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408" r:id="rId2"/>
    <p:sldId id="487" r:id="rId3"/>
    <p:sldId id="488" r:id="rId4"/>
    <p:sldId id="489" r:id="rId5"/>
    <p:sldId id="493" r:id="rId6"/>
    <p:sldId id="491" r:id="rId7"/>
    <p:sldId id="492" r:id="rId8"/>
  </p:sldIdLst>
  <p:sldSz cx="9144000" cy="6858000" type="letter"/>
  <p:notesSz cx="7102475" cy="10234613"/>
  <p:custDataLst>
    <p:tags r:id="rId1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o Grancagnolo" initials="FG" lastIdx="1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FF0000"/>
    <a:srgbClr val="FF9900"/>
    <a:srgbClr val="FFFF00"/>
    <a:srgbClr val="6C6CDC"/>
    <a:srgbClr val="D23C60"/>
    <a:srgbClr val="7B96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8302" autoAdjust="0"/>
  </p:normalViewPr>
  <p:slideViewPr>
    <p:cSldViewPr snapToGrid="0">
      <p:cViewPr varScale="1">
        <p:scale>
          <a:sx n="60" d="100"/>
          <a:sy n="60" d="100"/>
        </p:scale>
        <p:origin x="867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82" y="-5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6288"/>
            <a:ext cx="5094287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RD_FA, Riunione referee, Marzo 2020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381000"/>
            <a:ext cx="636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524000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smtClean="0"/>
              <a:t>Stato RD_FA per referees </a:t>
            </a:r>
            <a:endParaRPr lang="en-US" sz="3200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1423842" y="3590951"/>
            <a:ext cx="6833189" cy="13353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Impegni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Sviluppi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rivelatori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IDEA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Impatto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Covid-19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considerazioni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400" dirty="0" smtClean="0">
                <a:solidFill>
                  <a:schemeClr val="bg1"/>
                </a:solidFill>
              </a:rPr>
              <a:t>RD_FA, Riunione referee, Marzo 2020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 smtClean="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719483" y="1343025"/>
            <a:ext cx="3151468" cy="904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 smtClean="0"/>
              <a:t>Franco Bedeschi</a:t>
            </a:r>
            <a:endParaRPr lang="it-IT" sz="2400" dirty="0">
              <a:solidFill>
                <a:srgbClr val="CCFFFF"/>
              </a:solidFill>
            </a:endParaRPr>
          </a:p>
          <a:p>
            <a:pPr eaLnBrk="1" hangingPunct="1"/>
            <a:r>
              <a:rPr lang="it-IT" sz="2400" dirty="0" smtClean="0">
                <a:solidFill>
                  <a:srgbClr val="CCFFFF"/>
                </a:solidFill>
              </a:rPr>
              <a:t>Marzo 2020</a:t>
            </a:r>
            <a:endParaRPr lang="it-IT" sz="2400" dirty="0">
              <a:solidFill>
                <a:srgbClr val="CCFFFF"/>
              </a:solidFill>
            </a:endParaRP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417917" y="2591597"/>
            <a:ext cx="23230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 smtClean="0">
                <a:solidFill>
                  <a:srgbClr val="FF0000"/>
                </a:solidFill>
              </a:rPr>
              <a:t>Sommario</a:t>
            </a:r>
            <a:endParaRPr lang="it-IT" sz="4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Impegni</a:t>
            </a:r>
            <a:r>
              <a:rPr lang="en-US" dirty="0" smtClean="0"/>
              <a:t> </a:t>
            </a:r>
            <a:r>
              <a:rPr lang="en-US" dirty="0" err="1" smtClean="0"/>
              <a:t>internazionali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0321" y="1189609"/>
            <a:ext cx="9031891" cy="4114800"/>
          </a:xfrm>
        </p:spPr>
        <p:txBody>
          <a:bodyPr/>
          <a:lstStyle/>
          <a:p>
            <a:r>
              <a:rPr lang="en-US" dirty="0" err="1" smtClean="0"/>
              <a:t>Organizzazione</a:t>
            </a:r>
            <a:r>
              <a:rPr lang="en-US" dirty="0" smtClean="0"/>
              <a:t> e </a:t>
            </a:r>
            <a:r>
              <a:rPr lang="en-US" dirty="0" err="1" smtClean="0"/>
              <a:t>partecipazione</a:t>
            </a:r>
            <a:r>
              <a:rPr lang="en-US" dirty="0" smtClean="0"/>
              <a:t> (SPC e conveners):</a:t>
            </a:r>
          </a:p>
          <a:p>
            <a:pPr lvl="1"/>
            <a:r>
              <a:rPr lang="en-US" dirty="0" err="1" smtClean="0"/>
              <a:t>Passati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International Workshop on the High Energy Circular Electron Positron </a:t>
            </a:r>
            <a:r>
              <a:rPr lang="en-US" dirty="0" smtClean="0"/>
              <a:t>Collider – Beijing – 18-20 Nov. 2019</a:t>
            </a:r>
          </a:p>
          <a:p>
            <a:pPr lvl="2"/>
            <a:r>
              <a:rPr lang="en-US" dirty="0"/>
              <a:t>3rd FCC Physics and Experiments </a:t>
            </a:r>
            <a:r>
              <a:rPr lang="en-US" dirty="0" smtClean="0"/>
              <a:t>Workshop </a:t>
            </a:r>
          </a:p>
          <a:p>
            <a:pPr marL="857250" lvl="2" indent="0">
              <a:buNone/>
            </a:pPr>
            <a:r>
              <a:rPr lang="en-US" dirty="0" smtClean="0"/>
              <a:t>    CERN – 13-17 Gen. 2020</a:t>
            </a:r>
          </a:p>
          <a:p>
            <a:pPr lvl="2"/>
            <a:r>
              <a:rPr lang="en-US" dirty="0" smtClean="0"/>
              <a:t> IAS program on HEP – Hong Kong – 16-24 Gen. 2020</a:t>
            </a:r>
            <a:endParaRPr lang="en-US" dirty="0"/>
          </a:p>
          <a:p>
            <a:pPr lvl="3"/>
            <a:r>
              <a:rPr lang="en-US" dirty="0"/>
              <a:t>Mini-workshop: Experiment / Detector - Software and Physics Requirements for </a:t>
            </a:r>
            <a:r>
              <a:rPr lang="en-US" dirty="0" err="1"/>
              <a:t>e+e</a:t>
            </a:r>
            <a:r>
              <a:rPr lang="en-US" dirty="0"/>
              <a:t>- </a:t>
            </a:r>
            <a:r>
              <a:rPr lang="en-US" dirty="0" smtClean="0"/>
              <a:t>Colliders (</a:t>
            </a:r>
            <a:r>
              <a:rPr lang="en-US" u="sng" dirty="0" smtClean="0"/>
              <a:t>P. </a:t>
            </a:r>
            <a:r>
              <a:rPr lang="en-US" u="sng" dirty="0" err="1" smtClean="0"/>
              <a:t>Giacomelli</a:t>
            </a:r>
            <a:r>
              <a:rPr lang="en-US" u="sng" dirty="0" smtClean="0"/>
              <a:t> </a:t>
            </a:r>
            <a:r>
              <a:rPr lang="en-US" u="sng" dirty="0" err="1" smtClean="0"/>
              <a:t>organizzatore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Conference</a:t>
            </a:r>
          </a:p>
          <a:p>
            <a:pPr lvl="1"/>
            <a:r>
              <a:rPr lang="en-US" dirty="0" err="1" smtClean="0"/>
              <a:t>Futuri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US mini workshop on future </a:t>
            </a:r>
            <a:r>
              <a:rPr lang="en-US" dirty="0" err="1"/>
              <a:t>e+e</a:t>
            </a:r>
            <a:r>
              <a:rPr lang="en-US" dirty="0"/>
              <a:t>- </a:t>
            </a:r>
            <a:r>
              <a:rPr lang="en-US" dirty="0" smtClean="0"/>
              <a:t>colliders – Washington – 22 Apr. 2020</a:t>
            </a:r>
          </a:p>
          <a:p>
            <a:pPr lvl="3"/>
            <a:r>
              <a:rPr lang="en-US" dirty="0" err="1" smtClean="0"/>
              <a:t>Ridotto</a:t>
            </a:r>
            <a:r>
              <a:rPr lang="en-US" dirty="0" smtClean="0"/>
              <a:t> a un </a:t>
            </a:r>
            <a:r>
              <a:rPr lang="en-US" dirty="0" err="1" smtClean="0"/>
              <a:t>giorno</a:t>
            </a:r>
            <a:r>
              <a:rPr lang="en-US" dirty="0" smtClean="0"/>
              <a:t> e solo </a:t>
            </a:r>
            <a:r>
              <a:rPr lang="en-US" dirty="0" err="1" smtClean="0"/>
              <a:t>videoconferenza</a:t>
            </a:r>
            <a:r>
              <a:rPr lang="en-US" dirty="0" smtClean="0"/>
              <a:t> a causa di Covid-19</a:t>
            </a:r>
          </a:p>
          <a:p>
            <a:pPr lvl="2"/>
            <a:r>
              <a:rPr lang="en-US" dirty="0"/>
              <a:t>3rd EU Edition of the International Workshop on </a:t>
            </a:r>
            <a:r>
              <a:rPr lang="en-US" dirty="0" smtClean="0"/>
              <a:t>the CEPC</a:t>
            </a:r>
          </a:p>
          <a:p>
            <a:pPr lvl="3"/>
            <a:r>
              <a:rPr lang="en-US" dirty="0" err="1" smtClean="0"/>
              <a:t>Originalmente</a:t>
            </a:r>
            <a:r>
              <a:rPr lang="en-US" dirty="0" smtClean="0"/>
              <a:t> Marseille 4-7 Mag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Spostato</a:t>
            </a:r>
            <a:r>
              <a:rPr lang="en-US" dirty="0" smtClean="0">
                <a:sym typeface="Wingdings" panose="05000000000000000000" pitchFamily="2" charset="2"/>
              </a:rPr>
              <a:t> a Toulon </a:t>
            </a:r>
            <a:r>
              <a:rPr lang="en-US" dirty="0" err="1" smtClean="0">
                <a:sym typeface="Wingdings" panose="05000000000000000000" pitchFamily="2" charset="2"/>
              </a:rPr>
              <a:t>inizio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Giugno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RD_FA, Riunione referee, Marzo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8666"/>
          <a:stretch/>
        </p:blipFill>
        <p:spPr>
          <a:xfrm>
            <a:off x="45558" y="62759"/>
            <a:ext cx="6221872" cy="3414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2" y="2770456"/>
            <a:ext cx="5683984" cy="3782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8727"/>
            <a:ext cx="11634276" cy="20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9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275" y="271272"/>
            <a:ext cx="6362700" cy="685800"/>
          </a:xfrm>
        </p:spPr>
        <p:txBody>
          <a:bodyPr/>
          <a:lstStyle/>
          <a:p>
            <a:r>
              <a:rPr lang="en-US" dirty="0" err="1" smtClean="0"/>
              <a:t>Argomenti</a:t>
            </a:r>
            <a:r>
              <a:rPr lang="en-US" dirty="0" smtClean="0"/>
              <a:t> </a:t>
            </a:r>
            <a:r>
              <a:rPr lang="en-US" dirty="0" err="1" smtClean="0"/>
              <a:t>spinti</a:t>
            </a:r>
            <a:r>
              <a:rPr lang="en-US" dirty="0" smtClean="0"/>
              <a:t> da </a:t>
            </a:r>
            <a:r>
              <a:rPr lang="en-US" dirty="0" err="1" smtClean="0"/>
              <a:t>noi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oltre</a:t>
            </a:r>
            <a:r>
              <a:rPr lang="en-US" dirty="0" smtClean="0"/>
              <a:t> a IDEA)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0" y="1390777"/>
            <a:ext cx="8891080" cy="4114800"/>
          </a:xfrm>
        </p:spPr>
        <p:txBody>
          <a:bodyPr/>
          <a:lstStyle/>
          <a:p>
            <a:r>
              <a:rPr lang="en-US" dirty="0" err="1" smtClean="0"/>
              <a:t>Sviluppo</a:t>
            </a:r>
            <a:r>
              <a:rPr lang="en-US" dirty="0" smtClean="0"/>
              <a:t> di un software </a:t>
            </a:r>
            <a:r>
              <a:rPr lang="en-US" dirty="0" err="1" smtClean="0"/>
              <a:t>comune</a:t>
            </a:r>
            <a:r>
              <a:rPr lang="en-US" dirty="0" smtClean="0"/>
              <a:t> per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future </a:t>
            </a:r>
            <a:r>
              <a:rPr lang="en-US" dirty="0" err="1" smtClean="0"/>
              <a:t>acceleratori</a:t>
            </a:r>
            <a:endParaRPr lang="en-US" dirty="0" smtClean="0"/>
          </a:p>
          <a:p>
            <a:pPr lvl="1"/>
            <a:r>
              <a:rPr lang="en-US" dirty="0" err="1" smtClean="0"/>
              <a:t>Buona</a:t>
            </a:r>
            <a:r>
              <a:rPr lang="en-US" dirty="0" smtClean="0"/>
              <a:t> </a:t>
            </a:r>
            <a:r>
              <a:rPr lang="en-US" dirty="0" err="1" smtClean="0"/>
              <a:t>partenza</a:t>
            </a:r>
            <a:r>
              <a:rPr lang="en-US" dirty="0" smtClean="0"/>
              <a:t> e </a:t>
            </a:r>
            <a:r>
              <a:rPr lang="en-US" dirty="0" err="1" smtClean="0"/>
              <a:t>riunioni</a:t>
            </a:r>
            <a:r>
              <a:rPr lang="en-US" dirty="0" smtClean="0"/>
              <a:t> </a:t>
            </a:r>
            <a:r>
              <a:rPr lang="en-US" dirty="0" err="1" smtClean="0"/>
              <a:t>periodiche</a:t>
            </a:r>
            <a:r>
              <a:rPr lang="en-US" dirty="0" smtClean="0"/>
              <a:t> con </a:t>
            </a:r>
            <a:r>
              <a:rPr lang="en-US" dirty="0" err="1" smtClean="0"/>
              <a:t>partecipazione</a:t>
            </a:r>
            <a:r>
              <a:rPr lang="en-US" dirty="0" smtClean="0"/>
              <a:t> di </a:t>
            </a:r>
            <a:r>
              <a:rPr lang="en-US" dirty="0" err="1" smtClean="0"/>
              <a:t>tutti</a:t>
            </a:r>
            <a:endParaRPr lang="en-US" dirty="0" smtClean="0"/>
          </a:p>
          <a:p>
            <a:pPr lvl="1"/>
            <a:r>
              <a:rPr lang="en-US" dirty="0" err="1" smtClean="0"/>
              <a:t>Contributi</a:t>
            </a:r>
            <a:r>
              <a:rPr lang="en-US" dirty="0" smtClean="0"/>
              <a:t> </a:t>
            </a:r>
            <a:r>
              <a:rPr lang="en-US" dirty="0" err="1" smtClean="0"/>
              <a:t>importanti</a:t>
            </a:r>
            <a:r>
              <a:rPr lang="en-US" dirty="0" smtClean="0"/>
              <a:t> da CERN e IHEP</a:t>
            </a:r>
          </a:p>
          <a:p>
            <a:pPr lvl="2"/>
            <a:r>
              <a:rPr lang="en-US" dirty="0" smtClean="0"/>
              <a:t>Version alpha di un software stack (key4HEP) </a:t>
            </a:r>
            <a:r>
              <a:rPr lang="en-US" dirty="0" err="1" smtClean="0"/>
              <a:t>disponibile</a:t>
            </a:r>
            <a:r>
              <a:rPr lang="en-US" dirty="0" smtClean="0"/>
              <a:t> a </a:t>
            </a:r>
            <a:r>
              <a:rPr lang="en-US" dirty="0" err="1" smtClean="0"/>
              <a:t>mesi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err="1" smtClean="0"/>
              <a:t>Revisione</a:t>
            </a:r>
            <a:r>
              <a:rPr lang="en-US" dirty="0" smtClean="0"/>
              <a:t> </a:t>
            </a:r>
            <a:r>
              <a:rPr lang="en-US" dirty="0" err="1" smtClean="0"/>
              <a:t>critica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detector requirements per </a:t>
            </a:r>
            <a:r>
              <a:rPr lang="en-US" dirty="0" err="1" smtClean="0"/>
              <a:t>futuri</a:t>
            </a:r>
            <a:r>
              <a:rPr lang="en-US" dirty="0" smtClean="0"/>
              <a:t> </a:t>
            </a:r>
            <a:r>
              <a:rPr lang="en-US" dirty="0" err="1" smtClean="0"/>
              <a:t>acceleratori</a:t>
            </a:r>
            <a:r>
              <a:rPr lang="en-US" dirty="0" smtClean="0"/>
              <a:t>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</a:p>
          <a:p>
            <a:pPr lvl="1"/>
            <a:r>
              <a:rPr lang="en-US" dirty="0" err="1" smtClean="0"/>
              <a:t>Argomento</a:t>
            </a:r>
            <a:r>
              <a:rPr lang="en-US" dirty="0" smtClean="0"/>
              <a:t> </a:t>
            </a:r>
            <a:r>
              <a:rPr lang="en-US" dirty="0" err="1" smtClean="0"/>
              <a:t>trattato</a:t>
            </a:r>
            <a:r>
              <a:rPr lang="en-US" dirty="0" smtClean="0"/>
              <a:t> in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workshops di Nov 2019 e Gen 2020</a:t>
            </a:r>
          </a:p>
          <a:p>
            <a:pPr lvl="1"/>
            <a:r>
              <a:rPr lang="en-US" dirty="0" err="1" smtClean="0"/>
              <a:t>Progressi</a:t>
            </a:r>
            <a:r>
              <a:rPr lang="en-US" dirty="0" smtClean="0"/>
              <a:t> </a:t>
            </a:r>
            <a:r>
              <a:rPr lang="en-US" dirty="0" err="1" smtClean="0"/>
              <a:t>evidenti</a:t>
            </a:r>
            <a:r>
              <a:rPr lang="en-US" dirty="0" smtClean="0"/>
              <a:t> e </a:t>
            </a:r>
            <a:r>
              <a:rPr lang="en-US" dirty="0" err="1" smtClean="0"/>
              <a:t>inclusione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r>
              <a:rPr lang="en-US" dirty="0" smtClean="0"/>
              <a:t> di </a:t>
            </a:r>
            <a:r>
              <a:rPr lang="en-US" dirty="0" err="1" smtClean="0"/>
              <a:t>lavoro</a:t>
            </a:r>
            <a:r>
              <a:rPr lang="en-US" dirty="0" smtClean="0"/>
              <a:t> di FEST</a:t>
            </a:r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RD_FA, Riunione referee, Marzo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Sviluppi</a:t>
            </a:r>
            <a:r>
              <a:rPr lang="en-US" dirty="0" smtClean="0"/>
              <a:t> per IDEA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7625"/>
            <a:ext cx="9144000" cy="4114800"/>
          </a:xfrm>
        </p:spPr>
        <p:txBody>
          <a:bodyPr/>
          <a:lstStyle/>
          <a:p>
            <a:r>
              <a:rPr lang="en-US" dirty="0" smtClean="0"/>
              <a:t>Software: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viluppi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infrastruttura</a:t>
            </a:r>
            <a:r>
              <a:rPr lang="en-US" dirty="0" smtClean="0"/>
              <a:t> (key4HEP)</a:t>
            </a:r>
          </a:p>
          <a:p>
            <a:pPr lvl="1"/>
            <a:r>
              <a:rPr lang="en-US" dirty="0" err="1" smtClean="0"/>
              <a:t>Progressi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full e fast simulation (v. </a:t>
            </a:r>
            <a:r>
              <a:rPr lang="en-US" dirty="0" err="1" smtClean="0"/>
              <a:t>Patrizia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Dual Readout</a:t>
            </a:r>
          </a:p>
          <a:p>
            <a:pPr lvl="1"/>
            <a:r>
              <a:rPr lang="en-US" dirty="0" err="1" smtClean="0"/>
              <a:t>Enorme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prototipo</a:t>
            </a:r>
            <a:r>
              <a:rPr lang="en-US" dirty="0" smtClean="0"/>
              <a:t> (v. Gabriella e </a:t>
            </a:r>
            <a:r>
              <a:rPr lang="en-US" dirty="0" err="1" smtClean="0"/>
              <a:t>Romualdo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Cresce</a:t>
            </a:r>
            <a:r>
              <a:rPr lang="en-US" dirty="0" smtClean="0"/>
              <a:t> </a:t>
            </a:r>
            <a:r>
              <a:rPr lang="en-US" dirty="0" err="1" smtClean="0"/>
              <a:t>collaborazione</a:t>
            </a:r>
            <a:r>
              <a:rPr lang="en-US" dirty="0" smtClean="0"/>
              <a:t> con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colleghi</a:t>
            </a:r>
            <a:r>
              <a:rPr lang="en-US" dirty="0" smtClean="0"/>
              <a:t> </a:t>
            </a:r>
            <a:r>
              <a:rPr lang="en-US" dirty="0" err="1" smtClean="0"/>
              <a:t>coreani</a:t>
            </a:r>
            <a:endParaRPr lang="en-US" dirty="0" smtClean="0"/>
          </a:p>
          <a:p>
            <a:pPr lvl="2"/>
            <a:r>
              <a:rPr lang="en-US" dirty="0" smtClean="0"/>
              <a:t>Grant di 2 M€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coreani</a:t>
            </a:r>
            <a:r>
              <a:rPr lang="en-US" dirty="0" smtClean="0"/>
              <a:t> per un </a:t>
            </a:r>
            <a:r>
              <a:rPr lang="en-US" dirty="0" err="1" smtClean="0"/>
              <a:t>prototipo</a:t>
            </a:r>
            <a:r>
              <a:rPr lang="en-US" dirty="0" smtClean="0"/>
              <a:t> full </a:t>
            </a:r>
            <a:r>
              <a:rPr lang="en-US" dirty="0" err="1" smtClean="0"/>
              <a:t>containement</a:t>
            </a:r>
            <a:r>
              <a:rPr lang="en-US" dirty="0" smtClean="0"/>
              <a:t> in 5 </a:t>
            </a:r>
            <a:r>
              <a:rPr lang="en-US" dirty="0" err="1" smtClean="0"/>
              <a:t>anni</a:t>
            </a:r>
            <a:endParaRPr lang="en-US" dirty="0"/>
          </a:p>
          <a:p>
            <a:pPr lvl="3"/>
            <a:r>
              <a:rPr lang="en-US" dirty="0" smtClean="0"/>
              <a:t>In </a:t>
            </a:r>
            <a:r>
              <a:rPr lang="en-US" dirty="0" err="1" smtClean="0"/>
              <a:t>corso</a:t>
            </a:r>
            <a:r>
              <a:rPr lang="en-US" dirty="0" smtClean="0"/>
              <a:t> </a:t>
            </a:r>
            <a:r>
              <a:rPr lang="en-US" dirty="0" err="1" smtClean="0"/>
              <a:t>discussioni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come </a:t>
            </a:r>
            <a:r>
              <a:rPr lang="en-US" dirty="0" err="1" smtClean="0"/>
              <a:t>coordinarci</a:t>
            </a:r>
            <a:endParaRPr lang="en-US" dirty="0" smtClean="0"/>
          </a:p>
          <a:p>
            <a:pPr lvl="3"/>
            <a:r>
              <a:rPr lang="en-US" dirty="0" err="1" smtClean="0"/>
              <a:t>Una</a:t>
            </a:r>
            <a:r>
              <a:rPr lang="en-US" dirty="0" smtClean="0"/>
              <a:t> call di </a:t>
            </a:r>
            <a:r>
              <a:rPr lang="en-US" dirty="0" err="1" smtClean="0"/>
              <a:t>gruppo</a:t>
            </a:r>
            <a:r>
              <a:rPr lang="en-US" dirty="0" smtClean="0"/>
              <a:t> 5 </a:t>
            </a:r>
            <a:r>
              <a:rPr lang="en-US" dirty="0" err="1" smtClean="0"/>
              <a:t>naturalmente</a:t>
            </a:r>
            <a:r>
              <a:rPr lang="en-US" dirty="0" smtClean="0"/>
              <a:t> </a:t>
            </a:r>
            <a:r>
              <a:rPr lang="en-US" dirty="0" err="1" smtClean="0"/>
              <a:t>aiuterebbe</a:t>
            </a:r>
            <a:r>
              <a:rPr lang="en-US" dirty="0" smtClean="0"/>
              <a:t> a non </a:t>
            </a:r>
            <a:r>
              <a:rPr lang="en-US" dirty="0" err="1" smtClean="0"/>
              <a:t>diventare</a:t>
            </a:r>
            <a:r>
              <a:rPr lang="en-US" dirty="0" smtClean="0"/>
              <a:t> </a:t>
            </a:r>
            <a:r>
              <a:rPr lang="en-US" dirty="0" err="1" smtClean="0"/>
              <a:t>marginali</a:t>
            </a:r>
            <a:endParaRPr lang="en-US" dirty="0" smtClean="0"/>
          </a:p>
          <a:p>
            <a:r>
              <a:rPr lang="en-US" dirty="0" smtClean="0"/>
              <a:t>Drift Chamber:</a:t>
            </a:r>
          </a:p>
          <a:p>
            <a:pPr lvl="1"/>
            <a:r>
              <a:rPr lang="en-US" dirty="0" smtClean="0"/>
              <a:t>CREMLIN </a:t>
            </a:r>
            <a:r>
              <a:rPr lang="en-US" dirty="0" err="1" smtClean="0"/>
              <a:t>iniziato</a:t>
            </a:r>
            <a:endParaRPr lang="en-US" dirty="0"/>
          </a:p>
          <a:p>
            <a:pPr lvl="2"/>
            <a:r>
              <a:rPr lang="en-US" dirty="0" err="1"/>
              <a:t>I</a:t>
            </a:r>
            <a:r>
              <a:rPr lang="en-US" dirty="0" err="1" smtClean="0"/>
              <a:t>ntensificata</a:t>
            </a:r>
            <a:r>
              <a:rPr lang="en-US" dirty="0" smtClean="0"/>
              <a:t> </a:t>
            </a:r>
            <a:r>
              <a:rPr lang="en-US" dirty="0" err="1" smtClean="0"/>
              <a:t>collaborazione</a:t>
            </a:r>
            <a:r>
              <a:rPr lang="en-US" dirty="0" smtClean="0"/>
              <a:t> con BINP (v. Franco G.)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RD_FA, Riunione referee, Marzo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0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Sviluppi</a:t>
            </a:r>
            <a:r>
              <a:rPr lang="en-US" dirty="0"/>
              <a:t> per IDEA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60" y="1290193"/>
            <a:ext cx="9028239" cy="4114800"/>
          </a:xfrm>
        </p:spPr>
        <p:txBody>
          <a:bodyPr/>
          <a:lstStyle/>
          <a:p>
            <a:r>
              <a:rPr lang="en-US" dirty="0" err="1"/>
              <a:t>Camere</a:t>
            </a:r>
            <a:r>
              <a:rPr lang="en-US" dirty="0"/>
              <a:t>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RWell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Progressi</a:t>
            </a:r>
            <a:r>
              <a:rPr lang="en-US" dirty="0"/>
              <a:t> software pre-shower</a:t>
            </a:r>
          </a:p>
          <a:p>
            <a:pPr lvl="1"/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possibilita</a:t>
            </a:r>
            <a:r>
              <a:rPr lang="en-US" dirty="0"/>
              <a:t>’ per  DLC </a:t>
            </a:r>
          </a:p>
          <a:p>
            <a:pPr lvl="1"/>
            <a:r>
              <a:rPr lang="en-US" dirty="0" err="1"/>
              <a:t>Prototipi</a:t>
            </a:r>
            <a:r>
              <a:rPr lang="en-US" dirty="0"/>
              <a:t> large area high rate (v. Paolo)</a:t>
            </a:r>
          </a:p>
          <a:p>
            <a:r>
              <a:rPr lang="en-US" dirty="0" err="1"/>
              <a:t>Dispositivi</a:t>
            </a:r>
            <a:r>
              <a:rPr lang="en-US" dirty="0"/>
              <a:t> a </a:t>
            </a:r>
            <a:r>
              <a:rPr lang="en-US" dirty="0" err="1"/>
              <a:t>silicio</a:t>
            </a:r>
            <a:r>
              <a:rPr lang="en-US" dirty="0"/>
              <a:t> (v. Attilio)</a:t>
            </a:r>
          </a:p>
          <a:p>
            <a:pPr lvl="1"/>
            <a:r>
              <a:rPr lang="en-US" dirty="0" err="1"/>
              <a:t>Sviluppo</a:t>
            </a:r>
            <a:r>
              <a:rPr lang="en-US" dirty="0"/>
              <a:t> di </a:t>
            </a:r>
            <a:r>
              <a:rPr lang="en-US" dirty="0" err="1"/>
              <a:t>soluzioni</a:t>
            </a:r>
            <a:r>
              <a:rPr lang="en-US" dirty="0"/>
              <a:t> </a:t>
            </a:r>
            <a:r>
              <a:rPr lang="en-US" dirty="0" err="1"/>
              <a:t>basate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tecnologie</a:t>
            </a:r>
            <a:r>
              <a:rPr lang="en-US" dirty="0"/>
              <a:t> di Depleted Monolithic Active Pixels:</a:t>
            </a:r>
          </a:p>
          <a:p>
            <a:pPr lvl="2"/>
            <a:r>
              <a:rPr lang="en-US" dirty="0" err="1"/>
              <a:t>Potenzialmente</a:t>
            </a:r>
            <a:r>
              <a:rPr lang="en-US" dirty="0"/>
              <a:t> </a:t>
            </a:r>
            <a:r>
              <a:rPr lang="en-US" dirty="0" err="1"/>
              <a:t>utilizzabili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per la </a:t>
            </a:r>
            <a:r>
              <a:rPr lang="en-US" dirty="0" err="1"/>
              <a:t>regione</a:t>
            </a:r>
            <a:r>
              <a:rPr lang="en-US" dirty="0"/>
              <a:t> di </a:t>
            </a:r>
            <a:r>
              <a:rPr lang="en-US" dirty="0" err="1"/>
              <a:t>vertice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per Si-Wrapper.</a:t>
            </a:r>
          </a:p>
          <a:p>
            <a:pPr lvl="1"/>
            <a:r>
              <a:rPr lang="en-US" dirty="0" err="1"/>
              <a:t>Stretti</a:t>
            </a:r>
            <a:r>
              <a:rPr lang="en-US" dirty="0"/>
              <a:t> </a:t>
            </a:r>
            <a:r>
              <a:rPr lang="en-US" dirty="0" err="1"/>
              <a:t>contatti</a:t>
            </a:r>
            <a:r>
              <a:rPr lang="en-US" dirty="0"/>
              <a:t> con ARCADIA per lo </a:t>
            </a:r>
            <a:r>
              <a:rPr lang="en-US" dirty="0" err="1"/>
              <a:t>sviluppo</a:t>
            </a:r>
            <a:r>
              <a:rPr lang="en-US" dirty="0"/>
              <a:t> del </a:t>
            </a:r>
            <a:r>
              <a:rPr lang="en-US" dirty="0" err="1"/>
              <a:t>rivelatore</a:t>
            </a:r>
            <a:r>
              <a:rPr lang="en-US" dirty="0"/>
              <a:t> di </a:t>
            </a:r>
            <a:r>
              <a:rPr lang="en-US" dirty="0" err="1"/>
              <a:t>vertice</a:t>
            </a:r>
            <a:endParaRPr lang="en-US" dirty="0"/>
          </a:p>
          <a:p>
            <a:pPr lvl="1"/>
            <a:r>
              <a:rPr lang="en-US" dirty="0"/>
              <a:t>Diverse </a:t>
            </a:r>
            <a:r>
              <a:rPr lang="en-US" dirty="0" err="1"/>
              <a:t>opzioni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di </a:t>
            </a:r>
            <a:r>
              <a:rPr lang="en-US" dirty="0" err="1"/>
              <a:t>grandi</a:t>
            </a:r>
            <a:r>
              <a:rPr lang="en-US" dirty="0"/>
              <a:t> </a:t>
            </a:r>
            <a:r>
              <a:rPr lang="en-US" dirty="0" err="1"/>
              <a:t>dimensioni</a:t>
            </a:r>
            <a:endParaRPr lang="en-US" dirty="0"/>
          </a:p>
          <a:p>
            <a:pPr lvl="1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RD_FA, Riunione referee, Marzo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Impatto</a:t>
            </a:r>
            <a:r>
              <a:rPr lang="en-US" dirty="0" smtClean="0"/>
              <a:t> Covid-19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" y="2259457"/>
            <a:ext cx="8915400" cy="2714879"/>
          </a:xfrm>
        </p:spPr>
        <p:txBody>
          <a:bodyPr/>
          <a:lstStyle/>
          <a:p>
            <a:r>
              <a:rPr lang="en-US" dirty="0" smtClean="0"/>
              <a:t>Workshops/meetings  </a:t>
            </a:r>
            <a:r>
              <a:rPr lang="en-US" dirty="0" err="1" smtClean="0"/>
              <a:t>differiti</a:t>
            </a:r>
            <a:r>
              <a:rPr lang="en-US" dirty="0" smtClean="0"/>
              <a:t> o (</a:t>
            </a:r>
            <a:r>
              <a:rPr lang="en-US" dirty="0" err="1" smtClean="0"/>
              <a:t>parzialmente</a:t>
            </a:r>
            <a:r>
              <a:rPr lang="en-US" dirty="0" smtClean="0"/>
              <a:t>) </a:t>
            </a:r>
            <a:r>
              <a:rPr lang="en-US" dirty="0" err="1" smtClean="0"/>
              <a:t>cancellati</a:t>
            </a:r>
            <a:endParaRPr lang="en-US" dirty="0" smtClean="0"/>
          </a:p>
          <a:p>
            <a:r>
              <a:rPr lang="en-US" dirty="0" err="1" smtClean="0"/>
              <a:t>Missioni</a:t>
            </a:r>
            <a:r>
              <a:rPr lang="en-US" dirty="0" smtClean="0"/>
              <a:t> FEST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bloccate</a:t>
            </a:r>
            <a:r>
              <a:rPr lang="en-US" dirty="0" smtClean="0"/>
              <a:t> per </a:t>
            </a:r>
            <a:r>
              <a:rPr lang="en-US" dirty="0" err="1" smtClean="0"/>
              <a:t>ora</a:t>
            </a:r>
            <a:endParaRPr lang="en-US" dirty="0" smtClean="0"/>
          </a:p>
          <a:p>
            <a:pPr lvl="1"/>
            <a:r>
              <a:rPr lang="en-US" dirty="0" err="1" smtClean="0"/>
              <a:t>Naturalmente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considerato</a:t>
            </a:r>
            <a:r>
              <a:rPr lang="en-US" dirty="0" smtClean="0"/>
              <a:t> “causa di </a:t>
            </a:r>
            <a:r>
              <a:rPr lang="en-US" dirty="0" err="1" smtClean="0"/>
              <a:t>forza</a:t>
            </a:r>
            <a:r>
              <a:rPr lang="en-US" dirty="0" smtClean="0"/>
              <a:t> </a:t>
            </a:r>
            <a:r>
              <a:rPr lang="en-US" dirty="0" err="1" smtClean="0"/>
              <a:t>meggiore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Valutazione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estensioni</a:t>
            </a:r>
            <a:r>
              <a:rPr lang="en-US" dirty="0" smtClean="0"/>
              <a:t> </a:t>
            </a:r>
            <a:r>
              <a:rPr lang="en-US" dirty="0" err="1" smtClean="0"/>
              <a:t>agganciate</a:t>
            </a:r>
            <a:r>
              <a:rPr lang="en-US" dirty="0" smtClean="0"/>
              <a:t> solo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scientifici</a:t>
            </a:r>
            <a:endParaRPr lang="en-US" dirty="0" smtClean="0"/>
          </a:p>
          <a:p>
            <a:pPr lvl="1"/>
            <a:r>
              <a:rPr lang="en-US" dirty="0" smtClean="0"/>
              <a:t>Si continua </a:t>
            </a:r>
            <a:r>
              <a:rPr lang="en-US" dirty="0" err="1" smtClean="0"/>
              <a:t>cosi</a:t>
            </a:r>
            <a:r>
              <a:rPr lang="en-US" dirty="0" smtClean="0"/>
              <a:t>’ poi </a:t>
            </a:r>
            <a:r>
              <a:rPr lang="en-US" dirty="0" err="1" smtClean="0"/>
              <a:t>tra</a:t>
            </a:r>
            <a:r>
              <a:rPr lang="en-US" dirty="0" smtClean="0"/>
              <a:t> due/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anni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decide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eventuali</a:t>
            </a:r>
            <a:r>
              <a:rPr lang="en-US" dirty="0" smtClean="0"/>
              <a:t> </a:t>
            </a:r>
            <a:r>
              <a:rPr lang="en-US" dirty="0" err="1" smtClean="0"/>
              <a:t>estensioni</a:t>
            </a:r>
            <a:r>
              <a:rPr lang="en-US" dirty="0" smtClean="0"/>
              <a:t> del </a:t>
            </a:r>
            <a:r>
              <a:rPr lang="en-US" dirty="0" err="1" smtClean="0"/>
              <a:t>programma</a:t>
            </a:r>
            <a:endParaRPr lang="en-US" dirty="0" smtClean="0"/>
          </a:p>
          <a:p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impatto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forniture</a:t>
            </a:r>
            <a:r>
              <a:rPr lang="en-US" dirty="0" smtClean="0"/>
              <a:t> e </a:t>
            </a:r>
            <a:r>
              <a:rPr lang="en-US" dirty="0" err="1" smtClean="0"/>
              <a:t>costruzioni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RD_FA, Riunione referee, Marzo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9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Inoltre</a:t>
            </a:r>
            <a:r>
              <a:rPr lang="en-US" dirty="0" smtClean="0"/>
              <a:t> …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49" y="1376552"/>
            <a:ext cx="8769095" cy="5033391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attesa</a:t>
            </a:r>
            <a:r>
              <a:rPr lang="en-US" dirty="0" smtClean="0"/>
              <a:t> di EU strategy con </a:t>
            </a:r>
            <a:r>
              <a:rPr lang="en-US" dirty="0" err="1" smtClean="0"/>
              <a:t>probabile</a:t>
            </a:r>
            <a:r>
              <a:rPr lang="en-US" dirty="0" smtClean="0"/>
              <a:t> </a:t>
            </a:r>
            <a:r>
              <a:rPr lang="en-US" dirty="0" err="1" smtClean="0"/>
              <a:t>supporto</a:t>
            </a:r>
            <a:r>
              <a:rPr lang="en-US" dirty="0" smtClean="0"/>
              <a:t> a FCC (?)</a:t>
            </a:r>
          </a:p>
          <a:p>
            <a:pPr lvl="1"/>
            <a:r>
              <a:rPr lang="en-US" dirty="0" smtClean="0"/>
              <a:t>FCC </a:t>
            </a:r>
            <a:r>
              <a:rPr lang="en-US" dirty="0" err="1" smtClean="0"/>
              <a:t>andra</a:t>
            </a:r>
            <a:r>
              <a:rPr lang="en-US" dirty="0" smtClean="0"/>
              <a:t>’ </a:t>
            </a:r>
            <a:r>
              <a:rPr lang="en-US" dirty="0" err="1" smtClean="0"/>
              <a:t>oltre</a:t>
            </a:r>
            <a:r>
              <a:rPr lang="en-US" dirty="0" smtClean="0"/>
              <a:t> lo </a:t>
            </a:r>
            <a:r>
              <a:rPr lang="en-US" dirty="0" err="1" smtClean="0"/>
              <a:t>stadio</a:t>
            </a:r>
            <a:r>
              <a:rPr lang="en-US" dirty="0" smtClean="0"/>
              <a:t> di “Design studies” </a:t>
            </a:r>
            <a:r>
              <a:rPr lang="en-US" dirty="0" err="1" smtClean="0"/>
              <a:t>attuale</a:t>
            </a:r>
            <a:endParaRPr lang="en-US" dirty="0" smtClean="0"/>
          </a:p>
          <a:p>
            <a:pPr lvl="1"/>
            <a:r>
              <a:rPr lang="en-US" dirty="0" err="1" smtClean="0"/>
              <a:t>Discussione</a:t>
            </a:r>
            <a:r>
              <a:rPr lang="en-US" dirty="0" smtClean="0"/>
              <a:t> a Maggio in CSN1 </a:t>
            </a:r>
            <a:r>
              <a:rPr lang="en-US" dirty="0" err="1" smtClean="0"/>
              <a:t>su</a:t>
            </a:r>
            <a:r>
              <a:rPr lang="en-US" dirty="0" smtClean="0"/>
              <a:t> come </a:t>
            </a:r>
            <a:r>
              <a:rPr lang="en-US" dirty="0" err="1" smtClean="0"/>
              <a:t>potenziare</a:t>
            </a:r>
            <a:r>
              <a:rPr lang="en-US" dirty="0" smtClean="0"/>
              <a:t> </a:t>
            </a:r>
            <a:r>
              <a:rPr lang="en-US" dirty="0" err="1" smtClean="0"/>
              <a:t>attivita</a:t>
            </a:r>
            <a:r>
              <a:rPr lang="en-US" dirty="0" smtClean="0"/>
              <a:t>’</a:t>
            </a:r>
          </a:p>
          <a:p>
            <a:pPr lvl="2"/>
            <a:r>
              <a:rPr lang="en-US" dirty="0" smtClean="0"/>
              <a:t>Serve </a:t>
            </a:r>
            <a:r>
              <a:rPr lang="en-US" dirty="0" err="1" smtClean="0"/>
              <a:t>iniezione</a:t>
            </a:r>
            <a:r>
              <a:rPr lang="en-US" dirty="0" smtClean="0"/>
              <a:t> di manpower dedicate </a:t>
            </a:r>
            <a:r>
              <a:rPr lang="en-US" dirty="0" err="1" smtClean="0"/>
              <a:t>specialmente</a:t>
            </a:r>
            <a:r>
              <a:rPr lang="en-US" dirty="0" smtClean="0"/>
              <a:t> </a:t>
            </a:r>
            <a:r>
              <a:rPr lang="en-US" dirty="0" err="1" smtClean="0"/>
              <a:t>giovani</a:t>
            </a:r>
            <a:r>
              <a:rPr lang="en-US" dirty="0" smtClean="0"/>
              <a:t> e </a:t>
            </a:r>
            <a:r>
              <a:rPr lang="en-US" dirty="0" err="1" smtClean="0"/>
              <a:t>ingegneri</a:t>
            </a:r>
            <a:endParaRPr lang="en-US" dirty="0" smtClean="0"/>
          </a:p>
          <a:p>
            <a:pPr lvl="3"/>
            <a:r>
              <a:rPr lang="en-US" dirty="0" err="1"/>
              <a:t>Borse</a:t>
            </a:r>
            <a:r>
              <a:rPr lang="en-US" dirty="0"/>
              <a:t> dedicate</a:t>
            </a:r>
          </a:p>
          <a:p>
            <a:pPr lvl="3"/>
            <a:r>
              <a:rPr lang="en-US" dirty="0" err="1"/>
              <a:t>Similfellows</a:t>
            </a:r>
            <a:r>
              <a:rPr lang="en-US" dirty="0"/>
              <a:t> </a:t>
            </a:r>
            <a:r>
              <a:rPr lang="en-US" dirty="0" err="1" smtClean="0"/>
              <a:t>dedicati</a:t>
            </a:r>
            <a:endParaRPr lang="en-US" dirty="0" smtClean="0"/>
          </a:p>
          <a:p>
            <a:pPr lvl="2"/>
            <a:r>
              <a:rPr lang="en-US" dirty="0" smtClean="0"/>
              <a:t>MOU FCC: </a:t>
            </a:r>
            <a:r>
              <a:rPr lang="en-US" dirty="0" err="1" smtClean="0"/>
              <a:t>importanti</a:t>
            </a:r>
            <a:r>
              <a:rPr lang="en-US" dirty="0" smtClean="0"/>
              <a:t> per dare </a:t>
            </a:r>
            <a:r>
              <a:rPr lang="en-US" dirty="0" err="1" smtClean="0"/>
              <a:t>uno</a:t>
            </a:r>
            <a:r>
              <a:rPr lang="en-US" dirty="0" smtClean="0"/>
              <a:t> status al CERN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collaboratori</a:t>
            </a:r>
            <a:r>
              <a:rPr lang="en-US" dirty="0" smtClean="0"/>
              <a:t> </a:t>
            </a:r>
            <a:r>
              <a:rPr lang="en-US" dirty="0" err="1" smtClean="0"/>
              <a:t>principalmente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FCC e </a:t>
            </a:r>
            <a:r>
              <a:rPr lang="en-US" dirty="0" err="1" smtClean="0"/>
              <a:t>gestire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 le </a:t>
            </a:r>
            <a:r>
              <a:rPr lang="en-US" dirty="0" err="1" smtClean="0"/>
              <a:t>collaborazioni</a:t>
            </a:r>
            <a:r>
              <a:rPr lang="en-US" dirty="0" smtClean="0"/>
              <a:t> </a:t>
            </a:r>
            <a:r>
              <a:rPr lang="en-US" dirty="0" err="1" smtClean="0"/>
              <a:t>internazionali</a:t>
            </a:r>
            <a:endParaRPr lang="it-IT" dirty="0" smtClean="0"/>
          </a:p>
          <a:p>
            <a:pPr lvl="2"/>
            <a:r>
              <a:rPr lang="en-US" dirty="0" err="1" smtClean="0"/>
              <a:t>Piu’in</a:t>
            </a:r>
            <a:r>
              <a:rPr lang="en-US" dirty="0" smtClean="0"/>
              <a:t> </a:t>
            </a:r>
            <a:r>
              <a:rPr lang="en-US" dirty="0" err="1" smtClean="0"/>
              <a:t>generale</a:t>
            </a:r>
            <a:r>
              <a:rPr lang="en-US" dirty="0" smtClean="0"/>
              <a:t> </a:t>
            </a:r>
            <a:r>
              <a:rPr lang="en-US" dirty="0" err="1" smtClean="0"/>
              <a:t>configurare</a:t>
            </a:r>
            <a:r>
              <a:rPr lang="en-US" dirty="0" smtClean="0"/>
              <a:t> </a:t>
            </a:r>
            <a:r>
              <a:rPr lang="en-US" dirty="0" err="1" smtClean="0"/>
              <a:t>adeguatamente</a:t>
            </a:r>
            <a:r>
              <a:rPr lang="en-US" dirty="0" smtClean="0"/>
              <a:t> la </a:t>
            </a:r>
            <a:r>
              <a:rPr lang="en-US" dirty="0" err="1" smtClean="0"/>
              <a:t>partecipazione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governance di FCC</a:t>
            </a:r>
          </a:p>
          <a:p>
            <a:pPr lvl="2"/>
            <a:r>
              <a:rPr lang="en-US" dirty="0" err="1" smtClean="0"/>
              <a:t>Andra</a:t>
            </a:r>
            <a:r>
              <a:rPr lang="en-US" dirty="0" smtClean="0"/>
              <a:t>’ </a:t>
            </a:r>
            <a:r>
              <a:rPr lang="en-US" dirty="0" err="1" smtClean="0"/>
              <a:t>discusso</a:t>
            </a:r>
            <a:r>
              <a:rPr lang="en-US" dirty="0" smtClean="0"/>
              <a:t>, </a:t>
            </a:r>
            <a:r>
              <a:rPr lang="en-US" dirty="0" err="1" smtClean="0"/>
              <a:t>sulla</a:t>
            </a:r>
            <a:r>
              <a:rPr lang="en-US" dirty="0" smtClean="0"/>
              <a:t> base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raccomandazioni</a:t>
            </a:r>
            <a:r>
              <a:rPr lang="en-US" dirty="0" smtClean="0"/>
              <a:t> del CERN Council, come </a:t>
            </a:r>
            <a:r>
              <a:rPr lang="en-US" dirty="0" err="1" smtClean="0"/>
              <a:t>continuare</a:t>
            </a:r>
            <a:r>
              <a:rPr lang="en-US" dirty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rapporto</a:t>
            </a:r>
            <a:r>
              <a:rPr lang="en-US" dirty="0" smtClean="0"/>
              <a:t> con CEPC,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potrebbe</a:t>
            </a:r>
            <a:r>
              <a:rPr lang="en-US" dirty="0" smtClean="0"/>
              <a:t> pure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un’importante</a:t>
            </a:r>
            <a:r>
              <a:rPr lang="en-US" dirty="0" smtClean="0"/>
              <a:t> </a:t>
            </a:r>
            <a:r>
              <a:rPr lang="en-US" dirty="0" err="1" smtClean="0"/>
              <a:t>approvazione</a:t>
            </a:r>
            <a:r>
              <a:rPr lang="en-US" dirty="0" smtClean="0"/>
              <a:t> prima </a:t>
            </a:r>
            <a:r>
              <a:rPr lang="en-US" dirty="0" err="1" smtClean="0"/>
              <a:t>della</a:t>
            </a:r>
            <a:r>
              <a:rPr lang="en-US" dirty="0" smtClean="0"/>
              <a:t> fine del 2020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RD_FA, Riunione referee, Marzo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1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0</TotalTime>
  <Pages>22</Pages>
  <Words>639</Words>
  <Application>Microsoft Office PowerPoint</Application>
  <PresentationFormat>Letter Paper (8.5x11 in)</PresentationFormat>
  <Paragraphs>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Helvetica</vt:lpstr>
      <vt:lpstr>Symbol</vt:lpstr>
      <vt:lpstr>Times</vt:lpstr>
      <vt:lpstr>Times New Roman</vt:lpstr>
      <vt:lpstr>Wingdings</vt:lpstr>
      <vt:lpstr>Lezioni_CERN_2003</vt:lpstr>
      <vt:lpstr>Stato RD_FA per referees </vt:lpstr>
      <vt:lpstr>Impegni internazionali</vt:lpstr>
      <vt:lpstr>Argomenti spinti da noi (oltre a IDEA)</vt:lpstr>
      <vt:lpstr>Sviluppi per IDEA</vt:lpstr>
      <vt:lpstr>Sviluppi per IDEA</vt:lpstr>
      <vt:lpstr>Impatto Covid-19</vt:lpstr>
      <vt:lpstr>Inoltre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 Bed</cp:lastModifiedBy>
  <cp:revision>2330</cp:revision>
  <cp:lastPrinted>2012-05-03T16:18:25Z</cp:lastPrinted>
  <dcterms:created xsi:type="dcterms:W3CDTF">1997-01-27T15:41:37Z</dcterms:created>
  <dcterms:modified xsi:type="dcterms:W3CDTF">2020-03-11T09:12:21Z</dcterms:modified>
</cp:coreProperties>
</file>