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3" r:id="rId1"/>
  </p:sldMasterIdLst>
  <p:notesMasterIdLst>
    <p:notesMasterId r:id="rId7"/>
  </p:notesMasterIdLst>
  <p:handoutMasterIdLst>
    <p:handoutMasterId r:id="rId8"/>
  </p:handoutMasterIdLst>
  <p:sldIdLst>
    <p:sldId id="547" r:id="rId2"/>
    <p:sldId id="549" r:id="rId3"/>
    <p:sldId id="550" r:id="rId4"/>
    <p:sldId id="551" r:id="rId5"/>
    <p:sldId id="553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Oswald" panose="02000303000000000000" pitchFamily="2" charset="0"/>
      <p:regular r:id="rId15"/>
      <p:bold r:id="rId16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33CC"/>
    <a:srgbClr val="000000"/>
    <a:srgbClr val="33CAFF"/>
    <a:srgbClr val="6D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70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6930F-F76C-4C14-B074-A03C7725AB36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34736-9D37-4EEC-8370-373E626F4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744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821B-146C-4C48-943B-6F7E942A4A73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41F9A-8D86-4FF8-863D-6CD2F06B5B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05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Oswald" panose="02000503000000000000" pitchFamily="2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swald" panose="020005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00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2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29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Oswald" panose="02000503000000000000" pitchFamily="2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swald" panose="02000503000000000000" pitchFamily="2" charset="0"/>
              </a:defRPr>
            </a:lvl1pPr>
            <a:lvl2pPr>
              <a:defRPr>
                <a:latin typeface="Oswald" panose="02000503000000000000" pitchFamily="2" charset="0"/>
              </a:defRPr>
            </a:lvl2pPr>
            <a:lvl3pPr>
              <a:defRPr>
                <a:latin typeface="Oswald" panose="02000503000000000000" pitchFamily="2" charset="0"/>
              </a:defRPr>
            </a:lvl3pPr>
            <a:lvl4pPr>
              <a:defRPr>
                <a:latin typeface="Oswald" panose="02000503000000000000" pitchFamily="2" charset="0"/>
              </a:defRPr>
            </a:lvl4pPr>
            <a:lvl5pPr>
              <a:defRPr>
                <a:latin typeface="Oswald" panose="02000503000000000000" pitchFamily="2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" y="6228016"/>
            <a:ext cx="1262743" cy="774963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>
            <a:off x="1905802" y="6461610"/>
            <a:ext cx="9298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baseline="0" dirty="0">
                <a:solidFill>
                  <a:schemeClr val="bg2">
                    <a:lumMod val="90000"/>
                  </a:schemeClr>
                </a:solidFill>
                <a:latin typeface="Oswald" panose="02000503000000000000" pitchFamily="2" charset="0"/>
              </a:rPr>
              <a:t> Oscar.azzolini</a:t>
            </a:r>
            <a:r>
              <a:rPr lang="en-US" sz="1400" b="0" i="0" dirty="0">
                <a:solidFill>
                  <a:schemeClr val="bg2">
                    <a:lumMod val="90000"/>
                  </a:schemeClr>
                </a:solidFill>
                <a:latin typeface="Oswald" panose="02000503000000000000" pitchFamily="2" charset="0"/>
              </a:rPr>
              <a:t>@lnl.infn.it  Giorgio.keppel@lnl.infn.it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336993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Oswald" panose="020005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CF1D8-012F-4C4A-942F-460B411F49C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074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23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96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2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42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04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36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ACDC-A9E6-4C82-9FB0-86D32B8218D2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72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2ACDC-A9E6-4C82-9FB0-86D32B8218D2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08107-5E1D-4D0B-8324-B2C6731D2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1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478A1B-FD3F-4A46-8D8E-FB9A9B2D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98" y="561315"/>
            <a:ext cx="5879969" cy="540491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sz="3200" i="1" dirty="0"/>
              <a:t>Surface Treatments Protocols for </a:t>
            </a:r>
            <a:r>
              <a:rPr lang="en-GB" sz="3200" i="1" dirty="0" err="1"/>
              <a:t>DarkSide</a:t>
            </a:r>
            <a:r>
              <a:rPr lang="en-GB" sz="3200" i="1" dirty="0"/>
              <a:t>:</a:t>
            </a:r>
            <a:br>
              <a:rPr lang="en-GB" sz="3200" i="1" dirty="0"/>
            </a:br>
            <a:br>
              <a:rPr lang="en-GB" sz="3200" i="1" dirty="0"/>
            </a:br>
            <a:r>
              <a:rPr lang="en-GB" sz="3200" i="1" dirty="0">
                <a:solidFill>
                  <a:srgbClr val="00B050"/>
                </a:solidFill>
              </a:rPr>
              <a:t>Copper</a:t>
            </a:r>
            <a:br>
              <a:rPr lang="en-GB" sz="3200" i="1" dirty="0"/>
            </a:br>
            <a:br>
              <a:rPr lang="en-GB" sz="3200" i="1" dirty="0"/>
            </a:br>
            <a:r>
              <a:rPr lang="en-GB" sz="3200" i="1" dirty="0">
                <a:solidFill>
                  <a:srgbClr val="FF0000"/>
                </a:solidFill>
              </a:rPr>
              <a:t>Stainless Steel</a:t>
            </a:r>
            <a:br>
              <a:rPr lang="en-GB" sz="3200" i="1" dirty="0"/>
            </a:br>
            <a:br>
              <a:rPr lang="en-GB" sz="3200" i="1" dirty="0"/>
            </a:br>
            <a:r>
              <a:rPr lang="en-GB" sz="3200" i="1" dirty="0">
                <a:solidFill>
                  <a:srgbClr val="FFC000"/>
                </a:solidFill>
              </a:rPr>
              <a:t>Acrylic</a:t>
            </a:r>
            <a:br>
              <a:rPr lang="en-GB" sz="3200" i="1" dirty="0">
                <a:solidFill>
                  <a:srgbClr val="FFC000"/>
                </a:solidFill>
              </a:rPr>
            </a:br>
            <a:br>
              <a:rPr lang="en-GB" sz="3200" i="1" dirty="0">
                <a:solidFill>
                  <a:srgbClr val="FFC000"/>
                </a:solidFill>
              </a:rPr>
            </a:br>
            <a:r>
              <a:rPr lang="en-GB" sz="3200" i="1" dirty="0">
                <a:solidFill>
                  <a:srgbClr val="FF0000"/>
                </a:solidFill>
              </a:rPr>
              <a:t>Others????</a:t>
            </a:r>
            <a:br>
              <a:rPr lang="en-GB" sz="3200" i="1" dirty="0"/>
            </a:br>
            <a:endParaRPr lang="en-GB" i="1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3B544F1-5CE9-4ADA-8E8A-F2F4809CC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61" t="17207" r="57500" b="10545"/>
          <a:stretch/>
        </p:blipFill>
        <p:spPr>
          <a:xfrm>
            <a:off x="6353743" y="1053535"/>
            <a:ext cx="5471428" cy="5203596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B95F0139-A0A2-4F27-AD9C-C275CB40855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Oswald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it-IT"/>
              <a:t>Cleaning Protocols Evaluation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954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6000A-AC3A-4A7D-BF30-B6AD697D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Cleaning</a:t>
            </a:r>
            <a:r>
              <a:rPr lang="it-IT" dirty="0"/>
              <a:t> </a:t>
            </a:r>
            <a:r>
              <a:rPr lang="it-IT" dirty="0" err="1"/>
              <a:t>Protocols</a:t>
            </a:r>
            <a:r>
              <a:rPr lang="it-IT" dirty="0"/>
              <a:t> Evaluation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7C304B-459B-43A1-B7DC-CEEE6BFD4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14457" cy="21850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Materials: </a:t>
            </a:r>
          </a:p>
          <a:p>
            <a:pPr marL="0" indent="0">
              <a:buNone/>
            </a:pP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Copper (motherboards)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Acrylic (Veto)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Stainless steel (?)</a:t>
            </a:r>
          </a:p>
          <a:p>
            <a:pPr marL="457200" lvl="1" indent="0">
              <a:buNone/>
            </a:pPr>
            <a:endParaRPr lang="en-GB" dirty="0"/>
          </a:p>
          <a:p>
            <a:pPr marL="971550" lvl="1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84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6000A-AC3A-4A7D-BF30-B6AD697D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Cleaning</a:t>
            </a:r>
            <a:r>
              <a:rPr lang="it-IT" dirty="0"/>
              <a:t> </a:t>
            </a:r>
            <a:r>
              <a:rPr lang="en-GB" dirty="0"/>
              <a:t>Protocols</a:t>
            </a:r>
            <a:r>
              <a:rPr lang="it-IT" dirty="0"/>
              <a:t> Evaluation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7C304B-459B-43A1-B7DC-CEEE6BFD4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72469" cy="4113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Copper (Mother boards): CUORE Protocol Reduced </a:t>
            </a:r>
          </a:p>
          <a:p>
            <a:pPr marL="0" indent="0">
              <a:buNone/>
            </a:pP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Tumbling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Electro Polishing (100 microns)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Chemical etching SUBU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Manipulation with double gloves</a:t>
            </a:r>
          </a:p>
          <a:p>
            <a:pPr marL="457200" lvl="1" indent="0">
              <a:buNone/>
            </a:pPr>
            <a:r>
              <a:rPr lang="en-GB" dirty="0"/>
              <a:t>Transport in triple bags under vacuum</a:t>
            </a:r>
          </a:p>
          <a:p>
            <a:pPr marL="457200" lvl="1" indent="0">
              <a:buNone/>
            </a:pPr>
            <a:endParaRPr lang="en-GB" dirty="0"/>
          </a:p>
          <a:p>
            <a:pPr marL="971550" lvl="1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11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6000A-AC3A-4A7D-BF30-B6AD697D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Cleaning</a:t>
            </a:r>
            <a:r>
              <a:rPr lang="it-IT" dirty="0"/>
              <a:t> </a:t>
            </a:r>
            <a:r>
              <a:rPr lang="en-GB" dirty="0"/>
              <a:t>Protocols</a:t>
            </a:r>
            <a:r>
              <a:rPr lang="it-IT" dirty="0"/>
              <a:t> Evaluation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7C304B-459B-43A1-B7DC-CEEE6BFD4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39954" cy="4149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Acrylic Veto: </a:t>
            </a:r>
            <a:r>
              <a:rPr lang="en-US" dirty="0"/>
              <a:t>(at least 100 k€ for a plant that treats dimensions 2mx2m with one torch),</a:t>
            </a:r>
            <a:r>
              <a:rPr lang="en-GB" dirty="0"/>
              <a:t> radioactive tests are needed</a:t>
            </a:r>
          </a:p>
          <a:p>
            <a:pPr marL="0" indent="0">
              <a:buNone/>
            </a:pP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Atmospheric plasma 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Manipulation with double gloves</a:t>
            </a:r>
          </a:p>
          <a:p>
            <a:pPr marL="457200" lvl="1" indent="0">
              <a:buNone/>
            </a:pPr>
            <a:r>
              <a:rPr lang="en-GB" dirty="0"/>
              <a:t>Transport in triple bags under vacuum</a:t>
            </a:r>
          </a:p>
          <a:p>
            <a:pPr marL="457200" lvl="1" indent="0">
              <a:buNone/>
            </a:pPr>
            <a:r>
              <a:rPr lang="en-GB" dirty="0"/>
              <a:t> </a:t>
            </a:r>
          </a:p>
          <a:p>
            <a:pPr marL="457200" lvl="1" indent="0">
              <a:buNone/>
            </a:pPr>
            <a:endParaRPr lang="en-GB" dirty="0"/>
          </a:p>
          <a:p>
            <a:pPr marL="971550" lvl="1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3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6000A-AC3A-4A7D-BF30-B6AD697D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Cleaning</a:t>
            </a:r>
            <a:r>
              <a:rPr lang="it-IT" dirty="0"/>
              <a:t> </a:t>
            </a:r>
            <a:r>
              <a:rPr lang="en-GB" dirty="0"/>
              <a:t>Protocols</a:t>
            </a:r>
            <a:r>
              <a:rPr lang="it-IT" dirty="0"/>
              <a:t> Evaluation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7C304B-459B-43A1-B7DC-CEEE6BFD4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97150" cy="4113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Stainless Steel: new chemical plant is needed (at least 100 k€ for a plant that treats dimensions like motherboards), radioactive tests are needed</a:t>
            </a:r>
          </a:p>
          <a:p>
            <a:pPr marL="0" indent="0">
              <a:buNone/>
            </a:pP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Tumbling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Electro Polishing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Chemical etching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Manipulation with double gloves</a:t>
            </a:r>
          </a:p>
          <a:p>
            <a:pPr marL="457200" lvl="1" indent="0">
              <a:buNone/>
            </a:pPr>
            <a:r>
              <a:rPr lang="en-GB" dirty="0"/>
              <a:t>Transport in triple bags under vacuum</a:t>
            </a:r>
          </a:p>
          <a:p>
            <a:pPr marL="457200" lvl="1" indent="0">
              <a:buNone/>
            </a:pPr>
            <a:endParaRPr lang="en-GB" dirty="0"/>
          </a:p>
          <a:p>
            <a:pPr marL="971550" lvl="1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197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14256</TotalTime>
  <Words>158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Calibri</vt:lpstr>
      <vt:lpstr>Arial</vt:lpstr>
      <vt:lpstr>Oswald</vt:lpstr>
      <vt:lpstr>Calibri Light</vt:lpstr>
      <vt:lpstr>Tema di Office</vt:lpstr>
      <vt:lpstr>  Surface Treatments Protocols for DarkSide:  Copper  Stainless Steel  Acrylic  Others???? </vt:lpstr>
      <vt:lpstr>Cleaning Protocols Evaluation</vt:lpstr>
      <vt:lpstr>Cleaning Protocols Evaluation</vt:lpstr>
      <vt:lpstr>Cleaning Protocols Evaluation</vt:lpstr>
      <vt:lpstr>Cleaning Protocols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Cristian</dc:creator>
  <cp:lastModifiedBy>Oscar Azzolini</cp:lastModifiedBy>
  <cp:revision>550</cp:revision>
  <dcterms:created xsi:type="dcterms:W3CDTF">2013-11-07T09:11:08Z</dcterms:created>
  <dcterms:modified xsi:type="dcterms:W3CDTF">2020-02-11T08:30:23Z</dcterms:modified>
</cp:coreProperties>
</file>