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4" r:id="rId4"/>
    <p:sldId id="266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F"/>
    <a:srgbClr val="F5F5F5"/>
    <a:srgbClr val="EAF1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 showGuides="1">
      <p:cViewPr varScale="1">
        <p:scale>
          <a:sx n="130" d="100"/>
          <a:sy n="130" d="100"/>
        </p:scale>
        <p:origin x="1074" y="13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4C835-EC70-40FA-967A-43E7BE35585D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56BF2-10E4-4108-9BF7-71AAA790C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66" y="0"/>
            <a:ext cx="9149365" cy="571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11960" y="1775355"/>
            <a:ext cx="4824536" cy="1225021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139952" y="3937620"/>
            <a:ext cx="3888432" cy="79208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282F-6328-40C0-BA90-C2A752E3446A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3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FAC-A99D-4C0F-B441-F9FB20D911CB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0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9413-DEE2-4542-AA4E-CFBF9906DA18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66" y="0"/>
            <a:ext cx="9149365" cy="571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 userDrawn="1"/>
        </p:nvSpPr>
        <p:spPr>
          <a:xfrm>
            <a:off x="-5366" y="0"/>
            <a:ext cx="9149365" cy="5718800"/>
          </a:xfrm>
          <a:prstGeom prst="rect">
            <a:avLst/>
          </a:prstGeom>
          <a:solidFill>
            <a:srgbClr val="FAFA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3" y="121196"/>
            <a:ext cx="8928993" cy="648072"/>
          </a:xfrm>
        </p:spPr>
        <p:txBody>
          <a:bodyPr anchor="ctr">
            <a:noAutofit/>
          </a:bodyPr>
          <a:lstStyle>
            <a:lvl1pPr algn="l">
              <a:defRPr sz="24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057300"/>
            <a:ext cx="8928992" cy="41044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F209-B58D-4114-9DDF-E217245143DB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8C-1BB6-4D56-864A-D735070AB590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79E0-4AEB-44DE-9CAC-D8EF57340E2F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E56-3FE6-492F-B9A4-5950EAFC5A4E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4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1A2C-5EB9-4310-917D-35E0C09B9ACF}" type="datetime1">
              <a:rPr lang="en-US" smtClean="0"/>
              <a:t>2/11/2020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0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6BB1-157E-4181-9FDA-3BC4A6958B20}" type="datetime1">
              <a:rPr lang="en-US" smtClean="0"/>
              <a:t>2/11/2020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4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767E-C02B-4E5D-BE70-0E83C941C5B9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6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E531-7494-492E-A8AC-65F016CB8FBE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8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A8B0-A864-467B-AF1B-39E690A7CB77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B4F4A-E2A8-4C3A-9B5E-5D0B84289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5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Material</a:t>
            </a:r>
            <a:r>
              <a:rPr lang="pl-PL" dirty="0"/>
              <a:t> Screening</a:t>
            </a:r>
            <a:br>
              <a:rPr lang="pl-PL" dirty="0"/>
            </a:br>
            <a:r>
              <a:rPr lang="pl-PL" dirty="0"/>
              <a:t>and the Database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pl-PL" dirty="0"/>
              <a:t>Krzysztof Pelczar, UJ</a:t>
            </a:r>
            <a:br>
              <a:rPr lang="pl-PL" dirty="0"/>
            </a:br>
            <a:r>
              <a:rPr lang="pl-PL" dirty="0"/>
              <a:t>for the Materials WG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362552" y="5306352"/>
            <a:ext cx="1567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400" dirty="0"/>
              <a:t>11</a:t>
            </a:r>
            <a:r>
              <a:rPr lang="pl-PL" sz="1400" baseline="30000" dirty="0"/>
              <a:t>th</a:t>
            </a:r>
            <a:r>
              <a:rPr lang="pl-PL" sz="1400" dirty="0"/>
              <a:t> </a:t>
            </a:r>
            <a:r>
              <a:rPr lang="pl-PL" sz="1400" dirty="0" err="1"/>
              <a:t>February</a:t>
            </a:r>
            <a:r>
              <a:rPr lang="pl-PL" sz="1400" dirty="0"/>
              <a:t>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257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9BBF0A-B865-4FBB-A579-7C208D4D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Database </a:t>
            </a:r>
            <a:r>
              <a:rPr lang="pl-PL" dirty="0" err="1"/>
              <a:t>entry</a:t>
            </a:r>
            <a:r>
              <a:rPr lang="pl-PL" dirty="0"/>
              <a:t>/</a:t>
            </a:r>
            <a:r>
              <a:rPr lang="pl-PL" dirty="0" err="1"/>
              <a:t>Request</a:t>
            </a:r>
            <a:r>
              <a:rPr lang="pl-PL" dirty="0"/>
              <a:t> </a:t>
            </a:r>
            <a:r>
              <a:rPr lang="pl-PL" dirty="0" err="1"/>
              <a:t>structure</a:t>
            </a:r>
            <a:r>
              <a:rPr lang="pl-PL" dirty="0"/>
              <a:t>…</a:t>
            </a:r>
            <a:endParaRPr lang="en-GB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2EADDF-1CA5-410D-B054-CD727401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936919"/>
            <a:ext cx="2133600" cy="304271"/>
          </a:xfrm>
        </p:spPr>
        <p:txBody>
          <a:bodyPr/>
          <a:lstStyle/>
          <a:p>
            <a:fld id="{F57B4F4A-E2A8-4C3A-9B5E-5D0B84289D71}" type="slidenum">
              <a:rPr lang="en-US" smtClean="0"/>
              <a:t>2</a:t>
            </a:fld>
            <a:endParaRPr lang="en-US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B9816BA4-A7E0-4E9F-A852-75E992654EFF}"/>
              </a:ext>
            </a:extLst>
          </p:cNvPr>
          <p:cNvGrpSpPr/>
          <p:nvPr/>
        </p:nvGrpSpPr>
        <p:grpSpPr>
          <a:xfrm>
            <a:off x="179512" y="1641047"/>
            <a:ext cx="4248472" cy="2808312"/>
            <a:chOff x="179512" y="1548121"/>
            <a:chExt cx="4248472" cy="2808312"/>
          </a:xfrm>
        </p:grpSpPr>
        <p:sp>
          <p:nvSpPr>
            <p:cNvPr id="5" name="Prostokąt: zaokrąglone rogi 4">
              <a:extLst>
                <a:ext uri="{FF2B5EF4-FFF2-40B4-BE49-F238E27FC236}">
                  <a16:creationId xmlns:a16="http://schemas.microsoft.com/office/drawing/2014/main" id="{DEEE8BFE-D399-47F4-914C-496F571D59FF}"/>
                </a:ext>
              </a:extLst>
            </p:cNvPr>
            <p:cNvSpPr/>
            <p:nvPr/>
          </p:nvSpPr>
          <p:spPr>
            <a:xfrm>
              <a:off x="179512" y="1548121"/>
              <a:ext cx="4248472" cy="28083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Request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C3237927-3173-4DB1-A401-B8247F5AEA46}"/>
                </a:ext>
              </a:extLst>
            </p:cNvPr>
            <p:cNvSpPr/>
            <p:nvPr/>
          </p:nvSpPr>
          <p:spPr>
            <a:xfrm>
              <a:off x="704404" y="2388634"/>
              <a:ext cx="324279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Sample</a:t>
              </a:r>
              <a:r>
                <a:rPr lang="pl-PL" dirty="0">
                  <a:solidFill>
                    <a:schemeClr val="tx1"/>
                  </a:solidFill>
                </a:rPr>
                <a:t> 1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B5F0A446-7CCC-4497-AFAA-E73062313E0F}"/>
                </a:ext>
              </a:extLst>
            </p:cNvPr>
            <p:cNvSpPr/>
            <p:nvPr/>
          </p:nvSpPr>
          <p:spPr>
            <a:xfrm>
              <a:off x="701966" y="3013455"/>
              <a:ext cx="324279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Sample</a:t>
              </a:r>
              <a:r>
                <a:rPr lang="pl-PL" dirty="0">
                  <a:solidFill>
                    <a:schemeClr val="tx1"/>
                  </a:solidFill>
                </a:rPr>
                <a:t> 2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CC8CA962-FAB6-4B93-A667-47AD4FF5411A}"/>
                </a:ext>
              </a:extLst>
            </p:cNvPr>
            <p:cNvSpPr/>
            <p:nvPr/>
          </p:nvSpPr>
          <p:spPr>
            <a:xfrm>
              <a:off x="701966" y="3638276"/>
              <a:ext cx="324279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>
                  <a:solidFill>
                    <a:schemeClr val="tx1"/>
                  </a:solidFill>
                </a:rPr>
                <a:t>etc.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4DBEE2D5-AD34-4781-8E7F-598FE617EC1C}"/>
              </a:ext>
            </a:extLst>
          </p:cNvPr>
          <p:cNvGrpSpPr/>
          <p:nvPr/>
        </p:nvGrpSpPr>
        <p:grpSpPr>
          <a:xfrm>
            <a:off x="4716016" y="1633364"/>
            <a:ext cx="4248472" cy="2808312"/>
            <a:chOff x="4627756" y="1489348"/>
            <a:chExt cx="4248472" cy="2808312"/>
          </a:xfrm>
        </p:grpSpPr>
        <p:sp>
          <p:nvSpPr>
            <p:cNvPr id="11" name="Prostokąt: zaokrąglone rogi 10">
              <a:extLst>
                <a:ext uri="{FF2B5EF4-FFF2-40B4-BE49-F238E27FC236}">
                  <a16:creationId xmlns:a16="http://schemas.microsoft.com/office/drawing/2014/main" id="{8326FFF4-0195-442D-9DB8-3EE9B9CDDB3D}"/>
                </a:ext>
              </a:extLst>
            </p:cNvPr>
            <p:cNvSpPr/>
            <p:nvPr/>
          </p:nvSpPr>
          <p:spPr>
            <a:xfrm>
              <a:off x="4627756" y="1489348"/>
              <a:ext cx="4248472" cy="28083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Resistors</a:t>
              </a:r>
              <a:br>
                <a:rPr lang="pl-PL" dirty="0">
                  <a:solidFill>
                    <a:schemeClr val="tx1"/>
                  </a:solidFill>
                </a:rPr>
              </a:br>
              <a:r>
                <a:rPr lang="pl-PL" dirty="0">
                  <a:solidFill>
                    <a:schemeClr val="tx1"/>
                  </a:solidFill>
                </a:rPr>
                <a:t>(</a:t>
              </a:r>
              <a:r>
                <a:rPr lang="pl-PL" dirty="0" err="1">
                  <a:solidFill>
                    <a:schemeClr val="tx1"/>
                  </a:solidFill>
                </a:rPr>
                <a:t>functionally</a:t>
              </a:r>
              <a:r>
                <a:rPr lang="pl-PL" dirty="0">
                  <a:solidFill>
                    <a:schemeClr val="tx1"/>
                  </a:solidFill>
                </a:rPr>
                <a:t> the same </a:t>
              </a:r>
              <a:r>
                <a:rPr lang="pl-PL" dirty="0" err="1">
                  <a:solidFill>
                    <a:schemeClr val="tx1"/>
                  </a:solidFill>
                </a:rPr>
                <a:t>candidates</a:t>
              </a:r>
              <a:r>
                <a:rPr lang="pl-PL" dirty="0">
                  <a:solidFill>
                    <a:schemeClr val="tx1"/>
                  </a:solidFill>
                </a:rPr>
                <a:t>)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CA694D8D-988E-4655-8A5C-5911F98BCF0C}"/>
                </a:ext>
              </a:extLst>
            </p:cNvPr>
            <p:cNvSpPr/>
            <p:nvPr/>
          </p:nvSpPr>
          <p:spPr>
            <a:xfrm>
              <a:off x="5152648" y="2329861"/>
              <a:ext cx="324279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Resistor</a:t>
              </a:r>
              <a:r>
                <a:rPr lang="pl-PL" dirty="0">
                  <a:solidFill>
                    <a:schemeClr val="tx1"/>
                  </a:solidFill>
                </a:rPr>
                <a:t> from </a:t>
              </a:r>
              <a:r>
                <a:rPr lang="pl-PL" dirty="0" err="1">
                  <a:solidFill>
                    <a:schemeClr val="tx1"/>
                  </a:solidFill>
                </a:rPr>
                <a:t>manufacturer</a:t>
              </a:r>
              <a:r>
                <a:rPr lang="pl-PL" dirty="0">
                  <a:solidFill>
                    <a:schemeClr val="tx1"/>
                  </a:solidFill>
                </a:rPr>
                <a:t> #1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Prostokąt 12">
              <a:extLst>
                <a:ext uri="{FF2B5EF4-FFF2-40B4-BE49-F238E27FC236}">
                  <a16:creationId xmlns:a16="http://schemas.microsoft.com/office/drawing/2014/main" id="{05E709FF-68BC-4E04-B1C6-7A7F75333768}"/>
                </a:ext>
              </a:extLst>
            </p:cNvPr>
            <p:cNvSpPr/>
            <p:nvPr/>
          </p:nvSpPr>
          <p:spPr>
            <a:xfrm>
              <a:off x="5150210" y="2954682"/>
              <a:ext cx="324279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Resistor</a:t>
              </a:r>
              <a:r>
                <a:rPr lang="pl-PL" dirty="0">
                  <a:solidFill>
                    <a:schemeClr val="tx1"/>
                  </a:solidFill>
                </a:rPr>
                <a:t> from </a:t>
              </a:r>
              <a:r>
                <a:rPr lang="pl-PL" dirty="0" err="1">
                  <a:solidFill>
                    <a:schemeClr val="tx1"/>
                  </a:solidFill>
                </a:rPr>
                <a:t>manufacturer</a:t>
              </a:r>
              <a:r>
                <a:rPr lang="pl-PL" dirty="0">
                  <a:solidFill>
                    <a:schemeClr val="tx1"/>
                  </a:solidFill>
                </a:rPr>
                <a:t> #2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id="{9546249C-181B-4D40-BA27-091B65A3C081}"/>
                </a:ext>
              </a:extLst>
            </p:cNvPr>
            <p:cNvSpPr/>
            <p:nvPr/>
          </p:nvSpPr>
          <p:spPr>
            <a:xfrm>
              <a:off x="5150210" y="3579503"/>
              <a:ext cx="3242798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err="1">
                  <a:solidFill>
                    <a:schemeClr val="tx1"/>
                  </a:solidFill>
                </a:rPr>
                <a:t>Resistor</a:t>
              </a:r>
              <a:r>
                <a:rPr lang="pl-PL" dirty="0">
                  <a:solidFill>
                    <a:schemeClr val="tx1"/>
                  </a:solidFill>
                </a:rPr>
                <a:t> from </a:t>
              </a:r>
              <a:r>
                <a:rPr lang="pl-PL" dirty="0" err="1">
                  <a:solidFill>
                    <a:schemeClr val="tx1"/>
                  </a:solidFill>
                </a:rPr>
                <a:t>manufacturer</a:t>
              </a:r>
              <a:r>
                <a:rPr lang="pl-PL" dirty="0">
                  <a:solidFill>
                    <a:schemeClr val="tx1"/>
                  </a:solidFill>
                </a:rPr>
                <a:t> #3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05769CF-C90A-47BC-A88A-E61202283B88}"/>
              </a:ext>
            </a:extLst>
          </p:cNvPr>
          <p:cNvSpPr txBox="1"/>
          <p:nvPr/>
        </p:nvSpPr>
        <p:spPr>
          <a:xfrm>
            <a:off x="107503" y="798953"/>
            <a:ext cx="857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meant</a:t>
            </a:r>
            <a:r>
              <a:rPr lang="pl-PL" dirty="0"/>
              <a:t> for </a:t>
            </a:r>
            <a:r>
              <a:rPr lang="pl-PL" dirty="0" err="1"/>
              <a:t>grouping</a:t>
            </a:r>
            <a:r>
              <a:rPr lang="pl-PL" dirty="0"/>
              <a:t> </a:t>
            </a:r>
            <a:r>
              <a:rPr lang="pl-PL" dirty="0" err="1"/>
              <a:t>samples</a:t>
            </a:r>
            <a:r>
              <a:rPr lang="pl-PL" dirty="0"/>
              <a:t> from the same „</a:t>
            </a:r>
            <a:r>
              <a:rPr lang="pl-PL" dirty="0" err="1"/>
              <a:t>device</a:t>
            </a:r>
            <a:r>
              <a:rPr lang="pl-PL" dirty="0"/>
              <a:t>” of the </a:t>
            </a:r>
            <a:r>
              <a:rPr lang="pl-PL" dirty="0" err="1"/>
              <a:t>detector</a:t>
            </a:r>
            <a:r>
              <a:rPr lang="pl-PL" dirty="0"/>
              <a:t> (</a:t>
            </a:r>
            <a:r>
              <a:rPr lang="pl-PL" dirty="0" err="1"/>
              <a:t>e.g</a:t>
            </a:r>
            <a:r>
              <a:rPr lang="pl-PL" dirty="0"/>
              <a:t>. PDM module)</a:t>
            </a:r>
            <a:br>
              <a:rPr lang="pl-PL" dirty="0"/>
            </a:b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samples</a:t>
            </a:r>
            <a:r>
              <a:rPr lang="pl-PL" dirty="0"/>
              <a:t> </a:t>
            </a:r>
            <a:r>
              <a:rPr lang="pl-PL" dirty="0" err="1"/>
              <a:t>being</a:t>
            </a:r>
            <a:r>
              <a:rPr lang="pl-PL" dirty="0"/>
              <a:t> </a:t>
            </a:r>
            <a:r>
              <a:rPr lang="pl-PL" dirty="0" err="1"/>
              <a:t>candidates</a:t>
            </a:r>
            <a:r>
              <a:rPr lang="pl-PL" dirty="0"/>
              <a:t> of materials/</a:t>
            </a:r>
            <a:r>
              <a:rPr lang="pl-PL" dirty="0" err="1"/>
              <a:t>components</a:t>
            </a:r>
            <a:r>
              <a:rPr lang="pl-PL" dirty="0"/>
              <a:t>.</a:t>
            </a:r>
            <a:endParaRPr lang="en-GB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E91EBC85-688B-4D1C-BFDB-731BF8DB0E9E}"/>
              </a:ext>
            </a:extLst>
          </p:cNvPr>
          <p:cNvSpPr txBox="1"/>
          <p:nvPr/>
        </p:nvSpPr>
        <p:spPr>
          <a:xfrm>
            <a:off x="107503" y="4765888"/>
            <a:ext cx="8517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Important</a:t>
            </a:r>
            <a:r>
              <a:rPr lang="pl-PL" dirty="0"/>
              <a:t>! A </a:t>
            </a:r>
            <a:r>
              <a:rPr lang="pl-PL" dirty="0" err="1"/>
              <a:t>sample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defined</a:t>
            </a:r>
            <a:r>
              <a:rPr lang="pl-PL" dirty="0"/>
              <a:t> by </a:t>
            </a:r>
            <a:r>
              <a:rPr lang="pl-PL" b="1" dirty="0" err="1"/>
              <a:t>all</a:t>
            </a:r>
            <a:r>
              <a:rPr lang="pl-PL" b="1" dirty="0"/>
              <a:t>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properties</a:t>
            </a:r>
            <a:r>
              <a:rPr lang="pl-PL" dirty="0"/>
              <a:t> – not </a:t>
            </a:r>
            <a:r>
              <a:rPr lang="pl-PL" dirty="0" err="1"/>
              <a:t>only</a:t>
            </a:r>
            <a:r>
              <a:rPr lang="pl-PL" dirty="0"/>
              <a:t> </a:t>
            </a:r>
            <a:r>
              <a:rPr lang="pl-PL" dirty="0" err="1"/>
              <a:t>generic</a:t>
            </a:r>
            <a:r>
              <a:rPr lang="pl-PL" dirty="0"/>
              <a:t> „</a:t>
            </a:r>
            <a:r>
              <a:rPr lang="pl-PL" dirty="0" err="1"/>
              <a:t>type</a:t>
            </a:r>
            <a:r>
              <a:rPr lang="pl-PL" dirty="0"/>
              <a:t>”, i.e. </a:t>
            </a:r>
            <a:r>
              <a:rPr lang="pl-PL" dirty="0" err="1"/>
              <a:t>even</a:t>
            </a:r>
            <a:br>
              <a:rPr lang="pl-PL" dirty="0"/>
            </a:br>
            <a:r>
              <a:rPr lang="pl-PL" dirty="0"/>
              <a:t>a </a:t>
            </a:r>
            <a:r>
              <a:rPr lang="pl-PL" dirty="0" err="1"/>
              <a:t>production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 (</a:t>
            </a:r>
            <a:r>
              <a:rPr lang="pl-PL" dirty="0" err="1"/>
              <a:t>batch</a:t>
            </a:r>
            <a:r>
              <a:rPr lang="pl-PL" dirty="0"/>
              <a:t>) </a:t>
            </a:r>
            <a:r>
              <a:rPr lang="pl-PL" dirty="0" err="1"/>
              <a:t>matters</a:t>
            </a:r>
            <a:r>
              <a:rPr lang="pl-PL" dirty="0"/>
              <a:t>.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amount</a:t>
            </a:r>
            <a:r>
              <a:rPr lang="pl-PL" dirty="0"/>
              <a:t> of </a:t>
            </a:r>
            <a:r>
              <a:rPr lang="pl-PL" dirty="0" err="1"/>
              <a:t>material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split</a:t>
            </a:r>
            <a:r>
              <a:rPr lang="pl-PL" dirty="0"/>
              <a:t> (in a </a:t>
            </a:r>
            <a:r>
              <a:rPr lang="pl-PL" dirty="0" err="1"/>
              <a:t>clean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) for</a:t>
            </a:r>
            <a:br>
              <a:rPr lang="pl-PL" dirty="0"/>
            </a:br>
            <a:r>
              <a:rPr lang="pl-PL" dirty="0" err="1"/>
              <a:t>assays</a:t>
            </a:r>
            <a:r>
              <a:rPr lang="pl-PL" dirty="0"/>
              <a:t> in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labs</a:t>
            </a:r>
            <a:r>
              <a:rPr lang="pl-PL" dirty="0"/>
              <a:t> – we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assume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 </a:t>
            </a:r>
            <a:r>
              <a:rPr lang="pl-PL" dirty="0" err="1"/>
              <a:t>sample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065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Assays</a:t>
            </a:r>
            <a:r>
              <a:rPr lang="pl-PL" dirty="0"/>
              <a:t> </a:t>
            </a:r>
            <a:r>
              <a:rPr lang="pl-PL" dirty="0" err="1"/>
              <a:t>since</a:t>
            </a:r>
            <a:r>
              <a:rPr lang="pl-PL" dirty="0"/>
              <a:t> Fall 2019 (Q4 2019/Q1 2020)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057300"/>
            <a:ext cx="8928992" cy="4536504"/>
          </a:xfrm>
        </p:spPr>
        <p:txBody>
          <a:bodyPr>
            <a:normAutofit/>
          </a:bodyPr>
          <a:lstStyle/>
          <a:p>
            <a:r>
              <a:rPr lang="pl-PL" sz="1800" dirty="0"/>
              <a:t>14 </a:t>
            </a:r>
            <a:r>
              <a:rPr lang="pl-PL" sz="1800" dirty="0" err="1"/>
              <a:t>samples</a:t>
            </a:r>
            <a:r>
              <a:rPr lang="pl-PL" sz="1800" dirty="0"/>
              <a:t> </a:t>
            </a:r>
            <a:r>
              <a:rPr lang="pl-PL" sz="1800" dirty="0" err="1"/>
              <a:t>screened</a:t>
            </a:r>
            <a:r>
              <a:rPr lang="pl-PL" sz="1800" dirty="0"/>
              <a:t>:</a:t>
            </a:r>
          </a:p>
          <a:p>
            <a:pPr lvl="1"/>
            <a:r>
              <a:rPr lang="pl-PL" sz="1600" dirty="0" err="1"/>
              <a:t>Gadolinium</a:t>
            </a:r>
            <a:r>
              <a:rPr lang="pl-PL" sz="1600" dirty="0"/>
              <a:t> </a:t>
            </a:r>
            <a:r>
              <a:rPr lang="pl-PL" sz="1600" dirty="0" err="1"/>
              <a:t>compounds</a:t>
            </a:r>
            <a:br>
              <a:rPr lang="pl-PL" sz="1600" dirty="0"/>
            </a:br>
            <a:r>
              <a:rPr lang="pl-PL" sz="1600" dirty="0"/>
              <a:t>(</a:t>
            </a:r>
            <a:r>
              <a:rPr lang="pl-PL" sz="1600" dirty="0" err="1"/>
              <a:t>sulfate</a:t>
            </a:r>
            <a:r>
              <a:rPr lang="pl-PL" sz="1600" dirty="0"/>
              <a:t>, </a:t>
            </a:r>
            <a:r>
              <a:rPr lang="pl-PL" sz="1600" dirty="0" err="1"/>
              <a:t>oxide</a:t>
            </a:r>
            <a:r>
              <a:rPr lang="pl-PL" sz="1600" dirty="0"/>
              <a:t>)</a:t>
            </a:r>
          </a:p>
          <a:p>
            <a:pPr lvl="1"/>
            <a:r>
              <a:rPr lang="pl-PL" sz="1600" dirty="0" err="1"/>
              <a:t>Electronic</a:t>
            </a:r>
            <a:r>
              <a:rPr lang="pl-PL" sz="1600" dirty="0"/>
              <a:t> </a:t>
            </a:r>
            <a:r>
              <a:rPr lang="pl-PL" sz="1600" dirty="0" err="1"/>
              <a:t>components</a:t>
            </a:r>
            <a:br>
              <a:rPr lang="pl-PL" sz="1600" dirty="0"/>
            </a:br>
            <a:r>
              <a:rPr lang="pl-PL" sz="1600" dirty="0"/>
              <a:t>(HV3418, HV5523, LMH6629, LTC6820,</a:t>
            </a:r>
            <a:br>
              <a:rPr lang="pl-PL" sz="1600" dirty="0"/>
            </a:br>
            <a:r>
              <a:rPr lang="pl-PL" sz="1600" dirty="0"/>
              <a:t>OPA356, </a:t>
            </a:r>
            <a:r>
              <a:rPr lang="pl-PL" sz="1600" dirty="0" err="1"/>
              <a:t>capacitors</a:t>
            </a:r>
            <a:r>
              <a:rPr lang="pl-PL" sz="1600" dirty="0"/>
              <a:t>, </a:t>
            </a:r>
            <a:r>
              <a:rPr lang="pl-PL" sz="1600" dirty="0" err="1"/>
              <a:t>resistors</a:t>
            </a:r>
            <a:r>
              <a:rPr lang="pl-PL" sz="1600" dirty="0"/>
              <a:t>, </a:t>
            </a:r>
            <a:r>
              <a:rPr lang="pl-PL" sz="1600" dirty="0" err="1"/>
              <a:t>inductors</a:t>
            </a:r>
            <a:r>
              <a:rPr lang="pl-PL" sz="1600" dirty="0"/>
              <a:t>)</a:t>
            </a:r>
          </a:p>
          <a:p>
            <a:pPr lvl="1"/>
            <a:r>
              <a:rPr lang="pl-PL" sz="1600" dirty="0"/>
              <a:t>PIP CCL PCB, </a:t>
            </a:r>
            <a:r>
              <a:rPr lang="pl-PL" sz="1600" dirty="0" err="1"/>
              <a:t>Pyralux</a:t>
            </a:r>
            <a:r>
              <a:rPr lang="pl-PL" sz="1600" dirty="0"/>
              <a:t> </a:t>
            </a:r>
            <a:r>
              <a:rPr lang="pl-PL" sz="1600" dirty="0" err="1"/>
              <a:t>Motherboard</a:t>
            </a:r>
            <a:r>
              <a:rPr lang="pl-PL" sz="1600" dirty="0"/>
              <a:t> </a:t>
            </a:r>
            <a:r>
              <a:rPr lang="pl-PL" sz="1600" dirty="0" err="1"/>
              <a:t>strip</a:t>
            </a:r>
            <a:endParaRPr lang="pl-PL" sz="1600" dirty="0"/>
          </a:p>
          <a:p>
            <a:pPr lvl="1"/>
            <a:r>
              <a:rPr lang="pl-PL" sz="1600" dirty="0"/>
              <a:t>HV Sami Cables (</a:t>
            </a:r>
            <a:r>
              <a:rPr lang="pl-PL" sz="1600" dirty="0" err="1"/>
              <a:t>finished</a:t>
            </a:r>
            <a:r>
              <a:rPr lang="pl-PL" sz="1600" dirty="0"/>
              <a:t> </a:t>
            </a:r>
            <a:r>
              <a:rPr lang="pl-PL" sz="1600" dirty="0" err="1"/>
              <a:t>jacket</a:t>
            </a:r>
            <a:r>
              <a:rPr lang="pl-PL" sz="1600" dirty="0"/>
              <a:t>)</a:t>
            </a: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4499992" y="985292"/>
            <a:ext cx="453650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1978025" algn="l"/>
                <a:tab pos="3317875" algn="r"/>
              </a:tabLst>
            </a:pPr>
            <a:r>
              <a:rPr lang="pl-PL" dirty="0" err="1"/>
              <a:t>Institution</a:t>
            </a:r>
            <a:r>
              <a:rPr lang="pl-PL" dirty="0"/>
              <a:t>	</a:t>
            </a:r>
            <a:r>
              <a:rPr lang="pl-PL" dirty="0" err="1"/>
              <a:t>Nov</a:t>
            </a:r>
            <a:r>
              <a:rPr lang="pl-PL" dirty="0"/>
              <a:t> – </a:t>
            </a:r>
            <a:r>
              <a:rPr lang="pl-PL" dirty="0" err="1"/>
              <a:t>Now</a:t>
            </a:r>
            <a:r>
              <a:rPr lang="pl-PL" dirty="0"/>
              <a:t>		(</a:t>
            </a:r>
            <a:r>
              <a:rPr lang="pl-PL" dirty="0" err="1"/>
              <a:t>all</a:t>
            </a:r>
            <a:r>
              <a:rPr lang="pl-PL" dirty="0"/>
              <a:t>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BHSU			(3)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 err="1"/>
              <a:t>Carleton</a:t>
            </a:r>
            <a:r>
              <a:rPr lang="pl-PL" dirty="0"/>
              <a:t> U			(4)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CIEMAT/LSC	5		(24)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Jagiellonian U	5		(37)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MSU	2		(7)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LNGS	6		(47)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PNNL			(9)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 err="1"/>
              <a:t>Princeton</a:t>
            </a:r>
            <a:r>
              <a:rPr lang="pl-PL" dirty="0"/>
              <a:t> U			(2)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/>
              <a:t>SNOLAB			(7)</a:t>
            </a:r>
          </a:p>
          <a:p>
            <a:pPr>
              <a:tabLst>
                <a:tab pos="1978025" algn="l"/>
                <a:tab pos="3317875" algn="r"/>
              </a:tabLst>
            </a:pPr>
            <a:r>
              <a:rPr lang="pl-PL" dirty="0" err="1"/>
              <a:t>Temple</a:t>
            </a:r>
            <a:r>
              <a:rPr lang="pl-PL" dirty="0"/>
              <a:t> U			(9)</a:t>
            </a:r>
          </a:p>
        </p:txBody>
      </p:sp>
    </p:spTree>
    <p:extLst>
      <p:ext uri="{BB962C8B-B14F-4D97-AF65-F5344CB8AC3E}">
        <p14:creationId xmlns:p14="http://schemas.microsoft.com/office/powerpoint/2010/main" val="54217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Assays</a:t>
            </a:r>
            <a:r>
              <a:rPr lang="pl-PL" dirty="0"/>
              <a:t> </a:t>
            </a:r>
            <a:r>
              <a:rPr lang="pl-PL" dirty="0" err="1"/>
              <a:t>since</a:t>
            </a:r>
            <a:r>
              <a:rPr lang="pl-PL" dirty="0"/>
              <a:t> Fall 2019 (Q4 2019/Q1 2020)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057300"/>
            <a:ext cx="892899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/>
              <a:t>A </a:t>
            </a:r>
            <a:r>
              <a:rPr lang="pl-PL" sz="1600" dirty="0" err="1"/>
              <a:t>few</a:t>
            </a:r>
            <a:r>
              <a:rPr lang="pl-PL" sz="1600" dirty="0"/>
              <a:t> </a:t>
            </a:r>
            <a:r>
              <a:rPr lang="pl-PL" sz="1600" dirty="0" err="1"/>
              <a:t>samples</a:t>
            </a:r>
            <a:r>
              <a:rPr lang="pl-PL" sz="1600" dirty="0"/>
              <a:t> in the </a:t>
            </a:r>
            <a:r>
              <a:rPr lang="pl-PL" sz="1600" dirty="0" err="1"/>
              <a:t>queues</a:t>
            </a:r>
            <a:r>
              <a:rPr lang="pl-PL" sz="1600" dirty="0"/>
              <a:t>:</a:t>
            </a:r>
          </a:p>
          <a:p>
            <a:pPr lvl="1"/>
            <a:r>
              <a:rPr lang="pl-PL" sz="1400" dirty="0" err="1"/>
              <a:t>Gadolinium</a:t>
            </a:r>
            <a:r>
              <a:rPr lang="pl-PL" sz="1400" dirty="0"/>
              <a:t> </a:t>
            </a:r>
            <a:r>
              <a:rPr lang="pl-PL" sz="1400" dirty="0" err="1"/>
              <a:t>compounds</a:t>
            </a:r>
            <a:r>
              <a:rPr lang="pl-PL" sz="1400" dirty="0"/>
              <a:t> – </a:t>
            </a:r>
            <a:r>
              <a:rPr lang="pl-PL" sz="1400" dirty="0" err="1"/>
              <a:t>other</a:t>
            </a:r>
            <a:r>
              <a:rPr lang="pl-PL" sz="1400" dirty="0"/>
              <a:t> </a:t>
            </a:r>
            <a:r>
              <a:rPr lang="pl-PL" sz="1400" dirty="0" err="1"/>
              <a:t>suppliers</a:t>
            </a:r>
            <a:endParaRPr lang="pl-PL" sz="1400" dirty="0"/>
          </a:p>
          <a:p>
            <a:pPr lvl="1"/>
            <a:r>
              <a:rPr lang="pl-PL" sz="1400" dirty="0"/>
              <a:t>CMOS </a:t>
            </a:r>
            <a:r>
              <a:rPr lang="pl-PL" sz="1400" dirty="0" err="1"/>
              <a:t>readout</a:t>
            </a:r>
            <a:r>
              <a:rPr lang="pl-PL" sz="1400" dirty="0"/>
              <a:t> ASIC, 3M </a:t>
            </a:r>
            <a:r>
              <a:rPr lang="pl-PL" sz="1400" dirty="0" err="1"/>
              <a:t>reflector</a:t>
            </a:r>
            <a:r>
              <a:rPr lang="pl-PL" sz="1400" dirty="0"/>
              <a:t> </a:t>
            </a:r>
            <a:r>
              <a:rPr lang="pl-PL" sz="1400" dirty="0" err="1"/>
              <a:t>foil</a:t>
            </a:r>
            <a:endParaRPr lang="pl-PL" sz="1400" dirty="0"/>
          </a:p>
          <a:p>
            <a:pPr lvl="1"/>
            <a:r>
              <a:rPr lang="pl-PL" sz="1400" dirty="0" err="1"/>
              <a:t>Clevios</a:t>
            </a:r>
            <a:r>
              <a:rPr lang="pl-PL" sz="1400" dirty="0"/>
              <a:t> </a:t>
            </a:r>
            <a:r>
              <a:rPr lang="pl-PL" sz="1400" dirty="0" err="1"/>
              <a:t>conductive</a:t>
            </a:r>
            <a:r>
              <a:rPr lang="pl-PL" sz="1400" dirty="0"/>
              <a:t> polimer – Rn </a:t>
            </a:r>
            <a:r>
              <a:rPr lang="pl-PL" sz="1400" dirty="0" err="1"/>
              <a:t>emanation</a:t>
            </a:r>
            <a:r>
              <a:rPr lang="pl-PL" sz="1400" dirty="0"/>
              <a:t>, </a:t>
            </a:r>
            <a:r>
              <a:rPr lang="pl-PL" sz="1400" dirty="0" err="1"/>
              <a:t>PCBs</a:t>
            </a:r>
            <a:r>
              <a:rPr lang="pl-PL" sz="1400" dirty="0"/>
              <a:t> for Rn </a:t>
            </a:r>
            <a:r>
              <a:rPr lang="pl-PL" sz="1400" dirty="0" err="1"/>
              <a:t>emanation</a:t>
            </a: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4F4A-E2A8-4C3A-9B5E-5D0B84289D71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0623364-A552-4A7A-BD37-14FA07529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3474"/>
            <a:ext cx="9144000" cy="346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11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338</Words>
  <Application>Microsoft Office PowerPoint</Application>
  <PresentationFormat>Pokaz na ekranie (16:10)</PresentationFormat>
  <Paragraphs>39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Material Screening and the Database</vt:lpstr>
      <vt:lpstr>Database entry/Request structure…</vt:lpstr>
      <vt:lpstr>Assays since Fall 2019 (Q4 2019/Q1 2020)</vt:lpstr>
      <vt:lpstr>Assays since Fall 2019 (Q4 2019/Q1 2020)</vt:lpstr>
    </vt:vector>
  </TitlesOfParts>
  <Company>Uniwersytet Jagielloński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Krzysztof Pelczar</cp:lastModifiedBy>
  <cp:revision>394</cp:revision>
  <dcterms:created xsi:type="dcterms:W3CDTF">2018-06-03T14:39:24Z</dcterms:created>
  <dcterms:modified xsi:type="dcterms:W3CDTF">2020-02-11T16:19:33Z</dcterms:modified>
</cp:coreProperties>
</file>