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5" r:id="rId2"/>
    <p:sldId id="261" r:id="rId3"/>
    <p:sldId id="257" r:id="rId4"/>
    <p:sldId id="260" r:id="rId5"/>
    <p:sldId id="258" r:id="rId6"/>
    <p:sldId id="262" r:id="rId7"/>
    <p:sldId id="259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o' Maganza" initials="NM" lastIdx="9" clrIdx="0">
    <p:extLst/>
  </p:cmAuthor>
  <p:cmAuthor id="2" name="Luisa Iacono" initials="LI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86369" autoAdjust="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EF28B-0330-4F4D-97F9-8A80AA8DB059}" type="datetimeFigureOut">
              <a:rPr lang="it-IT" smtClean="0"/>
              <a:t>25/02/2020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9C33A-8268-45B9-B297-6B53B652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93583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206AC-C0F5-4C44-A03B-11E88C8A025A}" type="datetimeFigureOut">
              <a:rPr lang="it-IT" smtClean="0"/>
              <a:t>25/02/2020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D6FEC-958E-4B48-AA30-D3E27C02FB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58209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20EA-5A57-43F7-BAC8-949A7A6CBC46}" type="datetime1">
              <a:rPr lang="it-IT" smtClean="0"/>
              <a:t>25/02/2020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GENERAL MEETING OF THE FELLINI PROGRAMME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76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B54A-C24B-497F-8484-A49BB4613815}" type="datetime1">
              <a:rPr lang="it-IT" smtClean="0"/>
              <a:t>25/02/2020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GENERAL MEETING OF THE FELLINI PROGRAMME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989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C3C9-DF9C-4BE2-B199-7F31F3C90996}" type="datetime1">
              <a:rPr lang="it-IT" smtClean="0"/>
              <a:t>25/02/2020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GENERAL MEETING OF THE FELLINI PROGRAMME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20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6B94-186E-449A-997F-D2792AA961A2}" type="datetime1">
              <a:rPr lang="it-IT" smtClean="0"/>
              <a:t>25/02/2020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GENERAL MEETING OF THE FELLINI PROGRAMME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83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CB13-5CA3-4825-9A46-3056FAEC755B}" type="datetime1">
              <a:rPr lang="it-IT" smtClean="0"/>
              <a:t>25/02/2020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GENERAL MEETING OF THE FELLINI PROGRAMME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79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7711-B38A-448D-8B08-21BEA7E88998}" type="datetime1">
              <a:rPr lang="it-IT" smtClean="0"/>
              <a:t>25/02/2020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GENERAL MEETING OF THE FELLINI PROGRAMME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88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7629-3C22-479C-98D7-96131E12DAD9}" type="datetime1">
              <a:rPr lang="it-IT" smtClean="0"/>
              <a:t>25/02/2020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GENERAL MEETING OF THE FELLINI PROGRAMME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338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650E-19CF-413B-9F0D-11E9B2274EA6}" type="datetime1">
              <a:rPr lang="it-IT" smtClean="0"/>
              <a:t>25/02/2020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GENERAL MEETING OF THE FELLINI PROGRAMME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869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4328-C0FD-4854-A941-84B349DBF97C}" type="datetime1">
              <a:rPr lang="it-IT" smtClean="0"/>
              <a:t>25/02/2020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FIRST GENERAL MEETING OF THE FELLINI PROGRAMME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57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C54F69D-3AF3-48EE-9472-1131BDCF4BCA}" type="datetime1">
              <a:rPr lang="it-IT" smtClean="0"/>
              <a:t>25/02/2020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FIRST GENERAL MEETING OF THE FELLINI PROGRAMME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904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BD8C-C658-4133-B5C0-6ADBE5A33864}" type="datetime1">
              <a:rPr lang="it-IT" smtClean="0"/>
              <a:t>25/02/2020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GENERAL MEETING OF THE FELLINI PROGRAMME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13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DC15189-A1C9-4DB9-AE53-018F0A4C2498}" type="datetime1">
              <a:rPr lang="it-IT" smtClean="0"/>
              <a:t>25/02/2020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FIRST GENERAL MEETING OF THE FELLINI PROGRAMME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33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fn.it/gestioneTimeSheet/index.php/gestionetimesheet2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2622153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24 </a:t>
            </a:r>
            <a:r>
              <a:rPr lang="en-US" sz="4000" dirty="0"/>
              <a:t>– 25 </a:t>
            </a:r>
            <a:r>
              <a:rPr lang="en-US" sz="4000" dirty="0" err="1" smtClean="0"/>
              <a:t>febbraio</a:t>
            </a:r>
            <a:r>
              <a:rPr lang="en-US" sz="4000" dirty="0" smtClean="0"/>
              <a:t> 2020 ROME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GENERAL MEETING OF THE FELLINI PROGRAMME</a:t>
            </a:r>
            <a:endParaRPr lang="it-IT" sz="4000" dirty="0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1371600" y="3054821"/>
            <a:ext cx="6400800" cy="1752600"/>
          </a:xfrm>
        </p:spPr>
        <p:txBody>
          <a:bodyPr/>
          <a:lstStyle/>
          <a:p>
            <a:pPr algn="ctr"/>
            <a:r>
              <a:rPr lang="en-US" dirty="0"/>
              <a:t>General information on the Research and Training </a:t>
            </a:r>
            <a:r>
              <a:rPr lang="en-US" dirty="0" smtClean="0"/>
              <a:t>funds</a:t>
            </a:r>
            <a:endParaRPr lang="en-US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959" y="4587407"/>
            <a:ext cx="1959120" cy="127832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69" y="4718421"/>
            <a:ext cx="2346310" cy="1147314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4461420" y="3880908"/>
            <a:ext cx="4194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u="sng" dirty="0" smtClean="0"/>
              <a:t>L. Bandiera (PM)</a:t>
            </a:r>
            <a:r>
              <a:rPr lang="it-IT" sz="2400" b="1" dirty="0" smtClean="0"/>
              <a:t>, L. Iacono (FO)</a:t>
            </a:r>
            <a:endParaRPr lang="en-GB" sz="2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724128" y="4574810"/>
            <a:ext cx="25984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/>
              <a:t>Contacts</a:t>
            </a:r>
            <a:r>
              <a:rPr lang="it-IT" sz="2000" dirty="0" smtClean="0"/>
              <a:t>:</a:t>
            </a:r>
          </a:p>
          <a:p>
            <a:r>
              <a:rPr lang="it-IT" sz="2000" dirty="0" smtClean="0"/>
              <a:t>bandiera@fe.infn.it</a:t>
            </a:r>
          </a:p>
          <a:p>
            <a:r>
              <a:rPr lang="it-IT" sz="2000" dirty="0" smtClean="0"/>
              <a:t>luisa.iacono@pd.infn.it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4499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2960" y="1124744"/>
            <a:ext cx="7543800" cy="63857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GENERAL INFORMATION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1236" y="1867480"/>
            <a:ext cx="8147248" cy="4065315"/>
          </a:xfrm>
        </p:spPr>
        <p:txBody>
          <a:bodyPr>
            <a:noAutofit/>
          </a:bodyPr>
          <a:lstStyle/>
          <a:p>
            <a:pPr algn="just" defTabSz="0">
              <a:buFont typeface="Arial" panose="020B0604020202020204" pitchFamily="34" charset="0"/>
              <a:buChar char="•"/>
            </a:pPr>
            <a:r>
              <a:rPr lang="en-US" dirty="0" smtClean="0"/>
              <a:t>Please always insert in all the documents related to the Project (e.g. travel  authorizations, purchase orders etc.) the following references:</a:t>
            </a:r>
          </a:p>
          <a:p>
            <a:pPr lvl="1" algn="just" defTabSz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 smtClean="0"/>
              <a:t>Project FELLINI G.A. n. 754496 </a:t>
            </a:r>
            <a:r>
              <a:rPr lang="en-US" b="1" dirty="0"/>
              <a:t> </a:t>
            </a:r>
            <a:endParaRPr lang="en-US" b="1" dirty="0" smtClean="0"/>
          </a:p>
          <a:p>
            <a:pPr lvl="1" algn="just" defTabSz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 smtClean="0"/>
              <a:t>CUP</a:t>
            </a:r>
            <a:r>
              <a:rPr lang="en-US" dirty="0" smtClean="0"/>
              <a:t> </a:t>
            </a:r>
            <a:r>
              <a:rPr lang="en-US" dirty="0"/>
              <a:t>(Government </a:t>
            </a:r>
            <a:r>
              <a:rPr lang="en-US" dirty="0" smtClean="0"/>
              <a:t>Project Code) </a:t>
            </a:r>
            <a:r>
              <a:rPr lang="en-US" b="1" dirty="0" smtClean="0"/>
              <a:t>I51I16000000002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dirty="0" smtClean="0"/>
              <a:t>ote </a:t>
            </a:r>
            <a:r>
              <a:rPr lang="en-US" dirty="0"/>
              <a:t>that for all </a:t>
            </a:r>
            <a:r>
              <a:rPr lang="en-US" dirty="0" smtClean="0"/>
              <a:t>your presentations/talks/articles related to </a:t>
            </a:r>
            <a:r>
              <a:rPr lang="en-US" dirty="0"/>
              <a:t>the Project, the Commission requires to give appropriate information on EU funding. So please always remember to show the EU emblem and include the following </a:t>
            </a:r>
            <a:r>
              <a:rPr lang="en-US" dirty="0" smtClean="0"/>
              <a:t>text:</a:t>
            </a:r>
          </a:p>
          <a:p>
            <a:pPr marL="201168" lvl="1" indent="0" algn="just">
              <a:buNone/>
            </a:pPr>
            <a:r>
              <a:rPr lang="en-US" i="1" dirty="0" smtClean="0"/>
              <a:t>“</a:t>
            </a:r>
            <a:r>
              <a:rPr lang="en-US" b="1" i="1" dirty="0" smtClean="0"/>
              <a:t>This project has received </a:t>
            </a:r>
            <a:r>
              <a:rPr lang="en-US" b="1" i="1" dirty="0" smtClean="0"/>
              <a:t>funding from </a:t>
            </a:r>
            <a:r>
              <a:rPr lang="en-US" b="1" i="1" dirty="0" smtClean="0"/>
              <a:t>the European Union’s Horizon 2020 research and innovation </a:t>
            </a:r>
            <a:r>
              <a:rPr lang="en-US" b="1" i="1" dirty="0" err="1" smtClean="0"/>
              <a:t>programme</a:t>
            </a:r>
            <a:r>
              <a:rPr lang="en-US" b="1" i="1" dirty="0" smtClean="0"/>
              <a:t> under the Marie </a:t>
            </a:r>
            <a:r>
              <a:rPr lang="en-US" b="1" i="1" dirty="0" err="1" smtClean="0"/>
              <a:t>Skłodowska</a:t>
            </a:r>
            <a:r>
              <a:rPr lang="en-US" b="1" i="1" dirty="0" smtClean="0"/>
              <a:t>-Curie grant agreement No 754496</a:t>
            </a:r>
            <a:r>
              <a:rPr lang="en-US" i="1" dirty="0" smtClean="0"/>
              <a:t>”.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addition, please consider that the EU emblem must have </a:t>
            </a:r>
            <a:r>
              <a:rPr lang="en-US" dirty="0" smtClean="0"/>
              <a:t>an appropriate </a:t>
            </a:r>
            <a:r>
              <a:rPr lang="en-US" dirty="0"/>
              <a:t>prominence when </a:t>
            </a:r>
            <a:r>
              <a:rPr lang="en-US" dirty="0" smtClean="0"/>
              <a:t>displayed </a:t>
            </a:r>
            <a:r>
              <a:rPr lang="en-US" dirty="0"/>
              <a:t>with another one (e.g. the Project logo).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 smtClean="0">
              <a:effectLst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330760" y="6381329"/>
            <a:ext cx="4400128" cy="288032"/>
          </a:xfrm>
        </p:spPr>
        <p:txBody>
          <a:bodyPr/>
          <a:lstStyle/>
          <a:p>
            <a:r>
              <a:rPr lang="en-US" dirty="0" smtClean="0"/>
              <a:t>FIRST GENERAL MEETING OF THE FELLINI PROGRAMME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2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428" y="169918"/>
            <a:ext cx="1399319" cy="139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13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178081"/>
            <a:ext cx="1634520" cy="137871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BUDGET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sz="2800" b="1" dirty="0" smtClean="0"/>
              <a:t>Travel refund to INFN work location</a:t>
            </a:r>
          </a:p>
          <a:p>
            <a:pPr marL="0" indent="0" algn="just">
              <a:buNone/>
            </a:pPr>
            <a:r>
              <a:rPr lang="en-US" sz="2800" b="1" dirty="0" smtClean="0"/>
              <a:t>______________________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</a:rPr>
              <a:t>During the Fellini fellowship/partnership and during your </a:t>
            </a:r>
            <a:r>
              <a:rPr lang="en-US" sz="2400" b="1" dirty="0" err="1">
                <a:solidFill>
                  <a:srgbClr val="FF0000"/>
                </a:solidFill>
              </a:rPr>
              <a:t>secondment</a:t>
            </a:r>
            <a:r>
              <a:rPr lang="en-US" sz="2400" b="1" dirty="0">
                <a:solidFill>
                  <a:srgbClr val="FF0000"/>
                </a:solidFill>
              </a:rPr>
              <a:t> a dedicated budget will be </a:t>
            </a:r>
            <a:r>
              <a:rPr lang="en-US" sz="2400" b="1" dirty="0" err="1">
                <a:solidFill>
                  <a:srgbClr val="FF0000"/>
                </a:solidFill>
              </a:rPr>
              <a:t>avaible</a:t>
            </a:r>
            <a:r>
              <a:rPr lang="en-US" sz="2400" b="1" dirty="0">
                <a:solidFill>
                  <a:srgbClr val="FF0000"/>
                </a:solidFill>
              </a:rPr>
              <a:t> at the INFN </a:t>
            </a:r>
            <a:r>
              <a:rPr lang="en-US" sz="2400" b="1" dirty="0" smtClean="0">
                <a:solidFill>
                  <a:srgbClr val="FF0000"/>
                </a:solidFill>
              </a:rPr>
              <a:t>Unit in which you have been hired.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dirty="0" smtClean="0"/>
              <a:t>Research funds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 smtClean="0"/>
              <a:t>Training funds</a:t>
            </a:r>
          </a:p>
          <a:p>
            <a:pPr marL="0" indent="0">
              <a:buNone/>
            </a:pP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4320480" cy="365125"/>
          </a:xfrm>
        </p:spPr>
        <p:txBody>
          <a:bodyPr/>
          <a:lstStyle/>
          <a:p>
            <a:r>
              <a:rPr lang="en-US" dirty="0" smtClean="0"/>
              <a:t>FIRST GENERAL MEETING OF THE FELLINI PROGRAMME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80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189440"/>
            <a:ext cx="1764055" cy="176405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TRAVEL REFUND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32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/>
              <a:t>Refund of the travel tickets to and from INFN work location at the beginning and the end of your fellowship.</a:t>
            </a:r>
            <a:br>
              <a:rPr lang="en-US" sz="2400" dirty="0" smtClean="0"/>
            </a:br>
            <a:r>
              <a:rPr lang="en-US" sz="2400" dirty="0" smtClean="0"/>
              <a:t>Maximum of € 1.000 (€ 500 per journey supported by evidence of travel and proof of costs).</a:t>
            </a:r>
            <a:endParaRPr lang="it-IT" sz="4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4320480" cy="365125"/>
          </a:xfrm>
        </p:spPr>
        <p:txBody>
          <a:bodyPr/>
          <a:lstStyle/>
          <a:p>
            <a:r>
              <a:rPr lang="en-US" dirty="0" smtClean="0"/>
              <a:t>FIRST GENERAL MEETING OF THE FELLINI PROGRAMME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60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RESEARCH FUNDS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 funds are calculated as follows: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for fellows </a:t>
            </a:r>
            <a:r>
              <a:rPr lang="en-US" sz="2000" dirty="0"/>
              <a:t>in theoretical physics </a:t>
            </a:r>
            <a:r>
              <a:rPr lang="en-US" sz="2000" dirty="0" smtClean="0"/>
              <a:t>average of 800 euro/month;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f</a:t>
            </a:r>
            <a:r>
              <a:rPr lang="en-US" sz="2000" dirty="0" smtClean="0"/>
              <a:t>or fellows </a:t>
            </a:r>
            <a:r>
              <a:rPr lang="en-US" sz="2000" dirty="0"/>
              <a:t>in experimental </a:t>
            </a:r>
            <a:r>
              <a:rPr lang="en-US" sz="2000" dirty="0" smtClean="0"/>
              <a:t>physics average of 1.200 euro/month.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research funds can be used for activities</a:t>
            </a:r>
            <a:r>
              <a:rPr lang="en-US" dirty="0" smtClean="0"/>
              <a:t>, such as participation to conferences/workshop/meeting on topics directly connected to your FELLINI project, </a:t>
            </a:r>
            <a:r>
              <a:rPr lang="en-US" dirty="0"/>
              <a:t>purchasing of </a:t>
            </a:r>
            <a:r>
              <a:rPr lang="en-US" dirty="0" err="1"/>
              <a:t>equipments</a:t>
            </a:r>
            <a:r>
              <a:rPr lang="en-US" dirty="0"/>
              <a:t> </a:t>
            </a:r>
            <a:r>
              <a:rPr lang="en-US" dirty="0" smtClean="0"/>
              <a:t>or guest invitations </a:t>
            </a:r>
            <a:r>
              <a:rPr lang="en-US" dirty="0"/>
              <a:t>for scientific collaborations needed to realize your FELLINI Project activity</a:t>
            </a:r>
            <a:r>
              <a:rPr lang="en-US" dirty="0" smtClean="0"/>
              <a:t>.</a:t>
            </a: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888432" cy="365125"/>
          </a:xfrm>
        </p:spPr>
        <p:txBody>
          <a:bodyPr/>
          <a:lstStyle/>
          <a:p>
            <a:r>
              <a:rPr lang="en-US" dirty="0" smtClean="0"/>
              <a:t>FIRST GENERAL MEETING OF THE FELLINI PROGRAMME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5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299" y="151219"/>
            <a:ext cx="1460500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68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RESEARCH FUNDS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Movements of budget from a cost category to another are possible depending on your Project activities. Indeed, one of the aim of the FELLINI program is to </a:t>
            </a:r>
            <a:r>
              <a:rPr lang="en-GB" dirty="0"/>
              <a:t>train </a:t>
            </a:r>
            <a:r>
              <a:rPr lang="en-GB" dirty="0" smtClean="0"/>
              <a:t>the fellows in managing </a:t>
            </a:r>
            <a:r>
              <a:rPr lang="en-GB" dirty="0"/>
              <a:t>funds of </a:t>
            </a:r>
            <a:r>
              <a:rPr lang="en-GB" dirty="0" smtClean="0"/>
              <a:t>their </a:t>
            </a:r>
            <a:r>
              <a:rPr lang="en-GB" dirty="0"/>
              <a:t>own </a:t>
            </a:r>
            <a:r>
              <a:rPr lang="en-GB" dirty="0" smtClean="0"/>
              <a:t>project.</a:t>
            </a:r>
            <a:endParaRPr lang="en-US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Please consider that </a:t>
            </a:r>
            <a:r>
              <a:rPr lang="en-US" dirty="0" err="1"/>
              <a:t>equipments</a:t>
            </a:r>
            <a:r>
              <a:rPr lang="en-US" dirty="0"/>
              <a:t> purchased with Project funds remain property of INFN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176464" cy="365125"/>
          </a:xfrm>
        </p:spPr>
        <p:txBody>
          <a:bodyPr/>
          <a:lstStyle/>
          <a:p>
            <a:r>
              <a:rPr lang="en-US" smtClean="0"/>
              <a:t>FIRST GENERAL MEETING OF THE FELLINI PROGRAMME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6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299" y="151219"/>
            <a:ext cx="1460500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82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TRAINING FUNDS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 funds are calculated 300 </a:t>
            </a:r>
            <a:r>
              <a:rPr lang="en-US" dirty="0"/>
              <a:t>€/</a:t>
            </a:r>
            <a:r>
              <a:rPr lang="en-US" dirty="0" smtClean="0"/>
              <a:t>month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training funds can be used only to take part in workshops or conferences </a:t>
            </a:r>
            <a:r>
              <a:rPr lang="en-US" dirty="0" smtClean="0"/>
              <a:t>regarding </a:t>
            </a:r>
            <a:r>
              <a:rPr lang="en-US" dirty="0"/>
              <a:t>topics near </a:t>
            </a:r>
            <a:r>
              <a:rPr lang="en-US" dirty="0" smtClean="0"/>
              <a:t>your </a:t>
            </a:r>
            <a:r>
              <a:rPr lang="en-US" dirty="0"/>
              <a:t>research project, </a:t>
            </a:r>
            <a:r>
              <a:rPr lang="en-US" dirty="0" smtClean="0"/>
              <a:t>and not </a:t>
            </a:r>
            <a:r>
              <a:rPr lang="en-US" dirty="0"/>
              <a:t>topics that you’re directly treating, in order to broaden your horizons. The motivation of the mission must be linked to your FELLINI training activity.  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For more details please see the presentation of Dr. </a:t>
            </a:r>
            <a:r>
              <a:rPr lang="en-US" b="1" dirty="0" err="1" smtClean="0"/>
              <a:t>Masullo</a:t>
            </a:r>
            <a:r>
              <a:rPr lang="en-US" b="1" dirty="0" smtClean="0"/>
              <a:t> “</a:t>
            </a:r>
            <a:r>
              <a:rPr lang="en-GB" b="1" dirty="0"/>
              <a:t>Training and mentoring </a:t>
            </a:r>
            <a:r>
              <a:rPr lang="en-GB" b="1" dirty="0" smtClean="0"/>
              <a:t>possibilities”</a:t>
            </a:r>
            <a:endParaRPr lang="it-IT" b="1" dirty="0"/>
          </a:p>
          <a:p>
            <a:endParaRPr lang="it-IT" b="1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176464" cy="365125"/>
          </a:xfrm>
        </p:spPr>
        <p:txBody>
          <a:bodyPr/>
          <a:lstStyle/>
          <a:p>
            <a:r>
              <a:rPr lang="en-US" smtClean="0"/>
              <a:t>FIRST GENERAL MEETING OF THE FELLINI PROGRAMME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7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436" y="286604"/>
            <a:ext cx="1368668" cy="136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69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3356"/>
            <a:ext cx="1728192" cy="172819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TIMESHEETS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4756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All </a:t>
            </a:r>
            <a:r>
              <a:rPr lang="en-US" sz="2400" dirty="0"/>
              <a:t>INFN staff involved in projects with external funding as FELLINI must fill monthly the timesheet by using INFN database at the link:</a:t>
            </a:r>
            <a:r>
              <a:rPr lang="en-US" sz="2400" dirty="0">
                <a:hlinkClick r:id="rId4"/>
              </a:rPr>
              <a:t> </a:t>
            </a:r>
            <a:r>
              <a:rPr lang="en-US" sz="2400" u="sng" dirty="0">
                <a:hlinkClick r:id="rId4"/>
              </a:rPr>
              <a:t>http://www.infn.it/gestioneTimeSheet/index.php/gestionetimesheet2</a:t>
            </a:r>
            <a:endParaRPr lang="en-US" sz="2400" dirty="0" smtClean="0">
              <a:effectLst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information inserted into the timesheet has to be in perfect agreement with that resulting from the monthly time record.</a:t>
            </a:r>
            <a:endParaRPr lang="en-US" sz="2400" dirty="0" smtClean="0">
              <a:effectLst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u="sng" dirty="0"/>
              <a:t>Declaration on Exclusive Work for the </a:t>
            </a:r>
            <a:r>
              <a:rPr lang="en-US" sz="2400" b="1" u="sng" dirty="0" smtClean="0"/>
              <a:t>Action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/>
              <a:t>Since you're 100% involved in the FELLINI activities, you are requested to fill in, for every reporting period, the “Declaration on exclusive work for the action” using the provided template.</a:t>
            </a:r>
            <a:endParaRPr lang="en-US" sz="2400" dirty="0" smtClean="0">
              <a:effectLst/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4320480" cy="365125"/>
          </a:xfrm>
        </p:spPr>
        <p:txBody>
          <a:bodyPr/>
          <a:lstStyle/>
          <a:p>
            <a:r>
              <a:rPr lang="en-US" dirty="0" smtClean="0"/>
              <a:t>FIRST GENERAL MEETING OF THE FELLINI PROGRAMME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66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4833" y="1739478"/>
            <a:ext cx="7543800" cy="1450757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t-IT" dirty="0" smtClean="0"/>
              <a:t>THANK YOU FOR YOUR KIND ATTENTION!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GENERAL MEETING OF THE FELLINI PROGRAMME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0152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TM02900769[[fn=Retrospettivo]]</Template>
  <TotalTime>579</TotalTime>
  <Words>617</Words>
  <Application>Microsoft Office PowerPoint</Application>
  <PresentationFormat>Presentazione su schermo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Retrospettivo</vt:lpstr>
      <vt:lpstr>24 – 25 febbraio 2020 ROME  GENERAL MEETING OF THE FELLINI PROGRAMME</vt:lpstr>
      <vt:lpstr>GENERAL INFORMATION</vt:lpstr>
      <vt:lpstr>BUDGET</vt:lpstr>
      <vt:lpstr>TRAVEL REFUND</vt:lpstr>
      <vt:lpstr>RESEARCH FUNDS</vt:lpstr>
      <vt:lpstr>RESEARCH FUNDS</vt:lpstr>
      <vt:lpstr>TRAINING FUNDS</vt:lpstr>
      <vt:lpstr>TIMESHEETS</vt:lpstr>
      <vt:lpstr>THANK YOU FOR YOUR KIND ATTENTION!</vt:lpstr>
    </vt:vector>
  </TitlesOfParts>
  <Company>INFN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Luisa Iacono</dc:creator>
  <cp:lastModifiedBy>Hewlett-Packard Company</cp:lastModifiedBy>
  <cp:revision>46</cp:revision>
  <dcterms:created xsi:type="dcterms:W3CDTF">2020-02-18T12:27:03Z</dcterms:created>
  <dcterms:modified xsi:type="dcterms:W3CDTF">2020-02-25T10:57:49Z</dcterms:modified>
</cp:coreProperties>
</file>