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9" r:id="rId3"/>
    <p:sldId id="273" r:id="rId4"/>
    <p:sldId id="267" r:id="rId5"/>
    <p:sldId id="257" r:id="rId6"/>
    <p:sldId id="270" r:id="rId7"/>
    <p:sldId id="266" r:id="rId8"/>
    <p:sldId id="269" r:id="rId9"/>
    <p:sldId id="274" r:id="rId10"/>
    <p:sldId id="272" r:id="rId11"/>
    <p:sldId id="258" r:id="rId12"/>
    <p:sldId id="277" r:id="rId13"/>
    <p:sldId id="262" r:id="rId14"/>
    <p:sldId id="278" r:id="rId15"/>
    <p:sldId id="263" r:id="rId16"/>
    <p:sldId id="275" r:id="rId17"/>
    <p:sldId id="281" r:id="rId18"/>
    <p:sldId id="280" r:id="rId19"/>
    <p:sldId id="264" r:id="rId2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15"/>
    <p:restoredTop sz="94048"/>
  </p:normalViewPr>
  <p:slideViewPr>
    <p:cSldViewPr snapToGrid="0" snapToObjects="1">
      <p:cViewPr varScale="1">
        <p:scale>
          <a:sx n="80" d="100"/>
          <a:sy n="80" d="100"/>
        </p:scale>
        <p:origin x="7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Bookman Old Style Regular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Bookman Old Style Regular"/>
              </a:defRPr>
            </a:lvl1pPr>
          </a:lstStyle>
          <a:p>
            <a:fld id="{4107BB5C-D37D-9A48-9160-1815B0632817}" type="datetimeFigureOut">
              <a:rPr lang="en-GB" smtClean="0"/>
              <a:pPr/>
              <a:t>25/02/2020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Bookman Old Style Regular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Bookman Old Style Regular"/>
              </a:defRPr>
            </a:lvl1pPr>
          </a:lstStyle>
          <a:p>
            <a:fld id="{13FD9DB6-4706-C448-BDED-7116B82472D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4541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Bookman Old Style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Bookman Old Style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Bookman Old Style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Bookman Old Style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Bookman Old Style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6C011-E2FF-394D-B9ED-005920654D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6D96FC-8178-624F-BE58-A7F4BB83A5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0ED056-08D1-0447-8F4B-237707643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83FD-ADBA-C945-8DE0-1A31632ED51F}" type="datetime1">
              <a:rPr lang="it-IT" smtClean="0"/>
              <a:t>25/02/20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66600B-5F81-664A-9EE4-79D7FB202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30842-0572-5A4A-9173-794E19539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526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42BEE-8044-3346-844C-C741DEE86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E655FA-CFB9-D14A-A54C-863656C386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36905-521B-534C-A952-05DB2FE76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C2D4-3648-2C46-9E68-5ABE475C73C1}" type="datetime1">
              <a:rPr lang="it-IT" smtClean="0"/>
              <a:t>25/02/20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0FA5D-F5F7-284F-AD66-7E0A14F69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68DA6-0AB7-E44F-BA3A-B39D2551D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673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7F43E9-EFEF-B644-86E7-FF6E3DC3BA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31DC34-BF78-9F4A-AAB5-9A2AD9F5B8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EF72D-EFF2-2D41-88F3-776A95C5A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9081-86E1-5345-BC88-64F12ACFCD81}" type="datetime1">
              <a:rPr lang="it-IT" smtClean="0"/>
              <a:t>25/02/20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DA969-E86F-1549-8B87-E79FC0367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C8B98-9AEA-EF46-92EA-B1DA7E440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929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FCF49-00AF-C442-84E0-B1746815E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C2331-6A05-904B-A213-87436DBEE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474C4-6BB6-CE4F-9A9F-594BA8370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58A1-8455-CE45-8B91-7F89FC369A05}" type="datetime1">
              <a:rPr lang="it-IT" smtClean="0"/>
              <a:t>25/02/20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777CC-9678-B34B-8CA1-A50552369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FDC9F-8B48-2B43-8A91-1C2F6B49A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18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7DE63-1018-F34E-9B42-86CDB6A3E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E649E3-515F-6648-9785-685C7AF415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EA7A7-F5E2-9641-B802-A9BAAF2E9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CA3C-47A1-1D44-8690-FF16C466FDAD}" type="datetime1">
              <a:rPr lang="it-IT" smtClean="0"/>
              <a:t>25/02/20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D9FAD-0279-2E4A-A8BA-F353FCDA2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54925-6B56-7A4B-B1E1-EA241924C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804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4A3DF-85B8-154B-8DA1-FCCE3AD3C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34D02-5949-EB41-8227-5D622032C4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89E3E6-D690-C944-A4FD-8A12E20F71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662299-A54A-3A4E-88C5-84F8A59E9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5E9E-CB01-0845-A946-541533AD22C9}" type="datetime1">
              <a:rPr lang="it-IT" smtClean="0"/>
              <a:t>25/02/20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58BB54-AEB3-C848-86D7-CA3CA4A6B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AAB972-CC93-9F4E-B808-BF78F2662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898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F8229-7D97-6445-805F-1FE1F6BC3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277C97-9583-174A-B798-596A18C722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CF8953-A970-094D-A2D1-806E352CB7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F80BBB-99FE-5C42-88F7-B76ED6AE4C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FEB07E-B842-8346-BF65-34C2FF9081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43102F-1FBE-A547-B9C7-37EA45D8D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6D08-E97F-944C-BBCA-D7079E30C2A4}" type="datetime1">
              <a:rPr lang="it-IT" smtClean="0"/>
              <a:t>25/02/20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58BD04-050D-9C4B-BF02-C1F2EE346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2922A2-E722-0E40-9804-38824E2AD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738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512F7-07F4-144F-8A0E-75785AFC4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C731F3-6B20-8949-8854-19547FEF2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2042-F57C-794A-A6B3-7B43DD676D8A}" type="datetime1">
              <a:rPr lang="it-IT" smtClean="0"/>
              <a:t>25/02/20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05A5C8-9E6A-6B4A-B6A4-0A1705F9B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ABFB8E-0758-F44F-AAED-11078E310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508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930F85-241E-CF41-9B10-4468F6A5B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5BE8-ED14-3748-9DDB-53104756F918}" type="datetime1">
              <a:rPr lang="it-IT" smtClean="0"/>
              <a:t>25/02/20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CE2D02-3925-D54D-875F-DB28176EB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61A6FE-FC96-7E44-8296-A7B2E0341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984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BB5B-CE34-B847-90E3-B4C6D8447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496EE-CA33-B047-9A34-55205F360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65A67A-8AA7-744C-9F52-AA4AA5F4D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0868A9-32EE-3E4A-8936-7FB0385B5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83C4-31AE-7040-8BB0-96D7B3C8B8C5}" type="datetime1">
              <a:rPr lang="it-IT" smtClean="0"/>
              <a:t>25/02/20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8AA97-EEDC-F14E-8FBD-35B24F8BC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3F25C3-02DD-2E47-80A3-739A74407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04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109B1-229B-8241-942E-D7D36A0BA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8C51F8-2454-A140-BD65-D684B217E7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633268-6812-A145-BC50-97E3140C3A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B48565-4622-794A-BCCC-2F0D13DDA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5AF67-F2F6-1C45-9084-4C3B7F267E63}" type="datetime1">
              <a:rPr lang="it-IT" smtClean="0"/>
              <a:t>25/02/20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DD0117-A472-7F4B-9947-9D9164413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FE2854-BBF8-A74B-862F-E2D0BDCCA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542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B2A279-DD35-0144-8348-5B7A94987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623457-802B-1648-BDEA-50ECD38C4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28E8E-9C3D-0842-B994-7E298B12B7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Bookman Old Style Regular"/>
              </a:defRPr>
            </a:lvl1pPr>
          </a:lstStyle>
          <a:p>
            <a:fld id="{7C48B80B-C362-8341-BF02-7F3B9E1E239A}" type="datetime1">
              <a:rPr lang="it-IT" smtClean="0"/>
              <a:pPr/>
              <a:t>25/02/20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37CD4-26A1-124C-8819-76AC07EAB9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Bookman Old Style Regular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B4CED-A004-824D-8178-86A6CB6AA9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Bookman Old Style Regular"/>
              </a:defRPr>
            </a:lvl1pPr>
          </a:lstStyle>
          <a:p>
            <a:fld id="{1D837B50-88ED-804B-BB90-9575574F578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6703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Bookman Old Style Regular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Bookman Old Style Regular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Bookman Old Style Regular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Bookman Old Style Regular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Bookman Old Style Regular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agenda.infn.it/event/15095/program" TargetMode="External"/><Relationship Id="rId2" Type="http://schemas.openxmlformats.org/officeDocument/2006/relationships/hyperlink" Target="https://agenda.infn.it/event/21318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www.facebook.com/SoftwareandGeant4School/?ref=aymt_homepage_panel" TargetMode="External"/><Relationship Id="rId4" Type="http://schemas.openxmlformats.org/officeDocument/2006/relationships/hyperlink" Target="https://agenda.infn.it/event/20606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Telemachus" TargetMode="External"/><Relationship Id="rId3" Type="http://schemas.openxmlformats.org/officeDocument/2006/relationships/image" Target="../media/image5.jpeg"/><Relationship Id="rId7" Type="http://schemas.openxmlformats.org/officeDocument/2006/relationships/hyperlink" Target="https://en.wikipedia.org/wiki/Athen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Odyssey" TargetMode="External"/><Relationship Id="rId5" Type="http://schemas.openxmlformats.org/officeDocument/2006/relationships/hyperlink" Target="https://en.wikipedia.org/wiki/Homer" TargetMode="External"/><Relationship Id="rId4" Type="http://schemas.openxmlformats.org/officeDocument/2006/relationships/hyperlink" Target="https://en.wikipedia.org/wiki/Mentor_(Odyssey)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vents.ego-gw.it/indico/conferenceOtherViews.py?view=standard&amp;confId=43" TargetMode="External"/><Relationship Id="rId2" Type="http://schemas.openxmlformats.org/officeDocument/2006/relationships/hyperlink" Target="https://news.fnal.gov/2019/07/luisella-lari-receives-doe-award-for-project-leadership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Comunicazione@presid.infn.it" TargetMode="External"/><Relationship Id="rId2" Type="http://schemas.openxmlformats.org/officeDocument/2006/relationships/hyperlink" Target="http://home.infn.it/en/media-outreach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c.infn.it/personale/formazione/pf2020/PIANO_FORMATIVO_NAZIONALE_2020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EE212-0265-E840-A86E-66009BA015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4930"/>
            <a:ext cx="12192000" cy="799679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GB" sz="4800" dirty="0">
                <a:latin typeface="Bookman Old Style" panose="02050604050505020204" pitchFamily="18" charset="0"/>
              </a:rPr>
              <a:t>Training and mentoring possibilities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C518F1-EC56-6049-9A55-2946C50E0E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23" y="2209698"/>
            <a:ext cx="2807368" cy="1529857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48DD2D2-7599-8E44-B8A5-76E06E8C3BE3}"/>
              </a:ext>
            </a:extLst>
          </p:cNvPr>
          <p:cNvSpPr txBox="1">
            <a:spLocks/>
          </p:cNvSpPr>
          <p:nvPr/>
        </p:nvSpPr>
        <p:spPr>
          <a:xfrm>
            <a:off x="4235115" y="6085560"/>
            <a:ext cx="7835927" cy="63591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latin typeface="Bookman Old Style" panose="02050604050505020204" pitchFamily="18" charset="0"/>
              </a:rPr>
              <a:t>Maria Rosaria </a:t>
            </a:r>
            <a:r>
              <a:rPr lang="en-GB" sz="2000" dirty="0" err="1">
                <a:latin typeface="Bookman Old Style" panose="02050604050505020204" pitchFamily="18" charset="0"/>
              </a:rPr>
              <a:t>Masullo</a:t>
            </a:r>
            <a:r>
              <a:rPr lang="en-GB" sz="2000" dirty="0">
                <a:latin typeface="Bookman Old Style" panose="02050604050505020204" pitchFamily="18" charset="0"/>
              </a:rPr>
              <a:t> (</a:t>
            </a:r>
            <a:r>
              <a:rPr lang="en-GB" sz="2000">
                <a:latin typeface="Bookman Old Style" panose="02050604050505020204" pitchFamily="18" charset="0"/>
              </a:rPr>
              <a:t>Na unit) </a:t>
            </a:r>
            <a:r>
              <a:rPr lang="en-GB" sz="2000" dirty="0">
                <a:latin typeface="Bookman Old Style" panose="02050604050505020204" pitchFamily="18" charset="0"/>
              </a:rPr>
              <a:t>Coordination Board</a:t>
            </a:r>
          </a:p>
          <a:p>
            <a:r>
              <a:rPr lang="en-GB" sz="2000" dirty="0" err="1">
                <a:latin typeface="Bookman Old Style" panose="02050604050505020204" pitchFamily="18" charset="0"/>
              </a:rPr>
              <a:t>masullo@na.infn.it</a:t>
            </a:r>
            <a:endParaRPr lang="en-GB" sz="2000" dirty="0">
              <a:latin typeface="Bookman Old Style" panose="020506040505050202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D9BF184-1F85-5A41-91D5-15E081CDB8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0717" y="942098"/>
            <a:ext cx="6661483" cy="4996112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4AFEF664-DDD0-234C-9189-93449015602B}"/>
              </a:ext>
            </a:extLst>
          </p:cNvPr>
          <p:cNvSpPr txBox="1">
            <a:spLocks/>
          </p:cNvSpPr>
          <p:nvPr/>
        </p:nvSpPr>
        <p:spPr>
          <a:xfrm>
            <a:off x="160423" y="4902285"/>
            <a:ext cx="3160294" cy="118327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b="1" dirty="0">
                <a:latin typeface="Bookman Old Style" panose="02050604050505020204" pitchFamily="18" charset="0"/>
              </a:rPr>
              <a:t>24/25 February 2020</a:t>
            </a:r>
          </a:p>
          <a:p>
            <a:r>
              <a:rPr lang="en-GB" sz="2000" b="1" dirty="0">
                <a:latin typeface="Bookman Old Style" panose="02050604050505020204" pitchFamily="18" charset="0"/>
              </a:rPr>
              <a:t>First general meeting of the Fellini programme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EC1D49-0D3B-7D41-9F51-D5A5071F6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1</a:t>
            </a:fld>
            <a:endParaRPr lang="en-GB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C7E5452-260D-8248-898F-4B29D822FE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8663" y="2392823"/>
            <a:ext cx="1783301" cy="116360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42CF626-F3ED-7945-972F-DBC31BA5667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174" y="1007442"/>
            <a:ext cx="1607483" cy="785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416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E0F63-DB2B-2C49-B06D-E9423C644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632" y="896449"/>
            <a:ext cx="11327250" cy="496854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900" i="1" dirty="0"/>
              <a:t>Examples</a:t>
            </a:r>
          </a:p>
          <a:p>
            <a:endParaRPr lang="en-GB" dirty="0"/>
          </a:p>
          <a:p>
            <a:pPr marL="0" indent="0">
              <a:buNone/>
            </a:pPr>
            <a:r>
              <a:rPr lang="it-IT" b="1" dirty="0">
                <a:solidFill>
                  <a:srgbClr val="000000"/>
                </a:solidFill>
              </a:rPr>
              <a:t>XXXII INTERNATIONAL SEMINAR of NUCLEAR and SUBNUCLEAR PHYSICS</a:t>
            </a:r>
            <a:r>
              <a:rPr lang="it-IT" dirty="0">
                <a:solidFill>
                  <a:srgbClr val="000000"/>
                </a:solidFill>
              </a:rPr>
              <a:t> </a:t>
            </a:r>
            <a:r>
              <a:rPr lang="it-IT" b="1" dirty="0">
                <a:solidFill>
                  <a:srgbClr val="000000"/>
                </a:solidFill>
              </a:rPr>
              <a:t>"Francesco Romano" </a:t>
            </a:r>
          </a:p>
          <a:p>
            <a:r>
              <a:rPr lang="en-GB" dirty="0">
                <a:hlinkClick r:id="rId2"/>
              </a:rPr>
              <a:t>https://agenda.infn.it/event/21318/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Course on Innovative detector (theory and experiment)</a:t>
            </a:r>
          </a:p>
          <a:p>
            <a:r>
              <a:rPr lang="en-GB" dirty="0">
                <a:hlinkClick r:id="rId3"/>
              </a:rPr>
              <a:t>https://agenda.infn.it/event/15095/program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it-IT" b="1" dirty="0"/>
              <a:t>XVII Seminar on Software for </a:t>
            </a:r>
            <a:r>
              <a:rPr lang="it-IT" b="1" dirty="0" err="1"/>
              <a:t>Nuclear</a:t>
            </a:r>
            <a:r>
              <a:rPr lang="it-IT" b="1" dirty="0"/>
              <a:t>, </a:t>
            </a:r>
            <a:r>
              <a:rPr lang="it-IT" b="1" dirty="0" err="1"/>
              <a:t>Subnuclear</a:t>
            </a:r>
            <a:r>
              <a:rPr lang="it-IT" b="1" dirty="0"/>
              <a:t> and </a:t>
            </a:r>
            <a:r>
              <a:rPr lang="it-IT" b="1" dirty="0" err="1"/>
              <a:t>Applied</a:t>
            </a:r>
            <a:r>
              <a:rPr lang="it-IT" b="1" dirty="0"/>
              <a:t> </a:t>
            </a:r>
            <a:r>
              <a:rPr lang="it-IT" b="1" dirty="0" err="1"/>
              <a:t>Physics</a:t>
            </a:r>
            <a:r>
              <a:rPr lang="it-IT" b="1" dirty="0"/>
              <a:t> and </a:t>
            </a:r>
            <a:r>
              <a:rPr lang="it-IT" b="1" dirty="0" err="1"/>
              <a:t>official</a:t>
            </a:r>
            <a:r>
              <a:rPr lang="it-IT" b="1" dirty="0"/>
              <a:t> Geant4 School</a:t>
            </a:r>
          </a:p>
          <a:p>
            <a:r>
              <a:rPr lang="en-GB" dirty="0">
                <a:hlinkClick r:id="rId4"/>
              </a:rPr>
              <a:t>https://agenda.infn.it/event/20606/</a:t>
            </a:r>
            <a:endParaRPr lang="en-GB" dirty="0"/>
          </a:p>
          <a:p>
            <a:r>
              <a:rPr lang="it-IT" dirty="0">
                <a:hlinkClick r:id="rId5"/>
              </a:rPr>
              <a:t>https://www.facebook.com/SoftwareandGeant4School/?ref=aymt_homepage_panel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2327E4-5C7F-E14B-9032-50D5DCE2F75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37558" y="5520466"/>
            <a:ext cx="2454442" cy="1337533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45DE185-F6C3-6A46-969B-1028E4E04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8231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3600" dirty="0">
                <a:latin typeface="Bookman Old Style" panose="02050604050505020204" pitchFamily="18" charset="0"/>
              </a:rPr>
              <a:t>INFN </a:t>
            </a:r>
            <a:r>
              <a:rPr lang="it-IT" sz="3600" dirty="0" err="1">
                <a:latin typeface="Bookman Old Style" panose="02050604050505020204" pitchFamily="18" charset="0"/>
              </a:rPr>
              <a:t>Physics</a:t>
            </a:r>
            <a:r>
              <a:rPr lang="it-IT" sz="3600" dirty="0">
                <a:latin typeface="Bookman Old Style" panose="02050604050505020204" pitchFamily="18" charset="0"/>
              </a:rPr>
              <a:t> Schools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1E419C7-54A8-8545-890C-4DE2FC85E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581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E3627-D3B3-F84C-8874-ABB0BA93B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927" y="1217265"/>
            <a:ext cx="11614484" cy="54362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err="1"/>
              <a:t>Fellows</a:t>
            </a:r>
            <a:r>
              <a:rPr lang="it-IT" dirty="0"/>
              <a:t> can </a:t>
            </a:r>
            <a:r>
              <a:rPr lang="it-IT" dirty="0" err="1"/>
              <a:t>opt</a:t>
            </a:r>
            <a:r>
              <a:rPr lang="it-IT" dirty="0"/>
              <a:t> for the </a:t>
            </a:r>
            <a:r>
              <a:rPr lang="it-IT" dirty="0" err="1"/>
              <a:t>opportunity</a:t>
            </a:r>
            <a:r>
              <a:rPr lang="it-IT" dirty="0"/>
              <a:t> to </a:t>
            </a:r>
            <a:r>
              <a:rPr lang="it-IT" dirty="0" err="1"/>
              <a:t>develop</a:t>
            </a:r>
            <a:r>
              <a:rPr lang="it-IT" dirty="0"/>
              <a:t> a part of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research</a:t>
            </a:r>
            <a:r>
              <a:rPr lang="it-IT" dirty="0"/>
              <a:t> </a:t>
            </a:r>
            <a:r>
              <a:rPr lang="it-IT" dirty="0" err="1"/>
              <a:t>project</a:t>
            </a:r>
            <a:r>
              <a:rPr lang="it-IT" dirty="0"/>
              <a:t> in the industrial </a:t>
            </a:r>
            <a:r>
              <a:rPr lang="it-IT" dirty="0" err="1"/>
              <a:t>environment</a:t>
            </a:r>
            <a:r>
              <a:rPr lang="it-IT" dirty="0"/>
              <a:t> </a:t>
            </a:r>
            <a:r>
              <a:rPr lang="it-IT" dirty="0" err="1"/>
              <a:t>through</a:t>
            </a:r>
            <a:r>
              <a:rPr lang="it-IT" dirty="0"/>
              <a:t> a long </a:t>
            </a:r>
            <a:r>
              <a:rPr lang="it-IT" dirty="0" err="1"/>
              <a:t>secondment</a:t>
            </a:r>
            <a:r>
              <a:rPr lang="it-IT" dirty="0"/>
              <a:t> </a:t>
            </a:r>
            <a:r>
              <a:rPr lang="it-IT" dirty="0" err="1"/>
              <a:t>period</a:t>
            </a:r>
            <a:r>
              <a:rPr lang="it-IT" dirty="0"/>
              <a:t> </a:t>
            </a:r>
            <a:r>
              <a:rPr lang="it-IT" dirty="0" err="1"/>
              <a:t>they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spend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the companies, </a:t>
            </a:r>
            <a:r>
              <a:rPr lang="it-IT" dirty="0" err="1"/>
              <a:t>working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targeted</a:t>
            </a:r>
            <a:r>
              <a:rPr lang="it-IT" dirty="0"/>
              <a:t> </a:t>
            </a:r>
            <a:r>
              <a:rPr lang="it-IT" dirty="0" err="1"/>
              <a:t>projects</a:t>
            </a:r>
            <a:r>
              <a:rPr lang="it-IT" dirty="0"/>
              <a:t> </a:t>
            </a:r>
            <a:r>
              <a:rPr lang="it-IT" dirty="0" err="1"/>
              <a:t>defined</a:t>
            </a:r>
            <a:r>
              <a:rPr lang="it-IT" dirty="0"/>
              <a:t> </a:t>
            </a:r>
            <a:r>
              <a:rPr lang="it-IT" dirty="0" err="1"/>
              <a:t>such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to </a:t>
            </a:r>
            <a:r>
              <a:rPr lang="it-IT" dirty="0" err="1"/>
              <a:t>allow</a:t>
            </a:r>
            <a:r>
              <a:rPr lang="it-IT" dirty="0"/>
              <a:t> </a:t>
            </a:r>
            <a:r>
              <a:rPr lang="it-IT" dirty="0" err="1"/>
              <a:t>them</a:t>
            </a:r>
            <a:r>
              <a:rPr lang="it-IT" dirty="0"/>
              <a:t> to </a:t>
            </a:r>
            <a:r>
              <a:rPr lang="it-IT" dirty="0" err="1"/>
              <a:t>apply</a:t>
            </a:r>
            <a:r>
              <a:rPr lang="it-IT" dirty="0"/>
              <a:t> to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academic</a:t>
            </a:r>
            <a:r>
              <a:rPr lang="it-IT" dirty="0"/>
              <a:t> </a:t>
            </a:r>
            <a:r>
              <a:rPr lang="it-IT" dirty="0" err="1"/>
              <a:t>research</a:t>
            </a:r>
            <a:r>
              <a:rPr lang="it-IT" dirty="0"/>
              <a:t> the </a:t>
            </a:r>
            <a:r>
              <a:rPr lang="it-IT" dirty="0" err="1"/>
              <a:t>acquired</a:t>
            </a:r>
            <a:r>
              <a:rPr lang="it-IT" dirty="0"/>
              <a:t> </a:t>
            </a:r>
            <a:r>
              <a:rPr lang="it-IT" dirty="0" err="1"/>
              <a:t>experience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the company. The company </a:t>
            </a:r>
            <a:r>
              <a:rPr lang="it-IT" dirty="0" err="1"/>
              <a:t>could</a:t>
            </a:r>
            <a:r>
              <a:rPr lang="it-IT" dirty="0"/>
              <a:t> help </a:t>
            </a:r>
            <a:r>
              <a:rPr lang="it-IT" dirty="0" err="1"/>
              <a:t>them</a:t>
            </a:r>
            <a:r>
              <a:rPr lang="it-IT" dirty="0"/>
              <a:t> to </a:t>
            </a:r>
            <a:r>
              <a:rPr lang="it-IT" dirty="0" err="1"/>
              <a:t>find</a:t>
            </a:r>
            <a:r>
              <a:rPr lang="it-IT" dirty="0"/>
              <a:t> industrial and </a:t>
            </a:r>
            <a:r>
              <a:rPr lang="it-IT" dirty="0" err="1"/>
              <a:t>interdisciplinary</a:t>
            </a:r>
            <a:r>
              <a:rPr lang="it-IT" dirty="0"/>
              <a:t> </a:t>
            </a:r>
            <a:r>
              <a:rPr lang="it-IT" dirty="0" err="1"/>
              <a:t>applications</a:t>
            </a:r>
            <a:r>
              <a:rPr lang="it-IT" dirty="0"/>
              <a:t> of </a:t>
            </a:r>
            <a:r>
              <a:rPr lang="it-IT" dirty="0" err="1"/>
              <a:t>their</a:t>
            </a:r>
            <a:r>
              <a:rPr lang="it-IT" dirty="0"/>
              <a:t> work output.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Companies can provide training on:</a:t>
            </a:r>
          </a:p>
          <a:p>
            <a:pPr algn="r"/>
            <a:r>
              <a:rPr lang="it-IT" dirty="0" err="1"/>
              <a:t>project</a:t>
            </a:r>
            <a:r>
              <a:rPr lang="it-IT" dirty="0"/>
              <a:t> management, </a:t>
            </a:r>
            <a:r>
              <a:rPr lang="it-IT" dirty="0" err="1"/>
              <a:t>technological</a:t>
            </a:r>
            <a:r>
              <a:rPr lang="it-IT" dirty="0"/>
              <a:t> </a:t>
            </a:r>
            <a:r>
              <a:rPr lang="it-IT" dirty="0" err="1"/>
              <a:t>processes</a:t>
            </a:r>
            <a:r>
              <a:rPr lang="it-IT" dirty="0"/>
              <a:t>, </a:t>
            </a:r>
            <a:r>
              <a:rPr lang="it-IT" dirty="0" err="1"/>
              <a:t>quality</a:t>
            </a:r>
            <a:r>
              <a:rPr lang="it-IT" dirty="0"/>
              <a:t> </a:t>
            </a:r>
            <a:r>
              <a:rPr lang="it-IT" dirty="0" err="1"/>
              <a:t>assurance</a:t>
            </a:r>
            <a:r>
              <a:rPr lang="it-IT" dirty="0"/>
              <a:t> </a:t>
            </a:r>
            <a:r>
              <a:rPr lang="it-IT" dirty="0" err="1"/>
              <a:t>methodology</a:t>
            </a:r>
            <a:r>
              <a:rPr lang="it-IT" dirty="0"/>
              <a:t>, </a:t>
            </a:r>
            <a:r>
              <a:rPr lang="it-IT" dirty="0" err="1"/>
              <a:t>product</a:t>
            </a:r>
            <a:r>
              <a:rPr lang="it-IT" dirty="0"/>
              <a:t> </a:t>
            </a:r>
            <a:r>
              <a:rPr lang="it-IT" dirty="0" err="1"/>
              <a:t>development</a:t>
            </a:r>
            <a:endParaRPr lang="it-IT" dirty="0"/>
          </a:p>
          <a:p>
            <a:pPr algn="r"/>
            <a:r>
              <a:rPr lang="it-IT" dirty="0" err="1"/>
              <a:t>product</a:t>
            </a:r>
            <a:r>
              <a:rPr lang="it-IT" dirty="0"/>
              <a:t> </a:t>
            </a:r>
            <a:r>
              <a:rPr lang="it-IT" dirty="0" err="1"/>
              <a:t>lifecycle</a:t>
            </a:r>
            <a:r>
              <a:rPr lang="it-IT" dirty="0"/>
              <a:t> management, </a:t>
            </a:r>
            <a:r>
              <a:rPr lang="it-IT" dirty="0" err="1"/>
              <a:t>complex</a:t>
            </a:r>
            <a:r>
              <a:rPr lang="it-IT" dirty="0"/>
              <a:t> </a:t>
            </a:r>
            <a:r>
              <a:rPr lang="it-IT" dirty="0" err="1"/>
              <a:t>project</a:t>
            </a:r>
            <a:r>
              <a:rPr lang="it-IT" dirty="0"/>
              <a:t> </a:t>
            </a:r>
            <a:r>
              <a:rPr lang="it-IT" dirty="0" err="1"/>
              <a:t>coordination</a:t>
            </a:r>
            <a:endParaRPr lang="it-IT" dirty="0"/>
          </a:p>
          <a:p>
            <a:pPr algn="r"/>
            <a:r>
              <a:rPr lang="it-IT" dirty="0" err="1"/>
              <a:t>financial</a:t>
            </a:r>
            <a:r>
              <a:rPr lang="it-IT" dirty="0"/>
              <a:t> planning of R&amp;D </a:t>
            </a:r>
            <a:r>
              <a:rPr lang="it-IT" dirty="0" err="1"/>
              <a:t>activities</a:t>
            </a:r>
            <a:endParaRPr lang="it-IT" dirty="0"/>
          </a:p>
          <a:p>
            <a:pPr algn="r"/>
            <a:r>
              <a:rPr lang="it-IT" dirty="0"/>
              <a:t>industrial </a:t>
            </a:r>
            <a:r>
              <a:rPr lang="it-IT" dirty="0" err="1"/>
              <a:t>development</a:t>
            </a:r>
            <a:r>
              <a:rPr lang="it-IT" dirty="0"/>
              <a:t> of R&amp;D </a:t>
            </a:r>
            <a:r>
              <a:rPr lang="it-IT" dirty="0" err="1"/>
              <a:t>results</a:t>
            </a:r>
            <a:r>
              <a:rPr lang="it-IT" dirty="0"/>
              <a:t> in the </a:t>
            </a:r>
            <a:r>
              <a:rPr lang="it-IT" dirty="0" err="1"/>
              <a:t>microelectronic</a:t>
            </a:r>
            <a:r>
              <a:rPr lang="it-IT" dirty="0"/>
              <a:t> </a:t>
            </a:r>
            <a:r>
              <a:rPr lang="it-IT" dirty="0" err="1"/>
              <a:t>field</a:t>
            </a:r>
            <a:endParaRPr lang="it-IT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917833-649F-6B4B-A65A-C17FA9F9CB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4961" y="13602"/>
            <a:ext cx="2065144" cy="1125387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375093F-03B6-5A44-B9A3-FA1A80EE3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11</a:t>
            </a:fld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940AD8D-E401-DA46-8CEC-36FFE768D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533" y="216631"/>
            <a:ext cx="9495937" cy="719327"/>
          </a:xfrm>
        </p:spPr>
        <p:txBody>
          <a:bodyPr>
            <a:normAutofit/>
          </a:bodyPr>
          <a:lstStyle/>
          <a:p>
            <a:pPr algn="ctr"/>
            <a:r>
              <a:rPr lang="it-IT" sz="3600" dirty="0">
                <a:latin typeface="Bookman Old Style" panose="02050604050505020204" pitchFamily="18" charset="0"/>
              </a:rPr>
              <a:t>Training </a:t>
            </a:r>
            <a:r>
              <a:rPr lang="it-IT" sz="3600" dirty="0" err="1">
                <a:latin typeface="Bookman Old Style" panose="02050604050505020204" pitchFamily="18" charset="0"/>
              </a:rPr>
              <a:t>at</a:t>
            </a:r>
            <a:r>
              <a:rPr lang="it-IT" sz="3600" dirty="0">
                <a:latin typeface="Bookman Old Style" panose="02050604050505020204" pitchFamily="18" charset="0"/>
              </a:rPr>
              <a:t> companies</a:t>
            </a:r>
          </a:p>
        </p:txBody>
      </p:sp>
    </p:spTree>
    <p:extLst>
      <p:ext uri="{BB962C8B-B14F-4D97-AF65-F5344CB8AC3E}">
        <p14:creationId xmlns:p14="http://schemas.microsoft.com/office/powerpoint/2010/main" val="792766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51823-22A9-7C48-86F7-2C8E8B720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7978" y="154965"/>
            <a:ext cx="9495937" cy="719327"/>
          </a:xfrm>
        </p:spPr>
        <p:txBody>
          <a:bodyPr>
            <a:normAutofit/>
          </a:bodyPr>
          <a:lstStyle/>
          <a:p>
            <a:pPr algn="ctr"/>
            <a:r>
              <a:rPr lang="it-IT" sz="3600" dirty="0">
                <a:latin typeface="Bookman Old Style" panose="02050604050505020204" pitchFamily="18" charset="0"/>
              </a:rPr>
              <a:t>A </a:t>
            </a:r>
            <a:r>
              <a:rPr lang="it-IT" sz="3600" dirty="0" err="1">
                <a:latin typeface="Bookman Old Style" panose="02050604050505020204" pitchFamily="18" charset="0"/>
              </a:rPr>
              <a:t>Mentoring</a:t>
            </a:r>
            <a:r>
              <a:rPr lang="it-IT" sz="3600" dirty="0">
                <a:latin typeface="Bookman Old Style" panose="02050604050505020204" pitchFamily="18" charset="0"/>
              </a:rPr>
              <a:t> </a:t>
            </a:r>
            <a:r>
              <a:rPr lang="it-IT" sz="3600" dirty="0" err="1">
                <a:latin typeface="Bookman Old Style" panose="02050604050505020204" pitchFamily="18" charset="0"/>
              </a:rPr>
              <a:t>Programme</a:t>
            </a:r>
            <a:r>
              <a:rPr lang="it-IT" sz="3600" dirty="0">
                <a:latin typeface="Bookman Old Style" panose="02050604050505020204" pitchFamily="18" charset="0"/>
              </a:rPr>
              <a:t> (MP)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F31B46-212E-BA49-A67F-207CF2309A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36" y="0"/>
            <a:ext cx="1888744" cy="1029259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D054BE-AFB8-F249-B8C3-FDBBF3AD3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12</a:t>
            </a:fld>
            <a:endParaRPr lang="en-GB"/>
          </a:p>
        </p:txBody>
      </p:sp>
      <p:pic>
        <p:nvPicPr>
          <p:cNvPr id="6" name="Picture 2" descr="Telemachus and Mentor1.JPG">
            <a:extLst>
              <a:ext uri="{FF2B5EF4-FFF2-40B4-BE49-F238E27FC236}">
                <a16:creationId xmlns:a16="http://schemas.microsoft.com/office/drawing/2014/main" id="{3E5CB940-EF48-FA48-AE54-68AF1C4CD21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80" y="1163721"/>
            <a:ext cx="1991494" cy="2389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AF7535F-0EB1-6E40-BA3D-59E1899153B2}"/>
              </a:ext>
            </a:extLst>
          </p:cNvPr>
          <p:cNvSpPr/>
          <p:nvPr/>
        </p:nvSpPr>
        <p:spPr>
          <a:xfrm>
            <a:off x="2887580" y="1163721"/>
            <a:ext cx="86777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latin typeface="Bookman Old Style" panose="02050604050505020204" pitchFamily="18" charset="0"/>
              </a:rPr>
              <a:t>The word </a:t>
            </a:r>
            <a:r>
              <a:rPr lang="it-IT" dirty="0" err="1">
                <a:latin typeface="Bookman Old Style" panose="02050604050505020204" pitchFamily="18" charset="0"/>
              </a:rPr>
              <a:t>itself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was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inspired</a:t>
            </a:r>
            <a:r>
              <a:rPr lang="it-IT" dirty="0">
                <a:latin typeface="Bookman Old Style" panose="02050604050505020204" pitchFamily="18" charset="0"/>
              </a:rPr>
              <a:t> by the </a:t>
            </a:r>
            <a:r>
              <a:rPr lang="it-IT" dirty="0" err="1">
                <a:latin typeface="Bookman Old Style" panose="02050604050505020204" pitchFamily="18" charset="0"/>
              </a:rPr>
              <a:t>character</a:t>
            </a:r>
            <a:r>
              <a:rPr lang="it-IT" dirty="0">
                <a:latin typeface="Bookman Old Style" panose="02050604050505020204" pitchFamily="18" charset="0"/>
              </a:rPr>
              <a:t> of </a:t>
            </a:r>
            <a:r>
              <a:rPr lang="it-IT" dirty="0">
                <a:latin typeface="Bookman Old Style" panose="02050604050505020204" pitchFamily="18" charset="0"/>
                <a:hlinkClick r:id="rId4" tooltip="Mentor (Odyssey)"/>
              </a:rPr>
              <a:t>Mentor</a:t>
            </a:r>
            <a:r>
              <a:rPr lang="it-IT" dirty="0">
                <a:latin typeface="Bookman Old Style" panose="02050604050505020204" pitchFamily="18" charset="0"/>
              </a:rPr>
              <a:t> in </a:t>
            </a:r>
            <a:r>
              <a:rPr lang="it-IT" dirty="0" err="1">
                <a:latin typeface="Bookman Old Style" panose="02050604050505020204" pitchFamily="18" charset="0"/>
                <a:hlinkClick r:id="rId5" tooltip="Homer"/>
              </a:rPr>
              <a:t>Homer</a:t>
            </a:r>
            <a:r>
              <a:rPr lang="it-IT" dirty="0" err="1">
                <a:latin typeface="Bookman Old Style" panose="02050604050505020204" pitchFamily="18" charset="0"/>
              </a:rPr>
              <a:t>'s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i="1" dirty="0">
                <a:latin typeface="Bookman Old Style" panose="02050604050505020204" pitchFamily="18" charset="0"/>
                <a:hlinkClick r:id="rId6" tooltip="Odyssey"/>
              </a:rPr>
              <a:t>Odyssey</a:t>
            </a:r>
            <a:r>
              <a:rPr lang="it-IT" dirty="0">
                <a:latin typeface="Bookman Old Style" panose="02050604050505020204" pitchFamily="18" charset="0"/>
              </a:rPr>
              <a:t>. In </a:t>
            </a:r>
            <a:r>
              <a:rPr lang="it-IT" dirty="0" err="1">
                <a:latin typeface="Bookman Old Style" panose="02050604050505020204" pitchFamily="18" charset="0"/>
              </a:rPr>
              <a:t>ancient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Greek</a:t>
            </a:r>
            <a:r>
              <a:rPr lang="it-IT" dirty="0">
                <a:latin typeface="Bookman Old Style" panose="02050604050505020204" pitchFamily="18" charset="0"/>
              </a:rPr>
              <a:t>  (</a:t>
            </a:r>
            <a:r>
              <a:rPr lang="el-GR" dirty="0" err="1">
                <a:latin typeface="Bookman Old Style" panose="02050604050505020204" pitchFamily="18" charset="0"/>
              </a:rPr>
              <a:t>Μέντωρ</a:t>
            </a:r>
            <a:r>
              <a:rPr lang="el-GR" dirty="0">
                <a:latin typeface="Bookman Old Style" panose="02050604050505020204" pitchFamily="18" charset="0"/>
              </a:rPr>
              <a:t>) </a:t>
            </a:r>
            <a:r>
              <a:rPr lang="it-IT" dirty="0">
                <a:latin typeface="Bookman Old Style" panose="02050604050505020204" pitchFamily="18" charset="0"/>
              </a:rPr>
              <a:t>he </a:t>
            </a:r>
            <a:r>
              <a:rPr lang="it-IT" dirty="0" err="1">
                <a:latin typeface="Bookman Old Style" panose="02050604050505020204" pitchFamily="18" charset="0"/>
              </a:rPr>
              <a:t>is</a:t>
            </a:r>
            <a:r>
              <a:rPr lang="it-IT" dirty="0">
                <a:latin typeface="Bookman Old Style" panose="02050604050505020204" pitchFamily="18" charset="0"/>
              </a:rPr>
              <a:t> a </a:t>
            </a:r>
            <a:r>
              <a:rPr lang="it-IT" dirty="0" err="1">
                <a:latin typeface="Bookman Old Style" panose="02050604050505020204" pitchFamily="18" charset="0"/>
              </a:rPr>
              <a:t>character</a:t>
            </a:r>
            <a:r>
              <a:rPr lang="it-IT" dirty="0">
                <a:latin typeface="Bookman Old Style" panose="02050604050505020204" pitchFamily="18" charset="0"/>
              </a:rPr>
              <a:t> of </a:t>
            </a:r>
            <a:r>
              <a:rPr lang="it-IT" dirty="0" err="1">
                <a:latin typeface="Bookman Old Style" panose="02050604050505020204" pitchFamily="18" charset="0"/>
              </a:rPr>
              <a:t>Greek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mythology</a:t>
            </a:r>
            <a:r>
              <a:rPr lang="it-IT" dirty="0">
                <a:latin typeface="Bookman Old Style" panose="02050604050505020204" pitchFamily="18" charset="0"/>
              </a:rPr>
              <a:t>, son of </a:t>
            </a:r>
            <a:r>
              <a:rPr lang="it-IT" dirty="0" err="1">
                <a:latin typeface="Bookman Old Style" panose="02050604050505020204" pitchFamily="18" charset="0"/>
              </a:rPr>
              <a:t>Alcimo</a:t>
            </a:r>
            <a:r>
              <a:rPr lang="it-IT" dirty="0">
                <a:latin typeface="Bookman Old Style" panose="02050604050505020204" pitchFamily="18" charset="0"/>
              </a:rPr>
              <a:t>. </a:t>
            </a:r>
            <a:r>
              <a:rPr lang="it-IT" dirty="0" err="1">
                <a:latin typeface="Bookman Old Style" panose="02050604050505020204" pitchFamily="18" charset="0"/>
              </a:rPr>
              <a:t>Though</a:t>
            </a:r>
            <a:r>
              <a:rPr lang="it-IT" dirty="0">
                <a:latin typeface="Bookman Old Style" panose="02050604050505020204" pitchFamily="18" charset="0"/>
              </a:rPr>
              <a:t> the </a:t>
            </a:r>
            <a:r>
              <a:rPr lang="it-IT" dirty="0" err="1">
                <a:latin typeface="Bookman Old Style" panose="02050604050505020204" pitchFamily="18" charset="0"/>
              </a:rPr>
              <a:t>actual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Mentor</a:t>
            </a:r>
            <a:r>
              <a:rPr lang="it-IT" dirty="0">
                <a:latin typeface="Bookman Old Style" panose="02050604050505020204" pitchFamily="18" charset="0"/>
              </a:rPr>
              <a:t> in the story </a:t>
            </a:r>
            <a:r>
              <a:rPr lang="it-IT" dirty="0" err="1">
                <a:latin typeface="Bookman Old Style" panose="02050604050505020204" pitchFamily="18" charset="0"/>
              </a:rPr>
              <a:t>is</a:t>
            </a:r>
            <a:r>
              <a:rPr lang="it-IT" dirty="0">
                <a:latin typeface="Bookman Old Style" panose="02050604050505020204" pitchFamily="18" charset="0"/>
              </a:rPr>
              <a:t> a </a:t>
            </a:r>
            <a:r>
              <a:rPr lang="it-IT" dirty="0" err="1">
                <a:latin typeface="Bookman Old Style" panose="02050604050505020204" pitchFamily="18" charset="0"/>
              </a:rPr>
              <a:t>somewhat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ineffective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old</a:t>
            </a:r>
            <a:r>
              <a:rPr lang="it-IT" dirty="0">
                <a:latin typeface="Bookman Old Style" panose="02050604050505020204" pitchFamily="18" charset="0"/>
              </a:rPr>
              <a:t> man, the </a:t>
            </a:r>
            <a:r>
              <a:rPr lang="it-IT" dirty="0" err="1">
                <a:latin typeface="Bookman Old Style" panose="02050604050505020204" pitchFamily="18" charset="0"/>
              </a:rPr>
              <a:t>goddess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>
                <a:latin typeface="Bookman Old Style" panose="02050604050505020204" pitchFamily="18" charset="0"/>
                <a:hlinkClick r:id="rId7" tooltip="Athena"/>
              </a:rPr>
              <a:t>Athena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takes</a:t>
            </a:r>
            <a:r>
              <a:rPr lang="it-IT" dirty="0">
                <a:latin typeface="Bookman Old Style" panose="02050604050505020204" pitchFamily="18" charset="0"/>
              </a:rPr>
              <a:t> on </a:t>
            </a:r>
            <a:r>
              <a:rPr lang="it-IT" dirty="0" err="1">
                <a:latin typeface="Bookman Old Style" panose="02050604050505020204" pitchFamily="18" charset="0"/>
              </a:rPr>
              <a:t>his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appearance</a:t>
            </a:r>
            <a:r>
              <a:rPr lang="it-IT" dirty="0">
                <a:latin typeface="Bookman Old Style" panose="02050604050505020204" pitchFamily="18" charset="0"/>
              </a:rPr>
              <a:t> in </a:t>
            </a:r>
            <a:r>
              <a:rPr lang="it-IT" dirty="0" err="1">
                <a:latin typeface="Bookman Old Style" panose="02050604050505020204" pitchFamily="18" charset="0"/>
              </a:rPr>
              <a:t>order</a:t>
            </a:r>
            <a:r>
              <a:rPr lang="it-IT" dirty="0">
                <a:latin typeface="Bookman Old Style" panose="02050604050505020204" pitchFamily="18" charset="0"/>
              </a:rPr>
              <a:t> to guide </a:t>
            </a:r>
            <a:r>
              <a:rPr lang="it-IT" dirty="0" err="1">
                <a:latin typeface="Bookman Old Style" panose="02050604050505020204" pitchFamily="18" charset="0"/>
              </a:rPr>
              <a:t>young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>
                <a:latin typeface="Bookman Old Style" panose="02050604050505020204" pitchFamily="18" charset="0"/>
                <a:hlinkClick r:id="rId8" tooltip="Telemachus"/>
              </a:rPr>
              <a:t>Telemachus</a:t>
            </a:r>
            <a:r>
              <a:rPr lang="it-IT" dirty="0">
                <a:latin typeface="Bookman Old Style" panose="02050604050505020204" pitchFamily="18" charset="0"/>
              </a:rPr>
              <a:t> in </a:t>
            </a:r>
            <a:r>
              <a:rPr lang="it-IT" dirty="0" err="1">
                <a:latin typeface="Bookman Old Style" panose="02050604050505020204" pitchFamily="18" charset="0"/>
              </a:rPr>
              <a:t>his</a:t>
            </a:r>
            <a:r>
              <a:rPr lang="it-IT" dirty="0">
                <a:latin typeface="Bookman Old Style" panose="02050604050505020204" pitchFamily="18" charset="0"/>
              </a:rPr>
              <a:t> time of </a:t>
            </a:r>
            <a:r>
              <a:rPr lang="it-IT" dirty="0" err="1">
                <a:latin typeface="Bookman Old Style" panose="02050604050505020204" pitchFamily="18" charset="0"/>
              </a:rPr>
              <a:t>difficulty</a:t>
            </a:r>
            <a:r>
              <a:rPr lang="it-IT" dirty="0">
                <a:latin typeface="Bookman Old Style" panose="02050604050505020204" pitchFamily="18" charset="0"/>
              </a:rPr>
              <a:t>.</a:t>
            </a:r>
            <a:endParaRPr lang="en-GB" dirty="0">
              <a:latin typeface="Bookman Old Style" panose="020506040505050202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822190E-1A66-D24F-82B2-A0D5CA41A317}"/>
              </a:ext>
            </a:extLst>
          </p:cNvPr>
          <p:cNvSpPr/>
          <p:nvPr/>
        </p:nvSpPr>
        <p:spPr>
          <a:xfrm>
            <a:off x="2514600" y="3330588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latin typeface="Bookman Old Style" panose="02050604050505020204" pitchFamily="18" charset="0"/>
              </a:rPr>
              <a:t>Mentoring is multidimensional and involves more than the academic part of a person the way tutoring does—it concerns a </a:t>
            </a:r>
            <a:r>
              <a:rPr lang="en-GB" dirty="0" err="1">
                <a:latin typeface="Bookman Old Style" panose="02050604050505020204" pitchFamily="18" charset="0"/>
              </a:rPr>
              <a:t>persons’life</a:t>
            </a:r>
            <a:r>
              <a:rPr lang="en-GB" dirty="0">
                <a:latin typeface="Bookman Old Style" panose="02050604050505020204" pitchFamily="18" charset="0"/>
              </a:rPr>
              <a:t>. A tutor assists someone with learning a new process or concept, whereas a mentor goes far beyond the role of a tutor.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16986A-8E5A-C149-8360-9FF2788708D3}"/>
              </a:ext>
            </a:extLst>
          </p:cNvPr>
          <p:cNvSpPr txBox="1"/>
          <p:nvPr/>
        </p:nvSpPr>
        <p:spPr>
          <a:xfrm>
            <a:off x="3497179" y="2930478"/>
            <a:ext cx="66735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Mentor is different from a supervisor/tutor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B8739A8-3AA3-FA42-AAC0-EC681700A685}"/>
              </a:ext>
            </a:extLst>
          </p:cNvPr>
          <p:cNvSpPr/>
          <p:nvPr/>
        </p:nvSpPr>
        <p:spPr>
          <a:xfrm>
            <a:off x="5469368" y="4963245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>
                <a:latin typeface="Bookman Old Style" panose="02050604050505020204" pitchFamily="18" charset="0"/>
              </a:rPr>
              <a:t>A </a:t>
            </a:r>
            <a:r>
              <a:rPr lang="it-IT" dirty="0" err="1">
                <a:latin typeface="Bookman Old Style" panose="02050604050505020204" pitchFamily="18" charset="0"/>
              </a:rPr>
              <a:t>mentor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intentionally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focuses</a:t>
            </a:r>
            <a:r>
              <a:rPr lang="it-IT" dirty="0">
                <a:latin typeface="Bookman Old Style" panose="02050604050505020204" pitchFamily="18" charset="0"/>
              </a:rPr>
              <a:t> on building </a:t>
            </a:r>
            <a:r>
              <a:rPr lang="it-IT" dirty="0" err="1">
                <a:latin typeface="Bookman Old Style" panose="02050604050505020204" pitchFamily="18" charset="0"/>
              </a:rPr>
              <a:t>quality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relationships</a:t>
            </a:r>
            <a:r>
              <a:rPr lang="it-IT" dirty="0">
                <a:latin typeface="Bookman Old Style" panose="02050604050505020204" pitchFamily="18" charset="0"/>
              </a:rPr>
              <a:t>, </a:t>
            </a:r>
            <a:r>
              <a:rPr lang="it-IT" dirty="0" err="1">
                <a:latin typeface="Bookman Old Style" panose="02050604050505020204" pitchFamily="18" charset="0"/>
              </a:rPr>
              <a:t>sharing</a:t>
            </a:r>
            <a:r>
              <a:rPr lang="it-IT" dirty="0">
                <a:latin typeface="Bookman Old Style" panose="02050604050505020204" pitchFamily="18" charset="0"/>
              </a:rPr>
              <a:t> life </a:t>
            </a:r>
            <a:r>
              <a:rPr lang="it-IT" dirty="0" err="1">
                <a:latin typeface="Bookman Old Style" panose="02050604050505020204" pitchFamily="18" charset="0"/>
              </a:rPr>
              <a:t>experiences</a:t>
            </a:r>
            <a:r>
              <a:rPr lang="it-IT" dirty="0">
                <a:latin typeface="Bookman Old Style" panose="02050604050505020204" pitchFamily="18" charset="0"/>
              </a:rPr>
              <a:t> and positive </a:t>
            </a:r>
            <a:r>
              <a:rPr lang="it-IT" dirty="0" err="1">
                <a:latin typeface="Bookman Old Style" panose="02050604050505020204" pitchFamily="18" charset="0"/>
              </a:rPr>
              <a:t>views</a:t>
            </a:r>
            <a:r>
              <a:rPr lang="it-IT" dirty="0">
                <a:latin typeface="Bookman Old Style" panose="02050604050505020204" pitchFamily="18" charset="0"/>
              </a:rPr>
              <a:t> on </a:t>
            </a:r>
            <a:r>
              <a:rPr lang="it-IT" dirty="0" err="1">
                <a:latin typeface="Bookman Old Style" panose="02050604050505020204" pitchFamily="18" charset="0"/>
              </a:rPr>
              <a:t>making</a:t>
            </a:r>
            <a:r>
              <a:rPr lang="it-IT" dirty="0">
                <a:latin typeface="Bookman Old Style" panose="02050604050505020204" pitchFamily="18" charset="0"/>
              </a:rPr>
              <a:t> the </a:t>
            </a:r>
            <a:r>
              <a:rPr lang="it-IT" dirty="0" err="1">
                <a:latin typeface="Bookman Old Style" panose="02050604050505020204" pitchFamily="18" charset="0"/>
              </a:rPr>
              <a:t>most</a:t>
            </a:r>
            <a:r>
              <a:rPr lang="it-IT" dirty="0">
                <a:latin typeface="Bookman Old Style" panose="02050604050505020204" pitchFamily="18" charset="0"/>
              </a:rPr>
              <a:t> out of a </a:t>
            </a:r>
            <a:r>
              <a:rPr lang="it-IT" dirty="0" err="1">
                <a:latin typeface="Bookman Old Style" panose="02050604050505020204" pitchFamily="18" charset="0"/>
              </a:rPr>
              <a:t>person’s</a:t>
            </a:r>
            <a:r>
              <a:rPr lang="it-IT" dirty="0">
                <a:latin typeface="Bookman Old Style" panose="02050604050505020204" pitchFamily="18" charset="0"/>
              </a:rPr>
              <a:t> future. Tutors focus on short </a:t>
            </a:r>
            <a:r>
              <a:rPr lang="it-IT" dirty="0" err="1">
                <a:latin typeface="Bookman Old Style" panose="02050604050505020204" pitchFamily="18" charset="0"/>
              </a:rPr>
              <a:t>term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outcomes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whereas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mentoring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improves</a:t>
            </a:r>
            <a:r>
              <a:rPr lang="it-IT" dirty="0">
                <a:latin typeface="Bookman Old Style" panose="02050604050505020204" pitchFamily="18" charset="0"/>
              </a:rPr>
              <a:t> the </a:t>
            </a:r>
            <a:r>
              <a:rPr lang="it-IT" dirty="0" err="1">
                <a:latin typeface="Bookman Old Style" panose="02050604050505020204" pitchFamily="18" charset="0"/>
              </a:rPr>
              <a:t>young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person’s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dirty="0" err="1">
                <a:latin typeface="Bookman Old Style" panose="02050604050505020204" pitchFamily="18" charset="0"/>
              </a:rPr>
              <a:t>capabilities</a:t>
            </a:r>
            <a:r>
              <a:rPr lang="it-IT" dirty="0">
                <a:latin typeface="Bookman Old Style" panose="02050604050505020204" pitchFamily="18" charset="0"/>
              </a:rPr>
              <a:t> for life long </a:t>
            </a:r>
            <a:r>
              <a:rPr lang="it-IT" dirty="0" err="1">
                <a:latin typeface="Bookman Old Style" panose="02050604050505020204" pitchFamily="18" charset="0"/>
              </a:rPr>
              <a:t>learning</a:t>
            </a:r>
            <a:r>
              <a:rPr lang="it-IT" dirty="0">
                <a:latin typeface="Bookman Old Style" panose="02050604050505020204" pitchFamily="18" charset="0"/>
              </a:rPr>
              <a:t>.</a:t>
            </a:r>
            <a:endParaRPr lang="en-GB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497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51823-22A9-7C48-86F7-2C8E8B720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7978" y="154965"/>
            <a:ext cx="9495937" cy="719327"/>
          </a:xfrm>
        </p:spPr>
        <p:txBody>
          <a:bodyPr>
            <a:normAutofit/>
          </a:bodyPr>
          <a:lstStyle/>
          <a:p>
            <a:pPr algn="ctr"/>
            <a:r>
              <a:rPr lang="it-IT" sz="3600" dirty="0">
                <a:latin typeface="Bookman Old Style" panose="02050604050505020204" pitchFamily="18" charset="0"/>
              </a:rPr>
              <a:t>A </a:t>
            </a:r>
            <a:r>
              <a:rPr lang="it-IT" sz="3600" dirty="0" err="1">
                <a:latin typeface="Bookman Old Style" panose="02050604050505020204" pitchFamily="18" charset="0"/>
              </a:rPr>
              <a:t>Mentoring</a:t>
            </a:r>
            <a:r>
              <a:rPr lang="it-IT" sz="3600" dirty="0">
                <a:latin typeface="Bookman Old Style" panose="02050604050505020204" pitchFamily="18" charset="0"/>
              </a:rPr>
              <a:t> </a:t>
            </a:r>
            <a:r>
              <a:rPr lang="it-IT" sz="3600" dirty="0" err="1">
                <a:latin typeface="Bookman Old Style" panose="02050604050505020204" pitchFamily="18" charset="0"/>
              </a:rPr>
              <a:t>Programme</a:t>
            </a:r>
            <a:r>
              <a:rPr lang="it-IT" sz="3600" dirty="0">
                <a:latin typeface="Bookman Old Style" panose="02050604050505020204" pitchFamily="18" charset="0"/>
              </a:rPr>
              <a:t> (MP)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3B36E-6A7A-864B-9EE7-68CCF9147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527" y="1127342"/>
            <a:ext cx="11538388" cy="5730658"/>
          </a:xfrm>
        </p:spPr>
        <p:txBody>
          <a:bodyPr>
            <a:noAutofit/>
          </a:bodyPr>
          <a:lstStyle/>
          <a:p>
            <a:r>
              <a:rPr lang="it-IT" sz="2400" dirty="0"/>
              <a:t>The MP </a:t>
            </a:r>
            <a:r>
              <a:rPr lang="it-IT" sz="2400" dirty="0" err="1"/>
              <a:t>will</a:t>
            </a:r>
            <a:r>
              <a:rPr lang="it-IT" sz="2400" dirty="0"/>
              <a:t> last 10/12 </a:t>
            </a:r>
            <a:r>
              <a:rPr lang="it-IT" sz="2400" dirty="0" err="1"/>
              <a:t>months</a:t>
            </a:r>
            <a:r>
              <a:rPr lang="it-IT" sz="2400" dirty="0"/>
              <a:t> and </a:t>
            </a:r>
            <a:r>
              <a:rPr lang="it-IT" sz="2400" dirty="0" err="1"/>
              <a:t>will</a:t>
            </a:r>
            <a:r>
              <a:rPr lang="it-IT" sz="2400" dirty="0"/>
              <a:t> be </a:t>
            </a:r>
            <a:r>
              <a:rPr lang="it-IT" sz="2400" dirty="0" err="1"/>
              <a:t>organised</a:t>
            </a:r>
            <a:r>
              <a:rPr lang="it-IT" sz="2400" dirty="0"/>
              <a:t> in the </a:t>
            </a:r>
            <a:r>
              <a:rPr lang="it-IT" sz="2400" dirty="0" err="1"/>
              <a:t>second</a:t>
            </a:r>
            <a:r>
              <a:rPr lang="it-IT" sz="2400" dirty="0"/>
              <a:t> </a:t>
            </a:r>
            <a:r>
              <a:rPr lang="it-IT" sz="2400" dirty="0" err="1"/>
              <a:t>year</a:t>
            </a:r>
            <a:r>
              <a:rPr lang="it-IT" sz="2400" dirty="0"/>
              <a:t> of the </a:t>
            </a:r>
            <a:r>
              <a:rPr lang="it-IT" sz="2400" dirty="0" err="1"/>
              <a:t>fellowship</a:t>
            </a:r>
            <a:r>
              <a:rPr lang="it-IT" sz="2400" dirty="0"/>
              <a:t>. </a:t>
            </a:r>
            <a:r>
              <a:rPr lang="it-IT" sz="2400" dirty="0" err="1"/>
              <a:t>It</a:t>
            </a:r>
            <a:r>
              <a:rPr lang="it-IT" sz="2400" dirty="0"/>
              <a:t> </a:t>
            </a:r>
            <a:r>
              <a:rPr lang="it-IT" sz="2400" dirty="0" err="1"/>
              <a:t>will</a:t>
            </a:r>
            <a:r>
              <a:rPr lang="it-IT" sz="2400" dirty="0"/>
              <a:t> be a </a:t>
            </a:r>
            <a:r>
              <a:rPr lang="it-IT" sz="2400" dirty="0" err="1"/>
              <a:t>female-female</a:t>
            </a:r>
            <a:r>
              <a:rPr lang="it-IT" sz="2400" dirty="0"/>
              <a:t>, male-male, male-</a:t>
            </a:r>
            <a:r>
              <a:rPr lang="it-IT" sz="2400" dirty="0" err="1"/>
              <a:t>female</a:t>
            </a:r>
            <a:r>
              <a:rPr lang="it-IT" sz="2400" dirty="0"/>
              <a:t> </a:t>
            </a:r>
            <a:r>
              <a:rPr lang="it-IT" sz="2400" dirty="0" err="1"/>
              <a:t>mentoring</a:t>
            </a:r>
            <a:r>
              <a:rPr lang="it-IT" sz="2400" dirty="0"/>
              <a:t> </a:t>
            </a:r>
            <a:r>
              <a:rPr lang="it-IT" sz="2400" dirty="0" err="1"/>
              <a:t>aimed</a:t>
            </a:r>
            <a:r>
              <a:rPr lang="it-IT" sz="2400" dirty="0"/>
              <a:t> to </a:t>
            </a:r>
            <a:r>
              <a:rPr lang="it-IT" sz="2400" dirty="0" err="1"/>
              <a:t>achieve</a:t>
            </a:r>
            <a:r>
              <a:rPr lang="it-IT" sz="2400" dirty="0"/>
              <a:t> the </a:t>
            </a:r>
            <a:r>
              <a:rPr lang="it-IT" sz="2400" dirty="0" err="1"/>
              <a:t>own</a:t>
            </a:r>
            <a:r>
              <a:rPr lang="it-IT" sz="2400" dirty="0"/>
              <a:t> </a:t>
            </a:r>
            <a:r>
              <a:rPr lang="it-IT" sz="2400" dirty="0" err="1"/>
              <a:t>professional</a:t>
            </a:r>
            <a:r>
              <a:rPr lang="it-IT" sz="2400" dirty="0"/>
              <a:t> </a:t>
            </a:r>
            <a:r>
              <a:rPr lang="it-IT" sz="2400" dirty="0" err="1"/>
              <a:t>development</a:t>
            </a:r>
            <a:r>
              <a:rPr lang="it-IT" sz="2400" dirty="0"/>
              <a:t> </a:t>
            </a:r>
            <a:r>
              <a:rPr lang="it-IT" sz="2400" dirty="0" err="1"/>
              <a:t>goals</a:t>
            </a:r>
            <a:r>
              <a:rPr lang="it-IT" sz="2400" dirty="0"/>
              <a:t> of the </a:t>
            </a:r>
            <a:r>
              <a:rPr lang="it-IT" sz="2400" dirty="0" err="1"/>
              <a:t>mentee</a:t>
            </a:r>
            <a:r>
              <a:rPr lang="it-IT" sz="2400" dirty="0"/>
              <a:t> and to </a:t>
            </a:r>
            <a:r>
              <a:rPr lang="it-IT" sz="2400" dirty="0" err="1"/>
              <a:t>develop</a:t>
            </a:r>
            <a:r>
              <a:rPr lang="it-IT" sz="2400" dirty="0"/>
              <a:t> </a:t>
            </a:r>
            <a:r>
              <a:rPr lang="it-IT" sz="2400" dirty="0" err="1"/>
              <a:t>their</a:t>
            </a:r>
            <a:r>
              <a:rPr lang="it-IT" sz="2400" dirty="0"/>
              <a:t> </a:t>
            </a:r>
            <a:r>
              <a:rPr lang="it-IT" sz="2400" dirty="0" err="1"/>
              <a:t>wider</a:t>
            </a:r>
            <a:r>
              <a:rPr lang="it-IT" sz="2400" dirty="0"/>
              <a:t> career </a:t>
            </a:r>
            <a:r>
              <a:rPr lang="it-IT" sz="2400" dirty="0" err="1"/>
              <a:t>skills</a:t>
            </a:r>
            <a:r>
              <a:rPr lang="it-IT" sz="2400" dirty="0"/>
              <a:t>. </a:t>
            </a:r>
          </a:p>
          <a:p>
            <a:r>
              <a:rPr lang="it-IT" sz="2400" dirty="0"/>
              <a:t>The </a:t>
            </a:r>
            <a:r>
              <a:rPr lang="it-IT" sz="2400" dirty="0" err="1"/>
              <a:t>pilot</a:t>
            </a:r>
            <a:r>
              <a:rPr lang="it-IT" sz="2400" dirty="0"/>
              <a:t> </a:t>
            </a:r>
            <a:r>
              <a:rPr lang="it-IT" sz="2400" dirty="0" err="1"/>
              <a:t>programme</a:t>
            </a:r>
            <a:r>
              <a:rPr lang="it-IT" sz="2400" dirty="0"/>
              <a:t> </a:t>
            </a:r>
            <a:r>
              <a:rPr lang="it-IT" sz="2400" dirty="0" err="1"/>
              <a:t>will</a:t>
            </a:r>
            <a:r>
              <a:rPr lang="it-IT" sz="2400" dirty="0"/>
              <a:t> be </a:t>
            </a:r>
            <a:r>
              <a:rPr lang="it-IT" sz="2400" dirty="0" err="1"/>
              <a:t>supported</a:t>
            </a:r>
            <a:r>
              <a:rPr lang="it-IT" sz="2400" dirty="0"/>
              <a:t> by </a:t>
            </a:r>
            <a:r>
              <a:rPr lang="it-IT" sz="2400" dirty="0" err="1"/>
              <a:t>other</a:t>
            </a:r>
            <a:r>
              <a:rPr lang="it-IT" sz="2400" dirty="0"/>
              <a:t> </a:t>
            </a:r>
            <a:r>
              <a:rPr lang="it-IT" sz="2400" dirty="0" err="1"/>
              <a:t>activities</a:t>
            </a:r>
            <a:r>
              <a:rPr lang="it-IT" sz="2400" dirty="0"/>
              <a:t> (</a:t>
            </a:r>
            <a:r>
              <a:rPr lang="it-IT" sz="2400" dirty="0" err="1"/>
              <a:t>such</a:t>
            </a:r>
            <a:r>
              <a:rPr lang="it-IT" sz="2400" dirty="0"/>
              <a:t> </a:t>
            </a:r>
            <a:r>
              <a:rPr lang="it-IT" sz="2400" dirty="0" err="1"/>
              <a:t>as</a:t>
            </a:r>
            <a:r>
              <a:rPr lang="it-IT" sz="2400" dirty="0"/>
              <a:t> </a:t>
            </a:r>
            <a:r>
              <a:rPr lang="it-IT" sz="2400" dirty="0" err="1"/>
              <a:t>seminars</a:t>
            </a:r>
            <a:r>
              <a:rPr lang="it-IT" sz="2400" dirty="0"/>
              <a:t>, </a:t>
            </a:r>
            <a:r>
              <a:rPr lang="it-IT" sz="2400" dirty="0" err="1"/>
              <a:t>contact</a:t>
            </a:r>
            <a:r>
              <a:rPr lang="it-IT" sz="2400" dirty="0"/>
              <a:t> with SME, etc.) </a:t>
            </a:r>
            <a:r>
              <a:rPr lang="it-IT" sz="2400" dirty="0" err="1"/>
              <a:t>that</a:t>
            </a:r>
            <a:r>
              <a:rPr lang="it-IT" sz="2400" dirty="0"/>
              <a:t> </a:t>
            </a:r>
            <a:r>
              <a:rPr lang="it-IT" sz="2400" dirty="0" err="1"/>
              <a:t>will</a:t>
            </a:r>
            <a:r>
              <a:rPr lang="it-IT" sz="2400" dirty="0"/>
              <a:t> </a:t>
            </a:r>
            <a:r>
              <a:rPr lang="it-IT" sz="2400" dirty="0" err="1"/>
              <a:t>contribute</a:t>
            </a:r>
            <a:r>
              <a:rPr lang="it-IT" sz="2400" dirty="0"/>
              <a:t> to </a:t>
            </a:r>
            <a:r>
              <a:rPr lang="it-IT" sz="2400" dirty="0" err="1"/>
              <a:t>sustain</a:t>
            </a:r>
            <a:r>
              <a:rPr lang="it-IT" sz="2400" dirty="0"/>
              <a:t> the </a:t>
            </a:r>
            <a:r>
              <a:rPr lang="it-IT" sz="2400" dirty="0" err="1"/>
              <a:t>programme</a:t>
            </a:r>
            <a:r>
              <a:rPr lang="it-IT" sz="2400" dirty="0"/>
              <a:t>. </a:t>
            </a:r>
          </a:p>
          <a:p>
            <a:pPr marL="0" indent="0">
              <a:buNone/>
            </a:pPr>
            <a:endParaRPr lang="it-IT" sz="2400" dirty="0"/>
          </a:p>
          <a:p>
            <a:r>
              <a:rPr lang="it-IT" sz="2400" dirty="0"/>
              <a:t>The </a:t>
            </a:r>
            <a:r>
              <a:rPr lang="it-IT" sz="2400" dirty="0" err="1"/>
              <a:t>main</a:t>
            </a:r>
            <a:r>
              <a:rPr lang="it-IT" sz="2400" dirty="0"/>
              <a:t> goal of MP </a:t>
            </a:r>
            <a:r>
              <a:rPr lang="it-IT" sz="2400" dirty="0" err="1"/>
              <a:t>is</a:t>
            </a:r>
            <a:r>
              <a:rPr lang="it-IT" sz="2400" dirty="0"/>
              <a:t> to transfer to </a:t>
            </a:r>
            <a:r>
              <a:rPr lang="it-IT" sz="2400" dirty="0" err="1"/>
              <a:t>young</a:t>
            </a:r>
            <a:r>
              <a:rPr lang="it-IT" sz="2400" dirty="0"/>
              <a:t> </a:t>
            </a:r>
            <a:r>
              <a:rPr lang="it-IT" sz="2400" dirty="0" err="1"/>
              <a:t>researchers</a:t>
            </a:r>
            <a:r>
              <a:rPr lang="it-IT" sz="2400" dirty="0"/>
              <a:t> </a:t>
            </a:r>
            <a:r>
              <a:rPr lang="it-IT" sz="2400" dirty="0" err="1"/>
              <a:t>all</a:t>
            </a:r>
            <a:r>
              <a:rPr lang="it-IT" sz="2400" dirty="0"/>
              <a:t> the expertise </a:t>
            </a:r>
            <a:r>
              <a:rPr lang="it-IT" sz="2400" dirty="0" err="1"/>
              <a:t>needed</a:t>
            </a:r>
            <a:endParaRPr lang="it-IT" sz="2400" dirty="0"/>
          </a:p>
          <a:p>
            <a:pPr lvl="1"/>
            <a:r>
              <a:rPr lang="it-IT" sz="2000" dirty="0"/>
              <a:t>to </a:t>
            </a:r>
            <a:r>
              <a:rPr lang="it-IT" sz="2000" dirty="0" err="1"/>
              <a:t>achieve</a:t>
            </a:r>
            <a:r>
              <a:rPr lang="it-IT" sz="2000" dirty="0"/>
              <a:t> leadership positions in </a:t>
            </a:r>
            <a:r>
              <a:rPr lang="it-IT" sz="2000" dirty="0" err="1"/>
              <a:t>research</a:t>
            </a:r>
            <a:r>
              <a:rPr lang="it-IT" sz="2000" dirty="0"/>
              <a:t> management, </a:t>
            </a:r>
            <a:r>
              <a:rPr lang="it-IT" sz="2000" dirty="0" err="1"/>
              <a:t>both</a:t>
            </a:r>
            <a:r>
              <a:rPr lang="it-IT" sz="2000" dirty="0"/>
              <a:t> in </a:t>
            </a:r>
            <a:r>
              <a:rPr lang="it-IT" sz="2000" dirty="0" err="1"/>
              <a:t>academia</a:t>
            </a:r>
            <a:r>
              <a:rPr lang="it-IT" sz="2000" dirty="0"/>
              <a:t> and in </a:t>
            </a:r>
            <a:r>
              <a:rPr lang="it-IT" sz="2000" dirty="0" err="1"/>
              <a:t>other</a:t>
            </a:r>
            <a:r>
              <a:rPr lang="it-IT" sz="2000" dirty="0"/>
              <a:t> public or private </a:t>
            </a:r>
            <a:r>
              <a:rPr lang="it-IT" sz="2000" dirty="0" err="1"/>
              <a:t>research</a:t>
            </a:r>
            <a:r>
              <a:rPr lang="it-IT" sz="2000" dirty="0"/>
              <a:t> centres </a:t>
            </a:r>
          </a:p>
          <a:p>
            <a:pPr lvl="1"/>
            <a:r>
              <a:rPr lang="it-IT" sz="2000" dirty="0"/>
              <a:t>to </a:t>
            </a:r>
            <a:r>
              <a:rPr lang="it-IT" sz="2000" dirty="0" err="1"/>
              <a:t>develop</a:t>
            </a:r>
            <a:r>
              <a:rPr lang="it-IT" sz="2000" dirty="0"/>
              <a:t> personal </a:t>
            </a:r>
            <a:r>
              <a:rPr lang="it-IT" sz="2000" dirty="0" err="1"/>
              <a:t>skill</a:t>
            </a:r>
            <a:r>
              <a:rPr lang="it-IT" sz="2000" dirty="0"/>
              <a:t> and </a:t>
            </a:r>
            <a:r>
              <a:rPr lang="it-IT" sz="2000" dirty="0" err="1"/>
              <a:t>potential</a:t>
            </a:r>
            <a:r>
              <a:rPr lang="it-IT" sz="2000" dirty="0"/>
              <a:t>.</a:t>
            </a:r>
          </a:p>
          <a:p>
            <a:pPr lvl="1"/>
            <a:r>
              <a:rPr lang="it-IT" sz="2000" dirty="0"/>
              <a:t>In </a:t>
            </a:r>
            <a:r>
              <a:rPr lang="it-IT" sz="2000" dirty="0" err="1"/>
              <a:t>addition</a:t>
            </a:r>
            <a:r>
              <a:rPr lang="it-IT" sz="2000" dirty="0"/>
              <a:t>, in an </a:t>
            </a:r>
            <a:r>
              <a:rPr lang="it-IT" sz="2000" dirty="0" err="1"/>
              <a:t>attempt</a:t>
            </a:r>
            <a:r>
              <a:rPr lang="it-IT" sz="2000" dirty="0"/>
              <a:t> to </a:t>
            </a:r>
            <a:r>
              <a:rPr lang="it-IT" sz="2000" dirty="0" err="1"/>
              <a:t>make</a:t>
            </a:r>
            <a:r>
              <a:rPr lang="it-IT" sz="2000" dirty="0"/>
              <a:t> a </a:t>
            </a:r>
            <a:r>
              <a:rPr lang="it-IT" sz="2000" dirty="0" err="1"/>
              <a:t>real</a:t>
            </a:r>
            <a:r>
              <a:rPr lang="it-IT" sz="2000" dirty="0"/>
              <a:t> impact on the </a:t>
            </a:r>
            <a:r>
              <a:rPr lang="it-IT" sz="2000" dirty="0" err="1"/>
              <a:t>careers</a:t>
            </a:r>
            <a:r>
              <a:rPr lang="it-IT" sz="2000" dirty="0"/>
              <a:t> of </a:t>
            </a:r>
            <a:r>
              <a:rPr lang="it-IT" sz="2000" dirty="0" err="1"/>
              <a:t>female</a:t>
            </a:r>
            <a:r>
              <a:rPr lang="it-IT" sz="2000" dirty="0"/>
              <a:t> </a:t>
            </a:r>
            <a:r>
              <a:rPr lang="it-IT" sz="2000" dirty="0" err="1"/>
              <a:t>researchers</a:t>
            </a:r>
            <a:r>
              <a:rPr lang="it-IT" sz="2000" dirty="0"/>
              <a:t>, </a:t>
            </a:r>
            <a:r>
              <a:rPr lang="it-IT" sz="2000" dirty="0" err="1"/>
              <a:t>great</a:t>
            </a:r>
            <a:r>
              <a:rPr lang="it-IT" sz="2000" dirty="0"/>
              <a:t> </a:t>
            </a:r>
            <a:r>
              <a:rPr lang="it-IT" sz="2000" dirty="0" err="1"/>
              <a:t>attention</a:t>
            </a:r>
            <a:r>
              <a:rPr lang="it-IT" sz="2000" dirty="0"/>
              <a:t> </a:t>
            </a:r>
            <a:r>
              <a:rPr lang="it-IT" sz="2000" dirty="0" err="1"/>
              <a:t>will</a:t>
            </a:r>
            <a:r>
              <a:rPr lang="it-IT" sz="2000" dirty="0"/>
              <a:t> be </a:t>
            </a:r>
            <a:r>
              <a:rPr lang="it-IT" sz="2000" dirty="0" err="1"/>
              <a:t>devoted</a:t>
            </a:r>
            <a:r>
              <a:rPr lang="it-IT" sz="2000" dirty="0"/>
              <a:t> to training </a:t>
            </a:r>
            <a:r>
              <a:rPr lang="it-IT" sz="2000" dirty="0" err="1"/>
              <a:t>courses</a:t>
            </a:r>
            <a:r>
              <a:rPr lang="it-IT" sz="2000" dirty="0"/>
              <a:t> on gender </a:t>
            </a:r>
            <a:r>
              <a:rPr lang="it-IT" sz="2000" dirty="0" err="1"/>
              <a:t>diversity</a:t>
            </a:r>
            <a:r>
              <a:rPr lang="it-IT" sz="2000" dirty="0"/>
              <a:t> management.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F31B46-212E-BA49-A67F-207CF2309A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36" y="0"/>
            <a:ext cx="1888744" cy="1029259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D054BE-AFB8-F249-B8C3-FDBBF3AD3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956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51823-22A9-7C48-86F7-2C8E8B720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7978" y="154965"/>
            <a:ext cx="9495937" cy="719327"/>
          </a:xfrm>
        </p:spPr>
        <p:txBody>
          <a:bodyPr>
            <a:normAutofit/>
          </a:bodyPr>
          <a:lstStyle/>
          <a:p>
            <a:pPr algn="ctr"/>
            <a:r>
              <a:rPr lang="it-IT" sz="3600" dirty="0">
                <a:latin typeface="Bookman Old Style" panose="02050604050505020204" pitchFamily="18" charset="0"/>
              </a:rPr>
              <a:t>A </a:t>
            </a:r>
            <a:r>
              <a:rPr lang="it-IT" sz="3600" dirty="0" err="1">
                <a:latin typeface="Bookman Old Style" panose="02050604050505020204" pitchFamily="18" charset="0"/>
              </a:rPr>
              <a:t>Pilot</a:t>
            </a:r>
            <a:r>
              <a:rPr lang="it-IT" sz="3600" dirty="0">
                <a:latin typeface="Bookman Old Style" panose="02050604050505020204" pitchFamily="18" charset="0"/>
              </a:rPr>
              <a:t> </a:t>
            </a:r>
            <a:r>
              <a:rPr lang="it-IT" sz="3600" dirty="0" err="1">
                <a:latin typeface="Bookman Old Style" panose="02050604050505020204" pitchFamily="18" charset="0"/>
              </a:rPr>
              <a:t>Mentoring</a:t>
            </a:r>
            <a:r>
              <a:rPr lang="it-IT" sz="3600" dirty="0">
                <a:latin typeface="Bookman Old Style" panose="02050604050505020204" pitchFamily="18" charset="0"/>
              </a:rPr>
              <a:t> </a:t>
            </a:r>
            <a:r>
              <a:rPr lang="it-IT" sz="3600" dirty="0" err="1">
                <a:latin typeface="Bookman Old Style" panose="02050604050505020204" pitchFamily="18" charset="0"/>
              </a:rPr>
              <a:t>Programme</a:t>
            </a:r>
            <a:r>
              <a:rPr lang="it-IT" sz="3600" dirty="0">
                <a:latin typeface="Bookman Old Style" panose="02050604050505020204" pitchFamily="18" charset="0"/>
              </a:rPr>
              <a:t> (MP)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3B36E-6A7A-864B-9EE7-68CCF9147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327" y="1396353"/>
            <a:ext cx="10813473" cy="4699647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it-IT" sz="5900" dirty="0"/>
              <a:t>The </a:t>
            </a:r>
            <a:r>
              <a:rPr lang="it-IT" sz="5900" dirty="0" err="1"/>
              <a:t>mentors</a:t>
            </a:r>
            <a:r>
              <a:rPr lang="it-IT" sz="5900" dirty="0"/>
              <a:t> </a:t>
            </a:r>
            <a:r>
              <a:rPr lang="it-IT" sz="5900" dirty="0" err="1"/>
              <a:t>will</a:t>
            </a:r>
            <a:r>
              <a:rPr lang="it-IT" sz="5900" dirty="0"/>
              <a:t> </a:t>
            </a:r>
            <a:r>
              <a:rPr lang="it-IT" sz="5900" dirty="0" err="1"/>
              <a:t>belong</a:t>
            </a:r>
            <a:r>
              <a:rPr lang="it-IT" sz="5900" dirty="0"/>
              <a:t> to </a:t>
            </a:r>
            <a:r>
              <a:rPr lang="it-IT" sz="5900" dirty="0" err="1"/>
              <a:t>Italian</a:t>
            </a:r>
            <a:r>
              <a:rPr lang="it-IT" sz="5900" dirty="0"/>
              <a:t> and International </a:t>
            </a:r>
            <a:r>
              <a:rPr lang="it-IT" sz="5900" dirty="0" err="1"/>
              <a:t>research</a:t>
            </a:r>
            <a:r>
              <a:rPr lang="it-IT" sz="5900" dirty="0"/>
              <a:t> community (</a:t>
            </a:r>
            <a:r>
              <a:rPr lang="it-IT" sz="5900" dirty="0" err="1"/>
              <a:t>University</a:t>
            </a:r>
            <a:r>
              <a:rPr lang="it-IT" sz="5900" dirty="0"/>
              <a:t> and </a:t>
            </a:r>
            <a:r>
              <a:rPr lang="it-IT" sz="5900" dirty="0" err="1"/>
              <a:t>research</a:t>
            </a:r>
            <a:r>
              <a:rPr lang="it-IT" sz="5900" dirty="0"/>
              <a:t> centres), to </a:t>
            </a:r>
            <a:r>
              <a:rPr lang="it-IT" sz="5900" dirty="0" err="1"/>
              <a:t>SMEs</a:t>
            </a:r>
            <a:r>
              <a:rPr lang="it-IT" sz="5900" dirty="0"/>
              <a:t> and in </a:t>
            </a:r>
            <a:r>
              <a:rPr lang="it-IT" sz="5900" dirty="0" err="1"/>
              <a:t>any</a:t>
            </a:r>
            <a:r>
              <a:rPr lang="it-IT" sz="5900" dirty="0"/>
              <a:t> case in </a:t>
            </a:r>
            <a:r>
              <a:rPr lang="it-IT" sz="5900" dirty="0" err="1"/>
              <a:t>fields</a:t>
            </a:r>
            <a:r>
              <a:rPr lang="it-IT" sz="5900" dirty="0"/>
              <a:t> </a:t>
            </a:r>
            <a:r>
              <a:rPr lang="it-IT" sz="5900" dirty="0" err="1"/>
              <a:t>different</a:t>
            </a:r>
            <a:r>
              <a:rPr lang="it-IT" sz="5900" dirty="0"/>
              <a:t> from the </a:t>
            </a:r>
            <a:r>
              <a:rPr lang="it-IT" sz="5900" dirty="0" err="1"/>
              <a:t>mentees</a:t>
            </a:r>
            <a:r>
              <a:rPr lang="it-IT" sz="5900" dirty="0"/>
              <a:t> discipline (</a:t>
            </a:r>
            <a:r>
              <a:rPr lang="it-IT" sz="5900" i="1" dirty="0" err="1"/>
              <a:t>transdisciplinary</a:t>
            </a:r>
            <a:r>
              <a:rPr lang="it-IT" sz="5900" i="1" dirty="0"/>
              <a:t> </a:t>
            </a:r>
            <a:r>
              <a:rPr lang="it-IT" sz="5900" i="1" dirty="0" err="1"/>
              <a:t>mentoring</a:t>
            </a:r>
            <a:r>
              <a:rPr lang="it-IT" sz="5900" dirty="0"/>
              <a:t>) </a:t>
            </a:r>
          </a:p>
          <a:p>
            <a:pPr marL="0" indent="0">
              <a:buNone/>
            </a:pPr>
            <a:endParaRPr lang="it-IT" sz="5900" dirty="0"/>
          </a:p>
          <a:p>
            <a:pPr>
              <a:buFont typeface="Wingdings" pitchFamily="2" charset="2"/>
              <a:buChar char="v"/>
            </a:pPr>
            <a:r>
              <a:rPr lang="it-IT" sz="5900" dirty="0"/>
              <a:t>The </a:t>
            </a:r>
            <a:r>
              <a:rPr lang="it-IT" sz="5900" dirty="0" err="1"/>
              <a:t>role</a:t>
            </a:r>
            <a:r>
              <a:rPr lang="it-IT" sz="5900" dirty="0"/>
              <a:t> of the </a:t>
            </a:r>
            <a:r>
              <a:rPr lang="it-IT" sz="5900" dirty="0" err="1"/>
              <a:t>mentor</a:t>
            </a:r>
            <a:r>
              <a:rPr lang="it-IT" sz="5900" dirty="0"/>
              <a:t> </a:t>
            </a:r>
            <a:r>
              <a:rPr lang="it-IT" sz="5900" dirty="0" err="1"/>
              <a:t>is</a:t>
            </a:r>
            <a:r>
              <a:rPr lang="it-IT" sz="5900" dirty="0"/>
              <a:t>: </a:t>
            </a:r>
          </a:p>
          <a:p>
            <a:pPr lvl="1">
              <a:buFont typeface="Wingdings" pitchFamily="2" charset="2"/>
              <a:buChar char="ü"/>
            </a:pPr>
            <a:r>
              <a:rPr lang="it-IT" sz="5500" dirty="0"/>
              <a:t>to </a:t>
            </a:r>
            <a:r>
              <a:rPr lang="it-IT" sz="5500" dirty="0" err="1"/>
              <a:t>provide</a:t>
            </a:r>
            <a:r>
              <a:rPr lang="it-IT" sz="5500" dirty="0"/>
              <a:t> </a:t>
            </a:r>
            <a:r>
              <a:rPr lang="it-IT" sz="5500" dirty="0" err="1"/>
              <a:t>advice</a:t>
            </a:r>
            <a:r>
              <a:rPr lang="it-IT" sz="5500" dirty="0"/>
              <a:t> on career </a:t>
            </a:r>
            <a:r>
              <a:rPr lang="it-IT" sz="5500" dirty="0" err="1"/>
              <a:t>paths</a:t>
            </a:r>
            <a:r>
              <a:rPr lang="it-IT" sz="5500" dirty="0"/>
              <a:t>, </a:t>
            </a:r>
          </a:p>
          <a:p>
            <a:pPr lvl="1">
              <a:buFont typeface="Wingdings" pitchFamily="2" charset="2"/>
              <a:buChar char="ü"/>
            </a:pPr>
            <a:r>
              <a:rPr lang="it-IT" sz="5500" dirty="0"/>
              <a:t>to help navigate </a:t>
            </a:r>
            <a:r>
              <a:rPr lang="it-IT" sz="5500" dirty="0" err="1"/>
              <a:t>organizational</a:t>
            </a:r>
            <a:r>
              <a:rPr lang="it-IT" sz="5500" dirty="0"/>
              <a:t> </a:t>
            </a:r>
            <a:r>
              <a:rPr lang="it-IT" sz="5500" dirty="0" err="1"/>
              <a:t>politics</a:t>
            </a:r>
            <a:r>
              <a:rPr lang="it-IT" sz="5500" dirty="0"/>
              <a:t>, </a:t>
            </a:r>
          </a:p>
          <a:p>
            <a:pPr lvl="1">
              <a:buFont typeface="Wingdings" pitchFamily="2" charset="2"/>
              <a:buChar char="ü"/>
            </a:pPr>
            <a:r>
              <a:rPr lang="it-IT" sz="5500" dirty="0"/>
              <a:t>to be a </a:t>
            </a:r>
            <a:r>
              <a:rPr lang="it-IT" sz="5500" dirty="0" err="1"/>
              <a:t>sounding</a:t>
            </a:r>
            <a:r>
              <a:rPr lang="it-IT" sz="5500" dirty="0"/>
              <a:t> </a:t>
            </a:r>
            <a:r>
              <a:rPr lang="it-IT" sz="5500" dirty="0" err="1"/>
              <a:t>board</a:t>
            </a:r>
            <a:r>
              <a:rPr lang="it-IT" sz="5500" dirty="0"/>
              <a:t> </a:t>
            </a:r>
            <a:r>
              <a:rPr lang="it-IT" sz="5500" dirty="0" err="1"/>
              <a:t>about</a:t>
            </a:r>
            <a:r>
              <a:rPr lang="it-IT" sz="5500" dirty="0"/>
              <a:t> office </a:t>
            </a:r>
            <a:r>
              <a:rPr lang="it-IT" sz="5500" dirty="0" err="1"/>
              <a:t>politics</a:t>
            </a:r>
            <a:r>
              <a:rPr lang="it-IT" sz="5500" dirty="0"/>
              <a:t>, </a:t>
            </a:r>
          </a:p>
          <a:p>
            <a:pPr lvl="1">
              <a:buFont typeface="Wingdings" pitchFamily="2" charset="2"/>
              <a:buChar char="ü"/>
            </a:pPr>
            <a:r>
              <a:rPr lang="it-IT" sz="5500" dirty="0"/>
              <a:t>to </a:t>
            </a:r>
            <a:r>
              <a:rPr lang="it-IT" sz="5500" dirty="0" err="1"/>
              <a:t>prevent</a:t>
            </a:r>
            <a:r>
              <a:rPr lang="it-IT" sz="5500" dirty="0"/>
              <a:t> </a:t>
            </a:r>
            <a:r>
              <a:rPr lang="it-IT" sz="5500" dirty="0" err="1"/>
              <a:t>isolation</a:t>
            </a:r>
            <a:r>
              <a:rPr lang="it-IT" sz="5500" dirty="0"/>
              <a:t> </a:t>
            </a:r>
            <a:r>
              <a:rPr lang="it-IT" sz="5500" dirty="0" err="1"/>
              <a:t>at</a:t>
            </a:r>
            <a:r>
              <a:rPr lang="it-IT" sz="5500" dirty="0"/>
              <a:t> work, </a:t>
            </a:r>
          </a:p>
          <a:p>
            <a:pPr lvl="1">
              <a:buFont typeface="Wingdings" pitchFamily="2" charset="2"/>
              <a:buChar char="ü"/>
            </a:pPr>
            <a:r>
              <a:rPr lang="it-IT" sz="5500" dirty="0"/>
              <a:t>to help create a culture </a:t>
            </a:r>
            <a:r>
              <a:rPr lang="it-IT" sz="5500" dirty="0" err="1"/>
              <a:t>that</a:t>
            </a:r>
            <a:r>
              <a:rPr lang="it-IT" sz="5500" dirty="0"/>
              <a:t> </a:t>
            </a:r>
            <a:r>
              <a:rPr lang="it-IT" sz="5500" dirty="0" err="1"/>
              <a:t>better</a:t>
            </a:r>
            <a:r>
              <a:rPr lang="it-IT" sz="5500" dirty="0"/>
              <a:t> </a:t>
            </a:r>
            <a:r>
              <a:rPr lang="it-IT" sz="5500" dirty="0" err="1"/>
              <a:t>supports</a:t>
            </a:r>
            <a:r>
              <a:rPr lang="it-IT" sz="5500" dirty="0"/>
              <a:t> gender </a:t>
            </a:r>
            <a:r>
              <a:rPr lang="it-IT" sz="5500" dirty="0" err="1"/>
              <a:t>diversity</a:t>
            </a:r>
            <a:r>
              <a:rPr lang="it-IT" sz="5500" dirty="0"/>
              <a:t>.</a:t>
            </a:r>
          </a:p>
          <a:p>
            <a:pPr marL="457200" lvl="1" indent="0">
              <a:buNone/>
            </a:pPr>
            <a:endParaRPr lang="it-IT" sz="5500" dirty="0"/>
          </a:p>
          <a:p>
            <a:pPr marL="457200" lvl="1" indent="0">
              <a:buNone/>
            </a:pPr>
            <a:r>
              <a:rPr lang="it-IT" sz="5900" i="1" dirty="0"/>
              <a:t>A model of </a:t>
            </a:r>
            <a:r>
              <a:rPr lang="it-IT" sz="5900" i="1" dirty="0" err="1"/>
              <a:t>relationship</a:t>
            </a:r>
            <a:r>
              <a:rPr lang="it-IT" sz="5900" i="1" dirty="0"/>
              <a:t> </a:t>
            </a:r>
            <a:r>
              <a:rPr lang="it-IT" sz="5900" i="1" dirty="0" err="1"/>
              <a:t>centered</a:t>
            </a:r>
            <a:r>
              <a:rPr lang="it-IT" sz="5900" i="1" dirty="0"/>
              <a:t> on </a:t>
            </a:r>
            <a:r>
              <a:rPr lang="it-IT" sz="5900" i="1" dirty="0" err="1"/>
              <a:t>mentees</a:t>
            </a:r>
            <a:r>
              <a:rPr lang="it-IT" sz="5900" i="1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F31B46-212E-BA49-A67F-207CF2309A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36" y="0"/>
            <a:ext cx="1888744" cy="1029259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D054BE-AFB8-F249-B8C3-FDBBF3AD3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997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BE595-E6CB-FB41-BA21-CDA30861C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137" y="1166405"/>
            <a:ext cx="11550315" cy="47210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The </a:t>
            </a:r>
            <a:r>
              <a:rPr lang="it-IT" dirty="0" err="1"/>
              <a:t>objective</a:t>
            </a:r>
            <a:r>
              <a:rPr lang="it-IT" dirty="0"/>
              <a:t> of MP </a:t>
            </a:r>
            <a:r>
              <a:rPr lang="it-IT" dirty="0" err="1"/>
              <a:t>is</a:t>
            </a:r>
            <a:r>
              <a:rPr lang="it-IT" dirty="0"/>
              <a:t> to </a:t>
            </a:r>
            <a:r>
              <a:rPr lang="it-IT" dirty="0" err="1"/>
              <a:t>support</a:t>
            </a:r>
            <a:r>
              <a:rPr lang="it-IT" dirty="0"/>
              <a:t> </a:t>
            </a:r>
            <a:r>
              <a:rPr lang="it-IT" dirty="0" err="1"/>
              <a:t>young</a:t>
            </a:r>
            <a:r>
              <a:rPr lang="it-IT" dirty="0"/>
              <a:t> </a:t>
            </a:r>
            <a:r>
              <a:rPr lang="it-IT" dirty="0" err="1"/>
              <a:t>researchers</a:t>
            </a:r>
            <a:r>
              <a:rPr lang="it-IT" dirty="0"/>
              <a:t> in the </a:t>
            </a:r>
            <a:r>
              <a:rPr lang="it-IT" dirty="0" err="1"/>
              <a:t>acquisition</a:t>
            </a:r>
            <a:r>
              <a:rPr lang="it-IT" dirty="0"/>
              <a:t> of the </a:t>
            </a:r>
            <a:r>
              <a:rPr lang="it-IT" dirty="0" err="1"/>
              <a:t>following</a:t>
            </a:r>
            <a:r>
              <a:rPr lang="it-IT" dirty="0"/>
              <a:t> </a:t>
            </a:r>
            <a:r>
              <a:rPr lang="it-IT" dirty="0" err="1"/>
              <a:t>skills</a:t>
            </a:r>
            <a:r>
              <a:rPr lang="it-IT" dirty="0"/>
              <a:t>:</a:t>
            </a:r>
          </a:p>
          <a:p>
            <a:pPr marL="0" indent="0">
              <a:buNone/>
            </a:pPr>
            <a:endParaRPr lang="it-IT" dirty="0"/>
          </a:p>
          <a:p>
            <a:pPr marL="514350" indent="-514350">
              <a:buFont typeface="+mj-lt"/>
              <a:buAutoNum type="alphaLcParenR"/>
            </a:pPr>
            <a:r>
              <a:rPr lang="it-IT" dirty="0"/>
              <a:t>Leadership </a:t>
            </a:r>
            <a:r>
              <a:rPr lang="it-IT" dirty="0" err="1"/>
              <a:t>development</a:t>
            </a:r>
            <a:r>
              <a:rPr lang="it-IT" dirty="0"/>
              <a:t> in </a:t>
            </a:r>
            <a:r>
              <a:rPr lang="it-IT" dirty="0" err="1"/>
              <a:t>research</a:t>
            </a:r>
            <a:endParaRPr lang="it-IT" dirty="0"/>
          </a:p>
          <a:p>
            <a:pPr marL="514350" indent="-514350">
              <a:buFont typeface="+mj-lt"/>
              <a:buAutoNum type="alphaLcParenR"/>
            </a:pPr>
            <a:r>
              <a:rPr lang="it-IT" dirty="0" err="1"/>
              <a:t>Diversity</a:t>
            </a:r>
            <a:r>
              <a:rPr lang="it-IT" dirty="0"/>
              <a:t> management</a:t>
            </a:r>
          </a:p>
          <a:p>
            <a:pPr marL="514350" indent="-514350">
              <a:buFont typeface="+mj-lt"/>
              <a:buAutoNum type="alphaLcParenR"/>
            </a:pPr>
            <a:r>
              <a:rPr lang="it-IT" dirty="0"/>
              <a:t>National </a:t>
            </a:r>
            <a:r>
              <a:rPr lang="it-IT" dirty="0" err="1"/>
              <a:t>evaluation</a:t>
            </a:r>
            <a:r>
              <a:rPr lang="it-IT" dirty="0"/>
              <a:t> </a:t>
            </a:r>
            <a:r>
              <a:rPr lang="it-IT" dirty="0" err="1"/>
              <a:t>criteria</a:t>
            </a:r>
            <a:r>
              <a:rPr lang="it-IT" dirty="0"/>
              <a:t> of </a:t>
            </a:r>
            <a:r>
              <a:rPr lang="it-IT" dirty="0" err="1"/>
              <a:t>research</a:t>
            </a:r>
            <a:endParaRPr lang="it-IT" dirty="0"/>
          </a:p>
          <a:p>
            <a:pPr marL="514350" indent="-514350">
              <a:buFont typeface="+mj-lt"/>
              <a:buAutoNum type="alphaLcParenR"/>
            </a:pP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evaluation</a:t>
            </a:r>
            <a:r>
              <a:rPr lang="it-IT" dirty="0"/>
              <a:t> </a:t>
            </a:r>
            <a:r>
              <a:rPr lang="it-IT" dirty="0" err="1"/>
              <a:t>criteria</a:t>
            </a:r>
            <a:r>
              <a:rPr lang="it-IT" dirty="0"/>
              <a:t> of </a:t>
            </a:r>
            <a:r>
              <a:rPr lang="it-IT" dirty="0" err="1"/>
              <a:t>research</a:t>
            </a:r>
            <a:endParaRPr lang="it-IT" dirty="0"/>
          </a:p>
          <a:p>
            <a:pPr marL="514350" indent="-514350">
              <a:buFont typeface="+mj-lt"/>
              <a:buAutoNum type="alphaLcParenR"/>
            </a:pPr>
            <a:r>
              <a:rPr lang="it-IT" dirty="0" err="1"/>
              <a:t>Ability</a:t>
            </a:r>
            <a:r>
              <a:rPr lang="it-IT" dirty="0"/>
              <a:t> to </a:t>
            </a:r>
            <a:r>
              <a:rPr lang="it-IT" dirty="0" err="1"/>
              <a:t>apply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leader for </a:t>
            </a:r>
            <a:r>
              <a:rPr lang="it-IT" dirty="0" err="1"/>
              <a:t>funding</a:t>
            </a:r>
            <a:r>
              <a:rPr lang="it-IT" dirty="0"/>
              <a:t> </a:t>
            </a:r>
            <a:r>
              <a:rPr lang="it-IT" dirty="0" err="1"/>
              <a:t>programmes</a:t>
            </a:r>
            <a:r>
              <a:rPr lang="it-IT" dirty="0"/>
              <a:t> in </a:t>
            </a:r>
            <a:r>
              <a:rPr lang="it-IT" dirty="0" err="1"/>
              <a:t>research</a:t>
            </a:r>
            <a:endParaRPr lang="it-IT" dirty="0"/>
          </a:p>
          <a:p>
            <a:pPr marL="514350" indent="-514350">
              <a:buFont typeface="+mj-lt"/>
              <a:buAutoNum type="alphaLcParenR"/>
            </a:pPr>
            <a:r>
              <a:rPr lang="it-IT" dirty="0" err="1"/>
              <a:t>Liaising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the </a:t>
            </a:r>
            <a:r>
              <a:rPr lang="it-IT" dirty="0" err="1"/>
              <a:t>university</a:t>
            </a:r>
            <a:r>
              <a:rPr lang="it-IT" dirty="0"/>
              <a:t> and private </a:t>
            </a:r>
            <a:r>
              <a:rPr lang="it-IT" dirty="0" err="1"/>
              <a:t>industry</a:t>
            </a:r>
            <a:endParaRPr lang="it-IT" dirty="0"/>
          </a:p>
          <a:p>
            <a:pPr marL="514350" indent="-514350">
              <a:buFont typeface="+mj-lt"/>
              <a:buAutoNum type="alphaLcParenR"/>
            </a:pPr>
            <a:r>
              <a:rPr lang="it-IT" dirty="0" err="1"/>
              <a:t>Balancing</a:t>
            </a:r>
            <a:r>
              <a:rPr lang="it-IT" dirty="0"/>
              <a:t> work/life and </a:t>
            </a:r>
            <a:r>
              <a:rPr lang="it-IT" dirty="0" err="1"/>
              <a:t>leisure</a:t>
            </a:r>
            <a:endParaRPr lang="it-IT" dirty="0"/>
          </a:p>
          <a:p>
            <a:pPr marL="514350" indent="-514350">
              <a:buFont typeface="+mj-lt"/>
              <a:buAutoNum type="alphaLcParenR"/>
            </a:pPr>
            <a:r>
              <a:rPr lang="it-IT" dirty="0"/>
              <a:t>Inclusive </a:t>
            </a:r>
            <a:r>
              <a:rPr lang="it-IT" dirty="0" err="1"/>
              <a:t>communication</a:t>
            </a:r>
            <a:endParaRPr lang="it-IT" dirty="0"/>
          </a:p>
          <a:p>
            <a:pPr marL="514350" indent="-514350">
              <a:buFont typeface="+mj-lt"/>
              <a:buAutoNum type="alphaLcParenR"/>
            </a:pPr>
            <a:r>
              <a:rPr lang="it-IT" dirty="0" err="1"/>
              <a:t>Fundamental</a:t>
            </a:r>
            <a:r>
              <a:rPr lang="it-IT" dirty="0"/>
              <a:t> </a:t>
            </a:r>
            <a:r>
              <a:rPr lang="it-IT" dirty="0" err="1"/>
              <a:t>concepts</a:t>
            </a:r>
            <a:r>
              <a:rPr lang="it-IT" dirty="0"/>
              <a:t> of </a:t>
            </a:r>
            <a:r>
              <a:rPr lang="it-IT" dirty="0" err="1"/>
              <a:t>diversity</a:t>
            </a:r>
            <a:r>
              <a:rPr lang="it-IT" dirty="0"/>
              <a:t> and </a:t>
            </a:r>
            <a:r>
              <a:rPr lang="it-IT" dirty="0" err="1"/>
              <a:t>inclusion</a:t>
            </a:r>
            <a:endParaRPr lang="it-IT" dirty="0"/>
          </a:p>
          <a:p>
            <a:endParaRPr lang="it-IT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77F0E1-BBAB-F94C-86BD-200EB0DE90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36" y="0"/>
            <a:ext cx="1888744" cy="1029259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15D7416-1F7B-BE49-968C-F65445668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15</a:t>
            </a:fld>
            <a:endParaRPr lang="en-GB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58CFF16-EB2E-E24A-99A9-0470B4B2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7978" y="154965"/>
            <a:ext cx="9495937" cy="719327"/>
          </a:xfrm>
        </p:spPr>
        <p:txBody>
          <a:bodyPr>
            <a:normAutofit/>
          </a:bodyPr>
          <a:lstStyle/>
          <a:p>
            <a:pPr algn="ctr"/>
            <a:r>
              <a:rPr lang="it-IT" sz="3600" dirty="0">
                <a:latin typeface="Bookman Old Style" panose="02050604050505020204" pitchFamily="18" charset="0"/>
              </a:rPr>
              <a:t>A </a:t>
            </a:r>
            <a:r>
              <a:rPr lang="it-IT" sz="3600" dirty="0" err="1">
                <a:latin typeface="Bookman Old Style" panose="02050604050505020204" pitchFamily="18" charset="0"/>
              </a:rPr>
              <a:t>Pilot</a:t>
            </a:r>
            <a:r>
              <a:rPr lang="it-IT" sz="3600" dirty="0">
                <a:latin typeface="Bookman Old Style" panose="02050604050505020204" pitchFamily="18" charset="0"/>
              </a:rPr>
              <a:t> </a:t>
            </a:r>
            <a:r>
              <a:rPr lang="it-IT" sz="3600" dirty="0" err="1">
                <a:latin typeface="Bookman Old Style" panose="02050604050505020204" pitchFamily="18" charset="0"/>
              </a:rPr>
              <a:t>Mentoring</a:t>
            </a:r>
            <a:r>
              <a:rPr lang="it-IT" sz="3600" dirty="0">
                <a:latin typeface="Bookman Old Style" panose="02050604050505020204" pitchFamily="18" charset="0"/>
              </a:rPr>
              <a:t> </a:t>
            </a:r>
            <a:r>
              <a:rPr lang="it-IT" sz="3600" dirty="0" err="1">
                <a:latin typeface="Bookman Old Style" panose="02050604050505020204" pitchFamily="18" charset="0"/>
              </a:rPr>
              <a:t>Programme</a:t>
            </a:r>
            <a:r>
              <a:rPr lang="it-IT" sz="3600" dirty="0">
                <a:latin typeface="Bookman Old Style" panose="02050604050505020204" pitchFamily="18" charset="0"/>
              </a:rPr>
              <a:t> (MP)</a:t>
            </a:r>
          </a:p>
        </p:txBody>
      </p:sp>
    </p:spTree>
    <p:extLst>
      <p:ext uri="{BB962C8B-B14F-4D97-AF65-F5344CB8AC3E}">
        <p14:creationId xmlns:p14="http://schemas.microsoft.com/office/powerpoint/2010/main" val="3960237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805368-E4FF-CC4E-BFE3-29DA2F3E2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16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59F37A-5417-F141-8D36-E1F16D8944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219" y="796237"/>
            <a:ext cx="6541477" cy="490610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48D48CB-CBCB-6748-91C1-8BF915199A05}"/>
              </a:ext>
            </a:extLst>
          </p:cNvPr>
          <p:cNvSpPr txBox="1"/>
          <p:nvPr/>
        </p:nvSpPr>
        <p:spPr>
          <a:xfrm rot="1583173">
            <a:off x="7940842" y="3247747"/>
            <a:ext cx="3015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Bookman Old Style" panose="02050604050505020204" pitchFamily="18" charset="0"/>
              </a:rPr>
              <a:t>QUESTIONS 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27AE11-5C47-E147-8A0C-4D27982F5E4A}"/>
              </a:ext>
            </a:extLst>
          </p:cNvPr>
          <p:cNvSpPr txBox="1"/>
          <p:nvPr/>
        </p:nvSpPr>
        <p:spPr>
          <a:xfrm>
            <a:off x="6944751" y="5440733"/>
            <a:ext cx="5008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Bookman Old Style" panose="02050604050505020204" pitchFamily="18" charset="0"/>
              </a:rPr>
              <a:t>Thanks for the attention</a:t>
            </a:r>
          </a:p>
        </p:txBody>
      </p:sp>
    </p:spTree>
    <p:extLst>
      <p:ext uri="{BB962C8B-B14F-4D97-AF65-F5344CB8AC3E}">
        <p14:creationId xmlns:p14="http://schemas.microsoft.com/office/powerpoint/2010/main" val="42452811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4AE61-B2D4-2F42-B734-DD8C17CBC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A9373-9F7B-8B42-A059-987F91630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4D74E8-6D10-5A47-A5C6-AA8DD3CE4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0612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076F5B-2DA9-2E46-819D-5D2677FEE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18</a:t>
            </a:fld>
            <a:endParaRPr lang="en-GB"/>
          </a:p>
        </p:txBody>
      </p:sp>
      <p:pic>
        <p:nvPicPr>
          <p:cNvPr id="1028" name="Picture 4" descr="Image result for fellini image">
            <a:extLst>
              <a:ext uri="{FF2B5EF4-FFF2-40B4-BE49-F238E27FC236}">
                <a16:creationId xmlns:a16="http://schemas.microsoft.com/office/drawing/2014/main" id="{99784D16-4297-5E49-8112-896B53CC04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0626" y="939175"/>
            <a:ext cx="3995590" cy="2245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fellini image">
            <a:extLst>
              <a:ext uri="{FF2B5EF4-FFF2-40B4-BE49-F238E27FC236}">
                <a16:creationId xmlns:a16="http://schemas.microsoft.com/office/drawing/2014/main" id="{B2A12E41-D461-2041-A40F-AB1B555088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78" y="4305463"/>
            <a:ext cx="3008564" cy="2253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fellini image">
            <a:extLst>
              <a:ext uri="{FF2B5EF4-FFF2-40B4-BE49-F238E27FC236}">
                <a16:creationId xmlns:a16="http://schemas.microsoft.com/office/drawing/2014/main" id="{490E510C-254E-6141-86CF-1FDBC906E8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401" y="4796953"/>
            <a:ext cx="3136868" cy="2061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fellini image">
            <a:extLst>
              <a:ext uri="{FF2B5EF4-FFF2-40B4-BE49-F238E27FC236}">
                <a16:creationId xmlns:a16="http://schemas.microsoft.com/office/drawing/2014/main" id="{5C46DE61-E519-EE4A-8EB4-3F3B738CB5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5395" y="0"/>
            <a:ext cx="2206445" cy="3138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fellini image">
            <a:extLst>
              <a:ext uri="{FF2B5EF4-FFF2-40B4-BE49-F238E27FC236}">
                <a16:creationId xmlns:a16="http://schemas.microsoft.com/office/drawing/2014/main" id="{C7D24313-C7EE-E84C-B02B-726E29E6D4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4870" y="0"/>
            <a:ext cx="3507808" cy="1909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Image result for fellini image">
            <a:extLst>
              <a:ext uri="{FF2B5EF4-FFF2-40B4-BE49-F238E27FC236}">
                <a16:creationId xmlns:a16="http://schemas.microsoft.com/office/drawing/2014/main" id="{D846E517-9B34-AE47-A4F9-1DA5A9A870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6157"/>
            <a:ext cx="2591971" cy="3399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Image result for fellini image">
            <a:extLst>
              <a:ext uri="{FF2B5EF4-FFF2-40B4-BE49-F238E27FC236}">
                <a16:creationId xmlns:a16="http://schemas.microsoft.com/office/drawing/2014/main" id="{A988AAA7-7920-9C41-B54E-62F1C59E5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4343" y="3335512"/>
            <a:ext cx="2348547" cy="3411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09DB890-E309-6749-A887-BFCBDD14A2A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49725" y="2588243"/>
            <a:ext cx="3907781" cy="212952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E054D62-18A0-5F44-AC2E-7F5A17ABAFAB}"/>
              </a:ext>
            </a:extLst>
          </p:cNvPr>
          <p:cNvSpPr/>
          <p:nvPr/>
        </p:nvSpPr>
        <p:spPr>
          <a:xfrm>
            <a:off x="179467" y="230001"/>
            <a:ext cx="5452686" cy="5232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it-IT" sz="28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A </a:t>
            </a:r>
            <a:r>
              <a:rPr lang="it-IT" sz="2800" b="1" dirty="0" err="1">
                <a:solidFill>
                  <a:srgbClr val="FF0000"/>
                </a:solidFill>
                <a:latin typeface="Bookman Old Style" panose="02050604050505020204" pitchFamily="18" charset="0"/>
              </a:rPr>
              <a:t>Hundred</a:t>
            </a:r>
            <a:r>
              <a:rPr lang="it-IT" sz="28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it-IT" sz="2800" b="1" dirty="0" err="1">
                <a:solidFill>
                  <a:srgbClr val="FF0000"/>
                </a:solidFill>
                <a:latin typeface="Bookman Old Style" panose="02050604050505020204" pitchFamily="18" charset="0"/>
              </a:rPr>
              <a:t>Years</a:t>
            </a:r>
            <a:r>
              <a:rPr lang="it-IT" sz="28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 of Fellini</a:t>
            </a:r>
          </a:p>
        </p:txBody>
      </p:sp>
    </p:spTree>
    <p:extLst>
      <p:ext uri="{BB962C8B-B14F-4D97-AF65-F5344CB8AC3E}">
        <p14:creationId xmlns:p14="http://schemas.microsoft.com/office/powerpoint/2010/main" val="864321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E1C27-9B3A-674B-85BE-B9C7E940E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E53EE-A7AD-5840-B904-5A7E6BB74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hlinkClick r:id="rId2"/>
              </a:rPr>
              <a:t>https://news.fnal.gov/2019/07/luisella-lari-receives-doe-award-for-project-leadership/</a:t>
            </a:r>
            <a:endParaRPr lang="en-GB" dirty="0"/>
          </a:p>
          <a:p>
            <a:r>
              <a:rPr lang="en-GB" dirty="0">
                <a:hlinkClick r:id="rId3"/>
              </a:rPr>
              <a:t>https://events.ego-gw.it/indico/conferenceOtherViews.py?view=standard&amp;confId=43</a:t>
            </a:r>
            <a:endParaRPr lang="en-GB" dirty="0"/>
          </a:p>
          <a:p>
            <a:r>
              <a:rPr lang="en-GB" dirty="0" err="1"/>
              <a:t>scuola</a:t>
            </a:r>
            <a:r>
              <a:rPr lang="en-GB" dirty="0"/>
              <a:t> </a:t>
            </a:r>
            <a:r>
              <a:rPr lang="en-GB" dirty="0" err="1"/>
              <a:t>gestita</a:t>
            </a:r>
            <a:r>
              <a:rPr lang="en-GB" dirty="0"/>
              <a:t> in </a:t>
            </a:r>
            <a:r>
              <a:rPr lang="en-GB" dirty="0" err="1"/>
              <a:t>maggior</a:t>
            </a:r>
            <a:r>
              <a:rPr lang="en-GB" dirty="0"/>
              <a:t> </a:t>
            </a:r>
            <a:r>
              <a:rPr lang="en-GB" dirty="0" err="1"/>
              <a:t>parte</a:t>
            </a:r>
            <a:r>
              <a:rPr lang="en-GB" dirty="0"/>
              <a:t> da </a:t>
            </a:r>
            <a:r>
              <a:rPr lang="en-GB" dirty="0" err="1"/>
              <a:t>una</a:t>
            </a:r>
            <a:r>
              <a:rPr lang="en-GB" dirty="0"/>
              <a:t> sola </a:t>
            </a:r>
            <a:r>
              <a:rPr lang="en-GB" dirty="0" err="1"/>
              <a:t>docente</a:t>
            </a:r>
            <a:r>
              <a:rPr lang="en-GB" dirty="0"/>
              <a:t>, </a:t>
            </a:r>
            <a:r>
              <a:rPr lang="en-GB" dirty="0" err="1"/>
              <a:t>Luisella</a:t>
            </a:r>
            <a:r>
              <a:rPr lang="en-GB" dirty="0"/>
              <a:t> </a:t>
            </a:r>
            <a:r>
              <a:rPr lang="en-GB" dirty="0" err="1"/>
              <a:t>Lari</a:t>
            </a:r>
            <a:r>
              <a:rPr lang="en-GB" dirty="0"/>
              <a:t> </a:t>
            </a:r>
            <a:r>
              <a:rPr lang="en-GB" dirty="0" err="1"/>
              <a:t>che</a:t>
            </a:r>
            <a:r>
              <a:rPr lang="en-GB" dirty="0"/>
              <a:t> </a:t>
            </a:r>
            <a:r>
              <a:rPr lang="en-GB" dirty="0" err="1"/>
              <a:t>ora</a:t>
            </a:r>
            <a:r>
              <a:rPr lang="en-GB" dirty="0"/>
              <a:t> </a:t>
            </a:r>
            <a:r>
              <a:rPr lang="en-GB" dirty="0" err="1"/>
              <a:t>dovrebbe</a:t>
            </a:r>
            <a:r>
              <a:rPr lang="en-GB" dirty="0"/>
              <a:t> </a:t>
            </a:r>
            <a:r>
              <a:rPr lang="en-GB" dirty="0" err="1"/>
              <a:t>essere</a:t>
            </a:r>
            <a:r>
              <a:rPr lang="en-GB" dirty="0"/>
              <a:t> al </a:t>
            </a:r>
            <a:r>
              <a:rPr lang="en-GB" dirty="0" err="1"/>
              <a:t>Fermilab</a:t>
            </a:r>
            <a:r>
              <a:rPr lang="en-GB" dirty="0"/>
              <a:t>, project manager in ESS e </a:t>
            </a:r>
            <a:r>
              <a:rPr lang="en-GB" dirty="0" err="1"/>
              <a:t>alla</a:t>
            </a:r>
            <a:r>
              <a:rPr lang="en-GB" dirty="0"/>
              <a:t> NASA</a:t>
            </a:r>
          </a:p>
          <a:p>
            <a:r>
              <a:rPr lang="en-GB" dirty="0" err="1"/>
              <a:t>Occasioni</a:t>
            </a:r>
            <a:r>
              <a:rPr lang="en-GB" dirty="0"/>
              <a:t> di </a:t>
            </a:r>
            <a:r>
              <a:rPr lang="en-GB" dirty="0" err="1"/>
              <a:t>scambio</a:t>
            </a:r>
            <a:r>
              <a:rPr lang="en-GB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33E3B-656A-FC4C-82C2-E79F11C3B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028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1FED8-AC04-3E49-A258-F85B001C9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36161"/>
            <a:ext cx="12086939" cy="442183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it-IT" sz="4400" dirty="0"/>
          </a:p>
          <a:p>
            <a:pPr marL="0" indent="0">
              <a:buNone/>
            </a:pPr>
            <a:r>
              <a:rPr lang="it-IT" sz="5500" dirty="0"/>
              <a:t>In </a:t>
            </a:r>
            <a:r>
              <a:rPr lang="it-IT" sz="5500" dirty="0" err="1"/>
              <a:t>this</a:t>
            </a:r>
            <a:r>
              <a:rPr lang="it-IT" sz="5500" dirty="0"/>
              <a:t> </a:t>
            </a:r>
            <a:r>
              <a:rPr lang="it-IT" sz="5500" dirty="0" err="1"/>
              <a:t>context</a:t>
            </a:r>
            <a:r>
              <a:rPr lang="it-IT" sz="5500" dirty="0"/>
              <a:t> the </a:t>
            </a:r>
            <a:r>
              <a:rPr lang="it-IT" sz="5500" b="1" dirty="0"/>
              <a:t>Personal Career Development Plan </a:t>
            </a:r>
            <a:r>
              <a:rPr lang="it-IT" sz="5500" dirty="0" err="1"/>
              <a:t>is</a:t>
            </a:r>
            <a:r>
              <a:rPr lang="it-IT" sz="5500" dirty="0"/>
              <a:t> an </a:t>
            </a:r>
            <a:r>
              <a:rPr lang="it-IT" sz="5500" dirty="0" err="1"/>
              <a:t>important</a:t>
            </a:r>
            <a:r>
              <a:rPr lang="it-IT" sz="5500" dirty="0"/>
              <a:t> </a:t>
            </a:r>
            <a:r>
              <a:rPr lang="it-IT" sz="5500" dirty="0" err="1"/>
              <a:t>tool</a:t>
            </a:r>
            <a:r>
              <a:rPr lang="it-IT" sz="5500" dirty="0"/>
              <a:t> </a:t>
            </a:r>
          </a:p>
          <a:p>
            <a:pPr marL="0" indent="0">
              <a:buNone/>
            </a:pPr>
            <a:r>
              <a:rPr lang="it-IT" sz="5500" dirty="0" err="1"/>
              <a:t>Fellows</a:t>
            </a:r>
            <a:r>
              <a:rPr lang="it-IT" sz="5500" dirty="0"/>
              <a:t> are </a:t>
            </a:r>
            <a:r>
              <a:rPr lang="it-IT" sz="5500" dirty="0" err="1"/>
              <a:t>required</a:t>
            </a:r>
            <a:r>
              <a:rPr lang="it-IT" sz="5500" dirty="0"/>
              <a:t> to </a:t>
            </a:r>
            <a:r>
              <a:rPr lang="it-IT" sz="5500" dirty="0" err="1"/>
              <a:t>define</a:t>
            </a:r>
            <a:r>
              <a:rPr lang="it-IT" sz="5500" dirty="0"/>
              <a:t> </a:t>
            </a:r>
            <a:r>
              <a:rPr lang="it-IT" sz="5500" dirty="0" err="1"/>
              <a:t>it</a:t>
            </a:r>
            <a:r>
              <a:rPr lang="it-IT" sz="5500" dirty="0"/>
              <a:t>  </a:t>
            </a:r>
            <a:r>
              <a:rPr lang="it-IT" sz="5500" dirty="0" err="1"/>
              <a:t>at</a:t>
            </a:r>
            <a:r>
              <a:rPr lang="it-IT" sz="5500" dirty="0"/>
              <a:t> </a:t>
            </a:r>
            <a:r>
              <a:rPr lang="it-IT" sz="5500" dirty="0" err="1"/>
              <a:t>beginning</a:t>
            </a:r>
            <a:r>
              <a:rPr lang="it-IT" sz="5500" dirty="0"/>
              <a:t> of </a:t>
            </a:r>
            <a:r>
              <a:rPr lang="it-IT" sz="5500" dirty="0" err="1"/>
              <a:t>their</a:t>
            </a:r>
            <a:r>
              <a:rPr lang="it-IT" sz="5500" dirty="0"/>
              <a:t> </a:t>
            </a:r>
            <a:r>
              <a:rPr lang="it-IT" sz="5500" dirty="0" err="1"/>
              <a:t>programme</a:t>
            </a:r>
            <a:r>
              <a:rPr lang="it-IT" sz="5500" dirty="0"/>
              <a:t>, with input </a:t>
            </a:r>
            <a:r>
              <a:rPr lang="it-IT" sz="5500" dirty="0" err="1"/>
              <a:t>also</a:t>
            </a:r>
            <a:r>
              <a:rPr lang="it-IT" sz="5500" dirty="0"/>
              <a:t> from </a:t>
            </a:r>
            <a:r>
              <a:rPr lang="it-IT" sz="5500" dirty="0" err="1"/>
              <a:t>supervisors</a:t>
            </a:r>
            <a:r>
              <a:rPr lang="it-IT" sz="5500" dirty="0"/>
              <a:t> and the CB, </a:t>
            </a:r>
            <a:r>
              <a:rPr lang="it-IT" sz="5500" dirty="0" err="1"/>
              <a:t>according</a:t>
            </a:r>
            <a:r>
              <a:rPr lang="it-IT" sz="5500" dirty="0"/>
              <a:t> to </a:t>
            </a:r>
            <a:r>
              <a:rPr lang="it-IT" sz="5500" dirty="0" err="1"/>
              <a:t>their</a:t>
            </a:r>
            <a:r>
              <a:rPr lang="it-IT" sz="5500" dirty="0"/>
              <a:t> </a:t>
            </a:r>
            <a:r>
              <a:rPr lang="it-IT" sz="5500" dirty="0" err="1"/>
              <a:t>needs</a:t>
            </a:r>
            <a:r>
              <a:rPr lang="it-IT" sz="5500" dirty="0"/>
              <a:t>. </a:t>
            </a:r>
            <a:r>
              <a:rPr lang="it-IT" sz="5500" dirty="0" err="1"/>
              <a:t>CDPs</a:t>
            </a:r>
            <a:r>
              <a:rPr lang="it-IT" sz="5500" dirty="0"/>
              <a:t> </a:t>
            </a:r>
            <a:r>
              <a:rPr lang="it-IT" sz="5500" dirty="0" err="1"/>
              <a:t>will</a:t>
            </a:r>
            <a:r>
              <a:rPr lang="it-IT" sz="5500" dirty="0"/>
              <a:t> be </a:t>
            </a:r>
            <a:r>
              <a:rPr lang="it-IT" sz="5500" dirty="0" err="1"/>
              <a:t>formally</a:t>
            </a:r>
            <a:r>
              <a:rPr lang="it-IT" sz="5500" dirty="0"/>
              <a:t> </a:t>
            </a:r>
            <a:r>
              <a:rPr lang="it-IT" sz="5500" dirty="0" err="1"/>
              <a:t>updated</a:t>
            </a:r>
            <a:r>
              <a:rPr lang="it-IT" sz="5500" dirty="0"/>
              <a:t> </a:t>
            </a:r>
            <a:r>
              <a:rPr lang="it-IT" sz="5500" dirty="0" err="1"/>
              <a:t>annually</a:t>
            </a:r>
            <a:r>
              <a:rPr lang="it-IT" sz="5500" dirty="0"/>
              <a:t>.</a:t>
            </a:r>
          </a:p>
          <a:p>
            <a:pPr marL="0" indent="0">
              <a:buNone/>
            </a:pPr>
            <a:endParaRPr lang="it-IT" sz="5000" dirty="0"/>
          </a:p>
          <a:p>
            <a:pPr marL="0" indent="0">
              <a:buNone/>
            </a:pPr>
            <a:r>
              <a:rPr lang="it-IT" sz="5500" dirty="0"/>
              <a:t>The CDP </a:t>
            </a:r>
            <a:r>
              <a:rPr lang="it-IT" sz="5500" dirty="0" err="1"/>
              <a:t>will</a:t>
            </a:r>
            <a:r>
              <a:rPr lang="it-IT" sz="5500" dirty="0"/>
              <a:t> </a:t>
            </a:r>
            <a:r>
              <a:rPr lang="it-IT" sz="5500" dirty="0" err="1"/>
              <a:t>comprise</a:t>
            </a:r>
            <a:r>
              <a:rPr lang="it-IT" sz="5500" dirty="0"/>
              <a:t> </a:t>
            </a:r>
            <a:r>
              <a:rPr lang="it-IT" sz="5500" dirty="0" err="1"/>
              <a:t>fellows</a:t>
            </a:r>
            <a:r>
              <a:rPr lang="it-IT" sz="5500" dirty="0"/>
              <a:t>’ </a:t>
            </a:r>
            <a:r>
              <a:rPr lang="it-IT" sz="5500" dirty="0" err="1"/>
              <a:t>scientific</a:t>
            </a:r>
            <a:r>
              <a:rPr lang="it-IT" sz="5500" dirty="0"/>
              <a:t> </a:t>
            </a:r>
            <a:r>
              <a:rPr lang="it-IT" sz="5500" dirty="0" err="1"/>
              <a:t>objectives</a:t>
            </a:r>
            <a:r>
              <a:rPr lang="it-IT" sz="5500" dirty="0"/>
              <a:t> and training </a:t>
            </a:r>
            <a:r>
              <a:rPr lang="it-IT" sz="5500" dirty="0" err="1"/>
              <a:t>needs</a:t>
            </a:r>
            <a:r>
              <a:rPr lang="it-IT" sz="5500" dirty="0"/>
              <a:t>, </a:t>
            </a:r>
            <a:r>
              <a:rPr lang="it-IT" sz="5500" dirty="0" err="1"/>
              <a:t>including</a:t>
            </a:r>
            <a:r>
              <a:rPr lang="it-IT" sz="5500" dirty="0"/>
              <a:t> </a:t>
            </a:r>
            <a:r>
              <a:rPr lang="it-IT" sz="5500" dirty="0" err="1"/>
              <a:t>complementary</a:t>
            </a:r>
            <a:r>
              <a:rPr lang="it-IT" sz="5500" dirty="0"/>
              <a:t> </a:t>
            </a:r>
            <a:r>
              <a:rPr lang="it-IT" sz="5500" dirty="0" err="1"/>
              <a:t>skills</a:t>
            </a:r>
            <a:r>
              <a:rPr lang="it-IT" sz="5500" dirty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it-IT" sz="5500" dirty="0" err="1"/>
              <a:t>primarily</a:t>
            </a:r>
            <a:r>
              <a:rPr lang="it-IT" sz="5500" dirty="0"/>
              <a:t> on </a:t>
            </a:r>
            <a:r>
              <a:rPr lang="it-IT" sz="5500" dirty="0" err="1"/>
              <a:t>scientific</a:t>
            </a:r>
            <a:r>
              <a:rPr lang="it-IT" sz="5500" dirty="0"/>
              <a:t> and </a:t>
            </a:r>
            <a:r>
              <a:rPr lang="it-IT" sz="5500" dirty="0" err="1"/>
              <a:t>technological</a:t>
            </a:r>
            <a:r>
              <a:rPr lang="it-IT" sz="5500" dirty="0"/>
              <a:t> </a:t>
            </a:r>
            <a:r>
              <a:rPr lang="it-IT" sz="5500" dirty="0" err="1"/>
              <a:t>knowledge</a:t>
            </a:r>
            <a:r>
              <a:rPr lang="it-IT" sz="5500" dirty="0"/>
              <a:t> </a:t>
            </a:r>
            <a:r>
              <a:rPr lang="it-IT" sz="5500" dirty="0" err="1"/>
              <a:t>through</a:t>
            </a:r>
            <a:r>
              <a:rPr lang="it-IT" sz="5500" dirty="0"/>
              <a:t> </a:t>
            </a:r>
            <a:r>
              <a:rPr lang="it-IT" sz="5500" dirty="0" err="1"/>
              <a:t>research</a:t>
            </a:r>
            <a:r>
              <a:rPr lang="it-IT" sz="5500" dirty="0"/>
              <a:t> on </a:t>
            </a:r>
            <a:r>
              <a:rPr lang="it-IT" sz="5500" dirty="0" err="1"/>
              <a:t>individual</a:t>
            </a:r>
            <a:r>
              <a:rPr lang="it-IT" sz="5500" dirty="0"/>
              <a:t>, </a:t>
            </a:r>
            <a:r>
              <a:rPr lang="it-IT" sz="5500" dirty="0" err="1"/>
              <a:t>personalised</a:t>
            </a:r>
            <a:r>
              <a:rPr lang="it-IT" sz="5500" dirty="0"/>
              <a:t> </a:t>
            </a:r>
            <a:r>
              <a:rPr lang="it-IT" sz="5500" dirty="0" err="1"/>
              <a:t>projects</a:t>
            </a:r>
            <a:r>
              <a:rPr lang="it-IT" sz="5500" dirty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it-IT" sz="5500" dirty="0"/>
              <a:t>management and </a:t>
            </a:r>
            <a:r>
              <a:rPr lang="it-IT" sz="5500" dirty="0" err="1"/>
              <a:t>financing</a:t>
            </a:r>
            <a:r>
              <a:rPr lang="it-IT" sz="5500" dirty="0"/>
              <a:t> of </a:t>
            </a:r>
            <a:r>
              <a:rPr lang="it-IT" sz="5500" dirty="0" err="1"/>
              <a:t>research</a:t>
            </a:r>
            <a:r>
              <a:rPr lang="it-IT" sz="5500" dirty="0"/>
              <a:t> </a:t>
            </a:r>
            <a:r>
              <a:rPr lang="it-IT" sz="5500" dirty="0" err="1"/>
              <a:t>projects</a:t>
            </a:r>
            <a:r>
              <a:rPr lang="it-IT" sz="5500" dirty="0"/>
              <a:t> and </a:t>
            </a:r>
            <a:r>
              <a:rPr lang="it-IT" sz="5500" dirty="0" err="1"/>
              <a:t>programmes</a:t>
            </a:r>
            <a:r>
              <a:rPr lang="it-IT" sz="5500" dirty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it-IT" sz="5500" dirty="0" err="1"/>
              <a:t>intellectual</a:t>
            </a:r>
            <a:r>
              <a:rPr lang="it-IT" sz="5500" dirty="0"/>
              <a:t> </a:t>
            </a:r>
            <a:r>
              <a:rPr lang="it-IT" sz="5500" dirty="0" err="1"/>
              <a:t>property</a:t>
            </a:r>
            <a:r>
              <a:rPr lang="it-IT" sz="5500" dirty="0"/>
              <a:t> </a:t>
            </a:r>
            <a:r>
              <a:rPr lang="it-IT" sz="5500" dirty="0" err="1"/>
              <a:t>rights</a:t>
            </a:r>
            <a:r>
              <a:rPr lang="it-IT" sz="5500" dirty="0"/>
              <a:t>; </a:t>
            </a:r>
          </a:p>
          <a:p>
            <a:pPr>
              <a:buFont typeface="Wingdings" pitchFamily="2" charset="2"/>
              <a:buChar char="ü"/>
            </a:pPr>
            <a:r>
              <a:rPr lang="it-IT" sz="5500" dirty="0" err="1"/>
              <a:t>entrepreneurship</a:t>
            </a:r>
            <a:r>
              <a:rPr lang="it-IT" sz="5500" dirty="0"/>
              <a:t>, </a:t>
            </a:r>
            <a:r>
              <a:rPr lang="it-IT" sz="5500" dirty="0" err="1"/>
              <a:t>how</a:t>
            </a:r>
            <a:r>
              <a:rPr lang="it-IT" sz="5500" dirty="0"/>
              <a:t> to create spin-off companies;</a:t>
            </a:r>
          </a:p>
          <a:p>
            <a:pPr>
              <a:buFont typeface="Wingdings" pitchFamily="2" charset="2"/>
              <a:buChar char="ü"/>
            </a:pPr>
            <a:r>
              <a:rPr lang="it-IT" sz="5500" dirty="0"/>
              <a:t>science </a:t>
            </a:r>
            <a:r>
              <a:rPr lang="it-IT" sz="5500" dirty="0" err="1"/>
              <a:t>communication</a:t>
            </a:r>
            <a:r>
              <a:rPr lang="it-IT" sz="5500" dirty="0"/>
              <a:t>, </a:t>
            </a:r>
            <a:r>
              <a:rPr lang="it-IT" sz="5500" dirty="0" err="1"/>
              <a:t>dissemination</a:t>
            </a:r>
            <a:r>
              <a:rPr lang="it-IT" sz="5500" dirty="0"/>
              <a:t> </a:t>
            </a:r>
            <a:r>
              <a:rPr lang="it-IT" sz="5500" dirty="0" err="1"/>
              <a:t>skills</a:t>
            </a:r>
            <a:r>
              <a:rPr lang="it-IT" sz="5500" dirty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it-IT" sz="5500" dirty="0"/>
              <a:t>soft </a:t>
            </a:r>
            <a:r>
              <a:rPr lang="it-IT" sz="5500" dirty="0" err="1"/>
              <a:t>skills</a:t>
            </a:r>
            <a:endParaRPr lang="it-IT" sz="5500" dirty="0"/>
          </a:p>
          <a:p>
            <a:pPr>
              <a:buFont typeface="Wingdings" pitchFamily="2" charset="2"/>
              <a:buChar char="ü"/>
            </a:pPr>
            <a:r>
              <a:rPr lang="it-IT" sz="5500" dirty="0"/>
              <a:t>public </a:t>
            </a:r>
            <a:r>
              <a:rPr lang="it-IT" sz="5500" dirty="0" err="1"/>
              <a:t>engagment</a:t>
            </a:r>
            <a:endParaRPr lang="it-IT" sz="55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BF21A7-2DE6-774D-A6FB-ED0DDC6724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36" y="0"/>
            <a:ext cx="1888744" cy="102925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0680336E-DFB8-D448-90BD-F125B6E36F91}"/>
              </a:ext>
            </a:extLst>
          </p:cNvPr>
          <p:cNvSpPr txBox="1">
            <a:spLocks/>
          </p:cNvSpPr>
          <p:nvPr/>
        </p:nvSpPr>
        <p:spPr>
          <a:xfrm>
            <a:off x="497304" y="144378"/>
            <a:ext cx="11223705" cy="884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dirty="0"/>
              <a:t>	         </a:t>
            </a:r>
            <a:r>
              <a:rPr lang="it-IT" sz="4000" dirty="0">
                <a:latin typeface="Bookman Old Style" panose="02050604050505020204" pitchFamily="18" charset="0"/>
              </a:rPr>
              <a:t>Personal Career Development </a:t>
            </a:r>
            <a:r>
              <a:rPr lang="it-IT" sz="4000" dirty="0" err="1">
                <a:latin typeface="Bookman Old Style" panose="02050604050505020204" pitchFamily="18" charset="0"/>
              </a:rPr>
              <a:t>Plans</a:t>
            </a:r>
            <a:r>
              <a:rPr lang="it-IT" sz="4000" dirty="0">
                <a:latin typeface="Bookman Old Style" panose="02050604050505020204" pitchFamily="18" charset="0"/>
              </a:rPr>
              <a:t> (CDP)</a:t>
            </a:r>
            <a:endParaRPr lang="en-GB" sz="4000" dirty="0">
              <a:latin typeface="Bookman Old Style" panose="020506040505050202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3D06FF0-3D7D-8944-BE9A-A1F20F917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2</a:t>
            </a:fld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BD3927-DC5F-684F-9F7B-83D16CE5C205}"/>
              </a:ext>
            </a:extLst>
          </p:cNvPr>
          <p:cNvSpPr txBox="1"/>
          <p:nvPr/>
        </p:nvSpPr>
        <p:spPr>
          <a:xfrm>
            <a:off x="0" y="1235832"/>
            <a:ext cx="12192001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it-IT" sz="2400" dirty="0">
                <a:latin typeface="Bookman Old Style" panose="02050604050505020204" pitchFamily="18" charset="0"/>
              </a:rPr>
              <a:t>Fellini </a:t>
            </a:r>
            <a:r>
              <a:rPr lang="it-IT" sz="2400" dirty="0" err="1">
                <a:latin typeface="Bookman Old Style" panose="02050604050505020204" pitchFamily="18" charset="0"/>
              </a:rPr>
              <a:t>is</a:t>
            </a:r>
            <a:r>
              <a:rPr lang="it-IT" sz="2400" dirty="0">
                <a:latin typeface="Bookman Old Style" panose="02050604050505020204" pitchFamily="18" charset="0"/>
              </a:rPr>
              <a:t> </a:t>
            </a:r>
            <a:r>
              <a:rPr lang="it-IT" sz="2400" dirty="0" err="1">
                <a:latin typeface="Bookman Old Style" panose="02050604050505020204" pitchFamily="18" charset="0"/>
              </a:rPr>
              <a:t>not</a:t>
            </a:r>
            <a:r>
              <a:rPr lang="it-IT" sz="2400" dirty="0">
                <a:latin typeface="Bookman Old Style" panose="02050604050505020204" pitchFamily="18" charset="0"/>
              </a:rPr>
              <a:t> </a:t>
            </a:r>
            <a:r>
              <a:rPr lang="it-IT" sz="2400" dirty="0" err="1">
                <a:latin typeface="Bookman Old Style" panose="02050604050505020204" pitchFamily="18" charset="0"/>
              </a:rPr>
              <a:t>only</a:t>
            </a:r>
            <a:r>
              <a:rPr lang="it-IT" sz="2400" dirty="0">
                <a:latin typeface="Bookman Old Style" panose="02050604050505020204" pitchFamily="18" charset="0"/>
              </a:rPr>
              <a:t> a </a:t>
            </a:r>
            <a:r>
              <a:rPr lang="it-IT" sz="2400" dirty="0" err="1">
                <a:latin typeface="Bookman Old Style" panose="02050604050505020204" pitchFamily="18" charset="0"/>
              </a:rPr>
              <a:t>research</a:t>
            </a:r>
            <a:r>
              <a:rPr lang="it-IT" sz="2400" dirty="0">
                <a:latin typeface="Bookman Old Style" panose="02050604050505020204" pitchFamily="18" charset="0"/>
              </a:rPr>
              <a:t> </a:t>
            </a:r>
            <a:r>
              <a:rPr lang="it-IT" sz="2400" dirty="0" err="1">
                <a:latin typeface="Bookman Old Style" panose="02050604050505020204" pitchFamily="18" charset="0"/>
              </a:rPr>
              <a:t>programme</a:t>
            </a:r>
            <a:r>
              <a:rPr lang="it-IT" sz="2400" dirty="0">
                <a:latin typeface="Bookman Old Style" panose="02050604050505020204" pitchFamily="18" charset="0"/>
              </a:rPr>
              <a:t>, </a:t>
            </a:r>
            <a:r>
              <a:rPr lang="it-IT" sz="2400" dirty="0" err="1">
                <a:latin typeface="Bookman Old Style" panose="02050604050505020204" pitchFamily="18" charset="0"/>
              </a:rPr>
              <a:t>but</a:t>
            </a:r>
            <a:r>
              <a:rPr lang="it-IT" sz="2400" dirty="0">
                <a:latin typeface="Bookman Old Style" panose="02050604050505020204" pitchFamily="18" charset="0"/>
              </a:rPr>
              <a:t> </a:t>
            </a:r>
            <a:r>
              <a:rPr lang="it-IT" sz="2400" dirty="0" err="1">
                <a:latin typeface="Bookman Old Style" panose="02050604050505020204" pitchFamily="18" charset="0"/>
              </a:rPr>
              <a:t>also</a:t>
            </a:r>
            <a:r>
              <a:rPr lang="it-IT" sz="2400" dirty="0">
                <a:latin typeface="Bookman Old Style" panose="02050604050505020204" pitchFamily="18" charset="0"/>
              </a:rPr>
              <a:t> « </a:t>
            </a:r>
            <a:r>
              <a:rPr lang="it-IT" sz="2400" dirty="0" err="1">
                <a:latin typeface="Bookman Old Style" panose="02050604050505020204" pitchFamily="18" charset="0"/>
              </a:rPr>
              <a:t>provide</a:t>
            </a:r>
            <a:r>
              <a:rPr lang="it-IT" sz="2400" dirty="0">
                <a:latin typeface="Bookman Old Style" panose="02050604050505020204" pitchFamily="18" charset="0"/>
              </a:rPr>
              <a:t> </a:t>
            </a:r>
            <a:r>
              <a:rPr lang="it-IT" sz="2400" dirty="0" err="1">
                <a:latin typeface="Bookman Old Style" panose="02050604050505020204" pitchFamily="18" charset="0"/>
              </a:rPr>
              <a:t>all</a:t>
            </a:r>
            <a:r>
              <a:rPr lang="it-IT" sz="2400" dirty="0">
                <a:latin typeface="Bookman Old Style" panose="02050604050505020204" pitchFamily="18" charset="0"/>
              </a:rPr>
              <a:t> </a:t>
            </a:r>
            <a:r>
              <a:rPr lang="it-IT" sz="2400" dirty="0" err="1">
                <a:latin typeface="Bookman Old Style" panose="02050604050505020204" pitchFamily="18" charset="0"/>
              </a:rPr>
              <a:t>Fellows</a:t>
            </a:r>
            <a:r>
              <a:rPr lang="it-IT" sz="2400" dirty="0">
                <a:latin typeface="Bookman Old Style" panose="02050604050505020204" pitchFamily="18" charset="0"/>
              </a:rPr>
              <a:t> with an </a:t>
            </a:r>
          </a:p>
          <a:p>
            <a:pPr algn="r"/>
            <a:r>
              <a:rPr lang="it-IT" sz="2400" dirty="0" err="1">
                <a:latin typeface="Bookman Old Style" panose="02050604050505020204" pitchFamily="18" charset="0"/>
              </a:rPr>
              <a:t>ideal</a:t>
            </a:r>
            <a:r>
              <a:rPr lang="it-IT" sz="2400" dirty="0">
                <a:latin typeface="Bookman Old Style" panose="02050604050505020204" pitchFamily="18" charset="0"/>
              </a:rPr>
              <a:t> </a:t>
            </a:r>
            <a:r>
              <a:rPr lang="it-IT" sz="2400" dirty="0" err="1">
                <a:latin typeface="Bookman Old Style" panose="02050604050505020204" pitchFamily="18" charset="0"/>
              </a:rPr>
              <a:t>basis</a:t>
            </a:r>
            <a:r>
              <a:rPr lang="it-IT" sz="2400" dirty="0">
                <a:latin typeface="Bookman Old Style" panose="02050604050505020204" pitchFamily="18" charset="0"/>
              </a:rPr>
              <a:t> for </a:t>
            </a:r>
            <a:r>
              <a:rPr lang="it-IT" sz="2400" dirty="0" err="1">
                <a:latin typeface="Bookman Old Style" panose="02050604050505020204" pitchFamily="18" charset="0"/>
              </a:rPr>
              <a:t>their</a:t>
            </a:r>
            <a:r>
              <a:rPr lang="it-IT" sz="2400" dirty="0">
                <a:latin typeface="Bookman Old Style" panose="02050604050505020204" pitchFamily="18" charset="0"/>
              </a:rPr>
              <a:t> future </a:t>
            </a:r>
            <a:r>
              <a:rPr lang="it-IT" sz="2400" dirty="0" err="1">
                <a:latin typeface="Bookman Old Style" panose="02050604050505020204" pitchFamily="18" charset="0"/>
              </a:rPr>
              <a:t>careers</a:t>
            </a:r>
            <a:r>
              <a:rPr lang="it-IT" sz="2400" dirty="0">
                <a:latin typeface="Bookman Old Style" panose="02050604050505020204" pitchFamily="18" charset="0"/>
              </a:rPr>
              <a:t>, </a:t>
            </a:r>
            <a:r>
              <a:rPr lang="it-IT" sz="2400" dirty="0" err="1">
                <a:latin typeface="Bookman Old Style" panose="02050604050505020204" pitchFamily="18" charset="0"/>
              </a:rPr>
              <a:t>preparing</a:t>
            </a:r>
            <a:r>
              <a:rPr lang="it-IT" sz="2400" dirty="0">
                <a:latin typeface="Bookman Old Style" panose="02050604050505020204" pitchFamily="18" charset="0"/>
              </a:rPr>
              <a:t> </a:t>
            </a:r>
            <a:r>
              <a:rPr lang="it-IT" sz="2400" dirty="0" err="1">
                <a:latin typeface="Bookman Old Style" panose="02050604050505020204" pitchFamily="18" charset="0"/>
              </a:rPr>
              <a:t>them</a:t>
            </a:r>
            <a:r>
              <a:rPr lang="it-IT" sz="2400" dirty="0">
                <a:latin typeface="Bookman Old Style" panose="02050604050505020204" pitchFamily="18" charset="0"/>
              </a:rPr>
              <a:t> for a wide </a:t>
            </a:r>
            <a:r>
              <a:rPr lang="it-IT" sz="2400" dirty="0" err="1">
                <a:latin typeface="Bookman Old Style" panose="02050604050505020204" pitchFamily="18" charset="0"/>
              </a:rPr>
              <a:t>range</a:t>
            </a:r>
            <a:r>
              <a:rPr lang="it-IT" sz="2400" dirty="0">
                <a:latin typeface="Bookman Old Style" panose="02050604050505020204" pitchFamily="18" charset="0"/>
              </a:rPr>
              <a:t> </a:t>
            </a:r>
          </a:p>
          <a:p>
            <a:pPr algn="r"/>
            <a:r>
              <a:rPr lang="it-IT" sz="2400" dirty="0">
                <a:latin typeface="Bookman Old Style" panose="02050604050505020204" pitchFamily="18" charset="0"/>
              </a:rPr>
              <a:t>of career </a:t>
            </a:r>
            <a:r>
              <a:rPr lang="it-IT" sz="2400" dirty="0" err="1">
                <a:latin typeface="Bookman Old Style" panose="02050604050505020204" pitchFamily="18" charset="0"/>
              </a:rPr>
              <a:t>options</a:t>
            </a:r>
            <a:r>
              <a:rPr lang="it-IT" sz="2400" dirty="0">
                <a:latin typeface="Bookman Old Style" panose="02050604050505020204" pitchFamily="18" charset="0"/>
              </a:rPr>
              <a:t> »</a:t>
            </a:r>
          </a:p>
        </p:txBody>
      </p:sp>
    </p:spTree>
    <p:extLst>
      <p:ext uri="{BB962C8B-B14F-4D97-AF65-F5344CB8AC3E}">
        <p14:creationId xmlns:p14="http://schemas.microsoft.com/office/powerpoint/2010/main" val="551006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E0F63-DB2B-2C49-B06D-E9423C644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563" y="1520762"/>
            <a:ext cx="11667932" cy="53372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Desirable competences to be developed for being a researcher in Europe: </a:t>
            </a:r>
          </a:p>
          <a:p>
            <a:r>
              <a:rPr lang="en-GB" dirty="0"/>
              <a:t>Communicate with the wider community, and with society generally, about your areas of expertise</a:t>
            </a:r>
          </a:p>
          <a:p>
            <a:r>
              <a:rPr lang="en-GB" dirty="0"/>
              <a:t>Coach  PhD researchers, helping them to be more effective and successful in their R&amp;D trajectory</a:t>
            </a:r>
          </a:p>
          <a:p>
            <a:r>
              <a:rPr lang="it-IT" dirty="0" err="1"/>
              <a:t>Understand</a:t>
            </a:r>
            <a:r>
              <a:rPr lang="it-IT" dirty="0"/>
              <a:t> the </a:t>
            </a:r>
            <a:r>
              <a:rPr lang="it-IT" dirty="0" err="1"/>
              <a:t>value</a:t>
            </a:r>
            <a:r>
              <a:rPr lang="it-IT" dirty="0"/>
              <a:t> of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research</a:t>
            </a:r>
            <a:r>
              <a:rPr lang="it-IT" dirty="0"/>
              <a:t> work in the </a:t>
            </a:r>
            <a:r>
              <a:rPr lang="it-IT" dirty="0" err="1"/>
              <a:t>context</a:t>
            </a:r>
            <a:r>
              <a:rPr lang="it-IT" dirty="0"/>
              <a:t> of </a:t>
            </a:r>
            <a:r>
              <a:rPr lang="it-IT" dirty="0" err="1"/>
              <a:t>products</a:t>
            </a:r>
            <a:r>
              <a:rPr lang="it-IT" dirty="0"/>
              <a:t> and </a:t>
            </a:r>
            <a:r>
              <a:rPr lang="it-IT" dirty="0" err="1"/>
              <a:t>services</a:t>
            </a:r>
            <a:r>
              <a:rPr lang="it-IT" dirty="0"/>
              <a:t> from </a:t>
            </a:r>
            <a:r>
              <a:rPr lang="it-IT" dirty="0" err="1"/>
              <a:t>industry</a:t>
            </a:r>
            <a:r>
              <a:rPr lang="it-IT" dirty="0"/>
              <a:t> and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related</a:t>
            </a:r>
            <a:r>
              <a:rPr lang="it-IT" dirty="0"/>
              <a:t> </a:t>
            </a:r>
            <a:r>
              <a:rPr lang="it-IT" dirty="0" err="1"/>
              <a:t>employment</a:t>
            </a:r>
            <a:r>
              <a:rPr lang="it-IT" dirty="0"/>
              <a:t> </a:t>
            </a:r>
            <a:r>
              <a:rPr lang="it-IT" dirty="0" err="1"/>
              <a:t>sectors</a:t>
            </a:r>
            <a:endParaRPr lang="it-IT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2327E4-5C7F-E14B-9032-50D5DCE2F7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563" y="77327"/>
            <a:ext cx="2210549" cy="1204625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294F723-856C-F14E-B558-E52B9BA60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3</a:t>
            </a:fld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DAF1EB9-77F2-DC47-8796-1DA98D775F9A}"/>
              </a:ext>
            </a:extLst>
          </p:cNvPr>
          <p:cNvSpPr txBox="1">
            <a:spLocks/>
          </p:cNvSpPr>
          <p:nvPr/>
        </p:nvSpPr>
        <p:spPr>
          <a:xfrm>
            <a:off x="1789764" y="414604"/>
            <a:ext cx="9564036" cy="6146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dirty="0"/>
              <a:t> </a:t>
            </a:r>
            <a:r>
              <a:rPr lang="it-IT" dirty="0">
                <a:latin typeface="Bookman Old Style" panose="02050604050505020204" pitchFamily="18" charset="0"/>
              </a:rPr>
              <a:t>The training inside FELLINI</a:t>
            </a:r>
            <a:endParaRPr lang="en-GB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655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1FED8-AC04-3E49-A258-F85B001C9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937" y="1825624"/>
            <a:ext cx="10615863" cy="453072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it-IT" dirty="0"/>
              <a:t>Train </a:t>
            </a:r>
            <a:r>
              <a:rPr lang="it-IT" dirty="0" err="1"/>
              <a:t>young</a:t>
            </a:r>
            <a:r>
              <a:rPr lang="it-IT" dirty="0"/>
              <a:t> </a:t>
            </a:r>
            <a:r>
              <a:rPr lang="it-IT" dirty="0" err="1"/>
              <a:t>researchers</a:t>
            </a:r>
            <a:r>
              <a:rPr lang="it-IT" dirty="0"/>
              <a:t> in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field</a:t>
            </a:r>
            <a:r>
              <a:rPr lang="it-IT" dirty="0"/>
              <a:t> of </a:t>
            </a:r>
            <a:r>
              <a:rPr lang="it-IT" dirty="0" err="1"/>
              <a:t>research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>
              <a:buFont typeface="Wingdings" pitchFamily="2" charset="2"/>
              <a:buChar char="Ø"/>
            </a:pPr>
            <a:r>
              <a:rPr lang="it-IT" dirty="0" err="1"/>
              <a:t>Improve</a:t>
            </a:r>
            <a:r>
              <a:rPr lang="it-IT" dirty="0"/>
              <a:t> the </a:t>
            </a:r>
            <a:r>
              <a:rPr lang="it-IT" dirty="0" err="1"/>
              <a:t>young</a:t>
            </a:r>
            <a:r>
              <a:rPr lang="it-IT" dirty="0"/>
              <a:t> </a:t>
            </a:r>
            <a:r>
              <a:rPr lang="it-IT" dirty="0" err="1"/>
              <a:t>researcher</a:t>
            </a:r>
            <a:r>
              <a:rPr lang="it-IT" dirty="0"/>
              <a:t> </a:t>
            </a:r>
            <a:r>
              <a:rPr lang="it-IT" dirty="0" err="1"/>
              <a:t>employement</a:t>
            </a:r>
            <a:r>
              <a:rPr lang="it-IT" dirty="0"/>
              <a:t> </a:t>
            </a:r>
            <a:r>
              <a:rPr lang="it-IT" dirty="0" err="1"/>
              <a:t>perspective</a:t>
            </a:r>
            <a:endParaRPr lang="it-IT" dirty="0"/>
          </a:p>
          <a:p>
            <a:pPr>
              <a:buFont typeface="Wingdings" pitchFamily="2" charset="2"/>
              <a:buChar char="Ø"/>
            </a:pPr>
            <a:r>
              <a:rPr lang="it-IT" dirty="0" err="1"/>
              <a:t>Strengthening</a:t>
            </a:r>
            <a:r>
              <a:rPr lang="it-IT" dirty="0"/>
              <a:t> of </a:t>
            </a:r>
            <a:r>
              <a:rPr lang="it-IT" dirty="0" err="1"/>
              <a:t>researchers</a:t>
            </a:r>
            <a:r>
              <a:rPr lang="it-IT" dirty="0"/>
              <a:t>' </a:t>
            </a:r>
            <a:r>
              <a:rPr lang="it-IT" dirty="0" err="1"/>
              <a:t>skills</a:t>
            </a:r>
            <a:r>
              <a:rPr lang="it-IT" dirty="0"/>
              <a:t> and career </a:t>
            </a:r>
            <a:r>
              <a:rPr lang="it-IT" dirty="0" err="1"/>
              <a:t>development</a:t>
            </a:r>
            <a:endParaRPr lang="it-IT" dirty="0"/>
          </a:p>
          <a:p>
            <a:pPr>
              <a:buFont typeface="Wingdings" pitchFamily="2" charset="2"/>
              <a:buChar char="Ø"/>
            </a:pPr>
            <a:r>
              <a:rPr lang="it-IT" dirty="0" err="1"/>
              <a:t>Strengthen</a:t>
            </a:r>
            <a:r>
              <a:rPr lang="it-IT" dirty="0"/>
              <a:t> the creative and innovative </a:t>
            </a:r>
            <a:r>
              <a:rPr lang="it-IT" dirty="0" err="1"/>
              <a:t>potential</a:t>
            </a:r>
            <a:r>
              <a:rPr lang="it-IT" dirty="0"/>
              <a:t> of </a:t>
            </a:r>
            <a:r>
              <a:rPr lang="it-IT" dirty="0" err="1"/>
              <a:t>researchers</a:t>
            </a:r>
            <a:r>
              <a:rPr lang="it-IT" dirty="0"/>
              <a:t> </a:t>
            </a:r>
            <a:r>
              <a:rPr lang="it-IT" dirty="0" err="1"/>
              <a:t>through</a:t>
            </a:r>
            <a:r>
              <a:rPr lang="it-IT" dirty="0"/>
              <a:t> </a:t>
            </a:r>
            <a:r>
              <a:rPr lang="it-IT" dirty="0" err="1"/>
              <a:t>intersectoral</a:t>
            </a:r>
            <a:r>
              <a:rPr lang="it-IT" dirty="0"/>
              <a:t> </a:t>
            </a:r>
            <a:r>
              <a:rPr lang="it-IT" dirty="0" err="1"/>
              <a:t>mobility</a:t>
            </a:r>
            <a:endParaRPr lang="it-IT" dirty="0"/>
          </a:p>
          <a:p>
            <a:pPr>
              <a:buFont typeface="Wingdings" pitchFamily="2" charset="2"/>
              <a:buChar char="Ø"/>
            </a:pPr>
            <a:r>
              <a:rPr lang="it-IT" dirty="0" err="1"/>
              <a:t>Interdisciplinary</a:t>
            </a:r>
            <a:r>
              <a:rPr lang="it-IT" dirty="0"/>
              <a:t> </a:t>
            </a:r>
            <a:r>
              <a:rPr lang="it-IT" dirty="0" err="1"/>
              <a:t>research</a:t>
            </a:r>
            <a:r>
              <a:rPr lang="it-IT" dirty="0"/>
              <a:t> training</a:t>
            </a:r>
          </a:p>
          <a:p>
            <a:pPr>
              <a:buFont typeface="Wingdings" pitchFamily="2" charset="2"/>
              <a:buChar char="Ø"/>
            </a:pPr>
            <a:r>
              <a:rPr lang="it-IT" dirty="0" err="1"/>
              <a:t>Provide</a:t>
            </a:r>
            <a:r>
              <a:rPr lang="it-IT" dirty="0"/>
              <a:t> the </a:t>
            </a:r>
            <a:r>
              <a:rPr lang="it-IT" dirty="0" err="1"/>
              <a:t>researchers</a:t>
            </a:r>
            <a:r>
              <a:rPr lang="it-IT" dirty="0"/>
              <a:t> with </a:t>
            </a:r>
            <a:r>
              <a:rPr lang="it-IT" dirty="0" err="1"/>
              <a:t>organizational</a:t>
            </a:r>
            <a:r>
              <a:rPr lang="it-IT" dirty="0"/>
              <a:t> and soft </a:t>
            </a:r>
            <a:r>
              <a:rPr lang="it-IT" dirty="0" err="1"/>
              <a:t>skills</a:t>
            </a:r>
            <a:r>
              <a:rPr lang="it-IT" dirty="0"/>
              <a:t> </a:t>
            </a:r>
            <a:r>
              <a:rPr lang="it-IT" dirty="0" err="1"/>
              <a:t>necessary</a:t>
            </a:r>
            <a:r>
              <a:rPr lang="it-IT" dirty="0"/>
              <a:t> for team-</a:t>
            </a:r>
            <a:r>
              <a:rPr lang="it-IT" dirty="0" err="1"/>
              <a:t>based</a:t>
            </a:r>
            <a:r>
              <a:rPr lang="it-IT" dirty="0"/>
              <a:t> </a:t>
            </a:r>
            <a:r>
              <a:rPr lang="it-IT" dirty="0" err="1"/>
              <a:t>research</a:t>
            </a:r>
            <a:r>
              <a:rPr lang="it-IT" dirty="0"/>
              <a:t> work</a:t>
            </a:r>
          </a:p>
          <a:p>
            <a:pPr>
              <a:buFont typeface="Wingdings" pitchFamily="2" charset="2"/>
              <a:buChar char="Ø"/>
            </a:pPr>
            <a:r>
              <a:rPr lang="it-IT" dirty="0" err="1"/>
              <a:t>Intellectual</a:t>
            </a:r>
            <a:r>
              <a:rPr lang="it-IT" dirty="0"/>
              <a:t> </a:t>
            </a:r>
            <a:r>
              <a:rPr lang="it-IT" dirty="0" err="1"/>
              <a:t>Property</a:t>
            </a:r>
            <a:r>
              <a:rPr lang="it-IT" dirty="0"/>
              <a:t> and Technology Transfer</a:t>
            </a:r>
          </a:p>
          <a:p>
            <a:pPr>
              <a:buFont typeface="Wingdings" pitchFamily="2" charset="2"/>
              <a:buChar char="Ø"/>
            </a:pPr>
            <a:r>
              <a:rPr lang="it-IT" dirty="0"/>
              <a:t>Work-life balance, time management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BF21A7-2DE6-774D-A6FB-ED0DDC6724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36" y="0"/>
            <a:ext cx="1888744" cy="102925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9BABAF6C-13BB-AB42-A9F5-EA5AD2884ABF}"/>
              </a:ext>
            </a:extLst>
          </p:cNvPr>
          <p:cNvSpPr txBox="1">
            <a:spLocks/>
          </p:cNvSpPr>
          <p:nvPr/>
        </p:nvSpPr>
        <p:spPr>
          <a:xfrm>
            <a:off x="1789764" y="414604"/>
            <a:ext cx="9564036" cy="6146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dirty="0"/>
              <a:t> </a:t>
            </a:r>
            <a:r>
              <a:rPr lang="it-IT" dirty="0">
                <a:latin typeface="Bookman Old Style" panose="02050604050505020204" pitchFamily="18" charset="0"/>
              </a:rPr>
              <a:t>The training inside FELLINI</a:t>
            </a:r>
            <a:endParaRPr lang="en-GB" dirty="0">
              <a:latin typeface="Bookman Old Style" panose="020506040505050202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65FDB7B-9FEA-D443-974C-A2FD726FC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941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E0F63-DB2B-2C49-B06D-E9423C644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179" y="2403078"/>
            <a:ext cx="11550316" cy="3211659"/>
          </a:xfrm>
        </p:spPr>
        <p:txBody>
          <a:bodyPr>
            <a:normAutofit lnSpcReduction="10000"/>
          </a:bodyPr>
          <a:lstStyle/>
          <a:p>
            <a:r>
              <a:rPr lang="en-GB" dirty="0"/>
              <a:t>Provide opportunities for increasing managerial experience through access to the INFN internal training programme, and to enhance the multi-</a:t>
            </a:r>
            <a:r>
              <a:rPr lang="en-GB" dirty="0" err="1"/>
              <a:t>disciplinarity</a:t>
            </a:r>
            <a:r>
              <a:rPr lang="en-GB" dirty="0"/>
              <a:t> of training, increasing the level and quality of interaction with other excellent research centres and with private companies.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Improve soft skills of the fellows with their admission to the existing internal training programme and with ad hoc format.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2327E4-5C7F-E14B-9032-50D5DCE2F7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563" y="77327"/>
            <a:ext cx="2210549" cy="1204625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294F723-856C-F14E-B558-E52B9BA60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5</a:t>
            </a:fld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0A87B31-8943-8C4A-85B3-14177B627EC5}"/>
              </a:ext>
            </a:extLst>
          </p:cNvPr>
          <p:cNvSpPr txBox="1">
            <a:spLocks/>
          </p:cNvSpPr>
          <p:nvPr/>
        </p:nvSpPr>
        <p:spPr>
          <a:xfrm>
            <a:off x="1789764" y="414604"/>
            <a:ext cx="9564036" cy="6146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dirty="0"/>
              <a:t> </a:t>
            </a:r>
            <a:r>
              <a:rPr lang="it-IT" dirty="0">
                <a:latin typeface="Bookman Old Style" panose="02050604050505020204" pitchFamily="18" charset="0"/>
              </a:rPr>
              <a:t>The training inside FELLINI</a:t>
            </a:r>
            <a:endParaRPr lang="en-GB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903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938B9-055B-0B49-A9BF-D37B7F90E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6296"/>
            <a:ext cx="12192000" cy="882316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GB" sz="3600" dirty="0">
                <a:latin typeface="Bookman Old Style" panose="02050604050505020204" pitchFamily="18" charset="0"/>
              </a:rPr>
              <a:t>Which kind of useful expertise can you find inside INFN ……….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1A656-5C29-7942-A9C5-31F190881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141" y="1195137"/>
            <a:ext cx="11032959" cy="5662863"/>
          </a:xfrm>
        </p:spPr>
        <p:txBody>
          <a:bodyPr>
            <a:normAutofit fontScale="85000" lnSpcReduction="20000"/>
          </a:bodyPr>
          <a:lstStyle/>
          <a:p>
            <a:r>
              <a:rPr lang="it-IT" dirty="0"/>
              <a:t>A 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en-GB" dirty="0"/>
              <a:t>Committee</a:t>
            </a:r>
            <a:r>
              <a:rPr lang="it-IT" dirty="0"/>
              <a:t> on the «Third </a:t>
            </a:r>
            <a:r>
              <a:rPr lang="it-IT" dirty="0" err="1"/>
              <a:t>Mission</a:t>
            </a:r>
            <a:r>
              <a:rPr lang="it-IT" dirty="0"/>
              <a:t>» (</a:t>
            </a:r>
            <a:r>
              <a:rPr lang="it-IT" dirty="0" err="1">
                <a:solidFill>
                  <a:srgbClr val="FF0000"/>
                </a:solidFill>
              </a:rPr>
              <a:t>outreach</a:t>
            </a:r>
            <a:r>
              <a:rPr lang="it-IT" dirty="0"/>
              <a:t>, </a:t>
            </a:r>
            <a:r>
              <a:rPr lang="it-IT" dirty="0" err="1"/>
              <a:t>dissemination</a:t>
            </a:r>
            <a:r>
              <a:rPr lang="it-IT" dirty="0"/>
              <a:t>): CC3M ( </a:t>
            </a:r>
            <a:r>
              <a:rPr lang="it-IT" i="1" dirty="0"/>
              <a:t>in </a:t>
            </a:r>
            <a:r>
              <a:rPr lang="it-IT" i="1" dirty="0" err="1"/>
              <a:t>each</a:t>
            </a:r>
            <a:r>
              <a:rPr lang="it-IT" i="1" dirty="0"/>
              <a:t> INFN </a:t>
            </a:r>
            <a:r>
              <a:rPr lang="it-IT" i="1" dirty="0" err="1"/>
              <a:t>division</a:t>
            </a:r>
            <a:r>
              <a:rPr lang="it-IT" i="1" dirty="0"/>
              <a:t> </a:t>
            </a:r>
            <a:r>
              <a:rPr lang="it-IT" i="1" dirty="0" err="1"/>
              <a:t>there</a:t>
            </a:r>
            <a:r>
              <a:rPr lang="it-IT" i="1" dirty="0"/>
              <a:t> </a:t>
            </a:r>
            <a:r>
              <a:rPr lang="it-IT" i="1" dirty="0" err="1"/>
              <a:t>is</a:t>
            </a:r>
            <a:r>
              <a:rPr lang="it-IT" i="1" dirty="0"/>
              <a:t> a </a:t>
            </a:r>
            <a:r>
              <a:rPr lang="it-IT" i="1" dirty="0" err="1"/>
              <a:t>local</a:t>
            </a:r>
            <a:r>
              <a:rPr lang="it-IT" i="1" dirty="0"/>
              <a:t> </a:t>
            </a:r>
            <a:r>
              <a:rPr lang="it-IT" i="1" dirty="0" err="1"/>
              <a:t>contact</a:t>
            </a:r>
            <a:r>
              <a:rPr lang="it-IT" i="1" dirty="0"/>
              <a:t> </a:t>
            </a:r>
            <a:r>
              <a:rPr lang="it-IT" i="1" dirty="0" err="1"/>
              <a:t>person</a:t>
            </a:r>
            <a:r>
              <a:rPr lang="it-IT" dirty="0"/>
              <a:t>)</a:t>
            </a:r>
          </a:p>
          <a:p>
            <a:pPr lvl="1"/>
            <a:r>
              <a:rPr lang="it-IT" dirty="0"/>
              <a:t>The </a:t>
            </a:r>
            <a:r>
              <a:rPr lang="it-IT" dirty="0" err="1"/>
              <a:t>primary</a:t>
            </a:r>
            <a:r>
              <a:rPr lang="it-IT" dirty="0"/>
              <a:t> </a:t>
            </a:r>
            <a:r>
              <a:rPr lang="it-IT" dirty="0" err="1"/>
              <a:t>objective</a:t>
            </a:r>
            <a:r>
              <a:rPr lang="it-IT" dirty="0"/>
              <a:t> of the </a:t>
            </a:r>
            <a:r>
              <a:rPr lang="it-IT" dirty="0" err="1"/>
              <a:t>Committee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to coordinate </a:t>
            </a:r>
            <a:r>
              <a:rPr lang="it-IT" dirty="0" err="1"/>
              <a:t>local</a:t>
            </a:r>
            <a:r>
              <a:rPr lang="it-IT" dirty="0"/>
              <a:t>  </a:t>
            </a:r>
            <a:r>
              <a:rPr lang="it-IT" dirty="0" err="1"/>
              <a:t>initiatives</a:t>
            </a:r>
            <a:r>
              <a:rPr lang="it-IT" dirty="0"/>
              <a:t> for the </a:t>
            </a:r>
            <a:r>
              <a:rPr lang="it-IT" dirty="0" err="1"/>
              <a:t>dissemination</a:t>
            </a:r>
            <a:r>
              <a:rPr lang="it-IT" dirty="0"/>
              <a:t> of </a:t>
            </a:r>
            <a:r>
              <a:rPr lang="it-IT" dirty="0" err="1"/>
              <a:t>scientific</a:t>
            </a:r>
            <a:r>
              <a:rPr lang="it-IT" dirty="0"/>
              <a:t> culture with an impact on a 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r>
              <a:rPr lang="it-IT" dirty="0">
                <a:solidFill>
                  <a:prstClr val="black"/>
                </a:solidFill>
              </a:rPr>
              <a:t>A National </a:t>
            </a:r>
            <a:r>
              <a:rPr lang="it-IT" dirty="0" err="1">
                <a:solidFill>
                  <a:srgbClr val="FF0000"/>
                </a:solidFill>
              </a:rPr>
              <a:t>External</a:t>
            </a:r>
            <a:r>
              <a:rPr lang="it-IT" dirty="0">
                <a:solidFill>
                  <a:srgbClr val="FF0000"/>
                </a:solidFill>
              </a:rPr>
              <a:t> Funds </a:t>
            </a:r>
            <a:r>
              <a:rPr lang="it-IT" dirty="0" err="1">
                <a:solidFill>
                  <a:prstClr val="black"/>
                </a:solidFill>
              </a:rPr>
              <a:t>unit</a:t>
            </a:r>
            <a:r>
              <a:rPr lang="it-IT" dirty="0">
                <a:solidFill>
                  <a:prstClr val="black"/>
                </a:solidFill>
              </a:rPr>
              <a:t> for </a:t>
            </a:r>
            <a:r>
              <a:rPr lang="it-IT" dirty="0" err="1">
                <a:solidFill>
                  <a:prstClr val="black"/>
                </a:solidFill>
              </a:rPr>
              <a:t>supporting</a:t>
            </a:r>
            <a:r>
              <a:rPr lang="it-IT" dirty="0">
                <a:solidFill>
                  <a:prstClr val="black"/>
                </a:solidFill>
              </a:rPr>
              <a:t> the INFN </a:t>
            </a:r>
            <a:r>
              <a:rPr lang="it-IT" dirty="0" err="1">
                <a:solidFill>
                  <a:prstClr val="black"/>
                </a:solidFill>
              </a:rPr>
              <a:t>researchers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/>
              <a:t>(</a:t>
            </a:r>
            <a:r>
              <a:rPr lang="it-IT" i="1" dirty="0"/>
              <a:t>in some INFN </a:t>
            </a:r>
            <a:r>
              <a:rPr lang="it-IT" i="1" dirty="0" err="1"/>
              <a:t>division</a:t>
            </a:r>
            <a:r>
              <a:rPr lang="it-IT" i="1" dirty="0"/>
              <a:t> </a:t>
            </a:r>
            <a:r>
              <a:rPr lang="it-IT" i="1" dirty="0" err="1"/>
              <a:t>there</a:t>
            </a:r>
            <a:r>
              <a:rPr lang="it-IT" i="1" dirty="0"/>
              <a:t> </a:t>
            </a:r>
            <a:r>
              <a:rPr lang="it-IT" i="1" dirty="0" err="1"/>
              <a:t>is</a:t>
            </a:r>
            <a:r>
              <a:rPr lang="it-IT" i="1" dirty="0"/>
              <a:t> a </a:t>
            </a:r>
            <a:r>
              <a:rPr lang="it-IT" i="1" dirty="0" err="1"/>
              <a:t>local</a:t>
            </a:r>
            <a:r>
              <a:rPr lang="it-IT" i="1" dirty="0"/>
              <a:t> </a:t>
            </a:r>
            <a:r>
              <a:rPr lang="it-IT" i="1" dirty="0" err="1"/>
              <a:t>contact</a:t>
            </a:r>
            <a:r>
              <a:rPr lang="it-IT" i="1" dirty="0"/>
              <a:t> </a:t>
            </a:r>
            <a:r>
              <a:rPr lang="it-IT" i="1" dirty="0" err="1"/>
              <a:t>person</a:t>
            </a:r>
            <a:r>
              <a:rPr lang="it-IT" i="1" dirty="0"/>
              <a:t>….work </a:t>
            </a:r>
            <a:r>
              <a:rPr lang="it-IT" i="1" dirty="0" err="1"/>
              <a:t>inprogress</a:t>
            </a:r>
            <a:r>
              <a:rPr lang="it-IT" dirty="0"/>
              <a:t>) </a:t>
            </a:r>
            <a:r>
              <a:rPr lang="it-IT" dirty="0">
                <a:solidFill>
                  <a:prstClr val="black"/>
                </a:solidFill>
              </a:rPr>
              <a:t>:</a:t>
            </a:r>
          </a:p>
          <a:p>
            <a:pPr lvl="1"/>
            <a:r>
              <a:rPr lang="it-IT" dirty="0" err="1">
                <a:solidFill>
                  <a:prstClr val="black"/>
                </a:solidFill>
              </a:rPr>
              <a:t>https</a:t>
            </a:r>
            <a:r>
              <a:rPr lang="it-IT" dirty="0">
                <a:solidFill>
                  <a:prstClr val="black"/>
                </a:solidFill>
              </a:rPr>
              <a:t>://</a:t>
            </a:r>
            <a:r>
              <a:rPr lang="it-IT" dirty="0" err="1">
                <a:solidFill>
                  <a:prstClr val="black"/>
                </a:solidFill>
              </a:rPr>
              <a:t>fondiesterni.infn.it</a:t>
            </a:r>
            <a:r>
              <a:rPr lang="it-IT" dirty="0">
                <a:solidFill>
                  <a:prstClr val="black"/>
                </a:solidFill>
              </a:rPr>
              <a:t>/</a:t>
            </a:r>
            <a:r>
              <a:rPr lang="it-IT" dirty="0" err="1">
                <a:solidFill>
                  <a:prstClr val="black"/>
                </a:solidFill>
              </a:rPr>
              <a:t>index.php</a:t>
            </a:r>
            <a:r>
              <a:rPr lang="it-IT" dirty="0">
                <a:solidFill>
                  <a:prstClr val="black"/>
                </a:solidFill>
              </a:rPr>
              <a:t>/</a:t>
            </a:r>
            <a:r>
              <a:rPr lang="it-IT" dirty="0" err="1">
                <a:solidFill>
                  <a:prstClr val="black"/>
                </a:solidFill>
              </a:rPr>
              <a:t>it</a:t>
            </a:r>
            <a:r>
              <a:rPr lang="it-IT" dirty="0">
                <a:solidFill>
                  <a:prstClr val="black"/>
                </a:solidFill>
              </a:rPr>
              <a:t>/ </a:t>
            </a:r>
          </a:p>
          <a:p>
            <a:pPr lvl="1"/>
            <a:r>
              <a:rPr lang="it-IT" dirty="0" err="1">
                <a:solidFill>
                  <a:prstClr val="black"/>
                </a:solidFill>
              </a:rPr>
              <a:t>fondiesterni@lists.infn.it</a:t>
            </a:r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 A National </a:t>
            </a:r>
            <a:r>
              <a:rPr lang="it-IT" dirty="0" err="1">
                <a:solidFill>
                  <a:prstClr val="black"/>
                </a:solidFill>
              </a:rPr>
              <a:t>Committe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>
                <a:solidFill>
                  <a:srgbClr val="FF0000"/>
                </a:solidFill>
              </a:rPr>
              <a:t>for </a:t>
            </a:r>
            <a:r>
              <a:rPr lang="it-IT" dirty="0" err="1">
                <a:solidFill>
                  <a:srgbClr val="FF0000"/>
                </a:solidFill>
              </a:rPr>
              <a:t>Technological</a:t>
            </a:r>
            <a:r>
              <a:rPr lang="it-IT" dirty="0">
                <a:solidFill>
                  <a:srgbClr val="FF0000"/>
                </a:solidFill>
              </a:rPr>
              <a:t> Transfer </a:t>
            </a:r>
            <a:r>
              <a:rPr lang="it-IT" dirty="0">
                <a:solidFill>
                  <a:prstClr val="black"/>
                </a:solidFill>
              </a:rPr>
              <a:t>(CNTT) and a Central Office in Frascati </a:t>
            </a:r>
            <a:r>
              <a:rPr lang="it-IT" dirty="0"/>
              <a:t>( </a:t>
            </a:r>
            <a:r>
              <a:rPr lang="it-IT" i="1" dirty="0"/>
              <a:t>in </a:t>
            </a:r>
            <a:r>
              <a:rPr lang="it-IT" i="1" dirty="0" err="1"/>
              <a:t>each</a:t>
            </a:r>
            <a:r>
              <a:rPr lang="it-IT" i="1" dirty="0"/>
              <a:t> INFN </a:t>
            </a:r>
            <a:r>
              <a:rPr lang="it-IT" i="1" dirty="0" err="1"/>
              <a:t>division</a:t>
            </a:r>
            <a:r>
              <a:rPr lang="it-IT" i="1" dirty="0"/>
              <a:t> </a:t>
            </a:r>
            <a:r>
              <a:rPr lang="it-IT" i="1" dirty="0" err="1"/>
              <a:t>there</a:t>
            </a:r>
            <a:r>
              <a:rPr lang="it-IT" i="1" dirty="0"/>
              <a:t> </a:t>
            </a:r>
            <a:r>
              <a:rPr lang="it-IT" i="1" dirty="0" err="1"/>
              <a:t>is</a:t>
            </a:r>
            <a:r>
              <a:rPr lang="it-IT" i="1" dirty="0"/>
              <a:t> a </a:t>
            </a:r>
            <a:r>
              <a:rPr lang="it-IT" i="1" dirty="0" err="1"/>
              <a:t>local</a:t>
            </a:r>
            <a:r>
              <a:rPr lang="it-IT" i="1" dirty="0"/>
              <a:t> </a:t>
            </a:r>
            <a:r>
              <a:rPr lang="it-IT" i="1" dirty="0" err="1"/>
              <a:t>contact</a:t>
            </a:r>
            <a:r>
              <a:rPr lang="it-IT" i="1" dirty="0"/>
              <a:t> </a:t>
            </a:r>
            <a:r>
              <a:rPr lang="it-IT" i="1" dirty="0" err="1"/>
              <a:t>person</a:t>
            </a:r>
            <a:r>
              <a:rPr lang="it-IT" dirty="0"/>
              <a:t>)</a:t>
            </a:r>
            <a:endParaRPr lang="it-IT" dirty="0">
              <a:solidFill>
                <a:prstClr val="black"/>
              </a:solidFill>
            </a:endParaRPr>
          </a:p>
          <a:p>
            <a:pPr lvl="1"/>
            <a:r>
              <a:rPr lang="it-IT" dirty="0" err="1">
                <a:solidFill>
                  <a:prstClr val="black"/>
                </a:solidFill>
              </a:rPr>
              <a:t>https</a:t>
            </a:r>
            <a:r>
              <a:rPr lang="it-IT" dirty="0">
                <a:solidFill>
                  <a:prstClr val="black"/>
                </a:solidFill>
              </a:rPr>
              <a:t>://</a:t>
            </a:r>
            <a:r>
              <a:rPr lang="it-IT" dirty="0" err="1">
                <a:solidFill>
                  <a:prstClr val="black"/>
                </a:solidFill>
              </a:rPr>
              <a:t>web.infn.it</a:t>
            </a:r>
            <a:r>
              <a:rPr lang="it-IT" dirty="0">
                <a:solidFill>
                  <a:prstClr val="black"/>
                </a:solidFill>
              </a:rPr>
              <a:t>/</a:t>
            </a:r>
            <a:r>
              <a:rPr lang="it-IT" dirty="0" err="1">
                <a:solidFill>
                  <a:prstClr val="black"/>
                </a:solidFill>
              </a:rPr>
              <a:t>TechTransfer</a:t>
            </a:r>
            <a:r>
              <a:rPr lang="it-IT" dirty="0">
                <a:solidFill>
                  <a:prstClr val="black"/>
                </a:solidFill>
              </a:rPr>
              <a:t>/</a:t>
            </a:r>
            <a:r>
              <a:rPr lang="it-IT" dirty="0" err="1">
                <a:solidFill>
                  <a:prstClr val="black"/>
                </a:solidFill>
              </a:rPr>
              <a:t>index.php</a:t>
            </a:r>
            <a:r>
              <a:rPr lang="it-IT" dirty="0">
                <a:solidFill>
                  <a:prstClr val="black"/>
                </a:solidFill>
              </a:rPr>
              <a:t>/en/ </a:t>
            </a:r>
          </a:p>
          <a:p>
            <a:pPr lvl="1"/>
            <a:r>
              <a:rPr lang="it-IT" dirty="0">
                <a:solidFill>
                  <a:prstClr val="black"/>
                </a:solidFill>
              </a:rPr>
              <a:t>Technology </a:t>
            </a:r>
            <a:r>
              <a:rPr lang="it-IT" dirty="0" err="1">
                <a:solidFill>
                  <a:prstClr val="black"/>
                </a:solidFill>
              </a:rPr>
              <a:t>licensing</a:t>
            </a:r>
            <a:r>
              <a:rPr lang="it-IT" dirty="0">
                <a:solidFill>
                  <a:prstClr val="black"/>
                </a:solidFill>
              </a:rPr>
              <a:t>, </a:t>
            </a:r>
            <a:r>
              <a:rPr lang="it-IT" dirty="0" err="1">
                <a:solidFill>
                  <a:prstClr val="black"/>
                </a:solidFill>
              </a:rPr>
              <a:t>fostering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prstClr val="black"/>
                </a:solidFill>
              </a:rPr>
              <a:t>innovation</a:t>
            </a:r>
            <a:endParaRPr lang="it-IT" dirty="0">
              <a:solidFill>
                <a:prstClr val="black"/>
              </a:solidFill>
            </a:endParaRPr>
          </a:p>
          <a:p>
            <a:pPr lvl="0"/>
            <a:r>
              <a:rPr lang="it-IT" dirty="0">
                <a:solidFill>
                  <a:prstClr val="black"/>
                </a:solidFill>
              </a:rPr>
              <a:t>A </a:t>
            </a:r>
            <a:r>
              <a:rPr lang="it-IT" dirty="0" err="1">
                <a:solidFill>
                  <a:prstClr val="black"/>
                </a:solidFill>
              </a:rPr>
              <a:t>central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Communication</a:t>
            </a:r>
            <a:r>
              <a:rPr lang="it-IT" dirty="0">
                <a:solidFill>
                  <a:srgbClr val="FF0000"/>
                </a:solidFill>
              </a:rPr>
              <a:t> Office </a:t>
            </a:r>
            <a:r>
              <a:rPr lang="it-IT" dirty="0" err="1">
                <a:solidFill>
                  <a:prstClr val="black"/>
                </a:solidFill>
              </a:rPr>
              <a:t>that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prstClr val="black"/>
                </a:solidFill>
              </a:rPr>
              <a:t>takes</a:t>
            </a:r>
            <a:r>
              <a:rPr lang="it-IT" dirty="0">
                <a:solidFill>
                  <a:prstClr val="black"/>
                </a:solidFill>
              </a:rPr>
              <a:t> care of INFN </a:t>
            </a:r>
            <a:r>
              <a:rPr lang="it-IT" dirty="0" err="1">
                <a:solidFill>
                  <a:prstClr val="black"/>
                </a:solidFill>
              </a:rPr>
              <a:t>communication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prstClr val="black"/>
                </a:solidFill>
              </a:rPr>
              <a:t>towards</a:t>
            </a:r>
            <a:r>
              <a:rPr lang="it-IT" dirty="0">
                <a:solidFill>
                  <a:prstClr val="black"/>
                </a:solidFill>
              </a:rPr>
              <a:t> the </a:t>
            </a:r>
            <a:r>
              <a:rPr lang="it-IT" dirty="0" err="1">
                <a:solidFill>
                  <a:prstClr val="black"/>
                </a:solidFill>
              </a:rPr>
              <a:t>external</a:t>
            </a:r>
            <a:r>
              <a:rPr lang="it-IT" dirty="0">
                <a:solidFill>
                  <a:prstClr val="black"/>
                </a:solidFill>
              </a:rPr>
              <a:t> world and </a:t>
            </a:r>
            <a:r>
              <a:rPr lang="it-IT" dirty="0" err="1">
                <a:solidFill>
                  <a:prstClr val="black"/>
                </a:solidFill>
              </a:rPr>
              <a:t>also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prstClr val="black"/>
                </a:solidFill>
              </a:rPr>
              <a:t>national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prstClr val="black"/>
                </a:solidFill>
              </a:rPr>
              <a:t>outreach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prstClr val="black"/>
                </a:solidFill>
              </a:rPr>
              <a:t>events</a:t>
            </a:r>
            <a:endParaRPr lang="it-IT" dirty="0">
              <a:solidFill>
                <a:prstClr val="black"/>
              </a:solidFill>
            </a:endParaRPr>
          </a:p>
          <a:p>
            <a:pPr lvl="1"/>
            <a:r>
              <a:rPr lang="it-IT" dirty="0">
                <a:solidFill>
                  <a:prstClr val="black"/>
                </a:solidFill>
                <a:hlinkClick r:id="rId2"/>
              </a:rPr>
              <a:t>http://home.infn.it/en/media-outreach</a:t>
            </a:r>
            <a:endParaRPr lang="it-IT" dirty="0">
              <a:solidFill>
                <a:prstClr val="black"/>
              </a:solidFill>
            </a:endParaRPr>
          </a:p>
          <a:p>
            <a:pPr lvl="1"/>
            <a:r>
              <a:rPr lang="it-IT" dirty="0">
                <a:hlinkClick r:id="rId3"/>
              </a:rPr>
              <a:t>Comunicazione@presid.infn.it</a:t>
            </a:r>
            <a:endParaRPr lang="it-IT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it-IT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it-IT" sz="2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ADA7A3-4F76-C74B-B7C6-E8870BA45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347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E0F63-DB2B-2C49-B06D-E9423C644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421" y="424661"/>
            <a:ext cx="11049000" cy="62968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 </a:t>
            </a:r>
            <a:r>
              <a:rPr lang="it-IT" b="1" dirty="0"/>
              <a:t>INFN </a:t>
            </a:r>
            <a:r>
              <a:rPr lang="it-IT" b="1" dirty="0" err="1"/>
              <a:t>national</a:t>
            </a:r>
            <a:r>
              <a:rPr lang="it-IT" b="1" dirty="0"/>
              <a:t> training </a:t>
            </a:r>
            <a:r>
              <a:rPr lang="it-IT" b="1" dirty="0" err="1"/>
              <a:t>programme</a:t>
            </a:r>
            <a:r>
              <a:rPr lang="it-IT" b="1" dirty="0"/>
              <a:t> </a:t>
            </a:r>
            <a:r>
              <a:rPr lang="it-IT" dirty="0"/>
              <a:t>(</a:t>
            </a:r>
            <a:r>
              <a:rPr lang="it-IT" sz="2400" dirty="0">
                <a:hlinkClick r:id="rId2"/>
              </a:rPr>
              <a:t>https://www.ac.infn.it/personale/formazione/pf2020/PIANO_FORMATIVO_NAZIONALE_2020.pdf</a:t>
            </a:r>
            <a:r>
              <a:rPr lang="it-IT" dirty="0"/>
              <a:t>)</a:t>
            </a:r>
          </a:p>
          <a:p>
            <a:pPr marL="0" indent="0" algn="ctr">
              <a:buNone/>
            </a:pPr>
            <a:r>
              <a:rPr lang="it-IT" dirty="0"/>
              <a:t>The 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it-IT" dirty="0" err="1"/>
              <a:t>programme</a:t>
            </a:r>
            <a:r>
              <a:rPr lang="it-IT" dirty="0"/>
              <a:t> </a:t>
            </a:r>
            <a:r>
              <a:rPr lang="it-IT" dirty="0" err="1"/>
              <a:t>includes</a:t>
            </a:r>
            <a:r>
              <a:rPr lang="it-IT" dirty="0"/>
              <a:t> </a:t>
            </a:r>
            <a:r>
              <a:rPr lang="it-IT" dirty="0" err="1"/>
              <a:t>different</a:t>
            </a:r>
            <a:r>
              <a:rPr lang="it-IT" dirty="0"/>
              <a:t> </a:t>
            </a:r>
            <a:r>
              <a:rPr lang="it-IT" dirty="0" err="1"/>
              <a:t>technical</a:t>
            </a:r>
            <a:r>
              <a:rPr lang="it-IT" dirty="0"/>
              <a:t> and </a:t>
            </a:r>
            <a:r>
              <a:rPr lang="it-IT" dirty="0" err="1"/>
              <a:t>scientific</a:t>
            </a:r>
            <a:r>
              <a:rPr lang="it-IT" dirty="0"/>
              <a:t>  </a:t>
            </a:r>
            <a:r>
              <a:rPr lang="it-IT" dirty="0" err="1"/>
              <a:t>courses</a:t>
            </a:r>
            <a:r>
              <a:rPr lang="it-IT" dirty="0"/>
              <a:t>,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change</a:t>
            </a:r>
            <a:r>
              <a:rPr lang="it-IT" dirty="0"/>
              <a:t> from </a:t>
            </a:r>
            <a:r>
              <a:rPr lang="it-IT" dirty="0" err="1"/>
              <a:t>one</a:t>
            </a:r>
            <a:r>
              <a:rPr lang="it-IT" dirty="0"/>
              <a:t> </a:t>
            </a:r>
            <a:r>
              <a:rPr lang="it-IT" dirty="0" err="1"/>
              <a:t>year</a:t>
            </a:r>
            <a:r>
              <a:rPr lang="it-IT" dirty="0"/>
              <a:t> to the </a:t>
            </a:r>
            <a:r>
              <a:rPr lang="it-IT" dirty="0" err="1"/>
              <a:t>other</a:t>
            </a:r>
            <a:r>
              <a:rPr lang="it-IT" dirty="0"/>
              <a:t> on the base of </a:t>
            </a:r>
            <a:r>
              <a:rPr lang="it-IT" dirty="0" err="1"/>
              <a:t>employees</a:t>
            </a:r>
            <a:r>
              <a:rPr lang="it-IT" dirty="0"/>
              <a:t> and </a:t>
            </a:r>
            <a:r>
              <a:rPr lang="it-IT" dirty="0" err="1"/>
              <a:t>administration</a:t>
            </a:r>
            <a:r>
              <a:rPr lang="it-IT" dirty="0"/>
              <a:t> </a:t>
            </a:r>
            <a:r>
              <a:rPr lang="it-IT" dirty="0" err="1"/>
              <a:t>requirements</a:t>
            </a:r>
            <a:r>
              <a:rPr lang="it-IT" dirty="0"/>
              <a:t>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Some </a:t>
            </a:r>
            <a:r>
              <a:rPr lang="it-IT" dirty="0" err="1"/>
              <a:t>examples</a:t>
            </a:r>
            <a:r>
              <a:rPr lang="it-IT" dirty="0"/>
              <a:t>:</a:t>
            </a:r>
          </a:p>
          <a:p>
            <a:r>
              <a:rPr lang="it-IT" dirty="0"/>
              <a:t>National training for </a:t>
            </a:r>
            <a:r>
              <a:rPr lang="it-IT" dirty="0" err="1"/>
              <a:t>Horizon</a:t>
            </a:r>
            <a:r>
              <a:rPr lang="it-IT" dirty="0"/>
              <a:t> EUROPE </a:t>
            </a:r>
          </a:p>
          <a:p>
            <a:r>
              <a:rPr lang="it-IT" dirty="0" err="1"/>
              <a:t>Physics</a:t>
            </a:r>
            <a:r>
              <a:rPr lang="it-IT" dirty="0"/>
              <a:t> and </a:t>
            </a:r>
            <a:r>
              <a:rPr lang="it-IT" dirty="0" err="1"/>
              <a:t>Communication</a:t>
            </a:r>
            <a:r>
              <a:rPr lang="it-IT" dirty="0"/>
              <a:t>: </a:t>
            </a:r>
            <a:r>
              <a:rPr lang="it-IT" dirty="0" err="1"/>
              <a:t>Dissemination</a:t>
            </a:r>
            <a:r>
              <a:rPr lang="it-IT" dirty="0"/>
              <a:t> and </a:t>
            </a:r>
            <a:r>
              <a:rPr lang="it-IT" dirty="0" err="1"/>
              <a:t>Communication</a:t>
            </a:r>
            <a:r>
              <a:rPr lang="it-IT" dirty="0"/>
              <a:t> of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project</a:t>
            </a:r>
            <a:endParaRPr lang="it-IT" dirty="0"/>
          </a:p>
          <a:p>
            <a:r>
              <a:rPr lang="it-IT" dirty="0" err="1"/>
              <a:t>Physics</a:t>
            </a:r>
            <a:r>
              <a:rPr lang="it-IT" dirty="0"/>
              <a:t> and </a:t>
            </a:r>
            <a:r>
              <a:rPr lang="it-IT" dirty="0" err="1"/>
              <a:t>Communication</a:t>
            </a:r>
            <a:r>
              <a:rPr lang="it-IT" dirty="0"/>
              <a:t>: the </a:t>
            </a:r>
            <a:r>
              <a:rPr lang="it-IT" dirty="0" err="1"/>
              <a:t>scientist</a:t>
            </a:r>
            <a:r>
              <a:rPr lang="it-IT" dirty="0"/>
              <a:t> on the stage. The format and the </a:t>
            </a:r>
            <a:r>
              <a:rPr lang="it-IT" dirty="0" err="1"/>
              <a:t>activities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err="1"/>
              <a:t>Normally</a:t>
            </a:r>
            <a:r>
              <a:rPr lang="it-IT" dirty="0"/>
              <a:t> the training </a:t>
            </a:r>
            <a:r>
              <a:rPr lang="it-IT" dirty="0" err="1"/>
              <a:t>language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Italian</a:t>
            </a:r>
            <a:r>
              <a:rPr lang="it-IT" dirty="0"/>
              <a:t>, </a:t>
            </a:r>
            <a:r>
              <a:rPr lang="it-IT" dirty="0" err="1"/>
              <a:t>but</a:t>
            </a:r>
            <a:r>
              <a:rPr lang="it-IT" dirty="0"/>
              <a:t> </a:t>
            </a:r>
            <a:r>
              <a:rPr lang="it-IT" dirty="0" err="1"/>
              <a:t>we</a:t>
            </a:r>
            <a:r>
              <a:rPr lang="it-IT" dirty="0"/>
              <a:t> can </a:t>
            </a:r>
            <a:r>
              <a:rPr lang="it-IT" dirty="0" err="1"/>
              <a:t>ask</a:t>
            </a:r>
            <a:r>
              <a:rPr lang="it-IT" dirty="0"/>
              <a:t> for English or </a:t>
            </a:r>
            <a:r>
              <a:rPr lang="it-IT" dirty="0" err="1"/>
              <a:t>organize</a:t>
            </a:r>
            <a:r>
              <a:rPr lang="it-IT" dirty="0"/>
              <a:t> </a:t>
            </a:r>
            <a:r>
              <a:rPr lang="it-IT" dirty="0" err="1"/>
              <a:t>courses</a:t>
            </a:r>
            <a:r>
              <a:rPr lang="it-IT" dirty="0"/>
              <a:t> for English </a:t>
            </a:r>
            <a:r>
              <a:rPr lang="it-IT" dirty="0" err="1"/>
              <a:t>speaking</a:t>
            </a:r>
            <a:r>
              <a:rPr lang="it-IT" dirty="0"/>
              <a:t> </a:t>
            </a:r>
            <a:r>
              <a:rPr lang="it-IT" dirty="0" err="1"/>
              <a:t>people</a:t>
            </a:r>
            <a:endParaRPr lang="it-IT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2327E4-5C7F-E14B-9032-50D5DCE2F7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5626" y="5085348"/>
            <a:ext cx="1656347" cy="902616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475D2F6-CB8A-CC45-AF90-9B8DE6232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44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E0F63-DB2B-2C49-B06D-E9423C644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926" y="1704094"/>
            <a:ext cx="11214956" cy="4103148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How to write a successful application, as an ERC proposal</a:t>
            </a:r>
          </a:p>
          <a:p>
            <a:r>
              <a:rPr lang="en-GB" dirty="0"/>
              <a:t>How many CV you can write ?</a:t>
            </a:r>
          </a:p>
          <a:p>
            <a:r>
              <a:rPr lang="en-GB" dirty="0"/>
              <a:t>Update your CV</a:t>
            </a:r>
          </a:p>
          <a:p>
            <a:endParaRPr lang="en-GB" dirty="0"/>
          </a:p>
          <a:p>
            <a:r>
              <a:rPr lang="en-GB" dirty="0"/>
              <a:t>Funding programmes in Europe and in Italy</a:t>
            </a:r>
          </a:p>
          <a:p>
            <a:r>
              <a:rPr lang="en-GB" dirty="0"/>
              <a:t>……….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2327E4-5C7F-E14B-9032-50D5DCE2F7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8104" y="5373630"/>
            <a:ext cx="2723896" cy="148437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45DE185-F6C3-6A46-969B-1028E4E04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82316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it-IT" sz="3600" dirty="0">
                <a:latin typeface="Bookman Old Style" panose="02050604050505020204" pitchFamily="18" charset="0"/>
              </a:rPr>
              <a:t>An </a:t>
            </a:r>
            <a:r>
              <a:rPr lang="it-IT" sz="3600" dirty="0" err="1">
                <a:latin typeface="Bookman Old Style" panose="02050604050505020204" pitchFamily="18" charset="0"/>
              </a:rPr>
              <a:t>example</a:t>
            </a:r>
            <a:r>
              <a:rPr lang="it-IT" sz="3600" dirty="0">
                <a:latin typeface="Bookman Old Style" panose="02050604050505020204" pitchFamily="18" charset="0"/>
              </a:rPr>
              <a:t> of Training </a:t>
            </a:r>
            <a:r>
              <a:rPr lang="it-IT" sz="3600" dirty="0" err="1">
                <a:latin typeface="Bookman Old Style" panose="02050604050505020204" pitchFamily="18" charset="0"/>
              </a:rPr>
              <a:t>course</a:t>
            </a:r>
            <a:r>
              <a:rPr lang="it-IT" sz="3600" dirty="0">
                <a:latin typeface="Bookman Old Style" panose="02050604050505020204" pitchFamily="18" charset="0"/>
              </a:rPr>
              <a:t> on «</a:t>
            </a:r>
            <a:r>
              <a:rPr lang="it-IT" sz="3600" dirty="0" err="1">
                <a:latin typeface="Bookman Old Style" panose="02050604050505020204" pitchFamily="18" charset="0"/>
              </a:rPr>
              <a:t>Funding</a:t>
            </a:r>
            <a:r>
              <a:rPr lang="it-IT" sz="3600" dirty="0">
                <a:latin typeface="Bookman Old Style" panose="02050604050505020204" pitchFamily="18" charset="0"/>
              </a:rPr>
              <a:t> &amp; </a:t>
            </a:r>
            <a:r>
              <a:rPr lang="it-IT" sz="3600" dirty="0" err="1">
                <a:latin typeface="Bookman Old Style" panose="02050604050505020204" pitchFamily="18" charset="0"/>
              </a:rPr>
              <a:t>Grants</a:t>
            </a:r>
            <a:r>
              <a:rPr lang="it-IT" sz="3600" dirty="0">
                <a:latin typeface="Bookman Old Style" panose="02050604050505020204" pitchFamily="18" charset="0"/>
              </a:rPr>
              <a:t>»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F19AD3-47A2-834E-8B2E-837D618D6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841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E0F63-DB2B-2C49-B06D-E9423C644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842" y="1704094"/>
            <a:ext cx="11247040" cy="4167317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Introduction to Project management</a:t>
            </a:r>
          </a:p>
          <a:p>
            <a:pPr lvl="1"/>
            <a:r>
              <a:rPr lang="en-GB" dirty="0"/>
              <a:t>organization, communication, documentation and management</a:t>
            </a:r>
          </a:p>
          <a:p>
            <a:r>
              <a:rPr lang="en-GB" dirty="0"/>
              <a:t>Project Quality Management</a:t>
            </a:r>
          </a:p>
          <a:p>
            <a:pPr lvl="1"/>
            <a:r>
              <a:rPr lang="en-GB" dirty="0"/>
              <a:t>verification and validation processes</a:t>
            </a:r>
          </a:p>
          <a:p>
            <a:r>
              <a:rPr lang="en-GB" dirty="0"/>
              <a:t>Project Risk Management</a:t>
            </a:r>
          </a:p>
          <a:p>
            <a:pPr lvl="1"/>
            <a:r>
              <a:rPr lang="en-GB" dirty="0"/>
              <a:t>risks and uncertainties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2327E4-5C7F-E14B-9032-50D5DCE2F7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8104" y="5373630"/>
            <a:ext cx="2723896" cy="148437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45DE185-F6C3-6A46-969B-1028E4E04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82316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it-IT" sz="3600" dirty="0">
                <a:latin typeface="Bookman Old Style" panose="02050604050505020204" pitchFamily="18" charset="0"/>
              </a:rPr>
              <a:t>An </a:t>
            </a:r>
            <a:r>
              <a:rPr lang="it-IT" sz="3600" dirty="0" err="1">
                <a:latin typeface="Bookman Old Style" panose="02050604050505020204" pitchFamily="18" charset="0"/>
              </a:rPr>
              <a:t>example</a:t>
            </a:r>
            <a:r>
              <a:rPr lang="it-IT" sz="3600" dirty="0">
                <a:latin typeface="Bookman Old Style" panose="02050604050505020204" pitchFamily="18" charset="0"/>
              </a:rPr>
              <a:t> of Training </a:t>
            </a:r>
            <a:r>
              <a:rPr lang="it-IT" sz="3600" dirty="0" err="1">
                <a:latin typeface="Bookman Old Style" panose="02050604050505020204" pitchFamily="18" charset="0"/>
              </a:rPr>
              <a:t>course</a:t>
            </a:r>
            <a:r>
              <a:rPr lang="it-IT" sz="3600" dirty="0">
                <a:latin typeface="Bookman Old Style" panose="02050604050505020204" pitchFamily="18" charset="0"/>
              </a:rPr>
              <a:t> on Project Management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F19AD3-47A2-834E-8B2E-837D618D6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B50-88ED-804B-BB90-9575574F578A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391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1370</TotalTime>
  <Words>1403</Words>
  <Application>Microsoft Macintosh PowerPoint</Application>
  <PresentationFormat>Widescreen</PresentationFormat>
  <Paragraphs>161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Bookman Old Style</vt:lpstr>
      <vt:lpstr>Bookman Old Style Regular</vt:lpstr>
      <vt:lpstr>Calibri Light</vt:lpstr>
      <vt:lpstr>Wingdings</vt:lpstr>
      <vt:lpstr>Office Theme</vt:lpstr>
      <vt:lpstr>Training and mentoring possibilities </vt:lpstr>
      <vt:lpstr>PowerPoint Presentation</vt:lpstr>
      <vt:lpstr>PowerPoint Presentation</vt:lpstr>
      <vt:lpstr>PowerPoint Presentation</vt:lpstr>
      <vt:lpstr>PowerPoint Presentation</vt:lpstr>
      <vt:lpstr>Which kind of useful expertise can you find inside INFN ……….</vt:lpstr>
      <vt:lpstr>PowerPoint Presentation</vt:lpstr>
      <vt:lpstr>An example of Training course on «Funding &amp; Grants»</vt:lpstr>
      <vt:lpstr>An example of Training course on Project Management</vt:lpstr>
      <vt:lpstr>INFN Physics Schools</vt:lpstr>
      <vt:lpstr>Training at companies</vt:lpstr>
      <vt:lpstr>A Mentoring Programme (MP)</vt:lpstr>
      <vt:lpstr>A Mentoring Programme (MP)</vt:lpstr>
      <vt:lpstr>A Pilot Mentoring Programme (MP)</vt:lpstr>
      <vt:lpstr>A Pilot Mentoring Programme (MP)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</dc:title>
  <dc:creator>Microsoft Office User</dc:creator>
  <cp:lastModifiedBy>Microsoft Office User</cp:lastModifiedBy>
  <cp:revision>75</cp:revision>
  <dcterms:created xsi:type="dcterms:W3CDTF">2020-02-13T23:16:39Z</dcterms:created>
  <dcterms:modified xsi:type="dcterms:W3CDTF">2020-02-25T08:53:11Z</dcterms:modified>
</cp:coreProperties>
</file>