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9" r:id="rId5"/>
    <p:sldId id="260" r:id="rId6"/>
    <p:sldId id="265" r:id="rId7"/>
    <p:sldId id="261" r:id="rId8"/>
    <p:sldId id="267" r:id="rId9"/>
    <p:sldId id="264" r:id="rId10"/>
    <p:sldId id="269" r:id="rId11"/>
    <p:sldId id="263" r:id="rId12"/>
  </p:sldIdLst>
  <p:sldSz cx="12192000" cy="6858000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0371A4-4C4B-4A0A-BA94-158B2BB0C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99A8F50-A411-4C9C-BD99-B137626E6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179C7A-3E55-43D4-89C7-16741E68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ACE7EE-B476-45C3-81A4-CCC52A72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84939F-4F57-401A-B3F7-C960931F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19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F471DD-5D15-4C5C-B05D-1B8CD99D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7648C9A-ADB8-47F7-AC25-6B4A13EB4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4AC1E8-2B3C-4C81-B4BE-BB371D57D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65FA9D-8E56-4A10-924B-DE9E5BB0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739628-7027-46D6-BEF5-643691DB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57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29B919E-D061-42D1-B83D-B7A3D53252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C05FBAC-411A-49D4-989C-7AADC199A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1B3279-065E-40A9-9439-C90421CD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F035EE-06D6-4631-9EF2-FBE627D7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F0D9A1-610A-45AB-8907-D7037CE2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29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CE0C1D-6CC4-434F-9203-3E1745C0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615F78-6666-48DE-A8AC-07A9BD6C2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E19F92-506D-4E2A-A91D-FAF60CC2A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038709-7335-431B-B8FC-1D9CEF132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EC2B94-45B4-45F2-8A08-2CF15F52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89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C70BE7-15EB-41CC-AB17-1729D91AC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4A51FA-4BE3-4767-809B-79C43D182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FE7032-C41B-4929-8688-5EC1DF800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F463FB-A63B-48D7-855C-59EF99C6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94070D-4165-43CB-87FF-1D677E8B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6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F4ED4B-A268-4933-A1D9-D1B55A4F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1962DA-21C4-4C51-9A27-85C8D76D5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9A0586-4ED9-4F33-A587-B387E5FFB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CDD378-6661-4679-96FC-DD0F59E6C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459E56-EB41-4730-86BA-89F71366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2BE63C-4CEB-422E-857D-399C6BD4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57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645F37-A7BD-4A76-BE5F-BD1E9B32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ACE673-C0F6-4648-9F74-0AD387A8D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23632CC-8F3A-4213-860D-A29298D27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94FDF3D-D364-4D31-B9F6-A8F971939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D5B8DF9-3B73-419D-9CAC-7BA8E4F4E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5E78C61-0A69-4056-92B4-1FEAA2278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1ADDF08-8B2C-415C-A56A-4BAFCEDC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D83102-C791-478D-AE39-54C9B745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63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D71F17-D5A7-4044-B169-AA02DBAF2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7933CD3-E9D6-4A0E-9E1A-DFC246482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1C0E839-EA2E-4545-AF76-7C8B2EDA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4B3F449-F311-48F3-BF23-CDE85602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6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0EC8D16-C356-442B-B56B-437C1A61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C7BD95B-D6E1-4751-88EA-CA8B16CA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A4998BA-B65C-4F0B-B87D-97CB18288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98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D34A92-91E6-4534-B006-2934048B1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3FD055-4B56-4388-9EB7-67B25944C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2AEFCE-0E8D-468C-B0CC-6A0D0B5B6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F8C27B-41A1-480F-B9C9-A5AD7D9C5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F5B680-F5A1-4DC7-A30E-D302733BF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ED670F-ADB4-4CE5-96C3-E77C9CFE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54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A1047A-85C2-48C9-8365-30F38B21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ED84FE1-A91B-44A8-A250-602EF5D14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1EFD58F-9550-4981-ABA2-AC8D6118F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08489B-0124-49BB-B3CF-DA103403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091FE1-F303-42F7-93BB-E8DEEFE5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C92E5D-2056-465A-9A2A-0B4A2ED4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6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39F3673-FD9C-4BCF-975F-01DCEFB1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1CA5C8-DE63-4052-B8F0-1F572AC7F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87CB1C-E294-42CC-9C82-C1C23853A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C52B-F4A8-445B-B369-E2FF41761EF5}" type="datetimeFigureOut">
              <a:rPr lang="it-IT" smtClean="0"/>
              <a:t>24/02/2020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5287B7-AC6A-4377-9042-B8C12A1D0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AFD5E-494C-49CB-889F-DB8EA9F9B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9A7EC-6721-45D2-91AF-28F4B6A15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46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25548"/>
            <a:ext cx="9144000" cy="2387600"/>
          </a:xfrm>
        </p:spPr>
        <p:txBody>
          <a:bodyPr>
            <a:normAutofit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sz="4000" b="1" dirty="0"/>
              <a:t>What about your payslip….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 anchor="b">
            <a:normAutofit/>
          </a:bodyPr>
          <a:lstStyle/>
          <a:p>
            <a:r>
              <a:rPr lang="en-GB" sz="1600" dirty="0"/>
              <a:t>Veronica Colautti, AC</a:t>
            </a:r>
          </a:p>
          <a:p>
            <a:r>
              <a:rPr lang="en-GB" sz="1600" dirty="0"/>
              <a:t>25/02/2020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4" y="515020"/>
            <a:ext cx="2348691" cy="114731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372" y="515020"/>
            <a:ext cx="2346310" cy="114731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440" y="586384"/>
            <a:ext cx="1959120" cy="127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2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F32C90-8CC6-4E8F-80EA-C03B1F7C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possible items in </a:t>
            </a:r>
            <a:r>
              <a:rPr lang="en-US" dirty="0" err="1"/>
              <a:t>payslip</a:t>
            </a:r>
            <a:endParaRPr lang="it-IT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500883"/>
            <a:ext cx="1096229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altLang="it-IT" sz="1200" dirty="0"/>
              <a:t>«</a:t>
            </a:r>
            <a:r>
              <a:rPr lang="it-IT" altLang="it-IT" sz="1200" b="1" i="1" dirty="0"/>
              <a:t>trasferta estero lorda</a:t>
            </a:r>
            <a:r>
              <a:rPr lang="it-IT" altLang="it-IT" sz="1200" dirty="0"/>
              <a:t>»: </a:t>
            </a:r>
            <a:r>
              <a:rPr lang="en-US" sz="1200" dirty="0"/>
              <a:t>sums, net of tax-free quotas, which contribute to the formation of revenue for missions abroad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altLang="it-IT" sz="1200" dirty="0"/>
              <a:t>«</a:t>
            </a:r>
            <a:r>
              <a:rPr lang="it-IT" altLang="it-IT" sz="1200" b="1" i="1" dirty="0"/>
              <a:t>trasferta </a:t>
            </a:r>
            <a:r>
              <a:rPr lang="it-IT" altLang="it-IT" sz="1200" b="1" i="1" dirty="0" err="1"/>
              <a:t>italia</a:t>
            </a:r>
            <a:r>
              <a:rPr lang="it-IT" altLang="it-IT" sz="1200" b="1" i="1" dirty="0"/>
              <a:t> lorda</a:t>
            </a:r>
            <a:r>
              <a:rPr lang="it-IT" altLang="it-IT" sz="1200" dirty="0"/>
              <a:t>»: </a:t>
            </a:r>
            <a:r>
              <a:rPr lang="en-US" sz="1200" dirty="0"/>
              <a:t>sums, net of tax-free quotas, which contribute to the formation of revenue for missions </a:t>
            </a:r>
            <a:r>
              <a:rPr lang="it-IT" sz="1200" dirty="0"/>
              <a:t>in </a:t>
            </a:r>
            <a:r>
              <a:rPr lang="it-IT" sz="1200" dirty="0" err="1"/>
              <a:t>Italy</a:t>
            </a:r>
            <a:endParaRPr lang="it-IT" altLang="it-IT" sz="1200" dirty="0"/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altLang="it-IT" sz="1200" dirty="0"/>
              <a:t>«</a:t>
            </a:r>
            <a:r>
              <a:rPr lang="it-IT" altLang="it-IT" sz="1200" b="1" i="1" dirty="0"/>
              <a:t>ticket </a:t>
            </a:r>
            <a:r>
              <a:rPr lang="it-IT" altLang="it-IT" sz="1200" b="1" i="1" dirty="0" err="1"/>
              <a:t>restaurant</a:t>
            </a:r>
            <a:r>
              <a:rPr lang="it-IT" altLang="it-IT" sz="1200" b="1" i="1" dirty="0"/>
              <a:t> IMP </a:t>
            </a:r>
            <a:r>
              <a:rPr lang="it-IT" altLang="it-IT" sz="1200" b="1" i="1" dirty="0" err="1"/>
              <a:t>soggett</a:t>
            </a:r>
            <a:r>
              <a:rPr lang="it-IT" altLang="it-IT" sz="1200" dirty="0"/>
              <a:t>»: </a:t>
            </a:r>
            <a:r>
              <a:rPr lang="en-US" sz="1200" dirty="0"/>
              <a:t>sums, net of tax-exempt dues, which constitute income as food supply by the employer</a:t>
            </a:r>
            <a:endParaRPr lang="it-IT" altLang="it-IT" sz="1200" dirty="0"/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altLang="it-IT" sz="1200" dirty="0"/>
              <a:t>«</a:t>
            </a:r>
            <a:r>
              <a:rPr lang="it-IT" altLang="it-IT" sz="1200" b="1" i="1" dirty="0" err="1"/>
              <a:t>ass</a:t>
            </a:r>
            <a:r>
              <a:rPr lang="it-IT" altLang="it-IT" sz="1200" b="1" i="1" dirty="0"/>
              <a:t>. rischi extraprofessionali </a:t>
            </a:r>
            <a:r>
              <a:rPr lang="it-IT" altLang="it-IT" sz="1200" b="1" i="1" dirty="0" err="1"/>
              <a:t>rit</a:t>
            </a:r>
            <a:r>
              <a:rPr lang="it-IT" altLang="it-IT" sz="1200" dirty="0"/>
              <a:t>.»: </a:t>
            </a:r>
            <a:r>
              <a:rPr lang="en-US" altLang="it-IT" sz="1200" dirty="0"/>
              <a:t>insurance premium voluntarily subscribed by the employee for extra-professional accidents</a:t>
            </a:r>
            <a:endParaRPr lang="it-IT" altLang="it-IT" sz="1200" dirty="0"/>
          </a:p>
          <a:p>
            <a:pPr marL="87313" indent="-873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altLang="it-IT" sz="1200" dirty="0"/>
              <a:t>«</a:t>
            </a:r>
            <a:r>
              <a:rPr lang="it-IT" altLang="it-IT" sz="1200" b="1" i="1" dirty="0"/>
              <a:t>calcolo conguaglio IRPEF 2</a:t>
            </a:r>
            <a:r>
              <a:rPr lang="it-IT" altLang="it-IT" sz="1200" dirty="0"/>
              <a:t>»: </a:t>
            </a:r>
            <a:r>
              <a:rPr lang="en-US" altLang="it-IT" sz="1200" dirty="0"/>
              <a:t>tax adjustment, at the end of the year or at the end of the employment relationship: if the amount is positive it is a deduction, if the amount is negative it is a refund of greater amounts already withheld in the current fiscal year</a:t>
            </a:r>
            <a:endParaRPr lang="it-IT" altLang="it-IT" sz="1200" dirty="0"/>
          </a:p>
          <a:p>
            <a:pPr marL="87313" indent="-873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altLang="it-IT" sz="1200" b="1" i="1" dirty="0" smtClean="0"/>
              <a:t> </a:t>
            </a:r>
            <a:r>
              <a:rPr lang="it-IT" altLang="it-IT" sz="1200" dirty="0" smtClean="0"/>
              <a:t>«</a:t>
            </a:r>
            <a:r>
              <a:rPr lang="it-IT" altLang="it-IT" sz="1200" b="1" i="1" dirty="0"/>
              <a:t>maternità facoltativa</a:t>
            </a:r>
            <a:r>
              <a:rPr lang="it-IT" altLang="it-IT" sz="1200" dirty="0"/>
              <a:t>»: </a:t>
            </a:r>
            <a:r>
              <a:rPr lang="en-US" altLang="it-IT" sz="1200" dirty="0"/>
              <a:t>reduction of the salary for abstention from work in the periods following compulsory maternity; said absences are paid at 30% </a:t>
            </a:r>
          </a:p>
          <a:p>
            <a:pPr marL="87313" indent="-8731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altLang="it-IT" sz="1200" dirty="0" smtClean="0"/>
              <a:t>«</a:t>
            </a:r>
            <a:r>
              <a:rPr lang="it-IT" altLang="it-IT" sz="1200" b="1" i="1" dirty="0" err="1"/>
              <a:t>trat</a:t>
            </a:r>
            <a:r>
              <a:rPr lang="it-IT" altLang="it-IT" sz="1200" b="1" i="1" dirty="0"/>
              <a:t>. IRPEF.REG.A.P.</a:t>
            </a:r>
            <a:r>
              <a:rPr lang="it-IT" altLang="it-IT" sz="1200" dirty="0"/>
              <a:t>»: </a:t>
            </a:r>
            <a:r>
              <a:rPr lang="en-US" sz="1200" dirty="0"/>
              <a:t>regional tax; normally it is paid in 11 installments from January to November in the fiscal year following the </a:t>
            </a:r>
            <a:r>
              <a:rPr lang="en-US" sz="1200" dirty="0" smtClean="0"/>
              <a:t>year of reference.</a:t>
            </a:r>
            <a:endParaRPr lang="it-IT" altLang="it-IT" sz="1200" dirty="0"/>
          </a:p>
          <a:p>
            <a:pPr marL="0" marR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it-IT" altLang="it-IT" sz="1200" dirty="0"/>
              <a:t>«</a:t>
            </a:r>
            <a:r>
              <a:rPr lang="it-IT" altLang="it-IT" sz="1200" b="1" i="1" dirty="0" err="1"/>
              <a:t>irpef</a:t>
            </a:r>
            <a:r>
              <a:rPr lang="it-IT" altLang="it-IT" sz="1200" b="1" i="1" dirty="0"/>
              <a:t> </a:t>
            </a:r>
            <a:r>
              <a:rPr lang="it-IT" altLang="it-IT" sz="1200" b="1" i="1" dirty="0" err="1"/>
              <a:t>add</a:t>
            </a:r>
            <a:r>
              <a:rPr lang="it-IT" altLang="it-IT" sz="1200" b="1" i="1" dirty="0"/>
              <a:t> </a:t>
            </a:r>
            <a:r>
              <a:rPr lang="it-IT" altLang="it-IT" sz="1200" b="1" i="1" dirty="0" err="1"/>
              <a:t>com</a:t>
            </a:r>
            <a:r>
              <a:rPr lang="it-IT" altLang="it-IT" sz="1200" dirty="0"/>
              <a:t>»: </a:t>
            </a:r>
            <a:r>
              <a:rPr lang="it-IT" altLang="it-IT" sz="1200" dirty="0" err="1"/>
              <a:t>municipal</a:t>
            </a:r>
            <a:r>
              <a:rPr lang="it-IT" altLang="it-IT" sz="1200" dirty="0"/>
              <a:t> </a:t>
            </a:r>
            <a:r>
              <a:rPr lang="it-IT" altLang="it-IT" sz="1200" dirty="0" err="1"/>
              <a:t>tax</a:t>
            </a:r>
            <a:r>
              <a:rPr lang="it-IT" altLang="it-IT" sz="1200" dirty="0"/>
              <a:t>, </a:t>
            </a:r>
            <a:r>
              <a:rPr lang="it-IT" altLang="it-IT" sz="1200" dirty="0" err="1"/>
              <a:t>paid</a:t>
            </a:r>
            <a:r>
              <a:rPr lang="it-IT" altLang="it-IT" sz="1200" dirty="0"/>
              <a:t> </a:t>
            </a:r>
            <a:r>
              <a:rPr lang="it-IT" altLang="it-IT" sz="1200" dirty="0" err="1"/>
              <a:t>as</a:t>
            </a:r>
            <a:r>
              <a:rPr lang="it-IT" altLang="it-IT" sz="1200" dirty="0"/>
              <a:t> the </a:t>
            </a:r>
            <a:r>
              <a:rPr lang="it-IT" altLang="it-IT" sz="1200" dirty="0" err="1"/>
              <a:t>above-mentioned</a:t>
            </a:r>
            <a:r>
              <a:rPr lang="it-IT" altLang="it-IT" sz="1200" dirty="0"/>
              <a:t> </a:t>
            </a:r>
            <a:r>
              <a:rPr lang="it-IT" altLang="it-IT" sz="1200" dirty="0" err="1"/>
              <a:t>regional</a:t>
            </a:r>
            <a:r>
              <a:rPr lang="it-IT" altLang="it-IT" sz="1200" dirty="0"/>
              <a:t> </a:t>
            </a:r>
            <a:r>
              <a:rPr lang="it-IT" altLang="it-IT" sz="1200" dirty="0" err="1"/>
              <a:t>tax</a:t>
            </a:r>
            <a:r>
              <a:rPr lang="it-IT" altLang="it-IT" sz="1200" dirty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48970-0C34-407A-804A-574BFF7EA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2923" y="1096886"/>
            <a:ext cx="5341389" cy="892868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Total Amount before </a:t>
            </a:r>
            <a:r>
              <a:rPr lang="en-US" sz="1800" dirty="0" smtClean="0"/>
              <a:t>taxes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200" dirty="0"/>
              <a:t>(€ 2.274,77X3) i.e. annual amount multiplied by 3 years</a:t>
            </a:r>
            <a:r>
              <a:rPr lang="en-US" sz="1800" dirty="0"/>
              <a:t/>
            </a:r>
            <a:br>
              <a:rPr lang="en-US" sz="1800" dirty="0"/>
            </a:br>
            <a:endParaRPr lang="it-IT" sz="18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A689C18E-7BF5-419E-954B-EBE1281D1E80}"/>
              </a:ext>
            </a:extLst>
          </p:cNvPr>
          <p:cNvSpPr txBox="1">
            <a:spLocks/>
          </p:cNvSpPr>
          <p:nvPr/>
        </p:nvSpPr>
        <p:spPr>
          <a:xfrm>
            <a:off x="751683" y="1096886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€ 6.824,31</a:t>
            </a:r>
            <a:endParaRPr lang="it-IT" sz="20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A74510BC-C5E5-4EFE-9886-4AC5F67E6691}"/>
              </a:ext>
            </a:extLst>
          </p:cNvPr>
          <p:cNvSpPr txBox="1">
            <a:spLocks/>
          </p:cNvSpPr>
          <p:nvPr/>
        </p:nvSpPr>
        <p:spPr>
          <a:xfrm>
            <a:off x="6752923" y="2171787"/>
            <a:ext cx="5172075" cy="89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/>
              <a:t>Taxes due by employee </a:t>
            </a:r>
            <a:r>
              <a:rPr lang="en-US" sz="1800" dirty="0" smtClean="0"/>
              <a:t>(</a:t>
            </a:r>
            <a:r>
              <a:rPr lang="en-US" sz="1800" dirty="0"/>
              <a:t>about 25%)</a:t>
            </a:r>
            <a:endParaRPr lang="it-IT" sz="1800" dirty="0"/>
          </a:p>
        </p:txBody>
      </p:sp>
      <p:sp>
        <p:nvSpPr>
          <p:cNvPr id="8" name="Segno di sottrazione 7">
            <a:extLst>
              <a:ext uri="{FF2B5EF4-FFF2-40B4-BE49-F238E27FC236}">
                <a16:creationId xmlns:a16="http://schemas.microsoft.com/office/drawing/2014/main" id="{A09D8332-B934-4637-9BCE-3CB72EDD8CB5}"/>
              </a:ext>
            </a:extLst>
          </p:cNvPr>
          <p:cNvSpPr/>
          <p:nvPr/>
        </p:nvSpPr>
        <p:spPr>
          <a:xfrm>
            <a:off x="3636121" y="1714587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B8C73D01-B61A-4EDC-BFEF-A1D002E2E387}"/>
              </a:ext>
            </a:extLst>
          </p:cNvPr>
          <p:cNvSpPr txBox="1">
            <a:spLocks/>
          </p:cNvSpPr>
          <p:nvPr/>
        </p:nvSpPr>
        <p:spPr>
          <a:xfrm>
            <a:off x="599336" y="2437727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€ 1.706,08</a:t>
            </a:r>
            <a:endParaRPr lang="it-IT" sz="20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951A18F-F90B-4E82-8A3C-3415B83BD981}"/>
              </a:ext>
            </a:extLst>
          </p:cNvPr>
          <p:cNvSpPr txBox="1">
            <a:spLocks/>
          </p:cNvSpPr>
          <p:nvPr/>
        </p:nvSpPr>
        <p:spPr>
          <a:xfrm>
            <a:off x="599336" y="3692483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€ 5.118,23</a:t>
            </a:r>
            <a:endParaRPr lang="it-IT" sz="2000" dirty="0"/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2DC1B6CD-26B2-42A4-830B-0840C0A5E518}"/>
              </a:ext>
            </a:extLst>
          </p:cNvPr>
          <p:cNvSpPr txBox="1">
            <a:spLocks/>
          </p:cNvSpPr>
          <p:nvPr/>
        </p:nvSpPr>
        <p:spPr>
          <a:xfrm>
            <a:off x="6618915" y="3433554"/>
            <a:ext cx="5172075" cy="89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/>
              <a:t>Estimated net amount paid upon termination </a:t>
            </a:r>
            <a:r>
              <a:rPr lang="en-US" sz="1800" dirty="0" smtClean="0"/>
              <a:t>of employment</a:t>
            </a:r>
            <a:endParaRPr lang="it-IT" sz="1800" dirty="0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69D700B4-C7FE-4146-B183-BE7C44C57D46}"/>
              </a:ext>
            </a:extLst>
          </p:cNvPr>
          <p:cNvCxnSpPr>
            <a:cxnSpLocks/>
          </p:cNvCxnSpPr>
          <p:nvPr/>
        </p:nvCxnSpPr>
        <p:spPr>
          <a:xfrm>
            <a:off x="1376039" y="3442396"/>
            <a:ext cx="2844000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olo 1">
            <a:extLst>
              <a:ext uri="{FF2B5EF4-FFF2-40B4-BE49-F238E27FC236}">
                <a16:creationId xmlns:a16="http://schemas.microsoft.com/office/drawing/2014/main" id="{6DCF24B8-E865-49ED-99DF-F1A30689E80F}"/>
              </a:ext>
            </a:extLst>
          </p:cNvPr>
          <p:cNvSpPr txBox="1">
            <a:spLocks/>
          </p:cNvSpPr>
          <p:nvPr/>
        </p:nvSpPr>
        <p:spPr>
          <a:xfrm>
            <a:off x="3328" y="26479"/>
            <a:ext cx="12192000" cy="13711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Severance pay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magine 12" descr="Immagine che contiene interni, tavolo, sedendo, uomo&#10;&#10;Descrizione generata automaticamente">
            <a:extLst>
              <a:ext uri="{FF2B5EF4-FFF2-40B4-BE49-F238E27FC236}">
                <a16:creationId xmlns:a16="http://schemas.microsoft.com/office/drawing/2014/main" id="{4DAC4603-C0FA-4281-9A34-217F3CD8C1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923" y="5716484"/>
            <a:ext cx="1419347" cy="834910"/>
          </a:xfrm>
          <a:prstGeom prst="rect">
            <a:avLst/>
          </a:prstGeom>
        </p:spPr>
      </p:pic>
      <p:pic>
        <p:nvPicPr>
          <p:cNvPr id="15" name="Immagine 14" descr="Immagine che contiene tavolo, torta, sedendo, tazza&#10;&#10;Descrizione generata automaticamente">
            <a:extLst>
              <a:ext uri="{FF2B5EF4-FFF2-40B4-BE49-F238E27FC236}">
                <a16:creationId xmlns:a16="http://schemas.microsoft.com/office/drawing/2014/main" id="{6BCA1829-0DE5-44EB-BB8E-1995FE31B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892" y="4106917"/>
            <a:ext cx="847725" cy="993676"/>
          </a:xfrm>
          <a:prstGeom prst="rect">
            <a:avLst/>
          </a:prstGeom>
        </p:spPr>
      </p:pic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8A266632-E39A-4B76-9E58-158937C63150}"/>
              </a:ext>
            </a:extLst>
          </p:cNvPr>
          <p:cNvCxnSpPr/>
          <p:nvPr/>
        </p:nvCxnSpPr>
        <p:spPr>
          <a:xfrm>
            <a:off x="9128234" y="5100592"/>
            <a:ext cx="1710783" cy="504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8A266632-E39A-4B76-9E58-158937C63150}"/>
              </a:ext>
            </a:extLst>
          </p:cNvPr>
          <p:cNvCxnSpPr/>
          <p:nvPr/>
        </p:nvCxnSpPr>
        <p:spPr>
          <a:xfrm flipH="1">
            <a:off x="7598979" y="5108561"/>
            <a:ext cx="1337469" cy="49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olo 1">
            <a:extLst>
              <a:ext uri="{FF2B5EF4-FFF2-40B4-BE49-F238E27FC236}">
                <a16:creationId xmlns:a16="http://schemas.microsoft.com/office/drawing/2014/main" id="{1951A18F-F90B-4E82-8A3C-3415B83BD981}"/>
              </a:ext>
            </a:extLst>
          </p:cNvPr>
          <p:cNvSpPr txBox="1">
            <a:spLocks/>
          </p:cNvSpPr>
          <p:nvPr/>
        </p:nvSpPr>
        <p:spPr>
          <a:xfrm>
            <a:off x="8823680" y="5896152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?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35509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48970-0C34-407A-804A-574BFF7EA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8815" y="1387744"/>
            <a:ext cx="5370318" cy="892868"/>
          </a:xfrm>
          <a:ln>
            <a:noFill/>
          </a:ln>
        </p:spPr>
        <p:txBody>
          <a:bodyPr>
            <a:normAutofit fontScale="90000"/>
          </a:bodyPr>
          <a:lstStyle/>
          <a:p>
            <a:pPr algn="just"/>
            <a:r>
              <a:rPr lang="en-US" sz="2000" dirty="0"/>
              <a:t>Annual Amount before taxes and social security and insurance withholding, including costs incurred by INFN</a:t>
            </a:r>
            <a:br>
              <a:rPr lang="en-US" sz="2000" dirty="0"/>
            </a:br>
            <a:r>
              <a:rPr lang="en-US" sz="2000" dirty="0"/>
              <a:t>(Living </a:t>
            </a:r>
            <a:r>
              <a:rPr lang="en-US" sz="2000" dirty="0" smtClean="0"/>
              <a:t>allowance </a:t>
            </a:r>
            <a:r>
              <a:rPr lang="en-US" sz="2000" dirty="0"/>
              <a:t>€ 45.540,00 plus Mobility </a:t>
            </a:r>
            <a:r>
              <a:rPr lang="en-US" sz="2000" dirty="0" smtClean="0"/>
              <a:t>allowance </a:t>
            </a:r>
            <a:r>
              <a:rPr lang="en-US" sz="2000" dirty="0"/>
              <a:t>€ 4.980,00)</a:t>
            </a:r>
            <a:endParaRPr lang="it-IT" sz="20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A689C18E-7BF5-419E-954B-EBE1281D1E80}"/>
              </a:ext>
            </a:extLst>
          </p:cNvPr>
          <p:cNvSpPr txBox="1">
            <a:spLocks/>
          </p:cNvSpPr>
          <p:nvPr/>
        </p:nvSpPr>
        <p:spPr>
          <a:xfrm>
            <a:off x="639193" y="1469220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€ 50.520,00</a:t>
            </a:r>
            <a:endParaRPr lang="it-IT" sz="2000" b="1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A74510BC-C5E5-4EFE-9886-4AC5F67E6691}"/>
              </a:ext>
            </a:extLst>
          </p:cNvPr>
          <p:cNvSpPr txBox="1">
            <a:spLocks/>
          </p:cNvSpPr>
          <p:nvPr/>
        </p:nvSpPr>
        <p:spPr>
          <a:xfrm>
            <a:off x="6781799" y="3342764"/>
            <a:ext cx="5172075" cy="3828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/>
              <a:t>Annual Social security costs </a:t>
            </a:r>
            <a:r>
              <a:rPr lang="en-US" sz="1800" dirty="0" smtClean="0"/>
              <a:t>incurred </a:t>
            </a:r>
            <a:r>
              <a:rPr lang="en-US" sz="1800" dirty="0"/>
              <a:t>by INFN</a:t>
            </a:r>
            <a:endParaRPr lang="it-IT" sz="1800" dirty="0"/>
          </a:p>
        </p:txBody>
      </p:sp>
      <p:sp>
        <p:nvSpPr>
          <p:cNvPr id="8" name="Segno di sottrazione 7">
            <a:extLst>
              <a:ext uri="{FF2B5EF4-FFF2-40B4-BE49-F238E27FC236}">
                <a16:creationId xmlns:a16="http://schemas.microsoft.com/office/drawing/2014/main" id="{A09D8332-B934-4637-9BCE-3CB72EDD8CB5}"/>
              </a:ext>
            </a:extLst>
          </p:cNvPr>
          <p:cNvSpPr/>
          <p:nvPr/>
        </p:nvSpPr>
        <p:spPr>
          <a:xfrm>
            <a:off x="4233072" y="2282992"/>
            <a:ext cx="914400" cy="84719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B8C73D01-B61A-4EDC-BFEF-A1D002E2E387}"/>
              </a:ext>
            </a:extLst>
          </p:cNvPr>
          <p:cNvSpPr txBox="1">
            <a:spLocks/>
          </p:cNvSpPr>
          <p:nvPr/>
        </p:nvSpPr>
        <p:spPr>
          <a:xfrm>
            <a:off x="614037" y="3126849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€ 10.498,47</a:t>
            </a:r>
            <a:endParaRPr lang="it-IT" sz="20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951A18F-F90B-4E82-8A3C-3415B83BD981}"/>
              </a:ext>
            </a:extLst>
          </p:cNvPr>
          <p:cNvSpPr txBox="1">
            <a:spLocks/>
          </p:cNvSpPr>
          <p:nvPr/>
        </p:nvSpPr>
        <p:spPr>
          <a:xfrm>
            <a:off x="588877" y="4618952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€ 40.030,53</a:t>
            </a:r>
            <a:endParaRPr lang="it-IT" sz="2000" dirty="0"/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2DC1B6CD-26B2-42A4-830B-0840C0A5E518}"/>
              </a:ext>
            </a:extLst>
          </p:cNvPr>
          <p:cNvSpPr txBox="1">
            <a:spLocks/>
          </p:cNvSpPr>
          <p:nvPr/>
        </p:nvSpPr>
        <p:spPr>
          <a:xfrm>
            <a:off x="6781799" y="4695342"/>
            <a:ext cx="5172075" cy="6339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/>
              <a:t>Employee annual salary before taxes and social </a:t>
            </a:r>
            <a:r>
              <a:rPr lang="en-US" sz="1800" dirty="0" smtClean="0"/>
              <a:t>security</a:t>
            </a:r>
            <a:endParaRPr lang="it-IT" sz="1800" dirty="0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69D700B4-C7FE-4146-B183-BE7C44C57D46}"/>
              </a:ext>
            </a:extLst>
          </p:cNvPr>
          <p:cNvCxnSpPr>
            <a:cxnSpLocks/>
          </p:cNvCxnSpPr>
          <p:nvPr/>
        </p:nvCxnSpPr>
        <p:spPr>
          <a:xfrm>
            <a:off x="1376039" y="4459272"/>
            <a:ext cx="2844000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olo 1">
            <a:extLst>
              <a:ext uri="{FF2B5EF4-FFF2-40B4-BE49-F238E27FC236}">
                <a16:creationId xmlns:a16="http://schemas.microsoft.com/office/drawing/2014/main" id="{6DCF24B8-E865-49ED-99DF-F1A30689E80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amount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Immagine 18" descr="Immagine che contiene interni, tavolo, sedendo, giocattolo&#10;&#10;Descrizione generata automaticamente">
            <a:extLst>
              <a:ext uri="{FF2B5EF4-FFF2-40B4-BE49-F238E27FC236}">
                <a16:creationId xmlns:a16="http://schemas.microsoft.com/office/drawing/2014/main" id="{3D8B62E2-8F40-4F67-9F44-1EF6EB3DF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89" y="131997"/>
            <a:ext cx="1430182" cy="95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88E0EE-03B0-4471-9422-1E2A74D0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1115"/>
            <a:ext cx="12192000" cy="9824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annual salary before taxes and social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F259DAA7-0427-445B-BA77-BF7E12A5C7D0}"/>
              </a:ext>
            </a:extLst>
          </p:cNvPr>
          <p:cNvSpPr txBox="1">
            <a:spLocks/>
          </p:cNvSpPr>
          <p:nvPr/>
        </p:nvSpPr>
        <p:spPr>
          <a:xfrm>
            <a:off x="1751122" y="2341249"/>
            <a:ext cx="2896379" cy="1627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b="1" dirty="0"/>
              <a:t>ANNUAL LIVING ALLOWANCE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en-US" sz="2000" i="1" dirty="0"/>
              <a:t>            Annual Basic payment</a:t>
            </a:r>
          </a:p>
          <a:p>
            <a:pPr algn="just"/>
            <a:endParaRPr lang="en-US" sz="2000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 algn="just"/>
            <a:r>
              <a:rPr lang="en-US" sz="2000" i="1" dirty="0"/>
              <a:t>   Annual Additional payment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AAA82F98-2982-42FD-B146-40441B02BF26}"/>
              </a:ext>
            </a:extLst>
          </p:cNvPr>
          <p:cNvSpPr txBox="1">
            <a:spLocks/>
          </p:cNvSpPr>
          <p:nvPr/>
        </p:nvSpPr>
        <p:spPr>
          <a:xfrm>
            <a:off x="5861135" y="1823140"/>
            <a:ext cx="3684507" cy="2431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/>
              <a:t>                                               € 36.084,53 </a:t>
            </a:r>
          </a:p>
          <a:p>
            <a:pPr algn="just"/>
            <a:endParaRPr lang="en-US" sz="1800" b="1" dirty="0"/>
          </a:p>
          <a:p>
            <a:pPr algn="just"/>
            <a:r>
              <a:rPr lang="en-US" sz="1800" i="1" dirty="0"/>
              <a:t>€ 33.837,41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800" i="1" dirty="0"/>
          </a:p>
          <a:p>
            <a:pPr algn="just"/>
            <a:r>
              <a:rPr lang="en-US" sz="1800" i="1" dirty="0"/>
              <a:t>  € 2.247,12</a:t>
            </a:r>
            <a:endParaRPr lang="it-IT" sz="1800" i="1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5B0F44FB-2789-4672-9FA0-AE6F51A641B4}"/>
              </a:ext>
            </a:extLst>
          </p:cNvPr>
          <p:cNvSpPr txBox="1">
            <a:spLocks/>
          </p:cNvSpPr>
          <p:nvPr/>
        </p:nvSpPr>
        <p:spPr>
          <a:xfrm>
            <a:off x="1513368" y="4186511"/>
            <a:ext cx="3134133" cy="1517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/>
              <a:t>ANNUAL MOBILITY ALLOWANCE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E5A0E4F6-BFC3-41D4-9E13-7699846C67CA}"/>
              </a:ext>
            </a:extLst>
          </p:cNvPr>
          <p:cNvSpPr txBox="1">
            <a:spLocks/>
          </p:cNvSpPr>
          <p:nvPr/>
        </p:nvSpPr>
        <p:spPr>
          <a:xfrm>
            <a:off x="6061235" y="3968834"/>
            <a:ext cx="3532107" cy="174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/>
              <a:t>                                              € 3.946,00 </a:t>
            </a:r>
          </a:p>
          <a:p>
            <a:pPr algn="just"/>
            <a:endParaRPr lang="en-US" sz="1800" b="1" dirty="0"/>
          </a:p>
          <a:p>
            <a:pPr algn="just"/>
            <a:endParaRPr lang="en-US" sz="1800" i="1" dirty="0"/>
          </a:p>
        </p:txBody>
      </p:sp>
      <p:sp>
        <p:nvSpPr>
          <p:cNvPr id="11" name="Segno di addizione 10">
            <a:extLst>
              <a:ext uri="{FF2B5EF4-FFF2-40B4-BE49-F238E27FC236}">
                <a16:creationId xmlns:a16="http://schemas.microsoft.com/office/drawing/2014/main" id="{EFFE2284-B3A0-4EAF-AF04-594E4D447EBE}"/>
              </a:ext>
            </a:extLst>
          </p:cNvPr>
          <p:cNvSpPr/>
          <p:nvPr/>
        </p:nvSpPr>
        <p:spPr>
          <a:xfrm>
            <a:off x="10039814" y="305443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5E50FDA-70F0-40F6-9FB8-9680D15DB3CD}"/>
              </a:ext>
            </a:extLst>
          </p:cNvPr>
          <p:cNvCxnSpPr>
            <a:cxnSpLocks/>
          </p:cNvCxnSpPr>
          <p:nvPr/>
        </p:nvCxnSpPr>
        <p:spPr>
          <a:xfrm>
            <a:off x="7653014" y="5234915"/>
            <a:ext cx="2844000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olo 1">
            <a:extLst>
              <a:ext uri="{FF2B5EF4-FFF2-40B4-BE49-F238E27FC236}">
                <a16:creationId xmlns:a16="http://schemas.microsoft.com/office/drawing/2014/main" id="{D850D614-29D7-484D-960F-EAD50D5AB6AF}"/>
              </a:ext>
            </a:extLst>
          </p:cNvPr>
          <p:cNvSpPr txBox="1">
            <a:spLocks/>
          </p:cNvSpPr>
          <p:nvPr/>
        </p:nvSpPr>
        <p:spPr>
          <a:xfrm>
            <a:off x="6284471" y="5218322"/>
            <a:ext cx="3532107" cy="174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b="1" dirty="0"/>
              <a:t>                           </a:t>
            </a:r>
            <a:r>
              <a:rPr lang="en-US" sz="2400" dirty="0"/>
              <a:t>€ 40.030,53</a:t>
            </a:r>
            <a:endParaRPr lang="en-US" sz="2400" b="1" dirty="0"/>
          </a:p>
          <a:p>
            <a:pPr algn="just"/>
            <a:endParaRPr lang="en-US" sz="1800" b="1" dirty="0"/>
          </a:p>
          <a:p>
            <a:pPr algn="just"/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0260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48970-0C34-407A-804A-574BFF7EA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8255" y="1028889"/>
            <a:ext cx="5341389" cy="892868"/>
          </a:xfrm>
        </p:spPr>
        <p:txBody>
          <a:bodyPr>
            <a:normAutofit/>
          </a:bodyPr>
          <a:lstStyle/>
          <a:p>
            <a:pPr algn="just"/>
            <a:r>
              <a:rPr lang="en-US" sz="1800" dirty="0"/>
              <a:t>Employee annual salary before taxes and social </a:t>
            </a:r>
            <a:r>
              <a:rPr lang="en-US" sz="1800" dirty="0" smtClean="0"/>
              <a:t>security</a:t>
            </a:r>
            <a:endParaRPr lang="it-IT" sz="18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A689C18E-7BF5-419E-954B-EBE1281D1E80}"/>
              </a:ext>
            </a:extLst>
          </p:cNvPr>
          <p:cNvSpPr txBox="1">
            <a:spLocks/>
          </p:cNvSpPr>
          <p:nvPr/>
        </p:nvSpPr>
        <p:spPr>
          <a:xfrm>
            <a:off x="2068497" y="1248376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€ 40.030,53</a:t>
            </a:r>
            <a:endParaRPr lang="it-IT" sz="20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A74510BC-C5E5-4EFE-9886-4AC5F67E6691}"/>
              </a:ext>
            </a:extLst>
          </p:cNvPr>
          <p:cNvSpPr txBox="1">
            <a:spLocks/>
          </p:cNvSpPr>
          <p:nvPr/>
        </p:nvSpPr>
        <p:spPr>
          <a:xfrm>
            <a:off x="6658257" y="2308634"/>
            <a:ext cx="5172075" cy="89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/>
              <a:t>Annual Social security costs due by </a:t>
            </a:r>
            <a:r>
              <a:rPr lang="en-US" sz="1800" dirty="0" smtClean="0"/>
              <a:t>employee</a:t>
            </a:r>
            <a:endParaRPr lang="en-US" sz="1800" dirty="0"/>
          </a:p>
          <a:p>
            <a:pPr algn="just"/>
            <a:r>
              <a:rPr lang="en-US" sz="1800" dirty="0"/>
              <a:t>(9,227% calculated on € 40.030,53)</a:t>
            </a:r>
            <a:endParaRPr lang="it-IT" sz="1800" dirty="0"/>
          </a:p>
          <a:p>
            <a:pPr algn="just"/>
            <a:r>
              <a:rPr lang="en-US" sz="1800" dirty="0"/>
              <a:t> </a:t>
            </a:r>
            <a:endParaRPr lang="it-IT" sz="1800" dirty="0"/>
          </a:p>
        </p:txBody>
      </p:sp>
      <p:sp>
        <p:nvSpPr>
          <p:cNvPr id="8" name="Segno di sottrazione 7">
            <a:extLst>
              <a:ext uri="{FF2B5EF4-FFF2-40B4-BE49-F238E27FC236}">
                <a16:creationId xmlns:a16="http://schemas.microsoft.com/office/drawing/2014/main" id="{A09D8332-B934-4637-9BCE-3CB72EDD8CB5}"/>
              </a:ext>
            </a:extLst>
          </p:cNvPr>
          <p:cNvSpPr/>
          <p:nvPr/>
        </p:nvSpPr>
        <p:spPr>
          <a:xfrm>
            <a:off x="4865430" y="1745611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B8C73D01-B61A-4EDC-BFEF-A1D002E2E387}"/>
              </a:ext>
            </a:extLst>
          </p:cNvPr>
          <p:cNvSpPr txBox="1">
            <a:spLocks/>
          </p:cNvSpPr>
          <p:nvPr/>
        </p:nvSpPr>
        <p:spPr>
          <a:xfrm>
            <a:off x="2118987" y="2250549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€ 3.693,62</a:t>
            </a:r>
            <a:endParaRPr lang="it-IT" sz="20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951A18F-F90B-4E82-8A3C-3415B83BD981}"/>
              </a:ext>
            </a:extLst>
          </p:cNvPr>
          <p:cNvSpPr txBox="1">
            <a:spLocks/>
          </p:cNvSpPr>
          <p:nvPr/>
        </p:nvSpPr>
        <p:spPr>
          <a:xfrm>
            <a:off x="2076262" y="3235344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€ 36.336,91</a:t>
            </a:r>
            <a:endParaRPr lang="it-IT" sz="2000" dirty="0"/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2DC1B6CD-26B2-42A4-830B-0840C0A5E518}"/>
              </a:ext>
            </a:extLst>
          </p:cNvPr>
          <p:cNvSpPr txBox="1">
            <a:spLocks/>
          </p:cNvSpPr>
          <p:nvPr/>
        </p:nvSpPr>
        <p:spPr>
          <a:xfrm>
            <a:off x="6658256" y="2950514"/>
            <a:ext cx="5172075" cy="89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/>
              <a:t>Annual Taxable Income</a:t>
            </a:r>
            <a:endParaRPr lang="it-IT" sz="1800" dirty="0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69D700B4-C7FE-4146-B183-BE7C44C57D46}"/>
              </a:ext>
            </a:extLst>
          </p:cNvPr>
          <p:cNvCxnSpPr>
            <a:cxnSpLocks/>
          </p:cNvCxnSpPr>
          <p:nvPr/>
        </p:nvCxnSpPr>
        <p:spPr>
          <a:xfrm>
            <a:off x="2853243" y="3084963"/>
            <a:ext cx="2844000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olo 1">
            <a:extLst>
              <a:ext uri="{FF2B5EF4-FFF2-40B4-BE49-F238E27FC236}">
                <a16:creationId xmlns:a16="http://schemas.microsoft.com/office/drawing/2014/main" id="{6DCF24B8-E865-49ED-99DF-F1A30689E80F}"/>
              </a:ext>
            </a:extLst>
          </p:cNvPr>
          <p:cNvSpPr txBox="1">
            <a:spLocks/>
          </p:cNvSpPr>
          <p:nvPr/>
        </p:nvSpPr>
        <p:spPr>
          <a:xfrm>
            <a:off x="0" y="17925"/>
            <a:ext cx="12192000" cy="1498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Estimated net annual salary</a:t>
            </a:r>
          </a:p>
          <a:p>
            <a:r>
              <a:rPr lang="it-IT" sz="3800" dirty="0" smtClean="0"/>
              <a:t>(Case 1: </a:t>
            </a:r>
            <a:r>
              <a:rPr lang="it-IT" sz="3800" u="sng" dirty="0" smtClean="0"/>
              <a:t>no </a:t>
            </a:r>
            <a:r>
              <a:rPr lang="it-IT" sz="3800" u="sng" dirty="0" err="1"/>
              <a:t>T</a:t>
            </a:r>
            <a:r>
              <a:rPr lang="it-IT" sz="3800" u="sng" dirty="0" err="1" smtClean="0"/>
              <a:t>ax</a:t>
            </a:r>
            <a:r>
              <a:rPr lang="it-IT" sz="3800" u="sng" dirty="0" smtClean="0"/>
              <a:t> benefits</a:t>
            </a:r>
            <a:r>
              <a:rPr lang="it-IT" sz="3800" dirty="0" smtClean="0"/>
              <a:t> </a:t>
            </a:r>
            <a:r>
              <a:rPr lang="en-US" sz="3800" dirty="0"/>
              <a:t>under A</a:t>
            </a:r>
            <a:r>
              <a:rPr lang="en-US" sz="3800" dirty="0" smtClean="0"/>
              <a:t>rt.44 </a:t>
            </a:r>
            <a:r>
              <a:rPr lang="en-US" sz="3800" dirty="0"/>
              <a:t>of Italian </a:t>
            </a:r>
            <a:r>
              <a:rPr lang="en-US" sz="3800" dirty="0" smtClean="0"/>
              <a:t>law decree78/2010)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DE9D787C-7B30-4A8B-A65A-E40D1FA3BB80}"/>
              </a:ext>
            </a:extLst>
          </p:cNvPr>
          <p:cNvSpPr txBox="1">
            <a:spLocks/>
          </p:cNvSpPr>
          <p:nvPr/>
        </p:nvSpPr>
        <p:spPr>
          <a:xfrm>
            <a:off x="2809875" y="4222224"/>
            <a:ext cx="2887368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€ 10.505,80</a:t>
            </a:r>
            <a:endParaRPr lang="it-IT" sz="2000" dirty="0"/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1C11C96A-63A3-476B-9162-5B89AA9735A0}"/>
              </a:ext>
            </a:extLst>
          </p:cNvPr>
          <p:cNvSpPr txBox="1">
            <a:spLocks/>
          </p:cNvSpPr>
          <p:nvPr/>
        </p:nvSpPr>
        <p:spPr>
          <a:xfrm>
            <a:off x="6658256" y="4299476"/>
            <a:ext cx="5172075" cy="89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/>
              <a:t>Annual taxes due by </a:t>
            </a:r>
            <a:r>
              <a:rPr lang="en-US" sz="1800" dirty="0" smtClean="0"/>
              <a:t>employee</a:t>
            </a:r>
            <a:endParaRPr lang="en-US" sz="1800" dirty="0"/>
          </a:p>
          <a:p>
            <a:pPr algn="just"/>
            <a:r>
              <a:rPr lang="en-US" sz="1800" dirty="0"/>
              <a:t>(about 29% calculated on € 36.336,91 )</a:t>
            </a:r>
            <a:endParaRPr lang="it-IT" sz="1800" dirty="0"/>
          </a:p>
          <a:p>
            <a:pPr algn="just"/>
            <a:r>
              <a:rPr lang="en-US" sz="1800" dirty="0"/>
              <a:t> </a:t>
            </a:r>
            <a:endParaRPr lang="it-IT" sz="1800" dirty="0"/>
          </a:p>
        </p:txBody>
      </p:sp>
      <p:sp>
        <p:nvSpPr>
          <p:cNvPr id="15" name="Segno di sottrazione 14">
            <a:extLst>
              <a:ext uri="{FF2B5EF4-FFF2-40B4-BE49-F238E27FC236}">
                <a16:creationId xmlns:a16="http://schemas.microsoft.com/office/drawing/2014/main" id="{E9D4EC38-C788-4EFD-A520-E4C4FB5CCFC5}"/>
              </a:ext>
            </a:extLst>
          </p:cNvPr>
          <p:cNvSpPr/>
          <p:nvPr/>
        </p:nvSpPr>
        <p:spPr>
          <a:xfrm>
            <a:off x="4865430" y="3762362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92ABC287-85C1-4F02-8923-894F1DF3A75C}"/>
              </a:ext>
            </a:extLst>
          </p:cNvPr>
          <p:cNvCxnSpPr>
            <a:cxnSpLocks/>
          </p:cNvCxnSpPr>
          <p:nvPr/>
        </p:nvCxnSpPr>
        <p:spPr>
          <a:xfrm>
            <a:off x="2853243" y="5424880"/>
            <a:ext cx="2844000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olo 1">
            <a:extLst>
              <a:ext uri="{FF2B5EF4-FFF2-40B4-BE49-F238E27FC236}">
                <a16:creationId xmlns:a16="http://schemas.microsoft.com/office/drawing/2014/main" id="{3F8B4C44-A3B6-49CE-B526-381AB9F382D7}"/>
              </a:ext>
            </a:extLst>
          </p:cNvPr>
          <p:cNvSpPr txBox="1">
            <a:spLocks/>
          </p:cNvSpPr>
          <p:nvPr/>
        </p:nvSpPr>
        <p:spPr>
          <a:xfrm>
            <a:off x="2068497" y="5624482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€ 25.831,11</a:t>
            </a:r>
            <a:endParaRPr lang="it-IT" sz="2000" b="1" dirty="0"/>
          </a:p>
        </p:txBody>
      </p:sp>
      <p:sp>
        <p:nvSpPr>
          <p:cNvPr id="20" name="Titolo 1">
            <a:extLst>
              <a:ext uri="{FF2B5EF4-FFF2-40B4-BE49-F238E27FC236}">
                <a16:creationId xmlns:a16="http://schemas.microsoft.com/office/drawing/2014/main" id="{E757D6ED-0F7B-4EF6-85FC-2D50631E67A2}"/>
              </a:ext>
            </a:extLst>
          </p:cNvPr>
          <p:cNvSpPr txBox="1">
            <a:spLocks/>
          </p:cNvSpPr>
          <p:nvPr/>
        </p:nvSpPr>
        <p:spPr>
          <a:xfrm>
            <a:off x="6658255" y="5547336"/>
            <a:ext cx="5172075" cy="89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800" b="1" dirty="0" err="1"/>
              <a:t>Estimated</a:t>
            </a:r>
            <a:r>
              <a:rPr lang="it-IT" sz="1800" b="1" dirty="0"/>
              <a:t> net </a:t>
            </a:r>
            <a:r>
              <a:rPr lang="it-IT" sz="1800" b="1" dirty="0" err="1"/>
              <a:t>annual</a:t>
            </a:r>
            <a:r>
              <a:rPr lang="it-IT" sz="1800" b="1" dirty="0"/>
              <a:t> </a:t>
            </a:r>
            <a:r>
              <a:rPr lang="it-IT" sz="1800" b="1" dirty="0" err="1"/>
              <a:t>salary</a:t>
            </a:r>
            <a:endParaRPr lang="it-IT" sz="1800" b="1" dirty="0"/>
          </a:p>
          <a:p>
            <a:pPr algn="just"/>
            <a:r>
              <a:rPr lang="en-US" sz="1800" dirty="0"/>
              <a:t> </a:t>
            </a:r>
            <a:endParaRPr lang="it-IT" sz="1800" dirty="0"/>
          </a:p>
        </p:txBody>
      </p:sp>
      <p:sp>
        <p:nvSpPr>
          <p:cNvPr id="3" name="Fumetto: rettangolo 2">
            <a:extLst>
              <a:ext uri="{FF2B5EF4-FFF2-40B4-BE49-F238E27FC236}">
                <a16:creationId xmlns:a16="http://schemas.microsoft.com/office/drawing/2014/main" id="{AB8067D8-FF61-4AA7-869D-B2678CF9785D}"/>
              </a:ext>
            </a:extLst>
          </p:cNvPr>
          <p:cNvSpPr/>
          <p:nvPr/>
        </p:nvSpPr>
        <p:spPr>
          <a:xfrm>
            <a:off x="1110360" y="4252943"/>
            <a:ext cx="1477004" cy="1095371"/>
          </a:xfrm>
          <a:prstGeom prst="wedgeRectCallout">
            <a:avLst>
              <a:gd name="adj1" fmla="val 73143"/>
              <a:gd name="adj2" fmla="val -119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About 90% to National Government and 10% to Local Government</a:t>
            </a:r>
          </a:p>
        </p:txBody>
      </p:sp>
    </p:spTree>
    <p:extLst>
      <p:ext uri="{BB962C8B-B14F-4D97-AF65-F5344CB8AC3E}">
        <p14:creationId xmlns:p14="http://schemas.microsoft.com/office/powerpoint/2010/main" val="22301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D48970-0C34-407A-804A-574BFF7EA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3197" y="1148008"/>
            <a:ext cx="5341389" cy="633939"/>
          </a:xfrm>
        </p:spPr>
        <p:txBody>
          <a:bodyPr>
            <a:normAutofit/>
          </a:bodyPr>
          <a:lstStyle/>
          <a:p>
            <a:pPr algn="just"/>
            <a:r>
              <a:rPr lang="en-US" sz="1800" dirty="0"/>
              <a:t>Employee annual salary before taxes and social security </a:t>
            </a:r>
            <a:endParaRPr lang="it-IT" sz="18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A689C18E-7BF5-419E-954B-EBE1281D1E80}"/>
              </a:ext>
            </a:extLst>
          </p:cNvPr>
          <p:cNvSpPr txBox="1">
            <a:spLocks/>
          </p:cNvSpPr>
          <p:nvPr/>
        </p:nvSpPr>
        <p:spPr>
          <a:xfrm>
            <a:off x="-163824" y="1139043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€ 40.030,53</a:t>
            </a:r>
            <a:endParaRPr lang="it-IT" sz="20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A74510BC-C5E5-4EFE-9886-4AC5F67E6691}"/>
              </a:ext>
            </a:extLst>
          </p:cNvPr>
          <p:cNvSpPr txBox="1">
            <a:spLocks/>
          </p:cNvSpPr>
          <p:nvPr/>
        </p:nvSpPr>
        <p:spPr>
          <a:xfrm>
            <a:off x="6723197" y="2088187"/>
            <a:ext cx="5172075" cy="8395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/>
              <a:t>Annual Social security costs due by </a:t>
            </a:r>
            <a:r>
              <a:rPr lang="en-US" sz="1800" dirty="0" smtClean="0"/>
              <a:t>employee</a:t>
            </a:r>
            <a:endParaRPr lang="en-US" sz="1800" dirty="0"/>
          </a:p>
          <a:p>
            <a:pPr algn="just"/>
            <a:r>
              <a:rPr lang="en-US" sz="1800" dirty="0"/>
              <a:t>(9,227% calculated on € 40.030,53)</a:t>
            </a:r>
            <a:endParaRPr lang="it-IT" sz="1800" dirty="0"/>
          </a:p>
          <a:p>
            <a:pPr algn="just"/>
            <a:r>
              <a:rPr lang="en-US" sz="1800" dirty="0"/>
              <a:t> </a:t>
            </a:r>
            <a:endParaRPr lang="it-IT" sz="1800" dirty="0"/>
          </a:p>
        </p:txBody>
      </p:sp>
      <p:sp>
        <p:nvSpPr>
          <p:cNvPr id="8" name="Segno di sottrazione 7">
            <a:extLst>
              <a:ext uri="{FF2B5EF4-FFF2-40B4-BE49-F238E27FC236}">
                <a16:creationId xmlns:a16="http://schemas.microsoft.com/office/drawing/2014/main" id="{A09D8332-B934-4637-9BCE-3CB72EDD8CB5}"/>
              </a:ext>
            </a:extLst>
          </p:cNvPr>
          <p:cNvSpPr/>
          <p:nvPr/>
        </p:nvSpPr>
        <p:spPr>
          <a:xfrm>
            <a:off x="2735317" y="1482009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B8C73D01-B61A-4EDC-BFEF-A1D002E2E387}"/>
              </a:ext>
            </a:extLst>
          </p:cNvPr>
          <p:cNvSpPr txBox="1">
            <a:spLocks/>
          </p:cNvSpPr>
          <p:nvPr/>
        </p:nvSpPr>
        <p:spPr>
          <a:xfrm>
            <a:off x="-122163" y="1931527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€ 3.693,62</a:t>
            </a:r>
            <a:endParaRPr lang="it-IT" sz="20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951A18F-F90B-4E82-8A3C-3415B83BD981}"/>
              </a:ext>
            </a:extLst>
          </p:cNvPr>
          <p:cNvSpPr txBox="1">
            <a:spLocks/>
          </p:cNvSpPr>
          <p:nvPr/>
        </p:nvSpPr>
        <p:spPr>
          <a:xfrm>
            <a:off x="-163824" y="2582927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€ 36.336,91</a:t>
            </a:r>
            <a:endParaRPr lang="it-IT" sz="2000" dirty="0"/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2DC1B6CD-26B2-42A4-830B-0840C0A5E518}"/>
              </a:ext>
            </a:extLst>
          </p:cNvPr>
          <p:cNvSpPr txBox="1">
            <a:spLocks/>
          </p:cNvSpPr>
          <p:nvPr/>
        </p:nvSpPr>
        <p:spPr>
          <a:xfrm>
            <a:off x="6691983" y="2498281"/>
            <a:ext cx="5172075" cy="89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/>
              <a:t>Theoretical Annual Taxable Income </a:t>
            </a:r>
          </a:p>
          <a:p>
            <a:pPr algn="just"/>
            <a:endParaRPr lang="it-IT" sz="1800" dirty="0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69D700B4-C7FE-4146-B183-BE7C44C57D46}"/>
              </a:ext>
            </a:extLst>
          </p:cNvPr>
          <p:cNvCxnSpPr>
            <a:cxnSpLocks/>
          </p:cNvCxnSpPr>
          <p:nvPr/>
        </p:nvCxnSpPr>
        <p:spPr>
          <a:xfrm>
            <a:off x="706241" y="2659538"/>
            <a:ext cx="2844000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olo 1">
            <a:extLst>
              <a:ext uri="{FF2B5EF4-FFF2-40B4-BE49-F238E27FC236}">
                <a16:creationId xmlns:a16="http://schemas.microsoft.com/office/drawing/2014/main" id="{6DCF24B8-E865-49ED-99DF-F1A30689E80F}"/>
              </a:ext>
            </a:extLst>
          </p:cNvPr>
          <p:cNvSpPr txBox="1">
            <a:spLocks/>
          </p:cNvSpPr>
          <p:nvPr/>
        </p:nvSpPr>
        <p:spPr>
          <a:xfrm>
            <a:off x="-45242" y="102999"/>
            <a:ext cx="12192000" cy="1498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Estimated net annual salary</a:t>
            </a:r>
          </a:p>
          <a:p>
            <a:r>
              <a:rPr lang="it-IT" sz="3800" dirty="0" smtClean="0"/>
              <a:t>(Case 2: </a:t>
            </a:r>
            <a:r>
              <a:rPr lang="it-IT" sz="3800" u="sng" dirty="0" err="1"/>
              <a:t>T</a:t>
            </a:r>
            <a:r>
              <a:rPr lang="it-IT" sz="3800" u="sng" dirty="0" err="1" smtClean="0"/>
              <a:t>ax</a:t>
            </a:r>
            <a:r>
              <a:rPr lang="it-IT" sz="3800" u="sng" dirty="0" smtClean="0"/>
              <a:t> benefits </a:t>
            </a:r>
            <a:r>
              <a:rPr lang="en-US" sz="3800" dirty="0"/>
              <a:t>under A</a:t>
            </a:r>
            <a:r>
              <a:rPr lang="en-US" sz="3800" dirty="0" smtClean="0"/>
              <a:t>rt.44 </a:t>
            </a:r>
            <a:r>
              <a:rPr lang="en-US" sz="3800" dirty="0"/>
              <a:t>of Italian </a:t>
            </a:r>
            <a:r>
              <a:rPr lang="en-US" sz="3800" dirty="0" smtClean="0"/>
              <a:t>law decree78/2010)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DE9D787C-7B30-4A8B-A65A-E40D1FA3BB80}"/>
              </a:ext>
            </a:extLst>
          </p:cNvPr>
          <p:cNvSpPr txBox="1">
            <a:spLocks/>
          </p:cNvSpPr>
          <p:nvPr/>
        </p:nvSpPr>
        <p:spPr>
          <a:xfrm>
            <a:off x="4031502" y="4089020"/>
            <a:ext cx="2887368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€ 835,75</a:t>
            </a:r>
            <a:endParaRPr lang="it-IT" sz="1600" dirty="0"/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1C11C96A-63A3-476B-9162-5B89AA9735A0}"/>
              </a:ext>
            </a:extLst>
          </p:cNvPr>
          <p:cNvSpPr txBox="1">
            <a:spLocks/>
          </p:cNvSpPr>
          <p:nvPr/>
        </p:nvSpPr>
        <p:spPr>
          <a:xfrm>
            <a:off x="6723196" y="4348132"/>
            <a:ext cx="5172075" cy="9846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600" dirty="0"/>
              <a:t>Theoretical Annual taxes due by </a:t>
            </a:r>
            <a:r>
              <a:rPr lang="en-US" sz="1600" dirty="0" smtClean="0"/>
              <a:t>employee</a:t>
            </a:r>
            <a:endParaRPr lang="en-US" sz="1600" dirty="0"/>
          </a:p>
          <a:p>
            <a:pPr algn="just"/>
            <a:r>
              <a:rPr lang="en-US" sz="1600" dirty="0"/>
              <a:t>(23% calculated on € 3.633,69)</a:t>
            </a:r>
            <a:endParaRPr lang="it-IT" sz="1600" dirty="0"/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 </a:t>
            </a:r>
            <a:endParaRPr lang="it-IT" sz="1800" dirty="0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92ABC287-85C1-4F02-8923-894F1DF3A75C}"/>
              </a:ext>
            </a:extLst>
          </p:cNvPr>
          <p:cNvCxnSpPr>
            <a:cxnSpLocks/>
          </p:cNvCxnSpPr>
          <p:nvPr/>
        </p:nvCxnSpPr>
        <p:spPr>
          <a:xfrm>
            <a:off x="662208" y="6349825"/>
            <a:ext cx="2530309" cy="3678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olo 1">
            <a:extLst>
              <a:ext uri="{FF2B5EF4-FFF2-40B4-BE49-F238E27FC236}">
                <a16:creationId xmlns:a16="http://schemas.microsoft.com/office/drawing/2014/main" id="{3F8B4C44-A3B6-49CE-B526-381AB9F382D7}"/>
              </a:ext>
            </a:extLst>
          </p:cNvPr>
          <p:cNvSpPr txBox="1">
            <a:spLocks/>
          </p:cNvSpPr>
          <p:nvPr/>
        </p:nvSpPr>
        <p:spPr>
          <a:xfrm>
            <a:off x="-316671" y="6132215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€ 36.336,91</a:t>
            </a:r>
            <a:endParaRPr lang="it-IT" sz="2000" b="1" dirty="0"/>
          </a:p>
        </p:txBody>
      </p:sp>
      <p:sp>
        <p:nvSpPr>
          <p:cNvPr id="20" name="Titolo 1">
            <a:extLst>
              <a:ext uri="{FF2B5EF4-FFF2-40B4-BE49-F238E27FC236}">
                <a16:creationId xmlns:a16="http://schemas.microsoft.com/office/drawing/2014/main" id="{E757D6ED-0F7B-4EF6-85FC-2D50631E67A2}"/>
              </a:ext>
            </a:extLst>
          </p:cNvPr>
          <p:cNvSpPr txBox="1">
            <a:spLocks/>
          </p:cNvSpPr>
          <p:nvPr/>
        </p:nvSpPr>
        <p:spPr>
          <a:xfrm>
            <a:off x="6608815" y="6029516"/>
            <a:ext cx="5172075" cy="89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800" b="1" dirty="0"/>
              <a:t>   </a:t>
            </a:r>
            <a:r>
              <a:rPr lang="it-IT" sz="1800" b="1" dirty="0" err="1"/>
              <a:t>Estimated</a:t>
            </a:r>
            <a:r>
              <a:rPr lang="it-IT" sz="1800" b="1" dirty="0"/>
              <a:t> net </a:t>
            </a:r>
            <a:r>
              <a:rPr lang="it-IT" sz="1800" b="1" dirty="0" err="1"/>
              <a:t>annual</a:t>
            </a:r>
            <a:r>
              <a:rPr lang="it-IT" sz="1800" b="1" dirty="0"/>
              <a:t> </a:t>
            </a:r>
            <a:r>
              <a:rPr lang="it-IT" sz="1800" b="1" dirty="0" err="1"/>
              <a:t>salary</a:t>
            </a:r>
            <a:endParaRPr lang="it-IT" sz="1800" b="1" dirty="0"/>
          </a:p>
          <a:p>
            <a:pPr algn="just"/>
            <a:r>
              <a:rPr lang="en-US" sz="1800" dirty="0"/>
              <a:t> </a:t>
            </a:r>
            <a:endParaRPr lang="it-IT" sz="1800" dirty="0"/>
          </a:p>
        </p:txBody>
      </p:sp>
      <p:pic>
        <p:nvPicPr>
          <p:cNvPr id="31" name="Immagine 30" descr="Immagine che contiene segnale, disegnando, via&#10;&#10;Descrizione generata automaticamente">
            <a:extLst>
              <a:ext uri="{FF2B5EF4-FFF2-40B4-BE49-F238E27FC236}">
                <a16:creationId xmlns:a16="http://schemas.microsoft.com/office/drawing/2014/main" id="{E5DA4AAB-632A-4BE5-B1D2-A4BC1E3201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39" y="1148008"/>
            <a:ext cx="531833" cy="531833"/>
          </a:xfrm>
          <a:prstGeom prst="rect">
            <a:avLst/>
          </a:prstGeom>
        </p:spPr>
      </p:pic>
      <p:sp>
        <p:nvSpPr>
          <p:cNvPr id="18" name="Titolo 1">
            <a:extLst>
              <a:ext uri="{FF2B5EF4-FFF2-40B4-BE49-F238E27FC236}">
                <a16:creationId xmlns:a16="http://schemas.microsoft.com/office/drawing/2014/main" id="{2DC1B6CD-26B2-42A4-830B-0840C0A5E518}"/>
              </a:ext>
            </a:extLst>
          </p:cNvPr>
          <p:cNvSpPr txBox="1">
            <a:spLocks/>
          </p:cNvSpPr>
          <p:nvPr/>
        </p:nvSpPr>
        <p:spPr>
          <a:xfrm>
            <a:off x="6608815" y="3343987"/>
            <a:ext cx="5172075" cy="89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/>
              <a:t>  Actual Annual Taxable Income </a:t>
            </a:r>
          </a:p>
          <a:p>
            <a:pPr algn="just"/>
            <a:r>
              <a:rPr lang="en-US" sz="1800" dirty="0"/>
              <a:t>  (10% calculated on € 36.336,91)</a:t>
            </a:r>
            <a:endParaRPr lang="it-IT" sz="1800" dirty="0"/>
          </a:p>
          <a:p>
            <a:pPr algn="just"/>
            <a:endParaRPr lang="it-IT" sz="1800" dirty="0"/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1951A18F-F90B-4E82-8A3C-3415B83BD981}"/>
              </a:ext>
            </a:extLst>
          </p:cNvPr>
          <p:cNvSpPr txBox="1">
            <a:spLocks/>
          </p:cNvSpPr>
          <p:nvPr/>
        </p:nvSpPr>
        <p:spPr>
          <a:xfrm>
            <a:off x="3180912" y="3238787"/>
            <a:ext cx="4397406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€ 3.633,69</a:t>
            </a:r>
            <a:endParaRPr lang="it-IT" sz="2000" dirty="0"/>
          </a:p>
        </p:txBody>
      </p:sp>
      <p:sp>
        <p:nvSpPr>
          <p:cNvPr id="22" name="Titolo 1">
            <a:extLst>
              <a:ext uri="{FF2B5EF4-FFF2-40B4-BE49-F238E27FC236}">
                <a16:creationId xmlns:a16="http://schemas.microsoft.com/office/drawing/2014/main" id="{1C11C96A-63A3-476B-9162-5B89AA9735A0}"/>
              </a:ext>
            </a:extLst>
          </p:cNvPr>
          <p:cNvSpPr txBox="1">
            <a:spLocks/>
          </p:cNvSpPr>
          <p:nvPr/>
        </p:nvSpPr>
        <p:spPr>
          <a:xfrm>
            <a:off x="6709458" y="4854325"/>
            <a:ext cx="5172075" cy="9846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600" dirty="0" err="1"/>
              <a:t>Annual</a:t>
            </a:r>
            <a:r>
              <a:rPr lang="it-IT" sz="1600" dirty="0"/>
              <a:t> </a:t>
            </a:r>
            <a:r>
              <a:rPr lang="it-IT" sz="1600" dirty="0" err="1"/>
              <a:t>value</a:t>
            </a:r>
            <a:r>
              <a:rPr lang="it-IT" sz="1600" dirty="0"/>
              <a:t> of </a:t>
            </a:r>
            <a:r>
              <a:rPr lang="it-IT" sz="1600" dirty="0" err="1"/>
              <a:t>Deductions</a:t>
            </a:r>
            <a:endParaRPr lang="it-IT" sz="1600" dirty="0"/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 </a:t>
            </a:r>
            <a:endParaRPr lang="it-IT" sz="1800" dirty="0"/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DE9D787C-7B30-4A8B-A65A-E40D1FA3BB80}"/>
              </a:ext>
            </a:extLst>
          </p:cNvPr>
          <p:cNvSpPr txBox="1">
            <a:spLocks/>
          </p:cNvSpPr>
          <p:nvPr/>
        </p:nvSpPr>
        <p:spPr>
          <a:xfrm>
            <a:off x="3918514" y="4698856"/>
            <a:ext cx="2887368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€ 1.880,00</a:t>
            </a:r>
            <a:endParaRPr lang="it-IT" sz="1600" dirty="0"/>
          </a:p>
        </p:txBody>
      </p:sp>
      <p:sp>
        <p:nvSpPr>
          <p:cNvPr id="25" name="Titolo 1">
            <a:extLst>
              <a:ext uri="{FF2B5EF4-FFF2-40B4-BE49-F238E27FC236}">
                <a16:creationId xmlns:a16="http://schemas.microsoft.com/office/drawing/2014/main" id="{1C11C96A-63A3-476B-9162-5B89AA9735A0}"/>
              </a:ext>
            </a:extLst>
          </p:cNvPr>
          <p:cNvSpPr txBox="1">
            <a:spLocks/>
          </p:cNvSpPr>
          <p:nvPr/>
        </p:nvSpPr>
        <p:spPr>
          <a:xfrm>
            <a:off x="6675393" y="5781491"/>
            <a:ext cx="5172075" cy="9846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dirty="0"/>
              <a:t> Actual Annual taxes due by </a:t>
            </a:r>
            <a:r>
              <a:rPr lang="en-US" sz="1800" dirty="0" smtClean="0"/>
              <a:t>employee</a:t>
            </a:r>
            <a:endParaRPr lang="en-US" sz="1800" dirty="0"/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 </a:t>
            </a:r>
            <a:endParaRPr lang="it-IT" sz="1800" dirty="0"/>
          </a:p>
        </p:txBody>
      </p:sp>
      <p:sp>
        <p:nvSpPr>
          <p:cNvPr id="26" name="Titolo 1">
            <a:extLst>
              <a:ext uri="{FF2B5EF4-FFF2-40B4-BE49-F238E27FC236}">
                <a16:creationId xmlns:a16="http://schemas.microsoft.com/office/drawing/2014/main" id="{DE9D787C-7B30-4A8B-A65A-E40D1FA3BB80}"/>
              </a:ext>
            </a:extLst>
          </p:cNvPr>
          <p:cNvSpPr txBox="1">
            <a:spLocks/>
          </p:cNvSpPr>
          <p:nvPr/>
        </p:nvSpPr>
        <p:spPr>
          <a:xfrm>
            <a:off x="3932252" y="5115044"/>
            <a:ext cx="2887368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-€ 1.044,25</a:t>
            </a:r>
            <a:endParaRPr lang="it-IT" sz="1600" dirty="0"/>
          </a:p>
        </p:txBody>
      </p:sp>
      <p:sp>
        <p:nvSpPr>
          <p:cNvPr id="27" name="Segno di sottrazione 14">
            <a:extLst>
              <a:ext uri="{FF2B5EF4-FFF2-40B4-BE49-F238E27FC236}">
                <a16:creationId xmlns:a16="http://schemas.microsoft.com/office/drawing/2014/main" id="{E9D4EC38-C788-4EFD-A520-E4C4FB5CCFC5}"/>
              </a:ext>
            </a:extLst>
          </p:cNvPr>
          <p:cNvSpPr/>
          <p:nvPr/>
        </p:nvSpPr>
        <p:spPr>
          <a:xfrm>
            <a:off x="6086707" y="4612333"/>
            <a:ext cx="455996" cy="6515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9D700B4-C7FE-4146-B183-BE7C44C57D46}"/>
              </a:ext>
            </a:extLst>
          </p:cNvPr>
          <p:cNvCxnSpPr>
            <a:cxnSpLocks/>
          </p:cNvCxnSpPr>
          <p:nvPr/>
        </p:nvCxnSpPr>
        <p:spPr>
          <a:xfrm flipV="1">
            <a:off x="4351184" y="5360437"/>
            <a:ext cx="1832640" cy="577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olo 1">
            <a:extLst>
              <a:ext uri="{FF2B5EF4-FFF2-40B4-BE49-F238E27FC236}">
                <a16:creationId xmlns:a16="http://schemas.microsoft.com/office/drawing/2014/main" id="{DE9D787C-7B30-4A8B-A65A-E40D1FA3BB80}"/>
              </a:ext>
            </a:extLst>
          </p:cNvPr>
          <p:cNvSpPr txBox="1">
            <a:spLocks/>
          </p:cNvSpPr>
          <p:nvPr/>
        </p:nvSpPr>
        <p:spPr>
          <a:xfrm>
            <a:off x="632856" y="5571149"/>
            <a:ext cx="2887368" cy="6339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€ 0,00</a:t>
            </a:r>
            <a:endParaRPr lang="it-IT" sz="2000" dirty="0"/>
          </a:p>
        </p:txBody>
      </p:sp>
      <p:sp>
        <p:nvSpPr>
          <p:cNvPr id="36" name="Segno di sottrazione 7">
            <a:extLst>
              <a:ext uri="{FF2B5EF4-FFF2-40B4-BE49-F238E27FC236}">
                <a16:creationId xmlns:a16="http://schemas.microsoft.com/office/drawing/2014/main" id="{A09D8332-B934-4637-9BCE-3CB72EDD8CB5}"/>
              </a:ext>
            </a:extLst>
          </p:cNvPr>
          <p:cNvSpPr/>
          <p:nvPr/>
        </p:nvSpPr>
        <p:spPr>
          <a:xfrm>
            <a:off x="2653503" y="3915003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Parentesi graffa aperta 37"/>
          <p:cNvSpPr/>
          <p:nvPr/>
        </p:nvSpPr>
        <p:spPr>
          <a:xfrm>
            <a:off x="4174203" y="4430109"/>
            <a:ext cx="223060" cy="13421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2 39"/>
          <p:cNvCxnSpPr/>
          <p:nvPr/>
        </p:nvCxnSpPr>
        <p:spPr>
          <a:xfrm flipH="1">
            <a:off x="2387642" y="5117327"/>
            <a:ext cx="1727158" cy="653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umetto: rettangolo 2">
            <a:extLst>
              <a:ext uri="{FF2B5EF4-FFF2-40B4-BE49-F238E27FC236}">
                <a16:creationId xmlns:a16="http://schemas.microsoft.com/office/drawing/2014/main" id="{AB8067D8-FF61-4AA7-869D-B2678CF9785D}"/>
              </a:ext>
            </a:extLst>
          </p:cNvPr>
          <p:cNvSpPr/>
          <p:nvPr/>
        </p:nvSpPr>
        <p:spPr>
          <a:xfrm>
            <a:off x="303293" y="4267863"/>
            <a:ext cx="1477004" cy="1095371"/>
          </a:xfrm>
          <a:prstGeom prst="wedgeRectCallout">
            <a:avLst>
              <a:gd name="adj1" fmla="val 47525"/>
              <a:gd name="adj2" fmla="val 8587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err="1"/>
              <a:t>There</a:t>
            </a:r>
            <a:r>
              <a:rPr lang="it-IT" sz="1200" dirty="0"/>
              <a:t> are </a:t>
            </a:r>
            <a:r>
              <a:rPr lang="it-IT" sz="1200" dirty="0" smtClean="0"/>
              <a:t>no </a:t>
            </a:r>
            <a:r>
              <a:rPr lang="it-IT" sz="1200" dirty="0" err="1"/>
              <a:t>local</a:t>
            </a:r>
            <a:r>
              <a:rPr lang="it-IT" sz="1200" dirty="0"/>
              <a:t> </a:t>
            </a:r>
            <a:r>
              <a:rPr lang="it-IT" sz="1200" dirty="0" err="1"/>
              <a:t>taxes</a:t>
            </a:r>
            <a:r>
              <a:rPr lang="it-IT" sz="1200" dirty="0"/>
              <a:t> </a:t>
            </a:r>
            <a:r>
              <a:rPr lang="it-IT" sz="1200" dirty="0" err="1"/>
              <a:t>because</a:t>
            </a:r>
            <a:r>
              <a:rPr lang="it-IT" sz="1200" dirty="0"/>
              <a:t> </a:t>
            </a:r>
            <a:r>
              <a:rPr lang="it-IT" sz="1200" dirty="0" err="1"/>
              <a:t>national</a:t>
            </a:r>
            <a:r>
              <a:rPr lang="it-IT" sz="1200" dirty="0"/>
              <a:t> </a:t>
            </a:r>
            <a:r>
              <a:rPr lang="it-IT" sz="1200" dirty="0" err="1"/>
              <a:t>taxes</a:t>
            </a:r>
            <a:r>
              <a:rPr lang="it-IT" sz="1200" dirty="0"/>
              <a:t> are </a:t>
            </a:r>
            <a:r>
              <a:rPr lang="it-IT" sz="1200" dirty="0" err="1"/>
              <a:t>equal</a:t>
            </a:r>
            <a:r>
              <a:rPr lang="it-IT" sz="1200" dirty="0"/>
              <a:t> to 0</a:t>
            </a:r>
          </a:p>
        </p:txBody>
      </p:sp>
    </p:spTree>
    <p:extLst>
      <p:ext uri="{BB962C8B-B14F-4D97-AF65-F5344CB8AC3E}">
        <p14:creationId xmlns:p14="http://schemas.microsoft.com/office/powerpoint/2010/main" val="10100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5B7533-E814-40E7-B4B7-8CD83AB5D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Art.44 of Italian </a:t>
            </a:r>
            <a:r>
              <a:rPr lang="en-US" dirty="0" smtClean="0"/>
              <a:t>law decree </a:t>
            </a:r>
            <a:r>
              <a:rPr lang="en-US" dirty="0"/>
              <a:t>78/2010 (“</a:t>
            </a:r>
            <a:r>
              <a:rPr lang="en-US" dirty="0" err="1"/>
              <a:t>Rientro</a:t>
            </a:r>
            <a:r>
              <a:rPr lang="en-US" dirty="0"/>
              <a:t> </a:t>
            </a:r>
            <a:r>
              <a:rPr lang="en-US" dirty="0" err="1"/>
              <a:t>cervelli</a:t>
            </a:r>
            <a:r>
              <a:rPr lang="en-US" dirty="0"/>
              <a:t>”)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EA997B-9824-47CE-8635-2FF7B8726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36" y="1045029"/>
            <a:ext cx="10851503" cy="619552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1800" b="1" dirty="0" err="1"/>
              <a:t>Tax</a:t>
            </a:r>
            <a:r>
              <a:rPr lang="it-IT" sz="1800" b="1" dirty="0"/>
              <a:t> benefit: </a:t>
            </a:r>
            <a:r>
              <a:rPr lang="en-US" sz="1800" dirty="0"/>
              <a:t>exclusion of 90% of the amounts received by researchers in the </a:t>
            </a:r>
            <a:r>
              <a:rPr lang="en-US" sz="1800" dirty="0" smtClean="0"/>
              <a:t>form </a:t>
            </a:r>
            <a:r>
              <a:rPr lang="en-US" sz="1800" dirty="0"/>
              <a:t>of work income.</a:t>
            </a:r>
            <a:r>
              <a:rPr lang="it-IT" sz="1800" dirty="0"/>
              <a:t> </a:t>
            </a:r>
          </a:p>
          <a:p>
            <a:pPr marL="0" indent="0" algn="just">
              <a:buNone/>
            </a:pPr>
            <a:r>
              <a:rPr lang="it-IT" sz="1800" dirty="0"/>
              <a:t>		</a:t>
            </a:r>
          </a:p>
          <a:p>
            <a:pPr algn="just"/>
            <a:r>
              <a:rPr lang="it-IT" sz="1800" b="1" dirty="0" err="1"/>
              <a:t>Conditions</a:t>
            </a:r>
            <a:r>
              <a:rPr lang="it-IT" sz="1800" b="1" dirty="0"/>
              <a:t> to be </a:t>
            </a:r>
            <a:r>
              <a:rPr lang="it-IT" sz="1800" b="1" dirty="0" err="1"/>
              <a:t>fulfilled</a:t>
            </a:r>
            <a:r>
              <a:rPr lang="it-IT" sz="1800" b="1" dirty="0"/>
              <a:t>: </a:t>
            </a:r>
            <a:r>
              <a:rPr lang="it-IT" sz="1800" dirty="0"/>
              <a:t>– </a:t>
            </a:r>
            <a:r>
              <a:rPr lang="en-US" sz="1800" dirty="0" smtClean="0"/>
              <a:t>possession </a:t>
            </a:r>
            <a:r>
              <a:rPr lang="en-US" sz="1800" dirty="0"/>
              <a:t>of a university degree or equivalent; - having been a </a:t>
            </a:r>
            <a:r>
              <a:rPr lang="en-US" sz="1800" dirty="0" smtClean="0"/>
              <a:t>“not occasional resident” abroad</a:t>
            </a:r>
            <a:r>
              <a:rPr lang="it-IT" sz="1800" dirty="0" smtClean="0"/>
              <a:t>; </a:t>
            </a:r>
            <a:r>
              <a:rPr lang="it-IT" sz="1800" dirty="0"/>
              <a:t>–– </a:t>
            </a:r>
            <a:r>
              <a:rPr lang="en-US" sz="1800" dirty="0" smtClean="0"/>
              <a:t>carried </a:t>
            </a:r>
            <a:r>
              <a:rPr lang="en-US" sz="1800" dirty="0"/>
              <a:t>out documented research activities abroad at public or private research centers or universities for at least two consecutive years</a:t>
            </a:r>
            <a:r>
              <a:rPr lang="it-IT" sz="1800" dirty="0"/>
              <a:t>; – </a:t>
            </a:r>
            <a:r>
              <a:rPr lang="en-US" sz="1800" dirty="0"/>
              <a:t>carry out research </a:t>
            </a:r>
            <a:r>
              <a:rPr lang="en-US" sz="1800" dirty="0" smtClean="0"/>
              <a:t>activity in </a:t>
            </a:r>
            <a:r>
              <a:rPr lang="en-US" sz="1800" dirty="0"/>
              <a:t>Italy</a:t>
            </a:r>
            <a:r>
              <a:rPr lang="it-IT" sz="1800" dirty="0"/>
              <a:t>; - </a:t>
            </a:r>
            <a:r>
              <a:rPr lang="en-US" sz="1800" dirty="0" smtClean="0"/>
              <a:t>tax </a:t>
            </a:r>
            <a:r>
              <a:rPr lang="en-US" sz="1800" dirty="0"/>
              <a:t>residence </a:t>
            </a:r>
            <a:r>
              <a:rPr lang="en-US" sz="1800" dirty="0" smtClean="0"/>
              <a:t>in </a:t>
            </a:r>
            <a:r>
              <a:rPr lang="en-US" sz="1800" dirty="0"/>
              <a:t>Italy</a:t>
            </a:r>
            <a:r>
              <a:rPr lang="it-IT" sz="1800" dirty="0"/>
              <a:t>. </a:t>
            </a:r>
          </a:p>
          <a:p>
            <a:pPr marL="0" indent="0" algn="just">
              <a:buNone/>
            </a:pPr>
            <a:endParaRPr lang="it-IT" sz="1800" dirty="0"/>
          </a:p>
          <a:p>
            <a:pPr algn="just"/>
            <a:r>
              <a:rPr lang="it-IT" sz="1800" b="1" dirty="0" err="1"/>
              <a:t>Duration</a:t>
            </a:r>
            <a:r>
              <a:rPr lang="it-IT" sz="1800" b="1" dirty="0"/>
              <a:t> of </a:t>
            </a:r>
            <a:r>
              <a:rPr lang="it-IT" sz="1800" b="1" dirty="0" err="1"/>
              <a:t>tax</a:t>
            </a:r>
            <a:r>
              <a:rPr lang="it-IT" sz="1800" b="1" dirty="0"/>
              <a:t> </a:t>
            </a:r>
            <a:r>
              <a:rPr lang="it-IT" sz="1800" b="1" dirty="0" smtClean="0"/>
              <a:t>benefits for </a:t>
            </a:r>
            <a:r>
              <a:rPr lang="it-IT" sz="1800" b="1" dirty="0" err="1" smtClean="0"/>
              <a:t>researchers</a:t>
            </a:r>
            <a:r>
              <a:rPr lang="it-IT" sz="1800" b="1" dirty="0" smtClean="0"/>
              <a:t> - </a:t>
            </a:r>
            <a:r>
              <a:rPr lang="it-IT" sz="1800" b="1" dirty="0" err="1" smtClean="0"/>
              <a:t>tax</a:t>
            </a:r>
            <a:r>
              <a:rPr lang="it-IT" sz="1800" b="1" dirty="0" smtClean="0"/>
              <a:t> residence in </a:t>
            </a:r>
            <a:r>
              <a:rPr lang="it-IT" sz="1800" b="1" dirty="0" err="1" smtClean="0"/>
              <a:t>Italy</a:t>
            </a:r>
            <a:r>
              <a:rPr lang="it-IT" sz="1800" b="1" dirty="0" smtClean="0"/>
              <a:t> </a:t>
            </a:r>
            <a:r>
              <a:rPr lang="it-IT" sz="1800" b="1" u="sng" dirty="0" err="1" smtClean="0"/>
              <a:t>before</a:t>
            </a:r>
            <a:r>
              <a:rPr lang="it-IT" sz="1800" b="1" u="sng" dirty="0" smtClean="0"/>
              <a:t> 2020</a:t>
            </a:r>
            <a:r>
              <a:rPr lang="it-IT" sz="1800" b="1" dirty="0" smtClean="0"/>
              <a:t>:</a:t>
            </a:r>
            <a:r>
              <a:rPr lang="en-US" sz="1800" dirty="0" smtClean="0"/>
              <a:t> year </a:t>
            </a:r>
            <a:r>
              <a:rPr lang="en-US" sz="1800" dirty="0"/>
              <a:t>in which the </a:t>
            </a:r>
            <a:r>
              <a:rPr lang="en-US" sz="1800" dirty="0" smtClean="0"/>
              <a:t>researcher obtains tax </a:t>
            </a:r>
            <a:r>
              <a:rPr lang="en-US" sz="1800" dirty="0"/>
              <a:t>residence in Italy </a:t>
            </a:r>
            <a:r>
              <a:rPr lang="en-US" sz="1800" dirty="0" smtClean="0"/>
              <a:t>plus </a:t>
            </a:r>
            <a:r>
              <a:rPr lang="en-US" sz="1800" dirty="0"/>
              <a:t>the following </a:t>
            </a:r>
            <a:r>
              <a:rPr lang="en-US" sz="1800" dirty="0" smtClean="0"/>
              <a:t> 3 years</a:t>
            </a:r>
            <a:r>
              <a:rPr lang="en-US" sz="1800" dirty="0"/>
              <a:t>: TOTAL </a:t>
            </a:r>
            <a:r>
              <a:rPr lang="en-US" sz="1800" dirty="0" smtClean="0"/>
              <a:t>4 years</a:t>
            </a:r>
            <a:r>
              <a:rPr lang="it-IT" sz="1800" dirty="0" smtClean="0"/>
              <a:t>. </a:t>
            </a:r>
            <a:r>
              <a:rPr lang="en-US" sz="1800" u="sng" dirty="0"/>
              <a:t>Provided that the tax residence in Italy </a:t>
            </a:r>
            <a:r>
              <a:rPr lang="en-US" sz="1800" u="sng" dirty="0" smtClean="0"/>
              <a:t>is still valid.</a:t>
            </a:r>
          </a:p>
          <a:p>
            <a:pPr algn="just"/>
            <a:r>
              <a:rPr lang="it-IT" sz="1800" b="1" dirty="0" err="1"/>
              <a:t>Duration</a:t>
            </a:r>
            <a:r>
              <a:rPr lang="it-IT" sz="1800" b="1" dirty="0"/>
              <a:t> of </a:t>
            </a:r>
            <a:r>
              <a:rPr lang="it-IT" sz="1800" b="1" dirty="0" err="1"/>
              <a:t>tax</a:t>
            </a:r>
            <a:r>
              <a:rPr lang="it-IT" sz="1800" b="1" dirty="0"/>
              <a:t> </a:t>
            </a:r>
            <a:r>
              <a:rPr lang="it-IT" sz="1800" b="1" dirty="0" smtClean="0"/>
              <a:t>benefits </a:t>
            </a:r>
            <a:r>
              <a:rPr lang="it-IT" sz="1800" b="1" dirty="0"/>
              <a:t>for </a:t>
            </a:r>
            <a:r>
              <a:rPr lang="it-IT" sz="1800" b="1" dirty="0" err="1"/>
              <a:t>researchers</a:t>
            </a:r>
            <a:r>
              <a:rPr lang="it-IT" sz="1800" b="1" dirty="0"/>
              <a:t> </a:t>
            </a:r>
            <a:r>
              <a:rPr lang="it-IT" sz="1800" b="1" dirty="0" smtClean="0"/>
              <a:t>- </a:t>
            </a:r>
            <a:r>
              <a:rPr lang="it-IT" sz="1800" b="1" dirty="0" err="1" smtClean="0"/>
              <a:t>tax</a:t>
            </a:r>
            <a:r>
              <a:rPr lang="it-IT" sz="1800" b="1" dirty="0" smtClean="0"/>
              <a:t> </a:t>
            </a:r>
            <a:r>
              <a:rPr lang="it-IT" sz="1800" b="1" dirty="0"/>
              <a:t>residence in </a:t>
            </a:r>
            <a:r>
              <a:rPr lang="it-IT" sz="1800" b="1" dirty="0" err="1"/>
              <a:t>Italy</a:t>
            </a:r>
            <a:r>
              <a:rPr lang="it-IT" sz="1800" b="1" dirty="0"/>
              <a:t> </a:t>
            </a:r>
            <a:r>
              <a:rPr lang="it-IT" sz="1800" b="1" u="sng" dirty="0" smtClean="0"/>
              <a:t>from </a:t>
            </a:r>
            <a:r>
              <a:rPr lang="it-IT" sz="1800" b="1" u="sng" dirty="0"/>
              <a:t>2020</a:t>
            </a:r>
            <a:r>
              <a:rPr lang="it-IT" sz="1800" b="1" dirty="0"/>
              <a:t>:</a:t>
            </a:r>
            <a:r>
              <a:rPr lang="en-US" sz="1800" dirty="0"/>
              <a:t> </a:t>
            </a:r>
            <a:r>
              <a:rPr lang="en-US" sz="1800" dirty="0" smtClean="0"/>
              <a:t>year </a:t>
            </a:r>
            <a:r>
              <a:rPr lang="en-US" sz="1800" dirty="0"/>
              <a:t>in which the researcher obtains tax residence in Italy </a:t>
            </a:r>
            <a:r>
              <a:rPr lang="en-US" sz="1800" dirty="0" smtClean="0"/>
              <a:t>plus the </a:t>
            </a:r>
            <a:r>
              <a:rPr lang="en-US" sz="1800" dirty="0"/>
              <a:t>following  </a:t>
            </a:r>
            <a:r>
              <a:rPr lang="en-US" sz="1800" dirty="0" smtClean="0"/>
              <a:t>5 years</a:t>
            </a:r>
            <a:r>
              <a:rPr lang="en-US" sz="1800" dirty="0"/>
              <a:t>: TOTAL 6 years</a:t>
            </a:r>
            <a:r>
              <a:rPr lang="it-IT" sz="1800" dirty="0"/>
              <a:t>; </a:t>
            </a:r>
            <a:r>
              <a:rPr lang="en-US" sz="1800" dirty="0"/>
              <a:t>in </a:t>
            </a:r>
            <a:r>
              <a:rPr lang="en-US" sz="1800" dirty="0" smtClean="0"/>
              <a:t>the case </a:t>
            </a:r>
            <a:r>
              <a:rPr lang="en-US" sz="1800" dirty="0"/>
              <a:t>of </a:t>
            </a:r>
            <a:r>
              <a:rPr lang="en-US" sz="1800" dirty="0" smtClean="0"/>
              <a:t>the purchase </a:t>
            </a:r>
            <a:r>
              <a:rPr lang="en-US" sz="1800" dirty="0"/>
              <a:t>of a property or </a:t>
            </a:r>
            <a:r>
              <a:rPr lang="en-US" sz="1800" dirty="0" smtClean="0"/>
              <a:t>where there is a dependent </a:t>
            </a:r>
            <a:r>
              <a:rPr lang="en-US" sz="1800" dirty="0"/>
              <a:t>child: TOTAL 8 years</a:t>
            </a:r>
            <a:r>
              <a:rPr lang="it-IT" sz="1800" dirty="0"/>
              <a:t>; </a:t>
            </a:r>
            <a:r>
              <a:rPr lang="en-US" sz="1800" dirty="0"/>
              <a:t>in </a:t>
            </a:r>
            <a:r>
              <a:rPr lang="en-US" sz="1800" dirty="0" smtClean="0"/>
              <a:t>the case </a:t>
            </a:r>
            <a:r>
              <a:rPr lang="en-US" sz="1800" dirty="0"/>
              <a:t>of two dependent children: TOTAL 11 years</a:t>
            </a:r>
            <a:r>
              <a:rPr lang="it-IT" sz="1800" dirty="0"/>
              <a:t>; </a:t>
            </a:r>
            <a:r>
              <a:rPr lang="en-US" sz="1800" dirty="0"/>
              <a:t>in </a:t>
            </a:r>
            <a:r>
              <a:rPr lang="en-US" sz="1800" dirty="0" smtClean="0"/>
              <a:t>the case </a:t>
            </a:r>
            <a:r>
              <a:rPr lang="en-US" sz="1800" dirty="0"/>
              <a:t>of three dependent children: TOTAL 13 years</a:t>
            </a:r>
            <a:r>
              <a:rPr lang="it-IT" sz="1800" dirty="0"/>
              <a:t>. </a:t>
            </a:r>
            <a:r>
              <a:rPr lang="en-US" sz="1800" u="sng" dirty="0"/>
              <a:t>Provided that the tax residence in Italy is still valid.</a:t>
            </a:r>
          </a:p>
          <a:p>
            <a:pPr marL="0" indent="0" algn="just">
              <a:buNone/>
            </a:pPr>
            <a:endParaRPr lang="en-US" sz="1800" u="sng" dirty="0"/>
          </a:p>
          <a:p>
            <a:pPr algn="just"/>
            <a:r>
              <a:rPr lang="en-US" sz="1800" b="1" dirty="0" smtClean="0"/>
              <a:t>Required documentation for tax benefits application:</a:t>
            </a:r>
            <a:r>
              <a:rPr lang="en-US" sz="1800" dirty="0" smtClean="0"/>
              <a:t> </a:t>
            </a:r>
            <a:r>
              <a:rPr lang="en-US" sz="1800" dirty="0"/>
              <a:t>- certificate attesting university degree or equivalent; - certificate of effective acquisition of tax residence abroad, proven by a certificate of residence by the Administration of the foreign State, or by a lease contract, or by receipts certifying the payment of domestic utilities and local taxes; - certification of research activity, deriving from work contracts abroad at public or private research centers or universities, carried out for at least two consecutive years; - certificate proving the transfer of residence </a:t>
            </a:r>
            <a:r>
              <a:rPr lang="en-US" sz="1800" dirty="0" smtClean="0"/>
              <a:t>to </a:t>
            </a:r>
            <a:r>
              <a:rPr lang="en-US" sz="1800" dirty="0"/>
              <a:t>Italy issued by the “</a:t>
            </a:r>
            <a:r>
              <a:rPr lang="en-US" sz="1800" i="1" dirty="0" err="1"/>
              <a:t>Ufficio</a:t>
            </a:r>
            <a:r>
              <a:rPr lang="en-US" sz="1800" i="1" dirty="0"/>
              <a:t> </a:t>
            </a:r>
            <a:r>
              <a:rPr lang="en-US" sz="1800" i="1" dirty="0" err="1"/>
              <a:t>Anagrafe</a:t>
            </a:r>
            <a:r>
              <a:rPr lang="en-US" sz="1800" dirty="0"/>
              <a:t>” of the </a:t>
            </a:r>
            <a:r>
              <a:rPr lang="en-US" sz="1800" dirty="0" smtClean="0"/>
              <a:t>relevant municipality; </a:t>
            </a:r>
            <a:r>
              <a:rPr lang="en-US" sz="1800" dirty="0"/>
              <a:t>- tax deduction form “</a:t>
            </a:r>
            <a:r>
              <a:rPr lang="en-US" sz="1800" i="1" dirty="0"/>
              <a:t>Modulo </a:t>
            </a:r>
            <a:r>
              <a:rPr lang="en-US" sz="1800" i="1" dirty="0" err="1"/>
              <a:t>detrazioni</a:t>
            </a:r>
            <a:r>
              <a:rPr lang="en-US" sz="1800" i="1" dirty="0"/>
              <a:t> di </a:t>
            </a:r>
            <a:r>
              <a:rPr lang="en-US" sz="1800" i="1" dirty="0" err="1"/>
              <a:t>imposta</a:t>
            </a:r>
            <a:r>
              <a:rPr lang="en-US" sz="1800" dirty="0"/>
              <a:t>”.</a:t>
            </a:r>
            <a:r>
              <a:rPr lang="it-IT" sz="1800" dirty="0"/>
              <a:t>	</a:t>
            </a:r>
          </a:p>
          <a:p>
            <a:pPr marL="0" indent="0" algn="just">
              <a:buNone/>
            </a:pPr>
            <a:r>
              <a:rPr lang="it-IT" sz="1800" dirty="0"/>
              <a:t>	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27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88E0EE-03B0-4471-9422-1E2A74D0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monthly salary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F259DAA7-0427-445B-BA77-BF7E12A5C7D0}"/>
              </a:ext>
            </a:extLst>
          </p:cNvPr>
          <p:cNvSpPr txBox="1">
            <a:spLocks/>
          </p:cNvSpPr>
          <p:nvPr/>
        </p:nvSpPr>
        <p:spPr>
          <a:xfrm>
            <a:off x="3171825" y="1911619"/>
            <a:ext cx="5305425" cy="1747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en-US" sz="2700" b="1" dirty="0"/>
              <a:t>MONTHLY LIVING ALLOWANCE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r>
              <a:rPr lang="en-US" sz="2000" i="1" dirty="0"/>
              <a:t> </a:t>
            </a:r>
            <a:r>
              <a:rPr lang="en-US" sz="3000" i="1" dirty="0"/>
              <a:t>Monthly Basic payment </a:t>
            </a:r>
          </a:p>
          <a:p>
            <a:r>
              <a:rPr lang="en-US" sz="3000" i="1" dirty="0"/>
              <a:t>(€ 33.837,41/13)</a:t>
            </a:r>
          </a:p>
          <a:p>
            <a:pPr algn="just"/>
            <a:endParaRPr lang="en-US" sz="3000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3000" i="1" dirty="0"/>
          </a:p>
          <a:p>
            <a:pPr algn="just"/>
            <a:endParaRPr lang="en-US" sz="3000" i="1" dirty="0"/>
          </a:p>
          <a:p>
            <a:pPr algn="just"/>
            <a:r>
              <a:rPr lang="en-US" sz="3000" dirty="0"/>
              <a:t>Monthly Additional payment (</a:t>
            </a:r>
            <a:r>
              <a:rPr lang="en-US" sz="3000" b="1" u="sng" dirty="0"/>
              <a:t>theoretical value</a:t>
            </a:r>
            <a:r>
              <a:rPr lang="en-US" sz="3000" dirty="0"/>
              <a:t>)</a:t>
            </a:r>
          </a:p>
          <a:p>
            <a:pPr algn="just"/>
            <a:r>
              <a:rPr lang="en-US" sz="3000" dirty="0"/>
              <a:t>(€ 2.247,12/12)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AAA82F98-2982-42FD-B146-40441B02BF26}"/>
              </a:ext>
            </a:extLst>
          </p:cNvPr>
          <p:cNvSpPr txBox="1">
            <a:spLocks/>
          </p:cNvSpPr>
          <p:nvPr/>
        </p:nvSpPr>
        <p:spPr>
          <a:xfrm>
            <a:off x="7554993" y="1566863"/>
            <a:ext cx="3684507" cy="1850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/>
              <a:t>                                       </a:t>
            </a:r>
          </a:p>
          <a:p>
            <a:pPr algn="r"/>
            <a:endParaRPr lang="en-US" sz="1800" b="1" dirty="0"/>
          </a:p>
          <a:p>
            <a:pPr algn="just"/>
            <a:endParaRPr lang="en-US" sz="1800" i="1" dirty="0"/>
          </a:p>
          <a:p>
            <a:pPr algn="just"/>
            <a:r>
              <a:rPr lang="en-US" sz="1800" i="1" dirty="0"/>
              <a:t>                                               € 2.602,88</a:t>
            </a:r>
          </a:p>
          <a:p>
            <a:pPr algn="just"/>
            <a:r>
              <a:rPr lang="en-US" sz="1800" i="1" dirty="0"/>
              <a:t>  </a:t>
            </a:r>
          </a:p>
          <a:p>
            <a:pPr algn="just"/>
            <a:endParaRPr lang="en-US" sz="1800" i="1" dirty="0"/>
          </a:p>
          <a:p>
            <a:pPr algn="just"/>
            <a:endParaRPr lang="en-US" sz="1800" i="1" dirty="0"/>
          </a:p>
          <a:p>
            <a:pPr algn="just"/>
            <a:r>
              <a:rPr lang="en-US" sz="1800" i="1" dirty="0"/>
              <a:t>                                                  € 187,26</a:t>
            </a:r>
            <a:endParaRPr lang="it-IT" sz="1800" i="1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5B0F44FB-2789-4672-9FA0-AE6F51A641B4}"/>
              </a:ext>
            </a:extLst>
          </p:cNvPr>
          <p:cNvSpPr txBox="1">
            <a:spLocks/>
          </p:cNvSpPr>
          <p:nvPr/>
        </p:nvSpPr>
        <p:spPr>
          <a:xfrm>
            <a:off x="3183019" y="5102493"/>
            <a:ext cx="3617832" cy="1517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/>
              <a:t>MONTHLY MOBILITY ALLOWANCE</a:t>
            </a:r>
          </a:p>
          <a:p>
            <a:pPr algn="just"/>
            <a:r>
              <a:rPr lang="en-US" sz="1800" dirty="0"/>
              <a:t>(€ 3.946,00/12)</a:t>
            </a:r>
          </a:p>
          <a:p>
            <a:pPr algn="just"/>
            <a:endParaRPr lang="en-US" sz="1800" b="1" dirty="0"/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E5A0E4F6-BFC3-41D4-9E13-7699846C67CA}"/>
              </a:ext>
            </a:extLst>
          </p:cNvPr>
          <p:cNvSpPr txBox="1">
            <a:spLocks/>
          </p:cNvSpPr>
          <p:nvPr/>
        </p:nvSpPr>
        <p:spPr>
          <a:xfrm>
            <a:off x="7707393" y="4539153"/>
            <a:ext cx="3532107" cy="174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/>
              <a:t>                                                  </a:t>
            </a:r>
            <a:r>
              <a:rPr lang="en-US" sz="1800" dirty="0"/>
              <a:t>€ 328,83 </a:t>
            </a:r>
          </a:p>
          <a:p>
            <a:pPr algn="just"/>
            <a:endParaRPr lang="en-US" sz="1800" b="1" dirty="0"/>
          </a:p>
          <a:p>
            <a:pPr algn="just"/>
            <a:endParaRPr lang="en-US" sz="1800" i="1" dirty="0"/>
          </a:p>
        </p:txBody>
      </p:sp>
      <p:sp>
        <p:nvSpPr>
          <p:cNvPr id="14" name="Fumetto: rettangolo 13">
            <a:extLst>
              <a:ext uri="{FF2B5EF4-FFF2-40B4-BE49-F238E27FC236}">
                <a16:creationId xmlns:a16="http://schemas.microsoft.com/office/drawing/2014/main" id="{D80433FE-3FC3-4FDE-B0BA-2098755CCF46}"/>
              </a:ext>
            </a:extLst>
          </p:cNvPr>
          <p:cNvSpPr/>
          <p:nvPr/>
        </p:nvSpPr>
        <p:spPr>
          <a:xfrm>
            <a:off x="276225" y="838201"/>
            <a:ext cx="1581150" cy="1676400"/>
          </a:xfrm>
          <a:prstGeom prst="wedgeRectCallout">
            <a:avLst>
              <a:gd name="adj1" fmla="val 97239"/>
              <a:gd name="adj2" fmla="val 393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Two payments are </a:t>
            </a:r>
            <a:r>
              <a:rPr lang="en-US" sz="1100" dirty="0" smtClean="0"/>
              <a:t>made </a:t>
            </a:r>
            <a:r>
              <a:rPr lang="en-US" sz="1100" dirty="0"/>
              <a:t>in December, one of these called “</a:t>
            </a:r>
            <a:r>
              <a:rPr lang="en-US" sz="1100" i="1" dirty="0" err="1" smtClean="0"/>
              <a:t>tredicesima</a:t>
            </a:r>
            <a:r>
              <a:rPr lang="en-US" sz="1100" dirty="0"/>
              <a:t>” is equivalent to € 2.602,88*N/12, where N is the number of months worked during the year</a:t>
            </a:r>
            <a:endParaRPr lang="it-IT" sz="1100" dirty="0"/>
          </a:p>
        </p:txBody>
      </p:sp>
      <p:sp>
        <p:nvSpPr>
          <p:cNvPr id="15" name="Fumetto: rettangolo 14">
            <a:extLst>
              <a:ext uri="{FF2B5EF4-FFF2-40B4-BE49-F238E27FC236}">
                <a16:creationId xmlns:a16="http://schemas.microsoft.com/office/drawing/2014/main" id="{6A7E7379-7FC8-4859-A644-A6958BF58E93}"/>
              </a:ext>
            </a:extLst>
          </p:cNvPr>
          <p:cNvSpPr/>
          <p:nvPr/>
        </p:nvSpPr>
        <p:spPr>
          <a:xfrm>
            <a:off x="276225" y="3314699"/>
            <a:ext cx="1581150" cy="1676400"/>
          </a:xfrm>
          <a:prstGeom prst="wedgeRectCallout">
            <a:avLst>
              <a:gd name="adj1" fmla="val 98444"/>
              <a:gd name="adj2" fmla="val -316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The actual monthly value may </a:t>
            </a:r>
            <a:r>
              <a:rPr lang="en-US" sz="1100" dirty="0" smtClean="0"/>
              <a:t>vary slightly since it is </a:t>
            </a:r>
            <a:r>
              <a:rPr lang="en-US" sz="1100" dirty="0"/>
              <a:t>based on some collective labor agreement parameters</a:t>
            </a:r>
            <a:endParaRPr lang="it-IT" sz="1100" dirty="0"/>
          </a:p>
        </p:txBody>
      </p:sp>
      <p:pic>
        <p:nvPicPr>
          <p:cNvPr id="11" name="Immagine 10" descr="Immagine che contiene testo&#10;&#10;Descrizione generata automaticamente">
            <a:extLst>
              <a:ext uri="{FF2B5EF4-FFF2-40B4-BE49-F238E27FC236}">
                <a16:creationId xmlns:a16="http://schemas.microsoft.com/office/drawing/2014/main" id="{4235A407-1FFC-448A-AE0F-41CD4B4A1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592" y="325356"/>
            <a:ext cx="1967811" cy="9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6ABD6E-197F-4A7C-B15A-CD4701015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3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PAYSLIP ITEMS (1)</a:t>
            </a:r>
          </a:p>
        </p:txBody>
      </p:sp>
      <p:pic>
        <p:nvPicPr>
          <p:cNvPr id="4" name="Immagine 3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B36022AE-55C8-44EC-A7B4-58CED9A41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533" y="1217258"/>
            <a:ext cx="6040934" cy="2542183"/>
          </a:xfrm>
          <a:prstGeom prst="rect">
            <a:avLst/>
          </a:prstGeom>
        </p:spPr>
      </p:pic>
      <p:sp>
        <p:nvSpPr>
          <p:cNvPr id="41" name="Rettangolo 40">
            <a:extLst>
              <a:ext uri="{FF2B5EF4-FFF2-40B4-BE49-F238E27FC236}">
                <a16:creationId xmlns:a16="http://schemas.microsoft.com/office/drawing/2014/main" id="{549FC084-0A9D-4FCB-B88D-B6B2C7A702D0}"/>
              </a:ext>
            </a:extLst>
          </p:cNvPr>
          <p:cNvSpPr/>
          <p:nvPr/>
        </p:nvSpPr>
        <p:spPr>
          <a:xfrm>
            <a:off x="5612233" y="1627464"/>
            <a:ext cx="897623" cy="1107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29A3846D-2676-4C7C-954C-04780C100EF9}"/>
              </a:ext>
            </a:extLst>
          </p:cNvPr>
          <p:cNvSpPr/>
          <p:nvPr/>
        </p:nvSpPr>
        <p:spPr>
          <a:xfrm>
            <a:off x="3478306" y="2030136"/>
            <a:ext cx="313519" cy="786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id="{F621EDC7-D44D-4443-AE89-02EE62A7A98C}"/>
              </a:ext>
            </a:extLst>
          </p:cNvPr>
          <p:cNvSpPr/>
          <p:nvPr/>
        </p:nvSpPr>
        <p:spPr>
          <a:xfrm>
            <a:off x="7015991" y="2030136"/>
            <a:ext cx="626379" cy="7860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6867E304-5508-4F0B-A4C4-7B236770E723}"/>
              </a:ext>
            </a:extLst>
          </p:cNvPr>
          <p:cNvSpPr/>
          <p:nvPr/>
        </p:nvSpPr>
        <p:spPr>
          <a:xfrm>
            <a:off x="4225159" y="2435955"/>
            <a:ext cx="908903" cy="672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8A266632-E39A-4B76-9E58-158937C63150}"/>
              </a:ext>
            </a:extLst>
          </p:cNvPr>
          <p:cNvCxnSpPr>
            <a:cxnSpLocks/>
          </p:cNvCxnSpPr>
          <p:nvPr/>
        </p:nvCxnSpPr>
        <p:spPr>
          <a:xfrm flipH="1" flipV="1">
            <a:off x="10784339" y="4284839"/>
            <a:ext cx="926355" cy="419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rentesi graffa aperta 16">
            <a:extLst>
              <a:ext uri="{FF2B5EF4-FFF2-40B4-BE49-F238E27FC236}">
                <a16:creationId xmlns:a16="http://schemas.microsoft.com/office/drawing/2014/main" id="{4E5C1D03-9216-4787-B56D-49E38F7B8DF7}"/>
              </a:ext>
            </a:extLst>
          </p:cNvPr>
          <p:cNvSpPr/>
          <p:nvPr/>
        </p:nvSpPr>
        <p:spPr>
          <a:xfrm rot="16200000">
            <a:off x="10302530" y="5235577"/>
            <a:ext cx="249452" cy="13763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DB598F2-D952-438A-9A5F-F501608ED09A}"/>
              </a:ext>
            </a:extLst>
          </p:cNvPr>
          <p:cNvSpPr txBox="1"/>
          <p:nvPr/>
        </p:nvSpPr>
        <p:spPr>
          <a:xfrm>
            <a:off x="8095732" y="6073602"/>
            <a:ext cx="398513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Total: 187,26</a:t>
            </a:r>
          </a:p>
          <a:p>
            <a:pPr algn="ctr"/>
            <a:r>
              <a:rPr lang="it-IT" dirty="0" err="1"/>
              <a:t>Theoretical</a:t>
            </a:r>
            <a:r>
              <a:rPr lang="it-IT" dirty="0"/>
              <a:t> </a:t>
            </a:r>
            <a:r>
              <a:rPr lang="en-US" dirty="0"/>
              <a:t>Monthly Additional payment</a:t>
            </a:r>
            <a:endParaRPr lang="it-IT" dirty="0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A204DC31-D3C3-45A5-9CA1-C73E1EA3EFE5}"/>
              </a:ext>
            </a:extLst>
          </p:cNvPr>
          <p:cNvSpPr txBox="1"/>
          <p:nvPr/>
        </p:nvSpPr>
        <p:spPr>
          <a:xfrm>
            <a:off x="9739097" y="2516703"/>
            <a:ext cx="197159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additional </a:t>
            </a:r>
            <a:r>
              <a:rPr lang="en-US" sz="1200" dirty="0"/>
              <a:t>portion </a:t>
            </a:r>
            <a:r>
              <a:rPr lang="en-US" sz="1200" dirty="0" smtClean="0"/>
              <a:t>of </a:t>
            </a:r>
            <a:r>
              <a:rPr lang="en-US" sz="1200" dirty="0"/>
              <a:t>salary to reach the </a:t>
            </a:r>
            <a:r>
              <a:rPr lang="en-US" sz="1200" dirty="0" smtClean="0"/>
              <a:t>agreed </a:t>
            </a:r>
            <a:r>
              <a:rPr lang="en-US" sz="1200" i="1" dirty="0"/>
              <a:t>Monthly Basic payment </a:t>
            </a:r>
            <a:endParaRPr lang="it-IT" sz="1200" dirty="0"/>
          </a:p>
        </p:txBody>
      </p:sp>
      <p:cxnSp>
        <p:nvCxnSpPr>
          <p:cNvPr id="45" name="Connettore a gomito 44">
            <a:extLst>
              <a:ext uri="{FF2B5EF4-FFF2-40B4-BE49-F238E27FC236}">
                <a16:creationId xmlns:a16="http://schemas.microsoft.com/office/drawing/2014/main" id="{B0DEAE7D-C6AC-4120-BE7C-108781B0A228}"/>
              </a:ext>
            </a:extLst>
          </p:cNvPr>
          <p:cNvCxnSpPr/>
          <p:nvPr/>
        </p:nvCxnSpPr>
        <p:spPr>
          <a:xfrm flipV="1">
            <a:off x="5355494" y="2537873"/>
            <a:ext cx="5590834" cy="184666"/>
          </a:xfrm>
          <a:prstGeom prst="bentConnector4">
            <a:avLst>
              <a:gd name="adj1" fmla="val 41184"/>
              <a:gd name="adj2" fmla="val 22379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204DC31-D3C3-45A5-9CA1-C73E1EA3EFE5}"/>
              </a:ext>
            </a:extLst>
          </p:cNvPr>
          <p:cNvSpPr txBox="1"/>
          <p:nvPr/>
        </p:nvSpPr>
        <p:spPr>
          <a:xfrm>
            <a:off x="9576328" y="3915506"/>
            <a:ext cx="23407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Annual</a:t>
            </a:r>
            <a:r>
              <a:rPr lang="it-IT" dirty="0"/>
              <a:t> </a:t>
            </a:r>
            <a:r>
              <a:rPr lang="it-IT" dirty="0" err="1"/>
              <a:t>Severance</a:t>
            </a:r>
            <a:r>
              <a:rPr lang="it-IT" dirty="0"/>
              <a:t> </a:t>
            </a:r>
            <a:r>
              <a:rPr lang="it-IT" dirty="0" err="1"/>
              <a:t>pay</a:t>
            </a:r>
            <a:endParaRPr lang="it-IT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204DC31-D3C3-45A5-9CA1-C73E1EA3EFE5}"/>
              </a:ext>
            </a:extLst>
          </p:cNvPr>
          <p:cNvSpPr txBox="1"/>
          <p:nvPr/>
        </p:nvSpPr>
        <p:spPr>
          <a:xfrm>
            <a:off x="274953" y="4284838"/>
            <a:ext cx="3950206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 err="1"/>
              <a:t>Taken</a:t>
            </a:r>
            <a:r>
              <a:rPr lang="it-IT" sz="1100" dirty="0"/>
              <a:t> from </a:t>
            </a:r>
            <a:r>
              <a:rPr lang="it-IT" sz="1100" dirty="0" err="1"/>
              <a:t>collective</a:t>
            </a:r>
            <a:r>
              <a:rPr lang="it-IT" sz="1100" dirty="0"/>
              <a:t> </a:t>
            </a:r>
            <a:r>
              <a:rPr lang="it-IT" sz="1100" dirty="0" err="1"/>
              <a:t>labor</a:t>
            </a:r>
            <a:r>
              <a:rPr lang="it-IT" sz="1100" dirty="0"/>
              <a:t> </a:t>
            </a:r>
            <a:r>
              <a:rPr lang="it-IT" sz="1100" dirty="0" err="1"/>
              <a:t>agreement</a:t>
            </a:r>
            <a:r>
              <a:rPr lang="it-IT" sz="1100" dirty="0"/>
              <a:t>:</a:t>
            </a:r>
          </a:p>
        </p:txBody>
      </p: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8A266632-E39A-4B76-9E58-158937C63150}"/>
              </a:ext>
            </a:extLst>
          </p:cNvPr>
          <p:cNvCxnSpPr>
            <a:cxnSpLocks/>
          </p:cNvCxnSpPr>
          <p:nvPr/>
        </p:nvCxnSpPr>
        <p:spPr>
          <a:xfrm>
            <a:off x="4221286" y="2963397"/>
            <a:ext cx="3494304" cy="1595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8A266632-E39A-4B76-9E58-158937C63150}"/>
              </a:ext>
            </a:extLst>
          </p:cNvPr>
          <p:cNvCxnSpPr>
            <a:cxnSpLocks/>
          </p:cNvCxnSpPr>
          <p:nvPr/>
        </p:nvCxnSpPr>
        <p:spPr>
          <a:xfrm>
            <a:off x="3635065" y="2963397"/>
            <a:ext cx="4745537" cy="1583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414B5D01-5B4F-4BB9-9A9D-1D88F2641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1" y="4558721"/>
            <a:ext cx="11655105" cy="118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6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6ABD6E-197F-4A7C-B15A-CD4701015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3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PAYSLIP ITEMS (2)</a:t>
            </a:r>
          </a:p>
        </p:txBody>
      </p:sp>
      <p:pic>
        <p:nvPicPr>
          <p:cNvPr id="5" name="Immagine 4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155A0ECD-30FE-4637-87F8-25CDD6645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5" y="1450795"/>
            <a:ext cx="5534799" cy="2329188"/>
          </a:xfrm>
          <a:prstGeom prst="rect">
            <a:avLst/>
          </a:prstGeom>
        </p:spPr>
      </p:pic>
      <p:pic>
        <p:nvPicPr>
          <p:cNvPr id="7" name="Immagine 6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A4E51F66-BDEE-4D33-A859-4E8AD1A32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292" y="1450795"/>
            <a:ext cx="6390193" cy="2266418"/>
          </a:xfrm>
          <a:prstGeom prst="rect">
            <a:avLst/>
          </a:prstGeom>
        </p:spPr>
      </p:pic>
      <p:sp>
        <p:nvSpPr>
          <p:cNvPr id="8" name="Ovale 7">
            <a:extLst>
              <a:ext uri="{FF2B5EF4-FFF2-40B4-BE49-F238E27FC236}">
                <a16:creationId xmlns:a16="http://schemas.microsoft.com/office/drawing/2014/main" id="{80359FF7-47BC-4CF2-96A2-05702A1F27DA}"/>
              </a:ext>
            </a:extLst>
          </p:cNvPr>
          <p:cNvSpPr/>
          <p:nvPr/>
        </p:nvSpPr>
        <p:spPr>
          <a:xfrm>
            <a:off x="4902250" y="2835480"/>
            <a:ext cx="262715" cy="218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C972966-D003-4A96-8B0E-395C374B0C57}"/>
              </a:ext>
            </a:extLst>
          </p:cNvPr>
          <p:cNvSpPr txBox="1"/>
          <p:nvPr/>
        </p:nvSpPr>
        <p:spPr>
          <a:xfrm>
            <a:off x="4902251" y="2790647"/>
            <a:ext cx="262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1</a:t>
            </a: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1DF4E33D-782D-4BD4-B87D-E14ADABB3A3F}"/>
              </a:ext>
            </a:extLst>
          </p:cNvPr>
          <p:cNvSpPr/>
          <p:nvPr/>
        </p:nvSpPr>
        <p:spPr>
          <a:xfrm>
            <a:off x="5116556" y="3683479"/>
            <a:ext cx="262715" cy="223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C81B75AE-A1C0-4C45-8D58-D27E4CCAF196}"/>
              </a:ext>
            </a:extLst>
          </p:cNvPr>
          <p:cNvSpPr txBox="1"/>
          <p:nvPr/>
        </p:nvSpPr>
        <p:spPr>
          <a:xfrm>
            <a:off x="5116557" y="3643536"/>
            <a:ext cx="262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3</a:t>
            </a:r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1BE8354A-D9E3-456F-8949-3AFE63487A0E}"/>
              </a:ext>
            </a:extLst>
          </p:cNvPr>
          <p:cNvSpPr/>
          <p:nvPr/>
        </p:nvSpPr>
        <p:spPr>
          <a:xfrm>
            <a:off x="3678750" y="5803233"/>
            <a:ext cx="262715" cy="218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E9D7BD3-DD6E-45BD-8533-176A04AEC04A}"/>
              </a:ext>
            </a:extLst>
          </p:cNvPr>
          <p:cNvSpPr txBox="1"/>
          <p:nvPr/>
        </p:nvSpPr>
        <p:spPr>
          <a:xfrm>
            <a:off x="3678751" y="5758400"/>
            <a:ext cx="262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3</a:t>
            </a:r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BEF8EDB6-B2A1-4DDB-B1B9-7A72F1A79BBB}"/>
              </a:ext>
            </a:extLst>
          </p:cNvPr>
          <p:cNvSpPr/>
          <p:nvPr/>
        </p:nvSpPr>
        <p:spPr>
          <a:xfrm>
            <a:off x="4119416" y="4601467"/>
            <a:ext cx="262715" cy="218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73F662D-2901-478C-B72F-18BDB33FA0C3}"/>
              </a:ext>
            </a:extLst>
          </p:cNvPr>
          <p:cNvSpPr txBox="1"/>
          <p:nvPr/>
        </p:nvSpPr>
        <p:spPr>
          <a:xfrm>
            <a:off x="4119417" y="4556634"/>
            <a:ext cx="262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1</a:t>
            </a:r>
          </a:p>
        </p:txBody>
      </p:sp>
      <p:cxnSp>
        <p:nvCxnSpPr>
          <p:cNvPr id="29" name="Connettore a gomito 28">
            <a:extLst>
              <a:ext uri="{FF2B5EF4-FFF2-40B4-BE49-F238E27FC236}">
                <a16:creationId xmlns:a16="http://schemas.microsoft.com/office/drawing/2014/main" id="{60030021-D01F-4BBC-8920-128507FB5844}"/>
              </a:ext>
            </a:extLst>
          </p:cNvPr>
          <p:cNvCxnSpPr>
            <a:cxnSpLocks/>
          </p:cNvCxnSpPr>
          <p:nvPr/>
        </p:nvCxnSpPr>
        <p:spPr>
          <a:xfrm rot="10800000" flipV="1">
            <a:off x="4234817" y="2966810"/>
            <a:ext cx="782834" cy="1765987"/>
          </a:xfrm>
          <a:prstGeom prst="bentConnector3">
            <a:avLst>
              <a:gd name="adj1" fmla="val 1292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B969EA4C-9DD6-40F0-B157-03D88B7AE9FA}"/>
              </a:ext>
            </a:extLst>
          </p:cNvPr>
          <p:cNvSpPr txBox="1"/>
          <p:nvPr/>
        </p:nvSpPr>
        <p:spPr>
          <a:xfrm>
            <a:off x="4382132" y="4495079"/>
            <a:ext cx="24663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Monthly Basic payment</a:t>
            </a:r>
            <a:endParaRPr lang="it-IT" dirty="0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EE757A61-EB37-491E-B667-D9F21F8DAA03}"/>
              </a:ext>
            </a:extLst>
          </p:cNvPr>
          <p:cNvSpPr txBox="1"/>
          <p:nvPr/>
        </p:nvSpPr>
        <p:spPr>
          <a:xfrm>
            <a:off x="3941465" y="5696845"/>
            <a:ext cx="31924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i="1" dirty="0"/>
              <a:t>Monthly Mobility Allowance</a:t>
            </a:r>
          </a:p>
        </p:txBody>
      </p:sp>
      <p:cxnSp>
        <p:nvCxnSpPr>
          <p:cNvPr id="46" name="Connettore a gomito 45">
            <a:extLst>
              <a:ext uri="{FF2B5EF4-FFF2-40B4-BE49-F238E27FC236}">
                <a16:creationId xmlns:a16="http://schemas.microsoft.com/office/drawing/2014/main" id="{1B06B66D-0893-47DF-8B4E-F0E29189DDB4}"/>
              </a:ext>
            </a:extLst>
          </p:cNvPr>
          <p:cNvCxnSpPr>
            <a:stCxn id="23" idx="1"/>
            <a:endCxn id="25" idx="1"/>
          </p:cNvCxnSpPr>
          <p:nvPr/>
        </p:nvCxnSpPr>
        <p:spPr>
          <a:xfrm rot="10800000" flipV="1">
            <a:off x="3678751" y="3797425"/>
            <a:ext cx="1437806" cy="2114864"/>
          </a:xfrm>
          <a:prstGeom prst="bentConnector3">
            <a:avLst>
              <a:gd name="adj1" fmla="val 1158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entesi graffa aperta 11">
            <a:extLst>
              <a:ext uri="{FF2B5EF4-FFF2-40B4-BE49-F238E27FC236}">
                <a16:creationId xmlns:a16="http://schemas.microsoft.com/office/drawing/2014/main" id="{F4CFAD8A-8392-4F1D-BC94-C8A3E9CD19E8}"/>
              </a:ext>
            </a:extLst>
          </p:cNvPr>
          <p:cNvSpPr/>
          <p:nvPr/>
        </p:nvSpPr>
        <p:spPr>
          <a:xfrm>
            <a:off x="5221664" y="3361370"/>
            <a:ext cx="107154" cy="2198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DA1F3C5-0E13-4395-9967-131AF3B5A951}"/>
              </a:ext>
            </a:extLst>
          </p:cNvPr>
          <p:cNvSpPr txBox="1"/>
          <p:nvPr/>
        </p:nvSpPr>
        <p:spPr>
          <a:xfrm>
            <a:off x="4156903" y="5087976"/>
            <a:ext cx="35839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Actual </a:t>
            </a:r>
            <a:r>
              <a:rPr lang="en-US" i="1" dirty="0"/>
              <a:t>Monthly Additional payment</a:t>
            </a:r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A87B1E8-9D59-4645-9C1D-13A1644985E0}"/>
              </a:ext>
            </a:extLst>
          </p:cNvPr>
          <p:cNvSpPr/>
          <p:nvPr/>
        </p:nvSpPr>
        <p:spPr>
          <a:xfrm>
            <a:off x="4899628" y="3380677"/>
            <a:ext cx="262715" cy="218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C3DA1951-76FC-473C-AA23-A3220747CEA2}"/>
              </a:ext>
            </a:extLst>
          </p:cNvPr>
          <p:cNvSpPr txBox="1"/>
          <p:nvPr/>
        </p:nvSpPr>
        <p:spPr>
          <a:xfrm>
            <a:off x="4899629" y="3335844"/>
            <a:ext cx="262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2</a:t>
            </a:r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CE829057-BDBF-4B79-BB7C-A99569C7BB19}"/>
              </a:ext>
            </a:extLst>
          </p:cNvPr>
          <p:cNvSpPr/>
          <p:nvPr/>
        </p:nvSpPr>
        <p:spPr>
          <a:xfrm>
            <a:off x="3859780" y="5171572"/>
            <a:ext cx="262715" cy="218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FC678A73-1CA1-4A60-89B9-9B1DB03A6FEA}"/>
              </a:ext>
            </a:extLst>
          </p:cNvPr>
          <p:cNvSpPr txBox="1"/>
          <p:nvPr/>
        </p:nvSpPr>
        <p:spPr>
          <a:xfrm>
            <a:off x="3859781" y="5126739"/>
            <a:ext cx="262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2</a:t>
            </a:r>
          </a:p>
        </p:txBody>
      </p:sp>
      <p:cxnSp>
        <p:nvCxnSpPr>
          <p:cNvPr id="15" name="Connettore a gomito 14">
            <a:extLst>
              <a:ext uri="{FF2B5EF4-FFF2-40B4-BE49-F238E27FC236}">
                <a16:creationId xmlns:a16="http://schemas.microsoft.com/office/drawing/2014/main" id="{825A3474-A2D4-441D-B2BE-72946E97717E}"/>
              </a:ext>
            </a:extLst>
          </p:cNvPr>
          <p:cNvCxnSpPr>
            <a:stCxn id="32" idx="2"/>
            <a:endCxn id="37" idx="1"/>
          </p:cNvCxnSpPr>
          <p:nvPr/>
        </p:nvCxnSpPr>
        <p:spPr>
          <a:xfrm rot="10800000" flipV="1">
            <a:off x="3859782" y="3489734"/>
            <a:ext cx="1039847" cy="1790894"/>
          </a:xfrm>
          <a:prstGeom prst="bentConnector3">
            <a:avLst>
              <a:gd name="adj1" fmla="val 1219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tangolo 59">
            <a:extLst>
              <a:ext uri="{FF2B5EF4-FFF2-40B4-BE49-F238E27FC236}">
                <a16:creationId xmlns:a16="http://schemas.microsoft.com/office/drawing/2014/main" id="{DD740D49-809F-4FF7-9B62-FE82D89285CC}"/>
              </a:ext>
            </a:extLst>
          </p:cNvPr>
          <p:cNvSpPr/>
          <p:nvPr/>
        </p:nvSpPr>
        <p:spPr>
          <a:xfrm>
            <a:off x="2407640" y="1837189"/>
            <a:ext cx="813732" cy="939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624A46C7-1304-4647-9268-2B7AC528CE23}"/>
              </a:ext>
            </a:extLst>
          </p:cNvPr>
          <p:cNvSpPr/>
          <p:nvPr/>
        </p:nvSpPr>
        <p:spPr>
          <a:xfrm>
            <a:off x="454404" y="2197916"/>
            <a:ext cx="267049" cy="928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344DE411-9CD4-4C88-A78E-8AC563E5F154}"/>
              </a:ext>
            </a:extLst>
          </p:cNvPr>
          <p:cNvSpPr/>
          <p:nvPr/>
        </p:nvSpPr>
        <p:spPr>
          <a:xfrm>
            <a:off x="1192635" y="2576787"/>
            <a:ext cx="771786" cy="772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Rettangolo 62">
            <a:extLst>
              <a:ext uri="{FF2B5EF4-FFF2-40B4-BE49-F238E27FC236}">
                <a16:creationId xmlns:a16="http://schemas.microsoft.com/office/drawing/2014/main" id="{5203DA81-755A-43C7-AF33-4DA069E4E4EC}"/>
              </a:ext>
            </a:extLst>
          </p:cNvPr>
          <p:cNvSpPr/>
          <p:nvPr/>
        </p:nvSpPr>
        <p:spPr>
          <a:xfrm>
            <a:off x="8414158" y="1848372"/>
            <a:ext cx="939567" cy="1560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Rettangolo 63">
            <a:extLst>
              <a:ext uri="{FF2B5EF4-FFF2-40B4-BE49-F238E27FC236}">
                <a16:creationId xmlns:a16="http://schemas.microsoft.com/office/drawing/2014/main" id="{594851FA-1017-431E-A778-F08EA267997A}"/>
              </a:ext>
            </a:extLst>
          </p:cNvPr>
          <p:cNvSpPr/>
          <p:nvPr/>
        </p:nvSpPr>
        <p:spPr>
          <a:xfrm>
            <a:off x="6096000" y="2257414"/>
            <a:ext cx="380301" cy="1560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Rettangolo 64">
            <a:extLst>
              <a:ext uri="{FF2B5EF4-FFF2-40B4-BE49-F238E27FC236}">
                <a16:creationId xmlns:a16="http://schemas.microsoft.com/office/drawing/2014/main" id="{C9CACF13-9206-450A-B2D0-CF0A4211EA24}"/>
              </a:ext>
            </a:extLst>
          </p:cNvPr>
          <p:cNvSpPr/>
          <p:nvPr/>
        </p:nvSpPr>
        <p:spPr>
          <a:xfrm>
            <a:off x="6999214" y="2718033"/>
            <a:ext cx="861269" cy="1122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D854BE80-9A08-4C5D-A1F9-4A577C155545}"/>
              </a:ext>
            </a:extLst>
          </p:cNvPr>
          <p:cNvSpPr/>
          <p:nvPr/>
        </p:nvSpPr>
        <p:spPr>
          <a:xfrm>
            <a:off x="3693953" y="2165891"/>
            <a:ext cx="550876" cy="928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51859F1C-4012-45B9-99EE-CEFBC0950319}"/>
              </a:ext>
            </a:extLst>
          </p:cNvPr>
          <p:cNvSpPr/>
          <p:nvPr/>
        </p:nvSpPr>
        <p:spPr>
          <a:xfrm>
            <a:off x="9894815" y="2290796"/>
            <a:ext cx="650145" cy="1121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2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1062</Words>
  <Application>Microsoft Office PowerPoint</Application>
  <PresentationFormat>Widescreen</PresentationFormat>
  <Paragraphs>146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di Office</vt:lpstr>
      <vt:lpstr> What about your payslip….</vt:lpstr>
      <vt:lpstr>Annual Amount before taxes and social security and insurance withholding, including costs incurred by INFN (Living allowance € 45.540,00 plus Mobility allowance € 4.980,00)</vt:lpstr>
      <vt:lpstr>Employee annual salary before taxes and social security</vt:lpstr>
      <vt:lpstr>Employee annual salary before taxes and social security</vt:lpstr>
      <vt:lpstr>Employee annual salary before taxes and social security </vt:lpstr>
      <vt:lpstr>Art.44 of Italian law decree 78/2010 (“Rientro cervelli”)</vt:lpstr>
      <vt:lpstr>Employee monthly salary </vt:lpstr>
      <vt:lpstr>PAYSLIP ITEMS (1)</vt:lpstr>
      <vt:lpstr>PAYSLIP ITEMS (2)</vt:lpstr>
      <vt:lpstr>Other possible items in payslip</vt:lpstr>
      <vt:lpstr>Total Amount before taxes (€ 2.274,77X3) i.e. annual amount multiplied by 3 years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Amount before taxes and social security and insurance withholding, including costs incurred by INFN</dc:title>
  <dc:creator>Veronica Colautti</dc:creator>
  <cp:lastModifiedBy>Veronica Colautti</cp:lastModifiedBy>
  <cp:revision>78</cp:revision>
  <cp:lastPrinted>2020-02-20T14:02:44Z</cp:lastPrinted>
  <dcterms:created xsi:type="dcterms:W3CDTF">2020-02-14T15:17:44Z</dcterms:created>
  <dcterms:modified xsi:type="dcterms:W3CDTF">2020-02-24T08:07:32Z</dcterms:modified>
</cp:coreProperties>
</file>