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13"/>
  </p:notesMasterIdLst>
  <p:handoutMasterIdLst>
    <p:handoutMasterId r:id="rId14"/>
  </p:handoutMasterIdLst>
  <p:sldIdLst>
    <p:sldId id="434" r:id="rId2"/>
    <p:sldId id="454" r:id="rId3"/>
    <p:sldId id="452" r:id="rId4"/>
    <p:sldId id="453" r:id="rId5"/>
    <p:sldId id="456" r:id="rId6"/>
    <p:sldId id="450" r:id="rId7"/>
    <p:sldId id="458" r:id="rId8"/>
    <p:sldId id="457" r:id="rId9"/>
    <p:sldId id="444" r:id="rId10"/>
    <p:sldId id="446" r:id="rId11"/>
    <p:sldId id="447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7ECFBB8F-723F-1041-9FBA-C664B7429A18}">
          <p14:sldIdLst>
            <p14:sldId id="434"/>
            <p14:sldId id="454"/>
            <p14:sldId id="452"/>
            <p14:sldId id="453"/>
            <p14:sldId id="456"/>
            <p14:sldId id="450"/>
            <p14:sldId id="458"/>
            <p14:sldId id="457"/>
            <p14:sldId id="444"/>
            <p14:sldId id="446"/>
            <p14:sldId id="44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906"/>
    <a:srgbClr val="0F7F11"/>
    <a:srgbClr val="EFEFEF"/>
    <a:srgbClr val="E6E6E6"/>
    <a:srgbClr val="53F178"/>
    <a:srgbClr val="13F91C"/>
    <a:srgbClr val="2FF9FF"/>
    <a:srgbClr val="0033CC"/>
    <a:srgbClr val="FF9933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68" autoAdjust="0"/>
    <p:restoredTop sz="92161" autoAdjust="0"/>
  </p:normalViewPr>
  <p:slideViewPr>
    <p:cSldViewPr>
      <p:cViewPr>
        <p:scale>
          <a:sx n="80" d="100"/>
          <a:sy n="80" d="100"/>
        </p:scale>
        <p:origin x="-1448" y="-4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12443-7D2A-A64E-81E3-20ABF60EF877}" type="datetime1">
              <a:rPr lang="it-IT" smtClean="0"/>
              <a:t>12/02/20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3626B-3D9E-1D41-A399-39BE35768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7532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BAA4C1-5694-2046-AF6B-8D3868F64B95}" type="datetime1">
              <a:rPr lang="it-IT" smtClean="0"/>
              <a:t>12/02/20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A1D24-F4E0-467E-BDF4-DE8B3B3F6A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152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743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9876-332A-D34F-8256-656F26983D84}" type="datetime1">
              <a:rPr lang="it-IT" smtClean="0"/>
              <a:t>12/02/20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4458" y="6520259"/>
            <a:ext cx="4840941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G. Pugliese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7BB3-1C87-DA4A-AA03-1C38A64DC4BA}" type="datetime1">
              <a:rPr lang="it-IT" smtClean="0"/>
              <a:t>12/02/20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458" y="6520259"/>
            <a:ext cx="4840941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G. Pugliese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1E4FA-8F0B-7D41-9972-24E2E392FA6C}" type="datetime1">
              <a:rPr lang="it-IT" smtClean="0"/>
              <a:t>12/02/20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458" y="6520259"/>
            <a:ext cx="4840941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G. Pugliese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1CE3F-7F39-6D48-ACA2-B53CF55DC0FD}" type="datetime1">
              <a:rPr lang="it-IT" smtClean="0"/>
              <a:t>12/02/20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458" y="6520259"/>
            <a:ext cx="4840941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G. Pugliese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83D2-6C06-024B-A2FC-70507FB2E204}" type="datetime1">
              <a:rPr lang="it-IT" smtClean="0"/>
              <a:t>12/02/20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458" y="6520259"/>
            <a:ext cx="4840941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G. Pugliese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D52FA-3134-A747-B6A8-31C44F0B107A}" type="datetime1">
              <a:rPr lang="it-IT" smtClean="0"/>
              <a:t>12/02/20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458" y="6520259"/>
            <a:ext cx="4840941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G. Pugliese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9C10-6077-8347-8785-35E03EF68AFE}" type="datetime1">
              <a:rPr lang="it-IT" smtClean="0"/>
              <a:t>12/02/20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4458" y="6520259"/>
            <a:ext cx="4840941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G. Pugliese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2C58-584D-D64D-BBBD-BA81EBE80247}" type="datetime1">
              <a:rPr lang="it-IT" smtClean="0"/>
              <a:t>12/02/20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64458" y="6520259"/>
            <a:ext cx="4840941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G. Pugliese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9550-100F-3E41-B3D0-3CA0EF84C716}" type="datetime1">
              <a:rPr lang="it-IT" smtClean="0"/>
              <a:t>12/02/20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4458" y="6520259"/>
            <a:ext cx="4840941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G. Pugliese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ED32-0CCD-A549-8EAB-BDABB8ABF894}" type="datetime1">
              <a:rPr lang="it-IT" smtClean="0"/>
              <a:t>12/02/20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4458" y="6520259"/>
            <a:ext cx="4840941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G. Pugliese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07AEA-74EB-7242-9720-9EED7D99AEBC}" type="datetime1">
              <a:rPr lang="it-IT" smtClean="0"/>
              <a:t>12/02/20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4458" y="6520259"/>
            <a:ext cx="4840941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G. Pugliese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44624"/>
            <a:ext cx="8042276" cy="100811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Master </a:t>
            </a:r>
            <a:r>
              <a:rPr lang="it-IT" dirty="0" err="1" smtClean="0"/>
              <a:t>title</a:t>
            </a:r>
            <a:r>
              <a:rPr lang="it-IT" dirty="0" smtClean="0"/>
              <a:t>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BB9D6DC-D377-2D49-9341-2EFAD130BA79}" type="datetime1">
              <a:rPr lang="it-IT" smtClean="0"/>
              <a:t>12/02/20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5896" y="6376243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fld id="{6BB56F27-1915-4037-976A-7F8E0BFC7C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ttangolo 8"/>
          <p:cNvSpPr/>
          <p:nvPr userDrawn="1"/>
        </p:nvSpPr>
        <p:spPr>
          <a:xfrm>
            <a:off x="-42333" y="952507"/>
            <a:ext cx="10436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G.</a:t>
            </a:r>
            <a:r>
              <a:rPr lang="en-US" sz="1200" b="1" baseline="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Pugliese</a:t>
            </a:r>
          </a:p>
        </p:txBody>
      </p:sp>
      <p:pic>
        <p:nvPicPr>
          <p:cNvPr id="10" name="CMS logo.jpg" descr="CMS logo.jpg"/>
          <p:cNvPicPr>
            <a:picLocks noChangeAspect="1"/>
          </p:cNvPicPr>
          <p:nvPr userDrawn="1"/>
        </p:nvPicPr>
        <p:blipFill>
          <a:blip r:embed="rId14">
            <a:extLst/>
          </a:blip>
          <a:stretch>
            <a:fillRect/>
          </a:stretch>
        </p:blipFill>
        <p:spPr>
          <a:xfrm>
            <a:off x="0" y="-1"/>
            <a:ext cx="935207" cy="936000"/>
          </a:xfrm>
          <a:prstGeom prst="rect">
            <a:avLst/>
          </a:prstGeom>
          <a:ln w="12700">
            <a:miter lim="400000"/>
          </a:ln>
          <a:effectLst>
            <a:outerShdw blurRad="152400" dist="25400" dir="5400000" rotWithShape="0">
              <a:srgbClr val="000000">
                <a:alpha val="5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Times New Roman"/>
          <a:ea typeface="+mj-ea"/>
          <a:cs typeface="Times New Roman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Times New Roman"/>
          <a:ea typeface="+mn-ea"/>
          <a:cs typeface="Times New Roman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Times New Roman"/>
          <a:ea typeface="+mn-ea"/>
          <a:cs typeface="Times New Roman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Times New Roman"/>
          <a:ea typeface="+mn-ea"/>
          <a:cs typeface="Times New Roman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Times New Roman"/>
          <a:ea typeface="+mn-ea"/>
          <a:cs typeface="Times New Roman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Times New Roman"/>
          <a:ea typeface="+mn-ea"/>
          <a:cs typeface="Times New Roman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mmm.cern.ch/owa/redir.aspx?C=R49gX5jEu1GB6ui48TAMp75Gf0YP2uHBYO8Odo0gIVsyDxUjs7DXCA..&amp;URL=https://iam.infn.it/NuovaAnagrafica/priv?restartApplication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cms.cern.ch/cds/HIG-18-02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Design, R&amp;D, and installation of the…"/>
          <p:cNvSpPr txBox="1">
            <a:spLocks noGrp="1"/>
          </p:cNvSpPr>
          <p:nvPr>
            <p:ph type="ctrTitle" idx="4294967295"/>
          </p:nvPr>
        </p:nvSpPr>
        <p:spPr>
          <a:xfrm>
            <a:off x="251520" y="2060848"/>
            <a:ext cx="8604448" cy="1944216"/>
          </a:xfrm>
          <a:prstGeom prst="rect">
            <a:avLst/>
          </a:prstGeom>
        </p:spPr>
        <p:txBody>
          <a:bodyPr/>
          <a:lstStyle/>
          <a:p>
            <a:pPr>
              <a:defRPr sz="8000" b="1"/>
            </a:pPr>
            <a:r>
              <a:rPr lang="x-none" sz="4000" b="1" dirty="0" smtClean="0"/>
              <a:t>CMS – Bari </a:t>
            </a:r>
            <a:br>
              <a:rPr lang="x-none" sz="4000" b="1" dirty="0" smtClean="0"/>
            </a:br>
            <a:r>
              <a:rPr lang="x-none" sz="4000" b="1" dirty="0" smtClean="0"/>
              <a:t>2nda</a:t>
            </a:r>
            <a:r>
              <a:rPr lang="x-none" sz="4000" b="1" dirty="0" smtClean="0"/>
              <a:t> </a:t>
            </a:r>
            <a:r>
              <a:rPr lang="x-none" sz="4000" b="1" dirty="0" smtClean="0"/>
              <a:t>riunione</a:t>
            </a:r>
            <a:br>
              <a:rPr lang="x-none" sz="4000" b="1" dirty="0" smtClean="0"/>
            </a:br>
            <a:r>
              <a:rPr lang="x-none" sz="2000" b="1" dirty="0" smtClean="0"/>
              <a:t>14 febbraio </a:t>
            </a:r>
            <a:r>
              <a:rPr lang="x-none" sz="2000" b="1" dirty="0" smtClean="0"/>
              <a:t>2020</a:t>
            </a:r>
            <a:br>
              <a:rPr lang="x-none" sz="2000" b="1" dirty="0" smtClean="0"/>
            </a:b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347080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="" xmlns:a16="http://schemas.microsoft.com/office/drawing/2014/main" id="{772F1129-ADC5-A049-937A-2031471EC5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506275"/>
              </p:ext>
            </p:extLst>
          </p:nvPr>
        </p:nvGraphicFramePr>
        <p:xfrm>
          <a:off x="323528" y="1196752"/>
          <a:ext cx="8534889" cy="3688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459">
                  <a:extLst>
                    <a:ext uri="{9D8B030D-6E8A-4147-A177-3AD203B41FA5}">
                      <a16:colId xmlns="" xmlns:a16="http://schemas.microsoft.com/office/drawing/2014/main" val="828924797"/>
                    </a:ext>
                  </a:extLst>
                </a:gridCol>
                <a:gridCol w="810251">
                  <a:extLst>
                    <a:ext uri="{9D8B030D-6E8A-4147-A177-3AD203B41FA5}">
                      <a16:colId xmlns="" xmlns:a16="http://schemas.microsoft.com/office/drawing/2014/main" val="3214335487"/>
                    </a:ext>
                  </a:extLst>
                </a:gridCol>
                <a:gridCol w="685522">
                  <a:extLst>
                    <a:ext uri="{9D8B030D-6E8A-4147-A177-3AD203B41FA5}">
                      <a16:colId xmlns="" xmlns:a16="http://schemas.microsoft.com/office/drawing/2014/main" val="1597365604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3492578798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3857480136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1826732141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1101805734"/>
                    </a:ext>
                  </a:extLst>
                </a:gridCol>
                <a:gridCol w="1080120"/>
                <a:gridCol w="648072"/>
                <a:gridCol w="240541"/>
                <a:gridCol w="616164">
                  <a:extLst>
                    <a:ext uri="{9D8B030D-6E8A-4147-A177-3AD203B41FA5}">
                      <a16:colId xmlns="" xmlns:a16="http://schemas.microsoft.com/office/drawing/2014/main" val="193134298"/>
                    </a:ext>
                  </a:extLst>
                </a:gridCol>
                <a:gridCol w="837424">
                  <a:extLst>
                    <a:ext uri="{9D8B030D-6E8A-4147-A177-3AD203B41FA5}">
                      <a16:colId xmlns="" xmlns:a16="http://schemas.microsoft.com/office/drawing/2014/main" val="1086445166"/>
                    </a:ext>
                  </a:extLst>
                </a:gridCol>
              </a:tblGrid>
              <a:tr h="263143">
                <a:tc gridSpan="12"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Missioni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18337882"/>
                  </a:ext>
                </a:extLst>
              </a:tr>
              <a:tr h="447342">
                <a:tc>
                  <a:txBody>
                    <a:bodyPr/>
                    <a:lstStyle/>
                    <a:p>
                      <a:pPr algn="ctr"/>
                      <a:endParaRPr lang="it-IT" sz="16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err="1"/>
                        <a:t>Resp</a:t>
                      </a:r>
                      <a:endParaRPr lang="it-IT" sz="14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/>
                        <a:t>MS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err="1"/>
                        <a:t>Duties</a:t>
                      </a:r>
                      <a:endParaRPr lang="it-IT" sz="14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/>
                        <a:t>Meta </a:t>
                      </a:r>
                      <a:r>
                        <a:rPr lang="it-IT" sz="1400" b="1" dirty="0" err="1"/>
                        <a:t>Int</a:t>
                      </a:r>
                      <a:endParaRPr lang="it-IT" sz="14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/>
                        <a:t>Meta Est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/>
                        <a:t>Fase1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/>
                        <a:t>Fase2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err="1"/>
                        <a:t>Raw</a:t>
                      </a:r>
                      <a:endParaRPr lang="it-IT" sz="1400" b="1" dirty="0"/>
                    </a:p>
                  </a:txBody>
                  <a:tcPr marL="68580" marR="6858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400" b="1" dirty="0" err="1"/>
                        <a:t>Conf</a:t>
                      </a:r>
                      <a:endParaRPr lang="it-IT" sz="1400" b="1" dirty="0"/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816989343"/>
                  </a:ext>
                </a:extLst>
              </a:tr>
              <a:tr h="499971"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err="1"/>
                        <a:t>Rich</a:t>
                      </a:r>
                      <a:r>
                        <a:rPr lang="it-IT" sz="1600" b="1" dirty="0"/>
                        <a:t>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202.5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20.0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101.5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30.5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123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46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40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/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563.5 k€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164556206"/>
                  </a:ext>
                </a:extLst>
              </a:tr>
              <a:tr h="499971"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err="1"/>
                        <a:t>Prop</a:t>
                      </a:r>
                      <a:r>
                        <a:rPr lang="it-IT" sz="1600" b="1" dirty="0"/>
                        <a:t>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62.8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20.0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82.5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30.5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56.5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34.5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38.5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325.3</a:t>
                      </a:r>
                    </a:p>
                  </a:txBody>
                  <a:tcPr marL="68580" marR="6858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335.1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485311491"/>
                  </a:ext>
                </a:extLst>
              </a:tr>
              <a:tr h="289457">
                <a:tc>
                  <a:txBody>
                    <a:bodyPr/>
                    <a:lstStyle/>
                    <a:p>
                      <a:pPr algn="ctr"/>
                      <a:endParaRPr lang="it-IT" sz="16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it-IT" sz="14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it-IT" sz="14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marL="68580" marR="68580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-30% </a:t>
                      </a:r>
                      <a:r>
                        <a:rPr lang="it-IT" sz="1400" dirty="0" err="1"/>
                        <a:t>s.j.al</a:t>
                      </a:r>
                      <a:r>
                        <a:rPr lang="it-IT" sz="1400" dirty="0"/>
                        <a:t> RN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289718748"/>
                  </a:ext>
                </a:extLst>
              </a:tr>
              <a:tr h="289457">
                <a:tc>
                  <a:txBody>
                    <a:bodyPr/>
                    <a:lstStyle/>
                    <a:p>
                      <a:pPr algn="ctr"/>
                      <a:endParaRPr lang="it-IT" sz="16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marL="68580" marR="68580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-quota </a:t>
                      </a:r>
                      <a:r>
                        <a:rPr lang="it-IT" sz="1400" dirty="0" err="1"/>
                        <a:t>similfellow</a:t>
                      </a:r>
                      <a:endParaRPr lang="it-IT" sz="1400" dirty="0"/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329580754"/>
                  </a:ext>
                </a:extLst>
              </a:tr>
              <a:tr h="447342"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err="1"/>
                        <a:t>Ass</a:t>
                      </a:r>
                      <a:r>
                        <a:rPr lang="it-IT" sz="1600" b="1" dirty="0"/>
                        <a:t>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35.7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11.6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47.0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17.4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32.2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19.6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22.0</a:t>
                      </a:r>
                    </a:p>
                  </a:txBody>
                  <a:tcPr marL="68580" marR="68580"/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185.5 k€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798925910"/>
                  </a:ext>
                </a:extLst>
              </a:tr>
              <a:tr h="447342">
                <a:tc>
                  <a:txBody>
                    <a:bodyPr/>
                    <a:lstStyle/>
                    <a:p>
                      <a:pPr algn="ctr"/>
                      <a:endParaRPr lang="it-IT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8.8 </a:t>
                      </a:r>
                      <a:r>
                        <a:rPr lang="it-IT" sz="1400" dirty="0" err="1"/>
                        <a:t>m.p.</a:t>
                      </a:r>
                      <a:endParaRPr lang="it-IT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2.0 </a:t>
                      </a:r>
                      <a:r>
                        <a:rPr lang="it-IT" sz="1400" dirty="0" err="1"/>
                        <a:t>m.p.</a:t>
                      </a:r>
                      <a:endParaRPr lang="it-IT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11.6 </a:t>
                      </a:r>
                      <a:r>
                        <a:rPr lang="it-IT" sz="1400" dirty="0" err="1"/>
                        <a:t>m.p.</a:t>
                      </a:r>
                      <a:endParaRPr lang="it-IT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4.3 </a:t>
                      </a:r>
                      <a:r>
                        <a:rPr lang="it-IT" sz="1400" dirty="0" err="1"/>
                        <a:t>m.p.</a:t>
                      </a:r>
                      <a:endParaRPr lang="it-IT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7.9 </a:t>
                      </a:r>
                      <a:r>
                        <a:rPr lang="it-IT" sz="1400" dirty="0" err="1"/>
                        <a:t>m.p.</a:t>
                      </a:r>
                      <a:endParaRPr lang="it-IT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4.8 </a:t>
                      </a:r>
                      <a:r>
                        <a:rPr lang="it-IT" sz="1400" dirty="0" err="1"/>
                        <a:t>m.p.</a:t>
                      </a:r>
                      <a:endParaRPr lang="it-IT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5.4 </a:t>
                      </a:r>
                      <a:r>
                        <a:rPr lang="it-IT" sz="1400" dirty="0" err="1"/>
                        <a:t>m.p.</a:t>
                      </a:r>
                      <a:endParaRPr lang="it-IT" sz="1400" dirty="0"/>
                    </a:p>
                  </a:txBody>
                  <a:tcPr marL="68580" marR="68580"/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616906899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2C28EBF7-1B34-6641-8AAD-E87E1AF60069}"/>
              </a:ext>
            </a:extLst>
          </p:cNvPr>
          <p:cNvSpPr txBox="1"/>
          <p:nvPr/>
        </p:nvSpPr>
        <p:spPr>
          <a:xfrm>
            <a:off x="251520" y="5903893"/>
            <a:ext cx="348527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err="1"/>
              <a:t>Similfellow</a:t>
            </a:r>
            <a:r>
              <a:rPr lang="it-IT" sz="1400" dirty="0"/>
              <a:t>: 503 k€</a:t>
            </a:r>
          </a:p>
          <a:p>
            <a:r>
              <a:rPr lang="it-IT" sz="1400" dirty="0"/>
              <a:t>	    190 k€ (anticipo 2019)</a:t>
            </a:r>
          </a:p>
          <a:p>
            <a:r>
              <a:rPr lang="it-IT" sz="1400" dirty="0"/>
              <a:t>	    150 k€ da consumi 2020</a:t>
            </a:r>
          </a:p>
          <a:p>
            <a:r>
              <a:rPr lang="it-IT" sz="1400" dirty="0"/>
              <a:t>	    163 k€ da missioni 2020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4A05CC6A-B9BD-1948-B056-5E86F614BB39}"/>
              </a:ext>
            </a:extLst>
          </p:cNvPr>
          <p:cNvSpPr txBox="1"/>
          <p:nvPr/>
        </p:nvSpPr>
        <p:spPr>
          <a:xfrm>
            <a:off x="107504" y="4941168"/>
            <a:ext cx="33052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Totale missioni per CMS: 2210,5 k€</a:t>
            </a:r>
          </a:p>
          <a:p>
            <a:r>
              <a:rPr lang="it-IT" sz="1400" dirty="0"/>
              <a:t>Totale assegnato alle sedi: 1433 k€</a:t>
            </a:r>
          </a:p>
          <a:p>
            <a:r>
              <a:rPr lang="it-IT" sz="1400" dirty="0"/>
              <a:t>Tasca </a:t>
            </a:r>
            <a:r>
              <a:rPr lang="it-IT" sz="1400" dirty="0" err="1"/>
              <a:t>s.j.</a:t>
            </a:r>
            <a:r>
              <a:rPr lang="it-IT" sz="1400" dirty="0"/>
              <a:t> 614,5 k€ al RN</a:t>
            </a:r>
          </a:p>
          <a:p>
            <a:r>
              <a:rPr lang="it-IT" sz="1400" dirty="0"/>
              <a:t>Quota </a:t>
            </a:r>
            <a:r>
              <a:rPr lang="it-IT" sz="1400" dirty="0" err="1"/>
              <a:t>similfellow</a:t>
            </a:r>
            <a:r>
              <a:rPr lang="it-IT" sz="1400" dirty="0"/>
              <a:t> 76,5 k€ +  86,5 k€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="" xmlns:a16="http://schemas.microsoft.com/office/drawing/2014/main" id="{0BAC555E-2938-C542-84D9-B8F4193DCC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191800"/>
              </p:ext>
            </p:extLst>
          </p:nvPr>
        </p:nvGraphicFramePr>
        <p:xfrm>
          <a:off x="4860032" y="5029200"/>
          <a:ext cx="324036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133">
                  <a:extLst>
                    <a:ext uri="{9D8B030D-6E8A-4147-A177-3AD203B41FA5}">
                      <a16:colId xmlns="" xmlns:a16="http://schemas.microsoft.com/office/drawing/2014/main" val="740128100"/>
                    </a:ext>
                  </a:extLst>
                </a:gridCol>
                <a:gridCol w="854120">
                  <a:extLst>
                    <a:ext uri="{9D8B030D-6E8A-4147-A177-3AD203B41FA5}">
                      <a16:colId xmlns="" xmlns:a16="http://schemas.microsoft.com/office/drawing/2014/main" val="723781719"/>
                    </a:ext>
                  </a:extLst>
                </a:gridCol>
                <a:gridCol w="804504">
                  <a:extLst>
                    <a:ext uri="{9D8B030D-6E8A-4147-A177-3AD203B41FA5}">
                      <a16:colId xmlns="" xmlns:a16="http://schemas.microsoft.com/office/drawing/2014/main" val="3147257785"/>
                    </a:ext>
                  </a:extLst>
                </a:gridCol>
                <a:gridCol w="724603">
                  <a:extLst>
                    <a:ext uri="{9D8B030D-6E8A-4147-A177-3AD203B41FA5}">
                      <a16:colId xmlns="" xmlns:a16="http://schemas.microsoft.com/office/drawing/2014/main" val="645746175"/>
                    </a:ext>
                  </a:extLst>
                </a:gridCol>
              </a:tblGrid>
              <a:tr h="325760">
                <a:tc gridSpan="4">
                  <a:txBody>
                    <a:bodyPr/>
                    <a:lstStyle/>
                    <a:p>
                      <a:pPr algn="ctr"/>
                      <a:r>
                        <a:rPr lang="it-IT" sz="1700" dirty="0"/>
                        <a:t>Consumi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3798039"/>
                  </a:ext>
                </a:extLst>
              </a:tr>
              <a:tr h="325760">
                <a:tc>
                  <a:txBody>
                    <a:bodyPr/>
                    <a:lstStyle/>
                    <a:p>
                      <a:pPr algn="ctr"/>
                      <a:endParaRPr lang="it-IT" sz="17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700" b="1" dirty="0"/>
                        <a:t>Meta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700" b="1" dirty="0"/>
                        <a:t>Auto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700" b="1" dirty="0"/>
                        <a:t>C. P.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967021473"/>
                  </a:ext>
                </a:extLst>
              </a:tr>
              <a:tr h="325760">
                <a:tc>
                  <a:txBody>
                    <a:bodyPr/>
                    <a:lstStyle/>
                    <a:p>
                      <a:pPr algn="ctr"/>
                      <a:r>
                        <a:rPr lang="it-IT" sz="1700" b="1" dirty="0" err="1"/>
                        <a:t>Rich</a:t>
                      </a:r>
                      <a:r>
                        <a:rPr lang="it-IT" sz="1700" b="1" dirty="0"/>
                        <a:t>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700" dirty="0"/>
                        <a:t>45.5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700" dirty="0"/>
                        <a:t>8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700" dirty="0"/>
                        <a:t>3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357071452"/>
                  </a:ext>
                </a:extLst>
              </a:tr>
              <a:tr h="325760">
                <a:tc>
                  <a:txBody>
                    <a:bodyPr/>
                    <a:lstStyle/>
                    <a:p>
                      <a:pPr algn="ctr"/>
                      <a:r>
                        <a:rPr lang="it-IT" sz="1700" b="1" dirty="0" err="1"/>
                        <a:t>Prop</a:t>
                      </a:r>
                      <a:r>
                        <a:rPr lang="it-IT" sz="1700" b="1" dirty="0"/>
                        <a:t>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700" dirty="0"/>
                        <a:t>48.0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700" dirty="0"/>
                        <a:t>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700" dirty="0"/>
                        <a:t>2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164382036"/>
                  </a:ext>
                </a:extLst>
              </a:tr>
              <a:tr h="325760">
                <a:tc>
                  <a:txBody>
                    <a:bodyPr/>
                    <a:lstStyle/>
                    <a:p>
                      <a:pPr algn="ctr"/>
                      <a:r>
                        <a:rPr lang="it-IT" sz="1700" b="1" dirty="0" err="1"/>
                        <a:t>Ass</a:t>
                      </a:r>
                      <a:r>
                        <a:rPr lang="it-IT" sz="1700" b="1" dirty="0"/>
                        <a:t>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700" dirty="0"/>
                        <a:t>29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700" dirty="0"/>
                        <a:t>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700" dirty="0"/>
                        <a:t>2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790293350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Missioni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914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Alcune</a:t>
            </a:r>
            <a:r>
              <a:rPr lang="en-US" dirty="0" smtClean="0"/>
              <a:t> </a:t>
            </a:r>
            <a:r>
              <a:rPr lang="en-US" dirty="0" err="1"/>
              <a:t>c</a:t>
            </a:r>
            <a:r>
              <a:rPr lang="en-US" dirty="0" err="1" smtClean="0"/>
              <a:t>onsiderazioni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51520" y="1412776"/>
            <a:ext cx="8568952" cy="6519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is-IS" sz="2000" dirty="0" smtClean="0"/>
              <a:t>A gennaio ci e’stato assegnato il 90% di quanto speso lo scorso anno. Confidando in un rabocco a Luglio/Sept (altro 20%-30?) potremmo avere un 20% in piu rispetto allo scorso anno. </a:t>
            </a:r>
          </a:p>
          <a:p>
            <a:pPr algn="just">
              <a:lnSpc>
                <a:spcPct val="110000"/>
              </a:lnSpc>
            </a:pPr>
            <a:endParaRPr lang="is-IS" sz="2000" dirty="0"/>
          </a:p>
          <a:p>
            <a:pPr algn="just">
              <a:lnSpc>
                <a:spcPct val="110000"/>
              </a:lnSpc>
            </a:pPr>
            <a:r>
              <a:rPr lang="is-IS" sz="2000" dirty="0" smtClean="0"/>
              <a:t>N</a:t>
            </a:r>
            <a:r>
              <a:rPr lang="en-US" sz="2000" dirty="0" smtClean="0"/>
              <a:t>o</a:t>
            </a:r>
            <a:r>
              <a:rPr lang="is-IS" sz="2000" dirty="0" smtClean="0"/>
              <a:t>n mi aspettto un calo delle missioni (attivita’ sui rivelatori non saranno inferiori!) </a:t>
            </a:r>
          </a:p>
          <a:p>
            <a:pPr algn="just">
              <a:lnSpc>
                <a:spcPct val="110000"/>
              </a:lnSpc>
            </a:pPr>
            <a:endParaRPr lang="is-IS" sz="2000" dirty="0" smtClean="0"/>
          </a:p>
          <a:p>
            <a:pPr algn="just">
              <a:lnSpc>
                <a:spcPct val="11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Al fine di </a:t>
            </a:r>
            <a:r>
              <a:rPr lang="en-US" sz="2000" dirty="0" err="1" smtClean="0">
                <a:solidFill>
                  <a:srgbClr val="FF0000"/>
                </a:solidFill>
              </a:rPr>
              <a:t>soddisfare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tutti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</a:rPr>
              <a:t>e’importante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una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attenta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programmazione</a:t>
            </a:r>
            <a:r>
              <a:rPr lang="en-US" sz="2000" dirty="0" smtClean="0">
                <a:solidFill>
                  <a:srgbClr val="FF0000"/>
                </a:solidFill>
              </a:rPr>
              <a:t>. </a:t>
            </a:r>
            <a:r>
              <a:rPr lang="en-US" sz="2000" dirty="0">
                <a:solidFill>
                  <a:srgbClr val="FF0000"/>
                </a:solidFill>
              </a:rPr>
              <a:t>V</a:t>
            </a:r>
            <a:r>
              <a:rPr lang="en-US" sz="2000" dirty="0" smtClean="0">
                <a:solidFill>
                  <a:srgbClr val="FF0000"/>
                </a:solidFill>
              </a:rPr>
              <a:t>i </a:t>
            </a:r>
            <a:r>
              <a:rPr lang="en-US" sz="2000" dirty="0" err="1" smtClean="0">
                <a:solidFill>
                  <a:srgbClr val="FF0000"/>
                </a:solidFill>
              </a:rPr>
              <a:t>chiederei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di:     </a:t>
            </a:r>
          </a:p>
          <a:p>
            <a:pPr marL="742950" lvl="1" indent="-285750" algn="just">
              <a:lnSpc>
                <a:spcPct val="110000"/>
              </a:lnSpc>
              <a:buFont typeface="Wingdings" charset="2"/>
              <a:buChar char="Ø"/>
            </a:pPr>
            <a:r>
              <a:rPr lang="en-US" sz="2000" dirty="0" err="1" smtClean="0"/>
              <a:t>Chiudere</a:t>
            </a:r>
            <a:r>
              <a:rPr lang="en-US" sz="2000" dirty="0" smtClean="0"/>
              <a:t> le </a:t>
            </a:r>
            <a:r>
              <a:rPr lang="en-US" sz="2000" dirty="0" err="1" smtClean="0"/>
              <a:t>missioni</a:t>
            </a:r>
            <a:r>
              <a:rPr lang="en-US" sz="2000" dirty="0" smtClean="0"/>
              <a:t> ASAP!</a:t>
            </a:r>
          </a:p>
          <a:p>
            <a:pPr marL="742950" lvl="1" indent="-285750" algn="just">
              <a:lnSpc>
                <a:spcPct val="110000"/>
              </a:lnSpc>
              <a:buFont typeface="Wingdings" charset="2"/>
              <a:buChar char="Ø"/>
            </a:pPr>
            <a:r>
              <a:rPr lang="en-US" sz="2000" dirty="0" smtClean="0"/>
              <a:t>Fare </a:t>
            </a:r>
            <a:r>
              <a:rPr lang="en-US" sz="2000" dirty="0" err="1" smtClean="0"/>
              <a:t>richiesta</a:t>
            </a:r>
            <a:r>
              <a:rPr lang="en-US" sz="2000" dirty="0" smtClean="0"/>
              <a:t> di </a:t>
            </a:r>
            <a:r>
              <a:rPr lang="en-US" sz="2000" dirty="0" err="1" smtClean="0"/>
              <a:t>missione</a:t>
            </a:r>
            <a:r>
              <a:rPr lang="en-US" sz="2000" dirty="0" smtClean="0"/>
              <a:t> (per </a:t>
            </a:r>
            <a:r>
              <a:rPr lang="en-US" sz="2000" dirty="0" err="1" smtClean="0"/>
              <a:t>impegnare</a:t>
            </a:r>
            <a:r>
              <a:rPr lang="en-US" sz="2000" dirty="0" smtClean="0"/>
              <a:t> I </a:t>
            </a:r>
            <a:r>
              <a:rPr lang="en-US" sz="2000" dirty="0" err="1" smtClean="0"/>
              <a:t>soldi</a:t>
            </a:r>
            <a:r>
              <a:rPr lang="en-US" sz="2000" dirty="0" smtClean="0"/>
              <a:t>) ASAP </a:t>
            </a:r>
          </a:p>
          <a:p>
            <a:pPr marL="742950" lvl="1" indent="-285750" algn="just">
              <a:lnSpc>
                <a:spcPct val="110000"/>
              </a:lnSpc>
              <a:buFont typeface="Wingdings" charset="2"/>
              <a:buChar char="Ø"/>
            </a:pPr>
            <a:r>
              <a:rPr lang="en-US" sz="2000" dirty="0" err="1" smtClean="0"/>
              <a:t>Cercate</a:t>
            </a:r>
            <a:r>
              <a:rPr lang="en-US" sz="2000" dirty="0" smtClean="0"/>
              <a:t> di </a:t>
            </a:r>
            <a:r>
              <a:rPr lang="en-US" sz="2000" dirty="0" err="1"/>
              <a:t>r</a:t>
            </a:r>
            <a:r>
              <a:rPr lang="en-US" sz="2000" dirty="0" err="1" smtClean="0"/>
              <a:t>isparmiare</a:t>
            </a:r>
            <a:r>
              <a:rPr lang="en-US" sz="2000" dirty="0" smtClean="0"/>
              <a:t> sui </a:t>
            </a:r>
            <a:r>
              <a:rPr lang="en-US" sz="2000" dirty="0" err="1" smtClean="0"/>
              <a:t>biglietti</a:t>
            </a:r>
            <a:r>
              <a:rPr lang="en-US" sz="2000" dirty="0" smtClean="0"/>
              <a:t> </a:t>
            </a:r>
            <a:r>
              <a:rPr lang="en-US" sz="2000" dirty="0" err="1" smtClean="0"/>
              <a:t>aerei</a:t>
            </a:r>
            <a:r>
              <a:rPr lang="en-US" sz="2000" dirty="0" smtClean="0"/>
              <a:t> (!!!!) </a:t>
            </a:r>
          </a:p>
          <a:p>
            <a:pPr marL="742950" lvl="1" indent="-285750" algn="just">
              <a:lnSpc>
                <a:spcPct val="110000"/>
              </a:lnSpc>
              <a:buFont typeface="Wingdings" charset="2"/>
              <a:buChar char="Ø"/>
            </a:pPr>
            <a:r>
              <a:rPr lang="en-US" sz="2000" dirty="0" smtClean="0"/>
              <a:t>Se </a:t>
            </a:r>
            <a:r>
              <a:rPr lang="en-US" sz="2000" dirty="0" err="1" smtClean="0"/>
              <a:t>ciascuno</a:t>
            </a:r>
            <a:r>
              <a:rPr lang="en-US" sz="2000" dirty="0" smtClean="0"/>
              <a:t> </a:t>
            </a:r>
            <a:r>
              <a:rPr lang="en-US" sz="2000" dirty="0" err="1" smtClean="0"/>
              <a:t>riuscisse</a:t>
            </a:r>
            <a:r>
              <a:rPr lang="en-US" sz="2000" dirty="0" smtClean="0"/>
              <a:t> a </a:t>
            </a:r>
            <a:r>
              <a:rPr lang="en-US" sz="2000" dirty="0" err="1" smtClean="0"/>
              <a:t>mandami</a:t>
            </a:r>
            <a:r>
              <a:rPr lang="en-US" sz="2000" dirty="0" smtClean="0"/>
              <a:t> un </a:t>
            </a:r>
            <a:r>
              <a:rPr lang="en-US" sz="2000" dirty="0" err="1" smtClean="0"/>
              <a:t>elenco</a:t>
            </a:r>
            <a:r>
              <a:rPr lang="en-US" sz="2000" dirty="0" smtClean="0"/>
              <a:t> con budget e </a:t>
            </a:r>
            <a:r>
              <a:rPr lang="en-US" sz="2000" dirty="0" err="1" smtClean="0"/>
              <a:t>motivazioni</a:t>
            </a:r>
            <a:r>
              <a:rPr lang="en-US" sz="2000" dirty="0" smtClean="0"/>
              <a:t>, per I </a:t>
            </a:r>
            <a:r>
              <a:rPr lang="en-US" sz="2000" dirty="0" err="1" smtClean="0"/>
              <a:t>primi</a:t>
            </a:r>
            <a:r>
              <a:rPr lang="en-US" sz="2000" dirty="0" smtClean="0"/>
              <a:t> 6 </a:t>
            </a:r>
            <a:r>
              <a:rPr lang="en-US" sz="2000" dirty="0" err="1" smtClean="0"/>
              <a:t>mesi</a:t>
            </a:r>
            <a:r>
              <a:rPr lang="en-US" sz="2000" dirty="0" smtClean="0"/>
              <a:t>, </a:t>
            </a:r>
            <a:r>
              <a:rPr lang="en-US" sz="2000" dirty="0" err="1" smtClean="0"/>
              <a:t>potremmo</a:t>
            </a:r>
            <a:r>
              <a:rPr lang="en-US" sz="2000" dirty="0" smtClean="0"/>
              <a:t> </a:t>
            </a:r>
            <a:r>
              <a:rPr lang="en-US" sz="2000" dirty="0" err="1" smtClean="0"/>
              <a:t>inizare</a:t>
            </a:r>
            <a:r>
              <a:rPr lang="en-US" sz="2000" dirty="0" smtClean="0"/>
              <a:t> </a:t>
            </a:r>
            <a:r>
              <a:rPr lang="en-US" sz="2000" dirty="0" err="1" smtClean="0"/>
              <a:t>una</a:t>
            </a:r>
            <a:r>
              <a:rPr lang="en-US" sz="2000" dirty="0" smtClean="0"/>
              <a:t> </a:t>
            </a:r>
            <a:r>
              <a:rPr lang="en-US" sz="2000" dirty="0" err="1" smtClean="0"/>
              <a:t>piu</a:t>
            </a:r>
            <a:r>
              <a:rPr lang="en-US" sz="2000" dirty="0" smtClean="0"/>
              <a:t> </a:t>
            </a:r>
            <a:r>
              <a:rPr lang="en-US" sz="2000" dirty="0" err="1" smtClean="0"/>
              <a:t>attenta</a:t>
            </a:r>
            <a:r>
              <a:rPr lang="en-US" sz="2000" dirty="0" smtClean="0"/>
              <a:t> </a:t>
            </a:r>
            <a:r>
              <a:rPr lang="en-US" sz="2000" dirty="0" err="1" smtClean="0"/>
              <a:t>pianificazione</a:t>
            </a:r>
            <a:r>
              <a:rPr lang="en-US" sz="2000" dirty="0" smtClean="0"/>
              <a:t>. </a:t>
            </a:r>
          </a:p>
          <a:p>
            <a:pPr marL="742950" lvl="1" indent="-285750" algn="just">
              <a:lnSpc>
                <a:spcPct val="110000"/>
              </a:lnSpc>
              <a:buFont typeface="Wingdings" charset="2"/>
              <a:buChar char="Ø"/>
            </a:pPr>
            <a:endParaRPr lang="en-US" sz="2000" dirty="0" smtClean="0"/>
          </a:p>
          <a:p>
            <a:pPr marL="742950" lvl="1" indent="-285750" algn="just">
              <a:lnSpc>
                <a:spcPct val="110000"/>
              </a:lnSpc>
              <a:buFont typeface="Wingdings" charset="2"/>
              <a:buChar char="Ø"/>
            </a:pPr>
            <a:endParaRPr lang="en-US" sz="2000" dirty="0" smtClean="0"/>
          </a:p>
          <a:p>
            <a:pPr marL="742950" lvl="1" indent="-285750" algn="just">
              <a:lnSpc>
                <a:spcPct val="110000"/>
              </a:lnSpc>
              <a:buFont typeface="Wingdings" charset="2"/>
              <a:buChar char="Ø"/>
            </a:pPr>
            <a:endParaRPr lang="en-US" sz="2000" dirty="0" smtClean="0"/>
          </a:p>
          <a:p>
            <a:pPr marL="742950" lvl="1" indent="-285750" algn="just">
              <a:lnSpc>
                <a:spcPct val="110000"/>
              </a:lnSpc>
              <a:buFont typeface="Wingdings" charset="2"/>
              <a:buChar char="Ø"/>
            </a:pPr>
            <a:endParaRPr lang="is-IS" sz="2000" dirty="0"/>
          </a:p>
        </p:txBody>
      </p:sp>
    </p:spTree>
    <p:extLst>
      <p:ext uri="{BB962C8B-B14F-4D97-AF65-F5344CB8AC3E}">
        <p14:creationId xmlns:p14="http://schemas.microsoft.com/office/powerpoint/2010/main" val="1167176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9552" y="1556792"/>
            <a:ext cx="8136904" cy="5232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2400" dirty="0" smtClean="0"/>
              <a:t>Luca </a:t>
            </a:r>
            <a:r>
              <a:rPr lang="en-US" sz="2400" dirty="0" err="1" smtClean="0"/>
              <a:t>Malgeri</a:t>
            </a:r>
            <a:r>
              <a:rPr lang="en-US" sz="2400" dirty="0"/>
              <a:t> </a:t>
            </a:r>
            <a:r>
              <a:rPr lang="en-US" sz="2400" dirty="0" err="1" smtClean="0"/>
              <a:t>sara</a:t>
            </a:r>
            <a:r>
              <a:rPr lang="en-US" sz="2400" dirty="0" err="1" smtClean="0"/>
              <a:t>’il</a:t>
            </a:r>
            <a:r>
              <a:rPr lang="en-US" sz="2400" dirty="0" smtClean="0"/>
              <a:t> </a:t>
            </a:r>
            <a:r>
              <a:rPr lang="en-US" sz="2400" dirty="0" err="1" smtClean="0"/>
              <a:t>prossimo</a:t>
            </a:r>
            <a:r>
              <a:rPr lang="en-US" sz="2400" dirty="0" smtClean="0"/>
              <a:t> SP 2020-22 </a:t>
            </a:r>
          </a:p>
          <a:p>
            <a:pPr marL="285750" indent="-285750">
              <a:buFont typeface="Wingdings" charset="2"/>
              <a:buChar char="Ø"/>
            </a:pPr>
            <a:endParaRPr lang="en-US" sz="2400" dirty="0" smtClean="0"/>
          </a:p>
          <a:p>
            <a:pPr marL="285750" indent="-285750">
              <a:buFont typeface="Wingdings" charset="2"/>
              <a:buChar char="Ø"/>
            </a:pPr>
            <a:r>
              <a:rPr lang="en-US" sz="2400" dirty="0" smtClean="0"/>
              <a:t>From last CB: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</a:rPr>
              <a:t>Proposal for remote </a:t>
            </a:r>
            <a:r>
              <a:rPr lang="en-US" sz="2400" b="1" dirty="0">
                <a:solidFill>
                  <a:srgbClr val="FF0000"/>
                </a:solidFill>
              </a:rPr>
              <a:t>CMS WEEK 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400" dirty="0"/>
              <a:t>	</a:t>
            </a:r>
            <a:r>
              <a:rPr lang="en-US" sz="2200" dirty="0" smtClean="0"/>
              <a:t>Saint </a:t>
            </a:r>
            <a:r>
              <a:rPr lang="en-US" sz="2200" dirty="0" err="1"/>
              <a:t>Malo</a:t>
            </a:r>
            <a:r>
              <a:rPr lang="en-US" sz="2200" dirty="0"/>
              <a:t>, Brittany, </a:t>
            </a:r>
            <a:r>
              <a:rPr lang="en-US" sz="2200" dirty="0" smtClean="0"/>
              <a:t>France </a:t>
            </a:r>
          </a:p>
          <a:p>
            <a:r>
              <a:rPr lang="is-IS" sz="2200" dirty="0" smtClean="0"/>
              <a:t>	</a:t>
            </a:r>
            <a:r>
              <a:rPr lang="en-US" sz="2200" dirty="0"/>
              <a:t>Riga, </a:t>
            </a:r>
            <a:r>
              <a:rPr lang="en-US" sz="2200" dirty="0" smtClean="0"/>
              <a:t>Latvia </a:t>
            </a:r>
            <a:endParaRPr lang="is-IS" sz="2200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en-US" sz="2400" dirty="0">
                <a:solidFill>
                  <a:srgbClr val="FF0000"/>
                </a:solidFill>
              </a:rPr>
              <a:t>Votes on new institute </a:t>
            </a:r>
            <a:r>
              <a:rPr lang="en-US" sz="2400" dirty="0" smtClean="0">
                <a:solidFill>
                  <a:srgbClr val="FF0000"/>
                </a:solidFill>
              </a:rPr>
              <a:t>applications 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200" dirty="0" err="1"/>
              <a:t>Yonsei</a:t>
            </a:r>
            <a:r>
              <a:rPr lang="en-US" sz="2200" dirty="0"/>
              <a:t> University, Korea (Full Member)</a:t>
            </a:r>
            <a:br>
              <a:rPr lang="en-US" sz="2200" dirty="0"/>
            </a:br>
            <a:r>
              <a:rPr lang="en-US" sz="2200" dirty="0" err="1"/>
              <a:t>Agder</a:t>
            </a:r>
            <a:r>
              <a:rPr lang="en-US" sz="2200" dirty="0"/>
              <a:t> University, Norway (Associated Member</a:t>
            </a:r>
            <a:r>
              <a:rPr lang="en-US" sz="2200" dirty="0" smtClean="0"/>
              <a:t>)</a:t>
            </a:r>
          </a:p>
          <a:p>
            <a:endParaRPr lang="en-US" sz="2400" dirty="0"/>
          </a:p>
          <a:p>
            <a:pPr marL="457200" indent="-457200">
              <a:buFont typeface="+mj-lt"/>
              <a:buAutoNum type="arabicPeriod" startAt="3"/>
            </a:pPr>
            <a:r>
              <a:rPr lang="en-US" sz="2400" b="1" dirty="0">
                <a:solidFill>
                  <a:srgbClr val="FF0000"/>
                </a:solidFill>
              </a:rPr>
              <a:t>Presentations from institutes applying for CMS </a:t>
            </a:r>
            <a:r>
              <a:rPr lang="en-US" sz="2400" b="1" dirty="0" smtClean="0">
                <a:solidFill>
                  <a:srgbClr val="FF0000"/>
                </a:solidFill>
              </a:rPr>
              <a:t>membership</a:t>
            </a:r>
          </a:p>
          <a:p>
            <a:r>
              <a:rPr lang="en-US" sz="2400" dirty="0" err="1"/>
              <a:t>Cranfield</a:t>
            </a:r>
            <a:r>
              <a:rPr lang="en-US" sz="2400" dirty="0"/>
              <a:t> University, UK</a:t>
            </a:r>
            <a:endParaRPr lang="is-IS" sz="2400" dirty="0"/>
          </a:p>
          <a:p>
            <a:r>
              <a:rPr lang="is-IS" sz="2400" dirty="0" smtClean="0"/>
              <a:t>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64052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95536" y="1484784"/>
            <a:ext cx="8136904" cy="2800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s-IS" sz="2200" dirty="0"/>
          </a:p>
          <a:p>
            <a:pPr marL="285750" indent="-285750">
              <a:buFont typeface="Wingdings" charset="2"/>
              <a:buChar char="Ø"/>
            </a:pPr>
            <a:r>
              <a:rPr lang="is-IS" sz="2200" b="1" dirty="0" smtClean="0">
                <a:solidFill>
                  <a:srgbClr val="FF0000"/>
                </a:solidFill>
              </a:rPr>
              <a:t>Bari CMS Author: </a:t>
            </a:r>
          </a:p>
          <a:p>
            <a:pPr marL="342900" indent="-342900">
              <a:buFont typeface="+mj-lt"/>
              <a:buAutoNum type="arabicPeriod"/>
            </a:pPr>
            <a:r>
              <a:rPr lang="is-IS" sz="2200" dirty="0" smtClean="0"/>
              <a:t>welcome to Aruta (4.5 EPR done + good inst.). </a:t>
            </a:r>
          </a:p>
          <a:p>
            <a:pPr marL="342900" indent="-342900">
              <a:buFont typeface="+mj-lt"/>
              <a:buAutoNum type="arabicPeriod"/>
            </a:pPr>
            <a:r>
              <a:rPr lang="is-IS" sz="2200" dirty="0" smtClean="0"/>
              <a:t>Gul </a:t>
            </a:r>
            <a:r>
              <a:rPr lang="is-IS" sz="2200" dirty="0" smtClean="0">
                <a:sym typeface="Wingdings"/>
              </a:rPr>
              <a:t> aggiornato a Phd  vorrei farlo passare a autore </a:t>
            </a:r>
          </a:p>
          <a:p>
            <a:pPr marL="342900" indent="-342900">
              <a:buFont typeface="+mj-lt"/>
              <a:buAutoNum type="arabicPeriod"/>
            </a:pPr>
            <a:endParaRPr lang="is-IS" sz="2200" dirty="0">
              <a:sym typeface="Wingdings"/>
            </a:endParaRPr>
          </a:p>
          <a:p>
            <a:pPr marL="342900" indent="-342900">
              <a:buFont typeface="Wingdings" charset="2"/>
              <a:buChar char="Ø"/>
            </a:pPr>
            <a:r>
              <a:rPr lang="is-IS" sz="2200" b="1" smtClean="0">
                <a:solidFill>
                  <a:srgbClr val="FF0000"/>
                </a:solidFill>
                <a:sym typeface="Wingdings"/>
              </a:rPr>
              <a:t>Andrea Gelmi ha ricevuto il Achievement Arwards </a:t>
            </a:r>
            <a:endParaRPr lang="is-IS" sz="2200" b="1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is-IS" sz="2200" dirty="0"/>
          </a:p>
          <a:p>
            <a:r>
              <a:rPr lang="is-IS" sz="2200" dirty="0" smtClean="0"/>
              <a:t> 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4779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Missioni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 descr="Schermata 2020-02-13 alle 13.17.1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19" y="1484784"/>
            <a:ext cx="9144000" cy="17529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3568" y="3501008"/>
            <a:ext cx="712879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Manutenzione</a:t>
            </a:r>
            <a:r>
              <a:rPr lang="en-US" dirty="0" smtClean="0"/>
              <a:t>: </a:t>
            </a:r>
          </a:p>
          <a:p>
            <a:r>
              <a:rPr lang="en-US" dirty="0" smtClean="0"/>
              <a:t> </a:t>
            </a:r>
          </a:p>
          <a:p>
            <a:r>
              <a:rPr lang="en-US" dirty="0" err="1" smtClean="0"/>
              <a:t>Missioni</a:t>
            </a:r>
            <a:r>
              <a:rPr lang="en-US" dirty="0" smtClean="0"/>
              <a:t>: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Riparazione</a:t>
            </a:r>
            <a:r>
              <a:rPr lang="en-US" dirty="0" smtClean="0"/>
              <a:t> </a:t>
            </a:r>
            <a:r>
              <a:rPr lang="en-US" dirty="0" err="1" smtClean="0"/>
              <a:t>camere</a:t>
            </a:r>
            <a:r>
              <a:rPr lang="en-US" dirty="0" smtClean="0"/>
              <a:t> RPC (F. Michele, G. Pugliese)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Commissioning GEM (</a:t>
            </a:r>
            <a:r>
              <a:rPr lang="en-US" dirty="0" err="1" smtClean="0"/>
              <a:t>Jeremie</a:t>
            </a:r>
            <a:r>
              <a:rPr lang="en-US" dirty="0" smtClean="0"/>
              <a:t>)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Run </a:t>
            </a:r>
            <a:r>
              <a:rPr lang="en-US" dirty="0" err="1" smtClean="0"/>
              <a:t>coord</a:t>
            </a:r>
            <a:r>
              <a:rPr lang="en-US" dirty="0" smtClean="0"/>
              <a:t> 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Induction course (</a:t>
            </a:r>
            <a:r>
              <a:rPr lang="en-US" dirty="0" err="1" smtClean="0"/>
              <a:t>Mastropasqua</a:t>
            </a:r>
            <a:r>
              <a:rPr lang="en-US" dirty="0" smtClean="0"/>
              <a:t>)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CMS data Analysis school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Partecipazione</a:t>
            </a:r>
            <a:r>
              <a:rPr lang="en-US" dirty="0" smtClean="0"/>
              <a:t> CMS WEEK 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RPC Conference: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err="1" smtClean="0"/>
              <a:t>Reham</a:t>
            </a:r>
            <a:r>
              <a:rPr lang="en-US" dirty="0" smtClean="0"/>
              <a:t> (speaker)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err="1" smtClean="0"/>
              <a:t>Walaa</a:t>
            </a:r>
            <a:r>
              <a:rPr lang="en-US" dirty="0" smtClean="0"/>
              <a:t> (poster) </a:t>
            </a:r>
          </a:p>
          <a:p>
            <a:pPr marL="800100" lvl="1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88224" y="335699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Speso</a:t>
            </a:r>
            <a:r>
              <a:rPr lang="en-US" dirty="0" smtClean="0"/>
              <a:t> 20%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194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Consuntivi</a:t>
            </a:r>
            <a:r>
              <a:rPr lang="en-US" dirty="0" smtClean="0"/>
              <a:t> 2019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9512" y="1201969"/>
            <a:ext cx="8712968" cy="575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s-IS" sz="1600" dirty="0"/>
          </a:p>
          <a:p>
            <a:pPr algn="just"/>
            <a:r>
              <a:rPr lang="en-US" sz="1600" dirty="0" err="1" smtClean="0"/>
              <a:t>Dobbiamo</a:t>
            </a:r>
            <a:r>
              <a:rPr lang="en-US" sz="1600" dirty="0" smtClean="0"/>
              <a:t> </a:t>
            </a:r>
            <a:r>
              <a:rPr lang="en-US" sz="1600" dirty="0" err="1"/>
              <a:t>inserire</a:t>
            </a:r>
            <a:r>
              <a:rPr lang="en-US" sz="1600" dirty="0"/>
              <a:t> le </a:t>
            </a:r>
            <a:r>
              <a:rPr lang="en-US" sz="1600" dirty="0" err="1"/>
              <a:t>seguenti</a:t>
            </a:r>
            <a:r>
              <a:rPr lang="en-US" sz="1600" dirty="0"/>
              <a:t> </a:t>
            </a:r>
            <a:r>
              <a:rPr lang="en-US" sz="1600" dirty="0" err="1"/>
              <a:t>informazioni</a:t>
            </a:r>
            <a:r>
              <a:rPr lang="en-US" sz="1600" dirty="0"/>
              <a:t> </a:t>
            </a:r>
            <a:r>
              <a:rPr lang="en-US" sz="1600" dirty="0" err="1"/>
              <a:t>differenziando</a:t>
            </a:r>
            <a:r>
              <a:rPr lang="en-US" sz="1600" dirty="0"/>
              <a:t> </a:t>
            </a:r>
            <a:r>
              <a:rPr lang="en-US" sz="1600" dirty="0" err="1"/>
              <a:t>quelle</a:t>
            </a:r>
            <a:r>
              <a:rPr lang="en-US" sz="1600" dirty="0"/>
              <a:t> di Fase2 da CMS</a:t>
            </a:r>
          </a:p>
          <a:p>
            <a:pPr algn="just"/>
            <a:endParaRPr lang="en-US" sz="1600" dirty="0"/>
          </a:p>
          <a:p>
            <a:pPr algn="just"/>
            <a:r>
              <a:rPr lang="en-US" sz="1600" dirty="0"/>
              <a:t>1</a:t>
            </a:r>
            <a:r>
              <a:rPr lang="en-US" sz="1600" b="1" dirty="0">
                <a:solidFill>
                  <a:srgbClr val="FF0000"/>
                </a:solidFill>
              </a:rPr>
              <a:t>. </a:t>
            </a:r>
            <a:r>
              <a:rPr lang="en-US" sz="1600" b="1" dirty="0" err="1">
                <a:solidFill>
                  <a:srgbClr val="FF0000"/>
                </a:solidFill>
              </a:rPr>
              <a:t>Tesi</a:t>
            </a:r>
            <a:r>
              <a:rPr lang="en-US" sz="1600" b="1" dirty="0">
                <a:solidFill>
                  <a:srgbClr val="FF0000"/>
                </a:solidFill>
              </a:rPr>
              <a:t> di </a:t>
            </a:r>
            <a:r>
              <a:rPr lang="en-US" sz="1600" b="1" dirty="0" err="1">
                <a:solidFill>
                  <a:srgbClr val="FF0000"/>
                </a:solidFill>
              </a:rPr>
              <a:t>laurea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Triennale</a:t>
            </a:r>
            <a:r>
              <a:rPr lang="en-US" sz="1600" b="1" dirty="0">
                <a:solidFill>
                  <a:srgbClr val="FF0000"/>
                </a:solidFill>
              </a:rPr>
              <a:t>, </a:t>
            </a:r>
            <a:r>
              <a:rPr lang="en-US" sz="1600" b="1" dirty="0" err="1">
                <a:solidFill>
                  <a:srgbClr val="FF0000"/>
                </a:solidFill>
              </a:rPr>
              <a:t>Specialistica</a:t>
            </a:r>
            <a:r>
              <a:rPr lang="en-US" sz="1600" b="1" dirty="0">
                <a:solidFill>
                  <a:srgbClr val="FF0000"/>
                </a:solidFill>
              </a:rPr>
              <a:t> e </a:t>
            </a:r>
            <a:r>
              <a:rPr lang="en-US" sz="1600" b="1" dirty="0" err="1">
                <a:solidFill>
                  <a:srgbClr val="FF0000"/>
                </a:solidFill>
              </a:rPr>
              <a:t>dottorato</a:t>
            </a:r>
            <a:endParaRPr lang="en-US" sz="1600" b="1" dirty="0">
              <a:solidFill>
                <a:srgbClr val="FF0000"/>
              </a:solidFill>
            </a:endParaRPr>
          </a:p>
          <a:p>
            <a:pPr algn="just"/>
            <a:r>
              <a:rPr lang="en-US" sz="1600" dirty="0" err="1"/>
              <a:t>viene</a:t>
            </a:r>
            <a:r>
              <a:rPr lang="en-US" sz="1600" dirty="0"/>
              <a:t> </a:t>
            </a:r>
            <a:r>
              <a:rPr lang="en-US" sz="1600" dirty="0" err="1"/>
              <a:t>richiesto</a:t>
            </a:r>
            <a:r>
              <a:rPr lang="en-US" sz="1600" dirty="0"/>
              <a:t> </a:t>
            </a:r>
            <a:r>
              <a:rPr lang="en-US" sz="1600" dirty="0" err="1"/>
              <a:t>il</a:t>
            </a:r>
            <a:r>
              <a:rPr lang="en-US" sz="1600" dirty="0"/>
              <a:t> </a:t>
            </a:r>
            <a:r>
              <a:rPr lang="en-US" sz="1600" dirty="0" err="1"/>
              <a:t>tesista</a:t>
            </a:r>
            <a:r>
              <a:rPr lang="en-US" sz="1600" dirty="0"/>
              <a:t>, </a:t>
            </a:r>
            <a:r>
              <a:rPr lang="en-US" sz="1600" dirty="0" err="1"/>
              <a:t>il</a:t>
            </a:r>
            <a:r>
              <a:rPr lang="en-US" sz="1600" dirty="0"/>
              <a:t> </a:t>
            </a:r>
            <a:r>
              <a:rPr lang="en-US" sz="1600" dirty="0" err="1"/>
              <a:t>responsabile</a:t>
            </a:r>
            <a:r>
              <a:rPr lang="en-US" sz="1600" dirty="0"/>
              <a:t>, </a:t>
            </a:r>
            <a:r>
              <a:rPr lang="en-US" sz="1600" dirty="0" err="1"/>
              <a:t>il</a:t>
            </a:r>
            <a:r>
              <a:rPr lang="en-US" sz="1600" dirty="0"/>
              <a:t> </a:t>
            </a:r>
            <a:r>
              <a:rPr lang="en-US" sz="1600" dirty="0" err="1"/>
              <a:t>titolo</a:t>
            </a:r>
            <a:r>
              <a:rPr lang="en-US" sz="1600" dirty="0"/>
              <a:t>, </a:t>
            </a:r>
            <a:r>
              <a:rPr lang="en-US" sz="1600" dirty="0" err="1"/>
              <a:t>l’exp</a:t>
            </a:r>
            <a:r>
              <a:rPr lang="en-US" sz="1600" dirty="0"/>
              <a:t> CMS o FASE2_CMS. Il </a:t>
            </a:r>
            <a:r>
              <a:rPr lang="en-US" sz="1600" dirty="0" err="1"/>
              <a:t>tesista</a:t>
            </a:r>
            <a:r>
              <a:rPr lang="en-US" sz="1600" dirty="0"/>
              <a:t> </a:t>
            </a:r>
            <a:r>
              <a:rPr lang="en-US" sz="1600" dirty="0" err="1"/>
              <a:t>deve</a:t>
            </a:r>
            <a:r>
              <a:rPr lang="en-US" sz="1600" dirty="0"/>
              <a:t> </a:t>
            </a:r>
            <a:r>
              <a:rPr lang="en-US" sz="1600" dirty="0" err="1"/>
              <a:t>essere</a:t>
            </a:r>
            <a:r>
              <a:rPr lang="en-US" sz="1600" dirty="0"/>
              <a:t> </a:t>
            </a:r>
            <a:r>
              <a:rPr lang="en-US" sz="1600" dirty="0" err="1"/>
              <a:t>presente</a:t>
            </a:r>
            <a:r>
              <a:rPr lang="en-US" sz="1600" dirty="0"/>
              <a:t> in GODIVA </a:t>
            </a:r>
            <a:r>
              <a:rPr lang="en-US" sz="1600" dirty="0" err="1"/>
              <a:t>altrimenti</a:t>
            </a:r>
            <a:r>
              <a:rPr lang="en-US" sz="1600" dirty="0"/>
              <a:t> </a:t>
            </a:r>
            <a:r>
              <a:rPr lang="en-US" sz="1600" dirty="0" err="1"/>
              <a:t>il</a:t>
            </a:r>
            <a:r>
              <a:rPr lang="en-US" sz="1600" dirty="0"/>
              <a:t> </a:t>
            </a:r>
            <a:r>
              <a:rPr lang="en-US" sz="1600" dirty="0" err="1"/>
              <a:t>relatore</a:t>
            </a:r>
            <a:r>
              <a:rPr lang="en-US" sz="1600" dirty="0"/>
              <a:t> </a:t>
            </a:r>
            <a:r>
              <a:rPr lang="en-US" sz="1600" dirty="0" err="1"/>
              <a:t>deve</a:t>
            </a:r>
            <a:r>
              <a:rPr lang="en-US" sz="1600" dirty="0"/>
              <a:t> </a:t>
            </a:r>
            <a:r>
              <a:rPr lang="en-US" sz="1600" dirty="0" err="1" smtClean="0"/>
              <a:t>inserirlo</a:t>
            </a:r>
            <a:r>
              <a:rPr lang="en-US" sz="1600" dirty="0" smtClean="0"/>
              <a:t> (</a:t>
            </a:r>
            <a:r>
              <a:rPr lang="en-US" sz="1600" dirty="0">
                <a:hlinkClick r:id="rId2"/>
              </a:rPr>
              <a:t>https://iam.infn.it/NuovaAnagrafica/priv?restartApplication</a:t>
            </a:r>
            <a:r>
              <a:rPr lang="en-US" sz="1600" dirty="0"/>
              <a:t>) </a:t>
            </a:r>
          </a:p>
          <a:p>
            <a:pPr algn="just"/>
            <a:endParaRPr lang="en-US" sz="1600" dirty="0"/>
          </a:p>
          <a:p>
            <a:pPr algn="just"/>
            <a:r>
              <a:rPr lang="en-US" sz="1600" dirty="0"/>
              <a:t>2. </a:t>
            </a:r>
            <a:r>
              <a:rPr lang="en-US" sz="1600" b="1" dirty="0" err="1">
                <a:solidFill>
                  <a:srgbClr val="FF0000"/>
                </a:solidFill>
              </a:rPr>
              <a:t>Conferenze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 </a:t>
            </a:r>
            <a:r>
              <a:rPr lang="en-US" sz="1600" dirty="0" err="1"/>
              <a:t>viene</a:t>
            </a:r>
            <a:r>
              <a:rPr lang="en-US" sz="1600" dirty="0"/>
              <a:t> </a:t>
            </a:r>
            <a:r>
              <a:rPr lang="en-US" sz="1600" dirty="0" err="1"/>
              <a:t>richiesto</a:t>
            </a:r>
            <a:r>
              <a:rPr lang="en-US" sz="1600" dirty="0"/>
              <a:t> </a:t>
            </a:r>
            <a:r>
              <a:rPr lang="en-US" sz="1600" dirty="0" err="1"/>
              <a:t>l'oratore</a:t>
            </a:r>
            <a:r>
              <a:rPr lang="en-US" sz="1600" dirty="0"/>
              <a:t>, </a:t>
            </a:r>
            <a:r>
              <a:rPr lang="en-US" sz="1600" dirty="0" err="1"/>
              <a:t>il</a:t>
            </a:r>
            <a:r>
              <a:rPr lang="en-US" sz="1600" dirty="0"/>
              <a:t> </a:t>
            </a:r>
            <a:r>
              <a:rPr lang="en-US" sz="1600" dirty="0" err="1"/>
              <a:t>titolo</a:t>
            </a:r>
            <a:r>
              <a:rPr lang="en-US" sz="1600" dirty="0"/>
              <a:t>, </a:t>
            </a:r>
            <a:r>
              <a:rPr lang="en-US" sz="1600" dirty="0" err="1"/>
              <a:t>il</a:t>
            </a:r>
            <a:r>
              <a:rPr lang="en-US" sz="1600" dirty="0"/>
              <a:t> </a:t>
            </a:r>
            <a:r>
              <a:rPr lang="en-US" sz="1600" dirty="0" err="1"/>
              <a:t>tipo</a:t>
            </a:r>
            <a:r>
              <a:rPr lang="en-US" sz="1600" dirty="0"/>
              <a:t> di </a:t>
            </a:r>
            <a:r>
              <a:rPr lang="en-US" sz="1600" dirty="0" err="1"/>
              <a:t>presentazione</a:t>
            </a:r>
            <a:r>
              <a:rPr lang="en-US" sz="1600" dirty="0"/>
              <a:t>, (poster, </a:t>
            </a:r>
            <a:r>
              <a:rPr lang="en-US" sz="1600" dirty="0" err="1"/>
              <a:t>plenario</a:t>
            </a:r>
            <a:r>
              <a:rPr lang="en-US" sz="1600" dirty="0"/>
              <a:t> o </a:t>
            </a:r>
            <a:r>
              <a:rPr lang="en-US" sz="1600" dirty="0" err="1"/>
              <a:t>parallelo</a:t>
            </a:r>
            <a:r>
              <a:rPr lang="en-US" sz="1600" dirty="0"/>
              <a:t>) </a:t>
            </a:r>
            <a:r>
              <a:rPr lang="en-US" sz="1600" dirty="0" err="1"/>
              <a:t>nome</a:t>
            </a:r>
            <a:r>
              <a:rPr lang="en-US" sz="1600" dirty="0"/>
              <a:t> </a:t>
            </a:r>
            <a:r>
              <a:rPr lang="en-US" sz="1600" dirty="0" err="1"/>
              <a:t>conferenza</a:t>
            </a:r>
            <a:r>
              <a:rPr lang="en-US" sz="1600" dirty="0"/>
              <a:t> e dove </a:t>
            </a:r>
            <a:r>
              <a:rPr lang="en-US" sz="1600" dirty="0" err="1"/>
              <a:t>si</a:t>
            </a:r>
            <a:r>
              <a:rPr lang="en-US" sz="1600" dirty="0"/>
              <a:t> </a:t>
            </a:r>
            <a:r>
              <a:rPr lang="en-US" sz="1600" dirty="0" err="1"/>
              <a:t>tiene</a:t>
            </a:r>
            <a:r>
              <a:rPr lang="en-US" sz="1600" dirty="0"/>
              <a:t> (come </a:t>
            </a:r>
            <a:r>
              <a:rPr lang="en-US" sz="1600" dirty="0" err="1"/>
              <a:t>detto</a:t>
            </a:r>
            <a:r>
              <a:rPr lang="en-US" sz="1600" dirty="0"/>
              <a:t> in  CMS e FASE2_CMS)</a:t>
            </a:r>
          </a:p>
          <a:p>
            <a:pPr algn="just"/>
            <a:endParaRPr lang="en-US" sz="1600" dirty="0"/>
          </a:p>
          <a:p>
            <a:pPr algn="just"/>
            <a:r>
              <a:rPr lang="en-US" sz="1600" dirty="0"/>
              <a:t>3. </a:t>
            </a:r>
            <a:r>
              <a:rPr lang="en-US" sz="1600" b="1" dirty="0" err="1" smtClean="0">
                <a:solidFill>
                  <a:srgbClr val="FF0000"/>
                </a:solidFill>
              </a:rPr>
              <a:t>Pubblicazioni</a:t>
            </a:r>
            <a:r>
              <a:rPr lang="en-US" sz="1600" b="1" dirty="0" smtClean="0">
                <a:solidFill>
                  <a:srgbClr val="FF0000"/>
                </a:solidFill>
              </a:rPr>
              <a:t>: </a:t>
            </a:r>
            <a:r>
              <a:rPr lang="en-US" sz="1600" dirty="0" err="1" smtClean="0"/>
              <a:t>inserite</a:t>
            </a:r>
            <a:r>
              <a:rPr lang="en-US" sz="1600" dirty="0" smtClean="0"/>
              <a:t> </a:t>
            </a:r>
            <a:r>
              <a:rPr lang="en-US" sz="1600" dirty="0" err="1"/>
              <a:t>tutte</a:t>
            </a:r>
            <a:r>
              <a:rPr lang="en-US" sz="1600" dirty="0"/>
              <a:t> le </a:t>
            </a:r>
            <a:r>
              <a:rPr lang="en-US" sz="1600" dirty="0" err="1"/>
              <a:t>pubblicazioni</a:t>
            </a:r>
            <a:r>
              <a:rPr lang="en-US" sz="1600" dirty="0"/>
              <a:t> ISI di CMS, </a:t>
            </a:r>
            <a:r>
              <a:rPr lang="en-US" sz="1600" dirty="0" err="1" smtClean="0"/>
              <a:t>dobbiamo</a:t>
            </a:r>
            <a:r>
              <a:rPr lang="en-US" sz="1600" dirty="0" smtClean="0"/>
              <a:t> </a:t>
            </a:r>
            <a:r>
              <a:rPr lang="en-US" sz="1600" dirty="0" err="1" smtClean="0"/>
              <a:t>inseriee</a:t>
            </a:r>
            <a:r>
              <a:rPr lang="en-US" sz="1600" dirty="0" smtClean="0"/>
              <a:t> </a:t>
            </a:r>
            <a:r>
              <a:rPr lang="en-US" sz="1600" dirty="0"/>
              <a:t> le </a:t>
            </a:r>
            <a:r>
              <a:rPr lang="en-US" sz="1600" dirty="0" err="1"/>
              <a:t>pubblicazioni</a:t>
            </a:r>
            <a:r>
              <a:rPr lang="en-US" sz="1600" dirty="0"/>
              <a:t> NON ISI (come ad </a:t>
            </a:r>
            <a:r>
              <a:rPr lang="en-US" sz="1600" dirty="0" err="1"/>
              <a:t>esempio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proceedings di </a:t>
            </a:r>
            <a:r>
              <a:rPr lang="en-US" sz="1600" dirty="0" err="1"/>
              <a:t>conferenze</a:t>
            </a:r>
            <a:r>
              <a:rPr lang="en-US" sz="1600" dirty="0"/>
              <a:t>)</a:t>
            </a:r>
          </a:p>
          <a:p>
            <a:pPr algn="just"/>
            <a:r>
              <a:rPr lang="en-US" sz="1600" dirty="0" err="1"/>
              <a:t>Inoltre</a:t>
            </a:r>
            <a:r>
              <a:rPr lang="en-US" sz="1600" dirty="0"/>
              <a:t> </a:t>
            </a:r>
            <a:r>
              <a:rPr lang="en-US" sz="1600" dirty="0" err="1"/>
              <a:t>inserite</a:t>
            </a:r>
            <a:r>
              <a:rPr lang="en-US" sz="1600" dirty="0"/>
              <a:t> </a:t>
            </a:r>
            <a:r>
              <a:rPr lang="en-US" sz="1600" dirty="0" err="1"/>
              <a:t>altre</a:t>
            </a:r>
            <a:r>
              <a:rPr lang="en-US" sz="1600" dirty="0"/>
              <a:t> </a:t>
            </a:r>
            <a:r>
              <a:rPr lang="en-US" sz="1600" dirty="0" err="1"/>
              <a:t>pubblicazioni</a:t>
            </a:r>
            <a:r>
              <a:rPr lang="en-US" sz="1600" dirty="0"/>
              <a:t> ISI di CMS_fase2 (ne ho </a:t>
            </a:r>
            <a:r>
              <a:rPr lang="en-US" sz="1600" dirty="0" err="1"/>
              <a:t>inserite</a:t>
            </a:r>
            <a:r>
              <a:rPr lang="en-US" sz="1600" dirty="0"/>
              <a:t> </a:t>
            </a:r>
            <a:r>
              <a:rPr lang="en-US" sz="1600" dirty="0" err="1"/>
              <a:t>già</a:t>
            </a:r>
            <a:r>
              <a:rPr lang="en-US" sz="1600" dirty="0"/>
              <a:t> un </a:t>
            </a:r>
            <a:r>
              <a:rPr lang="en-US" sz="1600" dirty="0" err="1"/>
              <a:t>certo</a:t>
            </a:r>
            <a:r>
              <a:rPr lang="en-US" sz="1600" dirty="0"/>
              <a:t> </a:t>
            </a:r>
            <a:r>
              <a:rPr lang="en-US" sz="1600" dirty="0" err="1"/>
              <a:t>numero</a:t>
            </a:r>
            <a:r>
              <a:rPr lang="en-US" sz="1600" dirty="0"/>
              <a:t>, </a:t>
            </a:r>
            <a:r>
              <a:rPr lang="en-US" sz="1600" dirty="0" err="1"/>
              <a:t>controllate</a:t>
            </a:r>
            <a:r>
              <a:rPr lang="en-US" sz="1600" dirty="0"/>
              <a:t> </a:t>
            </a:r>
            <a:r>
              <a:rPr lang="en-US" sz="1600" dirty="0" err="1"/>
              <a:t>ed</a:t>
            </a:r>
            <a:r>
              <a:rPr lang="en-US" sz="1600" dirty="0"/>
              <a:t> </a:t>
            </a:r>
            <a:r>
              <a:rPr lang="en-US" sz="1600" dirty="0" err="1"/>
              <a:t>aggiungete</a:t>
            </a:r>
            <a:r>
              <a:rPr lang="en-US" sz="1600" dirty="0"/>
              <a:t>). </a:t>
            </a:r>
          </a:p>
          <a:p>
            <a:pPr algn="just"/>
            <a:r>
              <a:rPr lang="en-US" sz="1600" dirty="0" err="1"/>
              <a:t>Inserite</a:t>
            </a:r>
            <a:r>
              <a:rPr lang="en-US" sz="1600" dirty="0"/>
              <a:t> </a:t>
            </a:r>
            <a:r>
              <a:rPr lang="en-US" sz="1600" dirty="0" err="1"/>
              <a:t>anche</a:t>
            </a:r>
            <a:r>
              <a:rPr lang="en-US" sz="1600" dirty="0"/>
              <a:t> le pub NON ISI di Fase2  (proceedings di </a:t>
            </a:r>
            <a:r>
              <a:rPr lang="en-US" sz="1600" dirty="0" err="1"/>
              <a:t>conferenze</a:t>
            </a:r>
            <a:r>
              <a:rPr lang="en-US" sz="1600" dirty="0"/>
              <a:t> </a:t>
            </a:r>
            <a:r>
              <a:rPr lang="en-US" sz="1600" dirty="0" err="1"/>
              <a:t>ed</a:t>
            </a:r>
            <a:r>
              <a:rPr lang="en-US" sz="1600" dirty="0"/>
              <a:t> </a:t>
            </a:r>
            <a:r>
              <a:rPr lang="en-US" sz="1600" dirty="0" err="1"/>
              <a:t>altro</a:t>
            </a:r>
            <a:r>
              <a:rPr lang="en-US" sz="1600" dirty="0" smtClean="0"/>
              <a:t>)</a:t>
            </a:r>
          </a:p>
          <a:p>
            <a:pPr algn="just"/>
            <a:r>
              <a:rPr lang="en-US" sz="1600" dirty="0" smtClean="0"/>
              <a:t>4. </a:t>
            </a:r>
            <a:r>
              <a:rPr lang="en-US" sz="1600" b="1" dirty="0" err="1">
                <a:solidFill>
                  <a:srgbClr val="FF0000"/>
                </a:solidFill>
              </a:rPr>
              <a:t>R</a:t>
            </a:r>
            <a:r>
              <a:rPr lang="en-US" sz="1600" b="1" dirty="0" err="1" smtClean="0">
                <a:solidFill>
                  <a:srgbClr val="FF0000"/>
                </a:solidFill>
              </a:rPr>
              <a:t>esponsabilità</a:t>
            </a:r>
            <a:r>
              <a:rPr lang="en-US" sz="1600" b="1" dirty="0">
                <a:solidFill>
                  <a:srgbClr val="FF0000"/>
                </a:solidFill>
              </a:rPr>
              <a:t>,</a:t>
            </a:r>
            <a:r>
              <a:rPr lang="en-US" sz="1600" dirty="0"/>
              <a:t> </a:t>
            </a:r>
            <a:r>
              <a:rPr lang="en-US" sz="1600" dirty="0" err="1"/>
              <a:t>modificate</a:t>
            </a:r>
            <a:r>
              <a:rPr lang="en-US" sz="1600" dirty="0"/>
              <a:t> </a:t>
            </a:r>
            <a:r>
              <a:rPr lang="en-US" sz="1600" dirty="0" err="1"/>
              <a:t>il</a:t>
            </a:r>
            <a:r>
              <a:rPr lang="en-US" sz="1600" dirty="0"/>
              <a:t> </a:t>
            </a:r>
            <a:r>
              <a:rPr lang="en-US" sz="1600" dirty="0" err="1"/>
              <a:t>googledoc</a:t>
            </a:r>
            <a:r>
              <a:rPr lang="en-US" sz="1600" dirty="0"/>
              <a:t> di </a:t>
            </a:r>
            <a:r>
              <a:rPr lang="en-US" sz="1600" dirty="0" err="1"/>
              <a:t>seguito</a:t>
            </a:r>
            <a:r>
              <a:rPr lang="en-US" sz="1600" dirty="0"/>
              <a:t>, </a:t>
            </a:r>
            <a:r>
              <a:rPr lang="en-US" sz="1600" dirty="0" err="1"/>
              <a:t>che</a:t>
            </a:r>
            <a:r>
              <a:rPr lang="en-US" sz="1600" dirty="0"/>
              <a:t> </a:t>
            </a:r>
            <a:r>
              <a:rPr lang="en-US" sz="1600" dirty="0" err="1"/>
              <a:t>contiene</a:t>
            </a:r>
            <a:r>
              <a:rPr lang="en-US" sz="1600" dirty="0"/>
              <a:t> le </a:t>
            </a:r>
            <a:r>
              <a:rPr lang="en-US" sz="1600" dirty="0" err="1"/>
              <a:t>responsabilità</a:t>
            </a:r>
            <a:r>
              <a:rPr lang="en-US" sz="1600" dirty="0"/>
              <a:t> 2020 (</a:t>
            </a:r>
            <a:r>
              <a:rPr lang="en-US" sz="1600" dirty="0" err="1"/>
              <a:t>utilizzato</a:t>
            </a:r>
            <a:r>
              <a:rPr lang="en-US" sz="1600" dirty="0"/>
              <a:t> per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preventivi</a:t>
            </a:r>
            <a:r>
              <a:rPr lang="en-US" sz="1600" dirty="0"/>
              <a:t> di </a:t>
            </a:r>
            <a:r>
              <a:rPr lang="en-US" sz="1600" dirty="0" err="1"/>
              <a:t>Ottobre</a:t>
            </a:r>
            <a:r>
              <a:rPr lang="en-US" sz="1600" dirty="0"/>
              <a:t> </a:t>
            </a:r>
            <a:r>
              <a:rPr lang="en-US" sz="1600" dirty="0" err="1"/>
              <a:t>scorso</a:t>
            </a:r>
            <a:r>
              <a:rPr lang="en-US" sz="1600" dirty="0"/>
              <a:t> anno)</a:t>
            </a:r>
          </a:p>
          <a:p>
            <a:pPr algn="just"/>
            <a:r>
              <a:rPr lang="en-US" sz="1600" dirty="0" err="1"/>
              <a:t>Inserendo</a:t>
            </a:r>
            <a:r>
              <a:rPr lang="en-US" sz="1600" dirty="0"/>
              <a:t> </a:t>
            </a:r>
            <a:r>
              <a:rPr lang="en-US" sz="1600" dirty="0" err="1"/>
              <a:t>quelle</a:t>
            </a:r>
            <a:r>
              <a:rPr lang="en-US" sz="1600" dirty="0"/>
              <a:t> </a:t>
            </a:r>
            <a:r>
              <a:rPr lang="en-US" sz="1600" dirty="0" err="1"/>
              <a:t>chiaramente</a:t>
            </a:r>
            <a:r>
              <a:rPr lang="en-US" sz="1600" dirty="0"/>
              <a:t> di L1, L2 e L3 </a:t>
            </a:r>
            <a:r>
              <a:rPr lang="en-US" sz="1600" dirty="0" err="1"/>
              <a:t>avute</a:t>
            </a:r>
            <a:r>
              <a:rPr lang="en-US" sz="1600" dirty="0"/>
              <a:t> </a:t>
            </a:r>
            <a:r>
              <a:rPr lang="en-US" sz="1600" dirty="0" err="1"/>
              <a:t>nell’anno</a:t>
            </a:r>
            <a:r>
              <a:rPr lang="en-US" sz="1600" dirty="0"/>
              <a:t> </a:t>
            </a:r>
            <a:r>
              <a:rPr lang="en-US" sz="1600" dirty="0" err="1"/>
              <a:t>solare</a:t>
            </a:r>
            <a:r>
              <a:rPr lang="en-US" sz="1600" dirty="0"/>
              <a:t> 2019 e </a:t>
            </a:r>
            <a:r>
              <a:rPr lang="en-US" sz="1600" dirty="0" err="1"/>
              <a:t>cancellando</a:t>
            </a:r>
            <a:r>
              <a:rPr lang="en-US" sz="1600" dirty="0"/>
              <a:t> dal file </a:t>
            </a:r>
            <a:r>
              <a:rPr lang="en-US" sz="1600" dirty="0" err="1"/>
              <a:t>quelle</a:t>
            </a:r>
            <a:r>
              <a:rPr lang="en-US" sz="1600" dirty="0"/>
              <a:t> </a:t>
            </a:r>
            <a:r>
              <a:rPr lang="en-US" sz="1600" dirty="0" err="1"/>
              <a:t>che</a:t>
            </a:r>
            <a:r>
              <a:rPr lang="en-US" sz="1600" dirty="0"/>
              <a:t> </a:t>
            </a:r>
            <a:r>
              <a:rPr lang="en-US" sz="1600" dirty="0" err="1"/>
              <a:t>si</a:t>
            </a:r>
            <a:r>
              <a:rPr lang="en-US" sz="1600" dirty="0"/>
              <a:t> </a:t>
            </a:r>
            <a:r>
              <a:rPr lang="en-US" sz="1600" dirty="0" err="1"/>
              <a:t>sono</a:t>
            </a:r>
            <a:r>
              <a:rPr lang="en-US" sz="1600" dirty="0"/>
              <a:t> </a:t>
            </a:r>
            <a:r>
              <a:rPr lang="en-US" sz="1600" dirty="0" err="1"/>
              <a:t>attivate</a:t>
            </a:r>
            <a:r>
              <a:rPr lang="en-US" sz="1600" dirty="0"/>
              <a:t> per </a:t>
            </a:r>
            <a:r>
              <a:rPr lang="en-US" sz="1600" dirty="0" err="1"/>
              <a:t>il</a:t>
            </a:r>
            <a:r>
              <a:rPr lang="en-US" sz="1600" dirty="0"/>
              <a:t> 2020</a:t>
            </a:r>
            <a:r>
              <a:rPr lang="en-US" sz="1600" dirty="0" smtClean="0"/>
              <a:t>.</a:t>
            </a:r>
          </a:p>
          <a:p>
            <a:pPr algn="just"/>
            <a:r>
              <a:rPr lang="en-US" sz="1600" dirty="0" smtClean="0"/>
              <a:t>5. </a:t>
            </a:r>
            <a:r>
              <a:rPr lang="en-US" sz="1600" b="1" dirty="0" err="1" smtClean="0">
                <a:solidFill>
                  <a:srgbClr val="FF0000"/>
                </a:solidFill>
              </a:rPr>
              <a:t>attività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rgbClr val="FF0000"/>
                </a:solidFill>
              </a:rPr>
              <a:t>di </a:t>
            </a:r>
            <a:r>
              <a:rPr lang="en-US" sz="1600" b="1" dirty="0" err="1" smtClean="0">
                <a:solidFill>
                  <a:srgbClr val="FF0000"/>
                </a:solidFill>
              </a:rPr>
              <a:t>divulgazione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endParaRPr lang="en-US" sz="1600" b="1" dirty="0">
              <a:solidFill>
                <a:srgbClr val="FF0000"/>
              </a:solidFill>
            </a:endParaRPr>
          </a:p>
          <a:p>
            <a:pPr algn="just"/>
            <a:r>
              <a:rPr lang="is-IS" sz="1600" dirty="0" smtClean="0"/>
              <a:t>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33080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review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39552" y="1556792"/>
            <a:ext cx="7200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charset="2"/>
              <a:buChar char="ü"/>
            </a:pPr>
            <a:r>
              <a:rPr lang="pt-BR" sz="2200" dirty="0" smtClean="0"/>
              <a:t>CMS</a:t>
            </a:r>
            <a:r>
              <a:rPr lang="pt-BR" sz="2200" dirty="0"/>
              <a:t>-HIG-19-013-001-COMMENT-006 ‬</a:t>
            </a:r>
          </a:p>
          <a:p>
            <a:r>
              <a:rPr lang="pt-BR" sz="2200" dirty="0" err="1" smtClean="0"/>
              <a:t>Review</a:t>
            </a:r>
            <a:r>
              <a:rPr lang="pt-BR" sz="2200" dirty="0" smtClean="0"/>
              <a:t> </a:t>
            </a:r>
            <a:r>
              <a:rPr lang="pt-BR" sz="2200" dirty="0" err="1" smtClean="0"/>
              <a:t>done</a:t>
            </a:r>
            <a:r>
              <a:rPr lang="pt-BR" sz="2200" dirty="0" smtClean="0"/>
              <a:t> in </a:t>
            </a:r>
            <a:r>
              <a:rPr lang="pt-BR" sz="2200" dirty="0" err="1" smtClean="0"/>
              <a:t>January</a:t>
            </a:r>
            <a:r>
              <a:rPr lang="pt-BR" sz="2200" dirty="0" smtClean="0"/>
              <a:t> </a:t>
            </a:r>
            <a:r>
              <a:rPr lang="pt-BR" sz="2200" dirty="0" err="1" smtClean="0"/>
              <a:t>by</a:t>
            </a:r>
            <a:r>
              <a:rPr lang="pt-BR" sz="2200" dirty="0" smtClean="0"/>
              <a:t> </a:t>
            </a:r>
            <a:r>
              <a:rPr lang="pt-BR" sz="2200" dirty="0" err="1" smtClean="0"/>
              <a:t>Piet</a:t>
            </a:r>
            <a:endParaRPr lang="pt-BR" sz="2200" dirty="0"/>
          </a:p>
          <a:p>
            <a:endParaRPr lang="pt-BR" sz="2200" dirty="0" smtClean="0"/>
          </a:p>
          <a:p>
            <a:r>
              <a:rPr lang="pt-BR" sz="2200" dirty="0" smtClean="0"/>
              <a:t>Next </a:t>
            </a:r>
            <a:r>
              <a:rPr lang="pt-BR" sz="2200" dirty="0" err="1" smtClean="0"/>
              <a:t>Paper</a:t>
            </a:r>
            <a:r>
              <a:rPr lang="pt-BR" sz="2200" dirty="0" smtClean="0"/>
              <a:t> </a:t>
            </a:r>
            <a:r>
              <a:rPr lang="pt-BR" sz="2200" dirty="0" err="1" smtClean="0"/>
              <a:t>revew</a:t>
            </a:r>
            <a:r>
              <a:rPr lang="pt-BR" sz="2200" dirty="0" smtClean="0"/>
              <a:t> </a:t>
            </a:r>
            <a:r>
              <a:rPr lang="pt-BR" sz="2200" dirty="0" err="1" smtClean="0"/>
              <a:t>will</a:t>
            </a:r>
            <a:r>
              <a:rPr lang="pt-BR" sz="2200" dirty="0" smtClean="0"/>
              <a:t> </a:t>
            </a:r>
            <a:r>
              <a:rPr lang="pt-BR" sz="2200" dirty="0" err="1" smtClean="0"/>
              <a:t>be</a:t>
            </a:r>
            <a:r>
              <a:rPr lang="pt-BR" sz="2200" dirty="0" smtClean="0"/>
              <a:t> </a:t>
            </a:r>
            <a:r>
              <a:rPr lang="pt-BR" sz="2200" dirty="0" err="1" smtClean="0"/>
              <a:t>followed</a:t>
            </a:r>
            <a:r>
              <a:rPr lang="pt-BR" sz="2200" dirty="0" smtClean="0"/>
              <a:t> </a:t>
            </a:r>
            <a:r>
              <a:rPr lang="pt-BR" sz="2200" dirty="0" err="1" smtClean="0"/>
              <a:t>by</a:t>
            </a:r>
            <a:r>
              <a:rPr lang="pt-BR" sz="2200" dirty="0" smtClean="0"/>
              <a:t> Nicola (as </a:t>
            </a:r>
            <a:r>
              <a:rPr lang="pt-BR" sz="2200" dirty="0" err="1" smtClean="0"/>
              <a:t>physics</a:t>
            </a:r>
            <a:r>
              <a:rPr lang="pt-BR" sz="2200" dirty="0" smtClean="0"/>
              <a:t> coord.).</a:t>
            </a:r>
          </a:p>
          <a:p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>
                <a:hlinkClick r:id="rId2"/>
              </a:rPr>
              <a:t>http://cms.cern.ch/cds/HIG-18-</a:t>
            </a:r>
            <a:r>
              <a:rPr lang="pt-BR" sz="2400" dirty="0" smtClean="0">
                <a:hlinkClick r:id="rId2"/>
              </a:rPr>
              <a:t>024</a:t>
            </a:r>
            <a:r>
              <a:rPr lang="pt-BR" sz="2400" dirty="0" smtClean="0"/>
              <a:t> </a:t>
            </a:r>
            <a:endParaRPr lang="pt-BR" sz="2200" dirty="0" smtClean="0"/>
          </a:p>
          <a:p>
            <a:endParaRPr lang="pt-BR" sz="2200" dirty="0"/>
          </a:p>
          <a:p>
            <a:r>
              <a:rPr lang="pt-BR" sz="2200" dirty="0" err="1" smtClean="0"/>
              <a:t>Please</a:t>
            </a:r>
            <a:r>
              <a:rPr lang="pt-BR" sz="2200" dirty="0" smtClean="0"/>
              <a:t> </a:t>
            </a:r>
            <a:r>
              <a:rPr lang="pt-BR" sz="2200" dirty="0" err="1" smtClean="0"/>
              <a:t>follow</a:t>
            </a:r>
            <a:r>
              <a:rPr lang="pt-BR" sz="2200" dirty="0" smtClean="0"/>
              <a:t> </a:t>
            </a:r>
            <a:r>
              <a:rPr lang="pt-BR" sz="2200" dirty="0" err="1" smtClean="0"/>
              <a:t>next</a:t>
            </a:r>
            <a:r>
              <a:rPr lang="pt-BR" sz="2200" dirty="0" smtClean="0"/>
              <a:t> </a:t>
            </a:r>
            <a:r>
              <a:rPr lang="pt-BR" sz="2200" dirty="0" err="1" smtClean="0"/>
              <a:t>physics</a:t>
            </a:r>
            <a:r>
              <a:rPr lang="pt-BR" sz="2200" dirty="0" smtClean="0"/>
              <a:t> meeting Friday 21. </a:t>
            </a:r>
          </a:p>
          <a:p>
            <a:r>
              <a:rPr lang="pt-BR" sz="2200" dirty="0" smtClean="0"/>
              <a:t> 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472502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Varie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95536" y="1484784"/>
            <a:ext cx="813690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s-IS" sz="2200" dirty="0"/>
          </a:p>
          <a:p>
            <a:pPr marL="342900" indent="-342900">
              <a:buFont typeface="+mj-lt"/>
              <a:buAutoNum type="arabicPeriod"/>
            </a:pPr>
            <a:endParaRPr lang="is-IS" sz="2200" dirty="0">
              <a:sym typeface="Wingdings"/>
            </a:endParaRPr>
          </a:p>
          <a:p>
            <a:pPr marL="342900" indent="-342900">
              <a:buFont typeface="Wingdings" charset="2"/>
              <a:buChar char="Ø"/>
            </a:pPr>
            <a:r>
              <a:rPr lang="is-IS" sz="2200" b="1" dirty="0" smtClean="0">
                <a:solidFill>
                  <a:srgbClr val="FF0000"/>
                </a:solidFill>
                <a:sym typeface="Wingdings"/>
              </a:rPr>
              <a:t>Votazione prossimo direttore di sezione... </a:t>
            </a:r>
            <a:endParaRPr lang="is-IS" sz="2200" b="1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is-IS" sz="2200" dirty="0"/>
          </a:p>
          <a:p>
            <a:r>
              <a:rPr lang="is-IS" sz="2200" dirty="0" smtClean="0"/>
              <a:t> 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488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042276" cy="1008112"/>
          </a:xfrm>
        </p:spPr>
        <p:txBody>
          <a:bodyPr/>
          <a:lstStyle/>
          <a:p>
            <a:r>
              <a:rPr lang="en-US" dirty="0" smtClean="0"/>
              <a:t>SPARES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126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Missioni</a:t>
            </a:r>
            <a:r>
              <a:rPr lang="en-US" dirty="0" smtClean="0"/>
              <a:t> 2019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248804"/>
              </p:ext>
            </p:extLst>
          </p:nvPr>
        </p:nvGraphicFramePr>
        <p:xfrm>
          <a:off x="323528" y="1844824"/>
          <a:ext cx="8568951" cy="4680519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632722"/>
                <a:gridCol w="3316447"/>
                <a:gridCol w="1117689"/>
                <a:gridCol w="754795"/>
                <a:gridCol w="654118"/>
                <a:gridCol w="1046590"/>
                <a:gridCol w="1046590"/>
              </a:tblGrid>
              <a:tr h="15134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38756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err="1">
                          <a:effectLst/>
                        </a:rPr>
                        <a:t>Descrizione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Richieste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Richieste</a:t>
                      </a:r>
                      <a:r>
                        <a:rPr lang="en-US" sz="1200" u="none" strike="noStrike" dirty="0">
                          <a:effectLst/>
                        </a:rPr>
                        <a:t> (k€)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Proposta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Conf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Assegnato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Rabbocchi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</a:t>
                      </a: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9859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 err="1">
                          <a:effectLst/>
                        </a:rPr>
                        <a:t>Assegnazioni</a:t>
                      </a:r>
                      <a:r>
                        <a:rPr lang="en-US" sz="700" u="none" strike="noStrike" dirty="0">
                          <a:effectLst/>
                        </a:rPr>
                        <a:t> </a:t>
                      </a:r>
                      <a:endParaRPr lang="en-US" sz="7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Responsabilità (3xL1+3xL2+5xL3)[18+12+10=40ME MU] </a:t>
                      </a:r>
                      <a:endParaRPr lang="it-IT" sz="9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u="none" strike="noStrike">
                          <a:effectLst/>
                        </a:rPr>
                        <a:t>162</a:t>
                      </a:r>
                      <a:endParaRPr lang="is-IS" sz="12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u="none" strike="noStrike">
                          <a:effectLst/>
                        </a:rPr>
                        <a:t>127</a:t>
                      </a:r>
                      <a:endParaRPr lang="is-IS" sz="12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u="none" strike="noStrike">
                          <a:effectLst/>
                        </a:rPr>
                        <a:t>71</a:t>
                      </a:r>
                      <a:endParaRPr lang="is-IS" sz="12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u="none" strike="noStrike" dirty="0">
                          <a:effectLst/>
                        </a:rPr>
                        <a:t>27</a:t>
                      </a:r>
                      <a:endParaRPr lang="is-I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0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98</a:t>
                      </a: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29308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Assegnazioni </a:t>
                      </a:r>
                      <a:endParaRPr lang="en-US" sz="7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err="1">
                          <a:effectLst/>
                        </a:rPr>
                        <a:t>Manutenzioni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straordinarie</a:t>
                      </a:r>
                      <a:r>
                        <a:rPr lang="en-US" sz="900" u="none" strike="noStrike" dirty="0">
                          <a:effectLst/>
                        </a:rPr>
                        <a:t> TK : 1m.p. </a:t>
                      </a:r>
                      <a:r>
                        <a:rPr lang="en-US" sz="900" u="none" strike="noStrike" dirty="0" err="1">
                          <a:effectLst/>
                        </a:rPr>
                        <a:t>tecnico</a:t>
                      </a:r>
                      <a:r>
                        <a:rPr lang="en-US" sz="900" u="none" strike="noStrike" dirty="0">
                          <a:effectLst/>
                        </a:rPr>
                        <a:t> per </a:t>
                      </a:r>
                      <a:r>
                        <a:rPr lang="en-US" sz="900" u="none" strike="noStrike" dirty="0" err="1">
                          <a:effectLst/>
                        </a:rPr>
                        <a:t>manutenzione</a:t>
                      </a:r>
                      <a:r>
                        <a:rPr lang="en-US" sz="900" u="none" strike="noStrike" dirty="0">
                          <a:effectLst/>
                        </a:rPr>
                        <a:t> power supply </a:t>
                      </a:r>
                      <a:endParaRPr lang="en-US" sz="9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u="none" strike="noStrike">
                          <a:effectLst/>
                        </a:rPr>
                        <a:t>2</a:t>
                      </a:r>
                      <a:endParaRPr lang="is-IS" sz="12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29308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Assegnazioni </a:t>
                      </a:r>
                      <a:endParaRPr lang="en-US" sz="7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err="1">
                          <a:effectLst/>
                        </a:rPr>
                        <a:t>Manutenzioni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Straordinarie</a:t>
                      </a:r>
                      <a:r>
                        <a:rPr lang="en-US" sz="900" u="none" strike="noStrike" dirty="0">
                          <a:effectLst/>
                        </a:rPr>
                        <a:t> RPC : 4m.p. </a:t>
                      </a:r>
                      <a:r>
                        <a:rPr lang="en-US" sz="900" u="none" strike="noStrike" dirty="0" err="1">
                          <a:effectLst/>
                        </a:rPr>
                        <a:t>tecnico</a:t>
                      </a:r>
                      <a:r>
                        <a:rPr lang="en-US" sz="900" u="none" strike="noStrike" dirty="0">
                          <a:effectLst/>
                        </a:rPr>
                        <a:t> per </a:t>
                      </a:r>
                      <a:r>
                        <a:rPr lang="en-US" sz="900" u="none" strike="noStrike" dirty="0" err="1">
                          <a:effectLst/>
                        </a:rPr>
                        <a:t>riparazione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camere</a:t>
                      </a:r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s-IS" sz="1200" u="none" strike="noStrike" dirty="0">
                          <a:effectLst/>
                        </a:rPr>
                        <a:t>32</a:t>
                      </a:r>
                      <a:endParaRPr lang="is-I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s-IS" sz="1200" u="none" strike="noStrike" dirty="0">
                          <a:effectLst/>
                        </a:rPr>
                        <a:t>24</a:t>
                      </a:r>
                      <a:endParaRPr lang="is-I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U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29308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Assegnazioni </a:t>
                      </a:r>
                      <a:endParaRPr lang="en-US" sz="7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err="1">
                          <a:effectLst/>
                        </a:rPr>
                        <a:t>Manutenzioni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Straordinarie</a:t>
                      </a:r>
                      <a:r>
                        <a:rPr lang="en-US" sz="900" u="none" strike="noStrike" dirty="0">
                          <a:effectLst/>
                        </a:rPr>
                        <a:t> RPC : 4m.p. </a:t>
                      </a:r>
                      <a:r>
                        <a:rPr lang="en-US" sz="900" u="none" strike="noStrike" dirty="0" err="1">
                          <a:effectLst/>
                        </a:rPr>
                        <a:t>fisico</a:t>
                      </a:r>
                      <a:r>
                        <a:rPr lang="en-US" sz="900" u="none" strike="noStrike" dirty="0">
                          <a:effectLst/>
                        </a:rPr>
                        <a:t> per </a:t>
                      </a:r>
                      <a:r>
                        <a:rPr lang="en-US" sz="900" u="none" strike="noStrike" dirty="0" err="1">
                          <a:effectLst/>
                        </a:rPr>
                        <a:t>riparazione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camere</a:t>
                      </a:r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134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Assegnazioni </a:t>
                      </a:r>
                      <a:endParaRPr lang="en-US" sz="7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Fase-1/GEM : 2m.p. tecnico per assemblaggio supercamere </a:t>
                      </a:r>
                      <a:endParaRPr lang="en-US" sz="9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43</a:t>
                      </a:r>
                      <a:endParaRPr lang="en-U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34</a:t>
                      </a:r>
                      <a:endParaRPr lang="ru-RU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19</a:t>
                      </a:r>
                      <a:endParaRPr lang="en-US" sz="12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U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15134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Assegnazioni </a:t>
                      </a:r>
                      <a:endParaRPr lang="en-US" sz="7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Fase1/GEM : 2m.p. </a:t>
                      </a:r>
                      <a:r>
                        <a:rPr lang="en-US" sz="900" u="none" strike="noStrike" dirty="0" err="1">
                          <a:effectLst/>
                        </a:rPr>
                        <a:t>fisico</a:t>
                      </a:r>
                      <a:r>
                        <a:rPr lang="en-US" sz="900" u="none" strike="noStrike" dirty="0">
                          <a:effectLst/>
                        </a:rPr>
                        <a:t> per </a:t>
                      </a:r>
                      <a:r>
                        <a:rPr lang="en-US" sz="900" u="none" strike="noStrike" dirty="0" err="1">
                          <a:effectLst/>
                        </a:rPr>
                        <a:t>assemblaggio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supercamere</a:t>
                      </a:r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308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Assegnazioni </a:t>
                      </a:r>
                      <a:endParaRPr lang="en-US" sz="7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Fase1/GEM : 2,5m.p. </a:t>
                      </a:r>
                      <a:r>
                        <a:rPr lang="en-US" sz="900" u="none" strike="noStrike" dirty="0" err="1">
                          <a:effectLst/>
                        </a:rPr>
                        <a:t>tecnico</a:t>
                      </a:r>
                      <a:r>
                        <a:rPr lang="en-US" sz="900" u="none" strike="noStrike" dirty="0">
                          <a:effectLst/>
                        </a:rPr>
                        <a:t> per </a:t>
                      </a:r>
                      <a:r>
                        <a:rPr lang="en-US" sz="900" u="none" strike="noStrike" dirty="0" err="1">
                          <a:effectLst/>
                        </a:rPr>
                        <a:t>installazione</a:t>
                      </a:r>
                      <a:r>
                        <a:rPr lang="en-US" sz="900" u="none" strike="noStrike" dirty="0">
                          <a:effectLst/>
                        </a:rPr>
                        <a:t> GE1/1 + </a:t>
                      </a:r>
                      <a:r>
                        <a:rPr lang="en-US" sz="900" u="none" strike="noStrike" dirty="0" err="1">
                          <a:effectLst/>
                        </a:rPr>
                        <a:t>installazione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servizi</a:t>
                      </a:r>
                      <a:r>
                        <a:rPr lang="en-US" sz="900" u="none" strike="noStrike" dirty="0">
                          <a:effectLst/>
                        </a:rPr>
                        <a:t> GE1/1 </a:t>
                      </a:r>
                      <a:endParaRPr lang="en-US" sz="9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308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Assegnazioni </a:t>
                      </a:r>
                      <a:endParaRPr lang="en-US" sz="7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Fase1/GEM : 4m.p. </a:t>
                      </a:r>
                      <a:r>
                        <a:rPr lang="en-US" sz="900" u="none" strike="noStrike" dirty="0" err="1">
                          <a:effectLst/>
                        </a:rPr>
                        <a:t>fisico</a:t>
                      </a:r>
                      <a:r>
                        <a:rPr lang="en-US" sz="900" u="none" strike="noStrike" dirty="0">
                          <a:effectLst/>
                        </a:rPr>
                        <a:t> per commissioning &amp; operations GE1/1 </a:t>
                      </a:r>
                      <a:endParaRPr lang="en-US" sz="9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134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Assegnazioni </a:t>
                      </a:r>
                      <a:endParaRPr lang="en-US" sz="7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Fase-2/TK : 1m.p. fisico per test beam IT </a:t>
                      </a:r>
                      <a:endParaRPr lang="en-US" sz="9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s-IS" sz="1200" u="none" strike="noStrike">
                          <a:effectLst/>
                        </a:rPr>
                        <a:t>12</a:t>
                      </a:r>
                      <a:endParaRPr lang="is-IS" sz="12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s-IS" sz="1200" u="none" strike="noStrike" dirty="0">
                          <a:effectLst/>
                        </a:rPr>
                        <a:t>2</a:t>
                      </a:r>
                      <a:endParaRPr lang="is-I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s-IS" sz="1200" b="0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is-I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29308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Assegnazioni </a:t>
                      </a:r>
                      <a:endParaRPr lang="en-US" sz="7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Fase-2/TK : 2m.p. </a:t>
                      </a:r>
                      <a:r>
                        <a:rPr lang="en-US" sz="900" u="none" strike="noStrike" dirty="0" err="1">
                          <a:effectLst/>
                        </a:rPr>
                        <a:t>ingegnere</a:t>
                      </a:r>
                      <a:r>
                        <a:rPr lang="en-US" sz="900" u="none" strike="noStrike" dirty="0">
                          <a:effectLst/>
                        </a:rPr>
                        <a:t>/</a:t>
                      </a:r>
                      <a:r>
                        <a:rPr lang="en-US" sz="900" u="none" strike="noStrike" dirty="0" err="1">
                          <a:effectLst/>
                        </a:rPr>
                        <a:t>tecnologo</a:t>
                      </a:r>
                      <a:r>
                        <a:rPr lang="en-US" sz="900" u="none" strike="noStrike" dirty="0">
                          <a:effectLst/>
                        </a:rPr>
                        <a:t> per </a:t>
                      </a:r>
                      <a:r>
                        <a:rPr lang="en-US" sz="900" u="none" strike="noStrike" dirty="0" err="1">
                          <a:effectLst/>
                        </a:rPr>
                        <a:t>riunioni</a:t>
                      </a:r>
                      <a:r>
                        <a:rPr lang="en-US" sz="900" u="none" strike="noStrike" dirty="0">
                          <a:effectLst/>
                        </a:rPr>
                        <a:t> core team CMS-ROC </a:t>
                      </a:r>
                      <a:endParaRPr lang="en-US" sz="9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134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Assegnazioni </a:t>
                      </a:r>
                      <a:endParaRPr lang="en-US" sz="7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Fase-2/RPC : 0.5m.p. tecnico per attivita' alla GIF++ </a:t>
                      </a:r>
                      <a:endParaRPr lang="en-US" sz="9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16</a:t>
                      </a:r>
                      <a:endParaRPr lang="en-US" sz="12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8</a:t>
                      </a:r>
                      <a:endParaRPr lang="en-U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s-IS" sz="1200" u="none" strike="noStrike" dirty="0">
                          <a:effectLst/>
                        </a:rPr>
                        <a:t>2</a:t>
                      </a:r>
                      <a:endParaRPr lang="is-I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s-IS" sz="1200" b="0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is-I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15134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Assegnazioni </a:t>
                      </a:r>
                      <a:endParaRPr lang="en-US" sz="7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Fase-2/RPC : 2m.p. </a:t>
                      </a:r>
                      <a:r>
                        <a:rPr lang="en-US" sz="900" u="none" strike="noStrike" dirty="0" err="1">
                          <a:effectLst/>
                        </a:rPr>
                        <a:t>fisico</a:t>
                      </a:r>
                      <a:r>
                        <a:rPr lang="en-US" sz="900" u="none" strike="noStrike" dirty="0">
                          <a:effectLst/>
                        </a:rPr>
                        <a:t> per </a:t>
                      </a:r>
                      <a:r>
                        <a:rPr lang="en-US" sz="900" u="none" strike="noStrike" dirty="0" err="1">
                          <a:effectLst/>
                        </a:rPr>
                        <a:t>attivita</a:t>
                      </a:r>
                      <a:r>
                        <a:rPr lang="en-US" sz="900" u="none" strike="noStrike" dirty="0">
                          <a:effectLst/>
                        </a:rPr>
                        <a:t>' </a:t>
                      </a:r>
                      <a:r>
                        <a:rPr lang="en-US" sz="900" u="none" strike="noStrike" dirty="0" err="1">
                          <a:effectLst/>
                        </a:rPr>
                        <a:t>alla</a:t>
                      </a:r>
                      <a:r>
                        <a:rPr lang="en-US" sz="900" u="none" strike="noStrike" dirty="0">
                          <a:effectLst/>
                        </a:rPr>
                        <a:t> GIF++ </a:t>
                      </a:r>
                      <a:endParaRPr lang="en-US" sz="9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308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Assegnazioni </a:t>
                      </a:r>
                      <a:endParaRPr lang="en-US" sz="7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Fase-2/RPC : 1.5m.p. </a:t>
                      </a:r>
                      <a:r>
                        <a:rPr lang="en-US" sz="900" u="none" strike="noStrike" dirty="0" err="1">
                          <a:effectLst/>
                        </a:rPr>
                        <a:t>tecnico</a:t>
                      </a:r>
                      <a:r>
                        <a:rPr lang="en-US" sz="900" u="none" strike="noStrike" dirty="0">
                          <a:effectLst/>
                        </a:rPr>
                        <a:t> per </a:t>
                      </a:r>
                      <a:r>
                        <a:rPr lang="en-US" sz="900" u="none" strike="noStrike" dirty="0" err="1">
                          <a:effectLst/>
                        </a:rPr>
                        <a:t>installazione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servizi</a:t>
                      </a:r>
                      <a:r>
                        <a:rPr lang="en-US" sz="900" u="none" strike="noStrike" dirty="0">
                          <a:effectLst/>
                        </a:rPr>
                        <a:t> RE3/1 e RE4/1 </a:t>
                      </a:r>
                      <a:endParaRPr lang="en-US" sz="9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134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Assegnazioni </a:t>
                      </a:r>
                      <a:endParaRPr lang="en-US" sz="7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Fase-2/GEM : 2m.p. fisico per attivita' alla GIF++ </a:t>
                      </a:r>
                      <a:endParaRPr lang="en-US" sz="9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29308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Assegnazioni </a:t>
                      </a:r>
                      <a:endParaRPr lang="en-US" sz="7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Fase-2/GEM : 1.5m.p. </a:t>
                      </a:r>
                      <a:r>
                        <a:rPr lang="en-US" sz="900" u="none" strike="noStrike" dirty="0" err="1">
                          <a:effectLst/>
                        </a:rPr>
                        <a:t>tecnico</a:t>
                      </a:r>
                      <a:r>
                        <a:rPr lang="en-US" sz="900" u="none" strike="noStrike" dirty="0">
                          <a:effectLst/>
                        </a:rPr>
                        <a:t> per </a:t>
                      </a:r>
                      <a:r>
                        <a:rPr lang="en-US" sz="900" u="none" strike="noStrike" dirty="0" err="1">
                          <a:effectLst/>
                        </a:rPr>
                        <a:t>installazione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servizi</a:t>
                      </a:r>
                      <a:r>
                        <a:rPr lang="en-US" sz="900" u="none" strike="noStrike" dirty="0">
                          <a:effectLst/>
                        </a:rPr>
                        <a:t> GE2/1 </a:t>
                      </a:r>
                      <a:endParaRPr lang="en-US" sz="9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859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Assegnazioni </a:t>
                      </a:r>
                      <a:endParaRPr lang="en-US" sz="7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900" u="none" strike="noStrike">
                          <a:effectLst/>
                        </a:rPr>
                        <a:t>EPR/ESP (1,0 m.p. x 26 autori x 4.05k€) </a:t>
                      </a:r>
                      <a:endParaRPr lang="hr-HR" sz="9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u="none" strike="noStrike">
                          <a:effectLst/>
                        </a:rPr>
                        <a:t>106</a:t>
                      </a:r>
                      <a:endParaRPr lang="is-IS" sz="12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u="none" strike="noStrike">
                          <a:effectLst/>
                        </a:rPr>
                        <a:t>2</a:t>
                      </a:r>
                      <a:endParaRPr lang="is-IS" sz="12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29308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Assegnazioni </a:t>
                      </a:r>
                      <a:endParaRPr lang="en-US" sz="7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</a:rPr>
                        <a:t>Metabolismo [(ME:29,75FTE x 1m.p. x 4.05k€) + (MI:1k€x29,75FTE)] </a:t>
                      </a:r>
                      <a:endParaRPr lang="pt-BR" sz="9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150</a:t>
                      </a:r>
                      <a:endParaRPr lang="en-US" sz="12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u="none" strike="noStrike">
                          <a:effectLst/>
                        </a:rPr>
                        <a:t>48</a:t>
                      </a:r>
                      <a:endParaRPr lang="is-IS" sz="12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u="none" strike="noStrike">
                          <a:effectLst/>
                        </a:rPr>
                        <a:t>27</a:t>
                      </a:r>
                      <a:endParaRPr lang="is-IS" sz="12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37</a:t>
                      </a:r>
                      <a:endParaRPr lang="en-U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19859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u="none" strike="noStrike">
                          <a:effectLst/>
                        </a:rPr>
                        <a:t>539</a:t>
                      </a:r>
                      <a:endParaRPr lang="uk-UA" sz="12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u="none" strike="noStrike">
                          <a:effectLst/>
                        </a:rPr>
                        <a:t>262</a:t>
                      </a:r>
                      <a:endParaRPr lang="is-IS" sz="1200" b="0" i="0" u="none" strike="noStrike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147</a:t>
                      </a:r>
                      <a:endParaRPr lang="en-U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55</a:t>
                      </a:r>
                      <a:endParaRPr lang="en-U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202</a:t>
                      </a:r>
                      <a:endParaRPr lang="en-US" sz="12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308" marR="9308" marT="9308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95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>
        <a:solidFill>
          <a:srgbClr val="FFFFFF"/>
        </a:solidFill>
        <a:ln>
          <a:solidFill>
            <a:srgbClr val="FFFFFF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128073</TotalTime>
  <Words>811</Words>
  <Application>Microsoft Macintosh PowerPoint</Application>
  <PresentationFormat>On-screen Show (4:3)</PresentationFormat>
  <Paragraphs>253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Breeze</vt:lpstr>
      <vt:lpstr>CMS – Bari  2nda riunione 14 febbraio 2020 </vt:lpstr>
      <vt:lpstr>News </vt:lpstr>
      <vt:lpstr>News </vt:lpstr>
      <vt:lpstr>Missioni 2020</vt:lpstr>
      <vt:lpstr>Consuntivi 2019</vt:lpstr>
      <vt:lpstr>Paper review </vt:lpstr>
      <vt:lpstr>Varie</vt:lpstr>
      <vt:lpstr>SPARES</vt:lpstr>
      <vt:lpstr>Missioni 2019 </vt:lpstr>
      <vt:lpstr>Missioni 2020</vt:lpstr>
      <vt:lpstr>Alcune considerazioni…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 Windows</dc:creator>
  <cp:lastModifiedBy>Gabriella Pugliese</cp:lastModifiedBy>
  <cp:revision>1969</cp:revision>
  <cp:lastPrinted>2019-08-15T07:44:29Z</cp:lastPrinted>
  <dcterms:created xsi:type="dcterms:W3CDTF">2009-03-14T08:38:23Z</dcterms:created>
  <dcterms:modified xsi:type="dcterms:W3CDTF">2020-02-14T08:50:16Z</dcterms:modified>
</cp:coreProperties>
</file>