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70" r:id="rId4"/>
    <p:sldId id="338" r:id="rId5"/>
    <p:sldId id="342" r:id="rId6"/>
    <p:sldId id="343" r:id="rId7"/>
    <p:sldId id="341" r:id="rId8"/>
    <p:sldId id="344" r:id="rId9"/>
    <p:sldId id="346" r:id="rId10"/>
    <p:sldId id="347" r:id="rId11"/>
    <p:sldId id="353" r:id="rId12"/>
    <p:sldId id="348" r:id="rId13"/>
    <p:sldId id="350" r:id="rId14"/>
    <p:sldId id="351" r:id="rId15"/>
    <p:sldId id="352" r:id="rId16"/>
    <p:sldId id="349" r:id="rId1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702"/>
  </p:normalViewPr>
  <p:slideViewPr>
    <p:cSldViewPr>
      <p:cViewPr varScale="1">
        <p:scale>
          <a:sx n="94" d="100"/>
          <a:sy n="94" d="100"/>
        </p:scale>
        <p:origin x="121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74320-4936-EF4C-BE1C-301DA8D19D45}" type="datetimeFigureOut">
              <a:rPr lang="en-US" smtClean="0"/>
              <a:t>4/1/20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6B893-4DC5-8146-9E8F-B682E66DC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7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— Giovanni Mela"/>
          <p:cNvSpPr txBox="1">
            <a:spLocks noGrp="1"/>
          </p:cNvSpPr>
          <p:nvPr>
            <p:ph type="body" sz="quarter" idx="13"/>
          </p:nvPr>
        </p:nvSpPr>
        <p:spPr>
          <a:xfrm>
            <a:off x="473274" y="4558606"/>
            <a:ext cx="8197453" cy="27699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321457">
              <a:spcBef>
                <a:spcPts val="0"/>
              </a:spcBef>
              <a:buSzTx/>
              <a:buNone/>
              <a:defRPr sz="1800" i="1" spc="37">
                <a:solidFill>
                  <a:srgbClr val="AC6254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— Giovanni Mela</a:t>
            </a:r>
          </a:p>
        </p:txBody>
      </p:sp>
      <p:sp>
        <p:nvSpPr>
          <p:cNvPr id="118" name="Inserisci qui una citazione."/>
          <p:cNvSpPr txBox="1">
            <a:spLocks noGrp="1"/>
          </p:cNvSpPr>
          <p:nvPr>
            <p:ph type="body" sz="quarter" idx="14"/>
          </p:nvPr>
        </p:nvSpPr>
        <p:spPr>
          <a:xfrm>
            <a:off x="473274" y="3220820"/>
            <a:ext cx="8197453" cy="126188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 defTabSz="642915">
              <a:spcBef>
                <a:spcPts val="0"/>
              </a:spcBef>
              <a:buSzTx/>
              <a:buNone/>
              <a:defRPr sz="4100" cap="all" spc="326">
                <a:solidFill>
                  <a:srgbClr val="5B585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defTabSz="914400"/>
            <a:r>
              <a:t>Inserisci qui una citazione.</a:t>
            </a:r>
          </a:p>
        </p:txBody>
      </p:sp>
      <p:sp>
        <p:nvSpPr>
          <p:cNvPr id="119" name="”"/>
          <p:cNvSpPr txBox="1">
            <a:spLocks noGrp="1"/>
          </p:cNvSpPr>
          <p:nvPr>
            <p:ph type="body" sz="quarter" idx="15"/>
          </p:nvPr>
        </p:nvSpPr>
        <p:spPr>
          <a:xfrm>
            <a:off x="4345696" y="4964906"/>
            <a:ext cx="454057" cy="969496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 algn="ctr" defTabSz="455398">
              <a:spcBef>
                <a:spcPts val="0"/>
              </a:spcBef>
              <a:buSzTx/>
              <a:buNone/>
              <a:defRPr sz="6300" spc="127">
                <a:solidFill>
                  <a:srgbClr val="5B585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”</a:t>
            </a:r>
          </a:p>
        </p:txBody>
      </p:sp>
      <p:sp>
        <p:nvSpPr>
          <p:cNvPr id="120" name="“"/>
          <p:cNvSpPr txBox="1">
            <a:spLocks noGrp="1"/>
          </p:cNvSpPr>
          <p:nvPr>
            <p:ph type="body" sz="quarter" idx="16"/>
          </p:nvPr>
        </p:nvSpPr>
        <p:spPr>
          <a:xfrm>
            <a:off x="4345696" y="1803797"/>
            <a:ext cx="454057" cy="969496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marL="0" indent="0" algn="ctr" defTabSz="455398">
              <a:spcBef>
                <a:spcPts val="0"/>
              </a:spcBef>
              <a:buSzTx/>
              <a:buNone/>
              <a:defRPr sz="6300" spc="127">
                <a:solidFill>
                  <a:srgbClr val="5B585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56981" y="6491883"/>
            <a:ext cx="230040" cy="153888"/>
          </a:xfrm>
          <a:prstGeom prst="rect">
            <a:avLst/>
          </a:prstGeom>
        </p:spPr>
        <p:txBody>
          <a:bodyPr/>
          <a:lstStyle>
            <a:lvl1pPr defTabSz="321457">
              <a:defRPr sz="1000" cap="all" spc="20">
                <a:solidFill>
                  <a:srgbClr val="9A958E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420" y="308979"/>
            <a:ext cx="84767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01" y="1447801"/>
            <a:ext cx="8839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24200" y="651510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524" y="651510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40880" y="65026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0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3583940" y="-2283462"/>
            <a:ext cx="1981200" cy="91389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9244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Simulation of </a:t>
            </a:r>
            <a:r>
              <a:rPr lang="en-US" b="1" baseline="30000" dirty="0">
                <a:solidFill>
                  <a:srgbClr val="FFFFFF"/>
                </a:solidFill>
              </a:rPr>
              <a:t>4</a:t>
            </a:r>
            <a:r>
              <a:rPr lang="en-US" b="1" dirty="0">
                <a:solidFill>
                  <a:srgbClr val="FFFFFF"/>
                </a:solidFill>
              </a:rPr>
              <a:t>He events @ 700 MeV/u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304800" y="3840481"/>
            <a:ext cx="8305800" cy="492443"/>
          </a:xfrm>
        </p:spPr>
        <p:txBody>
          <a:bodyPr/>
          <a:lstStyle/>
          <a:p>
            <a:pPr algn="ctr"/>
            <a:r>
              <a:rPr lang="en-US" dirty="0"/>
              <a:t>Milano group</a:t>
            </a:r>
          </a:p>
        </p:txBody>
      </p:sp>
    </p:spTree>
    <p:extLst>
      <p:ext uri="{BB962C8B-B14F-4D97-AF65-F5344CB8AC3E}">
        <p14:creationId xmlns:p14="http://schemas.microsoft.com/office/powerpoint/2010/main" val="404320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72142" y="-4072140"/>
            <a:ext cx="999717" cy="914399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10" y="22576"/>
            <a:ext cx="8476780" cy="98488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(Total) Energy of </a:t>
            </a:r>
            <a:r>
              <a:rPr lang="it-IT" dirty="0" err="1">
                <a:solidFill>
                  <a:schemeClr val="bg1"/>
                </a:solidFill>
              </a:rPr>
              <a:t>secondaries</a:t>
            </a:r>
            <a:r>
              <a:rPr lang="it-IT" dirty="0">
                <a:solidFill>
                  <a:schemeClr val="bg1"/>
                </a:solidFill>
              </a:rPr>
              <a:t> from </a:t>
            </a:r>
            <a:r>
              <a:rPr lang="it-IT" dirty="0" err="1">
                <a:solidFill>
                  <a:schemeClr val="bg1"/>
                </a:solidFill>
              </a:rPr>
              <a:t>projectile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fragm</a:t>
            </a:r>
            <a:r>
              <a:rPr lang="it-IT" dirty="0">
                <a:solidFill>
                  <a:schemeClr val="bg1"/>
                </a:solidFill>
              </a:rPr>
              <a:t>. </a:t>
            </a:r>
            <a:r>
              <a:rPr lang="it-IT" dirty="0" err="1">
                <a:solidFill>
                  <a:schemeClr val="bg1"/>
                </a:solidFill>
              </a:rPr>
              <a:t>arriving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TW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BA9C7D-489B-8D4D-AD5C-1759F1EFC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7967" y="3107628"/>
            <a:ext cx="2780129" cy="46091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3A3EEC-BC11-3C42-B26D-2BD3EF620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504" y="3130521"/>
            <a:ext cx="2780017" cy="46089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038C4E-1591-6E4B-ACB1-A8CAA45E4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7968" y="60839"/>
            <a:ext cx="2780128" cy="46091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6DF0C8-CD20-1946-8FC3-F0303ED4E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649" y="71131"/>
            <a:ext cx="2772384" cy="45963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F348B9-6AF2-844D-B73D-112E382A1315}"/>
              </a:ext>
            </a:extLst>
          </p:cNvPr>
          <p:cNvSpPr txBox="1"/>
          <p:nvPr/>
        </p:nvSpPr>
        <p:spPr>
          <a:xfrm>
            <a:off x="2925135" y="224389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p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A1C8FF-6917-3848-A003-3D9AE5C2D832}"/>
              </a:ext>
            </a:extLst>
          </p:cNvPr>
          <p:cNvSpPr txBox="1"/>
          <p:nvPr/>
        </p:nvSpPr>
        <p:spPr>
          <a:xfrm>
            <a:off x="7347203" y="21890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6EE081-56F5-F641-9713-5F0A6BF2DED9}"/>
              </a:ext>
            </a:extLst>
          </p:cNvPr>
          <p:cNvSpPr txBox="1"/>
          <p:nvPr/>
        </p:nvSpPr>
        <p:spPr>
          <a:xfrm>
            <a:off x="2925135" y="5065677"/>
            <a:ext cx="26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DB2B43-F0C7-6248-8077-B25E78435177}"/>
              </a:ext>
            </a:extLst>
          </p:cNvPr>
          <p:cNvSpPr txBox="1"/>
          <p:nvPr/>
        </p:nvSpPr>
        <p:spPr>
          <a:xfrm>
            <a:off x="7239000" y="5065677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baseline="30000" dirty="0">
                <a:solidFill>
                  <a:srgbClr val="FF0000"/>
                </a:solidFill>
              </a:rPr>
              <a:t>3</a:t>
            </a:r>
            <a:r>
              <a:rPr lang="it-IT" b="1" dirty="0">
                <a:solidFill>
                  <a:srgbClr val="FF0000"/>
                </a:solidFill>
              </a:rPr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328366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ECB89-56F1-DA4D-B053-111DDDE21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4739" y="-661738"/>
            <a:ext cx="5486402" cy="9095878"/>
          </a:xfrm>
          <a:prstGeom prst="rect">
            <a:avLst/>
          </a:prstGeom>
        </p:spPr>
      </p:pic>
      <p:sp>
        <p:nvSpPr>
          <p:cNvPr id="4" name="Rectangle"/>
          <p:cNvSpPr/>
          <p:nvPr/>
        </p:nvSpPr>
        <p:spPr>
          <a:xfrm rot="16200000">
            <a:off x="4072142" y="-4072140"/>
            <a:ext cx="999717" cy="914399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10" y="22576"/>
            <a:ext cx="8476780" cy="98488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(Total) Energy of </a:t>
            </a:r>
            <a:r>
              <a:rPr lang="it-IT" dirty="0" err="1">
                <a:solidFill>
                  <a:schemeClr val="bg1"/>
                </a:solidFill>
              </a:rPr>
              <a:t>secondaries</a:t>
            </a:r>
            <a:r>
              <a:rPr lang="it-IT" dirty="0">
                <a:solidFill>
                  <a:schemeClr val="bg1"/>
                </a:solidFill>
              </a:rPr>
              <a:t> from </a:t>
            </a:r>
            <a:r>
              <a:rPr lang="it-IT" dirty="0" err="1">
                <a:solidFill>
                  <a:schemeClr val="bg1"/>
                </a:solidFill>
              </a:rPr>
              <a:t>projectile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fragm</a:t>
            </a:r>
            <a:r>
              <a:rPr lang="it-IT" dirty="0">
                <a:solidFill>
                  <a:schemeClr val="bg1"/>
                </a:solidFill>
              </a:rPr>
              <a:t>. </a:t>
            </a:r>
            <a:r>
              <a:rPr lang="it-IT" dirty="0" err="1">
                <a:solidFill>
                  <a:schemeClr val="bg1"/>
                </a:solidFill>
              </a:rPr>
              <a:t>arriving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TW - 2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8D9DD4-D48D-D149-99DB-0796B7140B18}"/>
              </a:ext>
            </a:extLst>
          </p:cNvPr>
          <p:cNvSpPr txBox="1"/>
          <p:nvPr/>
        </p:nvSpPr>
        <p:spPr>
          <a:xfrm>
            <a:off x="3505200" y="2057400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baseline="30000" dirty="0">
                <a:solidFill>
                  <a:srgbClr val="FF0000"/>
                </a:solidFill>
              </a:rPr>
              <a:t>4</a:t>
            </a:r>
            <a:r>
              <a:rPr lang="it-IT" sz="2800" b="1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04354F-B928-BE48-89BC-A608346AEDD1}"/>
              </a:ext>
            </a:extLst>
          </p:cNvPr>
          <p:cNvSpPr/>
          <p:nvPr/>
        </p:nvSpPr>
        <p:spPr>
          <a:xfrm>
            <a:off x="1576028" y="4319375"/>
            <a:ext cx="2995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C*</a:t>
            </a:r>
            <a:r>
              <a:rPr lang="en-US" i="1" dirty="0">
                <a:solidFill>
                  <a:srgbClr val="0070C0"/>
                </a:solidFill>
              </a:rPr>
              <a:t> → more complex target </a:t>
            </a:r>
            <a:r>
              <a:rPr lang="en-US" i="1" dirty="0" err="1">
                <a:solidFill>
                  <a:srgbClr val="0070C0"/>
                </a:solidFill>
              </a:rPr>
              <a:t>fragm</a:t>
            </a:r>
            <a:r>
              <a:rPr lang="en-US" i="1" dirty="0">
                <a:solidFill>
                  <a:srgbClr val="0070C0"/>
                </a:solidFill>
              </a:rPr>
              <a:t>. channels where projectile excites a higher energy level in target nucleus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3E3031-68E8-6F44-9791-38D46B2E9609}"/>
              </a:ext>
            </a:extLst>
          </p:cNvPr>
          <p:cNvSpPr/>
          <p:nvPr/>
        </p:nvSpPr>
        <p:spPr>
          <a:xfrm>
            <a:off x="6148028" y="2888215"/>
            <a:ext cx="266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C* → C + </a:t>
            </a:r>
            <a:r>
              <a:rPr lang="en-US" i="1" dirty="0">
                <a:solidFill>
                  <a:srgbClr val="0070C0"/>
                </a:solidFill>
                <a:latin typeface="Symbol" pitchFamily="2" charset="2"/>
              </a:rPr>
              <a:t>g</a:t>
            </a:r>
          </a:p>
          <a:p>
            <a:r>
              <a:rPr lang="en-US" i="1" baseline="30000" dirty="0">
                <a:solidFill>
                  <a:srgbClr val="0070C0"/>
                </a:solidFill>
              </a:rPr>
              <a:t>12</a:t>
            </a:r>
            <a:r>
              <a:rPr lang="en-US" i="1" dirty="0">
                <a:solidFill>
                  <a:srgbClr val="0070C0"/>
                </a:solidFill>
              </a:rPr>
              <a:t>C* → </a:t>
            </a:r>
            <a:r>
              <a:rPr lang="en-US" i="1" baseline="30000" dirty="0">
                <a:solidFill>
                  <a:srgbClr val="0070C0"/>
                </a:solidFill>
              </a:rPr>
              <a:t>11</a:t>
            </a:r>
            <a:r>
              <a:rPr lang="en-US" i="1" dirty="0">
                <a:solidFill>
                  <a:srgbClr val="0070C0"/>
                </a:solidFill>
              </a:rPr>
              <a:t>C + 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r>
              <a:rPr lang="en-US" i="1" baseline="30000" dirty="0">
                <a:solidFill>
                  <a:srgbClr val="0070C0"/>
                </a:solidFill>
              </a:rPr>
              <a:t>12</a:t>
            </a:r>
            <a:r>
              <a:rPr lang="en-US" i="1" dirty="0">
                <a:solidFill>
                  <a:srgbClr val="0070C0"/>
                </a:solidFill>
              </a:rPr>
              <a:t>C* → </a:t>
            </a:r>
            <a:r>
              <a:rPr lang="en-US" i="1" baseline="30000" dirty="0">
                <a:solidFill>
                  <a:srgbClr val="0070C0"/>
                </a:solidFill>
              </a:rPr>
              <a:t>4</a:t>
            </a:r>
            <a:r>
              <a:rPr lang="en-US" i="1" dirty="0">
                <a:solidFill>
                  <a:srgbClr val="0070C0"/>
                </a:solidFill>
              </a:rPr>
              <a:t>He+</a:t>
            </a:r>
            <a:r>
              <a:rPr lang="en-US" i="1" baseline="30000" dirty="0">
                <a:solidFill>
                  <a:srgbClr val="0070C0"/>
                </a:solidFill>
              </a:rPr>
              <a:t> 4</a:t>
            </a:r>
            <a:r>
              <a:rPr lang="en-US" i="1" dirty="0">
                <a:solidFill>
                  <a:srgbClr val="0070C0"/>
                </a:solidFill>
              </a:rPr>
              <a:t>He+</a:t>
            </a:r>
            <a:r>
              <a:rPr lang="en-US" i="1" baseline="30000" dirty="0">
                <a:solidFill>
                  <a:srgbClr val="0070C0"/>
                </a:solidFill>
              </a:rPr>
              <a:t> 4</a:t>
            </a:r>
            <a:r>
              <a:rPr lang="en-US" i="1" dirty="0">
                <a:solidFill>
                  <a:srgbClr val="0070C0"/>
                </a:solidFill>
              </a:rPr>
              <a:t>He</a:t>
            </a:r>
            <a:endParaRPr 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>
                <a:solidFill>
                  <a:srgbClr val="0070C0"/>
                </a:solidFill>
                <a:latin typeface="Symbol" pitchFamily="2" charset="2"/>
              </a:rPr>
              <a:t>…..</a:t>
            </a:r>
          </a:p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excited to 1</a:t>
            </a:r>
            <a:r>
              <a:rPr lang="en-US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excited nuclear energy level.</a:t>
            </a:r>
          </a:p>
          <a:p>
            <a:r>
              <a:rPr 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Charged fragments usually not escaping from target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DEFEC7-8056-094E-952D-3334E50346EE}"/>
              </a:ext>
            </a:extLst>
          </p:cNvPr>
          <p:cNvSpPr/>
          <p:nvPr/>
        </p:nvSpPr>
        <p:spPr>
          <a:xfrm>
            <a:off x="990600" y="1254486"/>
            <a:ext cx="6071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These processes also are tagged in MC as inelastic interactions 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F224F0-AEF1-9A43-8D5C-59C6883AC1DC}"/>
              </a:ext>
            </a:extLst>
          </p:cNvPr>
          <p:cNvCxnSpPr/>
          <p:nvPr/>
        </p:nvCxnSpPr>
        <p:spPr>
          <a:xfrm flipH="1" flipV="1">
            <a:off x="6148028" y="2667000"/>
            <a:ext cx="328972" cy="2212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F97BA8-76FE-0242-AD54-6052DF32E167}"/>
              </a:ext>
            </a:extLst>
          </p:cNvPr>
          <p:cNvCxnSpPr>
            <a:cxnSpLocks/>
          </p:cNvCxnSpPr>
          <p:nvPr/>
        </p:nvCxnSpPr>
        <p:spPr>
          <a:xfrm flipV="1">
            <a:off x="3485866" y="4105433"/>
            <a:ext cx="1695734" cy="213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73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9C3658-93A8-6D45-ADFE-0BA228BC0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0535" y="-305476"/>
            <a:ext cx="5802942" cy="8524010"/>
          </a:xfrm>
          <a:prstGeom prst="rect">
            <a:avLst/>
          </a:prstGeom>
        </p:spPr>
      </p:pic>
      <p:sp>
        <p:nvSpPr>
          <p:cNvPr id="4" name="Rectangle"/>
          <p:cNvSpPr/>
          <p:nvPr/>
        </p:nvSpPr>
        <p:spPr>
          <a:xfrm rot="16200000">
            <a:off x="4072142" y="-4072140"/>
            <a:ext cx="999717" cy="914399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10" y="22576"/>
            <a:ext cx="8476780" cy="98488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(Total) Energy of </a:t>
            </a:r>
            <a:r>
              <a:rPr lang="it-IT" dirty="0" err="1">
                <a:solidFill>
                  <a:schemeClr val="bg1"/>
                </a:solidFill>
              </a:rPr>
              <a:t>secondaries</a:t>
            </a:r>
            <a:r>
              <a:rPr lang="it-IT" dirty="0">
                <a:solidFill>
                  <a:schemeClr val="bg1"/>
                </a:solidFill>
              </a:rPr>
              <a:t> from </a:t>
            </a:r>
            <a:r>
              <a:rPr lang="it-IT" dirty="0" err="1">
                <a:solidFill>
                  <a:schemeClr val="bg1"/>
                </a:solidFill>
              </a:rPr>
              <a:t>projectile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fragm</a:t>
            </a:r>
            <a:r>
              <a:rPr lang="it-IT" dirty="0">
                <a:solidFill>
                  <a:schemeClr val="bg1"/>
                </a:solidFill>
              </a:rPr>
              <a:t>.: </a:t>
            </a:r>
            <a:r>
              <a:rPr lang="it-IT" dirty="0" err="1">
                <a:solidFill>
                  <a:schemeClr val="bg1"/>
                </a:solidFill>
              </a:rPr>
              <a:t>neutrons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arriving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TW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348B9-6AF2-844D-B73D-112E382A1315}"/>
              </a:ext>
            </a:extLst>
          </p:cNvPr>
          <p:cNvSpPr txBox="1"/>
          <p:nvPr/>
        </p:nvSpPr>
        <p:spPr>
          <a:xfrm>
            <a:off x="1371600" y="1828800"/>
            <a:ext cx="204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432FF"/>
                </a:solidFill>
              </a:rPr>
              <a:t>n</a:t>
            </a:r>
            <a:r>
              <a:rPr lang="it-IT" b="1" dirty="0">
                <a:solidFill>
                  <a:srgbClr val="0432FF"/>
                </a:solidFill>
              </a:rPr>
              <a:t> from </a:t>
            </a:r>
            <a:r>
              <a:rPr lang="it-IT" b="1" dirty="0" err="1">
                <a:solidFill>
                  <a:srgbClr val="0432FF"/>
                </a:solidFill>
              </a:rPr>
              <a:t>everywhere</a:t>
            </a:r>
            <a:endParaRPr lang="it-IT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9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F3B74E-8F29-9841-8475-3E2B447EE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2603" y="-316364"/>
            <a:ext cx="5811762" cy="8536966"/>
          </a:xfrm>
          <a:prstGeom prst="rect">
            <a:avLst/>
          </a:prstGeom>
        </p:spPr>
      </p:pic>
      <p:sp>
        <p:nvSpPr>
          <p:cNvPr id="4" name="Rectangle"/>
          <p:cNvSpPr/>
          <p:nvPr/>
        </p:nvSpPr>
        <p:spPr>
          <a:xfrm rot="16200000">
            <a:off x="4072142" y="-4072140"/>
            <a:ext cx="999717" cy="914399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10" y="22576"/>
            <a:ext cx="8476780" cy="98488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(Total) Energy of </a:t>
            </a:r>
            <a:r>
              <a:rPr lang="it-IT" dirty="0" err="1">
                <a:solidFill>
                  <a:schemeClr val="bg1"/>
                </a:solidFill>
              </a:rPr>
              <a:t>secondaries</a:t>
            </a:r>
            <a:r>
              <a:rPr lang="it-IT" dirty="0">
                <a:solidFill>
                  <a:schemeClr val="bg1"/>
                </a:solidFill>
              </a:rPr>
              <a:t> from </a:t>
            </a:r>
            <a:r>
              <a:rPr lang="it-IT" dirty="0" err="1">
                <a:solidFill>
                  <a:schemeClr val="bg1"/>
                </a:solidFill>
              </a:rPr>
              <a:t>projectile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fragm</a:t>
            </a:r>
            <a:r>
              <a:rPr lang="it-IT" dirty="0">
                <a:solidFill>
                  <a:schemeClr val="bg1"/>
                </a:solidFill>
              </a:rPr>
              <a:t>.: </a:t>
            </a:r>
            <a:r>
              <a:rPr lang="it-IT" dirty="0" err="1">
                <a:solidFill>
                  <a:schemeClr val="bg1"/>
                </a:solidFill>
              </a:rPr>
              <a:t>neutrons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arriving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TW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348B9-6AF2-844D-B73D-112E382A1315}"/>
              </a:ext>
            </a:extLst>
          </p:cNvPr>
          <p:cNvSpPr txBox="1"/>
          <p:nvPr/>
        </p:nvSpPr>
        <p:spPr>
          <a:xfrm>
            <a:off x="1371600" y="1828800"/>
            <a:ext cx="204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432FF"/>
                </a:solidFill>
              </a:rPr>
              <a:t>n</a:t>
            </a:r>
            <a:r>
              <a:rPr lang="it-IT" b="1" dirty="0">
                <a:solidFill>
                  <a:srgbClr val="0432FF"/>
                </a:solidFill>
              </a:rPr>
              <a:t> from </a:t>
            </a:r>
            <a:r>
              <a:rPr lang="it-IT" b="1" dirty="0" err="1">
                <a:solidFill>
                  <a:srgbClr val="0432FF"/>
                </a:solidFill>
              </a:rPr>
              <a:t>everywhere</a:t>
            </a:r>
            <a:endParaRPr lang="it-IT" b="1" dirty="0">
              <a:solidFill>
                <a:srgbClr val="0432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E04F07-C040-364A-A8F4-5BDF64A08BCB}"/>
              </a:ext>
            </a:extLst>
          </p:cNvPr>
          <p:cNvSpPr txBox="1"/>
          <p:nvPr/>
        </p:nvSpPr>
        <p:spPr>
          <a:xfrm>
            <a:off x="3962400" y="354587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n</a:t>
            </a:r>
            <a:r>
              <a:rPr lang="it-IT" b="1" dirty="0">
                <a:solidFill>
                  <a:srgbClr val="FF0000"/>
                </a:solidFill>
              </a:rPr>
              <a:t> from </a:t>
            </a:r>
            <a:r>
              <a:rPr lang="it-IT" b="1" dirty="0" err="1">
                <a:solidFill>
                  <a:srgbClr val="FF0000"/>
                </a:solidFill>
              </a:rPr>
              <a:t>fragmentation</a:t>
            </a:r>
            <a:r>
              <a:rPr lang="it-IT" b="1" dirty="0">
                <a:solidFill>
                  <a:srgbClr val="FF0000"/>
                </a:solidFill>
              </a:rPr>
              <a:t> of </a:t>
            </a:r>
            <a:r>
              <a:rPr lang="it-IT" b="1" dirty="0" err="1">
                <a:solidFill>
                  <a:srgbClr val="FF0000"/>
                </a:solidFill>
              </a:rPr>
              <a:t>primary</a:t>
            </a:r>
            <a:r>
              <a:rPr lang="it-IT" b="1" dirty="0">
                <a:solidFill>
                  <a:srgbClr val="FF0000"/>
                </a:solidFill>
              </a:rPr>
              <a:t> (~ </a:t>
            </a:r>
            <a:r>
              <a:rPr lang="it-IT" b="1" dirty="0" err="1">
                <a:solidFill>
                  <a:srgbClr val="FF0000"/>
                </a:solidFill>
              </a:rPr>
              <a:t>as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961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1C77D9-4A31-E34B-96FF-41FBE21A8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3511" y="-373792"/>
            <a:ext cx="5858284" cy="8605303"/>
          </a:xfrm>
          <a:prstGeom prst="rect">
            <a:avLst/>
          </a:prstGeom>
        </p:spPr>
      </p:pic>
      <p:sp>
        <p:nvSpPr>
          <p:cNvPr id="4" name="Rectangle"/>
          <p:cNvSpPr/>
          <p:nvPr/>
        </p:nvSpPr>
        <p:spPr>
          <a:xfrm rot="16200000">
            <a:off x="4072142" y="-4072140"/>
            <a:ext cx="999717" cy="914399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10" y="253637"/>
            <a:ext cx="8476780" cy="492443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Arrival</a:t>
            </a:r>
            <a:r>
              <a:rPr lang="it-IT" dirty="0">
                <a:solidFill>
                  <a:schemeClr val="bg1"/>
                </a:solidFill>
              </a:rPr>
              <a:t> time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TW of </a:t>
            </a:r>
            <a:r>
              <a:rPr lang="it-IT" dirty="0" err="1">
                <a:solidFill>
                  <a:schemeClr val="bg1"/>
                </a:solidFill>
              </a:rPr>
              <a:t>neutrons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348B9-6AF2-844D-B73D-112E382A1315}"/>
              </a:ext>
            </a:extLst>
          </p:cNvPr>
          <p:cNvSpPr txBox="1"/>
          <p:nvPr/>
        </p:nvSpPr>
        <p:spPr>
          <a:xfrm>
            <a:off x="3810000" y="4648200"/>
            <a:ext cx="204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432FF"/>
                </a:solidFill>
              </a:rPr>
              <a:t>n</a:t>
            </a:r>
            <a:r>
              <a:rPr lang="it-IT" b="1" dirty="0">
                <a:solidFill>
                  <a:srgbClr val="0432FF"/>
                </a:solidFill>
              </a:rPr>
              <a:t> from </a:t>
            </a:r>
            <a:r>
              <a:rPr lang="it-IT" b="1" dirty="0" err="1">
                <a:solidFill>
                  <a:srgbClr val="0432FF"/>
                </a:solidFill>
              </a:rPr>
              <a:t>everywhere</a:t>
            </a:r>
            <a:endParaRPr lang="it-IT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33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D8873-2E12-2F4B-888C-33AEEA233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2603" y="-316365"/>
            <a:ext cx="5811762" cy="8536966"/>
          </a:xfrm>
          <a:prstGeom prst="rect">
            <a:avLst/>
          </a:prstGeom>
        </p:spPr>
      </p:pic>
      <p:sp>
        <p:nvSpPr>
          <p:cNvPr id="4" name="Rectangle"/>
          <p:cNvSpPr/>
          <p:nvPr/>
        </p:nvSpPr>
        <p:spPr>
          <a:xfrm rot="16200000">
            <a:off x="4072142" y="-4072140"/>
            <a:ext cx="999717" cy="9143999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10" y="253637"/>
            <a:ext cx="8476780" cy="492443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Arrival</a:t>
            </a:r>
            <a:r>
              <a:rPr lang="it-IT" dirty="0">
                <a:solidFill>
                  <a:schemeClr val="bg1"/>
                </a:solidFill>
              </a:rPr>
              <a:t> time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TW of </a:t>
            </a:r>
            <a:r>
              <a:rPr lang="it-IT" dirty="0" err="1">
                <a:solidFill>
                  <a:schemeClr val="bg1"/>
                </a:solidFill>
              </a:rPr>
              <a:t>neutrons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F348B9-6AF2-844D-B73D-112E382A1315}"/>
              </a:ext>
            </a:extLst>
          </p:cNvPr>
          <p:cNvSpPr txBox="1"/>
          <p:nvPr/>
        </p:nvSpPr>
        <p:spPr>
          <a:xfrm>
            <a:off x="3810000" y="4648200"/>
            <a:ext cx="204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432FF"/>
                </a:solidFill>
              </a:rPr>
              <a:t>n</a:t>
            </a:r>
            <a:r>
              <a:rPr lang="it-IT" b="1" dirty="0">
                <a:solidFill>
                  <a:srgbClr val="0432FF"/>
                </a:solidFill>
              </a:rPr>
              <a:t> from </a:t>
            </a:r>
            <a:r>
              <a:rPr lang="it-IT" b="1" dirty="0" err="1">
                <a:solidFill>
                  <a:srgbClr val="0432FF"/>
                </a:solidFill>
              </a:rPr>
              <a:t>everywhere</a:t>
            </a:r>
            <a:endParaRPr lang="it-IT" b="1" dirty="0">
              <a:solidFill>
                <a:srgbClr val="0432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3F3CC-9E1B-5948-9C26-4FD9528FA135}"/>
              </a:ext>
            </a:extLst>
          </p:cNvPr>
          <p:cNvSpPr txBox="1"/>
          <p:nvPr/>
        </p:nvSpPr>
        <p:spPr>
          <a:xfrm>
            <a:off x="2261581" y="305936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n</a:t>
            </a:r>
            <a:r>
              <a:rPr lang="it-IT" b="1" dirty="0">
                <a:solidFill>
                  <a:srgbClr val="FF0000"/>
                </a:solidFill>
              </a:rPr>
              <a:t> from </a:t>
            </a:r>
            <a:r>
              <a:rPr lang="it-IT" b="1" dirty="0" err="1">
                <a:solidFill>
                  <a:srgbClr val="FF0000"/>
                </a:solidFill>
              </a:rPr>
              <a:t>fragmentation</a:t>
            </a:r>
            <a:r>
              <a:rPr lang="it-IT" b="1" dirty="0">
                <a:solidFill>
                  <a:srgbClr val="FF0000"/>
                </a:solidFill>
              </a:rPr>
              <a:t> of </a:t>
            </a:r>
            <a:r>
              <a:rPr lang="it-IT" b="1" dirty="0" err="1">
                <a:solidFill>
                  <a:srgbClr val="FF0000"/>
                </a:solidFill>
              </a:rPr>
              <a:t>primary</a:t>
            </a:r>
            <a:r>
              <a:rPr lang="it-IT" b="1" dirty="0">
                <a:solidFill>
                  <a:srgbClr val="FF0000"/>
                </a:solidFill>
              </a:rPr>
              <a:t> (~ </a:t>
            </a:r>
            <a:r>
              <a:rPr lang="it-IT" b="1" dirty="0" err="1">
                <a:solidFill>
                  <a:srgbClr val="FF0000"/>
                </a:solidFill>
              </a:rPr>
              <a:t>as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1616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829D5670-712D-4446-B837-DB9A04361657}"/>
              </a:ext>
            </a:extLst>
          </p:cNvPr>
          <p:cNvSpPr/>
          <p:nvPr/>
        </p:nvSpPr>
        <p:spPr>
          <a:xfrm rot="16200000">
            <a:off x="3824152" y="-1461951"/>
            <a:ext cx="1524000" cy="917230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5E867-A363-424E-844D-27F295D0E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063" y="2200870"/>
            <a:ext cx="9115697" cy="1846659"/>
          </a:xfrm>
        </p:spPr>
        <p:txBody>
          <a:bodyPr/>
          <a:lstStyle/>
          <a:p>
            <a:pPr algn="ctr"/>
            <a:endParaRPr lang="it-IT" sz="4000" dirty="0">
              <a:solidFill>
                <a:schemeClr val="bg1"/>
              </a:solidFill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</a:rPr>
              <a:t>The end</a:t>
            </a:r>
          </a:p>
          <a:p>
            <a:pPr algn="ctr"/>
            <a:endParaRPr lang="it-IT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8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3DDED-9C6E-C94A-AD95-74D00F9E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210" y="1905000"/>
            <a:ext cx="8839200" cy="3877985"/>
          </a:xfrm>
        </p:spPr>
        <p:txBody>
          <a:bodyPr/>
          <a:lstStyle/>
          <a:p>
            <a:r>
              <a:rPr lang="it-IT" sz="2800" dirty="0"/>
              <a:t>In </a:t>
            </a:r>
            <a:r>
              <a:rPr lang="it-IT" sz="2800" dirty="0" err="1"/>
              <a:t>view</a:t>
            </a:r>
            <a:r>
              <a:rPr lang="it-IT" sz="2800" dirty="0"/>
              <a:t> of the call of GSI </a:t>
            </a:r>
            <a:r>
              <a:rPr lang="it-IT" sz="2800" dirty="0" err="1"/>
              <a:t>BioPac</a:t>
            </a:r>
            <a:r>
              <a:rPr lang="it-IT" sz="2800" dirty="0"/>
              <a:t> for 2021/2022 </a:t>
            </a:r>
            <a:r>
              <a:rPr lang="it-IT" sz="2800" dirty="0" err="1"/>
              <a:t>beam</a:t>
            </a:r>
            <a:r>
              <a:rPr lang="it-IT" sz="2800" dirty="0"/>
              <a:t> time, FOOT </a:t>
            </a:r>
            <a:r>
              <a:rPr lang="it-IT" sz="2800" dirty="0" err="1"/>
              <a:t>we</a:t>
            </a:r>
            <a:r>
              <a:rPr lang="it-IT" sz="2800" dirty="0"/>
              <a:t> are </a:t>
            </a:r>
            <a:r>
              <a:rPr lang="it-IT" sz="2800" dirty="0" err="1"/>
              <a:t>reiterating</a:t>
            </a:r>
            <a:r>
              <a:rPr lang="it-IT" sz="2800" dirty="0"/>
              <a:t> and </a:t>
            </a:r>
            <a:r>
              <a:rPr lang="it-IT" sz="2800" dirty="0" err="1"/>
              <a:t>improving</a:t>
            </a:r>
            <a:r>
              <a:rPr lang="it-IT" sz="2800" dirty="0"/>
              <a:t> the </a:t>
            </a:r>
            <a:r>
              <a:rPr lang="it-IT" sz="2800" dirty="0" err="1"/>
              <a:t>proposal</a:t>
            </a:r>
            <a:r>
              <a:rPr lang="it-IT" sz="2800" dirty="0"/>
              <a:t> </a:t>
            </a:r>
            <a:r>
              <a:rPr lang="it-IT" sz="2800" dirty="0" err="1"/>
              <a:t>already</a:t>
            </a:r>
            <a:r>
              <a:rPr lang="it-IT" sz="2800" dirty="0"/>
              <a:t> </a:t>
            </a:r>
            <a:r>
              <a:rPr lang="it-IT" sz="2800" dirty="0" err="1"/>
              <a:t>presented</a:t>
            </a:r>
            <a:r>
              <a:rPr lang="it-IT" sz="2800" dirty="0"/>
              <a:t> in 2017.</a:t>
            </a:r>
          </a:p>
          <a:p>
            <a:endParaRPr lang="it-IT" sz="2800" dirty="0"/>
          </a:p>
          <a:p>
            <a:r>
              <a:rPr lang="it-IT" sz="2800" dirty="0" err="1"/>
              <a:t>One</a:t>
            </a:r>
            <a:r>
              <a:rPr lang="it-IT" sz="2800" dirty="0"/>
              <a:t> of the major </a:t>
            </a:r>
            <a:r>
              <a:rPr lang="it-IT" sz="2800" dirty="0" err="1"/>
              <a:t>points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to </a:t>
            </a:r>
            <a:r>
              <a:rPr lang="it-IT" sz="2800" dirty="0" err="1"/>
              <a:t>apply</a:t>
            </a:r>
            <a:r>
              <a:rPr lang="it-IT" sz="2800" dirty="0"/>
              <a:t> for </a:t>
            </a:r>
            <a:r>
              <a:rPr lang="it-IT" sz="2800" dirty="0" err="1"/>
              <a:t>ion</a:t>
            </a:r>
            <a:r>
              <a:rPr lang="it-IT" sz="2800" dirty="0"/>
              <a:t> </a:t>
            </a:r>
            <a:r>
              <a:rPr lang="it-IT" sz="2800" dirty="0" err="1"/>
              <a:t>beams</a:t>
            </a:r>
            <a:r>
              <a:rPr lang="it-IT" sz="2800" dirty="0"/>
              <a:t> </a:t>
            </a:r>
            <a:r>
              <a:rPr lang="it-IT" sz="2800" dirty="0" err="1"/>
              <a:t>which</a:t>
            </a:r>
            <a:r>
              <a:rPr lang="it-IT" sz="2800" dirty="0"/>
              <a:t> are </a:t>
            </a:r>
            <a:r>
              <a:rPr lang="it-IT" sz="2800" dirty="0" err="1"/>
              <a:t>difficult</a:t>
            </a:r>
            <a:r>
              <a:rPr lang="it-IT" sz="2800" dirty="0"/>
              <a:t> to </a:t>
            </a:r>
            <a:r>
              <a:rPr lang="it-IT" sz="2800" dirty="0" err="1"/>
              <a:t>obtain</a:t>
            </a:r>
            <a:r>
              <a:rPr lang="it-IT" sz="2800" dirty="0"/>
              <a:t> </a:t>
            </a:r>
            <a:r>
              <a:rPr lang="it-IT" sz="2800" dirty="0" err="1"/>
              <a:t>outside</a:t>
            </a:r>
            <a:r>
              <a:rPr lang="it-IT" sz="2800" dirty="0"/>
              <a:t> GSI: in </a:t>
            </a:r>
            <a:r>
              <a:rPr lang="it-IT" sz="2800" dirty="0" err="1"/>
              <a:t>particular</a:t>
            </a:r>
            <a:r>
              <a:rPr lang="it-IT" sz="2800" dirty="0"/>
              <a:t> </a:t>
            </a:r>
            <a:r>
              <a:rPr lang="it-IT" sz="2800" baseline="30000" dirty="0"/>
              <a:t>4</a:t>
            </a:r>
            <a:r>
              <a:rPr lang="it-IT" sz="2800" dirty="0"/>
              <a:t>He and </a:t>
            </a:r>
            <a:r>
              <a:rPr lang="it-IT" sz="2800" baseline="30000" dirty="0"/>
              <a:t>16</a:t>
            </a:r>
            <a:r>
              <a:rPr lang="it-IT" sz="2800" dirty="0"/>
              <a:t>O.  </a:t>
            </a:r>
          </a:p>
          <a:p>
            <a:endParaRPr lang="it-IT" sz="2800" dirty="0"/>
          </a:p>
          <a:p>
            <a:r>
              <a:rPr lang="it-IT" sz="2800" dirty="0"/>
              <a:t>The case of </a:t>
            </a:r>
            <a:r>
              <a:rPr lang="it-IT" sz="2800" baseline="30000" dirty="0"/>
              <a:t>4</a:t>
            </a:r>
            <a:r>
              <a:rPr lang="it-IT" sz="2800" dirty="0"/>
              <a:t>He 0.7 </a:t>
            </a:r>
            <a:r>
              <a:rPr lang="it-IT" sz="2800" dirty="0" err="1"/>
              <a:t>GeV</a:t>
            </a:r>
            <a:r>
              <a:rPr lang="it-IT" sz="2800" dirty="0"/>
              <a:t>/u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considered</a:t>
            </a:r>
            <a:r>
              <a:rPr lang="it-IT" sz="2800" dirty="0"/>
              <a:t> for </a:t>
            </a:r>
            <a:r>
              <a:rPr lang="it-IT" sz="2800" dirty="0" err="1"/>
              <a:t>space</a:t>
            </a:r>
            <a:r>
              <a:rPr lang="it-IT" sz="2800" dirty="0"/>
              <a:t> </a:t>
            </a:r>
            <a:r>
              <a:rPr lang="it-IT" sz="2800" dirty="0" err="1"/>
              <a:t>radioprotection</a:t>
            </a:r>
            <a:endParaRPr lang="it-IT" sz="280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D8EBB513-3BC5-EE4C-AAE4-D851CCBA7227}"/>
              </a:ext>
            </a:extLst>
          </p:cNvPr>
          <p:cNvSpPr/>
          <p:nvPr/>
        </p:nvSpPr>
        <p:spPr>
          <a:xfrm rot="16200000">
            <a:off x="4038847" y="-4038845"/>
            <a:ext cx="1066308" cy="914399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52F1C193-6943-4946-B0F8-A8450DB679C7}"/>
              </a:ext>
            </a:extLst>
          </p:cNvPr>
          <p:cNvSpPr txBox="1">
            <a:spLocks/>
          </p:cNvSpPr>
          <p:nvPr/>
        </p:nvSpPr>
        <p:spPr>
          <a:xfrm>
            <a:off x="371710" y="40712"/>
            <a:ext cx="847678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914400"/>
            <a:r>
              <a:rPr lang="it-IT" kern="0" dirty="0" err="1">
                <a:solidFill>
                  <a:schemeClr val="bg1"/>
                </a:solidFill>
              </a:rPr>
              <a:t>Motivations</a:t>
            </a:r>
            <a:br>
              <a:rPr lang="it-IT" kern="0" dirty="0">
                <a:solidFill>
                  <a:schemeClr val="bg1"/>
                </a:solidFill>
              </a:rPr>
            </a:br>
            <a:r>
              <a:rPr lang="it-IT" kern="0" dirty="0">
                <a:solidFill>
                  <a:schemeClr val="bg1"/>
                </a:solidFill>
              </a:rPr>
              <a:t>(</a:t>
            </a:r>
            <a:r>
              <a:rPr lang="it-IT" kern="0" dirty="0" err="1">
                <a:solidFill>
                  <a:schemeClr val="bg1"/>
                </a:solidFill>
              </a:rPr>
              <a:t>see</a:t>
            </a:r>
            <a:r>
              <a:rPr lang="it-IT" kern="0" dirty="0">
                <a:solidFill>
                  <a:schemeClr val="bg1"/>
                </a:solidFill>
              </a:rPr>
              <a:t> </a:t>
            </a:r>
            <a:r>
              <a:rPr lang="it-IT" kern="0" dirty="0" err="1">
                <a:solidFill>
                  <a:schemeClr val="bg1"/>
                </a:solidFill>
              </a:rPr>
              <a:t>slides</a:t>
            </a:r>
            <a:r>
              <a:rPr lang="it-IT" kern="0" dirty="0">
                <a:solidFill>
                  <a:schemeClr val="bg1"/>
                </a:solidFill>
              </a:rPr>
              <a:t> from Meeting of March 4th)</a:t>
            </a:r>
          </a:p>
        </p:txBody>
      </p:sp>
    </p:spTree>
    <p:extLst>
      <p:ext uri="{BB962C8B-B14F-4D97-AF65-F5344CB8AC3E}">
        <p14:creationId xmlns:p14="http://schemas.microsoft.com/office/powerpoint/2010/main" val="128628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3DDED-9C6E-C94A-AD95-74D00F9E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80" y="1334576"/>
            <a:ext cx="8240120" cy="464451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Using </a:t>
            </a:r>
            <a:r>
              <a:rPr lang="it-IT" baseline="30000" dirty="0"/>
              <a:t>4</a:t>
            </a:r>
            <a:r>
              <a:rPr lang="it-IT" dirty="0"/>
              <a:t>He </a:t>
            </a:r>
            <a:r>
              <a:rPr lang="it-IT" dirty="0" err="1"/>
              <a:t>projectiles</a:t>
            </a:r>
            <a:r>
              <a:rPr lang="it-IT" dirty="0"/>
              <a:t>, the </a:t>
            </a:r>
            <a:r>
              <a:rPr lang="it-IT" dirty="0" err="1"/>
              <a:t>only</a:t>
            </a:r>
            <a:r>
              <a:rPr lang="it-IT" dirty="0"/>
              <a:t> </a:t>
            </a:r>
            <a:r>
              <a:rPr lang="it-IT" dirty="0" err="1"/>
              <a:t>final</a:t>
            </a:r>
            <a:r>
              <a:rPr lang="it-IT" dirty="0"/>
              <a:t> state </a:t>
            </a:r>
            <a:r>
              <a:rPr lang="it-IT" dirty="0" err="1"/>
              <a:t>channels</a:t>
            </a:r>
            <a:r>
              <a:rPr lang="it-IT" dirty="0"/>
              <a:t> (</a:t>
            </a:r>
            <a:r>
              <a:rPr lang="it-IT" dirty="0" err="1"/>
              <a:t>excluding</a:t>
            </a:r>
            <a:r>
              <a:rPr lang="it-IT" dirty="0"/>
              <a:t> target </a:t>
            </a:r>
            <a:r>
              <a:rPr lang="it-IT" dirty="0" err="1"/>
              <a:t>fragmentation</a:t>
            </a:r>
            <a:r>
              <a:rPr lang="it-IT" dirty="0"/>
              <a:t>) are:</a:t>
            </a:r>
          </a:p>
          <a:p>
            <a:r>
              <a:rPr lang="en-US" dirty="0"/>
              <a:t>                    </a:t>
            </a:r>
          </a:p>
          <a:p>
            <a:r>
              <a:rPr lang="en-US" dirty="0"/>
              <a:t>	          n + </a:t>
            </a:r>
            <a:r>
              <a:rPr lang="en-US" baseline="30000" dirty="0"/>
              <a:t>3</a:t>
            </a:r>
            <a:r>
              <a:rPr lang="en-US" dirty="0"/>
              <a:t>He + X’ </a:t>
            </a:r>
            <a:endParaRPr lang="it-IT" dirty="0"/>
          </a:p>
          <a:p>
            <a:r>
              <a:rPr lang="it-IT" dirty="0"/>
              <a:t>	          </a:t>
            </a:r>
            <a:r>
              <a:rPr lang="it-IT" dirty="0" err="1"/>
              <a:t>p</a:t>
            </a:r>
            <a:r>
              <a:rPr lang="it-IT" dirty="0"/>
              <a:t> + t + X</a:t>
            </a:r>
            <a:r>
              <a:rPr lang="en-US" dirty="0"/>
              <a:t>’</a:t>
            </a:r>
          </a:p>
          <a:p>
            <a:r>
              <a:rPr lang="en-US" dirty="0"/>
              <a:t>	          d + d + X’</a:t>
            </a:r>
          </a:p>
          <a:p>
            <a:r>
              <a:rPr lang="en-US" dirty="0"/>
              <a:t>	          n + p + d + X’</a:t>
            </a:r>
          </a:p>
          <a:p>
            <a:r>
              <a:rPr lang="en-US" dirty="0"/>
              <a:t>	          n + n + p + p + X’</a:t>
            </a:r>
          </a:p>
          <a:p>
            <a:r>
              <a:rPr lang="en-US" dirty="0"/>
              <a:t>	          </a:t>
            </a:r>
            <a:r>
              <a:rPr lang="en-US" i="1" baseline="30000" dirty="0">
                <a:solidFill>
                  <a:srgbClr val="0070C0"/>
                </a:solidFill>
              </a:rPr>
              <a:t>4</a:t>
            </a:r>
            <a:r>
              <a:rPr lang="en-US" i="1" dirty="0">
                <a:solidFill>
                  <a:srgbClr val="0070C0"/>
                </a:solidFill>
              </a:rPr>
              <a:t>He + X*</a:t>
            </a:r>
          </a:p>
          <a:p>
            <a:r>
              <a:rPr lang="en-US" i="1" dirty="0">
                <a:solidFill>
                  <a:srgbClr val="0070C0"/>
                </a:solidFill>
              </a:rPr>
              <a:t>  		          X* → X + </a:t>
            </a:r>
            <a:r>
              <a:rPr lang="en-US" i="1" dirty="0">
                <a:solidFill>
                  <a:srgbClr val="0070C0"/>
                </a:solidFill>
                <a:latin typeface="Symbol" pitchFamily="2" charset="2"/>
              </a:rPr>
              <a:t>g</a:t>
            </a:r>
          </a:p>
          <a:p>
            <a:r>
              <a:rPr lang="en-US" i="1" dirty="0">
                <a:solidFill>
                  <a:srgbClr val="0070C0"/>
                </a:solidFill>
                <a:latin typeface="Symbol" pitchFamily="2" charset="2"/>
              </a:rPr>
              <a:t>		         </a:t>
            </a:r>
            <a:r>
              <a:rPr lang="en-US" i="1" dirty="0">
                <a:solidFill>
                  <a:srgbClr val="0070C0"/>
                </a:solidFill>
              </a:rPr>
              <a:t>X* → target </a:t>
            </a:r>
            <a:r>
              <a:rPr lang="en-US" i="1" dirty="0" err="1">
                <a:solidFill>
                  <a:srgbClr val="0070C0"/>
                </a:solidFill>
              </a:rPr>
              <a:t>fragm</a:t>
            </a:r>
            <a:r>
              <a:rPr lang="en-US" i="1" dirty="0">
                <a:solidFill>
                  <a:srgbClr val="0070C0"/>
                </a:solidFill>
              </a:rPr>
              <a:t>. channels</a:t>
            </a:r>
            <a:endParaRPr lang="it-IT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109A2EDA-3694-3042-9172-0E264533E53F}"/>
              </a:ext>
            </a:extLst>
          </p:cNvPr>
          <p:cNvSpPr/>
          <p:nvPr/>
        </p:nvSpPr>
        <p:spPr>
          <a:xfrm>
            <a:off x="1852683" y="2525689"/>
            <a:ext cx="307075" cy="23849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4B1A5-7E2F-C444-A561-2D79CEB773AB}"/>
              </a:ext>
            </a:extLst>
          </p:cNvPr>
          <p:cNvSpPr txBox="1"/>
          <p:nvPr/>
        </p:nvSpPr>
        <p:spPr>
          <a:xfrm>
            <a:off x="700821" y="3521954"/>
            <a:ext cx="12795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100" baseline="30000" dirty="0"/>
              <a:t>4</a:t>
            </a:r>
            <a:r>
              <a:rPr lang="it-IT" sz="2100" dirty="0"/>
              <a:t>He + X </a:t>
            </a:r>
            <a:r>
              <a:rPr lang="en-US" sz="2100" dirty="0"/>
              <a:t>→</a:t>
            </a:r>
            <a:endParaRPr lang="it-IT" sz="2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0AF3F9-4D7E-C541-BA4E-5B7FF8362728}"/>
              </a:ext>
            </a:extLst>
          </p:cNvPr>
          <p:cNvSpPr txBox="1"/>
          <p:nvPr/>
        </p:nvSpPr>
        <p:spPr>
          <a:xfrm>
            <a:off x="4862016" y="3159098"/>
            <a:ext cx="4281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dirty="0" err="1"/>
              <a:t>Favourable</a:t>
            </a:r>
            <a:r>
              <a:rPr lang="it-IT" dirty="0"/>
              <a:t> case </a:t>
            </a:r>
            <a:r>
              <a:rPr lang="it-IT" dirty="0" err="1"/>
              <a:t>study</a:t>
            </a:r>
            <a:r>
              <a:rPr lang="it-IT" dirty="0"/>
              <a:t> for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Z</a:t>
            </a:r>
            <a:r>
              <a:rPr lang="it-IT" dirty="0"/>
              <a:t> &amp; A </a:t>
            </a:r>
            <a:r>
              <a:rPr lang="it-IT" dirty="0" err="1"/>
              <a:t>identification</a:t>
            </a:r>
            <a:endParaRPr lang="it-IT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dirty="0"/>
              <a:t>Maximum </a:t>
            </a:r>
            <a:r>
              <a:rPr lang="it-IT" dirty="0" err="1"/>
              <a:t>overlap</a:t>
            </a:r>
            <a:r>
              <a:rPr lang="it-IT" dirty="0"/>
              <a:t> of ECC and Electronic </a:t>
            </a:r>
            <a:r>
              <a:rPr lang="it-IT" dirty="0" err="1"/>
              <a:t>Apparatus</a:t>
            </a:r>
            <a:endParaRPr lang="it-IT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7F7B5D-A60C-A64E-B0D9-59C93DFA8889}"/>
              </a:ext>
            </a:extLst>
          </p:cNvPr>
          <p:cNvSpPr/>
          <p:nvPr/>
        </p:nvSpPr>
        <p:spPr>
          <a:xfrm rot="804539">
            <a:off x="2829383" y="2252868"/>
            <a:ext cx="595257" cy="12166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D752DC-CDE5-D843-98B0-A44865A550D3}"/>
              </a:ext>
            </a:extLst>
          </p:cNvPr>
          <p:cNvCxnSpPr>
            <a:cxnSpLocks/>
          </p:cNvCxnSpPr>
          <p:nvPr/>
        </p:nvCxnSpPr>
        <p:spPr>
          <a:xfrm flipH="1">
            <a:off x="3557598" y="2510528"/>
            <a:ext cx="1304418" cy="1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A150C4E-4888-ED4F-856D-11936FE06683}"/>
              </a:ext>
            </a:extLst>
          </p:cNvPr>
          <p:cNvSpPr txBox="1"/>
          <p:nvPr/>
        </p:nvSpPr>
        <p:spPr>
          <a:xfrm>
            <a:off x="4955437" y="2325862"/>
            <a:ext cx="3202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~</a:t>
            </a:r>
            <a:r>
              <a:rPr lang="it-IT" dirty="0" err="1">
                <a:solidFill>
                  <a:srgbClr val="FF0000"/>
                </a:solidFill>
              </a:rPr>
              <a:t>as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many</a:t>
            </a:r>
            <a:r>
              <a:rPr lang="it-IT" dirty="0">
                <a:solidFill>
                  <a:srgbClr val="FF0000"/>
                </a:solidFill>
              </a:rPr>
              <a:t> 3He </a:t>
            </a:r>
            <a:r>
              <a:rPr lang="it-IT" dirty="0" err="1">
                <a:solidFill>
                  <a:srgbClr val="FF0000"/>
                </a:solidFill>
              </a:rPr>
              <a:t>as</a:t>
            </a:r>
            <a:r>
              <a:rPr lang="it-IT" dirty="0">
                <a:solidFill>
                  <a:srgbClr val="FF0000"/>
                </a:solidFill>
              </a:rPr>
              <a:t> t are </a:t>
            </a:r>
            <a:r>
              <a:rPr lang="it-IT" dirty="0" err="1">
                <a:solidFill>
                  <a:srgbClr val="FF0000"/>
                </a:solidFill>
              </a:rPr>
              <a:t>expected</a:t>
            </a:r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13D07AFF-D0E9-CA45-B0AF-D06C7F057457}"/>
              </a:ext>
            </a:extLst>
          </p:cNvPr>
          <p:cNvSpPr txBox="1">
            <a:spLocks/>
          </p:cNvSpPr>
          <p:nvPr/>
        </p:nvSpPr>
        <p:spPr>
          <a:xfrm>
            <a:off x="371710" y="187887"/>
            <a:ext cx="847678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 defTabSz="914400"/>
            <a:r>
              <a:rPr lang="it-IT" kern="0" dirty="0" err="1">
                <a:solidFill>
                  <a:schemeClr val="bg1"/>
                </a:solidFill>
              </a:rPr>
              <a:t>Physics</a:t>
            </a:r>
            <a:r>
              <a:rPr lang="it-IT" kern="0" dirty="0">
                <a:solidFill>
                  <a:schemeClr val="bg1"/>
                </a:solidFill>
              </a:rPr>
              <a:t> </a:t>
            </a:r>
            <a:r>
              <a:rPr lang="it-IT" kern="0" dirty="0" err="1">
                <a:solidFill>
                  <a:schemeClr val="bg1"/>
                </a:solidFill>
              </a:rPr>
              <a:t>Channels</a:t>
            </a:r>
            <a:br>
              <a:rPr lang="it-IT" kern="0" dirty="0">
                <a:solidFill>
                  <a:schemeClr val="bg1"/>
                </a:solidFill>
              </a:rPr>
            </a:br>
            <a:r>
              <a:rPr lang="it-IT" kern="0" dirty="0">
                <a:solidFill>
                  <a:schemeClr val="bg1"/>
                </a:solidFill>
              </a:rPr>
              <a:t>(</a:t>
            </a:r>
            <a:r>
              <a:rPr lang="it-IT" kern="0" dirty="0" err="1">
                <a:solidFill>
                  <a:schemeClr val="bg1"/>
                </a:solidFill>
              </a:rPr>
              <a:t>see</a:t>
            </a:r>
            <a:r>
              <a:rPr lang="it-IT" kern="0" dirty="0">
                <a:solidFill>
                  <a:schemeClr val="bg1"/>
                </a:solidFill>
              </a:rPr>
              <a:t> </a:t>
            </a:r>
            <a:r>
              <a:rPr lang="it-IT" kern="0" dirty="0" err="1">
                <a:solidFill>
                  <a:schemeClr val="bg1"/>
                </a:solidFill>
              </a:rPr>
              <a:t>slides</a:t>
            </a:r>
            <a:r>
              <a:rPr lang="it-IT" kern="0" dirty="0">
                <a:solidFill>
                  <a:schemeClr val="bg1"/>
                </a:solidFill>
              </a:rPr>
              <a:t> from Meeting of March 4th)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0FDD10C-35DB-5248-9CE9-31DAF8C1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50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94E84-809B-9644-BDD2-C5F30068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0" y="1155020"/>
            <a:ext cx="8283054" cy="5541617"/>
          </a:xfrm>
          <a:prstGeom prst="rect">
            <a:avLst/>
          </a:prstGeom>
          <a:ln>
            <a:noFill/>
          </a:ln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534FAAA5-A9C7-3A47-AC26-05F720C1EEEF}"/>
              </a:ext>
            </a:extLst>
          </p:cNvPr>
          <p:cNvSpPr/>
          <p:nvPr/>
        </p:nvSpPr>
        <p:spPr>
          <a:xfrm rot="16200000">
            <a:off x="4038846" y="-4038846"/>
            <a:ext cx="1066308" cy="9144002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10" y="289913"/>
            <a:ext cx="8162690" cy="492443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Proposed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Geometry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0F94D-30AB-FB46-AAFA-589D2D137EAB}"/>
              </a:ext>
            </a:extLst>
          </p:cNvPr>
          <p:cNvSpPr txBox="1"/>
          <p:nvPr/>
        </p:nvSpPr>
        <p:spPr>
          <a:xfrm>
            <a:off x="758125" y="1155020"/>
            <a:ext cx="7836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Longer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level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arm</a:t>
            </a:r>
            <a:r>
              <a:rPr lang="it-IT" b="1" dirty="0">
                <a:solidFill>
                  <a:srgbClr val="C00000"/>
                </a:solidFill>
              </a:rPr>
              <a:t> to </a:t>
            </a:r>
            <a:r>
              <a:rPr lang="it-IT" b="1" dirty="0" err="1">
                <a:solidFill>
                  <a:srgbClr val="C00000"/>
                </a:solidFill>
              </a:rPr>
              <a:t>allow</a:t>
            </a:r>
            <a:r>
              <a:rPr lang="it-IT" b="1" dirty="0">
                <a:solidFill>
                  <a:srgbClr val="C00000"/>
                </a:solidFill>
              </a:rPr>
              <a:t> a </a:t>
            </a:r>
            <a:r>
              <a:rPr lang="it-IT" b="1" dirty="0" err="1">
                <a:solidFill>
                  <a:srgbClr val="C00000"/>
                </a:solidFill>
              </a:rPr>
              <a:t>better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resolution</a:t>
            </a:r>
            <a:r>
              <a:rPr lang="it-IT" b="1" dirty="0">
                <a:solidFill>
                  <a:srgbClr val="C00000"/>
                </a:solidFill>
              </a:rPr>
              <a:t> for </a:t>
            </a:r>
            <a:r>
              <a:rPr lang="it-IT" b="1" dirty="0" err="1">
                <a:solidFill>
                  <a:srgbClr val="C00000"/>
                </a:solidFill>
              </a:rPr>
              <a:t>ToF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measurement</a:t>
            </a:r>
            <a:r>
              <a:rPr lang="it-IT" b="1" dirty="0">
                <a:solidFill>
                  <a:srgbClr val="C00000"/>
                </a:solidFill>
              </a:rPr>
              <a:t>. </a:t>
            </a:r>
          </a:p>
          <a:p>
            <a:r>
              <a:rPr lang="it-IT" b="1" dirty="0">
                <a:solidFill>
                  <a:srgbClr val="C00000"/>
                </a:solidFill>
              </a:rPr>
              <a:t>The </a:t>
            </a:r>
            <a:r>
              <a:rPr lang="it-IT" b="1" dirty="0" err="1">
                <a:solidFill>
                  <a:srgbClr val="C00000"/>
                </a:solidFill>
              </a:rPr>
              <a:t>higher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energy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also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allows</a:t>
            </a:r>
            <a:r>
              <a:rPr lang="it-IT" b="1" dirty="0">
                <a:solidFill>
                  <a:srgbClr val="C00000"/>
                </a:solidFill>
              </a:rPr>
              <a:t> a </a:t>
            </a:r>
            <a:r>
              <a:rPr lang="it-IT" b="1" dirty="0" err="1">
                <a:solidFill>
                  <a:srgbClr val="C00000"/>
                </a:solidFill>
              </a:rPr>
              <a:t>narrower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angular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cone</a:t>
            </a:r>
            <a:r>
              <a:rPr lang="it-IT" b="1" dirty="0">
                <a:solidFill>
                  <a:srgbClr val="C00000"/>
                </a:solidFill>
              </a:rPr>
              <a:t> to </a:t>
            </a:r>
            <a:r>
              <a:rPr lang="it-IT" b="1" dirty="0" err="1">
                <a:solidFill>
                  <a:srgbClr val="C00000"/>
                </a:solidFill>
              </a:rPr>
              <a:t>contain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secondary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products</a:t>
            </a:r>
            <a:r>
              <a:rPr lang="it-IT" b="1" dirty="0">
                <a:solidFill>
                  <a:srgbClr val="C00000"/>
                </a:solidFill>
              </a:rPr>
              <a:t>.</a:t>
            </a:r>
          </a:p>
          <a:p>
            <a:r>
              <a:rPr lang="it-IT" b="1" i="1" dirty="0">
                <a:solidFill>
                  <a:srgbClr val="C00000"/>
                </a:solidFill>
              </a:rPr>
              <a:t>In </a:t>
            </a:r>
            <a:r>
              <a:rPr lang="it-IT" b="1" i="1" dirty="0" err="1">
                <a:solidFill>
                  <a:srgbClr val="C00000"/>
                </a:solidFill>
              </a:rPr>
              <a:t>view</a:t>
            </a:r>
            <a:r>
              <a:rPr lang="it-IT" b="1" i="1" dirty="0">
                <a:solidFill>
                  <a:srgbClr val="C00000"/>
                </a:solidFill>
              </a:rPr>
              <a:t> of a </a:t>
            </a:r>
            <a:r>
              <a:rPr lang="it-IT" b="1" i="1" dirty="0" err="1">
                <a:solidFill>
                  <a:srgbClr val="C00000"/>
                </a:solidFill>
              </a:rPr>
              <a:t>run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at</a:t>
            </a:r>
            <a:r>
              <a:rPr lang="it-IT" b="1" i="1" dirty="0">
                <a:solidFill>
                  <a:srgbClr val="C00000"/>
                </a:solidFill>
              </a:rPr>
              <a:t> GSI Cave A, the </a:t>
            </a:r>
            <a:r>
              <a:rPr lang="it-IT" b="1" i="1" dirty="0" err="1">
                <a:solidFill>
                  <a:srgbClr val="C00000"/>
                </a:solidFill>
              </a:rPr>
              <a:t>same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Taget</a:t>
            </a:r>
            <a:r>
              <a:rPr lang="it-IT" b="1" i="1" dirty="0">
                <a:solidFill>
                  <a:srgbClr val="C00000"/>
                </a:solidFill>
              </a:rPr>
              <a:t>-TW </a:t>
            </a:r>
            <a:r>
              <a:rPr lang="it-IT" b="1" i="1" dirty="0" err="1">
                <a:solidFill>
                  <a:srgbClr val="C00000"/>
                </a:solidFill>
              </a:rPr>
              <a:t>distance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used</a:t>
            </a:r>
            <a:r>
              <a:rPr lang="it-IT" b="1" i="1" dirty="0">
                <a:solidFill>
                  <a:srgbClr val="C00000"/>
                </a:solidFill>
              </a:rPr>
              <a:t> in GSI 2019  </a:t>
            </a:r>
            <a:r>
              <a:rPr lang="it-IT" b="1" i="1" dirty="0" err="1">
                <a:solidFill>
                  <a:srgbClr val="C00000"/>
                </a:solidFill>
              </a:rPr>
              <a:t>has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been</a:t>
            </a: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i="1" dirty="0" err="1">
                <a:solidFill>
                  <a:srgbClr val="C00000"/>
                </a:solidFill>
              </a:rPr>
              <a:t>considered</a:t>
            </a:r>
            <a:endParaRPr lang="it-IT" i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065BE-B6CD-CC40-8278-27399B5A9151}"/>
              </a:ext>
            </a:extLst>
          </p:cNvPr>
          <p:cNvSpPr txBox="1"/>
          <p:nvPr/>
        </p:nvSpPr>
        <p:spPr>
          <a:xfrm>
            <a:off x="5336813" y="2398146"/>
            <a:ext cx="262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shift</a:t>
            </a:r>
            <a:r>
              <a:rPr lang="it-IT" b="1" dirty="0">
                <a:solidFill>
                  <a:srgbClr val="FF0000"/>
                </a:solidFill>
              </a:rPr>
              <a:t> of </a:t>
            </a:r>
            <a:r>
              <a:rPr lang="it-IT" b="1" dirty="0" err="1">
                <a:solidFill>
                  <a:srgbClr val="FF0000"/>
                </a:solidFill>
              </a:rPr>
              <a:t>TW+Calo</a:t>
            </a:r>
            <a:r>
              <a:rPr lang="it-IT" b="1" dirty="0">
                <a:solidFill>
                  <a:srgbClr val="FF0000"/>
                </a:solidFill>
              </a:rPr>
              <a:t> to compensate for bending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5C14B8-F737-B247-999B-F83E85BDA00F}"/>
              </a:ext>
            </a:extLst>
          </p:cNvPr>
          <p:cNvCxnSpPr/>
          <p:nvPr/>
        </p:nvCxnSpPr>
        <p:spPr>
          <a:xfrm flipV="1">
            <a:off x="6858000" y="3570418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BE60F29-8EA8-7440-BFBF-0ED98604F0D7}"/>
              </a:ext>
            </a:extLst>
          </p:cNvPr>
          <p:cNvSpPr txBox="1"/>
          <p:nvPr/>
        </p:nvSpPr>
        <p:spPr>
          <a:xfrm>
            <a:off x="758125" y="5871865"/>
            <a:ext cx="726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Setup </a:t>
            </a:r>
            <a:r>
              <a:rPr lang="it-IT" b="1" dirty="0" err="1">
                <a:solidFill>
                  <a:srgbClr val="FF0000"/>
                </a:solidFill>
              </a:rPr>
              <a:t>produced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within</a:t>
            </a:r>
            <a:r>
              <a:rPr lang="it-IT" b="1" dirty="0">
                <a:solidFill>
                  <a:srgbClr val="FF0000"/>
                </a:solidFill>
              </a:rPr>
              <a:t> SHOE master </a:t>
            </a:r>
            <a:r>
              <a:rPr lang="it-IT" b="1" dirty="0" err="1">
                <a:solidFill>
                  <a:srgbClr val="FF0000"/>
                </a:solidFill>
              </a:rPr>
              <a:t>branch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using</a:t>
            </a:r>
            <a:r>
              <a:rPr lang="it-IT" b="1" dirty="0">
                <a:solidFill>
                  <a:srgbClr val="FF0000"/>
                </a:solidFill>
              </a:rPr>
              <a:t> –</a:t>
            </a:r>
            <a:r>
              <a:rPr lang="it-IT" b="1" dirty="0" err="1">
                <a:solidFill>
                  <a:srgbClr val="FF0000"/>
                </a:solidFill>
              </a:rPr>
              <a:t>exp</a:t>
            </a:r>
            <a:r>
              <a:rPr lang="it-IT" b="1" dirty="0">
                <a:solidFill>
                  <a:srgbClr val="FF0000"/>
                </a:solidFill>
              </a:rPr>
              <a:t> HE_MC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BB3163-EAC8-294F-AFAD-273B84B173C7}"/>
              </a:ext>
            </a:extLst>
          </p:cNvPr>
          <p:cNvCxnSpPr/>
          <p:nvPr/>
        </p:nvCxnSpPr>
        <p:spPr>
          <a:xfrm>
            <a:off x="1913586" y="4038600"/>
            <a:ext cx="509681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A153687-1763-C548-A50F-E2592FF63EA0}"/>
              </a:ext>
            </a:extLst>
          </p:cNvPr>
          <p:cNvSpPr txBox="1"/>
          <p:nvPr/>
        </p:nvSpPr>
        <p:spPr>
          <a:xfrm>
            <a:off x="4392324" y="4091824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180.25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6779BE-58DE-8744-91C0-1B685A588E07}"/>
              </a:ext>
            </a:extLst>
          </p:cNvPr>
          <p:cNvSpPr txBox="1"/>
          <p:nvPr/>
        </p:nvSpPr>
        <p:spPr>
          <a:xfrm>
            <a:off x="4624102" y="4805152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solidFill>
                  <a:srgbClr val="FF0000"/>
                </a:solidFill>
              </a:rPr>
              <a:t>Also</a:t>
            </a:r>
            <a:r>
              <a:rPr lang="it-IT" sz="1600" b="1" dirty="0">
                <a:solidFill>
                  <a:srgbClr val="FF0000"/>
                </a:solidFill>
              </a:rPr>
              <a:t> a small </a:t>
            </a:r>
            <a:r>
              <a:rPr lang="it-IT" sz="1600" b="1" dirty="0" err="1">
                <a:solidFill>
                  <a:srgbClr val="FF0000"/>
                </a:solidFill>
              </a:rPr>
              <a:t>shift</a:t>
            </a:r>
            <a:r>
              <a:rPr lang="it-IT" sz="1600" b="1" dirty="0">
                <a:solidFill>
                  <a:srgbClr val="FF0000"/>
                </a:solidFill>
              </a:rPr>
              <a:t> in the non-bending </a:t>
            </a:r>
            <a:r>
              <a:rPr lang="it-IT" sz="1600" b="1" dirty="0" err="1">
                <a:solidFill>
                  <a:srgbClr val="FF0000"/>
                </a:solidFill>
              </a:rPr>
              <a:t>view</a:t>
            </a:r>
            <a:r>
              <a:rPr lang="it-IT" sz="1600" b="1" dirty="0">
                <a:solidFill>
                  <a:srgbClr val="FF0000"/>
                </a:solidFill>
              </a:rPr>
              <a:t> to </a:t>
            </a:r>
            <a:r>
              <a:rPr lang="it-IT" sz="1600" b="1" dirty="0" err="1">
                <a:solidFill>
                  <a:srgbClr val="FF0000"/>
                </a:solidFill>
              </a:rPr>
              <a:t>avoid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particles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sailing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through</a:t>
            </a:r>
            <a:r>
              <a:rPr lang="it-IT" sz="1600" b="1" dirty="0">
                <a:solidFill>
                  <a:srgbClr val="FF0000"/>
                </a:solidFill>
              </a:rPr>
              <a:t> the </a:t>
            </a:r>
            <a:r>
              <a:rPr lang="it-IT" sz="1600" b="1" dirty="0" err="1">
                <a:solidFill>
                  <a:srgbClr val="FF0000"/>
                </a:solidFill>
              </a:rPr>
              <a:t>space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between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it-IT" sz="1600" b="1" dirty="0" err="1">
                <a:solidFill>
                  <a:srgbClr val="FF0000"/>
                </a:solidFill>
              </a:rPr>
              <a:t>crystals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E21A92-6AD5-A34C-ADAF-98AEA61A8E59}"/>
              </a:ext>
            </a:extLst>
          </p:cNvPr>
          <p:cNvSpPr txBox="1"/>
          <p:nvPr/>
        </p:nvSpPr>
        <p:spPr>
          <a:xfrm>
            <a:off x="1531398" y="4612513"/>
            <a:ext cx="764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0000"/>
                </a:solidFill>
              </a:rPr>
              <a:t>C target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5 mm</a:t>
            </a:r>
          </a:p>
        </p:txBody>
      </p:sp>
    </p:spTree>
    <p:extLst>
      <p:ext uri="{BB962C8B-B14F-4D97-AF65-F5344CB8AC3E}">
        <p14:creationId xmlns:p14="http://schemas.microsoft.com/office/powerpoint/2010/main" val="133797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34FAAA5-A9C7-3A47-AC26-05F720C1EEEF}"/>
              </a:ext>
            </a:extLst>
          </p:cNvPr>
          <p:cNvSpPr/>
          <p:nvPr/>
        </p:nvSpPr>
        <p:spPr>
          <a:xfrm rot="16200000">
            <a:off x="4038848" y="-4038846"/>
            <a:ext cx="1066308" cy="914400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10" y="254426"/>
            <a:ext cx="8162690" cy="492443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Compensation</a:t>
            </a:r>
            <a:r>
              <a:rPr lang="it-IT" dirty="0">
                <a:solidFill>
                  <a:schemeClr val="bg1"/>
                </a:solidFill>
              </a:rPr>
              <a:t> for bending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AF56-4B9E-5F46-8929-AB74E4482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171466"/>
            <a:ext cx="8077200" cy="56301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CDDF5B-B0BE-7749-AF82-A715D0CB66A4}"/>
              </a:ext>
            </a:extLst>
          </p:cNvPr>
          <p:cNvSpPr txBox="1"/>
          <p:nvPr/>
        </p:nvSpPr>
        <p:spPr>
          <a:xfrm>
            <a:off x="1585566" y="5715000"/>
            <a:ext cx="726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As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expected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at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this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energy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calorimeter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cannot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achieve</a:t>
            </a:r>
            <a:r>
              <a:rPr lang="it-IT" b="1" dirty="0">
                <a:solidFill>
                  <a:srgbClr val="FF0000"/>
                </a:solidFill>
              </a:rPr>
              <a:t> full </a:t>
            </a:r>
            <a:r>
              <a:rPr lang="it-IT" b="1" dirty="0" err="1">
                <a:solidFill>
                  <a:srgbClr val="FF0000"/>
                </a:solidFill>
              </a:rPr>
              <a:t>containment</a:t>
            </a:r>
            <a:r>
              <a:rPr lang="it-IT" b="1" dirty="0">
                <a:solidFill>
                  <a:srgbClr val="FF0000"/>
                </a:solidFill>
              </a:rPr>
              <a:t>. </a:t>
            </a:r>
            <a:r>
              <a:rPr lang="it-IT" b="1" dirty="0" err="1">
                <a:solidFill>
                  <a:srgbClr val="FF0000"/>
                </a:solidFill>
              </a:rPr>
              <a:t>Furthermore</a:t>
            </a:r>
            <a:r>
              <a:rPr lang="it-IT" b="1" dirty="0">
                <a:solidFill>
                  <a:srgbClr val="FF0000"/>
                </a:solidFill>
              </a:rPr>
              <a:t>, </a:t>
            </a:r>
            <a:r>
              <a:rPr lang="it-IT" b="1" dirty="0" err="1">
                <a:solidFill>
                  <a:srgbClr val="FF0000"/>
                </a:solidFill>
              </a:rPr>
              <a:t>hadronic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showering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takes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place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A025A-8E29-7148-B609-48E0AC7EA485}"/>
              </a:ext>
            </a:extLst>
          </p:cNvPr>
          <p:cNvSpPr txBox="1"/>
          <p:nvPr/>
        </p:nvSpPr>
        <p:spPr>
          <a:xfrm>
            <a:off x="618410" y="1171466"/>
            <a:ext cx="7669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In </a:t>
            </a:r>
            <a:r>
              <a:rPr lang="it-IT" sz="1400" dirty="0" err="1"/>
              <a:t>geomaps</a:t>
            </a:r>
            <a:r>
              <a:rPr lang="it-IT" sz="1400" dirty="0"/>
              <a:t>/HE_MC/</a:t>
            </a:r>
            <a:r>
              <a:rPr lang="it-IT" sz="1400" dirty="0" err="1"/>
              <a:t>FOOT_geo.map</a:t>
            </a:r>
            <a:r>
              <a:rPr lang="it-IT" sz="1400" dirty="0"/>
              <a:t>:</a:t>
            </a:r>
          </a:p>
          <a:p>
            <a:endParaRPr lang="it-IT" sz="1400" dirty="0"/>
          </a:p>
          <a:p>
            <a:r>
              <a:rPr lang="it-IT" sz="1400" dirty="0" err="1"/>
              <a:t>TofWallBaseName</a:t>
            </a:r>
            <a:r>
              <a:rPr lang="it-IT" sz="1400" dirty="0"/>
              <a:t>: "TW"</a:t>
            </a:r>
          </a:p>
          <a:p>
            <a:r>
              <a:rPr lang="it-IT" sz="1400" dirty="0" err="1"/>
              <a:t>TofWallPosX</a:t>
            </a:r>
            <a:r>
              <a:rPr lang="it-IT" sz="1400" dirty="0"/>
              <a:t>: 5.5 </a:t>
            </a:r>
            <a:r>
              <a:rPr lang="it-IT" sz="1400" dirty="0" err="1"/>
              <a:t>TofWallPosY</a:t>
            </a:r>
            <a:r>
              <a:rPr lang="it-IT" sz="1400" dirty="0"/>
              <a:t>:  0.5 </a:t>
            </a:r>
            <a:r>
              <a:rPr lang="it-IT" sz="1400" dirty="0" err="1"/>
              <a:t>TofWallPosZ</a:t>
            </a:r>
            <a:r>
              <a:rPr lang="it-IT" sz="1400" dirty="0"/>
              <a:t>: 180.25</a:t>
            </a:r>
          </a:p>
          <a:p>
            <a:r>
              <a:rPr lang="it-IT" sz="1400" dirty="0" err="1"/>
              <a:t>TofWallAngX</a:t>
            </a:r>
            <a:r>
              <a:rPr lang="it-IT" sz="1400" dirty="0"/>
              <a:t>: 0. </a:t>
            </a:r>
            <a:r>
              <a:rPr lang="it-IT" sz="1400" dirty="0" err="1"/>
              <a:t>TofWallAngY</a:t>
            </a:r>
            <a:r>
              <a:rPr lang="it-IT" sz="1400" dirty="0"/>
              <a:t>:  0. </a:t>
            </a:r>
            <a:r>
              <a:rPr lang="it-IT" sz="1400" dirty="0" err="1"/>
              <a:t>TofWallAngZ</a:t>
            </a:r>
            <a:r>
              <a:rPr lang="it-IT" sz="1400" dirty="0"/>
              <a:t>: 0.</a:t>
            </a:r>
          </a:p>
          <a:p>
            <a:endParaRPr lang="it-IT" sz="1400" dirty="0"/>
          </a:p>
          <a:p>
            <a:r>
              <a:rPr lang="it-IT" sz="1400" dirty="0" err="1"/>
              <a:t>CaloBaseName</a:t>
            </a:r>
            <a:r>
              <a:rPr lang="it-IT" sz="1400" dirty="0"/>
              <a:t>: "CA"</a:t>
            </a:r>
          </a:p>
          <a:p>
            <a:r>
              <a:rPr lang="it-IT" sz="1400" dirty="0" err="1"/>
              <a:t>CaloPosX</a:t>
            </a:r>
            <a:r>
              <a:rPr lang="it-IT" sz="1400" dirty="0"/>
              <a:t>: 5.5 </a:t>
            </a:r>
            <a:r>
              <a:rPr lang="it-IT" sz="1400" dirty="0" err="1"/>
              <a:t>CaloPosY</a:t>
            </a:r>
            <a:r>
              <a:rPr lang="it-IT" sz="1400" dirty="0"/>
              <a:t>:  0.5 </a:t>
            </a:r>
            <a:r>
              <a:rPr lang="it-IT" sz="1400" dirty="0" err="1"/>
              <a:t>CaloPosZ</a:t>
            </a:r>
            <a:r>
              <a:rPr lang="it-IT" sz="1400" dirty="0"/>
              <a:t>: 194.55</a:t>
            </a:r>
          </a:p>
          <a:p>
            <a:r>
              <a:rPr lang="it-IT" sz="1400" dirty="0" err="1"/>
              <a:t>CaloAngX</a:t>
            </a:r>
            <a:r>
              <a:rPr lang="it-IT" sz="1400" dirty="0"/>
              <a:t>: 0. </a:t>
            </a:r>
            <a:r>
              <a:rPr lang="it-IT" sz="1400" dirty="0" err="1"/>
              <a:t>CaloAngY</a:t>
            </a:r>
            <a:r>
              <a:rPr lang="it-IT" sz="1400" dirty="0"/>
              <a:t>:  0. </a:t>
            </a:r>
            <a:r>
              <a:rPr lang="it-IT" sz="1400" dirty="0" err="1"/>
              <a:t>CaloAngZ</a:t>
            </a:r>
            <a:r>
              <a:rPr lang="it-IT" sz="1400" dirty="0"/>
              <a:t>: 0.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568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534FAAA5-A9C7-3A47-AC26-05F720C1EEEF}"/>
              </a:ext>
            </a:extLst>
          </p:cNvPr>
          <p:cNvSpPr/>
          <p:nvPr/>
        </p:nvSpPr>
        <p:spPr>
          <a:xfrm rot="16200000">
            <a:off x="4038848" y="-4038846"/>
            <a:ext cx="1066308" cy="914400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10" y="254426"/>
            <a:ext cx="8162690" cy="492443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Transv</a:t>
            </a:r>
            <a:r>
              <a:rPr lang="it-IT" dirty="0">
                <a:solidFill>
                  <a:schemeClr val="bg1"/>
                </a:solidFill>
              </a:rPr>
              <a:t>. </a:t>
            </a:r>
            <a:r>
              <a:rPr lang="it-IT" dirty="0" err="1">
                <a:solidFill>
                  <a:schemeClr val="bg1"/>
                </a:solidFill>
              </a:rPr>
              <a:t>view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24D3F-6B0A-944D-B5AE-D7071790D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79365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4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38847" y="-4038845"/>
            <a:ext cx="1066308" cy="914399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10" y="40712"/>
            <a:ext cx="8476780" cy="984885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Simulated</a:t>
            </a:r>
            <a:r>
              <a:rPr lang="it-IT" dirty="0">
                <a:solidFill>
                  <a:schemeClr val="bg1"/>
                </a:solidFill>
              </a:rPr>
              <a:t> Data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(FLUKA pro Version 2020.0)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9876EE-0504-C445-9B90-F106AC813B41}"/>
              </a:ext>
            </a:extLst>
          </p:cNvPr>
          <p:cNvSpPr/>
          <p:nvPr/>
        </p:nvSpPr>
        <p:spPr>
          <a:xfrm>
            <a:off x="1219200" y="18288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/</a:t>
            </a:r>
            <a:r>
              <a:rPr lang="it-IT" sz="2000" b="1" dirty="0" err="1"/>
              <a:t>gpfs_data</a:t>
            </a:r>
            <a:r>
              <a:rPr lang="it-IT" sz="2000" b="1" dirty="0"/>
              <a:t>/</a:t>
            </a:r>
            <a:r>
              <a:rPr lang="it-IT" sz="2000" b="1" dirty="0" err="1"/>
              <a:t>local</a:t>
            </a:r>
            <a:r>
              <a:rPr lang="it-IT" sz="2000" b="1" dirty="0"/>
              <a:t>/</a:t>
            </a:r>
            <a:r>
              <a:rPr lang="it-IT" sz="2000" b="1" dirty="0" err="1"/>
              <a:t>foot</a:t>
            </a:r>
            <a:r>
              <a:rPr lang="it-IT" sz="2000" b="1" dirty="0"/>
              <a:t>/</a:t>
            </a:r>
            <a:r>
              <a:rPr lang="it-IT" sz="2000" b="1" dirty="0" err="1"/>
              <a:t>Simulation</a:t>
            </a:r>
            <a:r>
              <a:rPr lang="it-IT" sz="2000" b="1" dirty="0"/>
              <a:t>/newgeom_v1.0/HE_MC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844EA3-17A0-C745-A2AF-5BFB8C56343A}"/>
              </a:ext>
            </a:extLst>
          </p:cNvPr>
          <p:cNvSpPr/>
          <p:nvPr/>
        </p:nvSpPr>
        <p:spPr>
          <a:xfrm>
            <a:off x="974184" y="2590800"/>
            <a:ext cx="6775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4He_C_270_1.root (5 10</a:t>
            </a:r>
            <a:r>
              <a:rPr lang="it-IT" sz="2400" b="1" baseline="30000" dirty="0">
                <a:solidFill>
                  <a:srgbClr val="FF0000"/>
                </a:solidFill>
              </a:rPr>
              <a:t>6 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primaries</a:t>
            </a:r>
            <a:r>
              <a:rPr lang="it-IT" sz="2400" b="1" dirty="0">
                <a:solidFill>
                  <a:srgbClr val="FF0000"/>
                </a:solidFill>
              </a:rPr>
              <a:t>,  46689 </a:t>
            </a:r>
            <a:r>
              <a:rPr lang="it-IT" sz="2400" b="1" dirty="0" err="1">
                <a:solidFill>
                  <a:srgbClr val="FF0000"/>
                </a:solidFill>
              </a:rPr>
              <a:t>ev</a:t>
            </a:r>
            <a:r>
              <a:rPr lang="it-IT" sz="2400" b="1" dirty="0">
                <a:solidFill>
                  <a:srgbClr val="FF0000"/>
                </a:solidFill>
              </a:rPr>
              <a:t>.)</a:t>
            </a:r>
          </a:p>
          <a:p>
            <a:pPr algn="ctr"/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4He_C_200_2.root (5 10</a:t>
            </a:r>
            <a:r>
              <a:rPr lang="it-IT" sz="2400" b="1" baseline="30000" dirty="0">
                <a:solidFill>
                  <a:srgbClr val="FF0000"/>
                </a:solidFill>
              </a:rPr>
              <a:t>6 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  <a:r>
              <a:rPr lang="it-IT" sz="2400" b="1" dirty="0" err="1">
                <a:solidFill>
                  <a:srgbClr val="FF0000"/>
                </a:solidFill>
              </a:rPr>
              <a:t>primaries</a:t>
            </a:r>
            <a:r>
              <a:rPr lang="it-IT" sz="2400" b="1" dirty="0">
                <a:solidFill>
                  <a:srgbClr val="FF0000"/>
                </a:solidFill>
              </a:rPr>
              <a:t>,  46178 </a:t>
            </a:r>
            <a:r>
              <a:rPr lang="it-IT" sz="2400" b="1" dirty="0" err="1">
                <a:solidFill>
                  <a:srgbClr val="FF0000"/>
                </a:solidFill>
              </a:rPr>
              <a:t>ev</a:t>
            </a:r>
            <a:r>
              <a:rPr lang="it-IT" sz="2400" b="1" dirty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C223D-C1D3-BA44-BFAA-B10DE7B7934D}"/>
              </a:ext>
            </a:extLst>
          </p:cNvPr>
          <p:cNvSpPr txBox="1"/>
          <p:nvPr/>
        </p:nvSpPr>
        <p:spPr>
          <a:xfrm>
            <a:off x="109655" y="4845278"/>
            <a:ext cx="877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/>
              <a:t>As</a:t>
            </a:r>
            <a:r>
              <a:rPr lang="it-IT" i="1" dirty="0"/>
              <a:t> </a:t>
            </a:r>
            <a:r>
              <a:rPr lang="it-IT" i="1" dirty="0" err="1"/>
              <a:t>usual</a:t>
            </a:r>
            <a:r>
              <a:rPr lang="it-IT" i="1" dirty="0"/>
              <a:t>, a «software trigger» in </a:t>
            </a:r>
            <a:r>
              <a:rPr lang="it-IT" i="1" dirty="0" err="1"/>
              <a:t>implemented</a:t>
            </a:r>
            <a:r>
              <a:rPr lang="it-IT" i="1" dirty="0"/>
              <a:t> to </a:t>
            </a:r>
            <a:r>
              <a:rPr lang="it-IT" i="1" dirty="0" err="1"/>
              <a:t>write</a:t>
            </a:r>
            <a:r>
              <a:rPr lang="it-IT" i="1" dirty="0"/>
              <a:t> </a:t>
            </a:r>
            <a:r>
              <a:rPr lang="it-IT" b="1" i="1" dirty="0" err="1"/>
              <a:t>only</a:t>
            </a:r>
            <a:r>
              <a:rPr lang="it-IT" b="1" i="1" dirty="0"/>
              <a:t> </a:t>
            </a:r>
            <a:r>
              <a:rPr lang="it-IT" i="1" dirty="0" err="1"/>
              <a:t>events</a:t>
            </a:r>
            <a:r>
              <a:rPr lang="it-IT" i="1" dirty="0"/>
              <a:t> in </a:t>
            </a:r>
            <a:r>
              <a:rPr lang="it-IT" i="1" dirty="0" err="1"/>
              <a:t>which</a:t>
            </a:r>
            <a:r>
              <a:rPr lang="it-IT" i="1" dirty="0"/>
              <a:t> </a:t>
            </a:r>
            <a:r>
              <a:rPr lang="it-IT" i="1" dirty="0" err="1"/>
              <a:t>there</a:t>
            </a:r>
            <a:r>
              <a:rPr lang="it-IT" i="1" dirty="0"/>
              <a:t> </a:t>
            </a:r>
            <a:r>
              <a:rPr lang="it-IT" i="1" dirty="0" err="1"/>
              <a:t>was</a:t>
            </a:r>
            <a:r>
              <a:rPr lang="it-IT" i="1" dirty="0"/>
              <a:t> </a:t>
            </a:r>
            <a:r>
              <a:rPr lang="it-IT" i="1" dirty="0" err="1"/>
              <a:t>at</a:t>
            </a:r>
            <a:r>
              <a:rPr lang="it-IT" i="1" dirty="0"/>
              <a:t> </a:t>
            </a:r>
            <a:r>
              <a:rPr lang="it-IT" i="1" dirty="0" err="1"/>
              <a:t>least</a:t>
            </a:r>
            <a:r>
              <a:rPr lang="it-IT" i="1" dirty="0"/>
              <a:t> </a:t>
            </a:r>
            <a:r>
              <a:rPr lang="it-IT" i="1" dirty="0" err="1"/>
              <a:t>one</a:t>
            </a:r>
            <a:r>
              <a:rPr lang="it-IT" i="1" dirty="0"/>
              <a:t> </a:t>
            </a:r>
            <a:r>
              <a:rPr lang="it-IT" i="1" dirty="0" err="1"/>
              <a:t>inelastic</a:t>
            </a:r>
            <a:r>
              <a:rPr lang="it-IT" i="1" dirty="0"/>
              <a:t> </a:t>
            </a:r>
            <a:r>
              <a:rPr lang="it-IT" i="1" dirty="0" err="1"/>
              <a:t>interaction</a:t>
            </a:r>
            <a:r>
              <a:rPr lang="it-IT" i="1" dirty="0"/>
              <a:t> of </a:t>
            </a:r>
            <a:r>
              <a:rPr lang="it-IT" i="1" dirty="0" err="1"/>
              <a:t>primary</a:t>
            </a:r>
            <a:r>
              <a:rPr lang="it-IT" i="1" dirty="0"/>
              <a:t> in target</a:t>
            </a:r>
          </a:p>
        </p:txBody>
      </p:sp>
    </p:spTree>
    <p:extLst>
      <p:ext uri="{BB962C8B-B14F-4D97-AF65-F5344CB8AC3E}">
        <p14:creationId xmlns:p14="http://schemas.microsoft.com/office/powerpoint/2010/main" val="77965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47161" y="-4030038"/>
            <a:ext cx="1049677" cy="9144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09" y="121967"/>
            <a:ext cx="8476780" cy="98488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A </a:t>
            </a:r>
            <a:r>
              <a:rPr lang="it-IT" dirty="0" err="1">
                <a:solidFill>
                  <a:schemeClr val="bg1"/>
                </a:solidFill>
              </a:rPr>
              <a:t>few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very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preliminary</a:t>
            </a:r>
            <a:r>
              <a:rPr lang="it-IT" dirty="0">
                <a:solidFill>
                  <a:schemeClr val="bg1"/>
                </a:solidFill>
              </a:rPr>
              <a:t> plots: </a:t>
            </a:r>
            <a:r>
              <a:rPr lang="it-IT" dirty="0" err="1">
                <a:solidFill>
                  <a:schemeClr val="bg1"/>
                </a:solidFill>
              </a:rPr>
              <a:t>multiplicity</a:t>
            </a:r>
            <a:r>
              <a:rPr lang="it-IT" dirty="0">
                <a:solidFill>
                  <a:schemeClr val="bg1"/>
                </a:solidFill>
              </a:rPr>
              <a:t> per </a:t>
            </a:r>
            <a:r>
              <a:rPr lang="it-IT" dirty="0" err="1">
                <a:solidFill>
                  <a:schemeClr val="bg1"/>
                </a:solidFill>
              </a:rPr>
              <a:t>event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TW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40D28-B6C8-164F-A6A4-5B6A075AA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7038" y="-15884"/>
            <a:ext cx="2977516" cy="4936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93A7A-EE73-BD41-9C0E-17AE2CAEC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6984" y="2881389"/>
            <a:ext cx="2992301" cy="49609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FE0A36-B0D2-A746-A6CD-20755F197438}"/>
              </a:ext>
            </a:extLst>
          </p:cNvPr>
          <p:cNvSpPr txBox="1"/>
          <p:nvPr/>
        </p:nvSpPr>
        <p:spPr>
          <a:xfrm>
            <a:off x="101270" y="2226472"/>
            <a:ext cx="400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Multiplicity</a:t>
            </a:r>
            <a:r>
              <a:rPr lang="it-IT" sz="2400" dirty="0">
                <a:solidFill>
                  <a:srgbClr val="FF0000"/>
                </a:solidFill>
              </a:rPr>
              <a:t> of </a:t>
            </a:r>
            <a:r>
              <a:rPr lang="it-IT" sz="2400" dirty="0" err="1">
                <a:solidFill>
                  <a:srgbClr val="FF0000"/>
                </a:solidFill>
              </a:rPr>
              <a:t>charged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particles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arriving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at</a:t>
            </a:r>
            <a:r>
              <a:rPr lang="it-IT" sz="2400" dirty="0">
                <a:solidFill>
                  <a:srgbClr val="FF0000"/>
                </a:solidFill>
              </a:rPr>
              <a:t> TW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6125E-DED7-AF4B-B826-F1075FC80FF4}"/>
              </a:ext>
            </a:extLst>
          </p:cNvPr>
          <p:cNvSpPr txBox="1"/>
          <p:nvPr/>
        </p:nvSpPr>
        <p:spPr>
          <a:xfrm>
            <a:off x="6019800" y="1749469"/>
            <a:ext cx="400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All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charged</a:t>
            </a:r>
            <a:r>
              <a:rPr lang="it-IT" sz="2400" dirty="0">
                <a:solidFill>
                  <a:srgbClr val="FF0000"/>
                </a:solidFill>
              </a:rPr>
              <a:t>, </a:t>
            </a:r>
            <a:r>
              <a:rPr lang="it-IT" sz="2400" dirty="0" err="1">
                <a:solidFill>
                  <a:srgbClr val="FF0000"/>
                </a:solidFill>
              </a:rPr>
              <a:t>produced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everywhere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402757-A358-C849-BC9F-527769BCFF2B}"/>
              </a:ext>
            </a:extLst>
          </p:cNvPr>
          <p:cNvSpPr txBox="1"/>
          <p:nvPr/>
        </p:nvSpPr>
        <p:spPr>
          <a:xfrm>
            <a:off x="6019800" y="4984041"/>
            <a:ext cx="400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Charged</a:t>
            </a:r>
            <a:r>
              <a:rPr lang="it-IT" sz="2400" dirty="0">
                <a:solidFill>
                  <a:srgbClr val="FF0000"/>
                </a:solidFill>
              </a:rPr>
              <a:t> from </a:t>
            </a:r>
            <a:r>
              <a:rPr lang="it-IT" sz="2400" dirty="0" err="1">
                <a:solidFill>
                  <a:srgbClr val="FF0000"/>
                </a:solidFill>
              </a:rPr>
              <a:t>primary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fragmentation</a:t>
            </a:r>
            <a:r>
              <a:rPr lang="it-IT" sz="2400" dirty="0">
                <a:solidFill>
                  <a:srgbClr val="FF0000"/>
                </a:solidFill>
              </a:rPr>
              <a:t> on target</a:t>
            </a:r>
          </a:p>
        </p:txBody>
      </p:sp>
    </p:spTree>
    <p:extLst>
      <p:ext uri="{BB962C8B-B14F-4D97-AF65-F5344CB8AC3E}">
        <p14:creationId xmlns:p14="http://schemas.microsoft.com/office/powerpoint/2010/main" val="31240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 rot="16200000">
            <a:off x="4072142" y="-4072140"/>
            <a:ext cx="999717" cy="914399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4805F-6966-3745-AD8C-873AE7568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3065" y="-146745"/>
            <a:ext cx="3092591" cy="512719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7398FD5-E6E0-1543-B96D-04E2499A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0" y="228600"/>
            <a:ext cx="8476780" cy="492443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Multiplicity</a:t>
            </a:r>
            <a:r>
              <a:rPr lang="it-IT" dirty="0">
                <a:solidFill>
                  <a:schemeClr val="bg1"/>
                </a:solidFill>
              </a:rPr>
              <a:t> per </a:t>
            </a:r>
            <a:r>
              <a:rPr lang="it-IT" dirty="0" err="1">
                <a:solidFill>
                  <a:schemeClr val="bg1"/>
                </a:solidFill>
              </a:rPr>
              <a:t>event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</a:t>
            </a:r>
            <a:r>
              <a:rPr lang="it-IT" dirty="0">
                <a:solidFill>
                  <a:schemeClr val="bg1"/>
                </a:solidFill>
              </a:rPr>
              <a:t> TW - 2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E0A36-B0D2-A746-A6CD-20755F197438}"/>
              </a:ext>
            </a:extLst>
          </p:cNvPr>
          <p:cNvSpPr txBox="1"/>
          <p:nvPr/>
        </p:nvSpPr>
        <p:spPr>
          <a:xfrm>
            <a:off x="101270" y="2226472"/>
            <a:ext cx="400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Multiplicity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including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neutrons</a:t>
            </a:r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(no </a:t>
            </a:r>
            <a:r>
              <a:rPr lang="it-IT" sz="2400" dirty="0" err="1">
                <a:solidFill>
                  <a:srgbClr val="FF0000"/>
                </a:solidFill>
              </a:rPr>
              <a:t>energy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cuts</a:t>
            </a:r>
            <a:r>
              <a:rPr lang="it-IT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6125E-DED7-AF4B-B826-F1075FC80FF4}"/>
              </a:ext>
            </a:extLst>
          </p:cNvPr>
          <p:cNvSpPr txBox="1"/>
          <p:nvPr/>
        </p:nvSpPr>
        <p:spPr>
          <a:xfrm>
            <a:off x="5867400" y="1955186"/>
            <a:ext cx="400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</a:rPr>
              <a:t>produced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everywhere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072F8-296C-5245-80A2-446F56726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3065" y="2748109"/>
            <a:ext cx="3092591" cy="51271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402757-A358-C849-BC9F-527769BCFF2B}"/>
              </a:ext>
            </a:extLst>
          </p:cNvPr>
          <p:cNvSpPr txBox="1"/>
          <p:nvPr/>
        </p:nvSpPr>
        <p:spPr>
          <a:xfrm>
            <a:off x="6369361" y="4449255"/>
            <a:ext cx="249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from </a:t>
            </a:r>
            <a:r>
              <a:rPr lang="it-IT" sz="2400" dirty="0" err="1">
                <a:solidFill>
                  <a:srgbClr val="FF0000"/>
                </a:solidFill>
              </a:rPr>
              <a:t>primary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fragmentation</a:t>
            </a:r>
            <a:r>
              <a:rPr lang="it-IT" sz="2400" dirty="0">
                <a:solidFill>
                  <a:srgbClr val="FF0000"/>
                </a:solidFill>
              </a:rPr>
              <a:t> on target: ~no </a:t>
            </a:r>
            <a:r>
              <a:rPr lang="it-IT" sz="2400" dirty="0" err="1">
                <a:solidFill>
                  <a:srgbClr val="FF0000"/>
                </a:solidFill>
              </a:rPr>
              <a:t>low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energy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 err="1">
                <a:solidFill>
                  <a:srgbClr val="FF0000"/>
                </a:solidFill>
              </a:rPr>
              <a:t>neutrons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16061</TotalTime>
  <Words>711</Words>
  <Application>Microsoft Macintosh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Medium</vt:lpstr>
      <vt:lpstr>Baskerville SemiBold</vt:lpstr>
      <vt:lpstr>Calibri</vt:lpstr>
      <vt:lpstr>Futura</vt:lpstr>
      <vt:lpstr>Symbol</vt:lpstr>
      <vt:lpstr>Office Theme</vt:lpstr>
      <vt:lpstr>Simulation of 4He events @ 700 MeV/u</vt:lpstr>
      <vt:lpstr>PowerPoint Presentation</vt:lpstr>
      <vt:lpstr>PowerPoint Presentation</vt:lpstr>
      <vt:lpstr>Proposed Geometry</vt:lpstr>
      <vt:lpstr>Compensation for bending</vt:lpstr>
      <vt:lpstr>Transv. view</vt:lpstr>
      <vt:lpstr>Simulated Data (FLUKA pro Version 2020.0)</vt:lpstr>
      <vt:lpstr>A few very preliminary plots: multiplicity per event at TW</vt:lpstr>
      <vt:lpstr>Multiplicity per event at TW - 2</vt:lpstr>
      <vt:lpstr>(Total) Energy of secondaries from projectile fragm. arriving at TW</vt:lpstr>
      <vt:lpstr>(Total) Energy of secondaries from projectile fragm. arriving at TW - 2</vt:lpstr>
      <vt:lpstr>(Total) Energy of secondaries from projectile fragm.: neutrons arriving at TW</vt:lpstr>
      <vt:lpstr>(Total) Energy of secondaries from projectile fragm.: neutrons arriving at TW</vt:lpstr>
      <vt:lpstr>Arrival time at TW of neutrons</vt:lpstr>
      <vt:lpstr>Arrival time at TW of neutrons</vt:lpstr>
      <vt:lpstr>PowerPoint Presentation</vt:lpstr>
    </vt:vector>
  </TitlesOfParts>
  <Manager/>
  <Company>INFN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4He Simulation at 700 MeV/u</dc:title>
  <dc:subject/>
  <dc:creator>G.B.</dc:creator>
  <cp:keywords/>
  <dc:description/>
  <cp:lastModifiedBy>Microsoft Office User</cp:lastModifiedBy>
  <cp:revision>270</cp:revision>
  <cp:lastPrinted>2020-03-31T20:04:54Z</cp:lastPrinted>
  <dcterms:created xsi:type="dcterms:W3CDTF">2016-10-07T11:56:04Z</dcterms:created>
  <dcterms:modified xsi:type="dcterms:W3CDTF">2020-04-01T09:55:59Z</dcterms:modified>
  <cp:category/>
</cp:coreProperties>
</file>