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5"/>
  </p:notesMasterIdLst>
  <p:sldIdLst>
    <p:sldId id="779" r:id="rId2"/>
    <p:sldId id="1151" r:id="rId3"/>
    <p:sldId id="1152" r:id="rId4"/>
    <p:sldId id="738" r:id="rId5"/>
    <p:sldId id="1167" r:id="rId6"/>
    <p:sldId id="1168" r:id="rId7"/>
    <p:sldId id="1138" r:id="rId8"/>
    <p:sldId id="1169" r:id="rId9"/>
    <p:sldId id="311" r:id="rId10"/>
    <p:sldId id="1154" r:id="rId11"/>
    <p:sldId id="258" r:id="rId12"/>
    <p:sldId id="263" r:id="rId13"/>
    <p:sldId id="259" r:id="rId14"/>
    <p:sldId id="293" r:id="rId15"/>
    <p:sldId id="291" r:id="rId16"/>
    <p:sldId id="1170" r:id="rId17"/>
    <p:sldId id="266" r:id="rId18"/>
    <p:sldId id="1171" r:id="rId19"/>
    <p:sldId id="1172" r:id="rId20"/>
    <p:sldId id="1079" r:id="rId21"/>
    <p:sldId id="1173" r:id="rId22"/>
    <p:sldId id="1080" r:id="rId23"/>
    <p:sldId id="1174" r:id="rId24"/>
    <p:sldId id="770" r:id="rId25"/>
    <p:sldId id="1175" r:id="rId26"/>
    <p:sldId id="1176" r:id="rId27"/>
    <p:sldId id="1081" r:id="rId28"/>
    <p:sldId id="1082" r:id="rId29"/>
    <p:sldId id="1177" r:id="rId30"/>
    <p:sldId id="256" r:id="rId31"/>
    <p:sldId id="736" r:id="rId32"/>
    <p:sldId id="741" r:id="rId33"/>
    <p:sldId id="777" r:id="rId34"/>
    <p:sldId id="772" r:id="rId35"/>
    <p:sldId id="747" r:id="rId36"/>
    <p:sldId id="749" r:id="rId37"/>
    <p:sldId id="748" r:id="rId38"/>
    <p:sldId id="758" r:id="rId39"/>
    <p:sldId id="759" r:id="rId40"/>
    <p:sldId id="760" r:id="rId41"/>
    <p:sldId id="1178" r:id="rId42"/>
    <p:sldId id="261" r:id="rId43"/>
    <p:sldId id="260" r:id="rId44"/>
  </p:sldIdLst>
  <p:sldSz cx="9144000" cy="5143500" type="screen16x9"/>
  <p:notesSz cx="6858000" cy="9144000"/>
  <p:embeddedFontLst>
    <p:embeddedFont>
      <p:font typeface="Cambria Math" panose="02040503050406030204" pitchFamily="18" charset="0"/>
      <p:regular r:id="rId46"/>
    </p:embeddedFont>
    <p:embeddedFont>
      <p:font typeface="Proxima Nova" panose="02000506030000020004"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p:restoredTop sz="90198"/>
  </p:normalViewPr>
  <p:slideViewPr>
    <p:cSldViewPr snapToGrid="0">
      <p:cViewPr varScale="1">
        <p:scale>
          <a:sx n="192" d="100"/>
          <a:sy n="192" d="100"/>
        </p:scale>
        <p:origin x="200" y="168"/>
      </p:cViewPr>
      <p:guideLst>
        <p:guide orient="horz" pos="1620"/>
        <p:guide pos="2880"/>
      </p:guideLst>
    </p:cSldViewPr>
  </p:slideViewPr>
  <p:outlineViewPr>
    <p:cViewPr>
      <p:scale>
        <a:sx n="33" d="100"/>
        <a:sy n="33" d="100"/>
      </p:scale>
      <p:origin x="0" y="-187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71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Given a dataset of training decision records the task consists in developing an interpretable predictor model together with its explanations</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19</a:t>
            </a:fld>
            <a:endParaRPr lang="en-US"/>
          </a:p>
        </p:txBody>
      </p:sp>
    </p:spTree>
    <p:extLst>
      <p:ext uri="{BB962C8B-B14F-4D97-AF65-F5344CB8AC3E}">
        <p14:creationId xmlns:p14="http://schemas.microsoft.com/office/powerpoint/2010/main" val="347348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The model explanation problem is aimed at understanding the overall logic behind the black box, while the outcome explanation problem is more related to the correlation between the data of a record and the outcome decision, the model inspection problem is somehow in the middle and depends on the motivation of the specific paper under </a:t>
            </a:r>
            <a:r>
              <a:rPr lang="en" dirty="0" err="1"/>
              <a:t>analysiT</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20</a:t>
            </a:fld>
            <a:endParaRPr lang="en-US"/>
          </a:p>
        </p:txBody>
      </p:sp>
    </p:spTree>
    <p:extLst>
      <p:ext uri="{BB962C8B-B14F-4D97-AF65-F5344CB8AC3E}">
        <p14:creationId xmlns:p14="http://schemas.microsoft.com/office/powerpoint/2010/main" val="230707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22</a:t>
            </a:fld>
            <a:endParaRPr lang="en-US"/>
          </a:p>
        </p:txBody>
      </p:sp>
    </p:spTree>
    <p:extLst>
      <p:ext uri="{BB962C8B-B14F-4D97-AF65-F5344CB8AC3E}">
        <p14:creationId xmlns:p14="http://schemas.microsoft.com/office/powerpoint/2010/main" val="325724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3592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We investigate the problem of black box explanation for image classification. </a:t>
            </a:r>
          </a:p>
          <a:p>
            <a:r>
              <a:rPr lang="en-US" dirty="0"/>
              <a:t>Explaining the reasons for a certain outcome can be particularly important. </a:t>
            </a:r>
          </a:p>
          <a:p>
            <a:r>
              <a:rPr lang="en-US" dirty="0"/>
              <a:t>For example, when dealing with medical images for diagnosing, how we can validate that a very accurate image classifier built to recognize cancer actually focuses on the malign areas and not on the background for taking the decisions?</a:t>
            </a:r>
          </a:p>
        </p:txBody>
      </p:sp>
    </p:spTree>
    <p:extLst>
      <p:ext uri="{BB962C8B-B14F-4D97-AF65-F5344CB8AC3E}">
        <p14:creationId xmlns:p14="http://schemas.microsoft.com/office/powerpoint/2010/main" val="265440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dirty="0"/>
              <a:t>In the </a:t>
            </a:r>
            <a:r>
              <a:rPr lang="it-IT" dirty="0" err="1"/>
              <a:t>literature</a:t>
            </a:r>
            <a:r>
              <a:rPr lang="it-IT" dirty="0"/>
              <a:t> the </a:t>
            </a:r>
            <a:r>
              <a:rPr lang="it-IT" dirty="0" err="1"/>
              <a:t>problem</a:t>
            </a:r>
            <a:r>
              <a:rPr lang="it-IT" dirty="0"/>
              <a:t> </a:t>
            </a:r>
            <a:r>
              <a:rPr lang="it-IT" dirty="0" err="1"/>
              <a:t>is</a:t>
            </a:r>
            <a:r>
              <a:rPr lang="it-IT" dirty="0"/>
              <a:t> </a:t>
            </a:r>
            <a:r>
              <a:rPr lang="it-IT" dirty="0" err="1"/>
              <a:t>addressed</a:t>
            </a:r>
            <a:r>
              <a:rPr lang="it-IT" dirty="0"/>
              <a:t> by </a:t>
            </a:r>
            <a:r>
              <a:rPr lang="it-IT" dirty="0" err="1"/>
              <a:t>producing</a:t>
            </a:r>
            <a:r>
              <a:rPr lang="it-IT" dirty="0"/>
              <a:t> </a:t>
            </a:r>
            <a:r>
              <a:rPr lang="it-IT" dirty="0" err="1"/>
              <a:t>explanations</a:t>
            </a:r>
            <a:r>
              <a:rPr lang="it-IT" dirty="0"/>
              <a:t> </a:t>
            </a:r>
            <a:r>
              <a:rPr lang="it-IT" dirty="0" err="1"/>
              <a:t>through</a:t>
            </a:r>
            <a:r>
              <a:rPr lang="it-IT" dirty="0"/>
              <a:t> </a:t>
            </a:r>
            <a:r>
              <a:rPr lang="it-IT" dirty="0" err="1"/>
              <a:t>different</a:t>
            </a:r>
            <a:r>
              <a:rPr lang="it-IT" dirty="0"/>
              <a:t> </a:t>
            </a:r>
            <a:r>
              <a:rPr lang="it-IT" dirty="0" err="1"/>
              <a:t>approaches</a:t>
            </a:r>
            <a:r>
              <a:rPr lang="it-IT"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dirty="0" err="1"/>
              <a:t>These</a:t>
            </a:r>
            <a:r>
              <a:rPr lang="it-IT" dirty="0"/>
              <a:t> </a:t>
            </a:r>
            <a:r>
              <a:rPr lang="it-IT" dirty="0" err="1"/>
              <a:t>methods</a:t>
            </a:r>
            <a:r>
              <a:rPr lang="it-IT" dirty="0"/>
              <a:t> are </a:t>
            </a:r>
            <a:r>
              <a:rPr lang="it-IT" b="1" i="1" dirty="0"/>
              <a:t>model </a:t>
            </a:r>
            <a:r>
              <a:rPr lang="it-IT" b="1" i="1" dirty="0" err="1"/>
              <a:t>specific</a:t>
            </a:r>
            <a:r>
              <a:rPr lang="it-IT" b="1" i="1" dirty="0"/>
              <a:t> </a:t>
            </a:r>
            <a:r>
              <a:rPr lang="it-IT" dirty="0"/>
              <a:t>and can be </a:t>
            </a:r>
            <a:r>
              <a:rPr lang="it-IT" dirty="0" err="1"/>
              <a:t>employed</a:t>
            </a:r>
            <a:r>
              <a:rPr lang="it-IT" dirty="0"/>
              <a:t> </a:t>
            </a:r>
            <a:r>
              <a:rPr lang="it-IT" dirty="0" err="1"/>
              <a:t>only</a:t>
            </a:r>
            <a:r>
              <a:rPr lang="it-IT" dirty="0"/>
              <a:t> to </a:t>
            </a:r>
            <a:r>
              <a:rPr lang="it-IT" dirty="0" err="1"/>
              <a:t>explain</a:t>
            </a:r>
            <a:r>
              <a:rPr lang="it-IT" dirty="0"/>
              <a:t> </a:t>
            </a:r>
            <a:r>
              <a:rPr lang="it-IT" dirty="0" err="1"/>
              <a:t>specific</a:t>
            </a:r>
            <a:r>
              <a:rPr lang="it-IT" dirty="0"/>
              <a:t> </a:t>
            </a:r>
            <a:r>
              <a:rPr lang="it-IT" dirty="0" err="1"/>
              <a:t>deep</a:t>
            </a:r>
            <a:r>
              <a:rPr lang="it-IT" dirty="0"/>
              <a:t> </a:t>
            </a:r>
            <a:r>
              <a:rPr lang="it-IT" dirty="0" err="1"/>
              <a:t>neural</a:t>
            </a:r>
            <a:r>
              <a:rPr lang="it-IT" dirty="0"/>
              <a:t> networks.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dirty="0"/>
              <a:t>Model </a:t>
            </a:r>
            <a:r>
              <a:rPr lang="it-IT" dirty="0" err="1"/>
              <a:t>agnostic</a:t>
            </a:r>
            <a:r>
              <a:rPr lang="it-IT" dirty="0"/>
              <a:t> </a:t>
            </a:r>
            <a:r>
              <a:rPr lang="it-IT" dirty="0" err="1"/>
              <a:t>approaches</a:t>
            </a:r>
            <a:r>
              <a:rPr lang="it-IT" dirty="0"/>
              <a:t> generate a </a:t>
            </a:r>
            <a:r>
              <a:rPr lang="it-IT" dirty="0" err="1"/>
              <a:t>local</a:t>
            </a:r>
            <a:r>
              <a:rPr lang="it-IT" dirty="0"/>
              <a:t> </a:t>
            </a:r>
            <a:r>
              <a:rPr lang="it-IT" dirty="0" err="1"/>
              <a:t>neighborhood</a:t>
            </a:r>
            <a:r>
              <a:rPr lang="it-IT" dirty="0"/>
              <a:t> of the </a:t>
            </a:r>
            <a:r>
              <a:rPr lang="it-IT" dirty="0" err="1"/>
              <a:t>instance</a:t>
            </a:r>
            <a:r>
              <a:rPr lang="it-IT" dirty="0"/>
              <a:t> to </a:t>
            </a:r>
            <a:r>
              <a:rPr lang="it-IT" dirty="0" err="1"/>
              <a:t>explain</a:t>
            </a:r>
            <a:r>
              <a:rPr lang="it-IT" dirty="0"/>
              <a:t> and </a:t>
            </a:r>
            <a:r>
              <a:rPr lang="it-IT" dirty="0" err="1"/>
              <a:t>mime</a:t>
            </a:r>
            <a:r>
              <a:rPr lang="it-IT" dirty="0"/>
              <a:t> the </a:t>
            </a:r>
            <a:r>
              <a:rPr lang="it-IT" dirty="0" err="1"/>
              <a:t>behavior</a:t>
            </a:r>
            <a:r>
              <a:rPr lang="it-IT" dirty="0"/>
              <a:t> of the </a:t>
            </a:r>
            <a:r>
              <a:rPr lang="it-IT" dirty="0" err="1"/>
              <a:t>black</a:t>
            </a:r>
            <a:r>
              <a:rPr lang="it-IT" dirty="0"/>
              <a:t> box </a:t>
            </a:r>
            <a:r>
              <a:rPr lang="it-IT" dirty="0" err="1"/>
              <a:t>using</a:t>
            </a:r>
            <a:r>
              <a:rPr lang="it-IT" dirty="0"/>
              <a:t> an </a:t>
            </a:r>
            <a:r>
              <a:rPr lang="it-IT" dirty="0" err="1"/>
              <a:t>interpretable</a:t>
            </a:r>
            <a:r>
              <a:rPr lang="it-IT" dirty="0"/>
              <a:t> </a:t>
            </a:r>
            <a:r>
              <a:rPr lang="it-IT" dirty="0" err="1"/>
              <a:t>classifier</a:t>
            </a:r>
            <a:r>
              <a:rPr lang="it-IT"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dirty="0" err="1"/>
              <a:t>However</a:t>
            </a:r>
            <a:r>
              <a:rPr lang="it-IT" dirty="0"/>
              <a:t>, </a:t>
            </a:r>
            <a:r>
              <a:rPr lang="it-IT" dirty="0" err="1"/>
              <a:t>these</a:t>
            </a:r>
            <a:r>
              <a:rPr lang="it-IT" dirty="0"/>
              <a:t> </a:t>
            </a:r>
            <a:r>
              <a:rPr lang="it-IT" dirty="0" err="1"/>
              <a:t>methods</a:t>
            </a:r>
            <a:r>
              <a:rPr lang="it-IT" dirty="0"/>
              <a:t> </a:t>
            </a:r>
            <a:r>
              <a:rPr lang="it-IT" dirty="0" err="1"/>
              <a:t>exhibit</a:t>
            </a:r>
            <a:r>
              <a:rPr lang="it-IT" dirty="0"/>
              <a:t> </a:t>
            </a:r>
            <a:r>
              <a:rPr lang="it-IT" dirty="0" err="1"/>
              <a:t>drawbacks</a:t>
            </a:r>
            <a:r>
              <a:rPr lang="it-IT" dirty="0"/>
              <a:t> </a:t>
            </a:r>
            <a:r>
              <a:rPr lang="it-IT" dirty="0" err="1"/>
              <a:t>that</a:t>
            </a:r>
            <a:r>
              <a:rPr lang="it-IT" dirty="0"/>
              <a:t> </a:t>
            </a:r>
            <a:r>
              <a:rPr lang="it-IT" dirty="0" err="1"/>
              <a:t>may</a:t>
            </a:r>
            <a:r>
              <a:rPr lang="it-IT" dirty="0"/>
              <a:t> </a:t>
            </a:r>
            <a:r>
              <a:rPr lang="it-IT" dirty="0" err="1"/>
              <a:t>negatively</a:t>
            </a:r>
            <a:r>
              <a:rPr lang="it-IT" dirty="0"/>
              <a:t> impact the reliability of the </a:t>
            </a:r>
            <a:r>
              <a:rPr lang="it-IT" dirty="0" err="1"/>
              <a:t>explanations</a:t>
            </a:r>
            <a:r>
              <a:rPr lang="it-IT" dirty="0"/>
              <a:t>. </a:t>
            </a:r>
          </a:p>
          <a:p>
            <a:pPr lvl="1">
              <a:spcBef>
                <a:spcPts val="0"/>
              </a:spcBef>
            </a:pPr>
            <a:r>
              <a:rPr lang="it-IT" sz="2000" dirty="0" err="1">
                <a:solidFill>
                  <a:schemeClr val="accent1">
                    <a:lumMod val="50000"/>
                  </a:schemeClr>
                </a:solidFill>
              </a:rPr>
              <a:t>They</a:t>
            </a:r>
            <a:r>
              <a:rPr lang="it-IT" sz="2000" dirty="0">
                <a:solidFill>
                  <a:schemeClr val="accent1">
                    <a:lumMod val="50000"/>
                  </a:schemeClr>
                </a:solidFill>
              </a:rPr>
              <a:t> do </a:t>
            </a:r>
            <a:r>
              <a:rPr lang="it-IT" sz="2000" dirty="0" err="1">
                <a:solidFill>
                  <a:schemeClr val="accent1">
                    <a:lumMod val="50000"/>
                  </a:schemeClr>
                </a:solidFill>
              </a:rPr>
              <a:t>not</a:t>
            </a:r>
            <a:r>
              <a:rPr lang="it-IT" sz="2000" dirty="0">
                <a:solidFill>
                  <a:schemeClr val="accent1">
                    <a:lumMod val="50000"/>
                  </a:schemeClr>
                </a:solidFill>
              </a:rPr>
              <a:t> </a:t>
            </a:r>
            <a:r>
              <a:rPr lang="it-IT" sz="2000" dirty="0" err="1">
                <a:solidFill>
                  <a:schemeClr val="accent1">
                    <a:lumMod val="50000"/>
                  </a:schemeClr>
                </a:solidFill>
              </a:rPr>
              <a:t>consider</a:t>
            </a:r>
            <a:r>
              <a:rPr lang="it-IT" sz="2000" dirty="0">
                <a:solidFill>
                  <a:schemeClr val="accent1">
                    <a:lumMod val="50000"/>
                  </a:schemeClr>
                </a:solidFill>
              </a:rPr>
              <a:t> </a:t>
            </a:r>
            <a:r>
              <a:rPr lang="it-IT" sz="2000" dirty="0" err="1">
                <a:solidFill>
                  <a:schemeClr val="accent1">
                    <a:lumMod val="50000"/>
                  </a:schemeClr>
                </a:solidFill>
              </a:rPr>
              <a:t>existing</a:t>
            </a:r>
            <a:r>
              <a:rPr lang="it-IT" sz="2000" dirty="0">
                <a:solidFill>
                  <a:schemeClr val="accent1">
                    <a:lumMod val="50000"/>
                  </a:schemeClr>
                </a:solidFill>
              </a:rPr>
              <a:t> </a:t>
            </a:r>
            <a:r>
              <a:rPr lang="it-IT" sz="2000" dirty="0" err="1">
                <a:solidFill>
                  <a:schemeClr val="accent1">
                    <a:lumMod val="50000"/>
                  </a:schemeClr>
                </a:solidFill>
              </a:rPr>
              <a:t>relationships</a:t>
            </a:r>
            <a:r>
              <a:rPr lang="it-IT" sz="2000" dirty="0">
                <a:solidFill>
                  <a:schemeClr val="accent1">
                    <a:lumMod val="50000"/>
                  </a:schemeClr>
                </a:solidFill>
              </a:rPr>
              <a:t> </a:t>
            </a:r>
            <a:r>
              <a:rPr lang="it-IT" sz="2000" dirty="0" err="1">
                <a:solidFill>
                  <a:schemeClr val="accent1">
                    <a:lumMod val="50000"/>
                  </a:schemeClr>
                </a:solidFill>
              </a:rPr>
              <a:t>between</a:t>
            </a:r>
            <a:r>
              <a:rPr lang="it-IT" sz="2000" dirty="0">
                <a:solidFill>
                  <a:schemeClr val="accent1">
                    <a:lumMod val="50000"/>
                  </a:schemeClr>
                </a:solidFill>
              </a:rPr>
              <a:t> </a:t>
            </a:r>
            <a:r>
              <a:rPr lang="it-IT" sz="2000" dirty="0" err="1">
                <a:solidFill>
                  <a:schemeClr val="accent1">
                    <a:lumMod val="50000"/>
                  </a:schemeClr>
                </a:solidFill>
              </a:rPr>
              <a:t>features</a:t>
            </a:r>
            <a:r>
              <a:rPr lang="it-IT" sz="2000" dirty="0">
                <a:solidFill>
                  <a:schemeClr val="accent1">
                    <a:lumMod val="50000"/>
                  </a:schemeClr>
                </a:solidFill>
              </a:rPr>
              <a:t> (or </a:t>
            </a:r>
            <a:r>
              <a:rPr lang="it-IT" sz="2000" dirty="0" err="1">
                <a:solidFill>
                  <a:schemeClr val="accent1">
                    <a:lumMod val="50000"/>
                  </a:schemeClr>
                </a:solidFill>
              </a:rPr>
              <a:t>pixels</a:t>
            </a:r>
            <a:r>
              <a:rPr lang="it-IT" sz="2000" dirty="0">
                <a:solidFill>
                  <a:schemeClr val="accent1">
                    <a:lumMod val="50000"/>
                  </a:schemeClr>
                </a:solidFill>
              </a:rPr>
              <a:t>) </a:t>
            </a:r>
            <a:r>
              <a:rPr lang="it-IT" sz="2000" dirty="0" err="1">
                <a:solidFill>
                  <a:schemeClr val="accent1">
                    <a:lumMod val="50000"/>
                  </a:schemeClr>
                </a:solidFill>
              </a:rPr>
              <a:t>during</a:t>
            </a:r>
            <a:r>
              <a:rPr lang="it-IT" sz="2000" dirty="0">
                <a:solidFill>
                  <a:schemeClr val="accent1">
                    <a:lumMod val="50000"/>
                  </a:schemeClr>
                </a:solidFill>
              </a:rPr>
              <a:t> the </a:t>
            </a:r>
            <a:r>
              <a:rPr lang="it-IT" sz="2000" dirty="0" err="1">
                <a:solidFill>
                  <a:schemeClr val="accent1">
                    <a:lumMod val="50000"/>
                  </a:schemeClr>
                </a:solidFill>
              </a:rPr>
              <a:t>neighborhood</a:t>
            </a:r>
            <a:r>
              <a:rPr lang="it-IT" sz="2000" dirty="0">
                <a:solidFill>
                  <a:schemeClr val="accent1">
                    <a:lumMod val="50000"/>
                  </a:schemeClr>
                </a:solidFill>
              </a:rPr>
              <a:t> generation. </a:t>
            </a:r>
          </a:p>
          <a:p>
            <a:pPr lvl="1">
              <a:spcBef>
                <a:spcPts val="0"/>
              </a:spcBef>
            </a:pPr>
            <a:r>
              <a:rPr lang="it-IT" sz="2000" dirty="0">
                <a:solidFill>
                  <a:schemeClr val="accent1">
                    <a:lumMod val="50000"/>
                  </a:schemeClr>
                </a:solidFill>
              </a:rPr>
              <a:t>The </a:t>
            </a:r>
            <a:r>
              <a:rPr lang="it-IT" sz="2000" dirty="0" err="1">
                <a:solidFill>
                  <a:schemeClr val="accent1">
                    <a:lumMod val="50000"/>
                  </a:schemeClr>
                </a:solidFill>
              </a:rPr>
              <a:t>neighborhood</a:t>
            </a:r>
            <a:r>
              <a:rPr lang="it-IT" sz="2000" dirty="0">
                <a:solidFill>
                  <a:schemeClr val="accent1">
                    <a:lumMod val="50000"/>
                  </a:schemeClr>
                </a:solidFill>
              </a:rPr>
              <a:t> generation </a:t>
            </a:r>
            <a:r>
              <a:rPr lang="it-IT" sz="2000" dirty="0" err="1">
                <a:solidFill>
                  <a:schemeClr val="accent1">
                    <a:lumMod val="50000"/>
                  </a:schemeClr>
                </a:solidFill>
              </a:rPr>
              <a:t>does</a:t>
            </a:r>
            <a:r>
              <a:rPr lang="it-IT" sz="2000" dirty="0">
                <a:solidFill>
                  <a:schemeClr val="accent1">
                    <a:lumMod val="50000"/>
                  </a:schemeClr>
                </a:solidFill>
              </a:rPr>
              <a:t> </a:t>
            </a:r>
            <a:r>
              <a:rPr lang="it-IT" sz="2000" dirty="0" err="1">
                <a:solidFill>
                  <a:schemeClr val="accent1">
                    <a:lumMod val="50000"/>
                  </a:schemeClr>
                </a:solidFill>
              </a:rPr>
              <a:t>not</a:t>
            </a:r>
            <a:r>
              <a:rPr lang="it-IT" sz="2000" dirty="0">
                <a:solidFill>
                  <a:schemeClr val="accent1">
                    <a:lumMod val="50000"/>
                  </a:schemeClr>
                </a:solidFill>
              </a:rPr>
              <a:t> produce “</a:t>
            </a:r>
            <a:r>
              <a:rPr lang="it-IT" sz="2000" dirty="0" err="1">
                <a:solidFill>
                  <a:schemeClr val="accent1">
                    <a:lumMod val="50000"/>
                  </a:schemeClr>
                </a:solidFill>
              </a:rPr>
              <a:t>meaningful</a:t>
            </a:r>
            <a:r>
              <a:rPr lang="it-IT" sz="2000" dirty="0">
                <a:solidFill>
                  <a:schemeClr val="accent1">
                    <a:lumMod val="50000"/>
                  </a:schemeClr>
                </a:solidFill>
              </a:rPr>
              <a:t>” images </a:t>
            </a:r>
            <a:r>
              <a:rPr lang="it-IT" sz="2000" dirty="0" err="1">
                <a:solidFill>
                  <a:schemeClr val="accent1">
                    <a:lumMod val="50000"/>
                  </a:schemeClr>
                </a:solidFill>
              </a:rPr>
              <a:t>since</a:t>
            </a:r>
            <a:r>
              <a:rPr lang="it-IT" sz="2000" dirty="0">
                <a:solidFill>
                  <a:schemeClr val="accent1">
                    <a:lumMod val="50000"/>
                  </a:schemeClr>
                </a:solidFill>
              </a:rPr>
              <a:t>, e.g., some </a:t>
            </a:r>
            <a:r>
              <a:rPr lang="it-IT" sz="2000" dirty="0" err="1">
                <a:solidFill>
                  <a:schemeClr val="accent1">
                    <a:lumMod val="50000"/>
                  </a:schemeClr>
                </a:solidFill>
              </a:rPr>
              <a:t>areas</a:t>
            </a:r>
            <a:r>
              <a:rPr lang="it-IT" sz="2000" dirty="0">
                <a:solidFill>
                  <a:schemeClr val="accent1">
                    <a:lumMod val="50000"/>
                  </a:schemeClr>
                </a:solidFill>
              </a:rPr>
              <a:t> of the image to </a:t>
            </a:r>
            <a:r>
              <a:rPr lang="it-IT" sz="2000" dirty="0" err="1">
                <a:solidFill>
                  <a:schemeClr val="accent1">
                    <a:lumMod val="50000"/>
                  </a:schemeClr>
                </a:solidFill>
              </a:rPr>
              <a:t>explain</a:t>
            </a:r>
            <a:r>
              <a:rPr lang="it-IT" sz="2000" dirty="0">
                <a:solidFill>
                  <a:schemeClr val="accent1">
                    <a:lumMod val="50000"/>
                  </a:schemeClr>
                </a:solidFill>
              </a:rPr>
              <a:t> are </a:t>
            </a:r>
            <a:r>
              <a:rPr lang="it-IT" sz="2000" dirty="0" err="1">
                <a:solidFill>
                  <a:schemeClr val="accent1">
                    <a:lumMod val="50000"/>
                  </a:schemeClr>
                </a:solidFill>
              </a:rPr>
              <a:t>obscured</a:t>
            </a:r>
            <a:r>
              <a:rPr lang="it-IT" sz="2000" dirty="0">
                <a:solidFill>
                  <a:schemeClr val="accent1">
                    <a:lumMod val="50000"/>
                  </a:schemeClr>
                </a:solidFil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sz="2000" dirty="0" err="1"/>
              <a:t>Transparent</a:t>
            </a:r>
            <a:r>
              <a:rPr lang="it-IT" sz="2000" dirty="0"/>
              <a:t>-by-design </a:t>
            </a:r>
            <a:r>
              <a:rPr lang="it-IT" sz="2000" dirty="0" err="1"/>
              <a:t>approaches</a:t>
            </a:r>
            <a:r>
              <a:rPr lang="it-IT" sz="2000" dirty="0"/>
              <a:t> produce </a:t>
            </a:r>
            <a:r>
              <a:rPr lang="it-IT" sz="2000" dirty="0" err="1"/>
              <a:t>prototypes</a:t>
            </a:r>
            <a:r>
              <a:rPr lang="it-IT" sz="2000" dirty="0"/>
              <a:t> from </a:t>
            </a:r>
            <a:r>
              <a:rPr lang="it-IT" sz="2000" dirty="0" err="1"/>
              <a:t>which</a:t>
            </a:r>
            <a:r>
              <a:rPr lang="it-IT" sz="2000" dirty="0"/>
              <a:t> </a:t>
            </a:r>
            <a:r>
              <a:rPr lang="it-IT" sz="2000" dirty="0" err="1"/>
              <a:t>it</a:t>
            </a:r>
            <a:r>
              <a:rPr lang="it-IT" sz="2000" dirty="0"/>
              <a:t> </a:t>
            </a:r>
            <a:r>
              <a:rPr lang="it-IT" sz="2000" dirty="0" err="1"/>
              <a:t>should</a:t>
            </a:r>
            <a:r>
              <a:rPr lang="it-IT" sz="2000" dirty="0"/>
              <a:t> be </a:t>
            </a:r>
            <a:r>
              <a:rPr lang="it-IT" sz="2000" dirty="0" err="1"/>
              <a:t>clear</a:t>
            </a:r>
            <a:r>
              <a:rPr lang="it-IT" sz="2000" dirty="0"/>
              <a:t> to the </a:t>
            </a:r>
            <a:r>
              <a:rPr lang="it-IT" sz="2000" dirty="0" err="1"/>
              <a:t>user</a:t>
            </a:r>
            <a:r>
              <a:rPr lang="it-IT" sz="2000" dirty="0"/>
              <a:t> </a:t>
            </a:r>
            <a:r>
              <a:rPr lang="it-IT" sz="2000" dirty="0" err="1"/>
              <a:t>why</a:t>
            </a:r>
            <a:r>
              <a:rPr lang="it-IT" sz="2000" dirty="0"/>
              <a:t> a </a:t>
            </a:r>
            <a:r>
              <a:rPr lang="it-IT" sz="2000" dirty="0" err="1"/>
              <a:t>certain</a:t>
            </a:r>
            <a:r>
              <a:rPr lang="it-IT" sz="2000" dirty="0"/>
              <a:t> </a:t>
            </a:r>
            <a:r>
              <a:rPr lang="it-IT" sz="2000" dirty="0" err="1"/>
              <a:t>decision</a:t>
            </a:r>
            <a:r>
              <a:rPr lang="it-IT" sz="2000" dirty="0"/>
              <a:t> </a:t>
            </a:r>
            <a:r>
              <a:rPr lang="it-IT" sz="2000" dirty="0" err="1"/>
              <a:t>is</a:t>
            </a:r>
            <a:r>
              <a:rPr lang="it-IT" sz="2000" dirty="0"/>
              <a:t> </a:t>
            </a:r>
            <a:r>
              <a:rPr lang="it-IT" sz="2000" dirty="0" err="1"/>
              <a:t>taken</a:t>
            </a:r>
            <a:r>
              <a:rPr lang="it-IT" sz="2000" dirty="0"/>
              <a:t> by the model [21, 22]. </a:t>
            </a:r>
            <a:r>
              <a:rPr lang="it-IT" sz="2000" dirty="0" err="1"/>
              <a:t>Nevertheless</a:t>
            </a:r>
            <a:r>
              <a:rPr lang="it-IT" sz="2000" dirty="0"/>
              <a:t>, </a:t>
            </a:r>
            <a:r>
              <a:rPr lang="it-IT" sz="2000" dirty="0" err="1"/>
              <a:t>these</a:t>
            </a:r>
            <a:r>
              <a:rPr lang="it-IT" sz="2000" dirty="0"/>
              <a:t> </a:t>
            </a:r>
            <a:r>
              <a:rPr lang="it-IT" sz="2000" dirty="0" err="1"/>
              <a:t>approaches</a:t>
            </a:r>
            <a:r>
              <a:rPr lang="it-IT" sz="2000" dirty="0"/>
              <a:t> </a:t>
            </a:r>
            <a:r>
              <a:rPr lang="it-IT" sz="2000" dirty="0" err="1"/>
              <a:t>cannot</a:t>
            </a:r>
            <a:r>
              <a:rPr lang="it-IT" sz="2000" dirty="0"/>
              <a:t> be </a:t>
            </a:r>
            <a:r>
              <a:rPr lang="it-IT" sz="2000" dirty="0" err="1"/>
              <a:t>used</a:t>
            </a:r>
            <a:r>
              <a:rPr lang="it-IT" sz="2000" dirty="0"/>
              <a:t> to </a:t>
            </a:r>
            <a:r>
              <a:rPr lang="it-IT" sz="2000" dirty="0" err="1"/>
              <a:t>explain</a:t>
            </a:r>
            <a:r>
              <a:rPr lang="it-IT" sz="2000" dirty="0"/>
              <a:t> a </a:t>
            </a:r>
            <a:r>
              <a:rPr lang="it-IT" sz="2000" dirty="0" err="1"/>
              <a:t>trained</a:t>
            </a:r>
            <a:r>
              <a:rPr lang="it-IT" sz="2000" dirty="0"/>
              <a:t> </a:t>
            </a:r>
            <a:r>
              <a:rPr lang="it-IT" sz="2000" dirty="0" err="1"/>
              <a:t>black</a:t>
            </a:r>
            <a:r>
              <a:rPr lang="it-IT" sz="2000" dirty="0"/>
              <a:t> box, </a:t>
            </a:r>
            <a:r>
              <a:rPr lang="it-IT" sz="2000" dirty="0" err="1"/>
              <a:t>but</a:t>
            </a:r>
            <a:r>
              <a:rPr lang="it-IT" sz="2000" dirty="0"/>
              <a:t> the </a:t>
            </a:r>
            <a:r>
              <a:rPr lang="it-IT" sz="2000" dirty="0" err="1"/>
              <a:t>transparent</a:t>
            </a:r>
            <a:r>
              <a:rPr lang="it-IT" sz="2000" dirty="0"/>
              <a:t> model </a:t>
            </a:r>
            <a:r>
              <a:rPr lang="it-IT" sz="2000" dirty="0" err="1"/>
              <a:t>has</a:t>
            </a:r>
            <a:r>
              <a:rPr lang="it-IT" sz="2000" dirty="0"/>
              <a:t> to be </a:t>
            </a:r>
            <a:r>
              <a:rPr lang="it-IT" sz="2000" dirty="0" err="1"/>
              <a:t>directly</a:t>
            </a:r>
            <a:r>
              <a:rPr lang="it-IT" sz="2000" dirty="0"/>
              <a:t> </a:t>
            </a:r>
            <a:r>
              <a:rPr lang="it-IT" sz="2000" dirty="0" err="1"/>
              <a:t>adopted</a:t>
            </a:r>
            <a:r>
              <a:rPr lang="it-IT" sz="2000" dirty="0"/>
              <a:t> </a:t>
            </a:r>
            <a:r>
              <a:rPr lang="it-IT" sz="2000" dirty="0" err="1"/>
              <a:t>as</a:t>
            </a:r>
            <a:r>
              <a:rPr lang="it-IT" sz="2000" dirty="0"/>
              <a:t> a </a:t>
            </a:r>
            <a:r>
              <a:rPr lang="it-IT" sz="2000" dirty="0" err="1"/>
              <a:t>classifier</a:t>
            </a:r>
            <a:r>
              <a:rPr lang="it-IT" sz="2000" dirty="0"/>
              <a:t>, </a:t>
            </a:r>
            <a:r>
              <a:rPr lang="it-IT" sz="2000" dirty="0" err="1"/>
              <a:t>possibly</a:t>
            </a:r>
            <a:r>
              <a:rPr lang="it-IT" sz="2000" dirty="0"/>
              <a:t> with </a:t>
            </a:r>
            <a:r>
              <a:rPr lang="it-IT" sz="2000" dirty="0" err="1"/>
              <a:t>limitations</a:t>
            </a:r>
            <a:r>
              <a:rPr lang="it-IT" sz="2000" dirty="0"/>
              <a:t> on the </a:t>
            </a:r>
            <a:r>
              <a:rPr lang="it-IT" sz="2000" dirty="0" err="1"/>
              <a:t>accuracy</a:t>
            </a:r>
            <a:r>
              <a:rPr lang="it-IT" sz="2000" dirty="0"/>
              <a:t> </a:t>
            </a:r>
            <a:r>
              <a:rPr lang="it-IT" sz="2000" dirty="0" err="1"/>
              <a:t>achieved</a:t>
            </a:r>
            <a:r>
              <a:rPr lang="it-IT" sz="2000" dirty="0"/>
              <a:t>.</a:t>
            </a:r>
          </a:p>
          <a:p>
            <a:pPr lvl="0">
              <a:spcBef>
                <a:spcPts val="0"/>
              </a:spcBef>
            </a:pPr>
            <a:endParaRPr lang="it-IT" sz="2000" dirty="0">
              <a:solidFill>
                <a:schemeClr val="accent1">
                  <a:lumMod val="50000"/>
                </a:schemeClr>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it-IT"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it-IT" dirty="0"/>
          </a:p>
          <a:p>
            <a:endParaRPr lang="en-US" dirty="0"/>
          </a:p>
        </p:txBody>
      </p:sp>
    </p:spTree>
    <p:extLst>
      <p:ext uri="{BB962C8B-B14F-4D97-AF65-F5344CB8AC3E}">
        <p14:creationId xmlns:p14="http://schemas.microsoft.com/office/powerpoint/2010/main" val="368965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Saliency maps are derived from the difference between the image  and its exemplars, </a:t>
            </a:r>
          </a:p>
          <a:p>
            <a:r>
              <a:rPr lang="en-US" dirty="0"/>
              <a:t>We indicate with yellow color the areas that are common between x and the exemplars, with red color the areas contained only in the exemplars and blue color the areas contained only in x. </a:t>
            </a:r>
          </a:p>
          <a:p>
            <a:r>
              <a:rPr lang="en-US" dirty="0"/>
              <a:t>This means that yellow areas must remain unchanged to obtain the same label b(x), while red and blue areas can change without impacting the black box decision. </a:t>
            </a:r>
          </a:p>
          <a:p>
            <a:r>
              <a:rPr lang="en-US" dirty="0"/>
              <a:t>In other words, blue and red areas express the boundaries that can be varied, and for which the class remains unchanged. </a:t>
            </a:r>
          </a:p>
          <a:p>
            <a:r>
              <a:rPr lang="en-US" dirty="0"/>
              <a:t>A nine may have a more compact circle, a zero may be more inclined.</a:t>
            </a:r>
          </a:p>
          <a:p>
            <a:r>
              <a:rPr lang="en-US" dirty="0"/>
              <a:t>a coat may have no space between the sleeves and the body, and that a boot may have a higher neck.</a:t>
            </a:r>
          </a:p>
          <a:p>
            <a:r>
              <a:rPr lang="en-US" dirty="0"/>
              <a:t>Moreover, we can notice how, besides the background, there are some “essential” yellow areas within the main figure that can not be different from x: e.g. the leg of the nine, the crossed lines of the four, the space between the two trousers.</a:t>
            </a:r>
          </a:p>
          <a:p>
            <a:endParaRPr lang="en-US" dirty="0"/>
          </a:p>
          <a:p>
            <a:r>
              <a:rPr lang="en-US" dirty="0"/>
              <a:t>Competitors: red areas contribute positively to the black box outcome, blue areas contribute negatively.</a:t>
            </a:r>
          </a:p>
          <a:p>
            <a:r>
              <a:rPr lang="en-US" dirty="0"/>
              <a:t>For LIME’s explanations, nearly all the content of the image is part of the saliency areas. In addition, the areas have either completely positive or completely negative contributions. These aspects can be not very convincing for a LIME user. </a:t>
            </a:r>
          </a:p>
          <a:p>
            <a:r>
              <a:rPr lang="en-US" dirty="0"/>
              <a:t>T</a:t>
            </a:r>
            <a:r>
              <a:rPr lang="it-IT" sz="1100" b="0" i="0" u="none" strike="noStrike" cap="none" dirty="0">
                <a:solidFill>
                  <a:srgbClr val="000000"/>
                </a:solidFill>
                <a:effectLst/>
                <a:latin typeface="Arial"/>
                <a:ea typeface="Arial"/>
                <a:cs typeface="Arial"/>
                <a:sym typeface="Arial"/>
              </a:rPr>
              <a:t>he DEX </a:t>
            </a:r>
            <a:r>
              <a:rPr lang="it-IT" sz="1100" b="0" i="0" u="none" strike="noStrike" cap="none" dirty="0" err="1">
                <a:solidFill>
                  <a:srgbClr val="000000"/>
                </a:solidFill>
                <a:effectLst/>
                <a:latin typeface="Arial"/>
                <a:ea typeface="Arial"/>
                <a:cs typeface="Arial"/>
                <a:sym typeface="Arial"/>
              </a:rPr>
              <a:t>methods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return</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scattered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red</a:t>
            </a:r>
            <a:r>
              <a:rPr lang="it-IT" sz="1100" b="0" i="0" u="none" strike="noStrike" cap="none" dirty="0">
                <a:solidFill>
                  <a:srgbClr val="000000"/>
                </a:solidFill>
                <a:effectLst/>
                <a:latin typeface="Arial"/>
                <a:ea typeface="Arial"/>
                <a:cs typeface="Arial"/>
                <a:sym typeface="Arial"/>
              </a:rPr>
              <a:t> and blue </a:t>
            </a:r>
            <a:r>
              <a:rPr lang="it-IT" sz="1100" b="0" i="0" u="none" strike="noStrike" cap="none" dirty="0" err="1">
                <a:solidFill>
                  <a:srgbClr val="000000"/>
                </a:solidFill>
                <a:effectLst/>
                <a:latin typeface="Arial"/>
                <a:ea typeface="Arial"/>
                <a:cs typeface="Arial"/>
                <a:sym typeface="Arial"/>
              </a:rPr>
              <a:t>points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which</a:t>
            </a:r>
            <a:r>
              <a:rPr lang="it-IT" sz="1100" b="0" i="0" u="none" strike="noStrike" cap="none" dirty="0">
                <a:solidFill>
                  <a:srgbClr val="000000"/>
                </a:solidFill>
                <a:effectLst/>
                <a:latin typeface="Arial"/>
                <a:ea typeface="Arial"/>
                <a:cs typeface="Arial"/>
                <a:sym typeface="Arial"/>
              </a:rPr>
              <a:t> can </a:t>
            </a:r>
            <a:r>
              <a:rPr lang="it-IT" sz="1100" b="0" i="0" u="none" strike="noStrike" cap="none" dirty="0" err="1">
                <a:solidFill>
                  <a:srgbClr val="000000"/>
                </a:solidFill>
                <a:effectLst/>
                <a:latin typeface="Arial"/>
                <a:ea typeface="Arial"/>
                <a:cs typeface="Arial"/>
                <a:sym typeface="Arial"/>
              </a:rPr>
              <a:t>also</a:t>
            </a:r>
            <a:r>
              <a:rPr lang="it-IT" sz="1100" b="0" i="0" u="none" strike="noStrike" cap="none" dirty="0">
                <a:solidFill>
                  <a:srgbClr val="000000"/>
                </a:solidFill>
                <a:effectLst/>
                <a:latin typeface="Arial"/>
                <a:ea typeface="Arial"/>
                <a:cs typeface="Arial"/>
                <a:sym typeface="Arial"/>
              </a:rPr>
              <a:t> be </a:t>
            </a:r>
            <a:r>
              <a:rPr lang="it-IT" sz="1100" b="0" i="0" u="none" strike="noStrike" cap="none" dirty="0" err="1">
                <a:solidFill>
                  <a:srgbClr val="000000"/>
                </a:solidFill>
                <a:effectLst/>
                <a:latin typeface="Arial"/>
                <a:ea typeface="Arial"/>
                <a:cs typeface="Arial"/>
                <a:sym typeface="Arial"/>
              </a:rPr>
              <a:t>very</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close</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each</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other</a:t>
            </a:r>
            <a:r>
              <a:rPr lang="it-IT" sz="1100" b="0" i="0" u="none" strike="noStrike" cap="none" dirty="0">
                <a:solidFill>
                  <a:srgbClr val="000000"/>
                </a:solidFill>
                <a:effectLst/>
                <a:latin typeface="Arial"/>
                <a:ea typeface="Arial"/>
                <a:cs typeface="Arial"/>
                <a:sym typeface="Arial"/>
              </a:rPr>
              <a:t> and are </a:t>
            </a:r>
            <a:r>
              <a:rPr lang="it-IT" sz="1100" b="0" i="0" u="none" strike="noStrike" cap="none" dirty="0" err="1">
                <a:solidFill>
                  <a:srgbClr val="000000"/>
                </a:solidFill>
                <a:effectLst/>
                <a:latin typeface="Arial"/>
                <a:ea typeface="Arial"/>
                <a:cs typeface="Arial"/>
                <a:sym typeface="Arial"/>
              </a:rPr>
              <a:t>not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clustered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into</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areas</a:t>
            </a:r>
            <a:r>
              <a:rPr lang="it-IT" sz="1100" b="0" i="0" u="none" strike="noStrike" cap="none" dirty="0">
                <a:solidFill>
                  <a:srgbClr val="000000"/>
                </a:solidFill>
                <a:effectLst/>
                <a:latin typeface="Arial"/>
                <a:ea typeface="Arial"/>
                <a:cs typeface="Arial"/>
                <a:sym typeface="Arial"/>
              </a:rPr>
              <a:t>. </a:t>
            </a:r>
          </a:p>
          <a:p>
            <a:r>
              <a:rPr lang="it-IT" sz="1100" b="0" i="0" u="none" strike="noStrike" cap="none" dirty="0" err="1">
                <a:solidFill>
                  <a:srgbClr val="000000"/>
                </a:solidFill>
                <a:effectLst/>
                <a:latin typeface="Arial"/>
                <a:ea typeface="Arial"/>
                <a:cs typeface="Arial"/>
                <a:sym typeface="Arial"/>
              </a:rPr>
              <a:t>It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not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clear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how</a:t>
            </a:r>
            <a:r>
              <a:rPr lang="it-IT" sz="1100" b="0" i="0" u="none" strike="noStrike" cap="none" dirty="0">
                <a:solidFill>
                  <a:srgbClr val="000000"/>
                </a:solidFill>
                <a:effectLst/>
                <a:latin typeface="Arial"/>
                <a:ea typeface="Arial"/>
                <a:cs typeface="Arial"/>
                <a:sym typeface="Arial"/>
              </a:rPr>
              <a:t> a </a:t>
            </a:r>
            <a:r>
              <a:rPr lang="it-IT" sz="1100" b="0" i="0" u="none" strike="noStrike" cap="none" dirty="0" err="1">
                <a:solidFill>
                  <a:srgbClr val="000000"/>
                </a:solidFill>
                <a:effectLst/>
                <a:latin typeface="Arial"/>
                <a:ea typeface="Arial"/>
                <a:cs typeface="Arial"/>
                <a:sym typeface="Arial"/>
              </a:rPr>
              <a:t>user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could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understand</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black</a:t>
            </a:r>
            <a:r>
              <a:rPr lang="it-IT" sz="1100" b="0" i="0" u="none" strike="noStrike" cap="none" dirty="0">
                <a:solidFill>
                  <a:srgbClr val="000000"/>
                </a:solidFill>
                <a:effectLst/>
                <a:latin typeface="Arial"/>
                <a:ea typeface="Arial"/>
                <a:cs typeface="Arial"/>
                <a:sym typeface="Arial"/>
              </a:rPr>
              <a:t> box </a:t>
            </a:r>
            <a:r>
              <a:rPr lang="it-IT" sz="1100" b="0" i="0" u="none" strike="noStrike" cap="none" dirty="0" err="1">
                <a:solidFill>
                  <a:srgbClr val="000000"/>
                </a:solidFill>
                <a:effectLst/>
                <a:latin typeface="Arial"/>
                <a:ea typeface="Arial"/>
                <a:cs typeface="Arial"/>
                <a:sym typeface="Arial"/>
              </a:rPr>
              <a:t>outcome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decision</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process</a:t>
            </a:r>
            <a:r>
              <a:rPr lang="it-IT" sz="1100" b="0" i="0" u="none" strike="noStrike" cap="none" dirty="0">
                <a:solidFill>
                  <a:srgbClr val="000000"/>
                </a:solidFill>
                <a:effectLst/>
                <a:latin typeface="Arial"/>
                <a:ea typeface="Arial"/>
                <a:cs typeface="Arial"/>
                <a:sym typeface="Arial"/>
              </a:rPr>
              <a:t> from </a:t>
            </a:r>
            <a:r>
              <a:rPr lang="it-IT" sz="1100" b="0" i="0" u="none" strike="noStrike" cap="none" dirty="0" err="1">
                <a:solidFill>
                  <a:srgbClr val="000000"/>
                </a:solidFill>
                <a:effectLst/>
                <a:latin typeface="Arial"/>
                <a:ea typeface="Arial"/>
                <a:cs typeface="Arial"/>
                <a:sym typeface="Arial"/>
              </a:rPr>
              <a:t>this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kind</a:t>
            </a:r>
            <a:r>
              <a:rPr lang="it-IT" sz="1100" b="0" i="0" u="none" strike="noStrike" cap="none" dirty="0">
                <a:solidFill>
                  <a:srgbClr val="000000"/>
                </a:solidFill>
                <a:effectLst/>
                <a:latin typeface="Arial"/>
                <a:ea typeface="Arial"/>
                <a:cs typeface="Arial"/>
                <a:sym typeface="Arial"/>
              </a:rPr>
              <a:t> of </a:t>
            </a:r>
            <a:r>
              <a:rPr lang="it-IT" sz="1100" b="0" i="0" u="none" strike="noStrike" cap="none" dirty="0" err="1">
                <a:solidFill>
                  <a:srgbClr val="000000"/>
                </a:solidFill>
                <a:effectLst/>
                <a:latin typeface="Arial"/>
                <a:ea typeface="Arial"/>
                <a:cs typeface="Arial"/>
                <a:sym typeface="Arial"/>
              </a:rPr>
              <a:t>explanation</a:t>
            </a:r>
            <a:r>
              <a:rPr lang="it-IT" sz="1100" b="0" i="0" u="none" strike="noStrike" cap="none" dirty="0">
                <a:solidFill>
                  <a:srgbClr val="000000"/>
                </a:solidFill>
                <a:effectLst/>
                <a:latin typeface="Arial"/>
                <a:ea typeface="Arial"/>
                <a:cs typeface="Arial"/>
                <a:sym typeface="Arial"/>
              </a:rPr>
              <a:t>.</a:t>
            </a:r>
            <a:endParaRPr lang="en-US" dirty="0"/>
          </a:p>
          <a:p>
            <a:endParaRPr lang="en-US" dirty="0"/>
          </a:p>
          <a:p>
            <a:endParaRPr lang="en-US" dirty="0"/>
          </a:p>
        </p:txBody>
      </p:sp>
    </p:spTree>
    <p:extLst>
      <p:ext uri="{BB962C8B-B14F-4D97-AF65-F5344CB8AC3E}">
        <p14:creationId xmlns:p14="http://schemas.microsoft.com/office/powerpoint/2010/main" val="367871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1100" b="0" i="0" u="none" strike="noStrike" cap="none" dirty="0" err="1">
                <a:solidFill>
                  <a:srgbClr val="000000"/>
                </a:solidFill>
                <a:effectLst/>
                <a:latin typeface="Arial"/>
                <a:ea typeface="Arial"/>
                <a:cs typeface="Arial"/>
                <a:sym typeface="Arial"/>
              </a:rPr>
              <a:t>Exemplars</a:t>
            </a:r>
            <a:r>
              <a:rPr lang="it-IT" sz="1100" b="0" i="0" u="none" strike="noStrike" cap="none" dirty="0">
                <a:solidFill>
                  <a:srgbClr val="000000"/>
                </a:solidFill>
                <a:effectLst/>
                <a:latin typeface="Arial"/>
                <a:ea typeface="Arial"/>
                <a:cs typeface="Arial"/>
                <a:sym typeface="Arial"/>
              </a:rPr>
              <a:t> and </a:t>
            </a:r>
            <a:r>
              <a:rPr lang="it-IT" sz="1100" b="0" i="0" u="none" strike="noStrike" cap="none" dirty="0" err="1">
                <a:solidFill>
                  <a:srgbClr val="000000"/>
                </a:solidFill>
                <a:effectLst/>
                <a:latin typeface="Arial"/>
                <a:ea typeface="Arial"/>
                <a:cs typeface="Arial"/>
                <a:sym typeface="Arial"/>
              </a:rPr>
              <a:t>counter-exemplars</a:t>
            </a:r>
            <a:r>
              <a:rPr lang="it-IT" sz="1100" b="0" i="0" u="none" strike="noStrike" cap="none" dirty="0">
                <a:solidFill>
                  <a:srgbClr val="000000"/>
                </a:solidFill>
                <a:effectLst/>
                <a:latin typeface="Arial"/>
                <a:ea typeface="Arial"/>
                <a:cs typeface="Arial"/>
                <a:sym typeface="Arial"/>
              </a:rPr>
              <a:t> can be </a:t>
            </a:r>
            <a:r>
              <a:rPr lang="it-IT" sz="1100" b="0" i="0" u="none" strike="noStrike" cap="none" dirty="0" err="1">
                <a:solidFill>
                  <a:srgbClr val="000000"/>
                </a:solidFill>
                <a:effectLst/>
                <a:latin typeface="Arial"/>
                <a:ea typeface="Arial"/>
                <a:cs typeface="Arial"/>
                <a:sym typeface="Arial"/>
              </a:rPr>
              <a:t>visually</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analyzed</a:t>
            </a:r>
            <a:r>
              <a:rPr lang="it-IT" sz="1100" b="0" i="0" u="none" strike="noStrike" cap="none" dirty="0">
                <a:solidFill>
                  <a:srgbClr val="000000"/>
                </a:solidFill>
                <a:effectLst/>
                <a:latin typeface="Arial"/>
                <a:ea typeface="Arial"/>
                <a:cs typeface="Arial"/>
                <a:sym typeface="Arial"/>
              </a:rPr>
              <a:t> by a </a:t>
            </a:r>
            <a:r>
              <a:rPr lang="it-IT" sz="1100" b="0" i="0" u="none" strike="noStrike" cap="none" dirty="0" err="1">
                <a:solidFill>
                  <a:srgbClr val="000000"/>
                </a:solidFill>
                <a:effectLst/>
                <a:latin typeface="Arial"/>
                <a:ea typeface="Arial"/>
                <a:cs typeface="Arial"/>
                <a:sym typeface="Arial"/>
              </a:rPr>
              <a:t>user</a:t>
            </a:r>
            <a:r>
              <a:rPr lang="it-IT" sz="1100" b="0" i="0" u="none" strike="noStrike" cap="none" dirty="0">
                <a:solidFill>
                  <a:srgbClr val="000000"/>
                </a:solidFill>
                <a:effectLst/>
                <a:latin typeface="Arial"/>
                <a:ea typeface="Arial"/>
                <a:cs typeface="Arial"/>
                <a:sym typeface="Arial"/>
              </a:rPr>
              <a:t> for </a:t>
            </a:r>
            <a:r>
              <a:rPr lang="it-IT" sz="1100" b="0" i="0" u="none" strike="noStrike" cap="none" dirty="0" err="1">
                <a:solidFill>
                  <a:srgbClr val="000000"/>
                </a:solidFill>
                <a:effectLst/>
                <a:latin typeface="Arial"/>
                <a:ea typeface="Arial"/>
                <a:cs typeface="Arial"/>
                <a:sym typeface="Arial"/>
              </a:rPr>
              <a:t>understanding</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which</a:t>
            </a:r>
            <a:r>
              <a:rPr lang="it-IT" sz="1100" b="0" i="0" u="none" strike="noStrike" cap="none" dirty="0">
                <a:solidFill>
                  <a:srgbClr val="000000"/>
                </a:solidFill>
                <a:effectLst/>
                <a:latin typeface="Arial"/>
                <a:ea typeface="Arial"/>
                <a:cs typeface="Arial"/>
                <a:sym typeface="Arial"/>
              </a:rPr>
              <a:t> are </a:t>
            </a:r>
            <a:r>
              <a:rPr lang="it-IT" sz="1100" b="0" i="0" u="none" strike="noStrike" cap="none" dirty="0" err="1">
                <a:solidFill>
                  <a:srgbClr val="000000"/>
                </a:solidFill>
                <a:effectLst/>
                <a:latin typeface="Arial"/>
                <a:ea typeface="Arial"/>
                <a:cs typeface="Arial"/>
                <a:sym typeface="Arial"/>
              </a:rPr>
              <a:t>possible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similar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instances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leading</a:t>
            </a:r>
            <a:r>
              <a:rPr lang="it-IT" sz="1100" b="0" i="0" u="none" strike="noStrike" cap="none" dirty="0">
                <a:solidFill>
                  <a:srgbClr val="000000"/>
                </a:solidFill>
                <a:effectLst/>
                <a:latin typeface="Arial"/>
                <a:ea typeface="Arial"/>
                <a:cs typeface="Arial"/>
                <a:sym typeface="Arial"/>
              </a:rPr>
              <a:t> to the </a:t>
            </a:r>
            <a:r>
              <a:rPr lang="it-IT" sz="1100" b="0" i="0" u="none" strike="noStrike" cap="none" dirty="0" err="1">
                <a:solidFill>
                  <a:srgbClr val="000000"/>
                </a:solidFill>
                <a:effectLst/>
                <a:latin typeface="Arial"/>
                <a:ea typeface="Arial"/>
                <a:cs typeface="Arial"/>
                <a:sym typeface="Arial"/>
              </a:rPr>
              <a:t>same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outcome</a:t>
            </a:r>
            <a:r>
              <a:rPr lang="it-IT" sz="1100" b="0" i="0" u="none" strike="noStrike" cap="none" dirty="0">
                <a:solidFill>
                  <a:srgbClr val="000000"/>
                </a:solidFill>
                <a:effectLst/>
                <a:latin typeface="Arial"/>
                <a:ea typeface="Arial"/>
                <a:cs typeface="Arial"/>
                <a:sym typeface="Arial"/>
              </a:rPr>
              <a:t> or to a </a:t>
            </a:r>
            <a:r>
              <a:rPr lang="it-IT" sz="1100" b="0" i="0" u="none" strike="noStrike" cap="none" dirty="0" err="1">
                <a:solidFill>
                  <a:srgbClr val="000000"/>
                </a:solidFill>
                <a:effectLst/>
                <a:latin typeface="Arial"/>
                <a:ea typeface="Arial"/>
                <a:cs typeface="Arial"/>
                <a:sym typeface="Arial"/>
              </a:rPr>
              <a:t>different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one</a:t>
            </a:r>
            <a:r>
              <a:rPr lang="it-IT" sz="1100" b="0" i="0" u="none" strike="noStrike" cap="none" dirty="0">
                <a:solidFill>
                  <a:srgbClr val="000000"/>
                </a:solidFill>
                <a:effectLst/>
                <a:latin typeface="Arial"/>
                <a:ea typeface="Arial"/>
                <a:cs typeface="Arial"/>
                <a:sym typeface="Arial"/>
              </a:rPr>
              <a:t>.</a:t>
            </a:r>
          </a:p>
          <a:p>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can </a:t>
            </a:r>
            <a:r>
              <a:rPr lang="it-IT" sz="1100" b="0" i="0" u="none" strike="noStrike" cap="none" dirty="0" err="1">
                <a:solidFill>
                  <a:srgbClr val="000000"/>
                </a:solidFill>
                <a:effectLst/>
                <a:latin typeface="Arial"/>
                <a:ea typeface="Arial"/>
                <a:cs typeface="Arial"/>
                <a:sym typeface="Arial"/>
              </a:rPr>
              <a:t>notice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how</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label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nine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assigned</a:t>
            </a:r>
            <a:r>
              <a:rPr lang="it-IT" sz="1100" b="0" i="0" u="none" strike="noStrike" cap="none" dirty="0">
                <a:solidFill>
                  <a:srgbClr val="000000"/>
                </a:solidFill>
                <a:effectLst/>
                <a:latin typeface="Arial"/>
                <a:ea typeface="Arial"/>
                <a:cs typeface="Arial"/>
                <a:sym typeface="Arial"/>
              </a:rPr>
              <a:t> to images </a:t>
            </a:r>
            <a:r>
              <a:rPr lang="it-IT" sz="1100" b="0" i="0" u="none" strike="noStrike" cap="none" dirty="0" err="1">
                <a:solidFill>
                  <a:srgbClr val="000000"/>
                </a:solidFill>
                <a:effectLst/>
                <a:latin typeface="Arial"/>
                <a:ea typeface="Arial"/>
                <a:cs typeface="Arial"/>
                <a:sym typeface="Arial"/>
              </a:rPr>
              <a:t>very</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close</a:t>
            </a:r>
            <a:r>
              <a:rPr lang="it-IT" sz="1100" b="0" i="0" u="none" strike="noStrike" cap="none" dirty="0">
                <a:solidFill>
                  <a:srgbClr val="000000"/>
                </a:solidFill>
                <a:effectLst/>
                <a:latin typeface="Arial"/>
                <a:ea typeface="Arial"/>
                <a:cs typeface="Arial"/>
                <a:sym typeface="Arial"/>
              </a:rPr>
              <a:t> to a </a:t>
            </a:r>
            <a:r>
              <a:rPr lang="it-IT" sz="1100" b="0" i="0" u="none" strike="noStrike" cap="none" dirty="0" err="1">
                <a:solidFill>
                  <a:srgbClr val="000000"/>
                </a:solidFill>
                <a:effectLst/>
                <a:latin typeface="Arial"/>
                <a:ea typeface="Arial"/>
                <a:cs typeface="Arial"/>
                <a:sym typeface="Arial"/>
              </a:rPr>
              <a:t>four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but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until</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upper</a:t>
            </a:r>
            <a:r>
              <a:rPr lang="it-IT" sz="1100" b="0" i="0" u="none" strike="noStrike" cap="none" dirty="0">
                <a:solidFill>
                  <a:srgbClr val="000000"/>
                </a:solidFill>
                <a:effectLst/>
                <a:latin typeface="Arial"/>
                <a:ea typeface="Arial"/>
                <a:cs typeface="Arial"/>
                <a:sym typeface="Arial"/>
              </a:rPr>
              <a:t> part of the </a:t>
            </a:r>
            <a:r>
              <a:rPr lang="it-IT" sz="1100" b="0" i="0" u="none" strike="noStrike" cap="none" dirty="0" err="1">
                <a:solidFill>
                  <a:srgbClr val="000000"/>
                </a:solidFill>
                <a:effectLst/>
                <a:latin typeface="Arial"/>
                <a:ea typeface="Arial"/>
                <a:cs typeface="Arial"/>
                <a:sym typeface="Arial"/>
              </a:rPr>
              <a:t>circle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remains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connected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still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classified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as</a:t>
            </a:r>
            <a:r>
              <a:rPr lang="it-IT" sz="1100" b="0" i="0" u="none" strike="noStrike" cap="none" dirty="0">
                <a:solidFill>
                  <a:srgbClr val="000000"/>
                </a:solidFill>
                <a:effectLst/>
                <a:latin typeface="Arial"/>
                <a:ea typeface="Arial"/>
                <a:cs typeface="Arial"/>
                <a:sym typeface="Arial"/>
              </a:rPr>
              <a:t> a </a:t>
            </a:r>
            <a:r>
              <a:rPr lang="it-IT" sz="1100" b="0" i="0" u="none" strike="noStrike" cap="none" dirty="0" err="1">
                <a:solidFill>
                  <a:srgbClr val="000000"/>
                </a:solidFill>
                <a:effectLst/>
                <a:latin typeface="Arial"/>
                <a:ea typeface="Arial"/>
                <a:cs typeface="Arial"/>
                <a:sym typeface="Arial"/>
              </a:rPr>
              <a:t>nine</a:t>
            </a:r>
            <a:r>
              <a:rPr lang="it-IT" sz="1100" b="0" i="0" u="none" strike="noStrike" cap="none" dirty="0">
                <a:solidFill>
                  <a:srgbClr val="000000"/>
                </a:solidFill>
                <a:effectLst/>
                <a:latin typeface="Arial"/>
                <a:ea typeface="Arial"/>
                <a:cs typeface="Arial"/>
                <a:sym typeface="Arial"/>
              </a:rPr>
              <a:t>. </a:t>
            </a:r>
          </a:p>
          <a:p>
            <a:r>
              <a:rPr lang="it-IT" sz="1100" b="0" i="0" u="none" strike="noStrike" cap="none" dirty="0">
                <a:solidFill>
                  <a:srgbClr val="000000"/>
                </a:solidFill>
                <a:effectLst/>
                <a:latin typeface="Arial"/>
                <a:ea typeface="Arial"/>
                <a:cs typeface="Arial"/>
                <a:sym typeface="Arial"/>
              </a:rPr>
              <a:t>On the </a:t>
            </a:r>
            <a:r>
              <a:rPr lang="it-IT" sz="1100" b="0" i="0" u="none" strike="noStrike" cap="none" dirty="0" err="1">
                <a:solidFill>
                  <a:srgbClr val="000000"/>
                </a:solidFill>
                <a:effectLst/>
                <a:latin typeface="Arial"/>
                <a:ea typeface="Arial"/>
                <a:cs typeface="Arial"/>
                <a:sym typeface="Arial"/>
              </a:rPr>
              <a:t>other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hand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looking</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counter-exemplars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if</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upper</a:t>
            </a:r>
            <a:r>
              <a:rPr lang="it-IT" sz="1100" b="0" i="0" u="none" strike="noStrike" cap="none" dirty="0">
                <a:solidFill>
                  <a:srgbClr val="000000"/>
                </a:solidFill>
                <a:effectLst/>
                <a:latin typeface="Arial"/>
                <a:ea typeface="Arial"/>
                <a:cs typeface="Arial"/>
                <a:sym typeface="Arial"/>
              </a:rPr>
              <a:t> part of the </a:t>
            </a:r>
            <a:r>
              <a:rPr lang="it-IT" sz="1100" b="0" i="0" u="none" strike="noStrike" cap="none" dirty="0" err="1">
                <a:solidFill>
                  <a:srgbClr val="000000"/>
                </a:solidFill>
                <a:effectLst/>
                <a:latin typeface="Arial"/>
                <a:ea typeface="Arial"/>
                <a:cs typeface="Arial"/>
                <a:sym typeface="Arial"/>
              </a:rPr>
              <a:t>circle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has</a:t>
            </a:r>
            <a:r>
              <a:rPr lang="it-IT" sz="1100" b="0" i="0" u="none" strike="noStrike" cap="none" dirty="0">
                <a:solidFill>
                  <a:srgbClr val="000000"/>
                </a:solidFill>
                <a:effectLst/>
                <a:latin typeface="Arial"/>
                <a:ea typeface="Arial"/>
                <a:cs typeface="Arial"/>
                <a:sym typeface="Arial"/>
              </a:rPr>
              <a:t> a </a:t>
            </a:r>
            <a:r>
              <a:rPr lang="it-IT" sz="1100" b="0" i="0" u="none" strike="noStrike" cap="none" dirty="0" err="1">
                <a:solidFill>
                  <a:srgbClr val="000000"/>
                </a:solidFill>
                <a:effectLst/>
                <a:latin typeface="Arial"/>
                <a:ea typeface="Arial"/>
                <a:cs typeface="Arial"/>
                <a:sym typeface="Arial"/>
              </a:rPr>
              <a:t>hole</a:t>
            </a:r>
            <a:r>
              <a:rPr lang="it-IT" sz="1100" b="0" i="0" u="none" strike="noStrike" cap="none" dirty="0">
                <a:solidFill>
                  <a:srgbClr val="000000"/>
                </a:solidFill>
                <a:effectLst/>
                <a:latin typeface="Arial"/>
                <a:ea typeface="Arial"/>
                <a:cs typeface="Arial"/>
                <a:sym typeface="Arial"/>
              </a:rPr>
              <a:t> or the </a:t>
            </a:r>
            <a:r>
              <a:rPr lang="it-IT" sz="1100" b="0" i="0" u="none" strike="noStrike" cap="none" dirty="0" err="1">
                <a:solidFill>
                  <a:srgbClr val="000000"/>
                </a:solidFill>
                <a:effectLst/>
                <a:latin typeface="Arial"/>
                <a:ea typeface="Arial"/>
                <a:cs typeface="Arial"/>
                <a:sym typeface="Arial"/>
              </a:rPr>
              <a:t>lower</a:t>
            </a:r>
            <a:r>
              <a:rPr lang="it-IT" sz="1100" b="0" i="0" u="none" strike="noStrike" cap="none" dirty="0">
                <a:solidFill>
                  <a:srgbClr val="000000"/>
                </a:solidFill>
                <a:effectLst/>
                <a:latin typeface="Arial"/>
                <a:ea typeface="Arial"/>
                <a:cs typeface="Arial"/>
                <a:sym typeface="Arial"/>
              </a:rPr>
              <a:t> part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not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thick</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enough</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then</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black</a:t>
            </a:r>
            <a:r>
              <a:rPr lang="it-IT" sz="1100" b="0" i="0" u="none" strike="noStrike" cap="none" dirty="0">
                <a:solidFill>
                  <a:srgbClr val="000000"/>
                </a:solidFill>
                <a:effectLst/>
                <a:latin typeface="Arial"/>
                <a:ea typeface="Arial"/>
                <a:cs typeface="Arial"/>
                <a:sym typeface="Arial"/>
              </a:rPr>
              <a:t> box </a:t>
            </a:r>
            <a:r>
              <a:rPr lang="it-IT" sz="1100" b="0" i="0" u="none" strike="noStrike" cap="none" dirty="0" err="1">
                <a:solidFill>
                  <a:srgbClr val="000000"/>
                </a:solidFill>
                <a:effectLst/>
                <a:latin typeface="Arial"/>
                <a:ea typeface="Arial"/>
                <a:cs typeface="Arial"/>
                <a:sym typeface="Arial"/>
              </a:rPr>
              <a:t>declares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these</a:t>
            </a:r>
            <a:r>
              <a:rPr lang="it-IT" sz="1100" b="0" i="0" u="none" strike="noStrike" cap="none" dirty="0">
                <a:solidFill>
                  <a:srgbClr val="000000"/>
                </a:solidFill>
                <a:effectLst/>
                <a:latin typeface="Arial"/>
                <a:ea typeface="Arial"/>
                <a:cs typeface="Arial"/>
                <a:sym typeface="Arial"/>
              </a:rPr>
              <a:t> images to be a </a:t>
            </a:r>
            <a:r>
              <a:rPr lang="it-IT" sz="1100" b="0" i="0" u="none" strike="noStrike" cap="none" dirty="0" err="1">
                <a:solidFill>
                  <a:srgbClr val="000000"/>
                </a:solidFill>
                <a:effectLst/>
                <a:latin typeface="Arial"/>
                <a:ea typeface="Arial"/>
                <a:cs typeface="Arial"/>
                <a:sym typeface="Arial"/>
              </a:rPr>
              <a:t>four</a:t>
            </a:r>
            <a:r>
              <a:rPr lang="it-IT" sz="1100" b="0" i="0" u="none" strike="noStrike" cap="none" dirty="0">
                <a:solidFill>
                  <a:srgbClr val="000000"/>
                </a:solidFill>
                <a:effectLst/>
                <a:latin typeface="Arial"/>
                <a:ea typeface="Arial"/>
                <a:cs typeface="Arial"/>
                <a:sym typeface="Arial"/>
              </a:rPr>
              <a:t> and a </a:t>
            </a:r>
            <a:r>
              <a:rPr lang="it-IT" sz="1100" b="0" i="0" u="none" strike="noStrike" cap="none" dirty="0" err="1">
                <a:solidFill>
                  <a:srgbClr val="000000"/>
                </a:solidFill>
                <a:effectLst/>
                <a:latin typeface="Arial"/>
                <a:ea typeface="Arial"/>
                <a:cs typeface="Arial"/>
                <a:sym typeface="Arial"/>
              </a:rPr>
              <a:t>seven</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respectively</a:t>
            </a:r>
            <a:r>
              <a:rPr lang="it-IT" sz="1100" b="0" i="0" u="none" strike="noStrike" cap="none" dirty="0">
                <a:solidFill>
                  <a:srgbClr val="000000"/>
                </a:solidFill>
                <a:effectLst/>
                <a:latin typeface="Arial"/>
                <a:ea typeface="Arial"/>
                <a:cs typeface="Arial"/>
                <a:sym typeface="Arial"/>
              </a:rPr>
              <a:t>. </a:t>
            </a:r>
          </a:p>
          <a:p>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highlight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similar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phenomena</a:t>
            </a:r>
            <a:r>
              <a:rPr lang="it-IT" sz="1100" b="0" i="0" u="none" strike="noStrike" cap="none" dirty="0">
                <a:solidFill>
                  <a:srgbClr val="000000"/>
                </a:solidFill>
                <a:effectLst/>
                <a:latin typeface="Arial"/>
                <a:ea typeface="Arial"/>
                <a:cs typeface="Arial"/>
                <a:sym typeface="Arial"/>
              </a:rPr>
              <a:t> for </a:t>
            </a:r>
            <a:r>
              <a:rPr lang="it-IT" sz="1100" b="0" i="0" u="none" strike="noStrike" cap="none" dirty="0" err="1">
                <a:solidFill>
                  <a:srgbClr val="000000"/>
                </a:solidFill>
                <a:effectLst/>
                <a:latin typeface="Arial"/>
                <a:ea typeface="Arial"/>
                <a:cs typeface="Arial"/>
                <a:sym typeface="Arial"/>
              </a:rPr>
              <a:t>other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instances</a:t>
            </a:r>
            <a:r>
              <a:rPr lang="it-IT" sz="1100" b="0" i="0" u="none" strike="noStrike" cap="none" dirty="0">
                <a:solidFill>
                  <a:srgbClr val="000000"/>
                </a:solidFill>
                <a:effectLst/>
                <a:latin typeface="Arial"/>
                <a:ea typeface="Arial"/>
                <a:cs typeface="Arial"/>
                <a:sym typeface="Arial"/>
              </a:rPr>
              <a:t>: e.g. a </a:t>
            </a:r>
            <a:r>
              <a:rPr lang="it-IT" sz="1100" b="0" i="0" u="none" strike="noStrike" cap="none" dirty="0" err="1">
                <a:solidFill>
                  <a:srgbClr val="000000"/>
                </a:solidFill>
                <a:effectLst/>
                <a:latin typeface="Arial"/>
                <a:ea typeface="Arial"/>
                <a:cs typeface="Arial"/>
                <a:sym typeface="Arial"/>
              </a:rPr>
              <a:t>boot</a:t>
            </a:r>
            <a:r>
              <a:rPr lang="it-IT" sz="1100" b="0" i="0" u="none" strike="noStrike" cap="none" dirty="0">
                <a:solidFill>
                  <a:srgbClr val="000000"/>
                </a:solidFill>
                <a:effectLst/>
                <a:latin typeface="Arial"/>
                <a:ea typeface="Arial"/>
                <a:cs typeface="Arial"/>
                <a:sym typeface="Arial"/>
              </a:rPr>
              <a:t> with a </a:t>
            </a:r>
            <a:r>
              <a:rPr lang="it-IT" sz="1100" b="0" i="0" u="none" strike="noStrike" cap="none" dirty="0" err="1">
                <a:solidFill>
                  <a:srgbClr val="000000"/>
                </a:solidFill>
                <a:effectLst/>
                <a:latin typeface="Arial"/>
                <a:ea typeface="Arial"/>
                <a:cs typeface="Arial"/>
                <a:sym typeface="Arial"/>
              </a:rPr>
              <a:t>neck</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not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well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defined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labeled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as</a:t>
            </a:r>
            <a:r>
              <a:rPr lang="it-IT" sz="1100" b="0" i="0" u="none" strike="noStrike" cap="none" dirty="0">
                <a:solidFill>
                  <a:srgbClr val="000000"/>
                </a:solidFill>
                <a:effectLst/>
                <a:latin typeface="Arial"/>
                <a:ea typeface="Arial"/>
                <a:cs typeface="Arial"/>
                <a:sym typeface="Arial"/>
              </a:rPr>
              <a:t> a </a:t>
            </a:r>
            <a:r>
              <a:rPr lang="it-IT" sz="1100" b="0" i="0" u="none" strike="noStrike" cap="none" dirty="0" err="1">
                <a:solidFill>
                  <a:srgbClr val="000000"/>
                </a:solidFill>
                <a:effectLst/>
                <a:latin typeface="Arial"/>
                <a:ea typeface="Arial"/>
                <a:cs typeface="Arial"/>
                <a:sym typeface="Arial"/>
              </a:rPr>
              <a:t>sneaker</a:t>
            </a:r>
            <a:r>
              <a:rPr lang="it-IT" sz="1100" b="0" i="0" u="none" strike="noStrike" cap="none" dirty="0">
                <a:solidFill>
                  <a:srgbClr val="000000"/>
                </a:solidFill>
                <a:effectLst/>
                <a:latin typeface="Arial"/>
                <a:ea typeface="Arial"/>
                <a:cs typeface="Arial"/>
                <a:sym typeface="Arial"/>
              </a:rPr>
              <a:t>.</a:t>
            </a:r>
          </a:p>
          <a:p>
            <a:endParaRPr lang="en-US" dirty="0"/>
          </a:p>
          <a:p>
            <a:endParaRPr lang="en-US" dirty="0"/>
          </a:p>
          <a:p>
            <a:endParaRPr lang="en-US" dirty="0"/>
          </a:p>
        </p:txBody>
      </p:sp>
    </p:spTree>
    <p:extLst>
      <p:ext uri="{BB962C8B-B14F-4D97-AF65-F5344CB8AC3E}">
        <p14:creationId xmlns:p14="http://schemas.microsoft.com/office/powerpoint/2010/main" val="1121751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exploit the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representations</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visually</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understand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how</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black</a:t>
            </a:r>
            <a:r>
              <a:rPr lang="it-IT" sz="1100" b="0" i="0" u="none" strike="noStrike" cap="none" dirty="0">
                <a:solidFill>
                  <a:srgbClr val="000000"/>
                </a:solidFill>
                <a:effectLst/>
                <a:latin typeface="Arial"/>
                <a:ea typeface="Arial"/>
                <a:cs typeface="Arial"/>
                <a:sym typeface="Arial"/>
              </a:rPr>
              <a:t> box </a:t>
            </a:r>
            <a:r>
              <a:rPr lang="it-IT" sz="1100" b="0" i="0" u="none" strike="noStrike" cap="none" dirty="0" err="1">
                <a:solidFill>
                  <a:srgbClr val="000000"/>
                </a:solidFill>
                <a:effectLst/>
                <a:latin typeface="Arial"/>
                <a:ea typeface="Arial"/>
                <a:cs typeface="Arial"/>
                <a:sym typeface="Arial"/>
              </a:rPr>
              <a:t>labeling</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changes</a:t>
            </a:r>
            <a:r>
              <a:rPr lang="it-IT" sz="1100" b="0" i="0" u="none" strike="noStrike" cap="none" dirty="0">
                <a:solidFill>
                  <a:srgbClr val="000000"/>
                </a:solidFill>
                <a:effectLst/>
                <a:latin typeface="Arial"/>
                <a:ea typeface="Arial"/>
                <a:cs typeface="Arial"/>
                <a:sym typeface="Arial"/>
              </a:rPr>
              <a:t> with </a:t>
            </a:r>
            <a:r>
              <a:rPr lang="it-IT" sz="1100" b="0" i="0" u="none" strike="noStrike" cap="none" dirty="0" err="1">
                <a:solidFill>
                  <a:srgbClr val="000000"/>
                </a:solidFill>
                <a:effectLst/>
                <a:latin typeface="Arial"/>
                <a:ea typeface="Arial"/>
                <a:cs typeface="Arial"/>
                <a:sym typeface="Arial"/>
              </a:rPr>
              <a:t>respect</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real</a:t>
            </a:r>
            <a:r>
              <a:rPr lang="it-IT" sz="1100" b="0" i="0" u="none" strike="noStrike" cap="none" dirty="0">
                <a:solidFill>
                  <a:srgbClr val="000000"/>
                </a:solidFill>
                <a:effectLst/>
                <a:latin typeface="Arial"/>
                <a:ea typeface="Arial"/>
                <a:cs typeface="Arial"/>
                <a:sym typeface="Arial"/>
              </a:rPr>
              <a:t> images. </a:t>
            </a:r>
          </a:p>
          <a:p>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show </a:t>
            </a:r>
            <a:r>
              <a:rPr lang="it-IT" sz="1100" b="0" i="0" u="none" strike="noStrike" cap="none" dirty="0" err="1">
                <a:solidFill>
                  <a:srgbClr val="000000"/>
                </a:solidFill>
                <a:effectLst/>
                <a:latin typeface="Arial"/>
                <a:ea typeface="Arial"/>
                <a:cs typeface="Arial"/>
                <a:sym typeface="Arial"/>
              </a:rPr>
              <a:t>how</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they</a:t>
            </a:r>
            <a:r>
              <a:rPr lang="it-IT" sz="1100" b="0" i="0" u="none" strike="noStrike" cap="none" dirty="0">
                <a:solidFill>
                  <a:srgbClr val="000000"/>
                </a:solidFill>
                <a:effectLst/>
                <a:latin typeface="Arial"/>
                <a:ea typeface="Arial"/>
                <a:cs typeface="Arial"/>
                <a:sym typeface="Arial"/>
              </a:rPr>
              <a:t> can be </a:t>
            </a:r>
            <a:r>
              <a:rPr lang="it-IT" sz="1100" b="0" i="0" u="none" strike="noStrike" cap="none" dirty="0" err="1">
                <a:solidFill>
                  <a:srgbClr val="000000"/>
                </a:solidFill>
                <a:effectLst/>
                <a:latin typeface="Arial"/>
                <a:ea typeface="Arial"/>
                <a:cs typeface="Arial"/>
                <a:sym typeface="Arial"/>
              </a:rPr>
              <a:t>changed</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move</a:t>
            </a:r>
            <a:r>
              <a:rPr lang="it-IT" sz="1100" b="0" i="0" u="none" strike="noStrike" cap="none" dirty="0">
                <a:solidFill>
                  <a:srgbClr val="000000"/>
                </a:solidFill>
                <a:effectLst/>
                <a:latin typeface="Arial"/>
                <a:ea typeface="Arial"/>
                <a:cs typeface="Arial"/>
                <a:sym typeface="Arial"/>
              </a:rPr>
              <a:t> from the </a:t>
            </a:r>
            <a:r>
              <a:rPr lang="it-IT" sz="1100" b="0" i="0" u="none" strike="noStrike" cap="none" dirty="0" err="1">
                <a:solidFill>
                  <a:srgbClr val="000000"/>
                </a:solidFill>
                <a:effectLst/>
                <a:latin typeface="Arial"/>
                <a:ea typeface="Arial"/>
                <a:cs typeface="Arial"/>
                <a:sym typeface="Arial"/>
              </a:rPr>
              <a:t>original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label</a:t>
            </a:r>
            <a:r>
              <a:rPr lang="it-IT" sz="1100" b="0" i="0" u="none" strike="noStrike" cap="none" dirty="0">
                <a:solidFill>
                  <a:srgbClr val="000000"/>
                </a:solidFill>
                <a:effectLst/>
                <a:latin typeface="Arial"/>
                <a:ea typeface="Arial"/>
                <a:cs typeface="Arial"/>
                <a:sym typeface="Arial"/>
              </a:rPr>
              <a:t> to the </a:t>
            </a:r>
            <a:r>
              <a:rPr lang="it-IT" sz="1100" b="0" i="0" u="none" strike="noStrike" cap="none" dirty="0" err="1">
                <a:solidFill>
                  <a:srgbClr val="000000"/>
                </a:solidFill>
                <a:effectLst/>
                <a:latin typeface="Arial"/>
                <a:ea typeface="Arial"/>
                <a:cs typeface="Arial"/>
                <a:sym typeface="Arial"/>
              </a:rPr>
              <a:t>counter-factual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label</a:t>
            </a:r>
            <a:r>
              <a:rPr lang="it-IT" sz="1100" b="0" i="0" u="none" strike="noStrike" cap="none" dirty="0">
                <a:solidFill>
                  <a:srgbClr val="000000"/>
                </a:solidFill>
                <a:effectLst/>
                <a:latin typeface="Arial"/>
                <a:ea typeface="Arial"/>
                <a:cs typeface="Arial"/>
                <a:sym typeface="Arial"/>
              </a:rPr>
              <a:t>. </a:t>
            </a:r>
          </a:p>
          <a:p>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realize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change</a:t>
            </a:r>
            <a:r>
              <a:rPr lang="it-IT" sz="1100" b="0" i="0" u="none" strike="noStrike" cap="none" dirty="0">
                <a:solidFill>
                  <a:srgbClr val="000000"/>
                </a:solidFill>
                <a:effectLst/>
                <a:latin typeface="Arial"/>
                <a:ea typeface="Arial"/>
                <a:cs typeface="Arial"/>
                <a:sym typeface="Arial"/>
              </a:rPr>
              <a:t> in the </a:t>
            </a:r>
            <a:r>
              <a:rPr lang="it-IT" sz="1100" b="0" i="0" u="none" strike="noStrike" cap="none" dirty="0" err="1">
                <a:solidFill>
                  <a:srgbClr val="000000"/>
                </a:solidFill>
                <a:effectLst/>
                <a:latin typeface="Arial"/>
                <a:ea typeface="Arial"/>
                <a:cs typeface="Arial"/>
                <a:sym typeface="Arial"/>
              </a:rPr>
              <a:t>class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through</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representations</a:t>
            </a:r>
            <a:r>
              <a:rPr lang="it-IT" sz="1100" b="0" i="0" u="none" strike="noStrike" cap="none" dirty="0">
                <a:solidFill>
                  <a:srgbClr val="000000"/>
                </a:solidFill>
                <a:effectLst/>
                <a:latin typeface="Arial"/>
                <a:ea typeface="Arial"/>
                <a:cs typeface="Arial"/>
                <a:sym typeface="Arial"/>
              </a:rPr>
              <a:t> of the image to </a:t>
            </a:r>
            <a:r>
              <a:rPr lang="it-IT" sz="1100" b="0" i="0" u="none" strike="noStrike" cap="none" dirty="0" err="1">
                <a:solidFill>
                  <a:srgbClr val="000000"/>
                </a:solidFill>
                <a:effectLst/>
                <a:latin typeface="Arial"/>
                <a:ea typeface="Arial"/>
                <a:cs typeface="Arial"/>
                <a:sym typeface="Arial"/>
              </a:rPr>
              <a:t>explain</a:t>
            </a:r>
            <a:r>
              <a:rPr lang="it-IT" sz="1100" b="0" i="0" u="none" strike="noStrike" cap="none" dirty="0">
                <a:solidFill>
                  <a:srgbClr val="000000"/>
                </a:solidFill>
                <a:effectLst/>
                <a:latin typeface="Arial"/>
                <a:ea typeface="Arial"/>
                <a:cs typeface="Arial"/>
                <a:sym typeface="Arial"/>
              </a:rPr>
              <a:t> x and of the </a:t>
            </a:r>
            <a:r>
              <a:rPr lang="it-IT" sz="1100" b="0" i="0" u="none" strike="noStrike" cap="none" dirty="0" err="1">
                <a:solidFill>
                  <a:srgbClr val="000000"/>
                </a:solidFill>
                <a:effectLst/>
                <a:latin typeface="Arial"/>
                <a:ea typeface="Arial"/>
                <a:cs typeface="Arial"/>
                <a:sym typeface="Arial"/>
              </a:rPr>
              <a:t>counter-exemplar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ehc</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respectively</a:t>
            </a:r>
            <a:r>
              <a:rPr lang="it-IT" sz="1100" b="0" i="0" u="none" strike="noStrike" cap="none" dirty="0">
                <a:solidFill>
                  <a:srgbClr val="000000"/>
                </a:solidFill>
                <a:effectLst/>
                <a:latin typeface="Arial"/>
                <a:ea typeface="Arial"/>
                <a:cs typeface="Arial"/>
                <a:sym typeface="Arial"/>
              </a:rPr>
              <a:t>. </a:t>
            </a:r>
          </a:p>
          <a:p>
            <a:r>
              <a:rPr lang="it-IT" sz="1100" b="0" i="0" u="none" strike="noStrike" cap="none" dirty="0" err="1">
                <a:solidFill>
                  <a:srgbClr val="000000"/>
                </a:solidFill>
                <a:effectLst/>
                <a:latin typeface="Arial"/>
                <a:ea typeface="Arial"/>
                <a:cs typeface="Arial"/>
                <a:sym typeface="Arial"/>
              </a:rPr>
              <a:t>Given</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z</a:t>
            </a:r>
            <a:r>
              <a:rPr lang="it-IT" sz="1100" b="0" i="0" u="none" strike="noStrike" cap="none" dirty="0">
                <a:solidFill>
                  <a:srgbClr val="000000"/>
                </a:solidFill>
                <a:effectLst/>
                <a:latin typeface="Arial"/>
                <a:ea typeface="Arial"/>
                <a:cs typeface="Arial"/>
                <a:sym typeface="Arial"/>
              </a:rPr>
              <a:t> and </a:t>
            </a:r>
            <a:r>
              <a:rPr lang="it-IT" sz="1100" b="0" i="0" u="none" strike="noStrike" cap="none" dirty="0" err="1">
                <a:solidFill>
                  <a:srgbClr val="000000"/>
                </a:solidFill>
                <a:effectLst/>
                <a:latin typeface="Arial"/>
                <a:ea typeface="Arial"/>
                <a:cs typeface="Arial"/>
                <a:sym typeface="Arial"/>
              </a:rPr>
              <a:t>hc</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generate </a:t>
            </a:r>
            <a:r>
              <a:rPr lang="it-IT" sz="1100" b="0" i="0" u="none" strike="noStrike" cap="none" dirty="0" err="1">
                <a:solidFill>
                  <a:srgbClr val="000000"/>
                </a:solidFill>
                <a:effectLst/>
                <a:latin typeface="Arial"/>
                <a:ea typeface="Arial"/>
                <a:cs typeface="Arial"/>
                <a:sym typeface="Arial"/>
              </a:rPr>
              <a:t>through</a:t>
            </a:r>
            <a:r>
              <a:rPr lang="it-IT" sz="1100" b="0" i="0" u="none" strike="noStrike" cap="none" dirty="0">
                <a:solidFill>
                  <a:srgbClr val="000000"/>
                </a:solidFill>
                <a:effectLst/>
                <a:latin typeface="Arial"/>
                <a:ea typeface="Arial"/>
                <a:cs typeface="Arial"/>
                <a:sym typeface="Arial"/>
              </a:rPr>
              <a:t> linear </a:t>
            </a:r>
            <a:r>
              <a:rPr lang="it-IT" sz="1100" b="0" i="0" u="none" strike="noStrike" cap="none" dirty="0" err="1">
                <a:solidFill>
                  <a:srgbClr val="000000"/>
                </a:solidFill>
                <a:effectLst/>
                <a:latin typeface="Arial"/>
                <a:ea typeface="Arial"/>
                <a:cs typeface="Arial"/>
                <a:sym typeface="Arial"/>
              </a:rPr>
              <a:t>interpolation</a:t>
            </a:r>
            <a:r>
              <a:rPr lang="it-IT" sz="1100" b="0" i="0" u="none" strike="noStrike" cap="none" dirty="0">
                <a:solidFill>
                  <a:srgbClr val="000000"/>
                </a:solidFill>
                <a:effectLst/>
                <a:latin typeface="Arial"/>
                <a:ea typeface="Arial"/>
                <a:cs typeface="Arial"/>
                <a:sym typeface="Arial"/>
              </a:rPr>
              <a:t> in the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feature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space</a:t>
            </a:r>
            <a:r>
              <a:rPr lang="it-IT" sz="1100" b="0" i="0" u="none" strike="noStrike" cap="none" dirty="0">
                <a:solidFill>
                  <a:srgbClr val="000000"/>
                </a:solidFill>
                <a:effectLst/>
                <a:latin typeface="Arial"/>
                <a:ea typeface="Arial"/>
                <a:cs typeface="Arial"/>
                <a:sym typeface="Arial"/>
              </a:rPr>
              <a:t> intermediate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representations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respecting</a:t>
            </a:r>
            <a:r>
              <a:rPr lang="it-IT" sz="1100" b="0" i="0" u="none" strike="noStrike" cap="none" dirty="0">
                <a:solidFill>
                  <a:srgbClr val="000000"/>
                </a:solidFill>
                <a:effectLst/>
                <a:latin typeface="Arial"/>
                <a:ea typeface="Arial"/>
                <a:cs typeface="Arial"/>
                <a:sym typeface="Arial"/>
              </a:rPr>
              <a:t> the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decision</a:t>
            </a:r>
            <a:r>
              <a:rPr lang="it-IT" sz="1100" b="0" i="0" u="none" strike="noStrike" cap="none" dirty="0">
                <a:solidFill>
                  <a:srgbClr val="000000"/>
                </a:solidFill>
                <a:effectLst/>
                <a:latin typeface="Arial"/>
                <a:ea typeface="Arial"/>
                <a:cs typeface="Arial"/>
                <a:sym typeface="Arial"/>
              </a:rPr>
              <a:t> or </a:t>
            </a:r>
            <a:r>
              <a:rPr lang="it-IT" sz="1100" b="0" i="0" u="none" strike="noStrike" cap="none" dirty="0" err="1">
                <a:solidFill>
                  <a:srgbClr val="000000"/>
                </a:solidFill>
                <a:effectLst/>
                <a:latin typeface="Arial"/>
                <a:ea typeface="Arial"/>
                <a:cs typeface="Arial"/>
                <a:sym typeface="Arial"/>
              </a:rPr>
              <a:t>counter-factual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rules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Finally</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using</a:t>
            </a:r>
            <a:r>
              <a:rPr lang="it-IT" sz="1100" b="0" i="0" u="none" strike="noStrike" cap="none" dirty="0">
                <a:solidFill>
                  <a:srgbClr val="000000"/>
                </a:solidFill>
                <a:effectLst/>
                <a:latin typeface="Arial"/>
                <a:ea typeface="Arial"/>
                <a:cs typeface="Arial"/>
                <a:sym typeface="Arial"/>
              </a:rPr>
              <a:t> the decoder, </a:t>
            </a:r>
            <a:r>
              <a:rPr lang="it-IT" sz="1100" b="0" i="0" u="none" strike="noStrike" cap="none" dirty="0" err="1">
                <a:solidFill>
                  <a:srgbClr val="000000"/>
                </a:solidFill>
                <a:effectLst/>
                <a:latin typeface="Arial"/>
                <a:ea typeface="Arial"/>
                <a:cs typeface="Arial"/>
                <a:sym typeface="Arial"/>
              </a:rPr>
              <a:t>we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obtain</a:t>
            </a:r>
            <a:r>
              <a:rPr lang="it-IT" sz="1100" b="0" i="0" u="none" strike="noStrike" cap="none" dirty="0">
                <a:solidFill>
                  <a:srgbClr val="000000"/>
                </a:solidFill>
                <a:effectLst/>
                <a:latin typeface="Arial"/>
                <a:ea typeface="Arial"/>
                <a:cs typeface="Arial"/>
                <a:sym typeface="Arial"/>
              </a:rPr>
              <a:t> the intermediate images. </a:t>
            </a:r>
          </a:p>
          <a:p>
            <a:r>
              <a:rPr lang="it-IT" sz="1100" b="0" i="0" u="none" strike="noStrike" cap="none" dirty="0" err="1">
                <a:solidFill>
                  <a:srgbClr val="000000"/>
                </a:solidFill>
                <a:effectLst/>
                <a:latin typeface="Arial"/>
                <a:ea typeface="Arial"/>
                <a:cs typeface="Arial"/>
                <a:sym typeface="Arial"/>
              </a:rPr>
              <a:t>This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convincing</a:t>
            </a:r>
            <a:r>
              <a:rPr lang="it-IT" sz="1100" b="0" i="0" u="none" strike="noStrike" cap="none" dirty="0">
                <a:solidFill>
                  <a:srgbClr val="000000"/>
                </a:solidFill>
                <a:effectLst/>
                <a:latin typeface="Arial"/>
                <a:ea typeface="Arial"/>
                <a:cs typeface="Arial"/>
                <a:sym typeface="Arial"/>
              </a:rPr>
              <a:t> and </a:t>
            </a:r>
            <a:r>
              <a:rPr lang="it-IT" sz="1100" b="0" i="0" u="none" strike="noStrike" cap="none" dirty="0" err="1">
                <a:solidFill>
                  <a:srgbClr val="000000"/>
                </a:solidFill>
                <a:effectLst/>
                <a:latin typeface="Arial"/>
                <a:ea typeface="Arial"/>
                <a:cs typeface="Arial"/>
                <a:sym typeface="Arial"/>
              </a:rPr>
              <a:t>useful</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explanation</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analysis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is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achieved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thanks</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ABELE’s</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ability</a:t>
            </a:r>
            <a:r>
              <a:rPr lang="it-IT" sz="1100" b="0" i="0" u="none" strike="noStrike" cap="none" dirty="0">
                <a:solidFill>
                  <a:srgbClr val="000000"/>
                </a:solidFill>
                <a:effectLst/>
                <a:latin typeface="Arial"/>
                <a:ea typeface="Arial"/>
                <a:cs typeface="Arial"/>
                <a:sym typeface="Arial"/>
              </a:rPr>
              <a:t> to deal with </a:t>
            </a:r>
            <a:r>
              <a:rPr lang="it-IT" sz="1100" b="0" i="0" u="none" strike="noStrike" cap="none" dirty="0" err="1">
                <a:solidFill>
                  <a:srgbClr val="000000"/>
                </a:solidFill>
                <a:effectLst/>
                <a:latin typeface="Arial"/>
                <a:ea typeface="Arial"/>
                <a:cs typeface="Arial"/>
                <a:sym typeface="Arial"/>
              </a:rPr>
              <a:t>both</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real</a:t>
            </a:r>
            <a:r>
              <a:rPr lang="it-IT" sz="1100" b="0" i="0" u="none" strike="noStrike" cap="none" dirty="0">
                <a:solidFill>
                  <a:srgbClr val="000000"/>
                </a:solidFill>
                <a:effectLst/>
                <a:latin typeface="Arial"/>
                <a:ea typeface="Arial"/>
                <a:cs typeface="Arial"/>
                <a:sym typeface="Arial"/>
              </a:rPr>
              <a:t> and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feature</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spaces</a:t>
            </a:r>
            <a:r>
              <a:rPr lang="it-IT" sz="1100" b="0" i="0" u="none" strike="noStrike" cap="none" dirty="0">
                <a:solidFill>
                  <a:srgbClr val="000000"/>
                </a:solidFill>
                <a:effectLst/>
                <a:latin typeface="Arial"/>
                <a:ea typeface="Arial"/>
                <a:cs typeface="Arial"/>
                <a:sym typeface="Arial"/>
              </a:rPr>
              <a:t>, and to the </a:t>
            </a:r>
            <a:r>
              <a:rPr lang="it-IT" sz="1100" b="0" i="0" u="none" strike="noStrike" cap="none" dirty="0" err="1">
                <a:solidFill>
                  <a:srgbClr val="000000"/>
                </a:solidFill>
                <a:effectLst/>
                <a:latin typeface="Arial"/>
                <a:ea typeface="Arial"/>
                <a:cs typeface="Arial"/>
                <a:sym typeface="Arial"/>
              </a:rPr>
              <a:t>application</a:t>
            </a:r>
            <a:r>
              <a:rPr lang="it-IT" sz="1100" b="0" i="0" u="none" strike="noStrike" cap="none" dirty="0">
                <a:solidFill>
                  <a:srgbClr val="000000"/>
                </a:solidFill>
                <a:effectLst/>
                <a:latin typeface="Arial"/>
                <a:ea typeface="Arial"/>
                <a:cs typeface="Arial"/>
                <a:sym typeface="Arial"/>
              </a:rPr>
              <a:t> of </a:t>
            </a:r>
            <a:r>
              <a:rPr lang="it-IT" sz="1100" b="0" i="0" u="none" strike="noStrike" cap="none" dirty="0" err="1">
                <a:solidFill>
                  <a:srgbClr val="000000"/>
                </a:solidFill>
                <a:effectLst/>
                <a:latin typeface="Arial"/>
                <a:ea typeface="Arial"/>
                <a:cs typeface="Arial"/>
                <a:sym typeface="Arial"/>
              </a:rPr>
              <a:t>latent</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rules</a:t>
            </a:r>
            <a:r>
              <a:rPr lang="it-IT" sz="1100" b="0" i="0" u="none" strike="noStrike" cap="none" dirty="0">
                <a:solidFill>
                  <a:srgbClr val="000000"/>
                </a:solidFill>
                <a:effectLst/>
                <a:latin typeface="Arial"/>
                <a:ea typeface="Arial"/>
                <a:cs typeface="Arial"/>
                <a:sym typeface="Arial"/>
              </a:rPr>
              <a:t> to </a:t>
            </a:r>
            <a:r>
              <a:rPr lang="it-IT" sz="1100" b="0" i="0" u="none" strike="noStrike" cap="none" dirty="0" err="1">
                <a:solidFill>
                  <a:srgbClr val="000000"/>
                </a:solidFill>
                <a:effectLst/>
                <a:latin typeface="Arial"/>
                <a:ea typeface="Arial"/>
                <a:cs typeface="Arial"/>
                <a:sym typeface="Arial"/>
              </a:rPr>
              <a:t>real</a:t>
            </a:r>
            <a:r>
              <a:rPr lang="it-IT" sz="1100" b="0" i="0" u="none" strike="noStrike" cap="none" dirty="0">
                <a:solidFill>
                  <a:srgbClr val="000000"/>
                </a:solidFill>
                <a:effectLst/>
                <a:latin typeface="Arial"/>
                <a:ea typeface="Arial"/>
                <a:cs typeface="Arial"/>
                <a:sym typeface="Arial"/>
              </a:rPr>
              <a:t> images </a:t>
            </a:r>
            <a:r>
              <a:rPr lang="it-IT" sz="1100" b="0" i="0" u="none" strike="noStrike" cap="none" dirty="0" err="1">
                <a:solidFill>
                  <a:srgbClr val="000000"/>
                </a:solidFill>
                <a:effectLst/>
                <a:latin typeface="Arial"/>
                <a:ea typeface="Arial"/>
                <a:cs typeface="Arial"/>
                <a:sym typeface="Arial"/>
              </a:rPr>
              <a:t>which</a:t>
            </a:r>
            <a:r>
              <a:rPr lang="it-IT" sz="1100" b="0" i="0" u="none" strike="noStrike" cap="none" dirty="0">
                <a:solidFill>
                  <a:srgbClr val="000000"/>
                </a:solidFill>
                <a:effectLst/>
                <a:latin typeface="Arial"/>
                <a:ea typeface="Arial"/>
                <a:cs typeface="Arial"/>
                <a:sym typeface="Arial"/>
              </a:rPr>
              <a:t> are human </a:t>
            </a:r>
            <a:r>
              <a:rPr lang="it-IT" sz="1100" b="0" i="0" u="none" strike="noStrike" cap="none" dirty="0" err="1">
                <a:solidFill>
                  <a:srgbClr val="000000"/>
                </a:solidFill>
                <a:effectLst/>
                <a:latin typeface="Arial"/>
                <a:ea typeface="Arial"/>
                <a:cs typeface="Arial"/>
                <a:sym typeface="Arial"/>
              </a:rPr>
              <a:t>understandable</a:t>
            </a:r>
            <a:r>
              <a:rPr lang="it-IT" sz="1100" b="0" i="0" u="none" strike="noStrike" cap="none" dirty="0">
                <a:solidFill>
                  <a:srgbClr val="000000"/>
                </a:solidFill>
                <a:effectLst/>
                <a:latin typeface="Arial"/>
                <a:ea typeface="Arial"/>
                <a:cs typeface="Arial"/>
                <a:sym typeface="Arial"/>
              </a:rPr>
              <a:t> and </a:t>
            </a:r>
            <a:r>
              <a:rPr lang="it-IT" sz="1100" b="0" i="0" u="none" strike="noStrike" cap="none" dirty="0" err="1">
                <a:solidFill>
                  <a:srgbClr val="000000"/>
                </a:solidFill>
                <a:effectLst/>
                <a:latin typeface="Arial"/>
                <a:ea typeface="Arial"/>
                <a:cs typeface="Arial"/>
                <a:sym typeface="Arial"/>
              </a:rPr>
              <a:t>also</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clear</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exemplar-based</a:t>
            </a:r>
            <a:r>
              <a:rPr lang="it-IT" sz="1100" b="0" i="0" u="none" strike="noStrike" cap="none" dirty="0">
                <a:solidFill>
                  <a:srgbClr val="000000"/>
                </a:solidFill>
                <a:effectLst/>
                <a:latin typeface="Arial"/>
                <a:ea typeface="Arial"/>
                <a:cs typeface="Arial"/>
                <a:sym typeface="Arial"/>
              </a:rPr>
              <a:t> </a:t>
            </a:r>
            <a:r>
              <a:rPr lang="it-IT" sz="1100" b="0" i="0" u="none" strike="noStrike" cap="none" dirty="0" err="1">
                <a:solidFill>
                  <a:srgbClr val="000000"/>
                </a:solidFill>
                <a:effectLst/>
                <a:latin typeface="Arial"/>
                <a:ea typeface="Arial"/>
                <a:cs typeface="Arial"/>
                <a:sym typeface="Arial"/>
              </a:rPr>
              <a:t>explanations</a:t>
            </a:r>
            <a:r>
              <a:rPr lang="it-IT" sz="1100" b="0" i="0" u="none" strike="noStrike" cap="none" dirty="0">
                <a:solidFill>
                  <a:srgbClr val="000000"/>
                </a:solidFill>
                <a:effectLst/>
                <a:latin typeface="Arial"/>
                <a:ea typeface="Arial"/>
                <a:cs typeface="Arial"/>
                <a:sym typeface="Arial"/>
              </a:rPr>
              <a:t> for the </a:t>
            </a:r>
            <a:r>
              <a:rPr lang="it-IT" sz="1100" b="0" i="0" u="none" strike="noStrike" cap="none" dirty="0" err="1">
                <a:solidFill>
                  <a:srgbClr val="000000"/>
                </a:solidFill>
                <a:effectLst/>
                <a:latin typeface="Arial"/>
                <a:ea typeface="Arial"/>
                <a:cs typeface="Arial"/>
                <a:sym typeface="Arial"/>
              </a:rPr>
              <a:t>black</a:t>
            </a:r>
            <a:r>
              <a:rPr lang="it-IT" sz="1100" b="0" i="0" u="none" strike="noStrike" cap="none" dirty="0">
                <a:solidFill>
                  <a:srgbClr val="000000"/>
                </a:solidFill>
                <a:effectLst/>
                <a:latin typeface="Arial"/>
                <a:ea typeface="Arial"/>
                <a:cs typeface="Arial"/>
                <a:sym typeface="Arial"/>
              </a:rPr>
              <a:t> box </a:t>
            </a:r>
            <a:r>
              <a:rPr lang="it-IT" sz="1100" b="0" i="0" u="none" strike="noStrike" cap="none" dirty="0" err="1">
                <a:solidFill>
                  <a:srgbClr val="000000"/>
                </a:solidFill>
                <a:effectLst/>
                <a:latin typeface="Arial"/>
                <a:ea typeface="Arial"/>
                <a:cs typeface="Arial"/>
                <a:sym typeface="Arial"/>
              </a:rPr>
              <a:t>outcomes</a:t>
            </a:r>
            <a:r>
              <a:rPr lang="it-IT"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393700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Two</a:t>
            </a:r>
            <a:r>
              <a:rPr lang="it-IT" dirty="0"/>
              <a:t> </a:t>
            </a:r>
            <a:r>
              <a:rPr lang="it-IT" dirty="0" err="1"/>
              <a:t>basic</a:t>
            </a:r>
            <a:r>
              <a:rPr lang="it-IT" dirty="0"/>
              <a:t> </a:t>
            </a:r>
            <a:r>
              <a:rPr lang="it-IT" dirty="0" err="1"/>
              <a:t>concepta</a:t>
            </a:r>
            <a:endParaRPr lang="it-IT" dirty="0"/>
          </a:p>
        </p:txBody>
      </p:sp>
      <p:sp>
        <p:nvSpPr>
          <p:cNvPr id="4" name="Segnaposto numero diapositiva 3"/>
          <p:cNvSpPr>
            <a:spLocks noGrp="1"/>
          </p:cNvSpPr>
          <p:nvPr>
            <p:ph type="sldNum" sz="quarter" idx="10"/>
          </p:nvPr>
        </p:nvSpPr>
        <p:spPr/>
        <p:txBody>
          <a:bodyPr/>
          <a:lstStyle/>
          <a:p>
            <a:fld id="{2FF71684-922B-C647-B005-6CA642B2C4B1}" type="slidenum">
              <a:rPr lang="en-US" smtClean="0"/>
              <a:t>2</a:t>
            </a:fld>
            <a:endParaRPr lang="en-US"/>
          </a:p>
        </p:txBody>
      </p:sp>
    </p:spTree>
    <p:extLst>
      <p:ext uri="{BB962C8B-B14F-4D97-AF65-F5344CB8AC3E}">
        <p14:creationId xmlns:p14="http://schemas.microsoft.com/office/powerpoint/2010/main" val="364759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744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A risk of the usage of black boxes is the possibility of inadvertently making wrong decisions, learned from artifacts or spurious correlations in the training data, such as recognizing an object in a picture by the properties of the background or lighting, due to a systematic bias in training data collection. How can companies trust their products without understanding and validating the underlying rationale of their machine-learning components? Gartner predicts that “by 2018 half of business ethics violations will occur through the improper use of Big Data analytics.” Explanation technologies are an immense help to companies for creating safer, more trustable products, and better managing any possible liability they may have. This is especially important in safety critical applications like self-driving cars and medicine, where a possible wrong decision could even lead to the death of people. The availability of transparent machine-learning technologies would lead to a gain of trust and awareness on the fact that it is always possible to know the reasons of a decision or an event.</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3</a:t>
            </a:fld>
            <a:endParaRPr lang="en-US"/>
          </a:p>
        </p:txBody>
      </p:sp>
    </p:spTree>
    <p:extLst>
      <p:ext uri="{BB962C8B-B14F-4D97-AF65-F5344CB8AC3E}">
        <p14:creationId xmlns:p14="http://schemas.microsoft.com/office/powerpoint/2010/main" val="417158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The </a:t>
            </a:r>
            <a:r>
              <a:rPr lang="en-US" sz="1200" i="1" noProof="0" dirty="0"/>
              <a:t>COMPAS</a:t>
            </a:r>
            <a:r>
              <a:rPr lang="en-US" sz="1200" noProof="0" dirty="0"/>
              <a:t> score for </a:t>
            </a:r>
            <a:r>
              <a:rPr lang="en-US" sz="1200" noProof="0" dirty="0" err="1"/>
              <a:t>predictig</a:t>
            </a:r>
            <a:r>
              <a:rPr lang="en-US" sz="1200" noProof="0" dirty="0"/>
              <a:t> the “risk of crime recidivism”, has a strong ethnic bias as a black who did not re-offend was classified as high risk twice as much as whites who did not re-offend.</a:t>
            </a:r>
            <a:endParaRPr lang="en"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noProof="0" dirty="0"/>
              <a:t>The journalists of </a:t>
            </a:r>
            <a:r>
              <a:rPr lang="en" sz="1200" noProof="0" dirty="0" err="1"/>
              <a:t>propublica</a:t>
            </a:r>
            <a:r>
              <a:rPr lang="en" sz="1200" noProof="0" dirty="0"/>
              <a:t>. org have shown that the COMPAS score, a predictive model for the “risk of crime recidivism” (proprietary secret of Northpointe), has a strong ethnic bias. Indeed, according to this score, a black who did not re-offend was classified as high risk twice as much as whites who did not re-</a:t>
            </a:r>
            <a:r>
              <a:rPr lang="en" sz="1200" noProof="0" dirty="0" err="1"/>
              <a:t>offend,and</a:t>
            </a:r>
            <a:r>
              <a:rPr lang="en" sz="1200" noProof="0" dirty="0"/>
              <a:t> white repeat offenders were classified as low risk twice as much as black repeat offenders.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The </a:t>
            </a:r>
            <a:r>
              <a:rPr lang="en-US" sz="1200" i="1" noProof="0" dirty="0"/>
              <a:t>COMPAS</a:t>
            </a:r>
            <a:r>
              <a:rPr lang="en-US" sz="1200" noProof="0" dirty="0"/>
              <a:t> score for </a:t>
            </a:r>
            <a:r>
              <a:rPr lang="en-US" sz="1200" noProof="0" dirty="0" err="1"/>
              <a:t>predictig</a:t>
            </a:r>
            <a:r>
              <a:rPr lang="en-US" sz="1200" noProof="0" dirty="0"/>
              <a:t> the “risk of crime recidivism”, has a strong ethnic bias as a black who did not re-offend was classified as high risk twice as much as whites who did not re-offend.</a:t>
            </a:r>
          </a:p>
          <a:p>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5</a:t>
            </a:fld>
            <a:endParaRPr lang="en-US"/>
          </a:p>
        </p:txBody>
      </p:sp>
    </p:spTree>
    <p:extLst>
      <p:ext uri="{BB962C8B-B14F-4D97-AF65-F5344CB8AC3E}">
        <p14:creationId xmlns:p14="http://schemas.microsoft.com/office/powerpoint/2010/main" val="190213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sym typeface="Calibri"/>
              </a:rPr>
              <a:t>Since 25 May 2018, GDPR establishes a right for all individuals to obtain “meaningful explanations of the logic involved” when “automated (algorithmic) individual decision-making”, including profiling, takes place.</a:t>
            </a:r>
          </a:p>
          <a:p>
            <a:r>
              <a:rPr lang="en" dirty="0"/>
              <a:t>The European Parliament recently adopted the General Data Protection Regulation (GDPR), which has become law in May 2018. An innovative aspect of the GDPR are the clauses on automated decision-making, including profiling, which for the first time introduce, to some extent, a right of explanation for all individuals to obtain “meaningful explanations of the logic involved” when automated decision making takes place. Despite divergent opinions among legal scholars regarding the real scope of these clauses [36, 74, 126], there is a general agreement on the need for the implementation of such a principle is urgent and that it represents today a huge open scientific challenge.</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6</a:t>
            </a:fld>
            <a:endParaRPr lang="en-US"/>
          </a:p>
        </p:txBody>
      </p:sp>
    </p:spTree>
    <p:extLst>
      <p:ext uri="{BB962C8B-B14F-4D97-AF65-F5344CB8AC3E}">
        <p14:creationId xmlns:p14="http://schemas.microsoft.com/office/powerpoint/2010/main" val="206648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Global and Local Interpretability: A model may be completely interpretable, i.e., we are able to understand the whole logic of a model and follow the entire reasoning leading to all the different possible outcomes. In this case, we are speaking about global interpretability. Instead, we indicate with local interpretability the situation in which it is possible to understand only the reasons for a specific decision: only the single prediction/decision is </a:t>
            </a:r>
            <a:r>
              <a:rPr lang="en" dirty="0" err="1"/>
              <a:t>interpre</a:t>
            </a:r>
            <a:endParaRPr lang="en" dirty="0"/>
          </a:p>
          <a:p>
            <a:r>
              <a:rPr lang="en" dirty="0"/>
              <a:t>Time Limitation: An important aspect is the time that the user is available or is allowed to spend on understanding an explanation. The user time availability is strictly related to the scenario where the predictive model has to be used. Therefore, in some contexts where the user needs to quickly take the decision (e.g., a disaster is imminent), it is preferable to have an explanation simple to </a:t>
            </a:r>
            <a:r>
              <a:rPr lang="en" dirty="0" err="1"/>
              <a:t>understand.While</a:t>
            </a:r>
            <a:r>
              <a:rPr lang="en" dirty="0"/>
              <a:t> in contexts where the decision time is not a constraint (e.g., during a procedure to release a loan) one might prefer a more complex and exhaustive </a:t>
            </a:r>
            <a:r>
              <a:rPr lang="en" dirty="0" err="1"/>
              <a:t>explanation.table</a:t>
            </a:r>
            <a:r>
              <a:rPr lang="en" dirty="0"/>
              <a:t>.</a:t>
            </a:r>
          </a:p>
          <a:p>
            <a:r>
              <a:rPr lang="en" dirty="0"/>
              <a:t>Nature of User Expertise: Users of a predictive model may have different background knowledge and experience in the task: decision-makers, scientists, compliance and safety engineers, data scientists, and so on. Knowing the user experience in the task is a key aspect of the perception of interpretability of a model. Domain experts may prefer a larger and more sophisticated model over a smaller and sometimes more opaque one.</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13</a:t>
            </a:fld>
            <a:endParaRPr lang="en-US"/>
          </a:p>
        </p:txBody>
      </p:sp>
    </p:spTree>
    <p:extLst>
      <p:ext uri="{BB962C8B-B14F-4D97-AF65-F5344CB8AC3E}">
        <p14:creationId xmlns:p14="http://schemas.microsoft.com/office/powerpoint/2010/main" val="277455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In the state of the art a small set of existing interpretable models is recognized: decision tree, rules, linear models. These models are considered easily understandable and interpretable for humans.</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16</a:t>
            </a:fld>
            <a:endParaRPr lang="en-US"/>
          </a:p>
        </p:txBody>
      </p:sp>
    </p:spTree>
    <p:extLst>
      <p:ext uri="{BB962C8B-B14F-4D97-AF65-F5344CB8AC3E}">
        <p14:creationId xmlns:p14="http://schemas.microsoft.com/office/powerpoint/2010/main" val="310033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17</a:t>
            </a:fld>
            <a:endParaRPr lang="en-US"/>
          </a:p>
        </p:txBody>
      </p:sp>
    </p:spTree>
    <p:extLst>
      <p:ext uri="{BB962C8B-B14F-4D97-AF65-F5344CB8AC3E}">
        <p14:creationId xmlns:p14="http://schemas.microsoft.com/office/powerpoint/2010/main" val="306175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 dirty="0"/>
              <a:t>The Open the Black Box Problems for understanding how a black box works can be separated from one side as the problem of explaining how the decision system returned certain outcomes (Black Box Explanation) and on the other side as the problem of directly designing a transparent classifier that solves the same classification problem (Transparent Box Design). Moreover, the Black Box Explanation problem can be further divided among Model Explanation when the explanation involves the whole logic of the obscure classifier, Outcome Explanation when the target is to understand the reasons for the decisions on a given object, and Model Inspection when the target to understand how internally the black box behaves changing the input.</a:t>
            </a:r>
            <a:endParaRPr lang="en-US" dirty="0"/>
          </a:p>
        </p:txBody>
      </p:sp>
      <p:sp>
        <p:nvSpPr>
          <p:cNvPr id="4" name="Segnaposto numero diapositiva 3"/>
          <p:cNvSpPr>
            <a:spLocks noGrp="1"/>
          </p:cNvSpPr>
          <p:nvPr>
            <p:ph type="sldNum" sz="quarter" idx="5"/>
          </p:nvPr>
        </p:nvSpPr>
        <p:spPr/>
        <p:txBody>
          <a:bodyPr/>
          <a:lstStyle/>
          <a:p>
            <a:fld id="{7A319D3D-DC88-E04B-9559-84FF13BDC9A4}" type="slidenum">
              <a:rPr lang="en-US" smtClean="0"/>
              <a:t>18</a:t>
            </a:fld>
            <a:endParaRPr lang="en-US"/>
          </a:p>
        </p:txBody>
      </p:sp>
    </p:spTree>
    <p:extLst>
      <p:ext uri="{BB962C8B-B14F-4D97-AF65-F5344CB8AC3E}">
        <p14:creationId xmlns:p14="http://schemas.microsoft.com/office/powerpoint/2010/main" val="162453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
        <p:nvSpPr>
          <p:cNvPr id="2" name="Titolo 1">
            <a:extLst>
              <a:ext uri="{FF2B5EF4-FFF2-40B4-BE49-F238E27FC236}">
                <a16:creationId xmlns:a16="http://schemas.microsoft.com/office/drawing/2014/main" id="{7F409E9A-830E-8145-9128-DDA685223EB4}"/>
              </a:ext>
            </a:extLst>
          </p:cNvPr>
          <p:cNvSpPr>
            <a:spLocks noGrp="1"/>
          </p:cNvSpPr>
          <p:nvPr>
            <p:ph type="title"/>
          </p:nvPr>
        </p:nvSpPr>
        <p:spPr/>
        <p:txBody>
          <a:bodyPr/>
          <a:lstStyle/>
          <a:p>
            <a:r>
              <a:rPr lang="it-IT"/>
              <a:t>Fare clic per modificare lo stile del titolo dello schema</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F560C2-0BE5-2543-AE2D-302AD827A3E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BBDC56BF-6C2F-A24A-8A8C-361B09FC8648}"/>
              </a:ext>
            </a:extLst>
          </p:cNvPr>
          <p:cNvSpPr>
            <a:spLocks noGrp="1"/>
          </p:cNvSpPr>
          <p:nvPr>
            <p:ph idx="1"/>
          </p:nvPr>
        </p:nvSpPr>
        <p:spPr/>
        <p:txBody>
          <a:body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27E437FA-6797-244B-AAB6-F704553CBAFD}"/>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147D29B7-440D-0040-8C04-C48C2B8D3790}"/>
              </a:ext>
            </a:extLst>
          </p:cNvPr>
          <p:cNvSpPr>
            <a:spLocks noGrp="1"/>
          </p:cNvSpPr>
          <p:nvPr>
            <p:ph type="ftr" sz="quarter" idx="11"/>
          </p:nvPr>
        </p:nvSpPr>
        <p:spPr/>
        <p:txBody>
          <a:bodyPr/>
          <a:lstStyle/>
          <a:p>
            <a:r>
              <a:rPr lang="en-US"/>
              <a:t>ECML-PKDD 2019, 16-20 September, Wurzburg </a:t>
            </a:r>
          </a:p>
        </p:txBody>
      </p:sp>
      <p:sp>
        <p:nvSpPr>
          <p:cNvPr id="6" name="Segnaposto numero diapositiva 5">
            <a:extLst>
              <a:ext uri="{FF2B5EF4-FFF2-40B4-BE49-F238E27FC236}">
                <a16:creationId xmlns:a16="http://schemas.microsoft.com/office/drawing/2014/main" id="{90F7305F-5DE2-8D47-9454-32E7702181B1}"/>
              </a:ext>
            </a:extLst>
          </p:cNvPr>
          <p:cNvSpPr>
            <a:spLocks noGrp="1"/>
          </p:cNvSpPr>
          <p:nvPr>
            <p:ph type="sldNum" sz="quarter" idx="12"/>
          </p:nvPr>
        </p:nvSpPr>
        <p:spPr/>
        <p:txBody>
          <a:bodyPr/>
          <a:lstStyle/>
          <a:p>
            <a:fld id="{5BF12E72-C568-FC42-8385-4EF75546D589}" type="slidenum">
              <a:rPr lang="en-US" smtClean="0"/>
              <a:t>‹N›</a:t>
            </a:fld>
            <a:endParaRPr lang="en-US"/>
          </a:p>
        </p:txBody>
      </p:sp>
    </p:spTree>
    <p:extLst>
      <p:ext uri="{BB962C8B-B14F-4D97-AF65-F5344CB8AC3E}">
        <p14:creationId xmlns:p14="http://schemas.microsoft.com/office/powerpoint/2010/main" val="379005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solidFill>
                  <a:schemeClr val="accent1">
                    <a:lumMod val="50000"/>
                  </a:schemeClr>
                </a:solidFill>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
        <p:nvSpPr>
          <p:cNvPr id="2" name="Segnaposto piè di pagina 1">
            <a:extLst>
              <a:ext uri="{FF2B5EF4-FFF2-40B4-BE49-F238E27FC236}">
                <a16:creationId xmlns:a16="http://schemas.microsoft.com/office/drawing/2014/main" id="{B059958B-3D2B-B34D-B0F2-0B4813E8B662}"/>
              </a:ext>
            </a:extLst>
          </p:cNvPr>
          <p:cNvSpPr>
            <a:spLocks noGrp="1"/>
          </p:cNvSpPr>
          <p:nvPr>
            <p:ph type="ftr" sz="quarter" idx="13"/>
          </p:nvPr>
        </p:nvSpPr>
        <p:spPr>
          <a:xfrm>
            <a:off x="2673625" y="4767263"/>
            <a:ext cx="3766931" cy="274637"/>
          </a:xfrm>
        </p:spPr>
        <p:txBody>
          <a:bodyPr/>
          <a:lstStyle>
            <a:lvl1pPr>
              <a:defRPr sz="900"/>
            </a:lvl1pPr>
          </a:lstStyle>
          <a:p>
            <a:r>
              <a:rPr lang="en-US" dirty="0"/>
              <a:t>ECML-PKDD 2019, 16-20 September, Wurzburg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99C820-F2C8-7844-A547-AFFE022AE0E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D64CA880-0F9E-7A47-9583-6E5113A080AC}"/>
              </a:ext>
            </a:extLst>
          </p:cNvPr>
          <p:cNvSpPr>
            <a:spLocks noGrp="1"/>
          </p:cNvSpPr>
          <p:nvPr>
            <p:ph type="dt" sz="half" idx="10"/>
          </p:nvPr>
        </p:nvSpPr>
        <p:spPr/>
        <p:txBody>
          <a:bodyPr/>
          <a:lstStyle/>
          <a:p>
            <a:endParaRPr lang="en-US"/>
          </a:p>
        </p:txBody>
      </p:sp>
      <p:sp>
        <p:nvSpPr>
          <p:cNvPr id="4" name="Segnaposto piè di pagina 3">
            <a:extLst>
              <a:ext uri="{FF2B5EF4-FFF2-40B4-BE49-F238E27FC236}">
                <a16:creationId xmlns:a16="http://schemas.microsoft.com/office/drawing/2014/main" id="{132A19FE-A506-8C45-8AA3-14EFED7BD4FF}"/>
              </a:ext>
            </a:extLst>
          </p:cNvPr>
          <p:cNvSpPr>
            <a:spLocks noGrp="1"/>
          </p:cNvSpPr>
          <p:nvPr>
            <p:ph type="ftr" sz="quarter" idx="11"/>
          </p:nvPr>
        </p:nvSpPr>
        <p:spPr/>
        <p:txBody>
          <a:bodyPr/>
          <a:lstStyle/>
          <a:p>
            <a:r>
              <a:rPr lang="en-US"/>
              <a:t>ECML-PKDD 2019, 16-20 September, Wurzburg </a:t>
            </a:r>
          </a:p>
        </p:txBody>
      </p:sp>
      <p:sp>
        <p:nvSpPr>
          <p:cNvPr id="5" name="Segnaposto numero diapositiva 4">
            <a:extLst>
              <a:ext uri="{FF2B5EF4-FFF2-40B4-BE49-F238E27FC236}">
                <a16:creationId xmlns:a16="http://schemas.microsoft.com/office/drawing/2014/main" id="{1658E422-1AD9-0844-8E9B-C16D06260DC6}"/>
              </a:ext>
            </a:extLst>
          </p:cNvPr>
          <p:cNvSpPr>
            <a:spLocks noGrp="1"/>
          </p:cNvSpPr>
          <p:nvPr>
            <p:ph type="sldNum" sz="quarter" idx="12"/>
          </p:nvPr>
        </p:nvSpPr>
        <p:spPr/>
        <p:txBody>
          <a:bodyPr/>
          <a:lstStyle/>
          <a:p>
            <a:fld id="{5BF12E72-C568-FC42-8385-4EF75546D589}" type="slidenum">
              <a:rPr lang="en-US" smtClean="0"/>
              <a:t>‹N›</a:t>
            </a:fld>
            <a:endParaRPr lang="en-US"/>
          </a:p>
        </p:txBody>
      </p:sp>
    </p:spTree>
    <p:extLst>
      <p:ext uri="{BB962C8B-B14F-4D97-AF65-F5344CB8AC3E}">
        <p14:creationId xmlns:p14="http://schemas.microsoft.com/office/powerpoint/2010/main" val="342820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E9232-9B67-3A47-8E18-619D92A4127E}"/>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554BEB67-DF53-724C-B24B-8ACDD43D6CB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A4642CE2-8E96-6941-AC97-552AD1848486}"/>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92A57C2E-FB43-3E4E-82E7-228CBC84BA6B}"/>
              </a:ext>
            </a:extLst>
          </p:cNvPr>
          <p:cNvSpPr>
            <a:spLocks noGrp="1"/>
          </p:cNvSpPr>
          <p:nvPr>
            <p:ph type="ftr" sz="quarter" idx="11"/>
          </p:nvPr>
        </p:nvSpPr>
        <p:spPr/>
        <p:txBody>
          <a:bodyPr/>
          <a:lstStyle/>
          <a:p>
            <a:r>
              <a:rPr lang="en-US"/>
              <a:t>ECML-PKDD 2019, 16-20 September, Wurzburg </a:t>
            </a:r>
          </a:p>
        </p:txBody>
      </p:sp>
      <p:sp>
        <p:nvSpPr>
          <p:cNvPr id="6" name="Segnaposto numero diapositiva 5">
            <a:extLst>
              <a:ext uri="{FF2B5EF4-FFF2-40B4-BE49-F238E27FC236}">
                <a16:creationId xmlns:a16="http://schemas.microsoft.com/office/drawing/2014/main" id="{5DC486AC-EAD6-474F-9FE7-4BE7C8EF5755}"/>
              </a:ext>
            </a:extLst>
          </p:cNvPr>
          <p:cNvSpPr>
            <a:spLocks noGrp="1"/>
          </p:cNvSpPr>
          <p:nvPr>
            <p:ph type="sldNum" sz="quarter" idx="12"/>
          </p:nvPr>
        </p:nvSpPr>
        <p:spPr/>
        <p:txBody>
          <a:bodyPr/>
          <a:lstStyle/>
          <a:p>
            <a:fld id="{5BF12E72-C568-FC42-8385-4EF75546D589}" type="slidenum">
              <a:rPr lang="en-US" smtClean="0"/>
              <a:t>‹N›</a:t>
            </a:fld>
            <a:endParaRPr lang="en-US"/>
          </a:p>
        </p:txBody>
      </p:sp>
    </p:spTree>
    <p:extLst>
      <p:ext uri="{BB962C8B-B14F-4D97-AF65-F5344CB8AC3E}">
        <p14:creationId xmlns:p14="http://schemas.microsoft.com/office/powerpoint/2010/main" val="311234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
        <p:nvSpPr>
          <p:cNvPr id="2" name="Segnaposto piè di pagina 1">
            <a:extLst>
              <a:ext uri="{FF2B5EF4-FFF2-40B4-BE49-F238E27FC236}">
                <a16:creationId xmlns:a16="http://schemas.microsoft.com/office/drawing/2014/main" id="{6EDF3830-9C8A-B043-B82E-C78739788B2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ECML-PKDD 2019, 16-20 September, Wurzburg </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6" r:id="rId5"/>
    <p:sldLayoutId id="2147483657" r:id="rId6"/>
    <p:sldLayoutId id="2147483658"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erriam-webster.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2.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3.png"/><Relationship Id="rId7"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microsoft.com/office/2007/relationships/hdphoto" Target="../media/hdphoto8.wdp"/><Relationship Id="rId4" Type="http://schemas.openxmlformats.org/officeDocument/2006/relationships/image" Target="../media/image64.png"/><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3.png"/><Relationship Id="rId7"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microsoft.com/office/2007/relationships/hdphoto" Target="../media/hdphoto8.wdp"/><Relationship Id="rId4" Type="http://schemas.openxmlformats.org/officeDocument/2006/relationships/image" Target="../media/image64.png"/><Relationship Id="rId9"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559978" cy="1588500"/>
          </a:xfrm>
          <a:prstGeom prst="rect">
            <a:avLst/>
          </a:prstGeom>
        </p:spPr>
        <p:txBody>
          <a:bodyPr spcFirstLastPara="1" wrap="square" lIns="91425" tIns="91425" rIns="91425" bIns="91425" anchor="b" anchorCtr="0">
            <a:noAutofit/>
          </a:bodyPr>
          <a:lstStyle/>
          <a:p>
            <a:r>
              <a:rPr lang="it-IT" sz="3600" dirty="0" err="1">
                <a:solidFill>
                  <a:srgbClr val="222222"/>
                </a:solidFill>
                <a:latin typeface="Arial" panose="020B0604020202020204" pitchFamily="34" charset="0"/>
              </a:rPr>
              <a:t>Explaining</a:t>
            </a:r>
            <a:r>
              <a:rPr lang="it-IT" sz="3600" dirty="0">
                <a:solidFill>
                  <a:srgbClr val="222222"/>
                </a:solidFill>
                <a:latin typeface="Arial" panose="020B0604020202020204" pitchFamily="34" charset="0"/>
              </a:rPr>
              <a:t> </a:t>
            </a:r>
            <a:r>
              <a:rPr lang="it-IT" sz="3600" dirty="0" err="1">
                <a:solidFill>
                  <a:srgbClr val="222222"/>
                </a:solidFill>
                <a:latin typeface="Arial" panose="020B0604020202020204" pitchFamily="34" charset="0"/>
              </a:rPr>
              <a:t>Explanation</a:t>
            </a:r>
            <a:r>
              <a:rPr lang="it-IT" sz="3600" dirty="0">
                <a:solidFill>
                  <a:srgbClr val="222222"/>
                </a:solidFill>
                <a:latin typeface="Arial" panose="020B0604020202020204" pitchFamily="34" charset="0"/>
              </a:rPr>
              <a:t> </a:t>
            </a:r>
            <a:r>
              <a:rPr lang="it-IT" sz="3600" dirty="0" err="1">
                <a:solidFill>
                  <a:srgbClr val="222222"/>
                </a:solidFill>
                <a:latin typeface="Arial" panose="020B0604020202020204" pitchFamily="34" charset="0"/>
              </a:rPr>
              <a:t>Methods</a:t>
            </a:r>
            <a:r>
              <a:rPr lang="it-IT" sz="3600" dirty="0">
                <a:solidFill>
                  <a:srgbClr val="222222"/>
                </a:solidFill>
                <a:latin typeface="Arial" panose="020B0604020202020204" pitchFamily="34" charset="0"/>
              </a:rPr>
              <a:t>: </a:t>
            </a:r>
            <a:r>
              <a:rPr lang="it-IT" sz="3600" dirty="0" err="1">
                <a:solidFill>
                  <a:srgbClr val="222222"/>
                </a:solidFill>
                <a:latin typeface="Arial" panose="020B0604020202020204" pitchFamily="34" charset="0"/>
              </a:rPr>
              <a:t>Overview</a:t>
            </a:r>
            <a:r>
              <a:rPr lang="it-IT" sz="3600" dirty="0">
                <a:solidFill>
                  <a:srgbClr val="222222"/>
                </a:solidFill>
                <a:latin typeface="Arial" panose="020B0604020202020204" pitchFamily="34" charset="0"/>
              </a:rPr>
              <a:t> and Applications</a:t>
            </a:r>
            <a:endParaRPr lang="it-IT" sz="3600" dirty="0"/>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r>
              <a:rPr lang="en-US" sz="2000" noProof="0" dirty="0">
                <a:solidFill>
                  <a:schemeClr val="tx1"/>
                </a:solidFill>
              </a:rPr>
              <a:t>Riccardo </a:t>
            </a:r>
            <a:r>
              <a:rPr lang="en-US" sz="2000" noProof="0" dirty="0" err="1">
                <a:solidFill>
                  <a:schemeClr val="tx1"/>
                </a:solidFill>
              </a:rPr>
              <a:t>Guidotti</a:t>
            </a:r>
            <a:endParaRPr lang="en-US" sz="2000" noProof="0" dirty="0">
              <a:solidFill>
                <a:schemeClr val="tx1"/>
              </a:solidFill>
            </a:endParaRPr>
          </a:p>
        </p:txBody>
      </p:sp>
      <p:pic>
        <p:nvPicPr>
          <p:cNvPr id="4" name="Immagine 3">
            <a:extLst>
              <a:ext uri="{FF2B5EF4-FFF2-40B4-BE49-F238E27FC236}">
                <a16:creationId xmlns:a16="http://schemas.microsoft.com/office/drawing/2014/main" id="{E5E1E680-6A23-114F-8E7F-710CE809B222}"/>
              </a:ext>
            </a:extLst>
          </p:cNvPr>
          <p:cNvPicPr>
            <a:picLocks noChangeAspect="1"/>
          </p:cNvPicPr>
          <p:nvPr/>
        </p:nvPicPr>
        <p:blipFill>
          <a:blip r:embed="rId3"/>
          <a:stretch>
            <a:fillRect/>
          </a:stretch>
        </p:blipFill>
        <p:spPr>
          <a:xfrm>
            <a:off x="219018" y="4474330"/>
            <a:ext cx="1353677" cy="468299"/>
          </a:xfrm>
          <a:prstGeom prst="rect">
            <a:avLst/>
          </a:prstGeom>
        </p:spPr>
      </p:pic>
      <p:pic>
        <p:nvPicPr>
          <p:cNvPr id="6" name="Immagine 5">
            <a:extLst>
              <a:ext uri="{FF2B5EF4-FFF2-40B4-BE49-F238E27FC236}">
                <a16:creationId xmlns:a16="http://schemas.microsoft.com/office/drawing/2014/main" id="{D31A9148-3CE3-5D4C-BE07-2315F928F279}"/>
              </a:ext>
            </a:extLst>
          </p:cNvPr>
          <p:cNvPicPr>
            <a:picLocks noChangeAspect="1"/>
          </p:cNvPicPr>
          <p:nvPr/>
        </p:nvPicPr>
        <p:blipFill>
          <a:blip r:embed="rId4"/>
          <a:stretch>
            <a:fillRect/>
          </a:stretch>
        </p:blipFill>
        <p:spPr>
          <a:xfrm>
            <a:off x="8285177" y="4323341"/>
            <a:ext cx="734565" cy="749256"/>
          </a:xfrm>
          <a:prstGeom prst="rect">
            <a:avLst/>
          </a:prstGeom>
        </p:spPr>
      </p:pic>
    </p:spTree>
    <p:extLst>
      <p:ext uri="{BB962C8B-B14F-4D97-AF65-F5344CB8AC3E}">
        <p14:creationId xmlns:p14="http://schemas.microsoft.com/office/powerpoint/2010/main" val="4006581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XAI </a:t>
            </a:r>
            <a:r>
              <a:rPr lang="it-IT" dirty="0" err="1"/>
              <a:t>is</a:t>
            </a:r>
            <a:r>
              <a:rPr lang="it-IT" dirty="0"/>
              <a:t> </a:t>
            </a:r>
            <a:r>
              <a:rPr lang="it-IT" dirty="0" err="1"/>
              <a:t>Interdisciplinary</a:t>
            </a:r>
            <a:endParaRPr lang="it-IT" dirty="0"/>
          </a:p>
        </p:txBody>
      </p:sp>
      <p:sp>
        <p:nvSpPr>
          <p:cNvPr id="3" name="Segnaposto contenuto 2"/>
          <p:cNvSpPr>
            <a:spLocks noGrp="1"/>
          </p:cNvSpPr>
          <p:nvPr>
            <p:ph type="body" idx="1"/>
          </p:nvPr>
        </p:nvSpPr>
        <p:spPr>
          <a:xfrm>
            <a:off x="311700" y="1152475"/>
            <a:ext cx="4260300" cy="3416400"/>
          </a:xfrm>
        </p:spPr>
        <p:txBody>
          <a:bodyPr/>
          <a:lstStyle/>
          <a:p>
            <a:r>
              <a:rPr lang="it-IT" dirty="0"/>
              <a:t>For </a:t>
            </a:r>
            <a:r>
              <a:rPr lang="it-IT" dirty="0" err="1"/>
              <a:t>millennia</a:t>
            </a:r>
            <a:r>
              <a:rPr lang="it-IT" dirty="0"/>
              <a:t>, </a:t>
            </a:r>
            <a:r>
              <a:rPr lang="it-IT" dirty="0" err="1"/>
              <a:t>philosophers</a:t>
            </a:r>
            <a:r>
              <a:rPr lang="it-IT" dirty="0"/>
              <a:t> </a:t>
            </a:r>
            <a:r>
              <a:rPr lang="it-IT" dirty="0" err="1"/>
              <a:t>have</a:t>
            </a:r>
            <a:r>
              <a:rPr lang="it-IT" dirty="0"/>
              <a:t> </a:t>
            </a:r>
            <a:r>
              <a:rPr lang="it-IT" dirty="0" err="1"/>
              <a:t>asked</a:t>
            </a:r>
            <a:r>
              <a:rPr lang="it-IT" dirty="0"/>
              <a:t> the </a:t>
            </a:r>
            <a:r>
              <a:rPr lang="it-IT" dirty="0" err="1"/>
              <a:t>questions</a:t>
            </a:r>
            <a:r>
              <a:rPr lang="it-IT" dirty="0"/>
              <a:t> </a:t>
            </a:r>
            <a:r>
              <a:rPr lang="it-IT" dirty="0" err="1"/>
              <a:t>about</a:t>
            </a:r>
            <a:r>
              <a:rPr lang="it-IT" dirty="0"/>
              <a:t> </a:t>
            </a:r>
            <a:r>
              <a:rPr lang="it-IT" dirty="0" err="1"/>
              <a:t>what</a:t>
            </a:r>
            <a:r>
              <a:rPr lang="it-IT" dirty="0"/>
              <a:t> </a:t>
            </a:r>
            <a:r>
              <a:rPr lang="it-IT" dirty="0" err="1"/>
              <a:t>constitutes</a:t>
            </a:r>
            <a:r>
              <a:rPr lang="it-IT" dirty="0"/>
              <a:t> an </a:t>
            </a:r>
            <a:r>
              <a:rPr lang="it-IT" dirty="0" err="1"/>
              <a:t>explanation</a:t>
            </a:r>
            <a:r>
              <a:rPr lang="it-IT" dirty="0"/>
              <a:t>, </a:t>
            </a:r>
            <a:r>
              <a:rPr lang="it-IT" dirty="0" err="1"/>
              <a:t>what</a:t>
            </a:r>
            <a:r>
              <a:rPr lang="it-IT" dirty="0"/>
              <a:t> </a:t>
            </a:r>
            <a:r>
              <a:rPr lang="it-IT" dirty="0" err="1"/>
              <a:t>is</a:t>
            </a:r>
            <a:r>
              <a:rPr lang="it-IT" dirty="0"/>
              <a:t> the </a:t>
            </a:r>
            <a:r>
              <a:rPr lang="it-IT" dirty="0" err="1"/>
              <a:t>function</a:t>
            </a:r>
            <a:r>
              <a:rPr lang="it-IT" dirty="0"/>
              <a:t> of </a:t>
            </a:r>
            <a:r>
              <a:rPr lang="it-IT" dirty="0" err="1"/>
              <a:t>explanations</a:t>
            </a:r>
            <a:r>
              <a:rPr lang="it-IT" dirty="0"/>
              <a:t>, and </a:t>
            </a:r>
            <a:r>
              <a:rPr lang="it-IT" dirty="0" err="1"/>
              <a:t>what</a:t>
            </a:r>
            <a:r>
              <a:rPr lang="it-IT" dirty="0"/>
              <a:t> are </a:t>
            </a:r>
            <a:r>
              <a:rPr lang="it-IT" dirty="0" err="1"/>
              <a:t>their</a:t>
            </a:r>
            <a:r>
              <a:rPr lang="it-IT" dirty="0"/>
              <a:t> </a:t>
            </a:r>
            <a:r>
              <a:rPr lang="it-IT" dirty="0" err="1"/>
              <a:t>structure</a:t>
            </a:r>
            <a:r>
              <a:rPr lang="it-IT" dirty="0"/>
              <a:t> </a:t>
            </a:r>
          </a:p>
          <a:p>
            <a:r>
              <a:rPr lang="en-US" dirty="0"/>
              <a:t>[Tim Miller 2018] </a:t>
            </a:r>
            <a:endParaRPr lang="it-IT" dirty="0"/>
          </a:p>
        </p:txBody>
      </p:sp>
      <p:pic>
        <p:nvPicPr>
          <p:cNvPr id="7" name="Immagine 6" descr="Screen Shot 2019-09-06 at 10.58.03.png"/>
          <p:cNvPicPr>
            <a:picLocks noChangeAspect="1"/>
          </p:cNvPicPr>
          <p:nvPr/>
        </p:nvPicPr>
        <p:blipFill rotWithShape="1">
          <a:blip r:embed="rId2">
            <a:extLst>
              <a:ext uri="{28A0092B-C50C-407E-A947-70E740481C1C}">
                <a14:useLocalDpi xmlns:a14="http://schemas.microsoft.com/office/drawing/2010/main" val="0"/>
              </a:ext>
            </a:extLst>
          </a:blip>
          <a:srcRect l="17462" r="6718"/>
          <a:stretch/>
        </p:blipFill>
        <p:spPr>
          <a:xfrm>
            <a:off x="4732022" y="1268016"/>
            <a:ext cx="3771901" cy="3440476"/>
          </a:xfrm>
          <a:prstGeom prst="rect">
            <a:avLst/>
          </a:prstGeom>
        </p:spPr>
      </p:pic>
    </p:spTree>
    <p:extLst>
      <p:ext uri="{BB962C8B-B14F-4D97-AF65-F5344CB8AC3E}">
        <p14:creationId xmlns:p14="http://schemas.microsoft.com/office/powerpoint/2010/main" val="417177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dirty="0"/>
              <a:t>Interpretability</a:t>
            </a:r>
          </a:p>
        </p:txBody>
      </p:sp>
      <p:sp>
        <p:nvSpPr>
          <p:cNvPr id="3" name="Segnaposto contenuto 2"/>
          <p:cNvSpPr>
            <a:spLocks noGrp="1"/>
          </p:cNvSpPr>
          <p:nvPr>
            <p:ph type="body" idx="1"/>
          </p:nvPr>
        </p:nvSpPr>
        <p:spPr/>
        <p:txBody>
          <a:bodyPr>
            <a:normAutofit/>
          </a:bodyPr>
          <a:lstStyle/>
          <a:p>
            <a:r>
              <a:rPr lang="en-US" noProof="0" dirty="0"/>
              <a:t>To </a:t>
            </a:r>
            <a:r>
              <a:rPr lang="en-US" b="1" i="1" noProof="0" dirty="0"/>
              <a:t>interpret</a:t>
            </a:r>
            <a:r>
              <a:rPr lang="en-US" noProof="0" dirty="0"/>
              <a:t> means to give or provide the meaning or to explain and present in understandable terms some concepts.</a:t>
            </a:r>
          </a:p>
          <a:p>
            <a:endParaRPr lang="en-US" noProof="0" dirty="0"/>
          </a:p>
          <a:p>
            <a:r>
              <a:rPr lang="en-US" noProof="0" dirty="0"/>
              <a:t>In DMML, interpretability is the </a:t>
            </a:r>
            <a:r>
              <a:rPr lang="en-US" b="1" i="1" noProof="0" dirty="0"/>
              <a:t>ability to explain </a:t>
            </a:r>
            <a:r>
              <a:rPr lang="en-US" noProof="0" dirty="0"/>
              <a:t>or to provide the meaning </a:t>
            </a:r>
            <a:r>
              <a:rPr lang="en-US" b="1" i="1" noProof="0" dirty="0"/>
              <a:t>in understandable terms to a human</a:t>
            </a:r>
            <a:r>
              <a:rPr lang="en-US" noProof="0" dirty="0"/>
              <a:t>.</a:t>
            </a:r>
          </a:p>
          <a:p>
            <a:endParaRPr lang="en-US" noProof="0" dirty="0"/>
          </a:p>
          <a:p>
            <a:endParaRPr lang="en-US" noProof="0" dirty="0"/>
          </a:p>
        </p:txBody>
      </p:sp>
      <p:sp>
        <p:nvSpPr>
          <p:cNvPr id="4" name="CasellaDiTesto 3">
            <a:extLst>
              <a:ext uri="{FF2B5EF4-FFF2-40B4-BE49-F238E27FC236}">
                <a16:creationId xmlns:a16="http://schemas.microsoft.com/office/drawing/2014/main" id="{55C5ED87-014C-5041-A491-BF95F2D46712}"/>
              </a:ext>
            </a:extLst>
          </p:cNvPr>
          <p:cNvSpPr txBox="1"/>
          <p:nvPr/>
        </p:nvSpPr>
        <p:spPr>
          <a:xfrm>
            <a:off x="628650" y="4226094"/>
            <a:ext cx="7886700" cy="738664"/>
          </a:xfrm>
          <a:prstGeom prst="rect">
            <a:avLst/>
          </a:prstGeom>
          <a:noFill/>
        </p:spPr>
        <p:txBody>
          <a:bodyPr wrap="square" rtlCol="0">
            <a:spAutoFit/>
          </a:bodyPr>
          <a:lstStyle/>
          <a:p>
            <a:pPr marL="214313" indent="-214313">
              <a:buFont typeface="Font di sistema"/>
              <a:buChar char="-"/>
            </a:pPr>
            <a:r>
              <a:rPr lang="it-IT" sz="1050" dirty="0">
                <a:hlinkClick r:id="rId2">
                  <a:extLst>
                    <a:ext uri="{A12FA001-AC4F-418D-AE19-62706E023703}">
                      <ahyp:hlinkClr xmlns:ahyp="http://schemas.microsoft.com/office/drawing/2018/hyperlinkcolor" val="tx"/>
                    </a:ext>
                  </a:extLst>
                </a:hlinkClick>
              </a:rPr>
              <a:t>https://www.merriam-webster.com/</a:t>
            </a:r>
            <a:endParaRPr lang="it-IT" sz="1050" dirty="0"/>
          </a:p>
          <a:p>
            <a:pPr marL="214313" indent="-214313">
              <a:buFont typeface="Font di sistema"/>
              <a:buChar char="-"/>
            </a:pPr>
            <a:endParaRPr lang="it-IT" sz="1050" dirty="0"/>
          </a:p>
          <a:p>
            <a:pPr marL="214313" indent="-214313">
              <a:buFont typeface="Font di sistema"/>
              <a:buChar char="-"/>
            </a:pPr>
            <a:r>
              <a:rPr lang="it-IT" sz="1050" dirty="0"/>
              <a:t>Finale </a:t>
            </a:r>
            <a:r>
              <a:rPr lang="it-IT" sz="1050" dirty="0" err="1"/>
              <a:t>Doshi-Velez</a:t>
            </a:r>
            <a:r>
              <a:rPr lang="it-IT" sz="1050" dirty="0"/>
              <a:t> and </a:t>
            </a:r>
            <a:r>
              <a:rPr lang="it-IT" sz="1050" dirty="0" err="1"/>
              <a:t>Been</a:t>
            </a:r>
            <a:r>
              <a:rPr lang="it-IT" sz="1050" dirty="0"/>
              <a:t> </a:t>
            </a:r>
            <a:r>
              <a:rPr lang="it-IT" sz="1050" dirty="0" err="1"/>
              <a:t>Kim</a:t>
            </a:r>
            <a:r>
              <a:rPr lang="it-IT" sz="1050" dirty="0"/>
              <a:t>. 2017. </a:t>
            </a:r>
            <a:r>
              <a:rPr lang="it-IT" sz="1050" b="1" i="1" dirty="0" err="1"/>
              <a:t>Towards</a:t>
            </a:r>
            <a:r>
              <a:rPr lang="it-IT" sz="1050" b="1" i="1" dirty="0"/>
              <a:t> a </a:t>
            </a:r>
            <a:r>
              <a:rPr lang="it-IT" sz="1050" b="1" i="1" dirty="0" err="1"/>
              <a:t>rigorous</a:t>
            </a:r>
            <a:r>
              <a:rPr lang="it-IT" sz="1050" b="1" i="1" dirty="0"/>
              <a:t> science of </a:t>
            </a:r>
            <a:r>
              <a:rPr lang="it-IT" sz="1050" b="1" i="1" dirty="0" err="1"/>
              <a:t>interpretable</a:t>
            </a:r>
            <a:r>
              <a:rPr lang="it-IT" sz="1050" b="1" i="1" dirty="0"/>
              <a:t> machine </a:t>
            </a:r>
            <a:r>
              <a:rPr lang="it-IT" sz="1050" b="1" i="1" dirty="0" err="1"/>
              <a:t>learning</a:t>
            </a:r>
            <a:r>
              <a:rPr lang="it-IT" sz="1050" dirty="0"/>
              <a:t>. arXiv:1702.08608v2.</a:t>
            </a:r>
          </a:p>
        </p:txBody>
      </p:sp>
      <p:pic>
        <p:nvPicPr>
          <p:cNvPr id="6" name="Immagine 5">
            <a:extLst>
              <a:ext uri="{FF2B5EF4-FFF2-40B4-BE49-F238E27FC236}">
                <a16:creationId xmlns:a16="http://schemas.microsoft.com/office/drawing/2014/main" id="{BE545F35-8C38-2E43-978A-C95840BBFF3F}"/>
              </a:ext>
            </a:extLst>
          </p:cNvPr>
          <p:cNvPicPr>
            <a:picLocks noChangeAspect="1"/>
          </p:cNvPicPr>
          <p:nvPr/>
        </p:nvPicPr>
        <p:blipFill>
          <a:blip r:embed="rId3"/>
          <a:stretch>
            <a:fillRect/>
          </a:stretch>
        </p:blipFill>
        <p:spPr>
          <a:xfrm>
            <a:off x="6871980" y="3093580"/>
            <a:ext cx="2045392" cy="1359437"/>
          </a:xfrm>
          <a:prstGeom prst="rect">
            <a:avLst/>
          </a:prstGeom>
        </p:spPr>
      </p:pic>
    </p:spTree>
    <p:extLst>
      <p:ext uri="{BB962C8B-B14F-4D97-AF65-F5344CB8AC3E}">
        <p14:creationId xmlns:p14="http://schemas.microsoft.com/office/powerpoint/2010/main" val="22949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3D4D8D-4BAB-F041-88D1-49F1B8700AF4}"/>
              </a:ext>
            </a:extLst>
          </p:cNvPr>
          <p:cNvSpPr>
            <a:spLocks noGrp="1"/>
          </p:cNvSpPr>
          <p:nvPr>
            <p:ph type="title"/>
          </p:nvPr>
        </p:nvSpPr>
        <p:spPr/>
        <p:txBody>
          <a:bodyPr/>
          <a:lstStyle/>
          <a:p>
            <a:r>
              <a:rPr lang="en-US" noProof="0" dirty="0"/>
              <a:t>What is a Black Box Model?</a:t>
            </a:r>
          </a:p>
        </p:txBody>
      </p:sp>
      <p:sp>
        <p:nvSpPr>
          <p:cNvPr id="3" name="Segnaposto testo 2">
            <a:extLst>
              <a:ext uri="{FF2B5EF4-FFF2-40B4-BE49-F238E27FC236}">
                <a16:creationId xmlns:a16="http://schemas.microsoft.com/office/drawing/2014/main" id="{9343626D-CA8C-8B42-8B4A-D78DC505DF0B}"/>
              </a:ext>
            </a:extLst>
          </p:cNvPr>
          <p:cNvSpPr>
            <a:spLocks noGrp="1"/>
          </p:cNvSpPr>
          <p:nvPr>
            <p:ph type="body" idx="1"/>
          </p:nvPr>
        </p:nvSpPr>
        <p:spPr>
          <a:xfrm>
            <a:off x="311700" y="1152475"/>
            <a:ext cx="7181920" cy="786107"/>
          </a:xfrm>
        </p:spPr>
        <p:txBody>
          <a:bodyPr/>
          <a:lstStyle/>
          <a:p>
            <a:r>
              <a:rPr lang="en-US" noProof="0" dirty="0"/>
              <a:t>A </a:t>
            </a:r>
            <a:r>
              <a:rPr lang="en-US" b="1" i="1" noProof="0" dirty="0"/>
              <a:t>black box </a:t>
            </a:r>
            <a:r>
              <a:rPr lang="en-US" noProof="0" dirty="0"/>
              <a:t>is a model, whose internals are either unknown to the observer or they are known but uninterpretable  by humans.</a:t>
            </a:r>
          </a:p>
        </p:txBody>
      </p:sp>
      <p:pic>
        <p:nvPicPr>
          <p:cNvPr id="5" name="Immagine 4">
            <a:extLst>
              <a:ext uri="{FF2B5EF4-FFF2-40B4-BE49-F238E27FC236}">
                <a16:creationId xmlns:a16="http://schemas.microsoft.com/office/drawing/2014/main" id="{DEE7D511-CA64-BF42-9DB0-BCF3F7956E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8000" r="93778">
                        <a14:foregroundMark x1="8000" y1="23556" x2="8000" y2="23556"/>
                        <a14:foregroundMark x1="90667" y1="28444" x2="90667" y2="28444"/>
                        <a14:foregroundMark x1="93778" y1="26222" x2="93778" y2="26222"/>
                      </a14:backgroundRemoval>
                    </a14:imgEffect>
                  </a14:imgLayer>
                </a14:imgProps>
              </a:ext>
              <a:ext uri="{28A0092B-C50C-407E-A947-70E740481C1C}">
                <a14:useLocalDpi xmlns:a14="http://schemas.microsoft.com/office/drawing/2010/main" val="0"/>
              </a:ext>
            </a:extLst>
          </a:blip>
          <a:stretch>
            <a:fillRect/>
          </a:stretch>
        </p:blipFill>
        <p:spPr>
          <a:xfrm>
            <a:off x="6874662" y="71968"/>
            <a:ext cx="1375832" cy="1375832"/>
          </a:xfrm>
          <a:prstGeom prst="rect">
            <a:avLst/>
          </a:prstGeom>
        </p:spPr>
      </p:pic>
      <p:grpSp>
        <p:nvGrpSpPr>
          <p:cNvPr id="6" name="Gruppo 5">
            <a:extLst>
              <a:ext uri="{FF2B5EF4-FFF2-40B4-BE49-F238E27FC236}">
                <a16:creationId xmlns:a16="http://schemas.microsoft.com/office/drawing/2014/main" id="{9D8455EC-2C58-4147-8D4B-AB6BAFEC53AF}"/>
              </a:ext>
            </a:extLst>
          </p:cNvPr>
          <p:cNvGrpSpPr/>
          <p:nvPr/>
        </p:nvGrpSpPr>
        <p:grpSpPr>
          <a:xfrm>
            <a:off x="1091135" y="2008725"/>
            <a:ext cx="4191000" cy="2560150"/>
            <a:chOff x="1213069" y="2362235"/>
            <a:chExt cx="4191000" cy="2560150"/>
          </a:xfrm>
        </p:grpSpPr>
        <p:pic>
          <p:nvPicPr>
            <p:cNvPr id="7" name="Segnaposto contenuto 5" descr="Screenshot 2018-01-16 15.36.04.png">
              <a:extLst>
                <a:ext uri="{FF2B5EF4-FFF2-40B4-BE49-F238E27FC236}">
                  <a16:creationId xmlns:a16="http://schemas.microsoft.com/office/drawing/2014/main" id="{483CA76D-F527-274C-A958-FD084237760D}"/>
                </a:ext>
              </a:extLst>
            </p:cNvPr>
            <p:cNvPicPr>
              <a:picLocks noChangeAspect="1"/>
            </p:cNvPicPr>
            <p:nvPr/>
          </p:nvPicPr>
          <p:blipFill rotWithShape="1">
            <a:blip r:embed="rId4">
              <a:extLst>
                <a:ext uri="{28A0092B-C50C-407E-A947-70E740481C1C}">
                  <a14:useLocalDpi xmlns:a14="http://schemas.microsoft.com/office/drawing/2010/main" val="0"/>
                </a:ext>
              </a:extLst>
            </a:blip>
            <a:srcRect t="2229" r="5685" b="2229"/>
            <a:stretch/>
          </p:blipFill>
          <p:spPr>
            <a:xfrm>
              <a:off x="1213069" y="2382026"/>
              <a:ext cx="4191000" cy="2540359"/>
            </a:xfrm>
            <a:prstGeom prst="rect">
              <a:avLst/>
            </a:prstGeom>
          </p:spPr>
        </p:pic>
        <p:sp>
          <p:nvSpPr>
            <p:cNvPr id="8" name="Forma a L 7">
              <a:extLst>
                <a:ext uri="{FF2B5EF4-FFF2-40B4-BE49-F238E27FC236}">
                  <a16:creationId xmlns:a16="http://schemas.microsoft.com/office/drawing/2014/main" id="{068F0634-AE18-4D41-BF51-783751F2113F}"/>
                </a:ext>
              </a:extLst>
            </p:cNvPr>
            <p:cNvSpPr/>
            <p:nvPr/>
          </p:nvSpPr>
          <p:spPr>
            <a:xfrm>
              <a:off x="1957374" y="3804467"/>
              <a:ext cx="1016011" cy="1117918"/>
            </a:xfrm>
            <a:prstGeom prst="corner">
              <a:avLst>
                <a:gd name="adj1" fmla="val 17011"/>
                <a:gd name="adj2" fmla="val 1603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rma a L 8">
              <a:extLst>
                <a:ext uri="{FF2B5EF4-FFF2-40B4-BE49-F238E27FC236}">
                  <a16:creationId xmlns:a16="http://schemas.microsoft.com/office/drawing/2014/main" id="{20B5CC8C-5450-7241-A264-E85283CE9F32}"/>
                </a:ext>
              </a:extLst>
            </p:cNvPr>
            <p:cNvSpPr/>
            <p:nvPr/>
          </p:nvSpPr>
          <p:spPr>
            <a:xfrm rot="5400000">
              <a:off x="2008328" y="2311282"/>
              <a:ext cx="1016011" cy="1117918"/>
            </a:xfrm>
            <a:prstGeom prst="corner">
              <a:avLst>
                <a:gd name="adj1" fmla="val 17011"/>
                <a:gd name="adj2" fmla="val 1603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rma a L 9">
              <a:extLst>
                <a:ext uri="{FF2B5EF4-FFF2-40B4-BE49-F238E27FC236}">
                  <a16:creationId xmlns:a16="http://schemas.microsoft.com/office/drawing/2014/main" id="{1A5C3F9B-E077-4C47-A18A-7097D4079753}"/>
                </a:ext>
              </a:extLst>
            </p:cNvPr>
            <p:cNvSpPr/>
            <p:nvPr/>
          </p:nvSpPr>
          <p:spPr>
            <a:xfrm rot="10800000">
              <a:off x="3702211" y="2382026"/>
              <a:ext cx="1016011" cy="1117918"/>
            </a:xfrm>
            <a:prstGeom prst="corner">
              <a:avLst>
                <a:gd name="adj1" fmla="val 17011"/>
                <a:gd name="adj2" fmla="val 1603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a a L 10">
              <a:extLst>
                <a:ext uri="{FF2B5EF4-FFF2-40B4-BE49-F238E27FC236}">
                  <a16:creationId xmlns:a16="http://schemas.microsoft.com/office/drawing/2014/main" id="{D21ED6D2-4F59-6C49-B411-7BFDE544E2F7}"/>
                </a:ext>
              </a:extLst>
            </p:cNvPr>
            <p:cNvSpPr/>
            <p:nvPr/>
          </p:nvSpPr>
          <p:spPr>
            <a:xfrm rot="16200000">
              <a:off x="3651258" y="3855420"/>
              <a:ext cx="1016011" cy="1117918"/>
            </a:xfrm>
            <a:prstGeom prst="corner">
              <a:avLst>
                <a:gd name="adj1" fmla="val 17011"/>
                <a:gd name="adj2" fmla="val 1603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ttangolo 11">
            <a:extLst>
              <a:ext uri="{FF2B5EF4-FFF2-40B4-BE49-F238E27FC236}">
                <a16:creationId xmlns:a16="http://schemas.microsoft.com/office/drawing/2014/main" id="{BDD08EEA-77DC-CC42-A793-A612B8C35945}"/>
              </a:ext>
            </a:extLst>
          </p:cNvPr>
          <p:cNvSpPr/>
          <p:nvPr/>
        </p:nvSpPr>
        <p:spPr>
          <a:xfrm>
            <a:off x="1835440" y="2008725"/>
            <a:ext cx="2760848" cy="256015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62EE9350-B163-6C4E-9817-C4D5BF1B9508}"/>
              </a:ext>
            </a:extLst>
          </p:cNvPr>
          <p:cNvSpPr txBox="1"/>
          <p:nvPr/>
        </p:nvSpPr>
        <p:spPr>
          <a:xfrm>
            <a:off x="5682343" y="4276481"/>
            <a:ext cx="3461657" cy="507831"/>
          </a:xfrm>
          <a:prstGeom prst="rect">
            <a:avLst/>
          </a:prstGeom>
          <a:noFill/>
        </p:spPr>
        <p:txBody>
          <a:bodyPr wrap="square" rtlCol="0">
            <a:spAutoFit/>
          </a:bodyPr>
          <a:lstStyle/>
          <a:p>
            <a:pPr marL="171450" indent="-171450">
              <a:buFont typeface="Arial" panose="020B0604020202020204" pitchFamily="34" charset="0"/>
              <a:buChar char="•"/>
            </a:pPr>
            <a:r>
              <a:rPr lang="it-IT" sz="900" dirty="0" err="1"/>
              <a:t>R</a:t>
            </a:r>
            <a:r>
              <a:rPr lang="it-IT" sz="900" dirty="0"/>
              <a:t>. Guidotti, A. Monreale, S. </a:t>
            </a:r>
            <a:r>
              <a:rPr lang="it-IT" sz="900" dirty="0" err="1"/>
              <a:t>Ruggieri</a:t>
            </a:r>
            <a:r>
              <a:rPr lang="it-IT" sz="900" dirty="0"/>
              <a:t>, </a:t>
            </a:r>
            <a:r>
              <a:rPr lang="it-IT" sz="900" dirty="0" err="1"/>
              <a:t>F</a:t>
            </a:r>
            <a:r>
              <a:rPr lang="it-IT" sz="900" dirty="0"/>
              <a:t>. </a:t>
            </a:r>
            <a:r>
              <a:rPr lang="it-IT" sz="900" dirty="0" err="1"/>
              <a:t>Turini</a:t>
            </a:r>
            <a:r>
              <a:rPr lang="it-IT" sz="900" dirty="0"/>
              <a:t>, D. </a:t>
            </a:r>
            <a:r>
              <a:rPr lang="it-IT" sz="900" dirty="0" err="1"/>
              <a:t>Pedreschi</a:t>
            </a:r>
            <a:r>
              <a:rPr lang="it-IT" sz="900" dirty="0"/>
              <a:t>, and </a:t>
            </a:r>
            <a:r>
              <a:rPr lang="it-IT" sz="900" dirty="0" err="1"/>
              <a:t>F</a:t>
            </a:r>
            <a:r>
              <a:rPr lang="it-IT" sz="900" dirty="0"/>
              <a:t>. Giannotti. A </a:t>
            </a:r>
            <a:r>
              <a:rPr lang="it-IT" sz="900" dirty="0" err="1"/>
              <a:t>survey</a:t>
            </a:r>
            <a:r>
              <a:rPr lang="it-IT" sz="900" dirty="0"/>
              <a:t> of </a:t>
            </a:r>
            <a:r>
              <a:rPr lang="it-IT" sz="900" dirty="0" err="1"/>
              <a:t>methods</a:t>
            </a:r>
            <a:r>
              <a:rPr lang="it-IT" sz="900" dirty="0"/>
              <a:t> for </a:t>
            </a:r>
            <a:r>
              <a:rPr lang="it-IT" sz="900" dirty="0" err="1"/>
              <a:t>explaining</a:t>
            </a:r>
            <a:r>
              <a:rPr lang="it-IT" sz="900" dirty="0"/>
              <a:t> </a:t>
            </a:r>
            <a:r>
              <a:rPr lang="it-IT" sz="900" dirty="0" err="1"/>
              <a:t>black</a:t>
            </a:r>
            <a:r>
              <a:rPr lang="it-IT" sz="900" dirty="0"/>
              <a:t> box </a:t>
            </a:r>
            <a:r>
              <a:rPr lang="it-IT" sz="900" dirty="0" err="1"/>
              <a:t>models</a:t>
            </a:r>
            <a:r>
              <a:rPr lang="it-IT" sz="900" dirty="0"/>
              <a:t>. ACM CSUR, 51(5):93:1–93:42, </a:t>
            </a:r>
            <a:r>
              <a:rPr lang="it-IT" sz="900" dirty="0" err="1"/>
              <a:t>Aug</a:t>
            </a:r>
            <a:r>
              <a:rPr lang="it-IT" sz="900" dirty="0"/>
              <a:t>. 2018</a:t>
            </a:r>
            <a:endParaRPr lang="en-US" sz="900" dirty="0"/>
          </a:p>
        </p:txBody>
      </p:sp>
    </p:spTree>
    <p:extLst>
      <p:ext uri="{BB962C8B-B14F-4D97-AF65-F5344CB8AC3E}">
        <p14:creationId xmlns:p14="http://schemas.microsoft.com/office/powerpoint/2010/main" val="15288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dirty="0"/>
              <a:t>Dimensions of Interpretability</a:t>
            </a:r>
          </a:p>
        </p:txBody>
      </p:sp>
      <p:sp>
        <p:nvSpPr>
          <p:cNvPr id="3" name="Segnaposto contenuto 2"/>
          <p:cNvSpPr>
            <a:spLocks noGrp="1"/>
          </p:cNvSpPr>
          <p:nvPr>
            <p:ph type="body" idx="1"/>
          </p:nvPr>
        </p:nvSpPr>
        <p:spPr/>
        <p:txBody>
          <a:bodyPr>
            <a:normAutofit fontScale="92500" lnSpcReduction="10000"/>
          </a:bodyPr>
          <a:lstStyle/>
          <a:p>
            <a:r>
              <a:rPr lang="en-US" b="1" i="1" noProof="0" dirty="0"/>
              <a:t>Global and Local Interpretability</a:t>
            </a:r>
            <a:r>
              <a:rPr lang="en-US" noProof="0" dirty="0"/>
              <a:t>:</a:t>
            </a:r>
          </a:p>
          <a:p>
            <a:pPr lvl="1"/>
            <a:r>
              <a:rPr lang="en-US" sz="1900" i="1" dirty="0"/>
              <a:t>Global</a:t>
            </a:r>
            <a:r>
              <a:rPr lang="en-US" sz="1900" dirty="0"/>
              <a:t>: understanding the whole logic of a model</a:t>
            </a:r>
          </a:p>
          <a:p>
            <a:pPr lvl="1"/>
            <a:r>
              <a:rPr lang="en-US" sz="1900" i="1" dirty="0"/>
              <a:t>Local</a:t>
            </a:r>
            <a:r>
              <a:rPr lang="en-US" sz="1900" dirty="0"/>
              <a:t>: understanding only the reasons for a specific decision</a:t>
            </a:r>
          </a:p>
          <a:p>
            <a:endParaRPr lang="en-US" noProof="0" dirty="0"/>
          </a:p>
          <a:p>
            <a:r>
              <a:rPr lang="en-US" b="1" i="1" noProof="0" dirty="0"/>
              <a:t>Time Limitation</a:t>
            </a:r>
            <a:r>
              <a:rPr lang="en-US" noProof="0" dirty="0"/>
              <a:t>: the time that the user can spend for understanding an explanation.</a:t>
            </a:r>
          </a:p>
          <a:p>
            <a:endParaRPr lang="en-US" noProof="0" dirty="0"/>
          </a:p>
          <a:p>
            <a:r>
              <a:rPr lang="en-US" b="1" i="1" noProof="0" dirty="0"/>
              <a:t>Nature of User Expertise</a:t>
            </a:r>
            <a:r>
              <a:rPr lang="en-US" noProof="0" dirty="0"/>
              <a:t>: users of a predictive model may have different background knowledge and experience in the task. The nature of the user expertise is a key aspect for  interpretability of a model.</a:t>
            </a:r>
          </a:p>
        </p:txBody>
      </p:sp>
      <p:grpSp>
        <p:nvGrpSpPr>
          <p:cNvPr id="12" name="Gruppo 11">
            <a:extLst>
              <a:ext uri="{FF2B5EF4-FFF2-40B4-BE49-F238E27FC236}">
                <a16:creationId xmlns:a16="http://schemas.microsoft.com/office/drawing/2014/main" id="{B99A9A41-D7EB-4148-8A3B-2E523C0ABD0B}"/>
              </a:ext>
            </a:extLst>
          </p:cNvPr>
          <p:cNvGrpSpPr/>
          <p:nvPr/>
        </p:nvGrpSpPr>
        <p:grpSpPr>
          <a:xfrm>
            <a:off x="7864568" y="3941210"/>
            <a:ext cx="922739" cy="908670"/>
            <a:chOff x="10486091" y="5254946"/>
            <a:chExt cx="1230318" cy="1211560"/>
          </a:xfrm>
        </p:grpSpPr>
        <p:pic>
          <p:nvPicPr>
            <p:cNvPr id="5" name="Immagine 4">
              <a:extLst>
                <a:ext uri="{FF2B5EF4-FFF2-40B4-BE49-F238E27FC236}">
                  <a16:creationId xmlns:a16="http://schemas.microsoft.com/office/drawing/2014/main" id="{79C4BA15-20DE-5C4F-99DB-E7AB45A8661B}"/>
                </a:ext>
              </a:extLst>
            </p:cNvPr>
            <p:cNvPicPr>
              <a:picLocks noChangeAspect="1"/>
            </p:cNvPicPr>
            <p:nvPr/>
          </p:nvPicPr>
          <p:blipFill>
            <a:blip r:embed="rId3"/>
            <a:stretch>
              <a:fillRect/>
            </a:stretch>
          </p:blipFill>
          <p:spPr>
            <a:xfrm>
              <a:off x="10653060" y="5405532"/>
              <a:ext cx="897964" cy="897964"/>
            </a:xfrm>
            <a:prstGeom prst="rect">
              <a:avLst/>
            </a:prstGeom>
          </p:spPr>
        </p:pic>
        <p:sp>
          <p:nvSpPr>
            <p:cNvPr id="6" name="Mezza cornice 5">
              <a:extLst>
                <a:ext uri="{FF2B5EF4-FFF2-40B4-BE49-F238E27FC236}">
                  <a16:creationId xmlns:a16="http://schemas.microsoft.com/office/drawing/2014/main" id="{D3987669-11DA-3F49-AA43-63D8F05384B2}"/>
                </a:ext>
              </a:extLst>
            </p:cNvPr>
            <p:cNvSpPr/>
            <p:nvPr/>
          </p:nvSpPr>
          <p:spPr>
            <a:xfrm>
              <a:off x="10486091" y="5254946"/>
              <a:ext cx="572995" cy="572995"/>
            </a:xfrm>
            <a:prstGeom prst="halfFrame">
              <a:avLst>
                <a:gd name="adj1" fmla="val 9865"/>
                <a:gd name="adj2" fmla="val 98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Mezza cornice 7">
              <a:extLst>
                <a:ext uri="{FF2B5EF4-FFF2-40B4-BE49-F238E27FC236}">
                  <a16:creationId xmlns:a16="http://schemas.microsoft.com/office/drawing/2014/main" id="{8A163953-7E55-C945-A265-99015A0B1622}"/>
                </a:ext>
              </a:extLst>
            </p:cNvPr>
            <p:cNvSpPr/>
            <p:nvPr/>
          </p:nvSpPr>
          <p:spPr>
            <a:xfrm rot="5400000">
              <a:off x="11143414" y="5254946"/>
              <a:ext cx="572995" cy="572995"/>
            </a:xfrm>
            <a:prstGeom prst="halfFrame">
              <a:avLst>
                <a:gd name="adj1" fmla="val 9865"/>
                <a:gd name="adj2" fmla="val 98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Mezza cornice 8">
              <a:extLst>
                <a:ext uri="{FF2B5EF4-FFF2-40B4-BE49-F238E27FC236}">
                  <a16:creationId xmlns:a16="http://schemas.microsoft.com/office/drawing/2014/main" id="{A5C4D085-63AC-2740-8D99-D0BF059D4BC8}"/>
                </a:ext>
              </a:extLst>
            </p:cNvPr>
            <p:cNvSpPr/>
            <p:nvPr/>
          </p:nvSpPr>
          <p:spPr>
            <a:xfrm rot="16200000">
              <a:off x="10492261" y="5881087"/>
              <a:ext cx="572995" cy="572995"/>
            </a:xfrm>
            <a:prstGeom prst="halfFrame">
              <a:avLst>
                <a:gd name="adj1" fmla="val 9865"/>
                <a:gd name="adj2" fmla="val 98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Mezza cornice 9">
              <a:extLst>
                <a:ext uri="{FF2B5EF4-FFF2-40B4-BE49-F238E27FC236}">
                  <a16:creationId xmlns:a16="http://schemas.microsoft.com/office/drawing/2014/main" id="{C3A18061-1B29-364D-A481-2C0E8134208A}"/>
                </a:ext>
              </a:extLst>
            </p:cNvPr>
            <p:cNvSpPr/>
            <p:nvPr/>
          </p:nvSpPr>
          <p:spPr>
            <a:xfrm rot="10800000">
              <a:off x="11143414" y="5893511"/>
              <a:ext cx="572995" cy="572995"/>
            </a:xfrm>
            <a:prstGeom prst="halfFrame">
              <a:avLst>
                <a:gd name="adj1" fmla="val 9865"/>
                <a:gd name="adj2" fmla="val 98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CasellaDiTesto 10">
              <a:extLst>
                <a:ext uri="{FF2B5EF4-FFF2-40B4-BE49-F238E27FC236}">
                  <a16:creationId xmlns:a16="http://schemas.microsoft.com/office/drawing/2014/main" id="{1BA399D4-B8F0-7C48-B535-A643B6C64909}"/>
                </a:ext>
              </a:extLst>
            </p:cNvPr>
            <p:cNvSpPr txBox="1"/>
            <p:nvPr/>
          </p:nvSpPr>
          <p:spPr>
            <a:xfrm>
              <a:off x="10846815" y="5468291"/>
              <a:ext cx="502702" cy="677108"/>
            </a:xfrm>
            <a:prstGeom prst="rect">
              <a:avLst/>
            </a:prstGeom>
            <a:noFill/>
          </p:spPr>
          <p:txBody>
            <a:bodyPr wrap="none" rtlCol="0">
              <a:spAutoFit/>
            </a:bodyPr>
            <a:lstStyle/>
            <a:p>
              <a:pPr algn="ctr"/>
              <a:r>
                <a:rPr lang="en-US" sz="2700" b="1" i="1" dirty="0"/>
                <a:t>e</a:t>
              </a:r>
              <a:endParaRPr lang="en-US" sz="1800" b="1" i="1" dirty="0"/>
            </a:p>
          </p:txBody>
        </p:sp>
      </p:grpSp>
    </p:spTree>
    <p:extLst>
      <p:ext uri="{BB962C8B-B14F-4D97-AF65-F5344CB8AC3E}">
        <p14:creationId xmlns:p14="http://schemas.microsoft.com/office/powerpoint/2010/main" val="20129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noProof="0" dirty="0"/>
              <a:t>Desiderata of an Interpretable Model</a:t>
            </a:r>
          </a:p>
        </p:txBody>
      </p:sp>
      <p:sp>
        <p:nvSpPr>
          <p:cNvPr id="3" name="Segnaposto contenuto 2"/>
          <p:cNvSpPr>
            <a:spLocks noGrp="1"/>
          </p:cNvSpPr>
          <p:nvPr>
            <p:ph type="body" idx="1"/>
          </p:nvPr>
        </p:nvSpPr>
        <p:spPr/>
        <p:txBody>
          <a:bodyPr>
            <a:normAutofit/>
          </a:bodyPr>
          <a:lstStyle/>
          <a:p>
            <a:r>
              <a:rPr lang="en-US" b="1" i="1" noProof="0" dirty="0"/>
              <a:t>Interpretability </a:t>
            </a:r>
            <a:r>
              <a:rPr lang="en-US" i="1" noProof="0" dirty="0"/>
              <a:t>(or </a:t>
            </a:r>
            <a:r>
              <a:rPr lang="en-US" noProof="0" dirty="0"/>
              <a:t>comprehensibility</a:t>
            </a:r>
            <a:r>
              <a:rPr lang="en-US" i="1" noProof="0" dirty="0"/>
              <a:t>)</a:t>
            </a:r>
            <a:r>
              <a:rPr lang="en-US" noProof="0" dirty="0"/>
              <a:t>: to which extent the model and/or its predictions are human understandable. Is measured with the </a:t>
            </a:r>
            <a:r>
              <a:rPr lang="en-US" i="1" noProof="0" dirty="0"/>
              <a:t>complexity</a:t>
            </a:r>
            <a:r>
              <a:rPr lang="en-US" noProof="0" dirty="0"/>
              <a:t> of the model.</a:t>
            </a:r>
          </a:p>
          <a:p>
            <a:endParaRPr lang="en-US" noProof="0" dirty="0"/>
          </a:p>
          <a:p>
            <a:r>
              <a:rPr lang="en-US" b="1" i="1" noProof="0" dirty="0"/>
              <a:t>Fidelity</a:t>
            </a:r>
            <a:r>
              <a:rPr lang="en-US" noProof="0" dirty="0"/>
              <a:t>: to which extent the model imitate a black-box predictor.</a:t>
            </a:r>
          </a:p>
          <a:p>
            <a:endParaRPr lang="en-US" noProof="0" dirty="0"/>
          </a:p>
          <a:p>
            <a:r>
              <a:rPr lang="en-US" b="1" i="1" noProof="0" dirty="0"/>
              <a:t>Accuracy</a:t>
            </a:r>
            <a:r>
              <a:rPr lang="en-US" noProof="0" dirty="0"/>
              <a:t>: to which extent the model predicts unseen instances.</a:t>
            </a:r>
          </a:p>
          <a:p>
            <a:endParaRPr lang="en-US" noProof="0" dirty="0"/>
          </a:p>
          <a:p>
            <a:endParaRPr lang="en-US" noProof="0" dirty="0"/>
          </a:p>
          <a:p>
            <a:pPr lvl="1"/>
            <a:endParaRPr lang="en-US" noProof="0" dirty="0"/>
          </a:p>
          <a:p>
            <a:endParaRPr lang="en-US" noProof="0" dirty="0"/>
          </a:p>
        </p:txBody>
      </p:sp>
      <p:grpSp>
        <p:nvGrpSpPr>
          <p:cNvPr id="10" name="Gruppo 9">
            <a:extLst>
              <a:ext uri="{FF2B5EF4-FFF2-40B4-BE49-F238E27FC236}">
                <a16:creationId xmlns:a16="http://schemas.microsoft.com/office/drawing/2014/main" id="{4FC09E21-E76B-AE4E-9C7F-6BCF1DA5B8FE}"/>
              </a:ext>
            </a:extLst>
          </p:cNvPr>
          <p:cNvGrpSpPr/>
          <p:nvPr/>
        </p:nvGrpSpPr>
        <p:grpSpPr>
          <a:xfrm>
            <a:off x="7575550" y="3852465"/>
            <a:ext cx="1568450" cy="1291035"/>
            <a:chOff x="10100734" y="5136620"/>
            <a:chExt cx="2091266" cy="1721380"/>
          </a:xfrm>
        </p:grpSpPr>
        <p:pic>
          <p:nvPicPr>
            <p:cNvPr id="7" name="Immagine 6">
              <a:extLst>
                <a:ext uri="{FF2B5EF4-FFF2-40B4-BE49-F238E27FC236}">
                  <a16:creationId xmlns:a16="http://schemas.microsoft.com/office/drawing/2014/main" id="{60537F34-EDEA-4543-98F6-5E33A158231B}"/>
                </a:ext>
              </a:extLst>
            </p:cNvPr>
            <p:cNvPicPr>
              <a:picLocks noChangeAspect="1"/>
            </p:cNvPicPr>
            <p:nvPr/>
          </p:nvPicPr>
          <p:blipFill rotWithShape="1">
            <a:blip r:embed="rId2">
              <a:duotone>
                <a:schemeClr val="accent4">
                  <a:shade val="45000"/>
                  <a:satMod val="135000"/>
                </a:schemeClr>
                <a:prstClr val="white"/>
              </a:duotone>
            </a:blip>
            <a:srcRect t="22609" b="18750"/>
            <a:stretch/>
          </p:blipFill>
          <p:spPr>
            <a:xfrm>
              <a:off x="10244666" y="5716057"/>
              <a:ext cx="1947334" cy="1141943"/>
            </a:xfrm>
            <a:prstGeom prst="rect">
              <a:avLst/>
            </a:prstGeom>
          </p:spPr>
        </p:pic>
        <p:pic>
          <p:nvPicPr>
            <p:cNvPr id="9" name="Immagine 8">
              <a:extLst>
                <a:ext uri="{FF2B5EF4-FFF2-40B4-BE49-F238E27FC236}">
                  <a16:creationId xmlns:a16="http://schemas.microsoft.com/office/drawing/2014/main" id="{02174506-00AA-124A-891A-B0169800E2F5}"/>
                </a:ext>
              </a:extLst>
            </p:cNvPr>
            <p:cNvPicPr>
              <a:picLocks noChangeAspect="1"/>
            </p:cNvPicPr>
            <p:nvPr/>
          </p:nvPicPr>
          <p:blipFill>
            <a:blip r:embed="rId3">
              <a:duotone>
                <a:schemeClr val="accent4">
                  <a:shade val="45000"/>
                  <a:satMod val="135000"/>
                </a:schemeClr>
                <a:prstClr val="white"/>
              </a:duotone>
            </a:blip>
            <a:stretch>
              <a:fillRect/>
            </a:stretch>
          </p:blipFill>
          <p:spPr>
            <a:xfrm>
              <a:off x="10100734" y="5136620"/>
              <a:ext cx="889000" cy="889000"/>
            </a:xfrm>
            <a:prstGeom prst="rect">
              <a:avLst/>
            </a:prstGeom>
          </p:spPr>
        </p:pic>
      </p:grpSp>
      <p:sp>
        <p:nvSpPr>
          <p:cNvPr id="11" name="CasellaDiTesto 10">
            <a:extLst>
              <a:ext uri="{FF2B5EF4-FFF2-40B4-BE49-F238E27FC236}">
                <a16:creationId xmlns:a16="http://schemas.microsoft.com/office/drawing/2014/main" id="{5EB5460E-DA70-924A-8F5F-76657D6FD30A}"/>
              </a:ext>
            </a:extLst>
          </p:cNvPr>
          <p:cNvSpPr txBox="1"/>
          <p:nvPr/>
        </p:nvSpPr>
        <p:spPr>
          <a:xfrm>
            <a:off x="628650" y="4374803"/>
            <a:ext cx="7613651" cy="253916"/>
          </a:xfrm>
          <a:prstGeom prst="rect">
            <a:avLst/>
          </a:prstGeom>
          <a:noFill/>
        </p:spPr>
        <p:txBody>
          <a:bodyPr wrap="square" rtlCol="0">
            <a:spAutoFit/>
          </a:bodyPr>
          <a:lstStyle/>
          <a:p>
            <a:pPr marL="214313" indent="-214313">
              <a:buFont typeface="Font di sistema"/>
              <a:buChar char="-"/>
            </a:pPr>
            <a:r>
              <a:rPr lang="it-IT" sz="1050" dirty="0"/>
              <a:t>Alex A. </a:t>
            </a:r>
            <a:r>
              <a:rPr lang="it-IT" sz="1050" dirty="0" err="1"/>
              <a:t>Freitas</a:t>
            </a:r>
            <a:r>
              <a:rPr lang="it-IT" sz="1050" dirty="0"/>
              <a:t>. 2014. </a:t>
            </a:r>
            <a:r>
              <a:rPr lang="it-IT" sz="1050" b="1" i="1" dirty="0" err="1"/>
              <a:t>Comprehensible</a:t>
            </a:r>
            <a:r>
              <a:rPr lang="it-IT" sz="1050" b="1" i="1" dirty="0"/>
              <a:t> </a:t>
            </a:r>
            <a:r>
              <a:rPr lang="it-IT" sz="1050" b="1" i="1" dirty="0" err="1"/>
              <a:t>classification</a:t>
            </a:r>
            <a:r>
              <a:rPr lang="it-IT" sz="1050" b="1" i="1" dirty="0"/>
              <a:t> </a:t>
            </a:r>
            <a:r>
              <a:rPr lang="it-IT" sz="1050" b="1" i="1" dirty="0" err="1"/>
              <a:t>models</a:t>
            </a:r>
            <a:r>
              <a:rPr lang="it-IT" sz="1050" b="1" i="1" dirty="0"/>
              <a:t>: A position </a:t>
            </a:r>
            <a:r>
              <a:rPr lang="it-IT" sz="1050" b="1" i="1" dirty="0" err="1"/>
              <a:t>paper</a:t>
            </a:r>
            <a:r>
              <a:rPr lang="it-IT" sz="1050" dirty="0"/>
              <a:t>. ACM SIGKDD </a:t>
            </a:r>
            <a:r>
              <a:rPr lang="it-IT" sz="1050" dirty="0" err="1"/>
              <a:t>Explor</a:t>
            </a:r>
            <a:r>
              <a:rPr lang="it-IT" sz="1050" dirty="0"/>
              <a:t>. </a:t>
            </a:r>
            <a:r>
              <a:rPr lang="it-IT" sz="1050" dirty="0" err="1"/>
              <a:t>Newslett</a:t>
            </a:r>
            <a:r>
              <a:rPr lang="it-IT" sz="1050" dirty="0"/>
              <a:t>.</a:t>
            </a:r>
            <a:endParaRPr lang="en-US" sz="1050" dirty="0"/>
          </a:p>
        </p:txBody>
      </p:sp>
    </p:spTree>
    <p:extLst>
      <p:ext uri="{BB962C8B-B14F-4D97-AF65-F5344CB8AC3E}">
        <p14:creationId xmlns:p14="http://schemas.microsoft.com/office/powerpoint/2010/main" val="22925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noProof="0" dirty="0"/>
              <a:t>Desiderata of an Interpretable Model</a:t>
            </a:r>
          </a:p>
        </p:txBody>
      </p:sp>
      <p:sp>
        <p:nvSpPr>
          <p:cNvPr id="3" name="Segnaposto contenuto 2"/>
          <p:cNvSpPr>
            <a:spLocks noGrp="1"/>
          </p:cNvSpPr>
          <p:nvPr>
            <p:ph type="body" idx="1"/>
          </p:nvPr>
        </p:nvSpPr>
        <p:spPr/>
        <p:txBody>
          <a:bodyPr>
            <a:noAutofit/>
          </a:bodyPr>
          <a:lstStyle/>
          <a:p>
            <a:r>
              <a:rPr lang="en-US" b="1" i="1" dirty="0"/>
              <a:t>Fairness</a:t>
            </a:r>
            <a:r>
              <a:rPr lang="en-US" dirty="0"/>
              <a:t>: the model guarantees the protection of groups against discrimination.</a:t>
            </a:r>
          </a:p>
          <a:p>
            <a:r>
              <a:rPr lang="en-US" b="1" i="1" dirty="0"/>
              <a:t>Privacy</a:t>
            </a:r>
            <a:r>
              <a:rPr lang="en-US" dirty="0"/>
              <a:t>: the model does not reveal sensitive information about people.</a:t>
            </a:r>
          </a:p>
          <a:p>
            <a:r>
              <a:rPr lang="en-US" b="1" i="1" dirty="0"/>
              <a:t>Respect Monotonicity</a:t>
            </a:r>
            <a:r>
              <a:rPr lang="en-US" dirty="0"/>
              <a:t>: the increase of the values of an attribute either increase or decrease in a monotonic way the probability of a record of being member of a class.</a:t>
            </a:r>
          </a:p>
          <a:p>
            <a:r>
              <a:rPr lang="en-US" b="1" i="1" dirty="0"/>
              <a:t>Usability</a:t>
            </a:r>
            <a:r>
              <a:rPr lang="en-US" dirty="0"/>
              <a:t>: an interactive and </a:t>
            </a:r>
            <a:r>
              <a:rPr lang="en-US" dirty="0" err="1"/>
              <a:t>queryable</a:t>
            </a:r>
            <a:r>
              <a:rPr lang="en-US" dirty="0"/>
              <a:t> explanation is more usable than a textual and fixed explanation.</a:t>
            </a:r>
          </a:p>
        </p:txBody>
      </p:sp>
      <p:grpSp>
        <p:nvGrpSpPr>
          <p:cNvPr id="6" name="Gruppo 5">
            <a:extLst>
              <a:ext uri="{FF2B5EF4-FFF2-40B4-BE49-F238E27FC236}">
                <a16:creationId xmlns:a16="http://schemas.microsoft.com/office/drawing/2014/main" id="{62F76670-B655-264A-9A3C-8E35DDF22F89}"/>
              </a:ext>
            </a:extLst>
          </p:cNvPr>
          <p:cNvGrpSpPr/>
          <p:nvPr/>
        </p:nvGrpSpPr>
        <p:grpSpPr>
          <a:xfrm>
            <a:off x="7575550" y="3852465"/>
            <a:ext cx="1568450" cy="1291035"/>
            <a:chOff x="10100734" y="5136620"/>
            <a:chExt cx="2091266" cy="1721380"/>
          </a:xfrm>
        </p:grpSpPr>
        <p:pic>
          <p:nvPicPr>
            <p:cNvPr id="7" name="Immagine 6">
              <a:extLst>
                <a:ext uri="{FF2B5EF4-FFF2-40B4-BE49-F238E27FC236}">
                  <a16:creationId xmlns:a16="http://schemas.microsoft.com/office/drawing/2014/main" id="{A30DF97E-F5DC-D24A-B574-9A8DD3BB8B67}"/>
                </a:ext>
              </a:extLst>
            </p:cNvPr>
            <p:cNvPicPr>
              <a:picLocks noChangeAspect="1"/>
            </p:cNvPicPr>
            <p:nvPr/>
          </p:nvPicPr>
          <p:blipFill rotWithShape="1">
            <a:blip r:embed="rId2">
              <a:duotone>
                <a:schemeClr val="accent4">
                  <a:shade val="45000"/>
                  <a:satMod val="135000"/>
                </a:schemeClr>
                <a:prstClr val="white"/>
              </a:duotone>
            </a:blip>
            <a:srcRect t="22609" b="18750"/>
            <a:stretch/>
          </p:blipFill>
          <p:spPr>
            <a:xfrm>
              <a:off x="10244666" y="5716057"/>
              <a:ext cx="1947334" cy="1141943"/>
            </a:xfrm>
            <a:prstGeom prst="rect">
              <a:avLst/>
            </a:prstGeom>
          </p:spPr>
        </p:pic>
        <p:pic>
          <p:nvPicPr>
            <p:cNvPr id="8" name="Immagine 7">
              <a:extLst>
                <a:ext uri="{FF2B5EF4-FFF2-40B4-BE49-F238E27FC236}">
                  <a16:creationId xmlns:a16="http://schemas.microsoft.com/office/drawing/2014/main" id="{70F593E6-83C4-F24E-BADB-3313D5D9CEC2}"/>
                </a:ext>
              </a:extLst>
            </p:cNvPr>
            <p:cNvPicPr>
              <a:picLocks noChangeAspect="1"/>
            </p:cNvPicPr>
            <p:nvPr/>
          </p:nvPicPr>
          <p:blipFill>
            <a:blip r:embed="rId3">
              <a:duotone>
                <a:schemeClr val="accent4">
                  <a:shade val="45000"/>
                  <a:satMod val="135000"/>
                </a:schemeClr>
                <a:prstClr val="white"/>
              </a:duotone>
            </a:blip>
            <a:stretch>
              <a:fillRect/>
            </a:stretch>
          </p:blipFill>
          <p:spPr>
            <a:xfrm>
              <a:off x="10100734" y="5136620"/>
              <a:ext cx="889000" cy="889000"/>
            </a:xfrm>
            <a:prstGeom prst="rect">
              <a:avLst/>
            </a:prstGeom>
          </p:spPr>
        </p:pic>
      </p:grpSp>
      <p:sp>
        <p:nvSpPr>
          <p:cNvPr id="9" name="CasellaDiTesto 8">
            <a:extLst>
              <a:ext uri="{FF2B5EF4-FFF2-40B4-BE49-F238E27FC236}">
                <a16:creationId xmlns:a16="http://schemas.microsoft.com/office/drawing/2014/main" id="{28DCDFB4-8374-B440-A3C5-62CCE7E9C665}"/>
              </a:ext>
            </a:extLst>
          </p:cNvPr>
          <p:cNvSpPr txBox="1"/>
          <p:nvPr/>
        </p:nvSpPr>
        <p:spPr>
          <a:xfrm>
            <a:off x="311700" y="4224373"/>
            <a:ext cx="7314926" cy="738664"/>
          </a:xfrm>
          <a:prstGeom prst="rect">
            <a:avLst/>
          </a:prstGeom>
          <a:noFill/>
        </p:spPr>
        <p:txBody>
          <a:bodyPr wrap="square" rtlCol="0">
            <a:spAutoFit/>
          </a:bodyPr>
          <a:lstStyle/>
          <a:p>
            <a:pPr marL="214313" indent="-214313">
              <a:buFont typeface="Font di sistema"/>
              <a:buChar char="-"/>
            </a:pPr>
            <a:r>
              <a:rPr lang="it-IT" sz="1050" dirty="0"/>
              <a:t>Andrea Romei and Salvatore </a:t>
            </a:r>
            <a:r>
              <a:rPr lang="it-IT" sz="1050" dirty="0" err="1"/>
              <a:t>Ruggieri</a:t>
            </a:r>
            <a:r>
              <a:rPr lang="it-IT" sz="1050" dirty="0"/>
              <a:t>. 2014. </a:t>
            </a:r>
            <a:r>
              <a:rPr lang="it-IT" sz="1050" b="1" i="1" dirty="0"/>
              <a:t>A </a:t>
            </a:r>
            <a:r>
              <a:rPr lang="it-IT" sz="1050" b="1" i="1" dirty="0" err="1"/>
              <a:t>multidisciplinary</a:t>
            </a:r>
            <a:r>
              <a:rPr lang="it-IT" sz="1050" b="1" i="1" dirty="0"/>
              <a:t> </a:t>
            </a:r>
            <a:r>
              <a:rPr lang="it-IT" sz="1050" b="1" i="1" dirty="0" err="1"/>
              <a:t>survey</a:t>
            </a:r>
            <a:r>
              <a:rPr lang="it-IT" sz="1050" b="1" i="1" dirty="0"/>
              <a:t> on </a:t>
            </a:r>
            <a:r>
              <a:rPr lang="it-IT" sz="1050" b="1" i="1" dirty="0" err="1"/>
              <a:t>discrimination</a:t>
            </a:r>
            <a:r>
              <a:rPr lang="it-IT" sz="1050" b="1" i="1" dirty="0"/>
              <a:t> </a:t>
            </a:r>
            <a:r>
              <a:rPr lang="it-IT" sz="1050" b="1" i="1" dirty="0" err="1"/>
              <a:t>analysis</a:t>
            </a:r>
            <a:r>
              <a:rPr lang="it-IT" sz="1050" dirty="0"/>
              <a:t>. </a:t>
            </a:r>
            <a:r>
              <a:rPr lang="it-IT" sz="1050" dirty="0" err="1"/>
              <a:t>Knowl</a:t>
            </a:r>
            <a:r>
              <a:rPr lang="it-IT" sz="1050" dirty="0"/>
              <a:t>. </a:t>
            </a:r>
            <a:r>
              <a:rPr lang="it-IT" sz="1050" dirty="0" err="1"/>
              <a:t>Eng</a:t>
            </a:r>
            <a:r>
              <a:rPr lang="it-IT" sz="1050" dirty="0"/>
              <a:t>.</a:t>
            </a:r>
          </a:p>
          <a:p>
            <a:pPr marL="214313" indent="-214313">
              <a:buFont typeface="Font di sistema"/>
              <a:buChar char="-"/>
            </a:pPr>
            <a:r>
              <a:rPr lang="it-IT" sz="1050" dirty="0" err="1"/>
              <a:t>Yousra</a:t>
            </a:r>
            <a:r>
              <a:rPr lang="it-IT" sz="1050" dirty="0"/>
              <a:t> Abdul </a:t>
            </a:r>
            <a:r>
              <a:rPr lang="it-IT" sz="1050" dirty="0" err="1"/>
              <a:t>Alsahib</a:t>
            </a:r>
            <a:r>
              <a:rPr lang="it-IT" sz="1050" dirty="0"/>
              <a:t> S. </a:t>
            </a:r>
            <a:r>
              <a:rPr lang="it-IT" sz="1050" dirty="0" err="1"/>
              <a:t>Aldeen</a:t>
            </a:r>
            <a:r>
              <a:rPr lang="it-IT" sz="1050" dirty="0"/>
              <a:t>, </a:t>
            </a:r>
            <a:r>
              <a:rPr lang="it-IT" sz="1050" dirty="0" err="1"/>
              <a:t>Mazleena</a:t>
            </a:r>
            <a:r>
              <a:rPr lang="it-IT" sz="1050" dirty="0"/>
              <a:t> </a:t>
            </a:r>
            <a:r>
              <a:rPr lang="it-IT" sz="1050" dirty="0" err="1"/>
              <a:t>Salleh</a:t>
            </a:r>
            <a:r>
              <a:rPr lang="it-IT" sz="1050" dirty="0"/>
              <a:t>, and Mohammad Abdur </a:t>
            </a:r>
            <a:r>
              <a:rPr lang="it-IT" sz="1050" dirty="0" err="1"/>
              <a:t>Razzaque</a:t>
            </a:r>
            <a:r>
              <a:rPr lang="it-IT" sz="1050" dirty="0"/>
              <a:t>. 2015. </a:t>
            </a:r>
            <a:r>
              <a:rPr lang="it-IT" sz="1050" b="1" i="1" dirty="0"/>
              <a:t>A </a:t>
            </a:r>
            <a:r>
              <a:rPr lang="it-IT" sz="1050" b="1" i="1" dirty="0" err="1"/>
              <a:t>comprehensive</a:t>
            </a:r>
            <a:r>
              <a:rPr lang="it-IT" sz="1050" b="1" i="1" dirty="0"/>
              <a:t> </a:t>
            </a:r>
            <a:r>
              <a:rPr lang="it-IT" sz="1050" b="1" i="1" dirty="0" err="1"/>
              <a:t>review</a:t>
            </a:r>
            <a:r>
              <a:rPr lang="it-IT" sz="1050" b="1" i="1" dirty="0"/>
              <a:t> on privacy </a:t>
            </a:r>
            <a:r>
              <a:rPr lang="it-IT" sz="1050" b="1" i="1" dirty="0" err="1"/>
              <a:t>preserving</a:t>
            </a:r>
            <a:r>
              <a:rPr lang="it-IT" sz="1050" b="1" i="1" dirty="0"/>
              <a:t> data </a:t>
            </a:r>
            <a:r>
              <a:rPr lang="it-IT" sz="1050" b="1" i="1" dirty="0" err="1"/>
              <a:t>mining</a:t>
            </a:r>
            <a:r>
              <a:rPr lang="it-IT" sz="1050" dirty="0"/>
              <a:t>. </a:t>
            </a:r>
            <a:r>
              <a:rPr lang="it-IT" sz="1050" dirty="0" err="1"/>
              <a:t>SpringerPlus</a:t>
            </a:r>
            <a:r>
              <a:rPr lang="it-IT" sz="1050" dirty="0"/>
              <a:t> .</a:t>
            </a:r>
          </a:p>
          <a:p>
            <a:pPr marL="214313" indent="-214313">
              <a:buFont typeface="Font di sistema"/>
              <a:buChar char="-"/>
            </a:pPr>
            <a:r>
              <a:rPr lang="it-IT" sz="1050" dirty="0"/>
              <a:t>Alex A. </a:t>
            </a:r>
            <a:r>
              <a:rPr lang="it-IT" sz="1050" dirty="0" err="1"/>
              <a:t>Freitas</a:t>
            </a:r>
            <a:r>
              <a:rPr lang="it-IT" sz="1050" dirty="0"/>
              <a:t>. 2014. </a:t>
            </a:r>
            <a:r>
              <a:rPr lang="it-IT" sz="1050" b="1" i="1" dirty="0" err="1"/>
              <a:t>Comprehensible</a:t>
            </a:r>
            <a:r>
              <a:rPr lang="it-IT" sz="1050" b="1" i="1" dirty="0"/>
              <a:t> </a:t>
            </a:r>
            <a:r>
              <a:rPr lang="it-IT" sz="1050" b="1" i="1" dirty="0" err="1"/>
              <a:t>classification</a:t>
            </a:r>
            <a:r>
              <a:rPr lang="it-IT" sz="1050" b="1" i="1" dirty="0"/>
              <a:t> </a:t>
            </a:r>
            <a:r>
              <a:rPr lang="it-IT" sz="1050" b="1" i="1" dirty="0" err="1"/>
              <a:t>models</a:t>
            </a:r>
            <a:r>
              <a:rPr lang="it-IT" sz="1050" b="1" i="1" dirty="0"/>
              <a:t>: A position </a:t>
            </a:r>
            <a:r>
              <a:rPr lang="it-IT" sz="1050" b="1" i="1" dirty="0" err="1"/>
              <a:t>paper</a:t>
            </a:r>
            <a:r>
              <a:rPr lang="it-IT" sz="1050" dirty="0"/>
              <a:t>. ACM SIGKDD </a:t>
            </a:r>
            <a:r>
              <a:rPr lang="it-IT" sz="1050" dirty="0" err="1"/>
              <a:t>Explor</a:t>
            </a:r>
            <a:r>
              <a:rPr lang="it-IT" sz="1050" dirty="0"/>
              <a:t>. </a:t>
            </a:r>
            <a:r>
              <a:rPr lang="it-IT" sz="1050" dirty="0" err="1"/>
              <a:t>Newslett</a:t>
            </a:r>
            <a:r>
              <a:rPr lang="it-IT" sz="1050" dirty="0"/>
              <a:t>.</a:t>
            </a:r>
            <a:endParaRPr lang="en-US" sz="1050" dirty="0"/>
          </a:p>
        </p:txBody>
      </p:sp>
    </p:spTree>
    <p:extLst>
      <p:ext uri="{BB962C8B-B14F-4D97-AF65-F5344CB8AC3E}">
        <p14:creationId xmlns:p14="http://schemas.microsoft.com/office/powerpoint/2010/main" val="59326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dirty="0"/>
              <a:t>Recognized Interpretable Models</a:t>
            </a:r>
          </a:p>
        </p:txBody>
      </p:sp>
      <p:sp>
        <p:nvSpPr>
          <p:cNvPr id="3" name="Segnaposto contenuto 2"/>
          <p:cNvSpPr>
            <a:spLocks noGrp="1"/>
          </p:cNvSpPr>
          <p:nvPr>
            <p:ph type="body" idx="1"/>
          </p:nvPr>
        </p:nvSpPr>
        <p:spPr>
          <a:xfrm>
            <a:off x="5722045" y="3348252"/>
            <a:ext cx="2021975" cy="591598"/>
          </a:xfrm>
        </p:spPr>
        <p:txBody>
          <a:bodyPr>
            <a:noAutofit/>
          </a:bodyPr>
          <a:lstStyle/>
          <a:p>
            <a:pPr marL="0" indent="0" algn="ctr">
              <a:lnSpc>
                <a:spcPct val="90000"/>
              </a:lnSpc>
              <a:spcBef>
                <a:spcPts val="1000"/>
              </a:spcBef>
              <a:buClr>
                <a:srgbClr val="000000"/>
              </a:buClr>
              <a:buNone/>
            </a:pPr>
            <a:r>
              <a:rPr lang="en-US" sz="2100" kern="1200" dirty="0">
                <a:solidFill>
                  <a:schemeClr val="tx1"/>
                </a:solidFill>
                <a:latin typeface="+mn-lt"/>
                <a:ea typeface="+mn-ea"/>
                <a:cs typeface="+mn-cs"/>
                <a:sym typeface="Arial"/>
              </a:rPr>
              <a:t>Linear Model</a:t>
            </a:r>
          </a:p>
        </p:txBody>
      </p:sp>
      <p:grpSp>
        <p:nvGrpSpPr>
          <p:cNvPr id="17" name="Gruppo 16">
            <a:extLst>
              <a:ext uri="{FF2B5EF4-FFF2-40B4-BE49-F238E27FC236}">
                <a16:creationId xmlns:a16="http://schemas.microsoft.com/office/drawing/2014/main" id="{9DC587B7-0048-6544-927D-A2DE8A63EB63}"/>
              </a:ext>
            </a:extLst>
          </p:cNvPr>
          <p:cNvGrpSpPr/>
          <p:nvPr/>
        </p:nvGrpSpPr>
        <p:grpSpPr>
          <a:xfrm>
            <a:off x="255896" y="1246360"/>
            <a:ext cx="4154087" cy="2205479"/>
            <a:chOff x="341195" y="1661812"/>
            <a:chExt cx="5538782" cy="2940639"/>
          </a:xfrm>
        </p:grpSpPr>
        <p:pic>
          <p:nvPicPr>
            <p:cNvPr id="6" name="Immagine 5" descr="Screenshot 2018-01-16 15.28.18.png"/>
            <p:cNvPicPr>
              <a:picLocks noChangeAspect="1"/>
            </p:cNvPicPr>
            <p:nvPr/>
          </p:nvPicPr>
          <p:blipFill rotWithShape="1">
            <a:blip r:embed="rId3">
              <a:extLst>
                <a:ext uri="{28A0092B-C50C-407E-A947-70E740481C1C}">
                  <a14:useLocalDpi xmlns:a14="http://schemas.microsoft.com/office/drawing/2010/main" val="0"/>
                </a:ext>
              </a:extLst>
            </a:blip>
            <a:srcRect l="7878" t="8708" r="6703" b="24810"/>
            <a:stretch/>
          </p:blipFill>
          <p:spPr>
            <a:xfrm>
              <a:off x="413342" y="1730914"/>
              <a:ext cx="5423141" cy="2802435"/>
            </a:xfrm>
            <a:prstGeom prst="rect">
              <a:avLst/>
            </a:prstGeom>
          </p:spPr>
        </p:pic>
        <p:sp>
          <p:nvSpPr>
            <p:cNvPr id="8" name="Mezza cornice 7">
              <a:extLst>
                <a:ext uri="{FF2B5EF4-FFF2-40B4-BE49-F238E27FC236}">
                  <a16:creationId xmlns:a16="http://schemas.microsoft.com/office/drawing/2014/main" id="{AD6F23A3-DCF9-EA48-BAC6-B27E07921174}"/>
                </a:ext>
              </a:extLst>
            </p:cNvPr>
            <p:cNvSpPr/>
            <p:nvPr/>
          </p:nvSpPr>
          <p:spPr>
            <a:xfrm>
              <a:off x="341195" y="1661812"/>
              <a:ext cx="1109946" cy="1109946"/>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Mezza cornice 9">
              <a:extLst>
                <a:ext uri="{FF2B5EF4-FFF2-40B4-BE49-F238E27FC236}">
                  <a16:creationId xmlns:a16="http://schemas.microsoft.com/office/drawing/2014/main" id="{F7F54159-D941-3743-A219-783B91F65919}"/>
                </a:ext>
              </a:extLst>
            </p:cNvPr>
            <p:cNvSpPr/>
            <p:nvPr/>
          </p:nvSpPr>
          <p:spPr>
            <a:xfrm rot="10800000">
              <a:off x="4770031" y="3492505"/>
              <a:ext cx="1109946" cy="1109946"/>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grpSp>
        <p:nvGrpSpPr>
          <p:cNvPr id="18" name="Gruppo 17">
            <a:extLst>
              <a:ext uri="{FF2B5EF4-FFF2-40B4-BE49-F238E27FC236}">
                <a16:creationId xmlns:a16="http://schemas.microsoft.com/office/drawing/2014/main" id="{2CE10A4A-54F5-1341-94F7-1C2F4AF8AEFD}"/>
              </a:ext>
            </a:extLst>
          </p:cNvPr>
          <p:cNvGrpSpPr/>
          <p:nvPr/>
        </p:nvGrpSpPr>
        <p:grpSpPr>
          <a:xfrm>
            <a:off x="4572000" y="1246359"/>
            <a:ext cx="4379386" cy="2153653"/>
            <a:chOff x="6096000" y="1661812"/>
            <a:chExt cx="5839181" cy="2871537"/>
          </a:xfrm>
        </p:grpSpPr>
        <p:pic>
          <p:nvPicPr>
            <p:cNvPr id="4" name="Immagine 3" descr="Screenshot 2018-01-16 15.28.40.png"/>
            <p:cNvPicPr>
              <a:picLocks noChangeAspect="1"/>
            </p:cNvPicPr>
            <p:nvPr/>
          </p:nvPicPr>
          <p:blipFill rotWithShape="1">
            <a:blip r:embed="rId4">
              <a:extLst>
                <a:ext uri="{28A0092B-C50C-407E-A947-70E740481C1C}">
                  <a14:useLocalDpi xmlns:a14="http://schemas.microsoft.com/office/drawing/2010/main" val="0"/>
                </a:ext>
              </a:extLst>
            </a:blip>
            <a:srcRect l="14427" t="8390" r="11867" b="30264"/>
            <a:stretch/>
          </p:blipFill>
          <p:spPr>
            <a:xfrm>
              <a:off x="6180376" y="1811548"/>
              <a:ext cx="5670429" cy="2652788"/>
            </a:xfrm>
            <a:prstGeom prst="rect">
              <a:avLst/>
            </a:prstGeom>
          </p:spPr>
        </p:pic>
        <p:sp>
          <p:nvSpPr>
            <p:cNvPr id="9" name="Mezza cornice 8">
              <a:extLst>
                <a:ext uri="{FF2B5EF4-FFF2-40B4-BE49-F238E27FC236}">
                  <a16:creationId xmlns:a16="http://schemas.microsoft.com/office/drawing/2014/main" id="{E698A0E7-BAEF-0B40-A541-B7FE5D350916}"/>
                </a:ext>
              </a:extLst>
            </p:cNvPr>
            <p:cNvSpPr/>
            <p:nvPr/>
          </p:nvSpPr>
          <p:spPr>
            <a:xfrm>
              <a:off x="6096000" y="1661812"/>
              <a:ext cx="1109946" cy="1109946"/>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Mezza cornice 10">
              <a:extLst>
                <a:ext uri="{FF2B5EF4-FFF2-40B4-BE49-F238E27FC236}">
                  <a16:creationId xmlns:a16="http://schemas.microsoft.com/office/drawing/2014/main" id="{8AF27365-083E-F54E-9A38-53D3763F8F38}"/>
                </a:ext>
              </a:extLst>
            </p:cNvPr>
            <p:cNvSpPr/>
            <p:nvPr/>
          </p:nvSpPr>
          <p:spPr>
            <a:xfrm rot="10800000">
              <a:off x="10825235" y="3423403"/>
              <a:ext cx="1109946" cy="1109946"/>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grpSp>
        <p:nvGrpSpPr>
          <p:cNvPr id="14" name="Gruppo 13">
            <a:extLst>
              <a:ext uri="{FF2B5EF4-FFF2-40B4-BE49-F238E27FC236}">
                <a16:creationId xmlns:a16="http://schemas.microsoft.com/office/drawing/2014/main" id="{7C3D4F7B-F736-7042-8299-DCF1D73880DB}"/>
              </a:ext>
            </a:extLst>
          </p:cNvPr>
          <p:cNvGrpSpPr/>
          <p:nvPr/>
        </p:nvGrpSpPr>
        <p:grpSpPr>
          <a:xfrm>
            <a:off x="1703701" y="4019959"/>
            <a:ext cx="5412564" cy="596285"/>
            <a:chOff x="2207383" y="5338616"/>
            <a:chExt cx="7216752" cy="795047"/>
          </a:xfrm>
        </p:grpSpPr>
        <p:pic>
          <p:nvPicPr>
            <p:cNvPr id="5" name="Immagine 4" descr="Screenshot 2018-01-16 15.28.27.png"/>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l="4600" t="-1" r="3333" b="16120"/>
            <a:stretch/>
          </p:blipFill>
          <p:spPr>
            <a:xfrm>
              <a:off x="2335819" y="5423923"/>
              <a:ext cx="7088316" cy="667087"/>
            </a:xfrm>
            <a:prstGeom prst="rect">
              <a:avLst/>
            </a:prstGeom>
          </p:spPr>
        </p:pic>
        <p:sp>
          <p:nvSpPr>
            <p:cNvPr id="12" name="Mezza cornice 11">
              <a:extLst>
                <a:ext uri="{FF2B5EF4-FFF2-40B4-BE49-F238E27FC236}">
                  <a16:creationId xmlns:a16="http://schemas.microsoft.com/office/drawing/2014/main" id="{ED314A4D-0785-2B47-BD27-E6D4E16E04C7}"/>
                </a:ext>
              </a:extLst>
            </p:cNvPr>
            <p:cNvSpPr/>
            <p:nvPr/>
          </p:nvSpPr>
          <p:spPr>
            <a:xfrm rot="10800000">
              <a:off x="8671741" y="5381269"/>
              <a:ext cx="752394" cy="752394"/>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Mezza cornice 12">
              <a:extLst>
                <a:ext uri="{FF2B5EF4-FFF2-40B4-BE49-F238E27FC236}">
                  <a16:creationId xmlns:a16="http://schemas.microsoft.com/office/drawing/2014/main" id="{CBEC1E5D-86E9-2147-8554-30BD659C824F}"/>
                </a:ext>
              </a:extLst>
            </p:cNvPr>
            <p:cNvSpPr/>
            <p:nvPr/>
          </p:nvSpPr>
          <p:spPr>
            <a:xfrm>
              <a:off x="2207383" y="5338616"/>
              <a:ext cx="752394" cy="752394"/>
            </a:xfrm>
            <a:prstGeom prst="halfFrame">
              <a:avLst>
                <a:gd name="adj1" fmla="val 14681"/>
                <a:gd name="adj2" fmla="val 14680"/>
              </a:avLst>
            </a:prstGeom>
            <a:solidFill>
              <a:schemeClr val="bg1"/>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15" name="Rettangolo 14">
            <a:extLst>
              <a:ext uri="{FF2B5EF4-FFF2-40B4-BE49-F238E27FC236}">
                <a16:creationId xmlns:a16="http://schemas.microsoft.com/office/drawing/2014/main" id="{A333FBA2-6E97-634F-9094-333739DB4EDB}"/>
              </a:ext>
            </a:extLst>
          </p:cNvPr>
          <p:cNvSpPr/>
          <p:nvPr/>
        </p:nvSpPr>
        <p:spPr>
          <a:xfrm>
            <a:off x="4094345" y="4611569"/>
            <a:ext cx="870751" cy="415498"/>
          </a:xfrm>
          <a:prstGeom prst="rect">
            <a:avLst/>
          </a:prstGeom>
        </p:spPr>
        <p:txBody>
          <a:bodyPr wrap="none">
            <a:spAutoFit/>
          </a:bodyPr>
          <a:lstStyle/>
          <a:p>
            <a:r>
              <a:rPr lang="en-US" sz="2100" dirty="0"/>
              <a:t>Rules</a:t>
            </a:r>
          </a:p>
        </p:txBody>
      </p:sp>
      <p:sp>
        <p:nvSpPr>
          <p:cNvPr id="16" name="Segnaposto contenuto 2">
            <a:extLst>
              <a:ext uri="{FF2B5EF4-FFF2-40B4-BE49-F238E27FC236}">
                <a16:creationId xmlns:a16="http://schemas.microsoft.com/office/drawing/2014/main" id="{EBDEB321-6D1D-1C4D-A680-999583A3B370}"/>
              </a:ext>
            </a:extLst>
          </p:cNvPr>
          <p:cNvSpPr txBox="1">
            <a:spLocks/>
          </p:cNvSpPr>
          <p:nvPr/>
        </p:nvSpPr>
        <p:spPr>
          <a:xfrm>
            <a:off x="1371998" y="3544100"/>
            <a:ext cx="1943372" cy="3957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t>Decision Tree</a:t>
            </a:r>
          </a:p>
        </p:txBody>
      </p:sp>
    </p:spTree>
    <p:extLst>
      <p:ext uri="{BB962C8B-B14F-4D97-AF65-F5344CB8AC3E}">
        <p14:creationId xmlns:p14="http://schemas.microsoft.com/office/powerpoint/2010/main" val="34591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EFBBAE-F944-5048-8F1B-AAB2900B5549}"/>
              </a:ext>
            </a:extLst>
          </p:cNvPr>
          <p:cNvSpPr>
            <a:spLocks noGrp="1"/>
          </p:cNvSpPr>
          <p:nvPr>
            <p:ph type="title"/>
          </p:nvPr>
        </p:nvSpPr>
        <p:spPr/>
        <p:txBody>
          <a:bodyPr/>
          <a:lstStyle/>
          <a:p>
            <a:r>
              <a:rPr lang="en-US" noProof="0" dirty="0"/>
              <a:t>Complexity</a:t>
            </a:r>
          </a:p>
        </p:txBody>
      </p:sp>
      <p:sp>
        <p:nvSpPr>
          <p:cNvPr id="3" name="Segnaposto contenuto 2">
            <a:extLst>
              <a:ext uri="{FF2B5EF4-FFF2-40B4-BE49-F238E27FC236}">
                <a16:creationId xmlns:a16="http://schemas.microsoft.com/office/drawing/2014/main" id="{FEAC4255-7B7F-6241-836B-0280F76FA17C}"/>
              </a:ext>
            </a:extLst>
          </p:cNvPr>
          <p:cNvSpPr>
            <a:spLocks noGrp="1"/>
          </p:cNvSpPr>
          <p:nvPr>
            <p:ph type="body" idx="1"/>
          </p:nvPr>
        </p:nvSpPr>
        <p:spPr>
          <a:xfrm>
            <a:off x="311700" y="1152475"/>
            <a:ext cx="4411890" cy="3416400"/>
          </a:xfrm>
        </p:spPr>
        <p:txBody>
          <a:bodyPr>
            <a:normAutofit/>
          </a:bodyPr>
          <a:lstStyle/>
          <a:p>
            <a:r>
              <a:rPr lang="en-US" dirty="0"/>
              <a:t>Opposed to </a:t>
            </a:r>
            <a:r>
              <a:rPr lang="en-US" i="1" dirty="0"/>
              <a:t>interpretability</a:t>
            </a:r>
            <a:r>
              <a:rPr lang="en-US" dirty="0"/>
              <a:t>.</a:t>
            </a:r>
          </a:p>
          <a:p>
            <a:endParaRPr lang="en-US" dirty="0"/>
          </a:p>
          <a:p>
            <a:r>
              <a:rPr lang="en-US" dirty="0"/>
              <a:t>Is only related to the model and not to the training data that is unknown.</a:t>
            </a:r>
          </a:p>
          <a:p>
            <a:endParaRPr lang="en-US" dirty="0"/>
          </a:p>
          <a:p>
            <a:r>
              <a:rPr lang="en-US" dirty="0"/>
              <a:t>Generally estimated with a rough approximation related to the </a:t>
            </a:r>
            <a:r>
              <a:rPr lang="en-US" b="1" i="1" dirty="0"/>
              <a:t>size</a:t>
            </a:r>
            <a:r>
              <a:rPr lang="en-US" dirty="0"/>
              <a:t> of the interpretable model.</a:t>
            </a:r>
          </a:p>
        </p:txBody>
      </p:sp>
      <p:sp>
        <p:nvSpPr>
          <p:cNvPr id="5" name="Segnaposto contenuto 2">
            <a:extLst>
              <a:ext uri="{FF2B5EF4-FFF2-40B4-BE49-F238E27FC236}">
                <a16:creationId xmlns:a16="http://schemas.microsoft.com/office/drawing/2014/main" id="{42238BE1-F5F1-2A41-B495-77B93DA25B52}"/>
              </a:ext>
            </a:extLst>
          </p:cNvPr>
          <p:cNvSpPr txBox="1">
            <a:spLocks/>
          </p:cNvSpPr>
          <p:nvPr/>
        </p:nvSpPr>
        <p:spPr>
          <a:xfrm>
            <a:off x="4880941" y="1293785"/>
            <a:ext cx="398540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1">
                    <a:lumMod val="50000"/>
                  </a:schemeClr>
                </a:solidFill>
                <a:latin typeface="Proxima Nova"/>
                <a:ea typeface="Proxima Nova"/>
                <a:cs typeface="Proxima Nova"/>
                <a:sym typeface="Proxima Nova"/>
              </a:rPr>
              <a:t>Linear Model: number of non zero weights in the model.</a:t>
            </a:r>
          </a:p>
          <a:p>
            <a:endParaRPr lang="en-US" sz="1800" dirty="0">
              <a:solidFill>
                <a:schemeClr val="accent1">
                  <a:lumMod val="50000"/>
                </a:schemeClr>
              </a:solidFill>
              <a:latin typeface="Proxima Nova"/>
              <a:ea typeface="Proxima Nova"/>
              <a:cs typeface="Proxima Nova"/>
              <a:sym typeface="Proxima Nova"/>
            </a:endParaRPr>
          </a:p>
          <a:p>
            <a:r>
              <a:rPr lang="en-US" sz="1800" dirty="0">
                <a:solidFill>
                  <a:schemeClr val="accent1">
                    <a:lumMod val="50000"/>
                  </a:schemeClr>
                </a:solidFill>
                <a:latin typeface="Proxima Nova"/>
                <a:ea typeface="Proxima Nova"/>
                <a:cs typeface="Proxima Nova"/>
                <a:sym typeface="Proxima Nova"/>
              </a:rPr>
              <a:t>Rule: number of attribute-value pairs in condition.</a:t>
            </a:r>
          </a:p>
          <a:p>
            <a:endParaRPr lang="en-US" sz="1800" dirty="0">
              <a:solidFill>
                <a:schemeClr val="accent1">
                  <a:lumMod val="50000"/>
                </a:schemeClr>
              </a:solidFill>
              <a:latin typeface="Proxima Nova"/>
              <a:ea typeface="Proxima Nova"/>
              <a:cs typeface="Proxima Nova"/>
              <a:sym typeface="Proxima Nova"/>
            </a:endParaRPr>
          </a:p>
          <a:p>
            <a:r>
              <a:rPr lang="en-US" sz="1800" dirty="0">
                <a:solidFill>
                  <a:schemeClr val="accent1">
                    <a:lumMod val="50000"/>
                  </a:schemeClr>
                </a:solidFill>
                <a:latin typeface="Proxima Nova"/>
                <a:ea typeface="Proxima Nova"/>
                <a:cs typeface="Proxima Nova"/>
                <a:sym typeface="Proxima Nova"/>
              </a:rPr>
              <a:t>Decision Tree: estimating the complexity of a tree can be hard.</a:t>
            </a:r>
          </a:p>
        </p:txBody>
      </p:sp>
      <p:sp>
        <p:nvSpPr>
          <p:cNvPr id="6" name="CasellaDiTesto 5">
            <a:extLst>
              <a:ext uri="{FF2B5EF4-FFF2-40B4-BE49-F238E27FC236}">
                <a16:creationId xmlns:a16="http://schemas.microsoft.com/office/drawing/2014/main" id="{DD66B1BE-D624-0C41-936D-0FAF09015727}"/>
              </a:ext>
            </a:extLst>
          </p:cNvPr>
          <p:cNvSpPr txBox="1"/>
          <p:nvPr/>
        </p:nvSpPr>
        <p:spPr>
          <a:xfrm>
            <a:off x="628650" y="4495981"/>
            <a:ext cx="7792188" cy="738664"/>
          </a:xfrm>
          <a:prstGeom prst="rect">
            <a:avLst/>
          </a:prstGeom>
          <a:noFill/>
        </p:spPr>
        <p:txBody>
          <a:bodyPr wrap="square" rtlCol="0">
            <a:spAutoFit/>
          </a:bodyPr>
          <a:lstStyle/>
          <a:p>
            <a:pPr marL="214313" indent="-214313">
              <a:buFont typeface="Font di sistema"/>
              <a:buChar char="-"/>
            </a:pPr>
            <a:r>
              <a:rPr lang="en-US" sz="1050" dirty="0"/>
              <a:t>Marco Tulio Ribeiro, Sameer Singh, and Carlos </a:t>
            </a:r>
            <a:r>
              <a:rPr lang="en-US" sz="1050" dirty="0" err="1"/>
              <a:t>Guestrin</a:t>
            </a:r>
            <a:r>
              <a:rPr lang="en-US" sz="1050" dirty="0"/>
              <a:t>. 2016. </a:t>
            </a:r>
            <a:r>
              <a:rPr lang="en-US" sz="1050" b="1" i="1" dirty="0"/>
              <a:t>Why should </a:t>
            </a:r>
            <a:r>
              <a:rPr lang="en-US" sz="1050" b="1" i="1" dirty="0" err="1"/>
              <a:t>i</a:t>
            </a:r>
            <a:r>
              <a:rPr lang="en-US" sz="1050" b="1" i="1" dirty="0"/>
              <a:t> trust you?: Explaining the predictions of any classifier</a:t>
            </a:r>
            <a:r>
              <a:rPr lang="en-US" sz="1050" dirty="0"/>
              <a:t>. KDD.</a:t>
            </a:r>
          </a:p>
          <a:p>
            <a:pPr marL="214313" indent="-214313">
              <a:buFont typeface="Font di sistema"/>
              <a:buChar char="-"/>
            </a:pPr>
            <a:r>
              <a:rPr lang="en-US" sz="1050" dirty="0" err="1"/>
              <a:t>Houtao</a:t>
            </a:r>
            <a:r>
              <a:rPr lang="en-US" sz="1050" dirty="0"/>
              <a:t> Deng. 2014. </a:t>
            </a:r>
            <a:r>
              <a:rPr lang="en-US" sz="1050" b="1" i="1" dirty="0"/>
              <a:t>Interpreting tree ensembles with </a:t>
            </a:r>
            <a:r>
              <a:rPr lang="en-US" sz="1050" b="1" i="1" dirty="0" err="1"/>
              <a:t>intrees</a:t>
            </a:r>
            <a:r>
              <a:rPr lang="en-US" sz="1050" dirty="0"/>
              <a:t>. </a:t>
            </a:r>
            <a:r>
              <a:rPr lang="en-US" sz="1050" dirty="0" err="1"/>
              <a:t>arXiv</a:t>
            </a:r>
            <a:r>
              <a:rPr lang="en-US" sz="1050" dirty="0"/>
              <a:t> preprint arXiv:1408.5456.</a:t>
            </a:r>
          </a:p>
          <a:p>
            <a:pPr marL="214313" indent="-214313">
              <a:buFont typeface="Font di sistema"/>
              <a:buChar char="-"/>
            </a:pPr>
            <a:r>
              <a:rPr lang="en-US" sz="1050" dirty="0"/>
              <a:t>Alex A. Freitas. 2014. </a:t>
            </a:r>
            <a:r>
              <a:rPr lang="en-US" sz="1050" b="1" i="1" dirty="0"/>
              <a:t>Comprehensible classification models: A position paper</a:t>
            </a:r>
            <a:r>
              <a:rPr lang="en-US" sz="1050" dirty="0"/>
              <a:t>. ACM SIGKDD </a:t>
            </a:r>
            <a:r>
              <a:rPr lang="en-US" sz="1050" dirty="0" err="1"/>
              <a:t>Explor</a:t>
            </a:r>
            <a:r>
              <a:rPr lang="en-US" sz="1050" dirty="0"/>
              <a:t>. </a:t>
            </a:r>
            <a:r>
              <a:rPr lang="en-US" sz="1050" dirty="0" err="1"/>
              <a:t>Newslett</a:t>
            </a:r>
            <a:r>
              <a:rPr lang="en-US" sz="1050" dirty="0"/>
              <a:t>.</a:t>
            </a:r>
          </a:p>
        </p:txBody>
      </p:sp>
      <p:grpSp>
        <p:nvGrpSpPr>
          <p:cNvPr id="12" name="Gruppo 11">
            <a:extLst>
              <a:ext uri="{FF2B5EF4-FFF2-40B4-BE49-F238E27FC236}">
                <a16:creationId xmlns:a16="http://schemas.microsoft.com/office/drawing/2014/main" id="{113196A1-F251-564E-A365-8219E22FF488}"/>
              </a:ext>
            </a:extLst>
          </p:cNvPr>
          <p:cNvGrpSpPr/>
          <p:nvPr/>
        </p:nvGrpSpPr>
        <p:grpSpPr>
          <a:xfrm>
            <a:off x="6206690" y="312898"/>
            <a:ext cx="2445081" cy="916064"/>
            <a:chOff x="7602726" y="362460"/>
            <a:chExt cx="3260108" cy="1221419"/>
          </a:xfrm>
        </p:grpSpPr>
        <p:pic>
          <p:nvPicPr>
            <p:cNvPr id="8" name="Immagine 7" descr="Immagine che contiene piatto, serviziodatavola&#10;&#10;&#10;&#10;Descrizione generata automaticamente">
              <a:extLst>
                <a:ext uri="{FF2B5EF4-FFF2-40B4-BE49-F238E27FC236}">
                  <a16:creationId xmlns:a16="http://schemas.microsoft.com/office/drawing/2014/main" id="{9638D64F-F637-6949-B093-1D8AF9EF8AC2}"/>
                </a:ext>
              </a:extLst>
            </p:cNvPr>
            <p:cNvPicPr>
              <a:picLocks noChangeAspect="1"/>
            </p:cNvPicPr>
            <p:nvPr/>
          </p:nvPicPr>
          <p:blipFill>
            <a:blip r:embed="rId3">
              <a:duotone>
                <a:schemeClr val="accent3">
                  <a:shade val="45000"/>
                  <a:satMod val="135000"/>
                </a:schemeClr>
                <a:prstClr val="white"/>
              </a:duotone>
            </a:blip>
            <a:stretch>
              <a:fillRect/>
            </a:stretch>
          </p:blipFill>
          <p:spPr>
            <a:xfrm>
              <a:off x="7734300" y="497397"/>
              <a:ext cx="3014213" cy="1004737"/>
            </a:xfrm>
            <a:prstGeom prst="rect">
              <a:avLst/>
            </a:prstGeom>
          </p:spPr>
        </p:pic>
        <p:sp>
          <p:nvSpPr>
            <p:cNvPr id="10" name="Mezza cornice 9">
              <a:extLst>
                <a:ext uri="{FF2B5EF4-FFF2-40B4-BE49-F238E27FC236}">
                  <a16:creationId xmlns:a16="http://schemas.microsoft.com/office/drawing/2014/main" id="{93CA1E91-7C07-2245-AA33-C8F7D7170CE6}"/>
                </a:ext>
              </a:extLst>
            </p:cNvPr>
            <p:cNvSpPr/>
            <p:nvPr/>
          </p:nvSpPr>
          <p:spPr>
            <a:xfrm>
              <a:off x="7602726" y="362460"/>
              <a:ext cx="752394" cy="752394"/>
            </a:xfrm>
            <a:prstGeom prst="halfFrame">
              <a:avLst>
                <a:gd name="adj1" fmla="val 14681"/>
                <a:gd name="adj2" fmla="val 14680"/>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Mezza cornice 10">
              <a:extLst>
                <a:ext uri="{FF2B5EF4-FFF2-40B4-BE49-F238E27FC236}">
                  <a16:creationId xmlns:a16="http://schemas.microsoft.com/office/drawing/2014/main" id="{4744E098-550A-DF41-B8B1-443BB1C03F78}"/>
                </a:ext>
              </a:extLst>
            </p:cNvPr>
            <p:cNvSpPr/>
            <p:nvPr/>
          </p:nvSpPr>
          <p:spPr>
            <a:xfrm rot="10800000">
              <a:off x="10110440" y="831485"/>
              <a:ext cx="752394" cy="752394"/>
            </a:xfrm>
            <a:prstGeom prst="halfFrame">
              <a:avLst>
                <a:gd name="adj1" fmla="val 14681"/>
                <a:gd name="adj2" fmla="val 14680"/>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Tree>
    <p:extLst>
      <p:ext uri="{BB962C8B-B14F-4D97-AF65-F5344CB8AC3E}">
        <p14:creationId xmlns:p14="http://schemas.microsoft.com/office/powerpoint/2010/main" val="37507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83001-2E0E-FC44-B7D7-4BC8E5BDD8E3}"/>
              </a:ext>
            </a:extLst>
          </p:cNvPr>
          <p:cNvSpPr>
            <a:spLocks noGrp="1"/>
          </p:cNvSpPr>
          <p:nvPr>
            <p:ph type="title"/>
          </p:nvPr>
        </p:nvSpPr>
        <p:spPr/>
        <p:txBody>
          <a:bodyPr/>
          <a:lstStyle/>
          <a:p>
            <a:r>
              <a:rPr lang="en-US" noProof="0" dirty="0"/>
              <a:t>Problems Taxonomy</a:t>
            </a:r>
          </a:p>
        </p:txBody>
      </p:sp>
      <p:pic>
        <p:nvPicPr>
          <p:cNvPr id="5" name="Immagine 4">
            <a:extLst>
              <a:ext uri="{FF2B5EF4-FFF2-40B4-BE49-F238E27FC236}">
                <a16:creationId xmlns:a16="http://schemas.microsoft.com/office/drawing/2014/main" id="{60573A1D-015D-2646-84FF-E107B434AB6B}"/>
              </a:ext>
            </a:extLst>
          </p:cNvPr>
          <p:cNvPicPr>
            <a:picLocks noChangeAspect="1"/>
          </p:cNvPicPr>
          <p:nvPr/>
        </p:nvPicPr>
        <p:blipFill>
          <a:blip r:embed="rId3"/>
          <a:stretch>
            <a:fillRect/>
          </a:stretch>
        </p:blipFill>
        <p:spPr>
          <a:xfrm>
            <a:off x="628650" y="1268017"/>
            <a:ext cx="8009424" cy="3601640"/>
          </a:xfrm>
          <a:prstGeom prst="rect">
            <a:avLst/>
          </a:prstGeom>
        </p:spPr>
      </p:pic>
    </p:spTree>
    <p:extLst>
      <p:ext uri="{BB962C8B-B14F-4D97-AF65-F5344CB8AC3E}">
        <p14:creationId xmlns:p14="http://schemas.microsoft.com/office/powerpoint/2010/main" val="1809004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83001-2E0E-FC44-B7D7-4BC8E5BDD8E3}"/>
              </a:ext>
            </a:extLst>
          </p:cNvPr>
          <p:cNvSpPr>
            <a:spLocks noGrp="1"/>
          </p:cNvSpPr>
          <p:nvPr>
            <p:ph type="title"/>
          </p:nvPr>
        </p:nvSpPr>
        <p:spPr/>
        <p:txBody>
          <a:bodyPr/>
          <a:lstStyle/>
          <a:p>
            <a:r>
              <a:rPr lang="en-US" noProof="0" dirty="0" err="1"/>
              <a:t>XbD</a:t>
            </a:r>
            <a:r>
              <a:rPr lang="en-US" noProof="0" dirty="0"/>
              <a:t> – </a:t>
            </a:r>
            <a:r>
              <a:rPr lang="en-US" noProof="0" dirty="0" err="1"/>
              <a:t>eXplanation</a:t>
            </a:r>
            <a:r>
              <a:rPr lang="en-US" noProof="0" dirty="0"/>
              <a:t> by Design</a:t>
            </a:r>
          </a:p>
        </p:txBody>
      </p:sp>
      <p:pic>
        <p:nvPicPr>
          <p:cNvPr id="5" name="Immagine 4">
            <a:extLst>
              <a:ext uri="{FF2B5EF4-FFF2-40B4-BE49-F238E27FC236}">
                <a16:creationId xmlns:a16="http://schemas.microsoft.com/office/drawing/2014/main" id="{60573A1D-015D-2646-84FF-E107B434AB6B}"/>
              </a:ext>
            </a:extLst>
          </p:cNvPr>
          <p:cNvPicPr>
            <a:picLocks noChangeAspect="1"/>
          </p:cNvPicPr>
          <p:nvPr/>
        </p:nvPicPr>
        <p:blipFill>
          <a:blip r:embed="rId3"/>
          <a:stretch>
            <a:fillRect/>
          </a:stretch>
        </p:blipFill>
        <p:spPr>
          <a:xfrm>
            <a:off x="628650" y="1268017"/>
            <a:ext cx="8009424" cy="3601640"/>
          </a:xfrm>
          <a:prstGeom prst="rect">
            <a:avLst/>
          </a:prstGeom>
        </p:spPr>
      </p:pic>
      <p:pic>
        <p:nvPicPr>
          <p:cNvPr id="7" name="Immagine 6">
            <a:extLst>
              <a:ext uri="{FF2B5EF4-FFF2-40B4-BE49-F238E27FC236}">
                <a16:creationId xmlns:a16="http://schemas.microsoft.com/office/drawing/2014/main" id="{808C60AE-F795-F044-BB7A-7A30FC541ACE}"/>
              </a:ext>
            </a:extLst>
          </p:cNvPr>
          <p:cNvPicPr>
            <a:picLocks noChangeAspect="1"/>
          </p:cNvPicPr>
          <p:nvPr/>
        </p:nvPicPr>
        <p:blipFill rotWithShape="1">
          <a:blip r:embed="rId3"/>
          <a:srcRect l="76063" t="29009" b="47380"/>
          <a:stretch/>
        </p:blipFill>
        <p:spPr>
          <a:xfrm>
            <a:off x="6720839" y="2320732"/>
            <a:ext cx="1917234" cy="850392"/>
          </a:xfrm>
          <a:prstGeom prst="rect">
            <a:avLst/>
          </a:prstGeom>
        </p:spPr>
      </p:pic>
      <p:grpSp>
        <p:nvGrpSpPr>
          <p:cNvPr id="8" name="Gruppo 7">
            <a:extLst>
              <a:ext uri="{FF2B5EF4-FFF2-40B4-BE49-F238E27FC236}">
                <a16:creationId xmlns:a16="http://schemas.microsoft.com/office/drawing/2014/main" id="{89927282-9074-F842-A101-C212603166FE}"/>
              </a:ext>
            </a:extLst>
          </p:cNvPr>
          <p:cNvGrpSpPr/>
          <p:nvPr/>
        </p:nvGrpSpPr>
        <p:grpSpPr>
          <a:xfrm>
            <a:off x="7676047" y="472965"/>
            <a:ext cx="707267" cy="719020"/>
            <a:chOff x="10234730" y="449872"/>
            <a:chExt cx="1184352" cy="1139442"/>
          </a:xfrm>
        </p:grpSpPr>
        <p:pic>
          <p:nvPicPr>
            <p:cNvPr id="6" name="Immagine 5" descr="Immagine che contiene edificio, finestra, shoji&#10;&#10;&#10;&#10;Descrizione generata automaticamente">
              <a:extLst>
                <a:ext uri="{FF2B5EF4-FFF2-40B4-BE49-F238E27FC236}">
                  <a16:creationId xmlns:a16="http://schemas.microsoft.com/office/drawing/2014/main" id="{F8ECDDC0-C9BB-1F4B-AF96-B7E0B5A774F5}"/>
                </a:ext>
              </a:extLst>
            </p:cNvPr>
            <p:cNvPicPr>
              <a:picLocks noChangeAspect="1"/>
            </p:cNvPicPr>
            <p:nvPr/>
          </p:nvPicPr>
          <p:blipFill>
            <a:blip r:embed="rId4"/>
            <a:stretch>
              <a:fillRect/>
            </a:stretch>
          </p:blipFill>
          <p:spPr>
            <a:xfrm>
              <a:off x="10234730" y="449872"/>
              <a:ext cx="1177904" cy="1139442"/>
            </a:xfrm>
            <a:prstGeom prst="rect">
              <a:avLst/>
            </a:prstGeom>
          </p:spPr>
        </p:pic>
        <p:sp>
          <p:nvSpPr>
            <p:cNvPr id="4" name="Rettangolo 3">
              <a:extLst>
                <a:ext uri="{FF2B5EF4-FFF2-40B4-BE49-F238E27FC236}">
                  <a16:creationId xmlns:a16="http://schemas.microsoft.com/office/drawing/2014/main" id="{CD45A3E8-559D-2945-A1D4-EECF8F98917D}"/>
                </a:ext>
              </a:extLst>
            </p:cNvPr>
            <p:cNvSpPr/>
            <p:nvPr/>
          </p:nvSpPr>
          <p:spPr>
            <a:xfrm rot="1811421">
              <a:off x="10848630" y="510609"/>
              <a:ext cx="570452" cy="256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24">
            <a:extLst>
              <a:ext uri="{FF2B5EF4-FFF2-40B4-BE49-F238E27FC236}">
                <a16:creationId xmlns:a16="http://schemas.microsoft.com/office/drawing/2014/main" id="{FF4908E7-8D8D-B54B-8AAD-77CADE505A45}"/>
              </a:ext>
            </a:extLst>
          </p:cNvPr>
          <p:cNvGrpSpPr/>
          <p:nvPr/>
        </p:nvGrpSpPr>
        <p:grpSpPr>
          <a:xfrm>
            <a:off x="628650" y="1344048"/>
            <a:ext cx="3062754" cy="1554357"/>
            <a:chOff x="3223554" y="3385020"/>
            <a:chExt cx="4835343" cy="2453950"/>
          </a:xfrm>
        </p:grpSpPr>
        <p:sp>
          <p:nvSpPr>
            <p:cNvPr id="10" name="Can 25">
              <a:extLst>
                <a:ext uri="{FF2B5EF4-FFF2-40B4-BE49-F238E27FC236}">
                  <a16:creationId xmlns:a16="http://schemas.microsoft.com/office/drawing/2014/main" id="{9406B957-94B8-A547-9372-4C1FEF16E703}"/>
                </a:ext>
              </a:extLst>
            </p:cNvPr>
            <p:cNvSpPr/>
            <p:nvPr/>
          </p:nvSpPr>
          <p:spPr>
            <a:xfrm>
              <a:off x="3242684" y="3802325"/>
              <a:ext cx="1053296" cy="1183511"/>
            </a:xfrm>
            <a:prstGeom prst="ca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Cube 26">
              <a:extLst>
                <a:ext uri="{FF2B5EF4-FFF2-40B4-BE49-F238E27FC236}">
                  <a16:creationId xmlns:a16="http://schemas.microsoft.com/office/drawing/2014/main" id="{CEBEEDE5-6A3B-BA46-AF4F-7900B7C7EA67}"/>
                </a:ext>
              </a:extLst>
            </p:cNvPr>
            <p:cNvSpPr/>
            <p:nvPr/>
          </p:nvSpPr>
          <p:spPr>
            <a:xfrm>
              <a:off x="4957812" y="3677086"/>
              <a:ext cx="1216152" cy="1216152"/>
            </a:xfrm>
            <a:prstGeom prst="cub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2" name="Straight Arrow Connector 27">
              <a:extLst>
                <a:ext uri="{FF2B5EF4-FFF2-40B4-BE49-F238E27FC236}">
                  <a16:creationId xmlns:a16="http://schemas.microsoft.com/office/drawing/2014/main" id="{3C1C6C7F-E676-FD47-B9AD-2B6B65C832C1}"/>
                </a:ext>
              </a:extLst>
            </p:cNvPr>
            <p:cNvCxnSpPr/>
            <p:nvPr/>
          </p:nvCxnSpPr>
          <p:spPr>
            <a:xfrm>
              <a:off x="4377004" y="4394080"/>
              <a:ext cx="4861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28">
              <a:extLst>
                <a:ext uri="{FF2B5EF4-FFF2-40B4-BE49-F238E27FC236}">
                  <a16:creationId xmlns:a16="http://schemas.microsoft.com/office/drawing/2014/main" id="{D7245331-42B4-104D-AEE7-C4F21F4BB6F6}"/>
                </a:ext>
              </a:extLst>
            </p:cNvPr>
            <p:cNvCxnSpPr>
              <a:cxnSpLocks/>
            </p:cNvCxnSpPr>
            <p:nvPr/>
          </p:nvCxnSpPr>
          <p:spPr>
            <a:xfrm flipV="1">
              <a:off x="6556399" y="4394080"/>
              <a:ext cx="80314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29">
              <a:extLst>
                <a:ext uri="{FF2B5EF4-FFF2-40B4-BE49-F238E27FC236}">
                  <a16:creationId xmlns:a16="http://schemas.microsoft.com/office/drawing/2014/main" id="{A76C97D4-1518-224B-AC8C-BF25CC6BB208}"/>
                </a:ext>
              </a:extLst>
            </p:cNvPr>
            <p:cNvSpPr txBox="1"/>
            <p:nvPr/>
          </p:nvSpPr>
          <p:spPr>
            <a:xfrm>
              <a:off x="3223554" y="5005855"/>
              <a:ext cx="1310681" cy="728856"/>
            </a:xfrm>
            <a:prstGeom prst="rect">
              <a:avLst/>
            </a:prstGeom>
            <a:noFill/>
          </p:spPr>
          <p:txBody>
            <a:bodyPr wrap="square" rtlCol="0">
              <a:spAutoFit/>
            </a:bodyPr>
            <a:lstStyle/>
            <a:p>
              <a:r>
                <a:rPr lang="en-US" sz="1200" dirty="0"/>
                <a:t>Input Data</a:t>
              </a:r>
            </a:p>
          </p:txBody>
        </p:sp>
        <p:sp>
          <p:nvSpPr>
            <p:cNvPr id="15" name="Cube 30">
              <a:extLst>
                <a:ext uri="{FF2B5EF4-FFF2-40B4-BE49-F238E27FC236}">
                  <a16:creationId xmlns:a16="http://schemas.microsoft.com/office/drawing/2014/main" id="{77D4DFDC-21A8-464B-9570-1354A1E19DD9}"/>
                </a:ext>
              </a:extLst>
            </p:cNvPr>
            <p:cNvSpPr/>
            <p:nvPr/>
          </p:nvSpPr>
          <p:spPr>
            <a:xfrm>
              <a:off x="5110212" y="3829486"/>
              <a:ext cx="1216152" cy="1216152"/>
            </a:xfrm>
            <a:prstGeom prst="cub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Cube 31">
              <a:extLst>
                <a:ext uri="{FF2B5EF4-FFF2-40B4-BE49-F238E27FC236}">
                  <a16:creationId xmlns:a16="http://schemas.microsoft.com/office/drawing/2014/main" id="{2ACCE111-0FC3-4241-AB11-805E918BA741}"/>
                </a:ext>
              </a:extLst>
            </p:cNvPr>
            <p:cNvSpPr/>
            <p:nvPr/>
          </p:nvSpPr>
          <p:spPr>
            <a:xfrm>
              <a:off x="5262612" y="3981886"/>
              <a:ext cx="1216152" cy="1216152"/>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Cube 32">
              <a:extLst>
                <a:ext uri="{FF2B5EF4-FFF2-40B4-BE49-F238E27FC236}">
                  <a16:creationId xmlns:a16="http://schemas.microsoft.com/office/drawing/2014/main" id="{9526BCAE-3C5C-954E-97C3-773682C69B90}"/>
                </a:ext>
              </a:extLst>
            </p:cNvPr>
            <p:cNvSpPr/>
            <p:nvPr/>
          </p:nvSpPr>
          <p:spPr>
            <a:xfrm>
              <a:off x="5415012" y="4134286"/>
              <a:ext cx="1216152" cy="1216152"/>
            </a:xfrm>
            <a:prstGeom prst="cub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Cube 33">
              <a:extLst>
                <a:ext uri="{FF2B5EF4-FFF2-40B4-BE49-F238E27FC236}">
                  <a16:creationId xmlns:a16="http://schemas.microsoft.com/office/drawing/2014/main" id="{2CE7CF2B-1AD8-DD4D-8502-2858F720AB5B}"/>
                </a:ext>
              </a:extLst>
            </p:cNvPr>
            <p:cNvSpPr/>
            <p:nvPr/>
          </p:nvSpPr>
          <p:spPr>
            <a:xfrm>
              <a:off x="5700698" y="4308708"/>
              <a:ext cx="1216152" cy="1216152"/>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9" name="Straight Arrow Connector 34">
              <a:extLst>
                <a:ext uri="{FF2B5EF4-FFF2-40B4-BE49-F238E27FC236}">
                  <a16:creationId xmlns:a16="http://schemas.microsoft.com/office/drawing/2014/main" id="{A76081C8-4058-E948-8625-0D4B998C1DF3}"/>
                </a:ext>
              </a:extLst>
            </p:cNvPr>
            <p:cNvCxnSpPr>
              <a:cxnSpLocks/>
            </p:cNvCxnSpPr>
            <p:nvPr/>
          </p:nvCxnSpPr>
          <p:spPr>
            <a:xfrm>
              <a:off x="4819920" y="4897870"/>
              <a:ext cx="745968" cy="68385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35">
              <a:extLst>
                <a:ext uri="{FF2B5EF4-FFF2-40B4-BE49-F238E27FC236}">
                  <a16:creationId xmlns:a16="http://schemas.microsoft.com/office/drawing/2014/main" id="{55EBDCFC-EBFE-AE4F-AC19-5BFFDF34735C}"/>
                </a:ext>
              </a:extLst>
            </p:cNvPr>
            <p:cNvSpPr txBox="1"/>
            <p:nvPr/>
          </p:nvSpPr>
          <p:spPr>
            <a:xfrm>
              <a:off x="4498220" y="5484066"/>
              <a:ext cx="1372468" cy="346207"/>
            </a:xfrm>
            <a:prstGeom prst="rect">
              <a:avLst/>
            </a:prstGeom>
            <a:noFill/>
          </p:spPr>
          <p:txBody>
            <a:bodyPr wrap="square" rtlCol="0">
              <a:spAutoFit/>
            </a:bodyPr>
            <a:lstStyle/>
            <a:p>
              <a:r>
                <a:rPr lang="en-US" sz="825" dirty="0"/>
                <a:t>Interpretability </a:t>
              </a:r>
            </a:p>
          </p:txBody>
        </p:sp>
        <p:sp>
          <p:nvSpPr>
            <p:cNvPr id="21" name="TextBox 36">
              <a:extLst>
                <a:ext uri="{FF2B5EF4-FFF2-40B4-BE49-F238E27FC236}">
                  <a16:creationId xmlns:a16="http://schemas.microsoft.com/office/drawing/2014/main" id="{03A2E7E7-5833-EA49-BCD5-AF7F3F933277}"/>
                </a:ext>
              </a:extLst>
            </p:cNvPr>
            <p:cNvSpPr txBox="1"/>
            <p:nvPr/>
          </p:nvSpPr>
          <p:spPr>
            <a:xfrm>
              <a:off x="4558470" y="3385020"/>
              <a:ext cx="1994738" cy="400871"/>
            </a:xfrm>
            <a:prstGeom prst="rect">
              <a:avLst/>
            </a:prstGeom>
            <a:noFill/>
          </p:spPr>
          <p:txBody>
            <a:bodyPr wrap="none" rtlCol="0">
              <a:spAutoFit/>
            </a:bodyPr>
            <a:lstStyle/>
            <a:p>
              <a:r>
                <a:rPr lang="en-US" sz="1050" dirty="0"/>
                <a:t>Black-box System</a:t>
              </a:r>
            </a:p>
          </p:txBody>
        </p:sp>
        <p:sp>
          <p:nvSpPr>
            <p:cNvPr id="22" name="TextBox 37">
              <a:extLst>
                <a:ext uri="{FF2B5EF4-FFF2-40B4-BE49-F238E27FC236}">
                  <a16:creationId xmlns:a16="http://schemas.microsoft.com/office/drawing/2014/main" id="{6FDE998E-836E-5542-A2E6-819258D9D4F6}"/>
                </a:ext>
              </a:extLst>
            </p:cNvPr>
            <p:cNvSpPr txBox="1"/>
            <p:nvPr/>
          </p:nvSpPr>
          <p:spPr>
            <a:xfrm>
              <a:off x="5851574" y="5438099"/>
              <a:ext cx="2207323" cy="400871"/>
            </a:xfrm>
            <a:prstGeom prst="rect">
              <a:avLst/>
            </a:prstGeom>
            <a:noFill/>
          </p:spPr>
          <p:txBody>
            <a:bodyPr wrap="none" rtlCol="0">
              <a:spAutoFit/>
            </a:bodyPr>
            <a:lstStyle/>
            <a:p>
              <a:r>
                <a:rPr lang="en-US" sz="1050" dirty="0"/>
                <a:t>Transparent System</a:t>
              </a:r>
            </a:p>
          </p:txBody>
        </p:sp>
        <mc:AlternateContent xmlns:mc="http://schemas.openxmlformats.org/markup-compatibility/2006" xmlns:a14="http://schemas.microsoft.com/office/drawing/2010/main">
          <mc:Choice Requires="a14">
            <p:sp>
              <p:nvSpPr>
                <p:cNvPr id="23" name="TextBox 38">
                  <a:extLst>
                    <a:ext uri="{FF2B5EF4-FFF2-40B4-BE49-F238E27FC236}">
                      <a16:creationId xmlns:a16="http://schemas.microsoft.com/office/drawing/2014/main" id="{81A34ED4-B169-524F-916B-C2A55D7396FA}"/>
                    </a:ext>
                  </a:extLst>
                </p:cNvPr>
                <p:cNvSpPr txBox="1"/>
                <p:nvPr/>
              </p:nvSpPr>
              <p:spPr>
                <a:xfrm>
                  <a:off x="7399536" y="4101744"/>
                  <a:ext cx="549781" cy="51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500" i="1">
                                <a:solidFill>
                                  <a:schemeClr val="tx1"/>
                                </a:solidFill>
                                <a:latin typeface="Cambria Math" panose="02040503050406030204" pitchFamily="18" charset="0"/>
                              </a:rPr>
                            </m:ctrlPr>
                          </m:accPr>
                          <m:e>
                            <m:r>
                              <a:rPr lang="en-US" sz="1500" i="1">
                                <a:solidFill>
                                  <a:schemeClr val="tx1"/>
                                </a:solidFill>
                                <a:latin typeface="Cambria Math" panose="02040503050406030204" pitchFamily="18" charset="0"/>
                              </a:rPr>
                              <m:t>𝑦</m:t>
                            </m:r>
                          </m:e>
                        </m:acc>
                      </m:oMath>
                    </m:oMathPara>
                  </a14:m>
                  <a:endParaRPr lang="en-US" sz="1500" dirty="0">
                    <a:solidFill>
                      <a:schemeClr val="tx1"/>
                    </a:solidFill>
                  </a:endParaRPr>
                </a:p>
              </p:txBody>
            </p:sp>
          </mc:Choice>
          <mc:Fallback xmlns="">
            <p:sp>
              <p:nvSpPr>
                <p:cNvPr id="23" name="TextBox 38">
                  <a:extLst>
                    <a:ext uri="{FF2B5EF4-FFF2-40B4-BE49-F238E27FC236}">
                      <a16:creationId xmlns:a16="http://schemas.microsoft.com/office/drawing/2014/main" id="{81A34ED4-B169-524F-916B-C2A55D7396FA}"/>
                    </a:ext>
                  </a:extLst>
                </p:cNvPr>
                <p:cNvSpPr txBox="1">
                  <a:spLocks noRot="1" noChangeAspect="1" noMove="1" noResize="1" noEditPoints="1" noAdjustHandles="1" noChangeArrowheads="1" noChangeShapeType="1" noTextEdit="1"/>
                </p:cNvSpPr>
                <p:nvPr/>
              </p:nvSpPr>
              <p:spPr>
                <a:xfrm>
                  <a:off x="7399536" y="4101744"/>
                  <a:ext cx="549781" cy="510199"/>
                </a:xfrm>
                <a:prstGeom prst="rect">
                  <a:avLst/>
                </a:prstGeom>
                <a:blipFill>
                  <a:blip r:embed="rId5"/>
                  <a:stretch>
                    <a:fillRect b="-3846"/>
                  </a:stretch>
                </a:blipFill>
              </p:spPr>
              <p:txBody>
                <a:bodyPr/>
                <a:lstStyle/>
                <a:p>
                  <a:r>
                    <a:rPr lang="it-IT">
                      <a:noFill/>
                    </a:rPr>
                    <a:t> </a:t>
                  </a:r>
                </a:p>
              </p:txBody>
            </p:sp>
          </mc:Fallback>
        </mc:AlternateContent>
      </p:grpSp>
    </p:spTree>
    <p:extLst>
      <p:ext uri="{BB962C8B-B14F-4D97-AF65-F5344CB8AC3E}">
        <p14:creationId xmlns:p14="http://schemas.microsoft.com/office/powerpoint/2010/main" val="122384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B1B13ACC-2B2C-1B47-B773-AD4090E5572E}"/>
              </a:ext>
            </a:extLst>
          </p:cNvPr>
          <p:cNvSpPr>
            <a:spLocks noGrp="1"/>
          </p:cNvSpPr>
          <p:nvPr>
            <p:ph type="title"/>
          </p:nvPr>
        </p:nvSpPr>
        <p:spPr/>
        <p:txBody>
          <a:bodyPr/>
          <a:lstStyle/>
          <a:p>
            <a:r>
              <a:rPr lang="en-US" dirty="0"/>
              <a:t>Definitions</a:t>
            </a:r>
          </a:p>
        </p:txBody>
      </p:sp>
      <p:sp>
        <p:nvSpPr>
          <p:cNvPr id="4" name="Segnaposto testo 3">
            <a:extLst>
              <a:ext uri="{FF2B5EF4-FFF2-40B4-BE49-F238E27FC236}">
                <a16:creationId xmlns:a16="http://schemas.microsoft.com/office/drawing/2014/main" id="{B8E750C4-DA16-4542-A1C7-95E01C8F37FF}"/>
              </a:ext>
            </a:extLst>
          </p:cNvPr>
          <p:cNvSpPr>
            <a:spLocks noGrp="1"/>
          </p:cNvSpPr>
          <p:nvPr>
            <p:ph type="body" idx="1"/>
          </p:nvPr>
        </p:nvSpPr>
        <p:spPr/>
        <p:txBody>
          <a:bodyPr/>
          <a:lstStyle/>
          <a:p>
            <a:endParaRPr lang="it-IT"/>
          </a:p>
        </p:txBody>
      </p:sp>
      <p:pic>
        <p:nvPicPr>
          <p:cNvPr id="2" name="Picture 1">
            <a:extLst>
              <a:ext uri="{FF2B5EF4-FFF2-40B4-BE49-F238E27FC236}">
                <a16:creationId xmlns:a16="http://schemas.microsoft.com/office/drawing/2014/main" id="{F16C5CCD-479E-544B-8921-E1AA08DA58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32" y="1224560"/>
            <a:ext cx="8428540" cy="1505400"/>
          </a:xfrm>
          <a:prstGeom prst="rect">
            <a:avLst/>
          </a:prstGeom>
        </p:spPr>
      </p:pic>
      <p:pic>
        <p:nvPicPr>
          <p:cNvPr id="3" name="Picture 2">
            <a:extLst>
              <a:ext uri="{FF2B5EF4-FFF2-40B4-BE49-F238E27FC236}">
                <a16:creationId xmlns:a16="http://schemas.microsoft.com/office/drawing/2014/main" id="{3E1EFEDE-9397-0545-A43F-0BEC65019D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506" y="3020927"/>
            <a:ext cx="8018844" cy="1351801"/>
          </a:xfrm>
          <a:prstGeom prst="rect">
            <a:avLst/>
          </a:prstGeom>
        </p:spPr>
      </p:pic>
      <p:sp>
        <p:nvSpPr>
          <p:cNvPr id="9" name="Rectangle 8">
            <a:extLst>
              <a:ext uri="{FF2B5EF4-FFF2-40B4-BE49-F238E27FC236}">
                <a16:creationId xmlns:a16="http://schemas.microsoft.com/office/drawing/2014/main" id="{65C0EC18-572F-6A48-BF89-09D0CA1E9B62}"/>
              </a:ext>
            </a:extLst>
          </p:cNvPr>
          <p:cNvSpPr/>
          <p:nvPr/>
        </p:nvSpPr>
        <p:spPr>
          <a:xfrm>
            <a:off x="5609714" y="358351"/>
            <a:ext cx="3352200" cy="415498"/>
          </a:xfrm>
          <a:prstGeom prst="rect">
            <a:avLst/>
          </a:prstGeom>
        </p:spPr>
        <p:txBody>
          <a:bodyPr wrap="none">
            <a:spAutoFit/>
          </a:bodyPr>
          <a:lstStyle/>
          <a:p>
            <a:r>
              <a:rPr lang="en-IE" sz="2100" dirty="0">
                <a:solidFill>
                  <a:srgbClr val="666666"/>
                </a:solidFill>
                <a:latin typeface="Baskerville" panose="02020502070401020303" pitchFamily="18" charset="0"/>
              </a:rPr>
              <a:t>Oxford Dictionary of English</a:t>
            </a:r>
            <a:endParaRPr lang="en-US" sz="2100" dirty="0"/>
          </a:p>
        </p:txBody>
      </p:sp>
    </p:spTree>
    <p:extLst>
      <p:ext uri="{BB962C8B-B14F-4D97-AF65-F5344CB8AC3E}">
        <p14:creationId xmlns:p14="http://schemas.microsoft.com/office/powerpoint/2010/main" val="336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83001-2E0E-FC44-B7D7-4BC8E5BDD8E3}"/>
              </a:ext>
            </a:extLst>
          </p:cNvPr>
          <p:cNvSpPr>
            <a:spLocks noGrp="1"/>
          </p:cNvSpPr>
          <p:nvPr>
            <p:ph type="title"/>
          </p:nvPr>
        </p:nvSpPr>
        <p:spPr/>
        <p:txBody>
          <a:bodyPr/>
          <a:lstStyle/>
          <a:p>
            <a:r>
              <a:rPr lang="en-US" noProof="0" dirty="0"/>
              <a:t>BBX - Black Box </a:t>
            </a:r>
            <a:r>
              <a:rPr lang="en-US" noProof="0" dirty="0" err="1"/>
              <a:t>eXplanation</a:t>
            </a:r>
            <a:endParaRPr lang="en-US" noProof="0" dirty="0"/>
          </a:p>
        </p:txBody>
      </p:sp>
      <p:pic>
        <p:nvPicPr>
          <p:cNvPr id="6" name="Immagine 5">
            <a:extLst>
              <a:ext uri="{FF2B5EF4-FFF2-40B4-BE49-F238E27FC236}">
                <a16:creationId xmlns:a16="http://schemas.microsoft.com/office/drawing/2014/main" id="{23F074E7-024A-9C43-A6BD-95FCD8344AB6}"/>
              </a:ext>
            </a:extLst>
          </p:cNvPr>
          <p:cNvPicPr>
            <a:picLocks noChangeAspect="1"/>
          </p:cNvPicPr>
          <p:nvPr/>
        </p:nvPicPr>
        <p:blipFill rotWithShape="1">
          <a:blip r:embed="rId3"/>
          <a:srcRect t="30151"/>
          <a:stretch/>
        </p:blipFill>
        <p:spPr>
          <a:xfrm>
            <a:off x="628650" y="2455164"/>
            <a:ext cx="8009424" cy="2515695"/>
          </a:xfrm>
          <a:prstGeom prst="rect">
            <a:avLst/>
          </a:prstGeom>
        </p:spPr>
      </p:pic>
      <p:pic>
        <p:nvPicPr>
          <p:cNvPr id="7" name="Immagine 6">
            <a:extLst>
              <a:ext uri="{FF2B5EF4-FFF2-40B4-BE49-F238E27FC236}">
                <a16:creationId xmlns:a16="http://schemas.microsoft.com/office/drawing/2014/main" id="{A8DB884B-6766-2740-9415-272511E5A05E}"/>
              </a:ext>
            </a:extLst>
          </p:cNvPr>
          <p:cNvPicPr>
            <a:picLocks noChangeAspect="1"/>
          </p:cNvPicPr>
          <p:nvPr/>
        </p:nvPicPr>
        <p:blipFill rotWithShape="1">
          <a:blip r:embed="rId3"/>
          <a:srcRect l="61336" t="29009" b="47380"/>
          <a:stretch/>
        </p:blipFill>
        <p:spPr>
          <a:xfrm>
            <a:off x="5541264" y="2414016"/>
            <a:ext cx="3096810" cy="850392"/>
          </a:xfrm>
          <a:prstGeom prst="rect">
            <a:avLst/>
          </a:prstGeom>
        </p:spPr>
      </p:pic>
      <p:pic>
        <p:nvPicPr>
          <p:cNvPr id="5" name="Immagine 4">
            <a:extLst>
              <a:ext uri="{FF2B5EF4-FFF2-40B4-BE49-F238E27FC236}">
                <a16:creationId xmlns:a16="http://schemas.microsoft.com/office/drawing/2014/main" id="{60573A1D-015D-2646-84FF-E107B434AB6B}"/>
              </a:ext>
            </a:extLst>
          </p:cNvPr>
          <p:cNvPicPr>
            <a:picLocks noChangeAspect="1"/>
          </p:cNvPicPr>
          <p:nvPr/>
        </p:nvPicPr>
        <p:blipFill>
          <a:blip r:embed="rId4"/>
          <a:stretch>
            <a:fillRect/>
          </a:stretch>
        </p:blipFill>
        <p:spPr>
          <a:xfrm>
            <a:off x="628650" y="1268017"/>
            <a:ext cx="8009424" cy="3601640"/>
          </a:xfrm>
          <a:prstGeom prst="rect">
            <a:avLst/>
          </a:prstGeom>
        </p:spPr>
      </p:pic>
      <p:grpSp>
        <p:nvGrpSpPr>
          <p:cNvPr id="8" name="Group 9">
            <a:extLst>
              <a:ext uri="{FF2B5EF4-FFF2-40B4-BE49-F238E27FC236}">
                <a16:creationId xmlns:a16="http://schemas.microsoft.com/office/drawing/2014/main" id="{6A5DF8CF-3829-5541-B0C6-4DA7907FDBFB}"/>
              </a:ext>
            </a:extLst>
          </p:cNvPr>
          <p:cNvGrpSpPr/>
          <p:nvPr/>
        </p:nvGrpSpPr>
        <p:grpSpPr>
          <a:xfrm>
            <a:off x="628650" y="1309165"/>
            <a:ext cx="2864764" cy="1888076"/>
            <a:chOff x="3223554" y="3030755"/>
            <a:chExt cx="5435468" cy="3582348"/>
          </a:xfrm>
        </p:grpSpPr>
        <p:grpSp>
          <p:nvGrpSpPr>
            <p:cNvPr id="9" name="Group 10">
              <a:extLst>
                <a:ext uri="{FF2B5EF4-FFF2-40B4-BE49-F238E27FC236}">
                  <a16:creationId xmlns:a16="http://schemas.microsoft.com/office/drawing/2014/main" id="{5B85FDA9-0BC6-9543-B52C-04774774FEF0}"/>
                </a:ext>
              </a:extLst>
            </p:cNvPr>
            <p:cNvGrpSpPr/>
            <p:nvPr/>
          </p:nvGrpSpPr>
          <p:grpSpPr>
            <a:xfrm>
              <a:off x="3223554" y="3030755"/>
              <a:ext cx="5435468" cy="3582348"/>
              <a:chOff x="3233356" y="1497069"/>
              <a:chExt cx="5435468" cy="3582348"/>
            </a:xfrm>
          </p:grpSpPr>
          <p:sp>
            <p:nvSpPr>
              <p:cNvPr id="12" name="TextBox 12">
                <a:extLst>
                  <a:ext uri="{FF2B5EF4-FFF2-40B4-BE49-F238E27FC236}">
                    <a16:creationId xmlns:a16="http://schemas.microsoft.com/office/drawing/2014/main" id="{7457533D-F464-0644-8429-91225D43FD03}"/>
                  </a:ext>
                </a:extLst>
              </p:cNvPr>
              <p:cNvSpPr txBox="1"/>
              <p:nvPr/>
            </p:nvSpPr>
            <p:spPr>
              <a:xfrm>
                <a:off x="5159423" y="1497069"/>
                <a:ext cx="1372308" cy="700753"/>
              </a:xfrm>
              <a:prstGeom prst="rect">
                <a:avLst/>
              </a:prstGeom>
              <a:noFill/>
            </p:spPr>
            <p:txBody>
              <a:bodyPr wrap="none" rtlCol="0">
                <a:spAutoFit/>
              </a:bodyPr>
              <a:lstStyle/>
              <a:p>
                <a:r>
                  <a:rPr lang="en-US" sz="900" dirty="0"/>
                  <a:t>Black-box </a:t>
                </a:r>
              </a:p>
              <a:p>
                <a:r>
                  <a:rPr lang="en-US" sz="900" dirty="0"/>
                  <a:t>AI System</a:t>
                </a:r>
              </a:p>
            </p:txBody>
          </p:sp>
          <p:sp>
            <p:nvSpPr>
              <p:cNvPr id="13" name="Can 13">
                <a:extLst>
                  <a:ext uri="{FF2B5EF4-FFF2-40B4-BE49-F238E27FC236}">
                    <a16:creationId xmlns:a16="http://schemas.microsoft.com/office/drawing/2014/main" id="{5FE2AA5F-0F0C-924B-A1B3-801AF18EDED1}"/>
                  </a:ext>
                </a:extLst>
              </p:cNvPr>
              <p:cNvSpPr/>
              <p:nvPr/>
            </p:nvSpPr>
            <p:spPr>
              <a:xfrm>
                <a:off x="3252486" y="2268639"/>
                <a:ext cx="1053296" cy="1183511"/>
              </a:xfrm>
              <a:prstGeom prst="ca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Cube 14">
                <a:extLst>
                  <a:ext uri="{FF2B5EF4-FFF2-40B4-BE49-F238E27FC236}">
                    <a16:creationId xmlns:a16="http://schemas.microsoft.com/office/drawing/2014/main" id="{054AC6CA-310F-8E40-A776-3A5127D8035B}"/>
                  </a:ext>
                </a:extLst>
              </p:cNvPr>
              <p:cNvSpPr/>
              <p:nvPr/>
            </p:nvSpPr>
            <p:spPr>
              <a:xfrm>
                <a:off x="4967614" y="2143400"/>
                <a:ext cx="1216153" cy="1216151"/>
              </a:xfrm>
              <a:prstGeom prst="cub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5">
                <a:extLst>
                  <a:ext uri="{FF2B5EF4-FFF2-40B4-BE49-F238E27FC236}">
                    <a16:creationId xmlns:a16="http://schemas.microsoft.com/office/drawing/2014/main" id="{7D31B11D-D4A6-EC47-A8DE-5A08A1645DEE}"/>
                  </a:ext>
                </a:extLst>
              </p:cNvPr>
              <p:cNvCxnSpPr/>
              <p:nvPr/>
            </p:nvCxnSpPr>
            <p:spPr>
              <a:xfrm>
                <a:off x="4386806" y="2860394"/>
                <a:ext cx="4861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6">
                <a:extLst>
                  <a:ext uri="{FF2B5EF4-FFF2-40B4-BE49-F238E27FC236}">
                    <a16:creationId xmlns:a16="http://schemas.microsoft.com/office/drawing/2014/main" id="{2C62A604-ECF9-1148-B2DB-D90E33285DC2}"/>
                  </a:ext>
                </a:extLst>
              </p:cNvPr>
              <p:cNvCxnSpPr>
                <a:cxnSpLocks/>
              </p:cNvCxnSpPr>
              <p:nvPr/>
            </p:nvCxnSpPr>
            <p:spPr>
              <a:xfrm flipV="1">
                <a:off x="6315287" y="2677128"/>
                <a:ext cx="80314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7">
                <a:extLst>
                  <a:ext uri="{FF2B5EF4-FFF2-40B4-BE49-F238E27FC236}">
                    <a16:creationId xmlns:a16="http://schemas.microsoft.com/office/drawing/2014/main" id="{E90DEFE3-2024-E341-91ED-D15455211F28}"/>
                  </a:ext>
                </a:extLst>
              </p:cNvPr>
              <p:cNvCxnSpPr>
                <a:cxnSpLocks/>
              </p:cNvCxnSpPr>
              <p:nvPr/>
            </p:nvCxnSpPr>
            <p:spPr>
              <a:xfrm>
                <a:off x="4386806" y="3032722"/>
                <a:ext cx="486136" cy="6364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8">
                <a:extLst>
                  <a:ext uri="{FF2B5EF4-FFF2-40B4-BE49-F238E27FC236}">
                    <a16:creationId xmlns:a16="http://schemas.microsoft.com/office/drawing/2014/main" id="{44AFB527-1F88-944D-AC59-77C4BD5CB394}"/>
                  </a:ext>
                </a:extLst>
              </p:cNvPr>
              <p:cNvSpPr/>
              <p:nvPr/>
            </p:nvSpPr>
            <p:spPr>
              <a:xfrm>
                <a:off x="4967614" y="3669175"/>
                <a:ext cx="1216152" cy="9722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9">
                <a:extLst>
                  <a:ext uri="{FF2B5EF4-FFF2-40B4-BE49-F238E27FC236}">
                    <a16:creationId xmlns:a16="http://schemas.microsoft.com/office/drawing/2014/main" id="{4B5B8B93-37E1-E247-9CBD-991D7422E31B}"/>
                  </a:ext>
                </a:extLst>
              </p:cNvPr>
              <p:cNvSpPr txBox="1"/>
              <p:nvPr/>
            </p:nvSpPr>
            <p:spPr>
              <a:xfrm>
                <a:off x="4590333" y="4641447"/>
                <a:ext cx="2710550" cy="437970"/>
              </a:xfrm>
              <a:prstGeom prst="rect">
                <a:avLst/>
              </a:prstGeom>
              <a:noFill/>
            </p:spPr>
            <p:txBody>
              <a:bodyPr wrap="none" rtlCol="0">
                <a:spAutoFit/>
              </a:bodyPr>
              <a:lstStyle/>
              <a:p>
                <a:r>
                  <a:rPr lang="en-US" sz="900" dirty="0"/>
                  <a:t>Explanation Sub-system</a:t>
                </a:r>
              </a:p>
            </p:txBody>
          </p:sp>
          <p:sp>
            <p:nvSpPr>
              <p:cNvPr id="20" name="TextBox 20">
                <a:extLst>
                  <a:ext uri="{FF2B5EF4-FFF2-40B4-BE49-F238E27FC236}">
                    <a16:creationId xmlns:a16="http://schemas.microsoft.com/office/drawing/2014/main" id="{FCB5F0FF-A8D8-4F4B-A4D4-23C8E599545A}"/>
                  </a:ext>
                </a:extLst>
              </p:cNvPr>
              <p:cNvSpPr txBox="1"/>
              <p:nvPr/>
            </p:nvSpPr>
            <p:spPr>
              <a:xfrm>
                <a:off x="3233356" y="3472171"/>
                <a:ext cx="1310682" cy="700753"/>
              </a:xfrm>
              <a:prstGeom prst="rect">
                <a:avLst/>
              </a:prstGeom>
              <a:noFill/>
            </p:spPr>
            <p:txBody>
              <a:bodyPr wrap="square" rtlCol="0">
                <a:spAutoFit/>
              </a:bodyPr>
              <a:lstStyle/>
              <a:p>
                <a:r>
                  <a:rPr lang="en-US" sz="900" dirty="0"/>
                  <a:t>Input Data</a:t>
                </a:r>
              </a:p>
            </p:txBody>
          </p:sp>
          <p:cxnSp>
            <p:nvCxnSpPr>
              <p:cNvPr id="21" name="Straight Arrow Connector 21">
                <a:extLst>
                  <a:ext uri="{FF2B5EF4-FFF2-40B4-BE49-F238E27FC236}">
                    <a16:creationId xmlns:a16="http://schemas.microsoft.com/office/drawing/2014/main" id="{E0FCCA1E-6788-1E43-A229-9A3DE41BEC0C}"/>
                  </a:ext>
                </a:extLst>
              </p:cNvPr>
              <p:cNvCxnSpPr>
                <a:cxnSpLocks/>
              </p:cNvCxnSpPr>
              <p:nvPr/>
            </p:nvCxnSpPr>
            <p:spPr>
              <a:xfrm flipV="1">
                <a:off x="6368201" y="4155311"/>
                <a:ext cx="80314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olded Corner 22">
                <a:extLst>
                  <a:ext uri="{FF2B5EF4-FFF2-40B4-BE49-F238E27FC236}">
                    <a16:creationId xmlns:a16="http://schemas.microsoft.com/office/drawing/2014/main" id="{5CBD6A66-842E-2846-8903-E249656E4766}"/>
                  </a:ext>
                </a:extLst>
              </p:cNvPr>
              <p:cNvSpPr/>
              <p:nvPr/>
            </p:nvSpPr>
            <p:spPr>
              <a:xfrm>
                <a:off x="7249951" y="3751254"/>
                <a:ext cx="1044005" cy="900710"/>
              </a:xfrm>
              <a:prstGeom prst="foldedCorner">
                <a:avLst>
                  <a:gd name="adj" fmla="val 2727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Box 23">
                <a:extLst>
                  <a:ext uri="{FF2B5EF4-FFF2-40B4-BE49-F238E27FC236}">
                    <a16:creationId xmlns:a16="http://schemas.microsoft.com/office/drawing/2014/main" id="{9E184CAF-AF9A-804B-AF07-C4FE98811C31}"/>
                  </a:ext>
                </a:extLst>
              </p:cNvPr>
              <p:cNvSpPr txBox="1"/>
              <p:nvPr/>
            </p:nvSpPr>
            <p:spPr>
              <a:xfrm>
                <a:off x="7077531" y="3328091"/>
                <a:ext cx="1591293" cy="437970"/>
              </a:xfrm>
              <a:prstGeom prst="rect">
                <a:avLst/>
              </a:prstGeom>
              <a:noFill/>
            </p:spPr>
            <p:txBody>
              <a:bodyPr wrap="none" rtlCol="0">
                <a:spAutoFit/>
              </a:bodyPr>
              <a:lstStyle/>
              <a:p>
                <a:r>
                  <a:rPr lang="en-US" sz="900" b="1" dirty="0"/>
                  <a:t>Explanation</a:t>
                </a:r>
              </a:p>
            </p:txBody>
          </p:sp>
        </p:grpSp>
        <mc:AlternateContent xmlns:mc="http://schemas.openxmlformats.org/markup-compatibility/2006" xmlns:a14="http://schemas.microsoft.com/office/drawing/2010/main">
          <mc:Choice Requires="a14">
            <p:sp>
              <p:nvSpPr>
                <p:cNvPr id="10" name="TextBox 11">
                  <a:extLst>
                    <a:ext uri="{FF2B5EF4-FFF2-40B4-BE49-F238E27FC236}">
                      <a16:creationId xmlns:a16="http://schemas.microsoft.com/office/drawing/2014/main" id="{BBFA43BC-8049-3B45-AB3B-D0503632F937}"/>
                    </a:ext>
                  </a:extLst>
                </p:cNvPr>
                <p:cNvSpPr txBox="1"/>
                <p:nvPr/>
              </p:nvSpPr>
              <p:spPr>
                <a:xfrm>
                  <a:off x="7161540" y="3968461"/>
                  <a:ext cx="601723" cy="525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a:solidFill>
                                  <a:schemeClr val="tx1"/>
                                </a:solidFill>
                                <a:latin typeface="Cambria Math" panose="02040503050406030204" pitchFamily="18" charset="0"/>
                              </a:rPr>
                            </m:ctrlPr>
                          </m:accPr>
                          <m:e>
                            <m:r>
                              <a:rPr lang="en-US" sz="1200" i="1">
                                <a:solidFill>
                                  <a:schemeClr val="tx1"/>
                                </a:solidFill>
                                <a:latin typeface="Cambria Math" panose="02040503050406030204" pitchFamily="18" charset="0"/>
                              </a:rPr>
                              <m:t>𝑦</m:t>
                            </m:r>
                          </m:e>
                        </m:acc>
                      </m:oMath>
                    </m:oMathPara>
                  </a14:m>
                  <a:endParaRPr lang="en-US" sz="1200" dirty="0">
                    <a:solidFill>
                      <a:schemeClr val="tx1"/>
                    </a:solidFill>
                  </a:endParaRPr>
                </a:p>
              </p:txBody>
            </p:sp>
          </mc:Choice>
          <mc:Fallback xmlns="">
            <p:sp>
              <p:nvSpPr>
                <p:cNvPr id="10" name="TextBox 11">
                  <a:extLst>
                    <a:ext uri="{FF2B5EF4-FFF2-40B4-BE49-F238E27FC236}">
                      <a16:creationId xmlns:a16="http://schemas.microsoft.com/office/drawing/2014/main" id="{BBFA43BC-8049-3B45-AB3B-D0503632F937}"/>
                    </a:ext>
                  </a:extLst>
                </p:cNvPr>
                <p:cNvSpPr txBox="1">
                  <a:spLocks noRot="1" noChangeAspect="1" noMove="1" noResize="1" noEditPoints="1" noAdjustHandles="1" noChangeArrowheads="1" noChangeShapeType="1" noTextEdit="1"/>
                </p:cNvSpPr>
                <p:nvPr/>
              </p:nvSpPr>
              <p:spPr>
                <a:xfrm>
                  <a:off x="7161540" y="3968461"/>
                  <a:ext cx="601723" cy="525565"/>
                </a:xfrm>
                <a:prstGeom prst="rect">
                  <a:avLst/>
                </a:prstGeom>
                <a:blipFill>
                  <a:blip r:embed="rId5"/>
                  <a:stretch>
                    <a:fillRect b="-4348"/>
                  </a:stretch>
                </a:blipFill>
              </p:spPr>
              <p:txBody>
                <a:bodyPr/>
                <a:lstStyle/>
                <a:p>
                  <a:r>
                    <a:rPr lang="it-IT">
                      <a:noFill/>
                    </a:rPr>
                    <a:t> </a:t>
                  </a:r>
                </a:p>
              </p:txBody>
            </p:sp>
          </mc:Fallback>
        </mc:AlternateContent>
      </p:grpSp>
      <p:pic>
        <p:nvPicPr>
          <p:cNvPr id="25" name="Immagine 24">
            <a:extLst>
              <a:ext uri="{FF2B5EF4-FFF2-40B4-BE49-F238E27FC236}">
                <a16:creationId xmlns:a16="http://schemas.microsoft.com/office/drawing/2014/main" id="{8C42D02C-39E2-0946-B3A7-F0711072A7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7111" r="89778">
                        <a14:foregroundMark x1="7111" y1="25333" x2="7111" y2="25333"/>
                        <a14:foregroundMark x1="89333" y1="29333" x2="89333" y2="29333"/>
                      </a14:backgroundRemoval>
                    </a14:imgEffect>
                  </a14:imgLayer>
                </a14:imgProps>
              </a:ext>
              <a:ext uri="{28A0092B-C50C-407E-A947-70E740481C1C}">
                <a14:useLocalDpi xmlns:a14="http://schemas.microsoft.com/office/drawing/2010/main" val="0"/>
              </a:ext>
            </a:extLst>
          </a:blip>
          <a:stretch>
            <a:fillRect/>
          </a:stretch>
        </p:blipFill>
        <p:spPr>
          <a:xfrm>
            <a:off x="7561578" y="357905"/>
            <a:ext cx="1015134" cy="1015134"/>
          </a:xfrm>
          <a:prstGeom prst="rect">
            <a:avLst/>
          </a:prstGeom>
        </p:spPr>
      </p:pic>
    </p:spTree>
    <p:extLst>
      <p:ext uri="{BB962C8B-B14F-4D97-AF65-F5344CB8AC3E}">
        <p14:creationId xmlns:p14="http://schemas.microsoft.com/office/powerpoint/2010/main" val="33620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BAC82D-B233-8043-9C40-9C723732A761}"/>
              </a:ext>
            </a:extLst>
          </p:cNvPr>
          <p:cNvSpPr>
            <a:spLocks noGrp="1"/>
          </p:cNvSpPr>
          <p:nvPr>
            <p:ph type="title"/>
          </p:nvPr>
        </p:nvSpPr>
        <p:spPr/>
        <p:txBody>
          <a:bodyPr/>
          <a:lstStyle/>
          <a:p>
            <a:r>
              <a:rPr lang="en-US" noProof="0" dirty="0"/>
              <a:t>Classification Problem</a:t>
            </a:r>
          </a:p>
        </p:txBody>
      </p:sp>
      <p:pic>
        <p:nvPicPr>
          <p:cNvPr id="5" name="Segnaposto contenuto 4">
            <a:extLst>
              <a:ext uri="{FF2B5EF4-FFF2-40B4-BE49-F238E27FC236}">
                <a16:creationId xmlns:a16="http://schemas.microsoft.com/office/drawing/2014/main" id="{5E6869BC-C6AB-0F48-ADB1-D93669F51874}"/>
              </a:ext>
            </a:extLst>
          </p:cNvPr>
          <p:cNvPicPr>
            <a:picLocks noGrp="1" noChangeAspect="1"/>
          </p:cNvPicPr>
          <p:nvPr>
            <p:ph idx="4294967295"/>
          </p:nvPr>
        </p:nvPicPr>
        <p:blipFill>
          <a:blip r:embed="rId2"/>
          <a:stretch>
            <a:fillRect/>
          </a:stretch>
        </p:blipFill>
        <p:spPr>
          <a:xfrm>
            <a:off x="930584" y="1476375"/>
            <a:ext cx="7597775" cy="2190750"/>
          </a:xfrm>
        </p:spPr>
      </p:pic>
      <p:sp>
        <p:nvSpPr>
          <p:cNvPr id="4" name="CasellaDiTesto 3">
            <a:extLst>
              <a:ext uri="{FF2B5EF4-FFF2-40B4-BE49-F238E27FC236}">
                <a16:creationId xmlns:a16="http://schemas.microsoft.com/office/drawing/2014/main" id="{4199CFEE-45B3-C44F-83AD-82D23681FCEE}"/>
              </a:ext>
            </a:extLst>
          </p:cNvPr>
          <p:cNvSpPr txBox="1"/>
          <p:nvPr/>
        </p:nvSpPr>
        <p:spPr>
          <a:xfrm>
            <a:off x="1848467" y="2354548"/>
            <a:ext cx="1890261" cy="415498"/>
          </a:xfrm>
          <a:prstGeom prst="rect">
            <a:avLst/>
          </a:prstGeom>
          <a:solidFill>
            <a:schemeClr val="bg1"/>
          </a:solidFill>
          <a:ln w="28575">
            <a:solidFill>
              <a:schemeClr val="tx1"/>
            </a:solidFill>
          </a:ln>
        </p:spPr>
        <p:txBody>
          <a:bodyPr wrap="none" rtlCol="0">
            <a:spAutoFit/>
          </a:bodyPr>
          <a:lstStyle/>
          <a:p>
            <a:r>
              <a:rPr lang="en-US" sz="2100" dirty="0"/>
              <a:t>X = {x</a:t>
            </a:r>
            <a:r>
              <a:rPr lang="en-US" sz="2100" baseline="-25000" dirty="0"/>
              <a:t>1</a:t>
            </a:r>
            <a:r>
              <a:rPr lang="en-US" sz="2100" dirty="0"/>
              <a:t>, …, x</a:t>
            </a:r>
            <a:r>
              <a:rPr lang="en-US" sz="2100" baseline="-25000" dirty="0"/>
              <a:t>n</a:t>
            </a:r>
            <a:r>
              <a:rPr lang="en-US" sz="2100" dirty="0"/>
              <a:t>}</a:t>
            </a:r>
          </a:p>
        </p:txBody>
      </p:sp>
    </p:spTree>
    <p:extLst>
      <p:ext uri="{BB962C8B-B14F-4D97-AF65-F5344CB8AC3E}">
        <p14:creationId xmlns:p14="http://schemas.microsoft.com/office/powerpoint/2010/main" val="2374674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77869F-8AB3-1645-8935-37D1DF7656BF}"/>
              </a:ext>
            </a:extLst>
          </p:cNvPr>
          <p:cNvSpPr>
            <a:spLocks noGrp="1"/>
          </p:cNvSpPr>
          <p:nvPr>
            <p:ph type="title"/>
          </p:nvPr>
        </p:nvSpPr>
        <p:spPr/>
        <p:txBody>
          <a:bodyPr/>
          <a:lstStyle/>
          <a:p>
            <a:r>
              <a:rPr lang="en-US" noProof="0" dirty="0"/>
              <a:t>Model Explanation Problem</a:t>
            </a:r>
          </a:p>
        </p:txBody>
      </p:sp>
      <p:pic>
        <p:nvPicPr>
          <p:cNvPr id="5" name="Segnaposto contenuto 4">
            <a:extLst>
              <a:ext uri="{FF2B5EF4-FFF2-40B4-BE49-F238E27FC236}">
                <a16:creationId xmlns:a16="http://schemas.microsoft.com/office/drawing/2014/main" id="{DD693015-F7E9-F24F-A1AF-DE197C5D0575}"/>
              </a:ext>
            </a:extLst>
          </p:cNvPr>
          <p:cNvPicPr>
            <a:picLocks noGrp="1" noChangeAspect="1"/>
          </p:cNvPicPr>
          <p:nvPr>
            <p:ph idx="4294967295"/>
          </p:nvPr>
        </p:nvPicPr>
        <p:blipFill>
          <a:blip r:embed="rId3"/>
          <a:stretch>
            <a:fillRect/>
          </a:stretch>
        </p:blipFill>
        <p:spPr>
          <a:xfrm>
            <a:off x="628650" y="2033255"/>
            <a:ext cx="7886700" cy="2271712"/>
          </a:xfrm>
        </p:spPr>
      </p:pic>
      <p:sp>
        <p:nvSpPr>
          <p:cNvPr id="6" name="Segnaposto contenuto 2">
            <a:extLst>
              <a:ext uri="{FF2B5EF4-FFF2-40B4-BE49-F238E27FC236}">
                <a16:creationId xmlns:a16="http://schemas.microsoft.com/office/drawing/2014/main" id="{01DE89FF-8FE3-C647-9277-6E747D73125E}"/>
              </a:ext>
            </a:extLst>
          </p:cNvPr>
          <p:cNvSpPr txBox="1">
            <a:spLocks/>
          </p:cNvSpPr>
          <p:nvPr/>
        </p:nvSpPr>
        <p:spPr>
          <a:xfrm>
            <a:off x="628650" y="1268017"/>
            <a:ext cx="7886700" cy="7063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dirty="0"/>
              <a:t>Provide an interpretable model able to mimic the </a:t>
            </a:r>
            <a:r>
              <a:rPr lang="en-US" sz="1950" b="1" i="1" dirty="0"/>
              <a:t>overall logic/behavior </a:t>
            </a:r>
            <a:r>
              <a:rPr lang="en-US" sz="1950" dirty="0"/>
              <a:t>of the black box and to explain its logic</a:t>
            </a:r>
            <a:r>
              <a:rPr lang="en-US" sz="1950" b="1" dirty="0"/>
              <a:t>.</a:t>
            </a:r>
          </a:p>
          <a:p>
            <a:pPr marL="0" indent="0">
              <a:buNone/>
            </a:pPr>
            <a:endParaRPr lang="en-US" sz="1950" dirty="0"/>
          </a:p>
          <a:p>
            <a:pPr lvl="1"/>
            <a:endParaRPr lang="en-US" sz="1950" dirty="0"/>
          </a:p>
        </p:txBody>
      </p:sp>
      <p:sp>
        <p:nvSpPr>
          <p:cNvPr id="3" name="CasellaDiTesto 2">
            <a:extLst>
              <a:ext uri="{FF2B5EF4-FFF2-40B4-BE49-F238E27FC236}">
                <a16:creationId xmlns:a16="http://schemas.microsoft.com/office/drawing/2014/main" id="{92038F2E-768B-134A-B4DE-D9440A4FC11C}"/>
              </a:ext>
            </a:extLst>
          </p:cNvPr>
          <p:cNvSpPr txBox="1"/>
          <p:nvPr/>
        </p:nvSpPr>
        <p:spPr>
          <a:xfrm>
            <a:off x="517849" y="3546051"/>
            <a:ext cx="1890261" cy="415498"/>
          </a:xfrm>
          <a:prstGeom prst="rect">
            <a:avLst/>
          </a:prstGeom>
          <a:solidFill>
            <a:schemeClr val="bg1"/>
          </a:solidFill>
          <a:ln w="28575">
            <a:solidFill>
              <a:schemeClr val="tx1"/>
            </a:solidFill>
          </a:ln>
        </p:spPr>
        <p:txBody>
          <a:bodyPr wrap="none" rtlCol="0">
            <a:spAutoFit/>
          </a:bodyPr>
          <a:lstStyle/>
          <a:p>
            <a:r>
              <a:rPr lang="en-US" sz="2100" dirty="0"/>
              <a:t>X = {x</a:t>
            </a:r>
            <a:r>
              <a:rPr lang="en-US" sz="2100" baseline="-25000" dirty="0"/>
              <a:t>1</a:t>
            </a:r>
            <a:r>
              <a:rPr lang="en-US" sz="2100" dirty="0"/>
              <a:t>, …, x</a:t>
            </a:r>
            <a:r>
              <a:rPr lang="en-US" sz="2100" baseline="-25000" dirty="0"/>
              <a:t>n</a:t>
            </a:r>
            <a:r>
              <a:rPr lang="en-US" sz="2100" dirty="0"/>
              <a:t>}</a:t>
            </a:r>
          </a:p>
        </p:txBody>
      </p:sp>
      <p:sp>
        <p:nvSpPr>
          <p:cNvPr id="10" name="Rettangolo 9">
            <a:extLst>
              <a:ext uri="{FF2B5EF4-FFF2-40B4-BE49-F238E27FC236}">
                <a16:creationId xmlns:a16="http://schemas.microsoft.com/office/drawing/2014/main" id="{54D3D4CB-F5AB-5B46-B1EB-881E95E42282}"/>
              </a:ext>
            </a:extLst>
          </p:cNvPr>
          <p:cNvSpPr/>
          <p:nvPr/>
        </p:nvSpPr>
        <p:spPr>
          <a:xfrm>
            <a:off x="4632649" y="3015156"/>
            <a:ext cx="622819" cy="2318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mmagine 8">
            <a:extLst>
              <a:ext uri="{FF2B5EF4-FFF2-40B4-BE49-F238E27FC236}">
                <a16:creationId xmlns:a16="http://schemas.microsoft.com/office/drawing/2014/main" id="{09159995-6C92-194E-9985-33C3017EB5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7111" r="89778">
                        <a14:foregroundMark x1="7111" y1="25333" x2="7111" y2="25333"/>
                        <a14:foregroundMark x1="89333" y1="29333" x2="89333" y2="29333"/>
                      </a14:backgroundRemoval>
                    </a14:imgEffect>
                  </a14:imgLayer>
                </a14:imgProps>
              </a:ext>
              <a:ext uri="{28A0092B-C50C-407E-A947-70E740481C1C}">
                <a14:useLocalDpi xmlns:a14="http://schemas.microsoft.com/office/drawing/2010/main" val="0"/>
              </a:ext>
            </a:extLst>
          </a:blip>
          <a:stretch>
            <a:fillRect/>
          </a:stretch>
        </p:blipFill>
        <p:spPr>
          <a:xfrm>
            <a:off x="7561578" y="357905"/>
            <a:ext cx="1015134" cy="1015134"/>
          </a:xfrm>
          <a:prstGeom prst="rect">
            <a:avLst/>
          </a:prstGeom>
        </p:spPr>
      </p:pic>
    </p:spTree>
    <p:extLst>
      <p:ext uri="{BB962C8B-B14F-4D97-AF65-F5344CB8AC3E}">
        <p14:creationId xmlns:p14="http://schemas.microsoft.com/office/powerpoint/2010/main" val="939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875DD-4D5D-2945-ABAA-E02FB0709AE6}"/>
              </a:ext>
            </a:extLst>
          </p:cNvPr>
          <p:cNvSpPr>
            <a:spLocks noGrp="1"/>
          </p:cNvSpPr>
          <p:nvPr>
            <p:ph type="title"/>
          </p:nvPr>
        </p:nvSpPr>
        <p:spPr/>
        <p:txBody>
          <a:bodyPr/>
          <a:lstStyle/>
          <a:p>
            <a:r>
              <a:rPr lang="en-US" noProof="0" dirty="0"/>
              <a:t>Outcome Explanation Problem</a:t>
            </a:r>
          </a:p>
        </p:txBody>
      </p:sp>
      <p:pic>
        <p:nvPicPr>
          <p:cNvPr id="5" name="Segnaposto contenuto 4">
            <a:extLst>
              <a:ext uri="{FF2B5EF4-FFF2-40B4-BE49-F238E27FC236}">
                <a16:creationId xmlns:a16="http://schemas.microsoft.com/office/drawing/2014/main" id="{EE5857F7-942A-1340-A9BA-81E881253AB1}"/>
              </a:ext>
            </a:extLst>
          </p:cNvPr>
          <p:cNvPicPr>
            <a:picLocks noGrp="1" noChangeAspect="1"/>
          </p:cNvPicPr>
          <p:nvPr>
            <p:ph idx="4294967295"/>
          </p:nvPr>
        </p:nvPicPr>
        <p:blipFill>
          <a:blip r:embed="rId2"/>
          <a:stretch>
            <a:fillRect/>
          </a:stretch>
        </p:blipFill>
        <p:spPr>
          <a:xfrm>
            <a:off x="628650" y="2255669"/>
            <a:ext cx="7886700" cy="1185862"/>
          </a:xfrm>
        </p:spPr>
      </p:pic>
      <p:sp>
        <p:nvSpPr>
          <p:cNvPr id="4" name="Segnaposto contenuto 2">
            <a:extLst>
              <a:ext uri="{FF2B5EF4-FFF2-40B4-BE49-F238E27FC236}">
                <a16:creationId xmlns:a16="http://schemas.microsoft.com/office/drawing/2014/main" id="{ACD94B10-3464-B249-AFD6-8E525B98AC00}"/>
              </a:ext>
            </a:extLst>
          </p:cNvPr>
          <p:cNvSpPr txBox="1">
            <a:spLocks/>
          </p:cNvSpPr>
          <p:nvPr/>
        </p:nvSpPr>
        <p:spPr>
          <a:xfrm>
            <a:off x="628650" y="1268017"/>
            <a:ext cx="7886700" cy="7063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dirty="0"/>
              <a:t>Provide an interpretable outcome, i.e., an </a:t>
            </a:r>
            <a:r>
              <a:rPr lang="en-US" sz="1950" b="1" i="1" dirty="0"/>
              <a:t>explanation</a:t>
            </a:r>
            <a:r>
              <a:rPr lang="en-US" sz="1950" dirty="0"/>
              <a:t> for the outcome of the black box for a </a:t>
            </a:r>
            <a:r>
              <a:rPr lang="en-US" sz="1950" b="1" i="1" dirty="0"/>
              <a:t>single instance</a:t>
            </a:r>
            <a:r>
              <a:rPr lang="en-US" sz="1950" dirty="0"/>
              <a:t>.</a:t>
            </a:r>
          </a:p>
          <a:p>
            <a:pPr lvl="1"/>
            <a:endParaRPr lang="en-US" sz="1950" dirty="0"/>
          </a:p>
        </p:txBody>
      </p:sp>
      <p:sp>
        <p:nvSpPr>
          <p:cNvPr id="7" name="CasellaDiTesto 6">
            <a:extLst>
              <a:ext uri="{FF2B5EF4-FFF2-40B4-BE49-F238E27FC236}">
                <a16:creationId xmlns:a16="http://schemas.microsoft.com/office/drawing/2014/main" id="{AD967968-F6C7-1D45-B582-3E6B27982CEC}"/>
              </a:ext>
            </a:extLst>
          </p:cNvPr>
          <p:cNvSpPr txBox="1"/>
          <p:nvPr/>
        </p:nvSpPr>
        <p:spPr>
          <a:xfrm>
            <a:off x="1068106" y="3251482"/>
            <a:ext cx="319318" cy="415498"/>
          </a:xfrm>
          <a:prstGeom prst="rect">
            <a:avLst/>
          </a:prstGeom>
          <a:solidFill>
            <a:schemeClr val="bg1"/>
          </a:solidFill>
          <a:ln w="28575">
            <a:solidFill>
              <a:schemeClr val="tx1"/>
            </a:solidFill>
          </a:ln>
        </p:spPr>
        <p:txBody>
          <a:bodyPr wrap="none" rtlCol="0">
            <a:spAutoFit/>
          </a:bodyPr>
          <a:lstStyle/>
          <a:p>
            <a:r>
              <a:rPr lang="en-US" sz="2100" dirty="0"/>
              <a:t>x</a:t>
            </a:r>
          </a:p>
        </p:txBody>
      </p:sp>
      <p:sp>
        <p:nvSpPr>
          <p:cNvPr id="8" name="Rettangolo 7">
            <a:extLst>
              <a:ext uri="{FF2B5EF4-FFF2-40B4-BE49-F238E27FC236}">
                <a16:creationId xmlns:a16="http://schemas.microsoft.com/office/drawing/2014/main" id="{85C1ABAE-17E3-5D4F-858F-2689B7CAD58A}"/>
              </a:ext>
            </a:extLst>
          </p:cNvPr>
          <p:cNvSpPr/>
          <p:nvPr/>
        </p:nvSpPr>
        <p:spPr>
          <a:xfrm>
            <a:off x="4667639" y="2741093"/>
            <a:ext cx="622819" cy="2318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Immagine 9">
            <a:extLst>
              <a:ext uri="{FF2B5EF4-FFF2-40B4-BE49-F238E27FC236}">
                <a16:creationId xmlns:a16="http://schemas.microsoft.com/office/drawing/2014/main" id="{4F935664-CB24-1742-B2A8-0449815E74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7111" r="89778">
                        <a14:foregroundMark x1="7111" y1="25333" x2="7111" y2="25333"/>
                        <a14:foregroundMark x1="89333" y1="29333" x2="89333" y2="29333"/>
                      </a14:backgroundRemoval>
                    </a14:imgEffect>
                  </a14:imgLayer>
                </a14:imgProps>
              </a:ext>
              <a:ext uri="{28A0092B-C50C-407E-A947-70E740481C1C}">
                <a14:useLocalDpi xmlns:a14="http://schemas.microsoft.com/office/drawing/2010/main" val="0"/>
              </a:ext>
            </a:extLst>
          </a:blip>
          <a:stretch>
            <a:fillRect/>
          </a:stretch>
        </p:blipFill>
        <p:spPr>
          <a:xfrm>
            <a:off x="7561578" y="357905"/>
            <a:ext cx="1015134" cy="1015134"/>
          </a:xfrm>
          <a:prstGeom prst="rect">
            <a:avLst/>
          </a:prstGeom>
        </p:spPr>
      </p:pic>
    </p:spTree>
    <p:extLst>
      <p:ext uri="{BB962C8B-B14F-4D97-AF65-F5344CB8AC3E}">
        <p14:creationId xmlns:p14="http://schemas.microsoft.com/office/powerpoint/2010/main" val="95918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11C5F-E4E8-9E46-8ADE-583A60635CAB}"/>
              </a:ext>
            </a:extLst>
          </p:cNvPr>
          <p:cNvSpPr>
            <a:spLocks noGrp="1"/>
          </p:cNvSpPr>
          <p:nvPr>
            <p:ph type="title"/>
          </p:nvPr>
        </p:nvSpPr>
        <p:spPr/>
        <p:txBody>
          <a:bodyPr/>
          <a:lstStyle/>
          <a:p>
            <a:r>
              <a:rPr lang="en-US" noProof="0" dirty="0"/>
              <a:t>Background - Local Explanation</a:t>
            </a:r>
          </a:p>
        </p:txBody>
      </p:sp>
      <p:sp>
        <p:nvSpPr>
          <p:cNvPr id="3" name="Segnaposto testo 2">
            <a:extLst>
              <a:ext uri="{FF2B5EF4-FFF2-40B4-BE49-F238E27FC236}">
                <a16:creationId xmlns:a16="http://schemas.microsoft.com/office/drawing/2014/main" id="{E284602F-1B75-6D41-B281-B95306AA9F65}"/>
              </a:ext>
            </a:extLst>
          </p:cNvPr>
          <p:cNvSpPr>
            <a:spLocks noGrp="1"/>
          </p:cNvSpPr>
          <p:nvPr>
            <p:ph type="body" idx="1"/>
          </p:nvPr>
        </p:nvSpPr>
        <p:spPr/>
        <p:txBody>
          <a:bodyPr/>
          <a:lstStyle/>
          <a:p>
            <a:r>
              <a:rPr lang="en-US" sz="2000" noProof="0" dirty="0"/>
              <a:t>The </a:t>
            </a:r>
            <a:r>
              <a:rPr lang="en-US" sz="2000" i="1" noProof="0" dirty="0"/>
              <a:t>overall</a:t>
            </a:r>
            <a:r>
              <a:rPr lang="en-US" sz="2000" noProof="0" dirty="0"/>
              <a:t> decision boundary is </a:t>
            </a:r>
            <a:r>
              <a:rPr lang="en-US" sz="2000" b="1" i="1" noProof="0" dirty="0"/>
              <a:t>complex</a:t>
            </a:r>
            <a:r>
              <a:rPr lang="en-US" sz="2000" noProof="0" dirty="0"/>
              <a:t>.</a:t>
            </a:r>
          </a:p>
          <a:p>
            <a:r>
              <a:rPr lang="en-US" sz="2000" noProof="0" dirty="0"/>
              <a:t>In the neighborhood of a </a:t>
            </a:r>
            <a:r>
              <a:rPr lang="en-US" sz="2000" i="1" noProof="0" dirty="0"/>
              <a:t>single</a:t>
            </a:r>
            <a:r>
              <a:rPr lang="en-US" sz="2000" noProof="0" dirty="0"/>
              <a:t> decision, the boundary is </a:t>
            </a:r>
            <a:r>
              <a:rPr lang="en-US" sz="2000" b="1" i="1" noProof="0" dirty="0"/>
              <a:t>simple</a:t>
            </a:r>
            <a:r>
              <a:rPr lang="en-US" sz="2000" noProof="0" dirty="0"/>
              <a:t>.</a:t>
            </a:r>
          </a:p>
          <a:p>
            <a:r>
              <a:rPr lang="en-US" sz="2000" noProof="0" dirty="0"/>
              <a:t>A single decision can be explained by auditing the black box around the given instance and learning a </a:t>
            </a:r>
            <a:r>
              <a:rPr lang="en-US" sz="2000" b="1" i="1" noProof="0" dirty="0"/>
              <a:t>local</a:t>
            </a:r>
            <a:r>
              <a:rPr lang="en-US" sz="2000" noProof="0" dirty="0"/>
              <a:t> decision.</a:t>
            </a:r>
          </a:p>
        </p:txBody>
      </p:sp>
      <p:pic>
        <p:nvPicPr>
          <p:cNvPr id="5" name="Immagine 4" descr="Immagine che contiene testo&#10;&#10;&#10;&#10;Descrizione generata automaticamente">
            <a:extLst>
              <a:ext uri="{FF2B5EF4-FFF2-40B4-BE49-F238E27FC236}">
                <a16:creationId xmlns:a16="http://schemas.microsoft.com/office/drawing/2014/main" id="{14DF4373-6560-5C4A-BB2F-1CFA20A6C39C}"/>
              </a:ext>
            </a:extLst>
          </p:cNvPr>
          <p:cNvPicPr>
            <a:picLocks noChangeAspect="1"/>
          </p:cNvPicPr>
          <p:nvPr/>
        </p:nvPicPr>
        <p:blipFill>
          <a:blip r:embed="rId2"/>
          <a:stretch>
            <a:fillRect/>
          </a:stretch>
        </p:blipFill>
        <p:spPr>
          <a:xfrm>
            <a:off x="2942573" y="2735637"/>
            <a:ext cx="3258853" cy="2029098"/>
          </a:xfrm>
          <a:prstGeom prst="rect">
            <a:avLst/>
          </a:prstGeom>
        </p:spPr>
      </p:pic>
      <p:sp>
        <p:nvSpPr>
          <p:cNvPr id="6" name="CasellaDiTesto 5">
            <a:extLst>
              <a:ext uri="{FF2B5EF4-FFF2-40B4-BE49-F238E27FC236}">
                <a16:creationId xmlns:a16="http://schemas.microsoft.com/office/drawing/2014/main" id="{4452576F-3D7F-0F42-B6CA-4EE5F2750C1C}"/>
              </a:ext>
            </a:extLst>
          </p:cNvPr>
          <p:cNvSpPr txBox="1"/>
          <p:nvPr/>
        </p:nvSpPr>
        <p:spPr>
          <a:xfrm>
            <a:off x="6336858" y="4494577"/>
            <a:ext cx="2807142" cy="646331"/>
          </a:xfrm>
          <a:prstGeom prst="rect">
            <a:avLst/>
          </a:prstGeom>
          <a:noFill/>
        </p:spPr>
        <p:txBody>
          <a:bodyPr wrap="square" rtlCol="0">
            <a:spAutoFit/>
          </a:bodyPr>
          <a:lstStyle/>
          <a:p>
            <a:pPr marL="171450" indent="-171450">
              <a:buFont typeface="Arial" panose="020B0604020202020204" pitchFamily="34" charset="0"/>
              <a:buChar char="•"/>
            </a:pPr>
            <a:r>
              <a:rPr lang="en-US" sz="900" dirty="0"/>
              <a:t>M. T. Ribeiro, et. al. Why should </a:t>
            </a:r>
            <a:r>
              <a:rPr lang="en-US" sz="900" dirty="0" err="1"/>
              <a:t>i</a:t>
            </a:r>
            <a:r>
              <a:rPr lang="en-US" sz="900" dirty="0"/>
              <a:t> trust you?: Explaining the predictions of any classifier. In KDD, pages 1135–1144. ACM, 2016.</a:t>
            </a:r>
          </a:p>
          <a:p>
            <a:pPr marL="171450" indent="-171450">
              <a:buFont typeface="Arial" panose="020B0604020202020204" pitchFamily="34" charset="0"/>
              <a:buChar char="•"/>
            </a:pPr>
            <a:endParaRPr lang="en-US" sz="900" dirty="0"/>
          </a:p>
        </p:txBody>
      </p:sp>
    </p:spTree>
    <p:extLst>
      <p:ext uri="{BB962C8B-B14F-4D97-AF65-F5344CB8AC3E}">
        <p14:creationId xmlns:p14="http://schemas.microsoft.com/office/powerpoint/2010/main" val="178168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F42FA2-99B6-3141-A4F7-3746556997FB}"/>
              </a:ext>
            </a:extLst>
          </p:cNvPr>
          <p:cNvSpPr>
            <a:spLocks noGrp="1"/>
          </p:cNvSpPr>
          <p:nvPr>
            <p:ph type="title"/>
          </p:nvPr>
        </p:nvSpPr>
        <p:spPr/>
        <p:txBody>
          <a:bodyPr/>
          <a:lstStyle/>
          <a:p>
            <a:r>
              <a:rPr lang="en-US" noProof="0" dirty="0"/>
              <a:t>Model Inspection Problem</a:t>
            </a:r>
          </a:p>
        </p:txBody>
      </p:sp>
      <p:pic>
        <p:nvPicPr>
          <p:cNvPr id="5" name="Segnaposto contenuto 4">
            <a:extLst>
              <a:ext uri="{FF2B5EF4-FFF2-40B4-BE49-F238E27FC236}">
                <a16:creationId xmlns:a16="http://schemas.microsoft.com/office/drawing/2014/main" id="{1EB0893B-CB40-0141-B3F4-299EC5AFB0B3}"/>
              </a:ext>
            </a:extLst>
          </p:cNvPr>
          <p:cNvPicPr>
            <a:picLocks noGrp="1" noChangeAspect="1"/>
          </p:cNvPicPr>
          <p:nvPr>
            <p:ph idx="4294967295"/>
          </p:nvPr>
        </p:nvPicPr>
        <p:blipFill>
          <a:blip r:embed="rId2"/>
          <a:stretch>
            <a:fillRect/>
          </a:stretch>
        </p:blipFill>
        <p:spPr>
          <a:xfrm>
            <a:off x="628650" y="2262189"/>
            <a:ext cx="7886700" cy="2674937"/>
          </a:xfrm>
        </p:spPr>
      </p:pic>
      <p:sp>
        <p:nvSpPr>
          <p:cNvPr id="4" name="Segnaposto contenuto 2">
            <a:extLst>
              <a:ext uri="{FF2B5EF4-FFF2-40B4-BE49-F238E27FC236}">
                <a16:creationId xmlns:a16="http://schemas.microsoft.com/office/drawing/2014/main" id="{32F69D38-ED99-B149-8878-87F2630FF523}"/>
              </a:ext>
            </a:extLst>
          </p:cNvPr>
          <p:cNvSpPr txBox="1">
            <a:spLocks/>
          </p:cNvSpPr>
          <p:nvPr/>
        </p:nvSpPr>
        <p:spPr>
          <a:xfrm>
            <a:off x="628650" y="1268017"/>
            <a:ext cx="7886700" cy="9941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dirty="0"/>
              <a:t>Provide a representation (visual or textual) for understanding either how the black box model works or why the black box returns certain predictions more likely than others.</a:t>
            </a:r>
          </a:p>
          <a:p>
            <a:pPr lvl="1"/>
            <a:endParaRPr lang="en-US" sz="1950" dirty="0"/>
          </a:p>
        </p:txBody>
      </p:sp>
      <p:sp>
        <p:nvSpPr>
          <p:cNvPr id="8" name="CasellaDiTesto 7">
            <a:extLst>
              <a:ext uri="{FF2B5EF4-FFF2-40B4-BE49-F238E27FC236}">
                <a16:creationId xmlns:a16="http://schemas.microsoft.com/office/drawing/2014/main" id="{D46965CE-7FE6-A345-9F84-440672725552}"/>
              </a:ext>
            </a:extLst>
          </p:cNvPr>
          <p:cNvSpPr txBox="1"/>
          <p:nvPr/>
        </p:nvSpPr>
        <p:spPr>
          <a:xfrm>
            <a:off x="482859" y="3972926"/>
            <a:ext cx="1890261" cy="415498"/>
          </a:xfrm>
          <a:prstGeom prst="rect">
            <a:avLst/>
          </a:prstGeom>
          <a:solidFill>
            <a:schemeClr val="bg1"/>
          </a:solidFill>
          <a:ln w="28575">
            <a:solidFill>
              <a:schemeClr val="tx1"/>
            </a:solidFill>
          </a:ln>
        </p:spPr>
        <p:txBody>
          <a:bodyPr wrap="none" rtlCol="0">
            <a:spAutoFit/>
          </a:bodyPr>
          <a:lstStyle/>
          <a:p>
            <a:r>
              <a:rPr lang="en-US" sz="2100" dirty="0"/>
              <a:t>X = {x</a:t>
            </a:r>
            <a:r>
              <a:rPr lang="en-US" sz="2100" baseline="-25000" dirty="0"/>
              <a:t>1</a:t>
            </a:r>
            <a:r>
              <a:rPr lang="en-US" sz="2100" dirty="0"/>
              <a:t>, …, x</a:t>
            </a:r>
            <a:r>
              <a:rPr lang="en-US" sz="2100" baseline="-25000" dirty="0"/>
              <a:t>n</a:t>
            </a:r>
            <a:r>
              <a:rPr lang="en-US" sz="2100" dirty="0"/>
              <a:t>}</a:t>
            </a:r>
          </a:p>
        </p:txBody>
      </p:sp>
      <p:pic>
        <p:nvPicPr>
          <p:cNvPr id="9" name="Immagine 8">
            <a:extLst>
              <a:ext uri="{FF2B5EF4-FFF2-40B4-BE49-F238E27FC236}">
                <a16:creationId xmlns:a16="http://schemas.microsoft.com/office/drawing/2014/main" id="{1447164F-2CA2-4F44-B384-F59334717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7111" r="89778">
                        <a14:foregroundMark x1="7111" y1="25333" x2="7111" y2="25333"/>
                        <a14:foregroundMark x1="89333" y1="29333" x2="89333" y2="29333"/>
                      </a14:backgroundRemoval>
                    </a14:imgEffect>
                  </a14:imgLayer>
                </a14:imgProps>
              </a:ext>
              <a:ext uri="{28A0092B-C50C-407E-A947-70E740481C1C}">
                <a14:useLocalDpi xmlns:a14="http://schemas.microsoft.com/office/drawing/2010/main" val="0"/>
              </a:ext>
            </a:extLst>
          </a:blip>
          <a:stretch>
            <a:fillRect/>
          </a:stretch>
        </p:blipFill>
        <p:spPr>
          <a:xfrm>
            <a:off x="7561578" y="357905"/>
            <a:ext cx="1015134" cy="1015134"/>
          </a:xfrm>
          <a:prstGeom prst="rect">
            <a:avLst/>
          </a:prstGeom>
        </p:spPr>
      </p:pic>
    </p:spTree>
    <p:extLst>
      <p:ext uri="{BB962C8B-B14F-4D97-AF65-F5344CB8AC3E}">
        <p14:creationId xmlns:p14="http://schemas.microsoft.com/office/powerpoint/2010/main" val="1455600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2DF48-3ADC-3142-B18E-56BAC5736AAA}"/>
              </a:ext>
            </a:extLst>
          </p:cNvPr>
          <p:cNvSpPr>
            <a:spLocks noGrp="1"/>
          </p:cNvSpPr>
          <p:nvPr>
            <p:ph type="title"/>
          </p:nvPr>
        </p:nvSpPr>
        <p:spPr/>
        <p:txBody>
          <a:bodyPr/>
          <a:lstStyle/>
          <a:p>
            <a:r>
              <a:rPr lang="en-US" noProof="0" dirty="0"/>
              <a:t>Transparent Box Design Problem</a:t>
            </a:r>
          </a:p>
        </p:txBody>
      </p:sp>
      <p:pic>
        <p:nvPicPr>
          <p:cNvPr id="5" name="Segnaposto contenuto 4">
            <a:extLst>
              <a:ext uri="{FF2B5EF4-FFF2-40B4-BE49-F238E27FC236}">
                <a16:creationId xmlns:a16="http://schemas.microsoft.com/office/drawing/2014/main" id="{9D869622-8741-D84E-B90F-2163E53D6FF9}"/>
              </a:ext>
            </a:extLst>
          </p:cNvPr>
          <p:cNvPicPr>
            <a:picLocks noGrp="1" noChangeAspect="1"/>
          </p:cNvPicPr>
          <p:nvPr>
            <p:ph idx="4294967295"/>
          </p:nvPr>
        </p:nvPicPr>
        <p:blipFill>
          <a:blip r:embed="rId2"/>
          <a:stretch>
            <a:fillRect/>
          </a:stretch>
        </p:blipFill>
        <p:spPr>
          <a:xfrm>
            <a:off x="628650" y="1875331"/>
            <a:ext cx="7889875" cy="2219325"/>
          </a:xfrm>
        </p:spPr>
      </p:pic>
      <p:sp>
        <p:nvSpPr>
          <p:cNvPr id="4" name="Segnaposto contenuto 2">
            <a:extLst>
              <a:ext uri="{FF2B5EF4-FFF2-40B4-BE49-F238E27FC236}">
                <a16:creationId xmlns:a16="http://schemas.microsoft.com/office/drawing/2014/main" id="{F9C3C573-E904-3644-8E41-0C56D25732B3}"/>
              </a:ext>
            </a:extLst>
          </p:cNvPr>
          <p:cNvSpPr txBox="1">
            <a:spLocks/>
          </p:cNvSpPr>
          <p:nvPr/>
        </p:nvSpPr>
        <p:spPr>
          <a:xfrm>
            <a:off x="628650" y="1268017"/>
            <a:ext cx="7886700" cy="7063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dirty="0"/>
              <a:t>Provide a model which is locally or globally interpretable on its own.</a:t>
            </a:r>
          </a:p>
        </p:txBody>
      </p:sp>
      <p:sp>
        <p:nvSpPr>
          <p:cNvPr id="11" name="CasellaDiTesto 10">
            <a:extLst>
              <a:ext uri="{FF2B5EF4-FFF2-40B4-BE49-F238E27FC236}">
                <a16:creationId xmlns:a16="http://schemas.microsoft.com/office/drawing/2014/main" id="{D6F47E81-2219-644E-83F4-1EC42A57C4BC}"/>
              </a:ext>
            </a:extLst>
          </p:cNvPr>
          <p:cNvSpPr txBox="1"/>
          <p:nvPr/>
        </p:nvSpPr>
        <p:spPr>
          <a:xfrm>
            <a:off x="489857" y="2776696"/>
            <a:ext cx="1890261" cy="415498"/>
          </a:xfrm>
          <a:prstGeom prst="rect">
            <a:avLst/>
          </a:prstGeom>
          <a:solidFill>
            <a:schemeClr val="bg1"/>
          </a:solidFill>
          <a:ln w="28575">
            <a:solidFill>
              <a:schemeClr val="tx1"/>
            </a:solidFill>
          </a:ln>
        </p:spPr>
        <p:txBody>
          <a:bodyPr wrap="none" rtlCol="0">
            <a:spAutoFit/>
          </a:bodyPr>
          <a:lstStyle/>
          <a:p>
            <a:r>
              <a:rPr lang="en-US" sz="2100" dirty="0"/>
              <a:t>X = {x</a:t>
            </a:r>
            <a:r>
              <a:rPr lang="en-US" sz="2100" baseline="-25000" dirty="0"/>
              <a:t>1</a:t>
            </a:r>
            <a:r>
              <a:rPr lang="en-US" sz="2100" dirty="0"/>
              <a:t>, …, x</a:t>
            </a:r>
            <a:r>
              <a:rPr lang="en-US" sz="2100" baseline="-25000" dirty="0"/>
              <a:t>n</a:t>
            </a:r>
            <a:r>
              <a:rPr lang="en-US" sz="2100" dirty="0"/>
              <a:t>}</a:t>
            </a:r>
          </a:p>
        </p:txBody>
      </p:sp>
      <p:sp>
        <p:nvSpPr>
          <p:cNvPr id="12" name="CasellaDiTesto 11">
            <a:extLst>
              <a:ext uri="{FF2B5EF4-FFF2-40B4-BE49-F238E27FC236}">
                <a16:creationId xmlns:a16="http://schemas.microsoft.com/office/drawing/2014/main" id="{60F93D13-B5C4-FD4C-953C-E727A05FE570}"/>
              </a:ext>
            </a:extLst>
          </p:cNvPr>
          <p:cNvSpPr txBox="1"/>
          <p:nvPr/>
        </p:nvSpPr>
        <p:spPr>
          <a:xfrm>
            <a:off x="1089100" y="4049800"/>
            <a:ext cx="319318" cy="415498"/>
          </a:xfrm>
          <a:prstGeom prst="rect">
            <a:avLst/>
          </a:prstGeom>
          <a:solidFill>
            <a:schemeClr val="bg1"/>
          </a:solidFill>
          <a:ln w="28575">
            <a:solidFill>
              <a:schemeClr val="tx1"/>
            </a:solidFill>
          </a:ln>
        </p:spPr>
        <p:txBody>
          <a:bodyPr wrap="none" rtlCol="0">
            <a:spAutoFit/>
          </a:bodyPr>
          <a:lstStyle/>
          <a:p>
            <a:r>
              <a:rPr lang="en-US" sz="2100" dirty="0"/>
              <a:t>x</a:t>
            </a:r>
          </a:p>
        </p:txBody>
      </p:sp>
      <p:grpSp>
        <p:nvGrpSpPr>
          <p:cNvPr id="10" name="Gruppo 9">
            <a:extLst>
              <a:ext uri="{FF2B5EF4-FFF2-40B4-BE49-F238E27FC236}">
                <a16:creationId xmlns:a16="http://schemas.microsoft.com/office/drawing/2014/main" id="{FC605B65-3EFB-064E-9810-03301C8047CC}"/>
              </a:ext>
            </a:extLst>
          </p:cNvPr>
          <p:cNvGrpSpPr/>
          <p:nvPr/>
        </p:nvGrpSpPr>
        <p:grpSpPr>
          <a:xfrm>
            <a:off x="7676047" y="472965"/>
            <a:ext cx="707267" cy="719020"/>
            <a:chOff x="10234730" y="449872"/>
            <a:chExt cx="1184352" cy="1139442"/>
          </a:xfrm>
        </p:grpSpPr>
        <p:pic>
          <p:nvPicPr>
            <p:cNvPr id="13" name="Immagine 12" descr="Immagine che contiene edificio, finestra, shoji&#10;&#10;&#10;&#10;Descrizione generata automaticamente">
              <a:extLst>
                <a:ext uri="{FF2B5EF4-FFF2-40B4-BE49-F238E27FC236}">
                  <a16:creationId xmlns:a16="http://schemas.microsoft.com/office/drawing/2014/main" id="{60367914-77BF-214D-B7CE-C11C5562E9A2}"/>
                </a:ext>
              </a:extLst>
            </p:cNvPr>
            <p:cNvPicPr>
              <a:picLocks noChangeAspect="1"/>
            </p:cNvPicPr>
            <p:nvPr/>
          </p:nvPicPr>
          <p:blipFill>
            <a:blip r:embed="rId3"/>
            <a:stretch>
              <a:fillRect/>
            </a:stretch>
          </p:blipFill>
          <p:spPr>
            <a:xfrm>
              <a:off x="10234730" y="449872"/>
              <a:ext cx="1177904" cy="1139442"/>
            </a:xfrm>
            <a:prstGeom prst="rect">
              <a:avLst/>
            </a:prstGeom>
          </p:spPr>
        </p:pic>
        <p:sp>
          <p:nvSpPr>
            <p:cNvPr id="14" name="Rettangolo 13">
              <a:extLst>
                <a:ext uri="{FF2B5EF4-FFF2-40B4-BE49-F238E27FC236}">
                  <a16:creationId xmlns:a16="http://schemas.microsoft.com/office/drawing/2014/main" id="{049D4FD6-BC0A-904D-A6C9-48D320A7380E}"/>
                </a:ext>
              </a:extLst>
            </p:cNvPr>
            <p:cNvSpPr/>
            <p:nvPr/>
          </p:nvSpPr>
          <p:spPr>
            <a:xfrm rot="1811421">
              <a:off x="10848630" y="510609"/>
              <a:ext cx="570452" cy="256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617380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dirty="0"/>
              <a:t>Categorization</a:t>
            </a:r>
          </a:p>
        </p:txBody>
      </p:sp>
      <p:sp>
        <p:nvSpPr>
          <p:cNvPr id="3" name="Segnaposto contenuto 2"/>
          <p:cNvSpPr>
            <a:spLocks noGrp="1"/>
          </p:cNvSpPr>
          <p:nvPr>
            <p:ph type="body" idx="1"/>
          </p:nvPr>
        </p:nvSpPr>
        <p:spPr/>
        <p:txBody>
          <a:bodyPr>
            <a:normAutofit/>
          </a:bodyPr>
          <a:lstStyle/>
          <a:p>
            <a:r>
              <a:rPr lang="en-US" noProof="0" dirty="0"/>
              <a:t>The type of </a:t>
            </a:r>
            <a:r>
              <a:rPr lang="en-US" b="1" i="1" noProof="0" dirty="0"/>
              <a:t>problem</a:t>
            </a:r>
            <a:r>
              <a:rPr lang="en-US" b="1" noProof="0" dirty="0"/>
              <a:t> </a:t>
            </a:r>
          </a:p>
          <a:p>
            <a:pPr marL="0" indent="0">
              <a:buNone/>
            </a:pPr>
            <a:endParaRPr lang="en-US" noProof="0" dirty="0"/>
          </a:p>
          <a:p>
            <a:r>
              <a:rPr lang="en-US" noProof="0" dirty="0"/>
              <a:t>The type of </a:t>
            </a:r>
            <a:r>
              <a:rPr lang="en-US" b="1" i="1" noProof="0" dirty="0"/>
              <a:t>black box model </a:t>
            </a:r>
            <a:r>
              <a:rPr lang="en-US" noProof="0" dirty="0"/>
              <a:t>that the explanator is able to open</a:t>
            </a:r>
          </a:p>
          <a:p>
            <a:endParaRPr lang="en-US" noProof="0" dirty="0"/>
          </a:p>
          <a:p>
            <a:r>
              <a:rPr lang="en-US" noProof="0" dirty="0"/>
              <a:t>The type of </a:t>
            </a:r>
            <a:r>
              <a:rPr lang="en-US" b="1" i="1" noProof="0" dirty="0"/>
              <a:t>data</a:t>
            </a:r>
            <a:r>
              <a:rPr lang="en-US" noProof="0" dirty="0"/>
              <a:t> used as input by the black box model</a:t>
            </a:r>
          </a:p>
          <a:p>
            <a:endParaRPr lang="en-US" dirty="0"/>
          </a:p>
          <a:p>
            <a:r>
              <a:rPr lang="en-US" dirty="0"/>
              <a:t>The type of </a:t>
            </a:r>
            <a:r>
              <a:rPr lang="en-US" b="1" i="1" dirty="0"/>
              <a:t>explanator</a:t>
            </a:r>
            <a:r>
              <a:rPr lang="en-US" dirty="0"/>
              <a:t> adopted to open the black box</a:t>
            </a:r>
          </a:p>
          <a:p>
            <a:pPr marL="0" indent="0">
              <a:buNone/>
            </a:pPr>
            <a:endParaRPr lang="en-US" noProof="0" dirty="0"/>
          </a:p>
        </p:txBody>
      </p:sp>
      <p:pic>
        <p:nvPicPr>
          <p:cNvPr id="5" name="Immagine 4">
            <a:extLst>
              <a:ext uri="{FF2B5EF4-FFF2-40B4-BE49-F238E27FC236}">
                <a16:creationId xmlns:a16="http://schemas.microsoft.com/office/drawing/2014/main" id="{941363A9-439C-C24D-9C9B-10741A32DF24}"/>
              </a:ext>
            </a:extLst>
          </p:cNvPr>
          <p:cNvPicPr>
            <a:picLocks noChangeAspect="1"/>
          </p:cNvPicPr>
          <p:nvPr/>
        </p:nvPicPr>
        <p:blipFill rotWithShape="1">
          <a:blip r:embed="rId2"/>
          <a:srcRect l="6450" t="16365" r="7801" b="14967"/>
          <a:stretch/>
        </p:blipFill>
        <p:spPr>
          <a:xfrm>
            <a:off x="6297536" y="375047"/>
            <a:ext cx="2466594" cy="994172"/>
          </a:xfrm>
          <a:prstGeom prst="rect">
            <a:avLst/>
          </a:prstGeom>
        </p:spPr>
      </p:pic>
      <p:grpSp>
        <p:nvGrpSpPr>
          <p:cNvPr id="6" name="Gruppo 5">
            <a:extLst>
              <a:ext uri="{FF2B5EF4-FFF2-40B4-BE49-F238E27FC236}">
                <a16:creationId xmlns:a16="http://schemas.microsoft.com/office/drawing/2014/main" id="{E4825C9C-06DD-9141-B8C5-1DB47E065871}"/>
              </a:ext>
            </a:extLst>
          </p:cNvPr>
          <p:cNvGrpSpPr/>
          <p:nvPr/>
        </p:nvGrpSpPr>
        <p:grpSpPr>
          <a:xfrm>
            <a:off x="7927847" y="3597517"/>
            <a:ext cx="1019175" cy="819350"/>
            <a:chOff x="10100734" y="5136620"/>
            <a:chExt cx="2091266" cy="1721380"/>
          </a:xfrm>
        </p:grpSpPr>
        <p:pic>
          <p:nvPicPr>
            <p:cNvPr id="7" name="Immagine 6">
              <a:extLst>
                <a:ext uri="{FF2B5EF4-FFF2-40B4-BE49-F238E27FC236}">
                  <a16:creationId xmlns:a16="http://schemas.microsoft.com/office/drawing/2014/main" id="{03044678-0A35-9945-A4F7-1ACA6154DB2C}"/>
                </a:ext>
              </a:extLst>
            </p:cNvPr>
            <p:cNvPicPr>
              <a:picLocks noChangeAspect="1"/>
            </p:cNvPicPr>
            <p:nvPr/>
          </p:nvPicPr>
          <p:blipFill rotWithShape="1">
            <a:blip r:embed="rId3">
              <a:duotone>
                <a:schemeClr val="accent4">
                  <a:shade val="45000"/>
                  <a:satMod val="135000"/>
                </a:schemeClr>
                <a:prstClr val="white"/>
              </a:duotone>
            </a:blip>
            <a:srcRect t="22609" b="18750"/>
            <a:stretch/>
          </p:blipFill>
          <p:spPr>
            <a:xfrm>
              <a:off x="10244666" y="5716057"/>
              <a:ext cx="1947334" cy="1141943"/>
            </a:xfrm>
            <a:prstGeom prst="rect">
              <a:avLst/>
            </a:prstGeom>
          </p:spPr>
        </p:pic>
        <p:pic>
          <p:nvPicPr>
            <p:cNvPr id="8" name="Immagine 7">
              <a:extLst>
                <a:ext uri="{FF2B5EF4-FFF2-40B4-BE49-F238E27FC236}">
                  <a16:creationId xmlns:a16="http://schemas.microsoft.com/office/drawing/2014/main" id="{6F045EFB-33AD-824B-B80C-70D0776F1136}"/>
                </a:ext>
              </a:extLst>
            </p:cNvPr>
            <p:cNvPicPr>
              <a:picLocks noChangeAspect="1"/>
            </p:cNvPicPr>
            <p:nvPr/>
          </p:nvPicPr>
          <p:blipFill>
            <a:blip r:embed="rId4">
              <a:duotone>
                <a:schemeClr val="accent4">
                  <a:shade val="45000"/>
                  <a:satMod val="135000"/>
                </a:schemeClr>
                <a:prstClr val="white"/>
              </a:duotone>
            </a:blip>
            <a:stretch>
              <a:fillRect/>
            </a:stretch>
          </p:blipFill>
          <p:spPr>
            <a:xfrm>
              <a:off x="10100734" y="5136620"/>
              <a:ext cx="889000" cy="889000"/>
            </a:xfrm>
            <a:prstGeom prst="rect">
              <a:avLst/>
            </a:prstGeom>
          </p:spPr>
        </p:pic>
      </p:grpSp>
      <p:grpSp>
        <p:nvGrpSpPr>
          <p:cNvPr id="10" name="Gruppo 9">
            <a:extLst>
              <a:ext uri="{FF2B5EF4-FFF2-40B4-BE49-F238E27FC236}">
                <a16:creationId xmlns:a16="http://schemas.microsoft.com/office/drawing/2014/main" id="{5920BBBD-C839-634B-9FAA-E8503DBBB923}"/>
              </a:ext>
            </a:extLst>
          </p:cNvPr>
          <p:cNvGrpSpPr/>
          <p:nvPr/>
        </p:nvGrpSpPr>
        <p:grpSpPr>
          <a:xfrm>
            <a:off x="7850243" y="2708080"/>
            <a:ext cx="1185662" cy="865265"/>
            <a:chOff x="5486209" y="1740075"/>
            <a:chExt cx="4413401" cy="2873312"/>
          </a:xfrm>
        </p:grpSpPr>
        <p:pic>
          <p:nvPicPr>
            <p:cNvPr id="11" name="Immagine 10" descr="Immagine che contiene erba, animale, mammifero, esterni&#10;&#10;&#10;&#10;Descrizione generata automaticamente">
              <a:extLst>
                <a:ext uri="{FF2B5EF4-FFF2-40B4-BE49-F238E27FC236}">
                  <a16:creationId xmlns:a16="http://schemas.microsoft.com/office/drawing/2014/main" id="{9965488E-3ABC-0A41-A35D-A5C92C2B0FB2}"/>
                </a:ext>
              </a:extLst>
            </p:cNvPr>
            <p:cNvPicPr>
              <a:picLocks noChangeAspect="1"/>
            </p:cNvPicPr>
            <p:nvPr/>
          </p:nvPicPr>
          <p:blipFill>
            <a:blip r:embed="rId5"/>
            <a:stretch>
              <a:fillRect/>
            </a:stretch>
          </p:blipFill>
          <p:spPr>
            <a:xfrm>
              <a:off x="7392978" y="2945730"/>
              <a:ext cx="2506632" cy="1667657"/>
            </a:xfrm>
            <a:prstGeom prst="rect">
              <a:avLst/>
            </a:prstGeom>
          </p:spPr>
        </p:pic>
        <p:pic>
          <p:nvPicPr>
            <p:cNvPr id="12" name="Immagine 11" descr="Immagine che contiene figlio, persona, piccolo, terra&#10;&#10;&#10;&#10;Descrizione generata automaticamente">
              <a:extLst>
                <a:ext uri="{FF2B5EF4-FFF2-40B4-BE49-F238E27FC236}">
                  <a16:creationId xmlns:a16="http://schemas.microsoft.com/office/drawing/2014/main" id="{ABA48568-A852-E34A-A3B1-7F78BAFBFED8}"/>
                </a:ext>
              </a:extLst>
            </p:cNvPr>
            <p:cNvPicPr>
              <a:picLocks noChangeAspect="1"/>
            </p:cNvPicPr>
            <p:nvPr/>
          </p:nvPicPr>
          <p:blipFill>
            <a:blip r:embed="rId6"/>
            <a:stretch>
              <a:fillRect/>
            </a:stretch>
          </p:blipFill>
          <p:spPr>
            <a:xfrm>
              <a:off x="5486209" y="2238005"/>
              <a:ext cx="2293667" cy="1720250"/>
            </a:xfrm>
            <a:prstGeom prst="rect">
              <a:avLst/>
            </a:prstGeom>
          </p:spPr>
        </p:pic>
        <p:pic>
          <p:nvPicPr>
            <p:cNvPr id="13" name="Immagine 12" descr="Immagine che contiene roccia, animale, esterni, erba&#10;&#10;&#10;&#10;Descrizione generata automaticamente">
              <a:extLst>
                <a:ext uri="{FF2B5EF4-FFF2-40B4-BE49-F238E27FC236}">
                  <a16:creationId xmlns:a16="http://schemas.microsoft.com/office/drawing/2014/main" id="{5974D364-A6F6-034D-B90D-92E89EC85312}"/>
                </a:ext>
              </a:extLst>
            </p:cNvPr>
            <p:cNvPicPr>
              <a:picLocks noChangeAspect="1"/>
            </p:cNvPicPr>
            <p:nvPr/>
          </p:nvPicPr>
          <p:blipFill>
            <a:blip r:embed="rId7"/>
            <a:stretch>
              <a:fillRect/>
            </a:stretch>
          </p:blipFill>
          <p:spPr>
            <a:xfrm>
              <a:off x="7016218" y="1740075"/>
              <a:ext cx="2496494" cy="1667658"/>
            </a:xfrm>
            <a:prstGeom prst="rect">
              <a:avLst/>
            </a:prstGeom>
          </p:spPr>
        </p:pic>
      </p:grpSp>
      <p:pic>
        <p:nvPicPr>
          <p:cNvPr id="15" name="Immagine 14">
            <a:extLst>
              <a:ext uri="{FF2B5EF4-FFF2-40B4-BE49-F238E27FC236}">
                <a16:creationId xmlns:a16="http://schemas.microsoft.com/office/drawing/2014/main" id="{75B80F3D-1F55-6D41-BEAF-57D15B7E503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7111" r="89778">
                        <a14:foregroundMark x1="7111" y1="25333" x2="7111" y2="25333"/>
                        <a14:foregroundMark x1="89333" y1="29333" x2="89333" y2="29333"/>
                      </a14:backgroundRemoval>
                    </a14:imgEffect>
                  </a14:imgLayer>
                </a14:imgProps>
              </a:ext>
              <a:ext uri="{28A0092B-C50C-407E-A947-70E740481C1C}">
                <a14:useLocalDpi xmlns:a14="http://schemas.microsoft.com/office/drawing/2010/main" val="0"/>
              </a:ext>
            </a:extLst>
          </a:blip>
          <a:stretch>
            <a:fillRect/>
          </a:stretch>
        </p:blipFill>
        <p:spPr>
          <a:xfrm>
            <a:off x="8158859" y="1823576"/>
            <a:ext cx="837165" cy="837165"/>
          </a:xfrm>
          <a:prstGeom prst="rect">
            <a:avLst/>
          </a:prstGeom>
        </p:spPr>
      </p:pic>
      <p:sp>
        <p:nvSpPr>
          <p:cNvPr id="4" name="CasellaDiTesto 3">
            <a:extLst>
              <a:ext uri="{FF2B5EF4-FFF2-40B4-BE49-F238E27FC236}">
                <a16:creationId xmlns:a16="http://schemas.microsoft.com/office/drawing/2014/main" id="{A666CC42-978F-EC44-A127-C54AC8F2A317}"/>
              </a:ext>
            </a:extLst>
          </p:cNvPr>
          <p:cNvSpPr txBox="1"/>
          <p:nvPr/>
        </p:nvSpPr>
        <p:spPr>
          <a:xfrm>
            <a:off x="3876260" y="1052300"/>
            <a:ext cx="1207382" cy="923330"/>
          </a:xfrm>
          <a:prstGeom prst="rect">
            <a:avLst/>
          </a:prstGeom>
          <a:noFill/>
        </p:spPr>
        <p:txBody>
          <a:bodyPr wrap="none" rtlCol="0">
            <a:spAutoFit/>
          </a:bodyPr>
          <a:lstStyle/>
          <a:p>
            <a:r>
              <a:rPr lang="it-IT" sz="4050" b="1" dirty="0">
                <a:solidFill>
                  <a:schemeClr val="accent4">
                    <a:lumMod val="50000"/>
                  </a:schemeClr>
                </a:solidFill>
              </a:rPr>
              <a:t>?</a:t>
            </a:r>
            <a:r>
              <a:rPr lang="it-IT" sz="5400" b="1" dirty="0">
                <a:solidFill>
                  <a:schemeClr val="accent4">
                    <a:lumMod val="75000"/>
                  </a:schemeClr>
                </a:solidFill>
              </a:rPr>
              <a:t>?</a:t>
            </a:r>
            <a:r>
              <a:rPr lang="it-IT" sz="3600" b="1" dirty="0">
                <a:solidFill>
                  <a:schemeClr val="accent4">
                    <a:lumMod val="60000"/>
                    <a:lumOff val="40000"/>
                  </a:schemeClr>
                </a:solidFill>
              </a:rPr>
              <a:t>?</a:t>
            </a:r>
            <a:endParaRPr lang="it-IT" sz="4050" b="1" dirty="0">
              <a:solidFill>
                <a:schemeClr val="accent4">
                  <a:lumMod val="60000"/>
                  <a:lumOff val="40000"/>
                </a:schemeClr>
              </a:solidFill>
            </a:endParaRPr>
          </a:p>
        </p:txBody>
      </p:sp>
    </p:spTree>
    <p:extLst>
      <p:ext uri="{BB962C8B-B14F-4D97-AF65-F5344CB8AC3E}">
        <p14:creationId xmlns:p14="http://schemas.microsoft.com/office/powerpoint/2010/main" val="37576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9CC27F-B146-4C49-A3BB-EBF345B3BD38}"/>
              </a:ext>
            </a:extLst>
          </p:cNvPr>
          <p:cNvSpPr>
            <a:spLocks noGrp="1"/>
          </p:cNvSpPr>
          <p:nvPr>
            <p:ph type="title"/>
          </p:nvPr>
        </p:nvSpPr>
        <p:spPr/>
        <p:txBody>
          <a:bodyPr/>
          <a:lstStyle/>
          <a:p>
            <a:r>
              <a:rPr lang="en-US"/>
              <a:t>Reverse Engineering</a:t>
            </a:r>
            <a:endParaRPr lang="en-US" dirty="0"/>
          </a:p>
        </p:txBody>
      </p:sp>
      <p:sp>
        <p:nvSpPr>
          <p:cNvPr id="3" name="Segnaposto contenuto 2">
            <a:extLst>
              <a:ext uri="{FF2B5EF4-FFF2-40B4-BE49-F238E27FC236}">
                <a16:creationId xmlns:a16="http://schemas.microsoft.com/office/drawing/2014/main" id="{1B86A823-DFC7-2149-9E3B-25314B0C8075}"/>
              </a:ext>
            </a:extLst>
          </p:cNvPr>
          <p:cNvSpPr>
            <a:spLocks noGrp="1"/>
          </p:cNvSpPr>
          <p:nvPr>
            <p:ph type="body" idx="1"/>
          </p:nvPr>
        </p:nvSpPr>
        <p:spPr>
          <a:xfrm>
            <a:off x="311700" y="1152475"/>
            <a:ext cx="6439284" cy="3416400"/>
          </a:xfrm>
        </p:spPr>
        <p:txBody>
          <a:bodyPr>
            <a:normAutofit fontScale="77500" lnSpcReduction="20000"/>
          </a:bodyPr>
          <a:lstStyle/>
          <a:p>
            <a:r>
              <a:rPr lang="en-US" sz="1950" dirty="0"/>
              <a:t>The name comes from the fact that we can only </a:t>
            </a:r>
            <a:r>
              <a:rPr lang="en-US" sz="1950" b="1" i="1" dirty="0"/>
              <a:t>observe</a:t>
            </a:r>
            <a:r>
              <a:rPr lang="en-US" sz="1950" dirty="0"/>
              <a:t> the </a:t>
            </a:r>
            <a:r>
              <a:rPr lang="en-US" sz="1950" b="1" i="1" dirty="0"/>
              <a:t>input</a:t>
            </a:r>
            <a:r>
              <a:rPr lang="en-US" sz="1950" dirty="0"/>
              <a:t> and </a:t>
            </a:r>
            <a:r>
              <a:rPr lang="en-US" sz="1950" b="1" i="1" dirty="0"/>
              <a:t>output</a:t>
            </a:r>
            <a:r>
              <a:rPr lang="en-US" sz="1950" dirty="0"/>
              <a:t> of the black box.</a:t>
            </a:r>
          </a:p>
          <a:p>
            <a:r>
              <a:rPr lang="en-US" sz="1950" dirty="0"/>
              <a:t>Possible actions are:</a:t>
            </a:r>
          </a:p>
          <a:p>
            <a:pPr lvl="1"/>
            <a:r>
              <a:rPr lang="en-US" sz="1950" b="1" i="1" dirty="0"/>
              <a:t>choice</a:t>
            </a:r>
            <a:r>
              <a:rPr lang="en-US" sz="1950" dirty="0"/>
              <a:t> of a particular comprehensible predictor</a:t>
            </a:r>
          </a:p>
          <a:p>
            <a:pPr lvl="1"/>
            <a:r>
              <a:rPr lang="en-US" sz="1950" dirty="0"/>
              <a:t>querying/auditing the black box with input records created in a controlled way using </a:t>
            </a:r>
            <a:r>
              <a:rPr lang="en-US" sz="1950" b="1" i="1" dirty="0"/>
              <a:t>random perturbations</a:t>
            </a:r>
            <a:r>
              <a:rPr lang="en-US" sz="1950" dirty="0"/>
              <a:t> </a:t>
            </a:r>
            <a:r>
              <a:rPr lang="en-US" sz="1950" dirty="0" err="1"/>
              <a:t>w.r.t</a:t>
            </a:r>
            <a:r>
              <a:rPr lang="en-US" sz="1950" dirty="0"/>
              <a:t>. a certain prior knowledge (e.g. train or test)</a:t>
            </a:r>
          </a:p>
          <a:p>
            <a:endParaRPr lang="en-US" sz="1950" dirty="0"/>
          </a:p>
          <a:p>
            <a:r>
              <a:rPr lang="en-US" sz="1950" dirty="0"/>
              <a:t>It can be </a:t>
            </a:r>
            <a:r>
              <a:rPr lang="en-US" sz="1950" b="1" i="1" dirty="0"/>
              <a:t>generalizable or not</a:t>
            </a:r>
            <a:r>
              <a:rPr lang="en-US" sz="1950" dirty="0"/>
              <a:t>:</a:t>
            </a:r>
          </a:p>
          <a:p>
            <a:pPr lvl="1"/>
            <a:r>
              <a:rPr lang="en-US" sz="1950" dirty="0"/>
              <a:t>Model-Agnostic</a:t>
            </a:r>
          </a:p>
          <a:p>
            <a:pPr lvl="1"/>
            <a:r>
              <a:rPr lang="en-US" sz="1950" dirty="0"/>
              <a:t>Model-Specific</a:t>
            </a:r>
          </a:p>
        </p:txBody>
      </p:sp>
      <p:grpSp>
        <p:nvGrpSpPr>
          <p:cNvPr id="4" name="Gruppo 3">
            <a:extLst>
              <a:ext uri="{FF2B5EF4-FFF2-40B4-BE49-F238E27FC236}">
                <a16:creationId xmlns:a16="http://schemas.microsoft.com/office/drawing/2014/main" id="{255F09D3-1519-234B-B6CC-45816CFB8346}"/>
              </a:ext>
            </a:extLst>
          </p:cNvPr>
          <p:cNvGrpSpPr/>
          <p:nvPr/>
        </p:nvGrpSpPr>
        <p:grpSpPr>
          <a:xfrm>
            <a:off x="6934978" y="2810252"/>
            <a:ext cx="2072777" cy="2059405"/>
            <a:chOff x="7978017" y="3320053"/>
            <a:chExt cx="2763703" cy="2745873"/>
          </a:xfrm>
        </p:grpSpPr>
        <p:pic>
          <p:nvPicPr>
            <p:cNvPr id="9" name="Immagine 8">
              <a:extLst>
                <a:ext uri="{FF2B5EF4-FFF2-40B4-BE49-F238E27FC236}">
                  <a16:creationId xmlns:a16="http://schemas.microsoft.com/office/drawing/2014/main" id="{227FB163-17D4-6644-AAE6-0E0B45E7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0420" y="4001294"/>
              <a:ext cx="2064632" cy="2064632"/>
            </a:xfrm>
            <a:prstGeom prst="rect">
              <a:avLst/>
            </a:prstGeom>
          </p:spPr>
        </p:pic>
        <p:cxnSp>
          <p:nvCxnSpPr>
            <p:cNvPr id="7" name="Connettore 7 6">
              <a:extLst>
                <a:ext uri="{FF2B5EF4-FFF2-40B4-BE49-F238E27FC236}">
                  <a16:creationId xmlns:a16="http://schemas.microsoft.com/office/drawing/2014/main" id="{24758C23-5776-2D44-8A1C-1E098A07C249}"/>
                </a:ext>
              </a:extLst>
            </p:cNvPr>
            <p:cNvCxnSpPr>
              <a:cxnSpLocks/>
            </p:cNvCxnSpPr>
            <p:nvPr/>
          </p:nvCxnSpPr>
          <p:spPr>
            <a:xfrm rot="16200000" flipH="1">
              <a:off x="8241556" y="3825672"/>
              <a:ext cx="1070517" cy="912790"/>
            </a:xfrm>
            <a:prstGeom prst="curvedConnector3">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7 14">
              <a:extLst>
                <a:ext uri="{FF2B5EF4-FFF2-40B4-BE49-F238E27FC236}">
                  <a16:creationId xmlns:a16="http://schemas.microsoft.com/office/drawing/2014/main" id="{D97D7001-476A-2F42-83EA-8B634D0AF473}"/>
                </a:ext>
              </a:extLst>
            </p:cNvPr>
            <p:cNvCxnSpPr>
              <a:cxnSpLocks/>
              <a:endCxn id="20" idx="2"/>
            </p:cNvCxnSpPr>
            <p:nvPr/>
          </p:nvCxnSpPr>
          <p:spPr>
            <a:xfrm rot="5400000" flipH="1" flipV="1">
              <a:off x="9338629" y="3806656"/>
              <a:ext cx="1150581" cy="870769"/>
            </a:xfrm>
            <a:prstGeom prst="curvedConnector3">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EE4C8DDF-17BA-5A47-94E6-7FA28EA8B9F0}"/>
                </a:ext>
              </a:extLst>
            </p:cNvPr>
            <p:cNvSpPr txBox="1"/>
            <p:nvPr/>
          </p:nvSpPr>
          <p:spPr>
            <a:xfrm>
              <a:off x="7978017" y="3320053"/>
              <a:ext cx="645904" cy="338555"/>
            </a:xfrm>
            <a:prstGeom prst="rect">
              <a:avLst/>
            </a:prstGeom>
            <a:noFill/>
          </p:spPr>
          <p:txBody>
            <a:bodyPr wrap="none" rtlCol="0">
              <a:spAutoFit/>
            </a:bodyPr>
            <a:lstStyle/>
            <a:p>
              <a:r>
                <a:rPr lang="en-US" sz="1050" dirty="0"/>
                <a:t>Input</a:t>
              </a:r>
            </a:p>
          </p:txBody>
        </p:sp>
        <p:sp>
          <p:nvSpPr>
            <p:cNvPr id="20" name="CasellaDiTesto 19">
              <a:extLst>
                <a:ext uri="{FF2B5EF4-FFF2-40B4-BE49-F238E27FC236}">
                  <a16:creationId xmlns:a16="http://schemas.microsoft.com/office/drawing/2014/main" id="{E7453AAE-1D6D-9D40-BDD4-5D74AFCAFA09}"/>
                </a:ext>
              </a:extLst>
            </p:cNvPr>
            <p:cNvSpPr txBox="1"/>
            <p:nvPr/>
          </p:nvSpPr>
          <p:spPr>
            <a:xfrm>
              <a:off x="9956889" y="3328194"/>
              <a:ext cx="784831" cy="338555"/>
            </a:xfrm>
            <a:prstGeom prst="rect">
              <a:avLst/>
            </a:prstGeom>
            <a:noFill/>
          </p:spPr>
          <p:txBody>
            <a:bodyPr wrap="none" rtlCol="0">
              <a:spAutoFit/>
            </a:bodyPr>
            <a:lstStyle/>
            <a:p>
              <a:r>
                <a:rPr lang="en-US" sz="1050" dirty="0"/>
                <a:t>Output</a:t>
              </a:r>
            </a:p>
          </p:txBody>
        </p:sp>
      </p:grpSp>
    </p:spTree>
    <p:extLst>
      <p:ext uri="{BB962C8B-B14F-4D97-AF65-F5344CB8AC3E}">
        <p14:creationId xmlns:p14="http://schemas.microsoft.com/office/powerpoint/2010/main" val="13644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76856-6FAD-A541-87B5-86E3D207D8EE}"/>
              </a:ext>
            </a:extLst>
          </p:cNvPr>
          <p:cNvSpPr>
            <a:spLocks noGrp="1"/>
          </p:cNvSpPr>
          <p:nvPr>
            <p:ph type="title"/>
          </p:nvPr>
        </p:nvSpPr>
        <p:spPr/>
        <p:txBody>
          <a:bodyPr/>
          <a:lstStyle/>
          <a:p>
            <a:r>
              <a:rPr lang="en-US" noProof="0" dirty="0"/>
              <a:t>Model-Agnostic vs Model-Specific</a:t>
            </a:r>
          </a:p>
        </p:txBody>
      </p:sp>
      <p:pic>
        <p:nvPicPr>
          <p:cNvPr id="5" name="Immagine 4">
            <a:extLst>
              <a:ext uri="{FF2B5EF4-FFF2-40B4-BE49-F238E27FC236}">
                <a16:creationId xmlns:a16="http://schemas.microsoft.com/office/drawing/2014/main" id="{7B32B8C7-61E5-C048-B435-4BAAAC2E1EA9}"/>
              </a:ext>
            </a:extLst>
          </p:cNvPr>
          <p:cNvPicPr>
            <a:picLocks noChangeAspect="1"/>
          </p:cNvPicPr>
          <p:nvPr/>
        </p:nvPicPr>
        <p:blipFill>
          <a:blip r:embed="rId3"/>
          <a:stretch>
            <a:fillRect/>
          </a:stretch>
        </p:blipFill>
        <p:spPr>
          <a:xfrm>
            <a:off x="1389063" y="1005025"/>
            <a:ext cx="6365875" cy="1744280"/>
          </a:xfrm>
          <a:prstGeom prst="rect">
            <a:avLst/>
          </a:prstGeom>
        </p:spPr>
      </p:pic>
      <p:pic>
        <p:nvPicPr>
          <p:cNvPr id="7" name="Immagine 6">
            <a:extLst>
              <a:ext uri="{FF2B5EF4-FFF2-40B4-BE49-F238E27FC236}">
                <a16:creationId xmlns:a16="http://schemas.microsoft.com/office/drawing/2014/main" id="{8C59D156-FD28-A640-8294-AFE225A96D2E}"/>
              </a:ext>
            </a:extLst>
          </p:cNvPr>
          <p:cNvPicPr>
            <a:picLocks noChangeAspect="1"/>
          </p:cNvPicPr>
          <p:nvPr/>
        </p:nvPicPr>
        <p:blipFill>
          <a:blip r:embed="rId4"/>
          <a:stretch>
            <a:fillRect/>
          </a:stretch>
        </p:blipFill>
        <p:spPr>
          <a:xfrm>
            <a:off x="1152524" y="2858961"/>
            <a:ext cx="6838950" cy="2167273"/>
          </a:xfrm>
          <a:prstGeom prst="rect">
            <a:avLst/>
          </a:prstGeom>
        </p:spPr>
      </p:pic>
      <p:grpSp>
        <p:nvGrpSpPr>
          <p:cNvPr id="9" name="Gruppo 8">
            <a:extLst>
              <a:ext uri="{FF2B5EF4-FFF2-40B4-BE49-F238E27FC236}">
                <a16:creationId xmlns:a16="http://schemas.microsoft.com/office/drawing/2014/main" id="{256A07BF-03A5-DF4A-9776-2EF0E31ACFCB}"/>
              </a:ext>
            </a:extLst>
          </p:cNvPr>
          <p:cNvGrpSpPr/>
          <p:nvPr/>
        </p:nvGrpSpPr>
        <p:grpSpPr>
          <a:xfrm>
            <a:off x="4388209" y="1595536"/>
            <a:ext cx="1042208" cy="517849"/>
            <a:chOff x="5850944" y="2127381"/>
            <a:chExt cx="1389611" cy="690465"/>
          </a:xfrm>
        </p:grpSpPr>
        <p:cxnSp>
          <p:nvCxnSpPr>
            <p:cNvPr id="4" name="Connettore 2 3">
              <a:extLst>
                <a:ext uri="{FF2B5EF4-FFF2-40B4-BE49-F238E27FC236}">
                  <a16:creationId xmlns:a16="http://schemas.microsoft.com/office/drawing/2014/main" id="{C281729D-FBB7-1848-A357-00EBB3ECD412}"/>
                </a:ext>
              </a:extLst>
            </p:cNvPr>
            <p:cNvCxnSpPr>
              <a:cxnSpLocks/>
            </p:cNvCxnSpPr>
            <p:nvPr/>
          </p:nvCxnSpPr>
          <p:spPr>
            <a:xfrm>
              <a:off x="7240555" y="2127381"/>
              <a:ext cx="0" cy="690465"/>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AD2228B1-63F2-7548-B9A7-15545050BBBC}"/>
                </a:ext>
              </a:extLst>
            </p:cNvPr>
            <p:cNvSpPr txBox="1"/>
            <p:nvPr/>
          </p:nvSpPr>
          <p:spPr>
            <a:xfrm>
              <a:off x="5850944" y="2287948"/>
              <a:ext cx="1240084" cy="338555"/>
            </a:xfrm>
            <a:prstGeom prst="rect">
              <a:avLst/>
            </a:prstGeom>
            <a:noFill/>
          </p:spPr>
          <p:txBody>
            <a:bodyPr wrap="none" rtlCol="0">
              <a:spAutoFit/>
            </a:bodyPr>
            <a:lstStyle/>
            <a:p>
              <a:r>
                <a:rPr lang="en-US" sz="1050" u="sng" dirty="0"/>
                <a:t>independent</a:t>
              </a:r>
            </a:p>
          </p:txBody>
        </p:sp>
      </p:grpSp>
      <p:grpSp>
        <p:nvGrpSpPr>
          <p:cNvPr id="11" name="Gruppo 10">
            <a:extLst>
              <a:ext uri="{FF2B5EF4-FFF2-40B4-BE49-F238E27FC236}">
                <a16:creationId xmlns:a16="http://schemas.microsoft.com/office/drawing/2014/main" id="{7E450344-8C03-824D-963D-0D27D00AE383}"/>
              </a:ext>
            </a:extLst>
          </p:cNvPr>
          <p:cNvGrpSpPr/>
          <p:nvPr/>
        </p:nvGrpSpPr>
        <p:grpSpPr>
          <a:xfrm>
            <a:off x="4294396" y="3753240"/>
            <a:ext cx="949409" cy="517849"/>
            <a:chOff x="5974677" y="2127381"/>
            <a:chExt cx="1265878" cy="690465"/>
          </a:xfrm>
        </p:grpSpPr>
        <p:cxnSp>
          <p:nvCxnSpPr>
            <p:cNvPr id="12" name="Connettore 2 11">
              <a:extLst>
                <a:ext uri="{FF2B5EF4-FFF2-40B4-BE49-F238E27FC236}">
                  <a16:creationId xmlns:a16="http://schemas.microsoft.com/office/drawing/2014/main" id="{0C2225C1-DA40-CF4F-9569-860FBBB51123}"/>
                </a:ext>
              </a:extLst>
            </p:cNvPr>
            <p:cNvCxnSpPr>
              <a:cxnSpLocks/>
            </p:cNvCxnSpPr>
            <p:nvPr/>
          </p:nvCxnSpPr>
          <p:spPr>
            <a:xfrm>
              <a:off x="7240555" y="2127381"/>
              <a:ext cx="0" cy="690465"/>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3CC3D1A5-DFCD-3F49-9B77-946A9148936D}"/>
                </a:ext>
              </a:extLst>
            </p:cNvPr>
            <p:cNvSpPr txBox="1"/>
            <p:nvPr/>
          </p:nvSpPr>
          <p:spPr>
            <a:xfrm>
              <a:off x="5974677" y="2271696"/>
              <a:ext cx="1099019" cy="338555"/>
            </a:xfrm>
            <a:prstGeom prst="rect">
              <a:avLst/>
            </a:prstGeom>
            <a:noFill/>
          </p:spPr>
          <p:txBody>
            <a:bodyPr wrap="none" rtlCol="0">
              <a:spAutoFit/>
            </a:bodyPr>
            <a:lstStyle/>
            <a:p>
              <a:r>
                <a:rPr lang="en-US" sz="1050" u="sng" dirty="0"/>
                <a:t>dependent</a:t>
              </a:r>
            </a:p>
          </p:txBody>
        </p:sp>
      </p:grpSp>
    </p:spTree>
    <p:extLst>
      <p:ext uri="{BB962C8B-B14F-4D97-AF65-F5344CB8AC3E}">
        <p14:creationId xmlns:p14="http://schemas.microsoft.com/office/powerpoint/2010/main" val="34517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0CCCE2F-A08B-FC44-8163-282BE02BD680}"/>
              </a:ext>
            </a:extLst>
          </p:cNvPr>
          <p:cNvPicPr>
            <a:picLocks noChangeAspect="1"/>
          </p:cNvPicPr>
          <p:nvPr/>
        </p:nvPicPr>
        <p:blipFill>
          <a:blip r:embed="rId3"/>
          <a:stretch>
            <a:fillRect/>
          </a:stretch>
        </p:blipFill>
        <p:spPr>
          <a:xfrm>
            <a:off x="0" y="0"/>
            <a:ext cx="9150212" cy="5143500"/>
          </a:xfrm>
          <a:prstGeom prst="rect">
            <a:avLst/>
          </a:prstGeom>
        </p:spPr>
      </p:pic>
      <p:sp>
        <p:nvSpPr>
          <p:cNvPr id="2" name="Titolo 1">
            <a:extLst>
              <a:ext uri="{FF2B5EF4-FFF2-40B4-BE49-F238E27FC236}">
                <a16:creationId xmlns:a16="http://schemas.microsoft.com/office/drawing/2014/main" id="{764383CA-ADB6-384C-AC70-EA091E942739}"/>
              </a:ext>
            </a:extLst>
          </p:cNvPr>
          <p:cNvSpPr>
            <a:spLocks noGrp="1"/>
          </p:cNvSpPr>
          <p:nvPr>
            <p:ph type="title"/>
          </p:nvPr>
        </p:nvSpPr>
        <p:spPr>
          <a:xfrm>
            <a:off x="1263512" y="3489512"/>
            <a:ext cx="7886700" cy="792956"/>
          </a:xfrm>
          <a:solidFill>
            <a:schemeClr val="tx1">
              <a:alpha val="80000"/>
            </a:schemeClr>
          </a:solidFill>
        </p:spPr>
        <p:txBody>
          <a:bodyPr anchor="ctr"/>
          <a:lstStyle/>
          <a:p>
            <a:pPr algn="r"/>
            <a:r>
              <a:rPr lang="en-US" sz="3200" noProof="0" dirty="0">
                <a:solidFill>
                  <a:schemeClr val="bg1"/>
                </a:solidFill>
              </a:rPr>
              <a:t>Needs For Explanation Methods</a:t>
            </a:r>
          </a:p>
        </p:txBody>
      </p:sp>
    </p:spTree>
    <p:extLst>
      <p:ext uri="{BB962C8B-B14F-4D97-AF65-F5344CB8AC3E}">
        <p14:creationId xmlns:p14="http://schemas.microsoft.com/office/powerpoint/2010/main" val="3419446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559978" cy="1588500"/>
          </a:xfrm>
          <a:prstGeom prst="rect">
            <a:avLst/>
          </a:prstGeom>
        </p:spPr>
        <p:txBody>
          <a:bodyPr spcFirstLastPara="1" wrap="square" lIns="91425" tIns="91425" rIns="91425" bIns="91425" anchor="b" anchorCtr="0">
            <a:noAutofit/>
          </a:bodyPr>
          <a:lstStyle/>
          <a:p>
            <a:pPr lvl="0"/>
            <a:r>
              <a:rPr lang="en-US" sz="3600" noProof="0" dirty="0"/>
              <a:t>Black Box Explanation by Learning Image Exemplars in the Latent Feature Space</a:t>
            </a: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r>
              <a:rPr lang="en-US" sz="2000" noProof="0" dirty="0">
                <a:solidFill>
                  <a:schemeClr val="tx1"/>
                </a:solidFill>
              </a:rPr>
              <a:t>Riccardo Guidotti, Anna Monreale, Stan Matwin, Dino Pedreschi</a:t>
            </a:r>
          </a:p>
        </p:txBody>
      </p:sp>
      <p:pic>
        <p:nvPicPr>
          <p:cNvPr id="4" name="Immagine 3">
            <a:extLst>
              <a:ext uri="{FF2B5EF4-FFF2-40B4-BE49-F238E27FC236}">
                <a16:creationId xmlns:a16="http://schemas.microsoft.com/office/drawing/2014/main" id="{E5E1E680-6A23-114F-8E7F-710CE809B222}"/>
              </a:ext>
            </a:extLst>
          </p:cNvPr>
          <p:cNvPicPr>
            <a:picLocks noChangeAspect="1"/>
          </p:cNvPicPr>
          <p:nvPr/>
        </p:nvPicPr>
        <p:blipFill>
          <a:blip r:embed="rId3"/>
          <a:stretch>
            <a:fillRect/>
          </a:stretch>
        </p:blipFill>
        <p:spPr>
          <a:xfrm>
            <a:off x="219018" y="4474330"/>
            <a:ext cx="1353677" cy="468299"/>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958EDB6D-816E-8645-8C26-C63D9CE3C6EB}"/>
              </a:ext>
            </a:extLst>
          </p:cNvPr>
          <p:cNvPicPr>
            <a:picLocks noChangeAspect="1"/>
          </p:cNvPicPr>
          <p:nvPr/>
        </p:nvPicPr>
        <p:blipFill rotWithShape="1">
          <a:blip r:embed="rId4"/>
          <a:srcRect b="31419"/>
          <a:stretch/>
        </p:blipFill>
        <p:spPr>
          <a:xfrm>
            <a:off x="2578073" y="4407435"/>
            <a:ext cx="1785600" cy="602087"/>
          </a:xfrm>
          <a:prstGeom prst="rect">
            <a:avLst/>
          </a:prstGeom>
        </p:spPr>
      </p:pic>
      <p:pic>
        <p:nvPicPr>
          <p:cNvPr id="6" name="Immagine 5">
            <a:extLst>
              <a:ext uri="{FF2B5EF4-FFF2-40B4-BE49-F238E27FC236}">
                <a16:creationId xmlns:a16="http://schemas.microsoft.com/office/drawing/2014/main" id="{D31A9148-3CE3-5D4C-BE07-2315F928F279}"/>
              </a:ext>
            </a:extLst>
          </p:cNvPr>
          <p:cNvPicPr>
            <a:picLocks noChangeAspect="1"/>
          </p:cNvPicPr>
          <p:nvPr/>
        </p:nvPicPr>
        <p:blipFill>
          <a:blip r:embed="rId5"/>
          <a:stretch>
            <a:fillRect/>
          </a:stretch>
        </p:blipFill>
        <p:spPr>
          <a:xfrm>
            <a:off x="8285177" y="4323341"/>
            <a:ext cx="734565" cy="749256"/>
          </a:xfrm>
          <a:prstGeom prst="rect">
            <a:avLst/>
          </a:prstGeom>
        </p:spPr>
      </p:pic>
      <p:pic>
        <p:nvPicPr>
          <p:cNvPr id="3" name="Immagine 2" descr="Immagine che contiene oggetto&#10;&#10;Descrizione generata automaticamente">
            <a:extLst>
              <a:ext uri="{FF2B5EF4-FFF2-40B4-BE49-F238E27FC236}">
                <a16:creationId xmlns:a16="http://schemas.microsoft.com/office/drawing/2014/main" id="{D4AAB6A5-C486-1C46-9A76-B0A5662D0C5E}"/>
              </a:ext>
            </a:extLst>
          </p:cNvPr>
          <p:cNvPicPr>
            <a:picLocks noChangeAspect="1"/>
          </p:cNvPicPr>
          <p:nvPr/>
        </p:nvPicPr>
        <p:blipFill>
          <a:blip r:embed="rId6"/>
          <a:stretch>
            <a:fillRect/>
          </a:stretch>
        </p:blipFill>
        <p:spPr>
          <a:xfrm>
            <a:off x="5178316" y="4387693"/>
            <a:ext cx="1874125" cy="621829"/>
          </a:xfrm>
          <a:prstGeom prst="rect">
            <a:avLst/>
          </a:prstGeom>
        </p:spPr>
      </p:pic>
      <p:pic>
        <p:nvPicPr>
          <p:cNvPr id="8" name="Immagine 7">
            <a:extLst>
              <a:ext uri="{FF2B5EF4-FFF2-40B4-BE49-F238E27FC236}">
                <a16:creationId xmlns:a16="http://schemas.microsoft.com/office/drawing/2014/main" id="{573CC7C5-B0C7-AF42-B53A-A9F847A6D57E}"/>
              </a:ext>
            </a:extLst>
          </p:cNvPr>
          <p:cNvPicPr>
            <a:picLocks noChangeAspect="1"/>
          </p:cNvPicPr>
          <p:nvPr/>
        </p:nvPicPr>
        <p:blipFill>
          <a:blip r:embed="rId7"/>
          <a:stretch>
            <a:fillRect/>
          </a:stretch>
        </p:blipFill>
        <p:spPr>
          <a:xfrm>
            <a:off x="897922" y="374992"/>
            <a:ext cx="3680834" cy="930175"/>
          </a:xfrm>
          <a:prstGeom prst="rect">
            <a:avLst/>
          </a:prstGeom>
        </p:spPr>
      </p:pic>
      <p:pic>
        <p:nvPicPr>
          <p:cNvPr id="9" name="Immagine 8">
            <a:extLst>
              <a:ext uri="{FF2B5EF4-FFF2-40B4-BE49-F238E27FC236}">
                <a16:creationId xmlns:a16="http://schemas.microsoft.com/office/drawing/2014/main" id="{ED339AE2-4A64-634D-B585-3867975104AC}"/>
              </a:ext>
            </a:extLst>
          </p:cNvPr>
          <p:cNvPicPr>
            <a:picLocks noChangeAspect="1"/>
          </p:cNvPicPr>
          <p:nvPr/>
        </p:nvPicPr>
        <p:blipFill>
          <a:blip r:embed="rId8"/>
          <a:stretch>
            <a:fillRect/>
          </a:stretch>
        </p:blipFill>
        <p:spPr>
          <a:xfrm>
            <a:off x="4799914" y="373972"/>
            <a:ext cx="3446164" cy="93221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EB13B-780A-A646-8718-49E2D04980B9}"/>
              </a:ext>
            </a:extLst>
          </p:cNvPr>
          <p:cNvSpPr>
            <a:spLocks noGrp="1"/>
          </p:cNvSpPr>
          <p:nvPr>
            <p:ph type="title"/>
          </p:nvPr>
        </p:nvSpPr>
        <p:spPr/>
        <p:txBody>
          <a:bodyPr/>
          <a:lstStyle/>
          <a:p>
            <a:r>
              <a:rPr lang="en-US" noProof="0" dirty="0"/>
              <a:t>Open The Black Box Problems</a:t>
            </a:r>
          </a:p>
        </p:txBody>
      </p:sp>
      <p:pic>
        <p:nvPicPr>
          <p:cNvPr id="4" name="Immagine 3">
            <a:extLst>
              <a:ext uri="{FF2B5EF4-FFF2-40B4-BE49-F238E27FC236}">
                <a16:creationId xmlns:a16="http://schemas.microsoft.com/office/drawing/2014/main" id="{78446F84-D7C3-D24B-B60B-42072AFDF974}"/>
              </a:ext>
            </a:extLst>
          </p:cNvPr>
          <p:cNvPicPr>
            <a:picLocks noChangeAspect="1"/>
          </p:cNvPicPr>
          <p:nvPr/>
        </p:nvPicPr>
        <p:blipFill>
          <a:blip r:embed="rId3"/>
          <a:stretch>
            <a:fillRect/>
          </a:stretch>
        </p:blipFill>
        <p:spPr>
          <a:xfrm>
            <a:off x="508001" y="1139577"/>
            <a:ext cx="7534030" cy="3387867"/>
          </a:xfrm>
          <a:prstGeom prst="rect">
            <a:avLst/>
          </a:prstGeom>
        </p:spPr>
      </p:pic>
      <p:sp>
        <p:nvSpPr>
          <p:cNvPr id="6" name="CasellaDiTesto 5">
            <a:extLst>
              <a:ext uri="{FF2B5EF4-FFF2-40B4-BE49-F238E27FC236}">
                <a16:creationId xmlns:a16="http://schemas.microsoft.com/office/drawing/2014/main" id="{4E44C7A5-38C9-8E4E-B779-E32AF7E95C7C}"/>
              </a:ext>
            </a:extLst>
          </p:cNvPr>
          <p:cNvSpPr txBox="1"/>
          <p:nvPr/>
        </p:nvSpPr>
        <p:spPr>
          <a:xfrm>
            <a:off x="3252139" y="4550369"/>
            <a:ext cx="2045753" cy="307777"/>
          </a:xfrm>
          <a:prstGeom prst="rect">
            <a:avLst/>
          </a:prstGeom>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a:t>for Image Classification</a:t>
            </a:r>
          </a:p>
        </p:txBody>
      </p:sp>
      <p:grpSp>
        <p:nvGrpSpPr>
          <p:cNvPr id="12" name="Gruppo 11">
            <a:extLst>
              <a:ext uri="{FF2B5EF4-FFF2-40B4-BE49-F238E27FC236}">
                <a16:creationId xmlns:a16="http://schemas.microsoft.com/office/drawing/2014/main" id="{CA74768C-5BEA-DB49-802C-115028D7E6C8}"/>
              </a:ext>
            </a:extLst>
          </p:cNvPr>
          <p:cNvGrpSpPr/>
          <p:nvPr/>
        </p:nvGrpSpPr>
        <p:grpSpPr>
          <a:xfrm>
            <a:off x="508001" y="1139577"/>
            <a:ext cx="7534030" cy="3410792"/>
            <a:chOff x="508001" y="1139577"/>
            <a:chExt cx="7534030" cy="3410792"/>
          </a:xfrm>
        </p:grpSpPr>
        <p:grpSp>
          <p:nvGrpSpPr>
            <p:cNvPr id="10" name="Gruppo 9">
              <a:extLst>
                <a:ext uri="{FF2B5EF4-FFF2-40B4-BE49-F238E27FC236}">
                  <a16:creationId xmlns:a16="http://schemas.microsoft.com/office/drawing/2014/main" id="{24A7B727-F537-2443-88EB-A8211193D404}"/>
                </a:ext>
              </a:extLst>
            </p:cNvPr>
            <p:cNvGrpSpPr/>
            <p:nvPr/>
          </p:nvGrpSpPr>
          <p:grpSpPr>
            <a:xfrm>
              <a:off x="508001" y="1139577"/>
              <a:ext cx="7534030" cy="3396659"/>
              <a:chOff x="508001" y="1139577"/>
              <a:chExt cx="7534030" cy="3396659"/>
            </a:xfrm>
          </p:grpSpPr>
          <p:pic>
            <p:nvPicPr>
              <p:cNvPr id="7" name="Immagine 6">
                <a:extLst>
                  <a:ext uri="{FF2B5EF4-FFF2-40B4-BE49-F238E27FC236}">
                    <a16:creationId xmlns:a16="http://schemas.microsoft.com/office/drawing/2014/main" id="{9ED0B87D-C4F4-6D4B-9F0A-ED03E28B2F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r="62656"/>
              <a:stretch/>
            </p:blipFill>
            <p:spPr>
              <a:xfrm>
                <a:off x="508001" y="1139577"/>
                <a:ext cx="2813539" cy="3387867"/>
              </a:xfrm>
              <a:prstGeom prst="rect">
                <a:avLst/>
              </a:prstGeom>
            </p:spPr>
          </p:pic>
          <p:pic>
            <p:nvPicPr>
              <p:cNvPr id="8" name="Immagine 7">
                <a:extLst>
                  <a:ext uri="{FF2B5EF4-FFF2-40B4-BE49-F238E27FC236}">
                    <a16:creationId xmlns:a16="http://schemas.microsoft.com/office/drawing/2014/main" id="{CD8AB830-C4B5-494C-B7F6-CEF54549A9E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t="1" b="29308"/>
              <a:stretch/>
            </p:blipFill>
            <p:spPr>
              <a:xfrm>
                <a:off x="508001" y="1145439"/>
                <a:ext cx="7534030" cy="2394929"/>
              </a:xfrm>
              <a:prstGeom prst="rect">
                <a:avLst/>
              </a:prstGeom>
            </p:spPr>
          </p:pic>
          <p:pic>
            <p:nvPicPr>
              <p:cNvPr id="9" name="Immagine 8">
                <a:extLst>
                  <a:ext uri="{FF2B5EF4-FFF2-40B4-BE49-F238E27FC236}">
                    <a16:creationId xmlns:a16="http://schemas.microsoft.com/office/drawing/2014/main" id="{E6566688-D56C-7847-98F1-38F1A5686C34}"/>
                  </a:ext>
                </a:extLst>
              </p:cNvPr>
              <p:cNvPicPr>
                <a:picLocks noChangeAspect="1"/>
              </p:cNvPicPr>
              <p:nvPr/>
            </p:nvPicPr>
            <p:blipFill rotWithShape="1">
              <a:blip r:embed="rId4">
                <a:extLst>
                  <a:ext uri="{BEBA8EAE-BF5A-486C-A8C5-ECC9F3942E4B}">
                    <a14:imgProps xmlns:a14="http://schemas.microsoft.com/office/drawing/2010/main">
                      <a14:imgLayer r:embed="rId6">
                        <a14:imgEffect>
                          <a14:brightnessContrast bright="-40000" contrast="-40000"/>
                        </a14:imgEffect>
                      </a14:imgLayer>
                    </a14:imgProps>
                  </a:ext>
                </a:extLst>
              </a:blip>
              <a:srcRect l="62656"/>
              <a:stretch/>
            </p:blipFill>
            <p:spPr>
              <a:xfrm>
                <a:off x="5228491" y="1148369"/>
                <a:ext cx="2813539" cy="3387867"/>
              </a:xfrm>
              <a:prstGeom prst="rect">
                <a:avLst/>
              </a:prstGeom>
            </p:spPr>
          </p:pic>
        </p:grpSp>
        <p:sp>
          <p:nvSpPr>
            <p:cNvPr id="11" name="Cornice 10">
              <a:extLst>
                <a:ext uri="{FF2B5EF4-FFF2-40B4-BE49-F238E27FC236}">
                  <a16:creationId xmlns:a16="http://schemas.microsoft.com/office/drawing/2014/main" id="{9267AC1B-2830-1544-A477-C20E56EABF16}"/>
                </a:ext>
              </a:extLst>
            </p:cNvPr>
            <p:cNvSpPr/>
            <p:nvPr/>
          </p:nvSpPr>
          <p:spPr>
            <a:xfrm>
              <a:off x="3321540" y="3498794"/>
              <a:ext cx="1906950" cy="1051575"/>
            </a:xfrm>
            <a:prstGeom prst="frame">
              <a:avLst>
                <a:gd name="adj1" fmla="val 9214"/>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uppo 2">
            <a:extLst>
              <a:ext uri="{FF2B5EF4-FFF2-40B4-BE49-F238E27FC236}">
                <a16:creationId xmlns:a16="http://schemas.microsoft.com/office/drawing/2014/main" id="{9BA0FEC6-8958-3145-916C-08366BDACC78}"/>
              </a:ext>
            </a:extLst>
          </p:cNvPr>
          <p:cNvGrpSpPr/>
          <p:nvPr/>
        </p:nvGrpSpPr>
        <p:grpSpPr>
          <a:xfrm>
            <a:off x="7017172" y="445025"/>
            <a:ext cx="1551093" cy="1510561"/>
            <a:chOff x="3982719" y="3324609"/>
            <a:chExt cx="1551093" cy="1510561"/>
          </a:xfrm>
        </p:grpSpPr>
        <p:pic>
          <p:nvPicPr>
            <p:cNvPr id="16" name="Immagine 15">
              <a:extLst>
                <a:ext uri="{FF2B5EF4-FFF2-40B4-BE49-F238E27FC236}">
                  <a16:creationId xmlns:a16="http://schemas.microsoft.com/office/drawing/2014/main" id="{E81DBF60-540C-1D42-9CB6-BFB0A8BD043D}"/>
                </a:ext>
              </a:extLst>
            </p:cNvPr>
            <p:cNvPicPr>
              <a:picLocks noChangeAspect="1"/>
            </p:cNvPicPr>
            <p:nvPr/>
          </p:nvPicPr>
          <p:blipFill rotWithShape="1">
            <a:blip r:embed="rId7"/>
            <a:srcRect l="11357" t="58985" r="57327"/>
            <a:stretch/>
          </p:blipFill>
          <p:spPr>
            <a:xfrm>
              <a:off x="3982719" y="3324609"/>
              <a:ext cx="1551093" cy="1510561"/>
            </a:xfrm>
            <a:prstGeom prst="rect">
              <a:avLst/>
            </a:prstGeom>
          </p:spPr>
        </p:pic>
        <p:sp>
          <p:nvSpPr>
            <p:cNvPr id="17" name="Figura a mano libera 16">
              <a:extLst>
                <a:ext uri="{FF2B5EF4-FFF2-40B4-BE49-F238E27FC236}">
                  <a16:creationId xmlns:a16="http://schemas.microsoft.com/office/drawing/2014/main" id="{6F623AED-9AAE-354B-87E5-3BCDFC28641A}"/>
                </a:ext>
              </a:extLst>
            </p:cNvPr>
            <p:cNvSpPr/>
            <p:nvPr/>
          </p:nvSpPr>
          <p:spPr>
            <a:xfrm>
              <a:off x="4506117" y="3332798"/>
              <a:ext cx="708264" cy="792833"/>
            </a:xfrm>
            <a:custGeom>
              <a:avLst/>
              <a:gdLst>
                <a:gd name="connsiteX0" fmla="*/ 243135 w 640986"/>
                <a:gd name="connsiteY0" fmla="*/ 158874 h 777283"/>
                <a:gd name="connsiteX1" fmla="*/ 190279 w 640986"/>
                <a:gd name="connsiteY1" fmla="*/ 121875 h 777283"/>
                <a:gd name="connsiteX2" fmla="*/ 163852 w 640986"/>
                <a:gd name="connsiteY2" fmla="*/ 100732 h 777283"/>
                <a:gd name="connsiteX3" fmla="*/ 137424 w 640986"/>
                <a:gd name="connsiteY3" fmla="*/ 53163 h 777283"/>
                <a:gd name="connsiteX4" fmla="*/ 126853 w 640986"/>
                <a:gd name="connsiteY4" fmla="*/ 42591 h 777283"/>
                <a:gd name="connsiteX5" fmla="*/ 110996 w 640986"/>
                <a:gd name="connsiteY5" fmla="*/ 37306 h 777283"/>
                <a:gd name="connsiteX6" fmla="*/ 95140 w 640986"/>
                <a:gd name="connsiteY6" fmla="*/ 26735 h 777283"/>
                <a:gd name="connsiteX7" fmla="*/ 63426 w 640986"/>
                <a:gd name="connsiteY7" fmla="*/ 16164 h 777283"/>
                <a:gd name="connsiteX8" fmla="*/ 31713 w 640986"/>
                <a:gd name="connsiteY8" fmla="*/ 307 h 777283"/>
                <a:gd name="connsiteX9" fmla="*/ 21142 w 640986"/>
                <a:gd name="connsiteY9" fmla="*/ 16164 h 777283"/>
                <a:gd name="connsiteX10" fmla="*/ 10571 w 640986"/>
                <a:gd name="connsiteY10" fmla="*/ 47877 h 777283"/>
                <a:gd name="connsiteX11" fmla="*/ 0 w 640986"/>
                <a:gd name="connsiteY11" fmla="*/ 84876 h 777283"/>
                <a:gd name="connsiteX12" fmla="*/ 5285 w 640986"/>
                <a:gd name="connsiteY12" fmla="*/ 137731 h 777283"/>
                <a:gd name="connsiteX13" fmla="*/ 21142 w 640986"/>
                <a:gd name="connsiteY13" fmla="*/ 195872 h 777283"/>
                <a:gd name="connsiteX14" fmla="*/ 31713 w 640986"/>
                <a:gd name="connsiteY14" fmla="*/ 238157 h 777283"/>
                <a:gd name="connsiteX15" fmla="*/ 26427 w 640986"/>
                <a:gd name="connsiteY15" fmla="*/ 386152 h 777283"/>
                <a:gd name="connsiteX16" fmla="*/ 21142 w 640986"/>
                <a:gd name="connsiteY16" fmla="*/ 433722 h 777283"/>
                <a:gd name="connsiteX17" fmla="*/ 15856 w 640986"/>
                <a:gd name="connsiteY17" fmla="*/ 565861 h 777283"/>
                <a:gd name="connsiteX18" fmla="*/ 21142 w 640986"/>
                <a:gd name="connsiteY18" fmla="*/ 613431 h 777283"/>
                <a:gd name="connsiteX19" fmla="*/ 36999 w 640986"/>
                <a:gd name="connsiteY19" fmla="*/ 618716 h 777283"/>
                <a:gd name="connsiteX20" fmla="*/ 116282 w 640986"/>
                <a:gd name="connsiteY20" fmla="*/ 624002 h 777283"/>
                <a:gd name="connsiteX21" fmla="*/ 132138 w 640986"/>
                <a:gd name="connsiteY21" fmla="*/ 629287 h 777283"/>
                <a:gd name="connsiteX22" fmla="*/ 153281 w 640986"/>
                <a:gd name="connsiteY22" fmla="*/ 650430 h 777283"/>
                <a:gd name="connsiteX23" fmla="*/ 169137 w 640986"/>
                <a:gd name="connsiteY23" fmla="*/ 698000 h 777283"/>
                <a:gd name="connsiteX24" fmla="*/ 174423 w 640986"/>
                <a:gd name="connsiteY24" fmla="*/ 713856 h 777283"/>
                <a:gd name="connsiteX25" fmla="*/ 190279 w 640986"/>
                <a:gd name="connsiteY25" fmla="*/ 724427 h 777283"/>
                <a:gd name="connsiteX26" fmla="*/ 200851 w 640986"/>
                <a:gd name="connsiteY26" fmla="*/ 734998 h 777283"/>
                <a:gd name="connsiteX27" fmla="*/ 253706 w 640986"/>
                <a:gd name="connsiteY27" fmla="*/ 750855 h 777283"/>
                <a:gd name="connsiteX28" fmla="*/ 301276 w 640986"/>
                <a:gd name="connsiteY28" fmla="*/ 766712 h 777283"/>
                <a:gd name="connsiteX29" fmla="*/ 317133 w 640986"/>
                <a:gd name="connsiteY29" fmla="*/ 771997 h 777283"/>
                <a:gd name="connsiteX30" fmla="*/ 332989 w 640986"/>
                <a:gd name="connsiteY30" fmla="*/ 777283 h 777283"/>
                <a:gd name="connsiteX31" fmla="*/ 359417 w 640986"/>
                <a:gd name="connsiteY31" fmla="*/ 771997 h 777283"/>
                <a:gd name="connsiteX32" fmla="*/ 364703 w 640986"/>
                <a:gd name="connsiteY32" fmla="*/ 756141 h 777283"/>
                <a:gd name="connsiteX33" fmla="*/ 375274 w 640986"/>
                <a:gd name="connsiteY33" fmla="*/ 703285 h 777283"/>
                <a:gd name="connsiteX34" fmla="*/ 369988 w 640986"/>
                <a:gd name="connsiteY34" fmla="*/ 581717 h 777283"/>
                <a:gd name="connsiteX35" fmla="*/ 364703 w 640986"/>
                <a:gd name="connsiteY35" fmla="*/ 565861 h 777283"/>
                <a:gd name="connsiteX36" fmla="*/ 354131 w 640986"/>
                <a:gd name="connsiteY36" fmla="*/ 528862 h 777283"/>
                <a:gd name="connsiteX37" fmla="*/ 348846 w 640986"/>
                <a:gd name="connsiteY37" fmla="*/ 497149 h 777283"/>
                <a:gd name="connsiteX38" fmla="*/ 338275 w 640986"/>
                <a:gd name="connsiteY38" fmla="*/ 460150 h 777283"/>
                <a:gd name="connsiteX39" fmla="*/ 343560 w 640986"/>
                <a:gd name="connsiteY39" fmla="*/ 396723 h 777283"/>
                <a:gd name="connsiteX40" fmla="*/ 348846 w 640986"/>
                <a:gd name="connsiteY40" fmla="*/ 380867 h 777283"/>
                <a:gd name="connsiteX41" fmla="*/ 359417 w 640986"/>
                <a:gd name="connsiteY41" fmla="*/ 370295 h 777283"/>
                <a:gd name="connsiteX42" fmla="*/ 449271 w 640986"/>
                <a:gd name="connsiteY42" fmla="*/ 380867 h 777283"/>
                <a:gd name="connsiteX43" fmla="*/ 496841 w 640986"/>
                <a:gd name="connsiteY43" fmla="*/ 396723 h 777283"/>
                <a:gd name="connsiteX44" fmla="*/ 512698 w 640986"/>
                <a:gd name="connsiteY44" fmla="*/ 402009 h 777283"/>
                <a:gd name="connsiteX45" fmla="*/ 554982 w 640986"/>
                <a:gd name="connsiteY45" fmla="*/ 396723 h 777283"/>
                <a:gd name="connsiteX46" fmla="*/ 570839 w 640986"/>
                <a:gd name="connsiteY46" fmla="*/ 391438 h 777283"/>
                <a:gd name="connsiteX47" fmla="*/ 576125 w 640986"/>
                <a:gd name="connsiteY47" fmla="*/ 375581 h 777283"/>
                <a:gd name="connsiteX48" fmla="*/ 586696 w 640986"/>
                <a:gd name="connsiteY48" fmla="*/ 359724 h 777283"/>
                <a:gd name="connsiteX49" fmla="*/ 602552 w 640986"/>
                <a:gd name="connsiteY49" fmla="*/ 306869 h 777283"/>
                <a:gd name="connsiteX50" fmla="*/ 607838 w 640986"/>
                <a:gd name="connsiteY50" fmla="*/ 291012 h 777283"/>
                <a:gd name="connsiteX51" fmla="*/ 613123 w 640986"/>
                <a:gd name="connsiteY51" fmla="*/ 269870 h 777283"/>
                <a:gd name="connsiteX52" fmla="*/ 618409 w 640986"/>
                <a:gd name="connsiteY52" fmla="*/ 254013 h 777283"/>
                <a:gd name="connsiteX53" fmla="*/ 623695 w 640986"/>
                <a:gd name="connsiteY53" fmla="*/ 232871 h 777283"/>
                <a:gd name="connsiteX54" fmla="*/ 634266 w 640986"/>
                <a:gd name="connsiteY54" fmla="*/ 201158 h 777283"/>
                <a:gd name="connsiteX55" fmla="*/ 634266 w 640986"/>
                <a:gd name="connsiteY55" fmla="*/ 63734 h 777283"/>
                <a:gd name="connsiteX56" fmla="*/ 597267 w 640986"/>
                <a:gd name="connsiteY56" fmla="*/ 47877 h 777283"/>
                <a:gd name="connsiteX57" fmla="*/ 533840 w 640986"/>
                <a:gd name="connsiteY57" fmla="*/ 53163 h 777283"/>
                <a:gd name="connsiteX58" fmla="*/ 517984 w 640986"/>
                <a:gd name="connsiteY58" fmla="*/ 58448 h 777283"/>
                <a:gd name="connsiteX59" fmla="*/ 507412 w 640986"/>
                <a:gd name="connsiteY59" fmla="*/ 69019 h 777283"/>
                <a:gd name="connsiteX60" fmla="*/ 496841 w 640986"/>
                <a:gd name="connsiteY60" fmla="*/ 84876 h 777283"/>
                <a:gd name="connsiteX61" fmla="*/ 491556 w 640986"/>
                <a:gd name="connsiteY61" fmla="*/ 100732 h 777283"/>
                <a:gd name="connsiteX62" fmla="*/ 480985 w 640986"/>
                <a:gd name="connsiteY62" fmla="*/ 111304 h 777283"/>
                <a:gd name="connsiteX63" fmla="*/ 459842 w 640986"/>
                <a:gd name="connsiteY63" fmla="*/ 137731 h 777283"/>
                <a:gd name="connsiteX64" fmla="*/ 438700 w 640986"/>
                <a:gd name="connsiteY64" fmla="*/ 164159 h 777283"/>
                <a:gd name="connsiteX65" fmla="*/ 406987 w 640986"/>
                <a:gd name="connsiteY65" fmla="*/ 174730 h 777283"/>
                <a:gd name="connsiteX66" fmla="*/ 343560 w 640986"/>
                <a:gd name="connsiteY66" fmla="*/ 169445 h 777283"/>
                <a:gd name="connsiteX67" fmla="*/ 290705 w 640986"/>
                <a:gd name="connsiteY67" fmla="*/ 158874 h 777283"/>
                <a:gd name="connsiteX68" fmla="*/ 243135 w 640986"/>
                <a:gd name="connsiteY68" fmla="*/ 158874 h 7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40986" h="777283">
                  <a:moveTo>
                    <a:pt x="243135" y="158874"/>
                  </a:moveTo>
                  <a:cubicBezTo>
                    <a:pt x="226397" y="152708"/>
                    <a:pt x="232661" y="157193"/>
                    <a:pt x="190279" y="121875"/>
                  </a:cubicBezTo>
                  <a:cubicBezTo>
                    <a:pt x="150292" y="88553"/>
                    <a:pt x="194593" y="131476"/>
                    <a:pt x="163852" y="100732"/>
                  </a:cubicBezTo>
                  <a:cubicBezTo>
                    <a:pt x="157205" y="80793"/>
                    <a:pt x="155598" y="71339"/>
                    <a:pt x="137424" y="53163"/>
                  </a:cubicBezTo>
                  <a:cubicBezTo>
                    <a:pt x="133900" y="49639"/>
                    <a:pt x="131126" y="45155"/>
                    <a:pt x="126853" y="42591"/>
                  </a:cubicBezTo>
                  <a:cubicBezTo>
                    <a:pt x="122075" y="39724"/>
                    <a:pt x="116282" y="39068"/>
                    <a:pt x="110996" y="37306"/>
                  </a:cubicBezTo>
                  <a:cubicBezTo>
                    <a:pt x="105711" y="33782"/>
                    <a:pt x="100945" y="29315"/>
                    <a:pt x="95140" y="26735"/>
                  </a:cubicBezTo>
                  <a:cubicBezTo>
                    <a:pt x="84957" y="22209"/>
                    <a:pt x="63426" y="16164"/>
                    <a:pt x="63426" y="16164"/>
                  </a:cubicBezTo>
                  <a:cubicBezTo>
                    <a:pt x="60087" y="13938"/>
                    <a:pt x="38551" y="-2428"/>
                    <a:pt x="31713" y="307"/>
                  </a:cubicBezTo>
                  <a:cubicBezTo>
                    <a:pt x="25815" y="2666"/>
                    <a:pt x="23722" y="10359"/>
                    <a:pt x="21142" y="16164"/>
                  </a:cubicBezTo>
                  <a:cubicBezTo>
                    <a:pt x="16617" y="26346"/>
                    <a:pt x="14095" y="37306"/>
                    <a:pt x="10571" y="47877"/>
                  </a:cubicBezTo>
                  <a:cubicBezTo>
                    <a:pt x="2987" y="70629"/>
                    <a:pt x="6637" y="58324"/>
                    <a:pt x="0" y="84876"/>
                  </a:cubicBezTo>
                  <a:cubicBezTo>
                    <a:pt x="1762" y="102494"/>
                    <a:pt x="2374" y="120266"/>
                    <a:pt x="5285" y="137731"/>
                  </a:cubicBezTo>
                  <a:cubicBezTo>
                    <a:pt x="18172" y="215059"/>
                    <a:pt x="10891" y="154868"/>
                    <a:pt x="21142" y="195872"/>
                  </a:cubicBezTo>
                  <a:cubicBezTo>
                    <a:pt x="33900" y="246902"/>
                    <a:pt x="19629" y="201908"/>
                    <a:pt x="31713" y="238157"/>
                  </a:cubicBezTo>
                  <a:cubicBezTo>
                    <a:pt x="29951" y="287489"/>
                    <a:pt x="29091" y="336861"/>
                    <a:pt x="26427" y="386152"/>
                  </a:cubicBezTo>
                  <a:cubicBezTo>
                    <a:pt x="25566" y="402083"/>
                    <a:pt x="22079" y="417795"/>
                    <a:pt x="21142" y="433722"/>
                  </a:cubicBezTo>
                  <a:cubicBezTo>
                    <a:pt x="18553" y="477727"/>
                    <a:pt x="17618" y="521815"/>
                    <a:pt x="15856" y="565861"/>
                  </a:cubicBezTo>
                  <a:cubicBezTo>
                    <a:pt x="17618" y="581718"/>
                    <a:pt x="15216" y="598618"/>
                    <a:pt x="21142" y="613431"/>
                  </a:cubicBezTo>
                  <a:cubicBezTo>
                    <a:pt x="23211" y="618604"/>
                    <a:pt x="31462" y="618101"/>
                    <a:pt x="36999" y="618716"/>
                  </a:cubicBezTo>
                  <a:cubicBezTo>
                    <a:pt x="63323" y="621641"/>
                    <a:pt x="89854" y="622240"/>
                    <a:pt x="116282" y="624002"/>
                  </a:cubicBezTo>
                  <a:cubicBezTo>
                    <a:pt x="121567" y="625764"/>
                    <a:pt x="127605" y="626049"/>
                    <a:pt x="132138" y="629287"/>
                  </a:cubicBezTo>
                  <a:cubicBezTo>
                    <a:pt x="140248" y="635080"/>
                    <a:pt x="153281" y="650430"/>
                    <a:pt x="153281" y="650430"/>
                  </a:cubicBezTo>
                  <a:lnTo>
                    <a:pt x="169137" y="698000"/>
                  </a:lnTo>
                  <a:cubicBezTo>
                    <a:pt x="170899" y="703285"/>
                    <a:pt x="169787" y="710766"/>
                    <a:pt x="174423" y="713856"/>
                  </a:cubicBezTo>
                  <a:cubicBezTo>
                    <a:pt x="179708" y="717380"/>
                    <a:pt x="185319" y="720459"/>
                    <a:pt x="190279" y="724427"/>
                  </a:cubicBezTo>
                  <a:cubicBezTo>
                    <a:pt x="194170" y="727540"/>
                    <a:pt x="196394" y="732769"/>
                    <a:pt x="200851" y="734998"/>
                  </a:cubicBezTo>
                  <a:cubicBezTo>
                    <a:pt x="219535" y="744340"/>
                    <a:pt x="234741" y="745165"/>
                    <a:pt x="253706" y="750855"/>
                  </a:cubicBezTo>
                  <a:cubicBezTo>
                    <a:pt x="253744" y="750867"/>
                    <a:pt x="293329" y="764063"/>
                    <a:pt x="301276" y="766712"/>
                  </a:cubicBezTo>
                  <a:lnTo>
                    <a:pt x="317133" y="771997"/>
                  </a:lnTo>
                  <a:lnTo>
                    <a:pt x="332989" y="777283"/>
                  </a:lnTo>
                  <a:cubicBezTo>
                    <a:pt x="341798" y="775521"/>
                    <a:pt x="351942" y="776980"/>
                    <a:pt x="359417" y="771997"/>
                  </a:cubicBezTo>
                  <a:cubicBezTo>
                    <a:pt x="364053" y="768907"/>
                    <a:pt x="363610" y="761604"/>
                    <a:pt x="364703" y="756141"/>
                  </a:cubicBezTo>
                  <a:cubicBezTo>
                    <a:pt x="376850" y="695404"/>
                    <a:pt x="363331" y="739110"/>
                    <a:pt x="375274" y="703285"/>
                  </a:cubicBezTo>
                  <a:cubicBezTo>
                    <a:pt x="373512" y="662762"/>
                    <a:pt x="373099" y="622158"/>
                    <a:pt x="369988" y="581717"/>
                  </a:cubicBezTo>
                  <a:cubicBezTo>
                    <a:pt x="369561" y="576162"/>
                    <a:pt x="366234" y="571218"/>
                    <a:pt x="364703" y="565861"/>
                  </a:cubicBezTo>
                  <a:cubicBezTo>
                    <a:pt x="351434" y="519422"/>
                    <a:pt x="366800" y="566868"/>
                    <a:pt x="354131" y="528862"/>
                  </a:cubicBezTo>
                  <a:cubicBezTo>
                    <a:pt x="352369" y="518291"/>
                    <a:pt x="350948" y="507658"/>
                    <a:pt x="348846" y="497149"/>
                  </a:cubicBezTo>
                  <a:cubicBezTo>
                    <a:pt x="345528" y="480561"/>
                    <a:pt x="343311" y="475260"/>
                    <a:pt x="338275" y="460150"/>
                  </a:cubicBezTo>
                  <a:cubicBezTo>
                    <a:pt x="340037" y="439008"/>
                    <a:pt x="340756" y="417752"/>
                    <a:pt x="343560" y="396723"/>
                  </a:cubicBezTo>
                  <a:cubicBezTo>
                    <a:pt x="344296" y="391201"/>
                    <a:pt x="345980" y="385644"/>
                    <a:pt x="348846" y="380867"/>
                  </a:cubicBezTo>
                  <a:cubicBezTo>
                    <a:pt x="351410" y="376594"/>
                    <a:pt x="355893" y="373819"/>
                    <a:pt x="359417" y="370295"/>
                  </a:cubicBezTo>
                  <a:cubicBezTo>
                    <a:pt x="404603" y="373771"/>
                    <a:pt x="415573" y="370758"/>
                    <a:pt x="449271" y="380867"/>
                  </a:cubicBezTo>
                  <a:cubicBezTo>
                    <a:pt x="465280" y="385670"/>
                    <a:pt x="480984" y="391437"/>
                    <a:pt x="496841" y="396723"/>
                  </a:cubicBezTo>
                  <a:lnTo>
                    <a:pt x="512698" y="402009"/>
                  </a:lnTo>
                  <a:cubicBezTo>
                    <a:pt x="526793" y="400247"/>
                    <a:pt x="541007" y="399264"/>
                    <a:pt x="554982" y="396723"/>
                  </a:cubicBezTo>
                  <a:cubicBezTo>
                    <a:pt x="560464" y="395726"/>
                    <a:pt x="566899" y="395378"/>
                    <a:pt x="570839" y="391438"/>
                  </a:cubicBezTo>
                  <a:cubicBezTo>
                    <a:pt x="574779" y="387498"/>
                    <a:pt x="573633" y="380564"/>
                    <a:pt x="576125" y="375581"/>
                  </a:cubicBezTo>
                  <a:cubicBezTo>
                    <a:pt x="578966" y="369899"/>
                    <a:pt x="583172" y="365010"/>
                    <a:pt x="586696" y="359724"/>
                  </a:cubicBezTo>
                  <a:cubicBezTo>
                    <a:pt x="611823" y="284343"/>
                    <a:pt x="586573" y="362797"/>
                    <a:pt x="602552" y="306869"/>
                  </a:cubicBezTo>
                  <a:cubicBezTo>
                    <a:pt x="604083" y="301512"/>
                    <a:pt x="606307" y="296369"/>
                    <a:pt x="607838" y="291012"/>
                  </a:cubicBezTo>
                  <a:cubicBezTo>
                    <a:pt x="609834" y="284027"/>
                    <a:pt x="611127" y="276855"/>
                    <a:pt x="613123" y="269870"/>
                  </a:cubicBezTo>
                  <a:cubicBezTo>
                    <a:pt x="614654" y="264513"/>
                    <a:pt x="616878" y="259370"/>
                    <a:pt x="618409" y="254013"/>
                  </a:cubicBezTo>
                  <a:cubicBezTo>
                    <a:pt x="620405" y="247028"/>
                    <a:pt x="621608" y="239829"/>
                    <a:pt x="623695" y="232871"/>
                  </a:cubicBezTo>
                  <a:cubicBezTo>
                    <a:pt x="626897" y="222198"/>
                    <a:pt x="634266" y="201158"/>
                    <a:pt x="634266" y="201158"/>
                  </a:cubicBezTo>
                  <a:cubicBezTo>
                    <a:pt x="639916" y="150301"/>
                    <a:pt x="646031" y="119619"/>
                    <a:pt x="634266" y="63734"/>
                  </a:cubicBezTo>
                  <a:cubicBezTo>
                    <a:pt x="632238" y="54102"/>
                    <a:pt x="601846" y="49022"/>
                    <a:pt x="597267" y="47877"/>
                  </a:cubicBezTo>
                  <a:cubicBezTo>
                    <a:pt x="576125" y="49639"/>
                    <a:pt x="554870" y="50359"/>
                    <a:pt x="533840" y="53163"/>
                  </a:cubicBezTo>
                  <a:cubicBezTo>
                    <a:pt x="528318" y="53899"/>
                    <a:pt x="522761" y="55582"/>
                    <a:pt x="517984" y="58448"/>
                  </a:cubicBezTo>
                  <a:cubicBezTo>
                    <a:pt x="513711" y="61012"/>
                    <a:pt x="510525" y="65128"/>
                    <a:pt x="507412" y="69019"/>
                  </a:cubicBezTo>
                  <a:cubicBezTo>
                    <a:pt x="503444" y="73979"/>
                    <a:pt x="500365" y="79590"/>
                    <a:pt x="496841" y="84876"/>
                  </a:cubicBezTo>
                  <a:cubicBezTo>
                    <a:pt x="495079" y="90161"/>
                    <a:pt x="494422" y="95955"/>
                    <a:pt x="491556" y="100732"/>
                  </a:cubicBezTo>
                  <a:cubicBezTo>
                    <a:pt x="488992" y="105005"/>
                    <a:pt x="484098" y="107413"/>
                    <a:pt x="480985" y="111304"/>
                  </a:cubicBezTo>
                  <a:cubicBezTo>
                    <a:pt x="454324" y="144630"/>
                    <a:pt x="485360" y="112216"/>
                    <a:pt x="459842" y="137731"/>
                  </a:cubicBezTo>
                  <a:cubicBezTo>
                    <a:pt x="454111" y="154926"/>
                    <a:pt x="457411" y="155843"/>
                    <a:pt x="438700" y="164159"/>
                  </a:cubicBezTo>
                  <a:cubicBezTo>
                    <a:pt x="428518" y="168684"/>
                    <a:pt x="406987" y="174730"/>
                    <a:pt x="406987" y="174730"/>
                  </a:cubicBezTo>
                  <a:cubicBezTo>
                    <a:pt x="385845" y="172968"/>
                    <a:pt x="364612" y="172076"/>
                    <a:pt x="343560" y="169445"/>
                  </a:cubicBezTo>
                  <a:cubicBezTo>
                    <a:pt x="285265" y="162158"/>
                    <a:pt x="369057" y="164470"/>
                    <a:pt x="290705" y="158874"/>
                  </a:cubicBezTo>
                  <a:cubicBezTo>
                    <a:pt x="276646" y="157870"/>
                    <a:pt x="259873" y="165040"/>
                    <a:pt x="243135" y="158874"/>
                  </a:cubicBezTo>
                  <a:close/>
                </a:path>
              </a:pathLst>
            </a:custGeom>
            <a:solidFill>
              <a:srgbClr val="00FA00">
                <a:alpha val="71000"/>
              </a:srgbClr>
            </a:solidFill>
            <a:ln>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asellaDiTesto 13">
            <a:extLst>
              <a:ext uri="{FF2B5EF4-FFF2-40B4-BE49-F238E27FC236}">
                <a16:creationId xmlns:a16="http://schemas.microsoft.com/office/drawing/2014/main" id="{948F47A8-1937-4240-AE35-13E45D39DB22}"/>
              </a:ext>
            </a:extLst>
          </p:cNvPr>
          <p:cNvSpPr txBox="1"/>
          <p:nvPr/>
        </p:nvSpPr>
        <p:spPr>
          <a:xfrm>
            <a:off x="5682343" y="4536236"/>
            <a:ext cx="3461657" cy="507831"/>
          </a:xfrm>
          <a:prstGeom prst="rect">
            <a:avLst/>
          </a:prstGeom>
          <a:noFill/>
        </p:spPr>
        <p:txBody>
          <a:bodyPr wrap="square" rtlCol="0">
            <a:spAutoFit/>
          </a:bodyPr>
          <a:lstStyle/>
          <a:p>
            <a:pPr marL="171450" indent="-171450">
              <a:buFont typeface="Arial" panose="020B0604020202020204" pitchFamily="34" charset="0"/>
              <a:buChar char="•"/>
            </a:pPr>
            <a:r>
              <a:rPr lang="it-IT" sz="900" dirty="0" err="1"/>
              <a:t>R</a:t>
            </a:r>
            <a:r>
              <a:rPr lang="it-IT" sz="900" dirty="0"/>
              <a:t>. Guidotti, A. Monreale, S. </a:t>
            </a:r>
            <a:r>
              <a:rPr lang="it-IT" sz="900" dirty="0" err="1"/>
              <a:t>Ruggieri</a:t>
            </a:r>
            <a:r>
              <a:rPr lang="it-IT" sz="900" dirty="0"/>
              <a:t>, </a:t>
            </a:r>
            <a:r>
              <a:rPr lang="it-IT" sz="900" dirty="0" err="1"/>
              <a:t>F</a:t>
            </a:r>
            <a:r>
              <a:rPr lang="it-IT" sz="900" dirty="0"/>
              <a:t>. </a:t>
            </a:r>
            <a:r>
              <a:rPr lang="it-IT" sz="900" dirty="0" err="1"/>
              <a:t>Turini</a:t>
            </a:r>
            <a:r>
              <a:rPr lang="it-IT" sz="900" dirty="0"/>
              <a:t>, D. </a:t>
            </a:r>
            <a:r>
              <a:rPr lang="it-IT" sz="900" dirty="0" err="1"/>
              <a:t>Pedreschi</a:t>
            </a:r>
            <a:r>
              <a:rPr lang="it-IT" sz="900" dirty="0"/>
              <a:t>, and </a:t>
            </a:r>
            <a:r>
              <a:rPr lang="it-IT" sz="900" dirty="0" err="1"/>
              <a:t>F</a:t>
            </a:r>
            <a:r>
              <a:rPr lang="it-IT" sz="900" dirty="0"/>
              <a:t>. Giannotti. A </a:t>
            </a:r>
            <a:r>
              <a:rPr lang="it-IT" sz="900" dirty="0" err="1"/>
              <a:t>survey</a:t>
            </a:r>
            <a:r>
              <a:rPr lang="it-IT" sz="900" dirty="0"/>
              <a:t> of </a:t>
            </a:r>
            <a:r>
              <a:rPr lang="it-IT" sz="900" dirty="0" err="1"/>
              <a:t>methods</a:t>
            </a:r>
            <a:r>
              <a:rPr lang="it-IT" sz="900" dirty="0"/>
              <a:t> for </a:t>
            </a:r>
            <a:r>
              <a:rPr lang="it-IT" sz="900" dirty="0" err="1"/>
              <a:t>explaining</a:t>
            </a:r>
            <a:r>
              <a:rPr lang="it-IT" sz="900" dirty="0"/>
              <a:t> </a:t>
            </a:r>
            <a:r>
              <a:rPr lang="it-IT" sz="900" dirty="0" err="1"/>
              <a:t>black</a:t>
            </a:r>
            <a:r>
              <a:rPr lang="it-IT" sz="900" dirty="0"/>
              <a:t> box </a:t>
            </a:r>
            <a:r>
              <a:rPr lang="it-IT" sz="900" dirty="0" err="1"/>
              <a:t>models</a:t>
            </a:r>
            <a:r>
              <a:rPr lang="it-IT" sz="900" dirty="0"/>
              <a:t>. ACM CSUR, 51(5):93:1–93:42, </a:t>
            </a:r>
            <a:r>
              <a:rPr lang="it-IT" sz="900" dirty="0" err="1"/>
              <a:t>Aug</a:t>
            </a:r>
            <a:r>
              <a:rPr lang="it-IT" sz="900" dirty="0"/>
              <a:t>. 2018</a:t>
            </a:r>
            <a:endParaRPr lang="en-US" sz="900" dirty="0"/>
          </a:p>
        </p:txBody>
      </p:sp>
    </p:spTree>
    <p:extLst>
      <p:ext uri="{BB962C8B-B14F-4D97-AF65-F5344CB8AC3E}">
        <p14:creationId xmlns:p14="http://schemas.microsoft.com/office/powerpoint/2010/main" val="227117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03AE77-6612-6841-9175-6BA878694132}"/>
              </a:ext>
            </a:extLst>
          </p:cNvPr>
          <p:cNvSpPr>
            <a:spLocks noGrp="1"/>
          </p:cNvSpPr>
          <p:nvPr>
            <p:ph type="title"/>
          </p:nvPr>
        </p:nvSpPr>
        <p:spPr/>
        <p:txBody>
          <a:bodyPr/>
          <a:lstStyle/>
          <a:p>
            <a:r>
              <a:rPr lang="en-US" noProof="0" dirty="0"/>
              <a:t>State-of-the-Art and Limitations</a:t>
            </a:r>
          </a:p>
        </p:txBody>
      </p:sp>
      <p:sp>
        <p:nvSpPr>
          <p:cNvPr id="3" name="Segnaposto testo 2">
            <a:extLst>
              <a:ext uri="{FF2B5EF4-FFF2-40B4-BE49-F238E27FC236}">
                <a16:creationId xmlns:a16="http://schemas.microsoft.com/office/drawing/2014/main" id="{35880383-826C-934A-AE89-091E7D6108AE}"/>
              </a:ext>
            </a:extLst>
          </p:cNvPr>
          <p:cNvSpPr>
            <a:spLocks noGrp="1"/>
          </p:cNvSpPr>
          <p:nvPr>
            <p:ph type="body" idx="1"/>
          </p:nvPr>
        </p:nvSpPr>
        <p:spPr/>
        <p:txBody>
          <a:bodyPr/>
          <a:lstStyle/>
          <a:p>
            <a:r>
              <a:rPr lang="en-US" b="1" i="1" noProof="0" dirty="0"/>
              <a:t>Gradient-based</a:t>
            </a:r>
            <a:r>
              <a:rPr lang="en-US" noProof="0" dirty="0"/>
              <a:t> attribution methods that reveal saliency maps highlighting the parts of the image that most contribute to its classification (e.g. </a:t>
            </a:r>
            <a:r>
              <a:rPr lang="en-US" noProof="0" dirty="0" err="1"/>
              <a:t>DeepExplain</a:t>
            </a:r>
            <a:r>
              <a:rPr lang="en-US" noProof="0" dirty="0"/>
              <a:t>).</a:t>
            </a:r>
          </a:p>
          <a:p>
            <a:pPr lvl="1">
              <a:spcBef>
                <a:spcPts val="0"/>
              </a:spcBef>
            </a:pPr>
            <a:r>
              <a:rPr lang="en-US" sz="1800" noProof="0" dirty="0">
                <a:solidFill>
                  <a:schemeClr val="accent1">
                    <a:lumMod val="50000"/>
                  </a:schemeClr>
                </a:solidFill>
              </a:rPr>
              <a:t>They are </a:t>
            </a:r>
            <a:r>
              <a:rPr lang="en-US" sz="1800" b="1" i="1" noProof="0" dirty="0">
                <a:solidFill>
                  <a:schemeClr val="accent1">
                    <a:lumMod val="50000"/>
                  </a:schemeClr>
                </a:solidFill>
              </a:rPr>
              <a:t>model specific</a:t>
            </a:r>
            <a:r>
              <a:rPr lang="en-US" sz="1800" noProof="0" dirty="0">
                <a:solidFill>
                  <a:schemeClr val="accent1">
                    <a:lumMod val="50000"/>
                  </a:schemeClr>
                </a:solidFill>
              </a:rPr>
              <a:t>. </a:t>
            </a:r>
          </a:p>
          <a:p>
            <a:r>
              <a:rPr lang="en-US" b="1" i="1" noProof="0" dirty="0"/>
              <a:t>Model agnostic </a:t>
            </a:r>
            <a:r>
              <a:rPr lang="en-US" noProof="0" dirty="0"/>
              <a:t>approaches can explain, yet through a saliency map, the outcome of any black box (e.g. LIME).</a:t>
            </a:r>
          </a:p>
          <a:p>
            <a:pPr lvl="1">
              <a:spcBef>
                <a:spcPts val="0"/>
              </a:spcBef>
            </a:pPr>
            <a:r>
              <a:rPr lang="en-US" sz="1800" noProof="0" dirty="0">
                <a:solidFill>
                  <a:schemeClr val="accent1">
                    <a:lumMod val="50000"/>
                  </a:schemeClr>
                </a:solidFill>
              </a:rPr>
              <a:t>They </a:t>
            </a:r>
            <a:r>
              <a:rPr lang="en-US" sz="1800" b="1" i="1" noProof="0" dirty="0">
                <a:solidFill>
                  <a:schemeClr val="accent1">
                    <a:lumMod val="50000"/>
                  </a:schemeClr>
                </a:solidFill>
              </a:rPr>
              <a:t>do not consider existing relationships </a:t>
            </a:r>
            <a:r>
              <a:rPr lang="en-US" sz="1800" noProof="0" dirty="0">
                <a:solidFill>
                  <a:schemeClr val="accent1">
                    <a:lumMod val="50000"/>
                  </a:schemeClr>
                </a:solidFill>
              </a:rPr>
              <a:t>between features. </a:t>
            </a:r>
          </a:p>
          <a:p>
            <a:pPr lvl="1">
              <a:spcBef>
                <a:spcPts val="0"/>
              </a:spcBef>
            </a:pPr>
            <a:r>
              <a:rPr lang="en-US" sz="1800" noProof="0" dirty="0">
                <a:solidFill>
                  <a:schemeClr val="accent1">
                    <a:lumMod val="50000"/>
                  </a:schemeClr>
                </a:solidFill>
              </a:rPr>
              <a:t>The neighborhood </a:t>
            </a:r>
            <a:r>
              <a:rPr lang="en-US" sz="1800" b="1" i="1" noProof="0" dirty="0">
                <a:solidFill>
                  <a:schemeClr val="accent1">
                    <a:lumMod val="50000"/>
                  </a:schemeClr>
                </a:solidFill>
              </a:rPr>
              <a:t>does not contain “meaningful” </a:t>
            </a:r>
            <a:r>
              <a:rPr lang="en-US" sz="1800" noProof="0" dirty="0">
                <a:solidFill>
                  <a:schemeClr val="accent1">
                    <a:lumMod val="50000"/>
                  </a:schemeClr>
                </a:solidFill>
              </a:rPr>
              <a:t>images. </a:t>
            </a:r>
            <a:endParaRPr lang="en-US" sz="1200" noProof="0" dirty="0"/>
          </a:p>
          <a:p>
            <a:r>
              <a:rPr lang="en-US" noProof="0" dirty="0" err="1"/>
              <a:t>Transaprent</a:t>
            </a:r>
            <a:r>
              <a:rPr lang="en-US" noProof="0" dirty="0"/>
              <a:t> </a:t>
            </a:r>
            <a:r>
              <a:rPr lang="en-US" b="1" i="1" noProof="0" dirty="0"/>
              <a:t>prototype-based</a:t>
            </a:r>
            <a:r>
              <a:rPr lang="en-US" noProof="0" dirty="0"/>
              <a:t> selects existing instance from which it should be clear why a certain decision is taken (e.g. MMD).</a:t>
            </a:r>
          </a:p>
          <a:p>
            <a:pPr lvl="1">
              <a:spcBef>
                <a:spcPts val="0"/>
              </a:spcBef>
            </a:pPr>
            <a:r>
              <a:rPr lang="en-US" sz="1800" b="1" i="1" noProof="0" dirty="0">
                <a:solidFill>
                  <a:schemeClr val="accent1">
                    <a:lumMod val="50000"/>
                  </a:schemeClr>
                </a:solidFill>
              </a:rPr>
              <a:t>Cannot be used to explain a trained black box</a:t>
            </a:r>
            <a:r>
              <a:rPr lang="en-US" sz="1800" noProof="0" dirty="0">
                <a:solidFill>
                  <a:schemeClr val="accent1">
                    <a:lumMod val="50000"/>
                  </a:schemeClr>
                </a:solidFill>
              </a:rPr>
              <a:t>.</a:t>
            </a:r>
            <a:endParaRPr lang="en-US" noProof="0" dirty="0"/>
          </a:p>
        </p:txBody>
      </p:sp>
      <p:sp>
        <p:nvSpPr>
          <p:cNvPr id="5" name="CasellaDiTesto 4">
            <a:extLst>
              <a:ext uri="{FF2B5EF4-FFF2-40B4-BE49-F238E27FC236}">
                <a16:creationId xmlns:a16="http://schemas.microsoft.com/office/drawing/2014/main" id="{F02826BC-D078-174F-9218-0A68E2BD897D}"/>
              </a:ext>
            </a:extLst>
          </p:cNvPr>
          <p:cNvSpPr txBox="1"/>
          <p:nvPr/>
        </p:nvSpPr>
        <p:spPr>
          <a:xfrm>
            <a:off x="6440556" y="3841571"/>
            <a:ext cx="2888974" cy="1200329"/>
          </a:xfrm>
          <a:prstGeom prst="rect">
            <a:avLst/>
          </a:prstGeom>
          <a:noFill/>
        </p:spPr>
        <p:txBody>
          <a:bodyPr wrap="square" rtlCol="0">
            <a:spAutoFit/>
          </a:bodyPr>
          <a:lstStyle/>
          <a:p>
            <a:pPr marL="171450" indent="-171450">
              <a:buFont typeface="Arial" panose="020B0604020202020204" pitchFamily="34" charset="0"/>
              <a:buChar char="•"/>
            </a:pPr>
            <a:r>
              <a:rPr lang="en-US" sz="900" dirty="0"/>
              <a:t>K. </a:t>
            </a:r>
            <a:r>
              <a:rPr lang="en-US" sz="900" dirty="0" err="1"/>
              <a:t>Simonyan</a:t>
            </a:r>
            <a:r>
              <a:rPr lang="en-US" sz="900" dirty="0"/>
              <a:t>, et al. Deep inside convolutional networks: </a:t>
            </a:r>
            <a:r>
              <a:rPr lang="en-US" sz="900" dirty="0" err="1"/>
              <a:t>Visualising</a:t>
            </a:r>
            <a:r>
              <a:rPr lang="en-US" sz="900" dirty="0"/>
              <a:t> image classification models and saliency maps. arXiv:1312.6034, 2013.</a:t>
            </a:r>
          </a:p>
          <a:p>
            <a:pPr marL="171450" indent="-171450">
              <a:buFont typeface="Arial" panose="020B0604020202020204" pitchFamily="34" charset="0"/>
              <a:buChar char="•"/>
            </a:pPr>
            <a:r>
              <a:rPr lang="en-US" sz="900" dirty="0"/>
              <a:t>M. T. Ribeiro, et. al. Why should </a:t>
            </a:r>
            <a:r>
              <a:rPr lang="en-US" sz="900" dirty="0" err="1"/>
              <a:t>i</a:t>
            </a:r>
            <a:r>
              <a:rPr lang="en-US" sz="900" dirty="0"/>
              <a:t> trust you?: Explaining the predictions of any classifier. In KDD, pages 1135–1144. ACM, 2016.</a:t>
            </a:r>
          </a:p>
          <a:p>
            <a:pPr marL="171450" indent="-171450">
              <a:buFont typeface="Arial" panose="020B0604020202020204" pitchFamily="34" charset="0"/>
              <a:buChar char="•"/>
            </a:pPr>
            <a:r>
              <a:rPr lang="en-US" sz="900" dirty="0"/>
              <a:t>B. Kim et al. Examples are not enough, learn to criticize! In NIPS, pages 2280–2288, 2016.</a:t>
            </a:r>
          </a:p>
        </p:txBody>
      </p:sp>
      <p:pic>
        <p:nvPicPr>
          <p:cNvPr id="11" name="Immagine 10" descr="Immagine che contiene testo&#10;&#10;Descrizione generata automaticamente">
            <a:extLst>
              <a:ext uri="{FF2B5EF4-FFF2-40B4-BE49-F238E27FC236}">
                <a16:creationId xmlns:a16="http://schemas.microsoft.com/office/drawing/2014/main" id="{62207BFF-F944-5D47-BC20-46C699078C32}"/>
              </a:ext>
            </a:extLst>
          </p:cNvPr>
          <p:cNvPicPr>
            <a:picLocks noChangeAspect="1"/>
          </p:cNvPicPr>
          <p:nvPr/>
        </p:nvPicPr>
        <p:blipFill>
          <a:blip r:embed="rId3"/>
          <a:stretch>
            <a:fillRect/>
          </a:stretch>
        </p:blipFill>
        <p:spPr>
          <a:xfrm>
            <a:off x="5235787" y="171186"/>
            <a:ext cx="3845128" cy="1016528"/>
          </a:xfrm>
          <a:prstGeom prst="rect">
            <a:avLst/>
          </a:prstGeom>
        </p:spPr>
      </p:pic>
    </p:spTree>
    <p:extLst>
      <p:ext uri="{BB962C8B-B14F-4D97-AF65-F5344CB8AC3E}">
        <p14:creationId xmlns:p14="http://schemas.microsoft.com/office/powerpoint/2010/main" val="1666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4B8ED6-4B00-C944-9497-2373F2229355}"/>
              </a:ext>
            </a:extLst>
          </p:cNvPr>
          <p:cNvSpPr>
            <a:spLocks noGrp="1"/>
          </p:cNvSpPr>
          <p:nvPr>
            <p:ph type="title"/>
          </p:nvPr>
        </p:nvSpPr>
        <p:spPr>
          <a:xfrm>
            <a:off x="311700" y="445025"/>
            <a:ext cx="8658680" cy="572700"/>
          </a:xfrm>
        </p:spPr>
        <p:txBody>
          <a:bodyPr/>
          <a:lstStyle/>
          <a:p>
            <a:r>
              <a:rPr lang="en-US" sz="2400" b="1" noProof="0" dirty="0">
                <a:cs typeface="Arial"/>
                <a:sym typeface="Arial"/>
              </a:rPr>
              <a:t>A</a:t>
            </a:r>
            <a:r>
              <a:rPr lang="en-US" sz="2400" noProof="0" dirty="0">
                <a:cs typeface="Arial"/>
                <a:sym typeface="Arial"/>
              </a:rPr>
              <a:t>dversarial </a:t>
            </a:r>
            <a:r>
              <a:rPr lang="en-US" sz="2400" b="1" noProof="0" dirty="0">
                <a:cs typeface="Arial"/>
                <a:sym typeface="Arial"/>
              </a:rPr>
              <a:t>B</a:t>
            </a:r>
            <a:r>
              <a:rPr lang="en-US" sz="2400" noProof="0" dirty="0">
                <a:cs typeface="Arial"/>
                <a:sym typeface="Arial"/>
              </a:rPr>
              <a:t>lack box </a:t>
            </a:r>
            <a:r>
              <a:rPr lang="en-US" sz="2400" b="1" noProof="0" dirty="0">
                <a:cs typeface="Arial"/>
                <a:sym typeface="Arial"/>
              </a:rPr>
              <a:t>E</a:t>
            </a:r>
            <a:r>
              <a:rPr lang="en-US" sz="2400" noProof="0" dirty="0">
                <a:cs typeface="Arial"/>
                <a:sym typeface="Arial"/>
              </a:rPr>
              <a:t>xplainer generating </a:t>
            </a:r>
            <a:r>
              <a:rPr lang="en-US" sz="2400" b="1" noProof="0" dirty="0">
                <a:cs typeface="Arial"/>
                <a:sym typeface="Arial"/>
              </a:rPr>
              <a:t>L</a:t>
            </a:r>
            <a:r>
              <a:rPr lang="en-US" sz="2400" noProof="0" dirty="0">
                <a:cs typeface="Arial"/>
                <a:sym typeface="Arial"/>
              </a:rPr>
              <a:t>atent </a:t>
            </a:r>
            <a:r>
              <a:rPr lang="en-US" sz="2400" b="1" noProof="0" dirty="0">
                <a:cs typeface="Arial"/>
                <a:sym typeface="Arial"/>
              </a:rPr>
              <a:t>E</a:t>
            </a:r>
            <a:r>
              <a:rPr lang="en-US" sz="2400" noProof="0" dirty="0">
                <a:cs typeface="Arial"/>
                <a:sym typeface="Arial"/>
              </a:rPr>
              <a:t>xemplars</a:t>
            </a:r>
          </a:p>
        </p:txBody>
      </p:sp>
      <p:pic>
        <p:nvPicPr>
          <p:cNvPr id="6" name="Immagine 5">
            <a:extLst>
              <a:ext uri="{FF2B5EF4-FFF2-40B4-BE49-F238E27FC236}">
                <a16:creationId xmlns:a16="http://schemas.microsoft.com/office/drawing/2014/main" id="{5139CBEA-8C05-CA4A-81EA-F48EF4525681}"/>
              </a:ext>
            </a:extLst>
          </p:cNvPr>
          <p:cNvPicPr>
            <a:picLocks noChangeAspect="1"/>
          </p:cNvPicPr>
          <p:nvPr/>
        </p:nvPicPr>
        <p:blipFill rotWithShape="1">
          <a:blip r:embed="rId2"/>
          <a:srcRect l="51166"/>
          <a:stretch/>
        </p:blipFill>
        <p:spPr>
          <a:xfrm>
            <a:off x="1114085" y="1017725"/>
            <a:ext cx="6023733" cy="3416400"/>
          </a:xfrm>
          <a:prstGeom prst="rect">
            <a:avLst/>
          </a:prstGeom>
        </p:spPr>
      </p:pic>
      <p:pic>
        <p:nvPicPr>
          <p:cNvPr id="9" name="Immagine 8">
            <a:extLst>
              <a:ext uri="{FF2B5EF4-FFF2-40B4-BE49-F238E27FC236}">
                <a16:creationId xmlns:a16="http://schemas.microsoft.com/office/drawing/2014/main" id="{4E1B084F-9AA2-0F42-BA6C-CF37E188ED02}"/>
              </a:ext>
            </a:extLst>
          </p:cNvPr>
          <p:cNvPicPr>
            <a:picLocks noChangeAspect="1"/>
          </p:cNvPicPr>
          <p:nvPr/>
        </p:nvPicPr>
        <p:blipFill rotWithShape="1">
          <a:blip r:embed="rId3"/>
          <a:srcRect l="11596" t="24113" r="6728" b="10736"/>
          <a:stretch/>
        </p:blipFill>
        <p:spPr>
          <a:xfrm>
            <a:off x="461000" y="1148412"/>
            <a:ext cx="1056406" cy="1051675"/>
          </a:xfrm>
          <a:prstGeom prst="rect">
            <a:avLst/>
          </a:prstGeom>
        </p:spPr>
      </p:pic>
      <p:pic>
        <p:nvPicPr>
          <p:cNvPr id="13" name="Immagine 12" descr="Immagine che contiene oggetto&#10;&#10;Descrizione generata automaticamente">
            <a:extLst>
              <a:ext uri="{FF2B5EF4-FFF2-40B4-BE49-F238E27FC236}">
                <a16:creationId xmlns:a16="http://schemas.microsoft.com/office/drawing/2014/main" id="{EAF1E54B-6FE0-4A4E-B42E-B0A53F9A4F39}"/>
              </a:ext>
            </a:extLst>
          </p:cNvPr>
          <p:cNvPicPr>
            <a:picLocks noChangeAspect="1"/>
          </p:cNvPicPr>
          <p:nvPr/>
        </p:nvPicPr>
        <p:blipFill>
          <a:blip r:embed="rId4"/>
          <a:stretch>
            <a:fillRect/>
          </a:stretch>
        </p:blipFill>
        <p:spPr>
          <a:xfrm>
            <a:off x="337128" y="2858172"/>
            <a:ext cx="1304149" cy="1304149"/>
          </a:xfrm>
          <a:prstGeom prst="rect">
            <a:avLst/>
          </a:prstGeom>
        </p:spPr>
      </p:pic>
      <p:grpSp>
        <p:nvGrpSpPr>
          <p:cNvPr id="24" name="Gruppo 23">
            <a:extLst>
              <a:ext uri="{FF2B5EF4-FFF2-40B4-BE49-F238E27FC236}">
                <a16:creationId xmlns:a16="http://schemas.microsoft.com/office/drawing/2014/main" id="{C6A23180-522C-394A-8C3F-D79A5695E4A1}"/>
              </a:ext>
            </a:extLst>
          </p:cNvPr>
          <p:cNvGrpSpPr/>
          <p:nvPr/>
        </p:nvGrpSpPr>
        <p:grpSpPr>
          <a:xfrm>
            <a:off x="7047819" y="1364566"/>
            <a:ext cx="1626681" cy="3069559"/>
            <a:chOff x="7493867" y="1364566"/>
            <a:chExt cx="1626681" cy="3069559"/>
          </a:xfrm>
        </p:grpSpPr>
        <p:pic>
          <p:nvPicPr>
            <p:cNvPr id="15" name="Immagine 14" descr="Immagine che contiene testo&#10;&#10;Descrizione generata automaticamente">
              <a:extLst>
                <a:ext uri="{FF2B5EF4-FFF2-40B4-BE49-F238E27FC236}">
                  <a16:creationId xmlns:a16="http://schemas.microsoft.com/office/drawing/2014/main" id="{A9B26C15-6B36-B444-9FD8-51FDC6A337C0}"/>
                </a:ext>
              </a:extLst>
            </p:cNvPr>
            <p:cNvPicPr>
              <a:picLocks noChangeAspect="1"/>
            </p:cNvPicPr>
            <p:nvPr/>
          </p:nvPicPr>
          <p:blipFill rotWithShape="1">
            <a:blip r:embed="rId5"/>
            <a:srcRect l="19778" t="29008" r="10721" b="10763"/>
            <a:stretch/>
          </p:blipFill>
          <p:spPr>
            <a:xfrm>
              <a:off x="7886207" y="3203854"/>
              <a:ext cx="864824" cy="958467"/>
            </a:xfrm>
            <a:prstGeom prst="rect">
              <a:avLst/>
            </a:prstGeom>
          </p:spPr>
        </p:pic>
        <p:pic>
          <p:nvPicPr>
            <p:cNvPr id="19" name="Immagine 18" descr="Immagine che contiene clipart&#10;&#10;Descrizione generata automaticamente">
              <a:extLst>
                <a:ext uri="{FF2B5EF4-FFF2-40B4-BE49-F238E27FC236}">
                  <a16:creationId xmlns:a16="http://schemas.microsoft.com/office/drawing/2014/main" id="{706492F3-5661-E24E-942A-C3777404C66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r="82637" b="6921"/>
            <a:stretch/>
          </p:blipFill>
          <p:spPr>
            <a:xfrm>
              <a:off x="7493867" y="1406554"/>
              <a:ext cx="864824" cy="810935"/>
            </a:xfrm>
            <a:prstGeom prst="rect">
              <a:avLst/>
            </a:prstGeom>
          </p:spPr>
        </p:pic>
        <p:pic>
          <p:nvPicPr>
            <p:cNvPr id="20" name="Immagine 19" descr="Immagine che contiene clipart&#10;&#10;Descrizione generata automaticamente">
              <a:extLst>
                <a:ext uri="{FF2B5EF4-FFF2-40B4-BE49-F238E27FC236}">
                  <a16:creationId xmlns:a16="http://schemas.microsoft.com/office/drawing/2014/main" id="{3BF34620-EA06-FF4D-B634-222918683068}"/>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83213" r="1276" b="6921"/>
            <a:stretch/>
          </p:blipFill>
          <p:spPr>
            <a:xfrm>
              <a:off x="8267421" y="2178421"/>
              <a:ext cx="833236" cy="874577"/>
            </a:xfrm>
            <a:prstGeom prst="rect">
              <a:avLst/>
            </a:prstGeom>
          </p:spPr>
        </p:pic>
        <p:pic>
          <p:nvPicPr>
            <p:cNvPr id="21" name="Immagine 20" descr="Immagine che contiene clipart&#10;&#10;Descrizione generata automaticamente">
              <a:extLst>
                <a:ext uri="{FF2B5EF4-FFF2-40B4-BE49-F238E27FC236}">
                  <a16:creationId xmlns:a16="http://schemas.microsoft.com/office/drawing/2014/main" id="{D4A087A3-9DC8-3B45-B9DB-CCAD382626EC}"/>
                </a:ext>
              </a:extLst>
            </p:cNvPr>
            <p:cNvPicPr>
              <a:picLocks noChangeAspect="1"/>
            </p:cNvPicPr>
            <p:nvPr/>
          </p:nvPicPr>
          <p:blipFill rotWithShape="1">
            <a:blip r:embed="rId6">
              <a:extLst>
                <a:ext uri="{BEBA8EAE-BF5A-486C-A8C5-ECC9F3942E4B}">
                  <a14:imgProps xmlns:a14="http://schemas.microsoft.com/office/drawing/2010/main">
                    <a14:imgLayer r:embed="rId9">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21267" r="65061" b="6921"/>
            <a:stretch/>
          </p:blipFill>
          <p:spPr>
            <a:xfrm>
              <a:off x="8354200" y="1457493"/>
              <a:ext cx="681014" cy="810935"/>
            </a:xfrm>
            <a:prstGeom prst="rect">
              <a:avLst/>
            </a:prstGeom>
          </p:spPr>
        </p:pic>
        <p:pic>
          <p:nvPicPr>
            <p:cNvPr id="22" name="Immagine 21" descr="Immagine che contiene clipart&#10;&#10;Descrizione generata automaticamente">
              <a:extLst>
                <a:ext uri="{FF2B5EF4-FFF2-40B4-BE49-F238E27FC236}">
                  <a16:creationId xmlns:a16="http://schemas.microsoft.com/office/drawing/2014/main" id="{AF88F223-83A8-AF4D-92FB-6CB79C5A6175}"/>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63438" r="20548" b="6921"/>
            <a:stretch/>
          </p:blipFill>
          <p:spPr>
            <a:xfrm>
              <a:off x="7507934" y="2238138"/>
              <a:ext cx="801521" cy="814860"/>
            </a:xfrm>
            <a:prstGeom prst="rect">
              <a:avLst/>
            </a:prstGeom>
          </p:spPr>
        </p:pic>
        <p:sp>
          <p:nvSpPr>
            <p:cNvPr id="23" name="Cornice 22">
              <a:extLst>
                <a:ext uri="{FF2B5EF4-FFF2-40B4-BE49-F238E27FC236}">
                  <a16:creationId xmlns:a16="http://schemas.microsoft.com/office/drawing/2014/main" id="{06055167-C174-2A4A-8A3C-D9D26613B2B2}"/>
                </a:ext>
              </a:extLst>
            </p:cNvPr>
            <p:cNvSpPr/>
            <p:nvPr/>
          </p:nvSpPr>
          <p:spPr>
            <a:xfrm>
              <a:off x="7493867" y="1364566"/>
              <a:ext cx="1626681" cy="3069559"/>
            </a:xfrm>
            <a:prstGeom prst="frame">
              <a:avLst>
                <a:gd name="adj1" fmla="val 3818"/>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ttangolo 24">
            <a:extLst>
              <a:ext uri="{FF2B5EF4-FFF2-40B4-BE49-F238E27FC236}">
                <a16:creationId xmlns:a16="http://schemas.microsoft.com/office/drawing/2014/main" id="{09F7C77A-BA50-6F4D-BA93-EE09CC4ED510}"/>
              </a:ext>
            </a:extLst>
          </p:cNvPr>
          <p:cNvSpPr/>
          <p:nvPr/>
        </p:nvSpPr>
        <p:spPr>
          <a:xfrm>
            <a:off x="2435512" y="1606542"/>
            <a:ext cx="4002157" cy="2544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a:p>
            <a:pPr algn="ctr"/>
            <a:endParaRPr lang="en-US" dirty="0">
              <a:solidFill>
                <a:schemeClr val="accent1">
                  <a:lumMod val="50000"/>
                </a:schemeClr>
              </a:solidFill>
            </a:endParaRPr>
          </a:p>
        </p:txBody>
      </p:sp>
      <p:grpSp>
        <p:nvGrpSpPr>
          <p:cNvPr id="29" name="Gruppo 28">
            <a:extLst>
              <a:ext uri="{FF2B5EF4-FFF2-40B4-BE49-F238E27FC236}">
                <a16:creationId xmlns:a16="http://schemas.microsoft.com/office/drawing/2014/main" id="{3AC8B752-CC79-D740-82F5-770BD59572FC}"/>
              </a:ext>
            </a:extLst>
          </p:cNvPr>
          <p:cNvGrpSpPr/>
          <p:nvPr/>
        </p:nvGrpSpPr>
        <p:grpSpPr>
          <a:xfrm>
            <a:off x="2459400" y="1565516"/>
            <a:ext cx="3784238" cy="2585312"/>
            <a:chOff x="3180522" y="1590424"/>
            <a:chExt cx="3643857" cy="2560403"/>
          </a:xfrm>
        </p:grpSpPr>
        <p:sp>
          <p:nvSpPr>
            <p:cNvPr id="26" name="Rettangolo 25">
              <a:extLst>
                <a:ext uri="{FF2B5EF4-FFF2-40B4-BE49-F238E27FC236}">
                  <a16:creationId xmlns:a16="http://schemas.microsoft.com/office/drawing/2014/main" id="{7DB8F7EB-956C-1D4C-A350-601A76A11424}"/>
                </a:ext>
              </a:extLst>
            </p:cNvPr>
            <p:cNvSpPr/>
            <p:nvPr/>
          </p:nvSpPr>
          <p:spPr>
            <a:xfrm>
              <a:off x="5767973" y="1590424"/>
              <a:ext cx="1056406" cy="2560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C277F7D0-555B-6943-8A95-21180A7DB1BD}"/>
                </a:ext>
              </a:extLst>
            </p:cNvPr>
            <p:cNvSpPr/>
            <p:nvPr/>
          </p:nvSpPr>
          <p:spPr>
            <a:xfrm>
              <a:off x="3180522" y="3052997"/>
              <a:ext cx="3366052" cy="1072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9267E06E-908D-404C-BE5B-932346D5C8BB}"/>
                </a:ext>
              </a:extLst>
            </p:cNvPr>
            <p:cNvSpPr/>
            <p:nvPr/>
          </p:nvSpPr>
          <p:spPr>
            <a:xfrm>
              <a:off x="5141352" y="2794077"/>
              <a:ext cx="802096" cy="571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ttangolo 29">
            <a:extLst>
              <a:ext uri="{FF2B5EF4-FFF2-40B4-BE49-F238E27FC236}">
                <a16:creationId xmlns:a16="http://schemas.microsoft.com/office/drawing/2014/main" id="{50E7E93E-7BD3-C74A-823E-9054C971D2EA}"/>
              </a:ext>
            </a:extLst>
          </p:cNvPr>
          <p:cNvSpPr/>
          <p:nvPr/>
        </p:nvSpPr>
        <p:spPr>
          <a:xfrm>
            <a:off x="5306015" y="1606542"/>
            <a:ext cx="1056406" cy="1811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6DDF6080-78A4-2D4E-8907-12B25BA3E5AF}"/>
              </a:ext>
            </a:extLst>
          </p:cNvPr>
          <p:cNvSpPr txBox="1"/>
          <p:nvPr/>
        </p:nvSpPr>
        <p:spPr>
          <a:xfrm>
            <a:off x="6317544" y="4717867"/>
            <a:ext cx="2754280" cy="307777"/>
          </a:xfrm>
          <a:prstGeom prst="rect">
            <a:avLst/>
          </a:prstGeom>
          <a:noFill/>
        </p:spPr>
        <p:txBody>
          <a:bodyPr wrap="none" rtlCol="0">
            <a:spAutoFit/>
          </a:bodyPr>
          <a:lstStyle/>
          <a:p>
            <a:r>
              <a:rPr lang="en-US" dirty="0">
                <a:solidFill>
                  <a:schemeClr val="accent2"/>
                </a:solidFill>
                <a:latin typeface="Proxima Nova"/>
                <a:sym typeface="Proxima Nova"/>
              </a:rPr>
              <a:t>https://</a:t>
            </a:r>
            <a:r>
              <a:rPr lang="en-US" dirty="0" err="1">
                <a:solidFill>
                  <a:schemeClr val="accent2"/>
                </a:solidFill>
                <a:latin typeface="Proxima Nova"/>
                <a:sym typeface="Proxima Nova"/>
              </a:rPr>
              <a:t>github.com</a:t>
            </a:r>
            <a:r>
              <a:rPr lang="en-US" dirty="0">
                <a:solidFill>
                  <a:schemeClr val="accent2"/>
                </a:solidFill>
                <a:latin typeface="Proxima Nova"/>
                <a:sym typeface="Proxima Nova"/>
              </a:rPr>
              <a:t>/</a:t>
            </a:r>
            <a:r>
              <a:rPr lang="en-US" dirty="0" err="1">
                <a:solidFill>
                  <a:schemeClr val="accent2"/>
                </a:solidFill>
                <a:latin typeface="Proxima Nova"/>
                <a:sym typeface="Proxima Nova"/>
              </a:rPr>
              <a:t>riccotti</a:t>
            </a:r>
            <a:r>
              <a:rPr lang="en-US" dirty="0">
                <a:solidFill>
                  <a:schemeClr val="accent2"/>
                </a:solidFill>
                <a:latin typeface="Proxima Nova"/>
                <a:sym typeface="Proxima Nova"/>
              </a:rPr>
              <a:t>/ABELE</a:t>
            </a:r>
          </a:p>
        </p:txBody>
      </p:sp>
    </p:spTree>
    <p:extLst>
      <p:ext uri="{BB962C8B-B14F-4D97-AF65-F5344CB8AC3E}">
        <p14:creationId xmlns:p14="http://schemas.microsoft.com/office/powerpoint/2010/main" val="17562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DCC36-4A7E-A544-8C4D-B895B51A13CD}"/>
              </a:ext>
            </a:extLst>
          </p:cNvPr>
          <p:cNvSpPr>
            <a:spLocks noGrp="1"/>
          </p:cNvSpPr>
          <p:nvPr>
            <p:ph type="title"/>
          </p:nvPr>
        </p:nvSpPr>
        <p:spPr/>
        <p:txBody>
          <a:bodyPr/>
          <a:lstStyle/>
          <a:p>
            <a:r>
              <a:rPr lang="en-US" noProof="0" dirty="0"/>
              <a:t>Saliency Map from Exemplars</a:t>
            </a:r>
          </a:p>
        </p:txBody>
      </p:sp>
      <p:sp>
        <p:nvSpPr>
          <p:cNvPr id="3" name="Segnaposto testo 2">
            <a:extLst>
              <a:ext uri="{FF2B5EF4-FFF2-40B4-BE49-F238E27FC236}">
                <a16:creationId xmlns:a16="http://schemas.microsoft.com/office/drawing/2014/main" id="{295352E1-43B8-7343-9519-574E4BF0136E}"/>
              </a:ext>
            </a:extLst>
          </p:cNvPr>
          <p:cNvSpPr>
            <a:spLocks noGrp="1"/>
          </p:cNvSpPr>
          <p:nvPr>
            <p:ph type="body" idx="1"/>
          </p:nvPr>
        </p:nvSpPr>
        <p:spPr>
          <a:xfrm>
            <a:off x="311700" y="1152475"/>
            <a:ext cx="5065405" cy="3416400"/>
          </a:xfrm>
        </p:spPr>
        <p:txBody>
          <a:bodyPr/>
          <a:lstStyle/>
          <a:p>
            <a:r>
              <a:rPr lang="en-US" noProof="0" dirty="0"/>
              <a:t>The saliency map </a:t>
            </a:r>
            <a:r>
              <a:rPr lang="en-US" b="1" i="1" noProof="0" dirty="0"/>
              <a:t>s</a:t>
            </a:r>
            <a:r>
              <a:rPr lang="en-US" noProof="0" dirty="0"/>
              <a:t> highlights areas of </a:t>
            </a:r>
            <a:r>
              <a:rPr lang="en-US" b="1" noProof="0" dirty="0"/>
              <a:t>x</a:t>
            </a:r>
            <a:r>
              <a:rPr lang="en-US" noProof="0" dirty="0"/>
              <a:t> that contribute to </a:t>
            </a:r>
            <a:r>
              <a:rPr lang="en-US" b="1" i="1" noProof="0" dirty="0"/>
              <a:t>b(x)</a:t>
            </a:r>
            <a:r>
              <a:rPr lang="en-US" noProof="0" dirty="0"/>
              <a:t> and that push it to </a:t>
            </a:r>
            <a:r>
              <a:rPr lang="en-US" b="1" i="1" noProof="0" dirty="0"/>
              <a:t>≠ b(x)</a:t>
            </a:r>
            <a:r>
              <a:rPr lang="en-US" noProof="0" dirty="0"/>
              <a:t>.</a:t>
            </a:r>
          </a:p>
          <a:p>
            <a:r>
              <a:rPr lang="en-US" noProof="0" dirty="0"/>
              <a:t>It is obtained as follows:</a:t>
            </a:r>
          </a:p>
          <a:p>
            <a:pPr lvl="1">
              <a:spcBef>
                <a:spcPts val="0"/>
              </a:spcBef>
            </a:pPr>
            <a:r>
              <a:rPr lang="en-US" sz="1800" noProof="0" dirty="0">
                <a:solidFill>
                  <a:schemeClr val="accent1">
                    <a:lumMod val="50000"/>
                  </a:schemeClr>
                </a:solidFill>
              </a:rPr>
              <a:t>pixel-to-pixel-difference between </a:t>
            </a:r>
            <a:r>
              <a:rPr lang="en-US" sz="1800" b="1" i="1" noProof="0" dirty="0">
                <a:solidFill>
                  <a:schemeClr val="accent1">
                    <a:lumMod val="50000"/>
                  </a:schemeClr>
                </a:solidFill>
              </a:rPr>
              <a:t>x</a:t>
            </a:r>
            <a:r>
              <a:rPr lang="en-US" sz="1800" noProof="0" dirty="0">
                <a:solidFill>
                  <a:schemeClr val="accent1">
                    <a:lumMod val="50000"/>
                  </a:schemeClr>
                </a:solidFill>
              </a:rPr>
              <a:t> and each exemplar in </a:t>
            </a:r>
            <a:r>
              <a:rPr lang="en-US" sz="1800" b="1" i="1" noProof="0" dirty="0">
                <a:solidFill>
                  <a:schemeClr val="accent1">
                    <a:lumMod val="50000"/>
                  </a:schemeClr>
                </a:solidFill>
              </a:rPr>
              <a:t>H</a:t>
            </a:r>
          </a:p>
          <a:p>
            <a:pPr lvl="1">
              <a:spcBef>
                <a:spcPts val="0"/>
              </a:spcBef>
            </a:pPr>
            <a:r>
              <a:rPr lang="en-US" sz="1800" noProof="0" dirty="0">
                <a:solidFill>
                  <a:schemeClr val="accent1">
                    <a:lumMod val="50000"/>
                  </a:schemeClr>
                </a:solidFill>
              </a:rPr>
              <a:t>each pixel of </a:t>
            </a:r>
            <a:r>
              <a:rPr lang="en-US" sz="1800" b="1" i="1" noProof="0" dirty="0">
                <a:solidFill>
                  <a:schemeClr val="accent1">
                    <a:lumMod val="50000"/>
                  </a:schemeClr>
                </a:solidFill>
              </a:rPr>
              <a:t>s</a:t>
            </a:r>
            <a:r>
              <a:rPr lang="en-US" sz="1800" noProof="0" dirty="0">
                <a:solidFill>
                  <a:schemeClr val="accent1">
                    <a:lumMod val="50000"/>
                  </a:schemeClr>
                </a:solidFill>
              </a:rPr>
              <a:t> is the median value of the differences calculated for that pixel. </a:t>
            </a:r>
          </a:p>
          <a:p>
            <a:endParaRPr lang="en-US" noProof="0" dirty="0"/>
          </a:p>
        </p:txBody>
      </p:sp>
      <p:pic>
        <p:nvPicPr>
          <p:cNvPr id="6" name="Immagine 5" descr="Immagine che contiene testo&#10;&#10;Descrizione generata automaticamente">
            <a:extLst>
              <a:ext uri="{FF2B5EF4-FFF2-40B4-BE49-F238E27FC236}">
                <a16:creationId xmlns:a16="http://schemas.microsoft.com/office/drawing/2014/main" id="{A314BAED-F92F-2544-AD83-CA8B9DADF1B2}"/>
              </a:ext>
            </a:extLst>
          </p:cNvPr>
          <p:cNvPicPr>
            <a:picLocks noChangeAspect="1"/>
          </p:cNvPicPr>
          <p:nvPr/>
        </p:nvPicPr>
        <p:blipFill rotWithShape="1">
          <a:blip r:embed="rId2"/>
          <a:srcRect t="20956"/>
          <a:stretch/>
        </p:blipFill>
        <p:spPr>
          <a:xfrm>
            <a:off x="5377105" y="1152475"/>
            <a:ext cx="3187700" cy="3222364"/>
          </a:xfrm>
          <a:prstGeom prst="rect">
            <a:avLst/>
          </a:prstGeom>
        </p:spPr>
      </p:pic>
      <p:sp>
        <p:nvSpPr>
          <p:cNvPr id="7" name="CasellaDiTesto 6">
            <a:extLst>
              <a:ext uri="{FF2B5EF4-FFF2-40B4-BE49-F238E27FC236}">
                <a16:creationId xmlns:a16="http://schemas.microsoft.com/office/drawing/2014/main" id="{56D955AC-099C-7E4A-B998-0DFECDD1855E}"/>
              </a:ext>
            </a:extLst>
          </p:cNvPr>
          <p:cNvSpPr txBox="1"/>
          <p:nvPr/>
        </p:nvSpPr>
        <p:spPr>
          <a:xfrm>
            <a:off x="3017385" y="2455880"/>
            <a:ext cx="333487" cy="307777"/>
          </a:xfrm>
          <a:prstGeom prst="rect">
            <a:avLst/>
          </a:prstGeom>
          <a:noFill/>
        </p:spPr>
        <p:txBody>
          <a:bodyPr wrap="square" rtlCol="0">
            <a:spAutoFit/>
          </a:bodyPr>
          <a:lstStyle/>
          <a:p>
            <a:r>
              <a:rPr lang="en-US" dirty="0"/>
              <a:t>͠</a:t>
            </a:r>
            <a:endParaRPr lang="en-US" b="1" i="1" dirty="0"/>
          </a:p>
        </p:txBody>
      </p:sp>
      <p:sp>
        <p:nvSpPr>
          <p:cNvPr id="8" name="CasellaDiTesto 7">
            <a:extLst>
              <a:ext uri="{FF2B5EF4-FFF2-40B4-BE49-F238E27FC236}">
                <a16:creationId xmlns:a16="http://schemas.microsoft.com/office/drawing/2014/main" id="{EA97A78B-65DC-F34C-95EC-194E07F0B7E4}"/>
              </a:ext>
            </a:extLst>
          </p:cNvPr>
          <p:cNvSpPr txBox="1"/>
          <p:nvPr/>
        </p:nvSpPr>
        <p:spPr>
          <a:xfrm>
            <a:off x="6144335" y="4381361"/>
            <a:ext cx="2420470" cy="523220"/>
          </a:xfrm>
          <a:prstGeom prst="rect">
            <a:avLst/>
          </a:prstGeom>
          <a:noFill/>
        </p:spPr>
        <p:txBody>
          <a:bodyPr wrap="square" rtlCol="0">
            <a:spAutoFit/>
          </a:bodyPr>
          <a:lstStyle/>
          <a:p>
            <a:pPr algn="ctr"/>
            <a:r>
              <a:rPr lang="en-US" dirty="0"/>
              <a:t>Yellow means no difference “no change area”</a:t>
            </a:r>
          </a:p>
        </p:txBody>
      </p:sp>
      <p:cxnSp>
        <p:nvCxnSpPr>
          <p:cNvPr id="10" name="Connettore 2 9">
            <a:extLst>
              <a:ext uri="{FF2B5EF4-FFF2-40B4-BE49-F238E27FC236}">
                <a16:creationId xmlns:a16="http://schemas.microsoft.com/office/drawing/2014/main" id="{BDD21230-1657-4A4C-BE48-839E8DE569C5}"/>
              </a:ext>
            </a:extLst>
          </p:cNvPr>
          <p:cNvCxnSpPr>
            <a:cxnSpLocks/>
            <a:stCxn id="8" idx="0"/>
          </p:cNvCxnSpPr>
          <p:nvPr/>
        </p:nvCxnSpPr>
        <p:spPr>
          <a:xfrm flipV="1">
            <a:off x="7354570" y="3711389"/>
            <a:ext cx="649119" cy="669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AA95BA71-1BE6-B14A-A41F-71F6E1B98E70}"/>
              </a:ext>
            </a:extLst>
          </p:cNvPr>
          <p:cNvSpPr txBox="1"/>
          <p:nvPr/>
        </p:nvSpPr>
        <p:spPr>
          <a:xfrm>
            <a:off x="5581934" y="561880"/>
            <a:ext cx="3176780" cy="523220"/>
          </a:xfrm>
          <a:prstGeom prst="rect">
            <a:avLst/>
          </a:prstGeom>
          <a:noFill/>
        </p:spPr>
        <p:txBody>
          <a:bodyPr wrap="square" rtlCol="0">
            <a:spAutoFit/>
          </a:bodyPr>
          <a:lstStyle/>
          <a:p>
            <a:pPr algn="ctr"/>
            <a:r>
              <a:rPr lang="en-US" dirty="0"/>
              <a:t>Red/Blue means consistent difference “variable area”</a:t>
            </a:r>
          </a:p>
        </p:txBody>
      </p:sp>
      <p:cxnSp>
        <p:nvCxnSpPr>
          <p:cNvPr id="15" name="Connettore 2 14">
            <a:extLst>
              <a:ext uri="{FF2B5EF4-FFF2-40B4-BE49-F238E27FC236}">
                <a16:creationId xmlns:a16="http://schemas.microsoft.com/office/drawing/2014/main" id="{EA586FC4-772E-D048-B8AE-C9634DF07959}"/>
              </a:ext>
            </a:extLst>
          </p:cNvPr>
          <p:cNvCxnSpPr>
            <a:cxnSpLocks/>
          </p:cNvCxnSpPr>
          <p:nvPr/>
        </p:nvCxnSpPr>
        <p:spPr>
          <a:xfrm>
            <a:off x="6388054" y="958439"/>
            <a:ext cx="313960" cy="78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613033C2-8A3E-4449-AFF0-5C4DEEAFF7FB}"/>
              </a:ext>
            </a:extLst>
          </p:cNvPr>
          <p:cNvCxnSpPr>
            <a:cxnSpLocks/>
          </p:cNvCxnSpPr>
          <p:nvPr/>
        </p:nvCxnSpPr>
        <p:spPr>
          <a:xfrm flipH="1">
            <a:off x="7267785" y="927458"/>
            <a:ext cx="806182" cy="1019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8B172-5FAF-4448-BEFF-C9633D6B0CC1}"/>
              </a:ext>
            </a:extLst>
          </p:cNvPr>
          <p:cNvSpPr>
            <a:spLocks noGrp="1"/>
          </p:cNvSpPr>
          <p:nvPr>
            <p:ph type="title"/>
          </p:nvPr>
        </p:nvSpPr>
        <p:spPr/>
        <p:txBody>
          <a:bodyPr/>
          <a:lstStyle/>
          <a:p>
            <a:r>
              <a:rPr lang="en-US" noProof="0" dirty="0"/>
              <a:t>Adversarial Autoencoder</a:t>
            </a:r>
          </a:p>
        </p:txBody>
      </p:sp>
      <p:pic>
        <p:nvPicPr>
          <p:cNvPr id="6" name="Immagine 5" descr="Immagine che contiene mappa&#10;&#10;Descrizione generata automaticamente">
            <a:extLst>
              <a:ext uri="{FF2B5EF4-FFF2-40B4-BE49-F238E27FC236}">
                <a16:creationId xmlns:a16="http://schemas.microsoft.com/office/drawing/2014/main" id="{3FE9D988-548A-7147-A1B0-3BD410BB2915}"/>
              </a:ext>
            </a:extLst>
          </p:cNvPr>
          <p:cNvPicPr>
            <a:picLocks noChangeAspect="1"/>
          </p:cNvPicPr>
          <p:nvPr/>
        </p:nvPicPr>
        <p:blipFill rotWithShape="1">
          <a:blip r:embed="rId2"/>
          <a:srcRect r="46272"/>
          <a:stretch/>
        </p:blipFill>
        <p:spPr>
          <a:xfrm>
            <a:off x="1239288" y="1017725"/>
            <a:ext cx="6665423" cy="3436006"/>
          </a:xfrm>
          <a:prstGeom prst="rect">
            <a:avLst/>
          </a:prstGeom>
        </p:spPr>
      </p:pic>
      <p:pic>
        <p:nvPicPr>
          <p:cNvPr id="12" name="Immagine 11">
            <a:extLst>
              <a:ext uri="{FF2B5EF4-FFF2-40B4-BE49-F238E27FC236}">
                <a16:creationId xmlns:a16="http://schemas.microsoft.com/office/drawing/2014/main" id="{75EA2054-4E92-F34D-8C5E-9C219591600D}"/>
              </a:ext>
            </a:extLst>
          </p:cNvPr>
          <p:cNvPicPr>
            <a:picLocks noChangeAspect="1"/>
          </p:cNvPicPr>
          <p:nvPr/>
        </p:nvPicPr>
        <p:blipFill rotWithShape="1">
          <a:blip r:embed="rId3"/>
          <a:srcRect l="11596" t="24113" r="6728" b="10736"/>
          <a:stretch/>
        </p:blipFill>
        <p:spPr>
          <a:xfrm>
            <a:off x="247291" y="1590425"/>
            <a:ext cx="1056406" cy="1051675"/>
          </a:xfrm>
          <a:prstGeom prst="rect">
            <a:avLst/>
          </a:prstGeom>
        </p:spPr>
      </p:pic>
      <p:pic>
        <p:nvPicPr>
          <p:cNvPr id="14" name="Immagine 13">
            <a:extLst>
              <a:ext uri="{FF2B5EF4-FFF2-40B4-BE49-F238E27FC236}">
                <a16:creationId xmlns:a16="http://schemas.microsoft.com/office/drawing/2014/main" id="{EF820F59-A157-0140-988C-3ED1A0C18F44}"/>
              </a:ext>
            </a:extLst>
          </p:cNvPr>
          <p:cNvPicPr>
            <a:picLocks noChangeAspect="1"/>
          </p:cNvPicPr>
          <p:nvPr/>
        </p:nvPicPr>
        <p:blipFill rotWithShape="1">
          <a:blip r:embed="rId4"/>
          <a:srcRect l="13408" t="25625" r="6192" b="9814"/>
          <a:stretch/>
        </p:blipFill>
        <p:spPr>
          <a:xfrm>
            <a:off x="7879326" y="1520075"/>
            <a:ext cx="1049401" cy="1051675"/>
          </a:xfrm>
          <a:prstGeom prst="rect">
            <a:avLst/>
          </a:prstGeom>
        </p:spPr>
      </p:pic>
      <p:graphicFrame>
        <p:nvGraphicFramePr>
          <p:cNvPr id="15" name="Tabella 14">
            <a:extLst>
              <a:ext uri="{FF2B5EF4-FFF2-40B4-BE49-F238E27FC236}">
                <a16:creationId xmlns:a16="http://schemas.microsoft.com/office/drawing/2014/main" id="{80A9CA28-CE57-3D4D-A7A2-28E474216F89}"/>
              </a:ext>
            </a:extLst>
          </p:cNvPr>
          <p:cNvGraphicFramePr>
            <a:graphicFrameLocks noGrp="1"/>
          </p:cNvGraphicFramePr>
          <p:nvPr>
            <p:extLst>
              <p:ext uri="{D42A27DB-BD31-4B8C-83A1-F6EECF244321}">
                <p14:modId xmlns:p14="http://schemas.microsoft.com/office/powerpoint/2010/main" val="3719321096"/>
              </p:ext>
            </p:extLst>
          </p:nvPr>
        </p:nvGraphicFramePr>
        <p:xfrm>
          <a:off x="3953917" y="1569100"/>
          <a:ext cx="1206346" cy="270345"/>
        </p:xfrm>
        <a:graphic>
          <a:graphicData uri="http://schemas.openxmlformats.org/drawingml/2006/table">
            <a:tbl>
              <a:tblPr firstRow="1" bandRow="1"/>
              <a:tblGrid>
                <a:gridCol w="303093">
                  <a:extLst>
                    <a:ext uri="{9D8B030D-6E8A-4147-A177-3AD203B41FA5}">
                      <a16:colId xmlns:a16="http://schemas.microsoft.com/office/drawing/2014/main" val="1035428997"/>
                    </a:ext>
                  </a:extLst>
                </a:gridCol>
                <a:gridCol w="327251">
                  <a:extLst>
                    <a:ext uri="{9D8B030D-6E8A-4147-A177-3AD203B41FA5}">
                      <a16:colId xmlns:a16="http://schemas.microsoft.com/office/drawing/2014/main" val="82753802"/>
                    </a:ext>
                  </a:extLst>
                </a:gridCol>
                <a:gridCol w="288001">
                  <a:extLst>
                    <a:ext uri="{9D8B030D-6E8A-4147-A177-3AD203B41FA5}">
                      <a16:colId xmlns:a16="http://schemas.microsoft.com/office/drawing/2014/main" val="2926171121"/>
                    </a:ext>
                  </a:extLst>
                </a:gridCol>
                <a:gridCol w="288001">
                  <a:extLst>
                    <a:ext uri="{9D8B030D-6E8A-4147-A177-3AD203B41FA5}">
                      <a16:colId xmlns:a16="http://schemas.microsoft.com/office/drawing/2014/main" val="3550319797"/>
                    </a:ext>
                  </a:extLst>
                </a:gridCol>
              </a:tblGrid>
              <a:tr h="270345">
                <a:tc>
                  <a:txBody>
                    <a:bodyPr/>
                    <a:lstStyle/>
                    <a:p>
                      <a:pPr algn="ctr"/>
                      <a:r>
                        <a:rPr lang="en-US" sz="1000" dirty="0">
                          <a:solidFill>
                            <a:schemeClr val="tx1">
                              <a:lumMod val="85000"/>
                              <a:lumOff val="15000"/>
                            </a:schemeClr>
                          </a:solidFill>
                        </a:rPr>
                        <a:t>.1</a:t>
                      </a:r>
                    </a:p>
                  </a:txBody>
                  <a:tcPr anchor="ctr"/>
                </a:tc>
                <a:tc>
                  <a:txBody>
                    <a:bodyPr/>
                    <a:lstStyle/>
                    <a:p>
                      <a:pPr algn="ctr"/>
                      <a:r>
                        <a:rPr lang="en-US" sz="1000" dirty="0">
                          <a:solidFill>
                            <a:schemeClr val="tx1">
                              <a:lumMod val="85000"/>
                              <a:lumOff val="15000"/>
                            </a:schemeClr>
                          </a:solidFill>
                        </a:rPr>
                        <a:t>.2</a:t>
                      </a:r>
                    </a:p>
                  </a:txBody>
                  <a:tcPr anchor="ctr"/>
                </a:tc>
                <a:tc>
                  <a:txBody>
                    <a:bodyPr/>
                    <a:lstStyle/>
                    <a:p>
                      <a:pPr algn="ctr"/>
                      <a:r>
                        <a:rPr lang="en-US" sz="1000" dirty="0">
                          <a:solidFill>
                            <a:schemeClr val="tx1">
                              <a:lumMod val="85000"/>
                              <a:lumOff val="15000"/>
                            </a:schemeClr>
                          </a:solidFill>
                        </a:rPr>
                        <a:t>.2</a:t>
                      </a:r>
                    </a:p>
                  </a:txBody>
                  <a:tcPr anchor="ctr"/>
                </a:tc>
                <a:tc>
                  <a:txBody>
                    <a:bodyPr/>
                    <a:lstStyle/>
                    <a:p>
                      <a:pPr algn="ctr"/>
                      <a:r>
                        <a:rPr lang="en-US" sz="1000" dirty="0">
                          <a:solidFill>
                            <a:schemeClr val="tx1">
                              <a:lumMod val="85000"/>
                              <a:lumOff val="15000"/>
                            </a:schemeClr>
                          </a:solidFill>
                        </a:rPr>
                        <a:t>.5</a:t>
                      </a:r>
                    </a:p>
                  </a:txBody>
                  <a:tcPr anchor="ctr"/>
                </a:tc>
                <a:extLst>
                  <a:ext uri="{0D108BD9-81ED-4DB2-BD59-A6C34878D82A}">
                    <a16:rowId xmlns:a16="http://schemas.microsoft.com/office/drawing/2014/main" val="521377416"/>
                  </a:ext>
                </a:extLst>
              </a:tr>
            </a:tbl>
          </a:graphicData>
        </a:graphic>
      </p:graphicFrame>
    </p:spTree>
    <p:extLst>
      <p:ext uri="{BB962C8B-B14F-4D97-AF65-F5344CB8AC3E}">
        <p14:creationId xmlns:p14="http://schemas.microsoft.com/office/powerpoint/2010/main" val="19971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09CAC6-0EEE-1F40-9AA7-3F45F0A21B5F}"/>
              </a:ext>
            </a:extLst>
          </p:cNvPr>
          <p:cNvSpPr>
            <a:spLocks noGrp="1"/>
          </p:cNvSpPr>
          <p:nvPr>
            <p:ph type="title"/>
          </p:nvPr>
        </p:nvSpPr>
        <p:spPr/>
        <p:txBody>
          <a:bodyPr/>
          <a:lstStyle/>
          <a:p>
            <a:r>
              <a:rPr lang="en-US" noProof="0" dirty="0"/>
              <a:t>Latent Local Rule Extraction</a:t>
            </a:r>
            <a:br>
              <a:rPr lang="en-US" noProof="0" dirty="0"/>
            </a:br>
            <a:endParaRPr lang="en-US" noProof="0" dirty="0"/>
          </a:p>
        </p:txBody>
      </p:sp>
      <p:pic>
        <p:nvPicPr>
          <p:cNvPr id="6" name="Immagine 5" descr="Immagine che contiene screenshot&#10;&#10;Descrizione generata automaticamente">
            <a:extLst>
              <a:ext uri="{FF2B5EF4-FFF2-40B4-BE49-F238E27FC236}">
                <a16:creationId xmlns:a16="http://schemas.microsoft.com/office/drawing/2014/main" id="{EA4905DE-7236-B843-B673-0CAD0515F8C3}"/>
              </a:ext>
            </a:extLst>
          </p:cNvPr>
          <p:cNvPicPr>
            <a:picLocks noChangeAspect="1"/>
          </p:cNvPicPr>
          <p:nvPr/>
        </p:nvPicPr>
        <p:blipFill>
          <a:blip r:embed="rId2"/>
          <a:stretch>
            <a:fillRect/>
          </a:stretch>
        </p:blipFill>
        <p:spPr>
          <a:xfrm>
            <a:off x="55037" y="1284066"/>
            <a:ext cx="9088963" cy="2490853"/>
          </a:xfrm>
          <a:prstGeom prst="rect">
            <a:avLst/>
          </a:prstGeom>
        </p:spPr>
      </p:pic>
      <p:pic>
        <p:nvPicPr>
          <p:cNvPr id="7" name="Immagine 6">
            <a:extLst>
              <a:ext uri="{FF2B5EF4-FFF2-40B4-BE49-F238E27FC236}">
                <a16:creationId xmlns:a16="http://schemas.microsoft.com/office/drawing/2014/main" id="{2F97F96D-0E56-5441-BFDF-E435E3255B0B}"/>
              </a:ext>
            </a:extLst>
          </p:cNvPr>
          <p:cNvPicPr>
            <a:picLocks noChangeAspect="1"/>
          </p:cNvPicPr>
          <p:nvPr/>
        </p:nvPicPr>
        <p:blipFill rotWithShape="1">
          <a:blip r:embed="rId3"/>
          <a:srcRect l="11596" t="24113" r="6728" b="10736"/>
          <a:stretch/>
        </p:blipFill>
        <p:spPr>
          <a:xfrm>
            <a:off x="311700" y="3077079"/>
            <a:ext cx="437321" cy="435362"/>
          </a:xfrm>
          <a:prstGeom prst="rect">
            <a:avLst/>
          </a:prstGeom>
        </p:spPr>
      </p:pic>
      <p:graphicFrame>
        <p:nvGraphicFramePr>
          <p:cNvPr id="9" name="Tabella 8">
            <a:extLst>
              <a:ext uri="{FF2B5EF4-FFF2-40B4-BE49-F238E27FC236}">
                <a16:creationId xmlns:a16="http://schemas.microsoft.com/office/drawing/2014/main" id="{81A0CE76-6E55-4D48-AEB2-3B44D9E9380D}"/>
              </a:ext>
            </a:extLst>
          </p:cNvPr>
          <p:cNvGraphicFramePr>
            <a:graphicFrameLocks noGrp="1"/>
          </p:cNvGraphicFramePr>
          <p:nvPr>
            <p:extLst>
              <p:ext uri="{D42A27DB-BD31-4B8C-83A1-F6EECF244321}">
                <p14:modId xmlns:p14="http://schemas.microsoft.com/office/powerpoint/2010/main" val="1729626858"/>
              </p:ext>
            </p:extLst>
          </p:nvPr>
        </p:nvGraphicFramePr>
        <p:xfrm>
          <a:off x="2325407" y="3329039"/>
          <a:ext cx="1206346" cy="270345"/>
        </p:xfrm>
        <a:graphic>
          <a:graphicData uri="http://schemas.openxmlformats.org/drawingml/2006/table">
            <a:tbl>
              <a:tblPr firstRow="1" bandRow="1"/>
              <a:tblGrid>
                <a:gridCol w="303093">
                  <a:extLst>
                    <a:ext uri="{9D8B030D-6E8A-4147-A177-3AD203B41FA5}">
                      <a16:colId xmlns:a16="http://schemas.microsoft.com/office/drawing/2014/main" val="1035428997"/>
                    </a:ext>
                  </a:extLst>
                </a:gridCol>
                <a:gridCol w="327251">
                  <a:extLst>
                    <a:ext uri="{9D8B030D-6E8A-4147-A177-3AD203B41FA5}">
                      <a16:colId xmlns:a16="http://schemas.microsoft.com/office/drawing/2014/main" val="82753802"/>
                    </a:ext>
                  </a:extLst>
                </a:gridCol>
                <a:gridCol w="288001">
                  <a:extLst>
                    <a:ext uri="{9D8B030D-6E8A-4147-A177-3AD203B41FA5}">
                      <a16:colId xmlns:a16="http://schemas.microsoft.com/office/drawing/2014/main" val="2926171121"/>
                    </a:ext>
                  </a:extLst>
                </a:gridCol>
                <a:gridCol w="288001">
                  <a:extLst>
                    <a:ext uri="{9D8B030D-6E8A-4147-A177-3AD203B41FA5}">
                      <a16:colId xmlns:a16="http://schemas.microsoft.com/office/drawing/2014/main" val="3550319797"/>
                    </a:ext>
                  </a:extLst>
                </a:gridCol>
              </a:tblGrid>
              <a:tr h="270345">
                <a:tc>
                  <a:txBody>
                    <a:bodyPr/>
                    <a:lstStyle/>
                    <a:p>
                      <a:pPr algn="ctr"/>
                      <a:r>
                        <a:rPr lang="en-US" sz="1000" dirty="0">
                          <a:solidFill>
                            <a:schemeClr val="tx1">
                              <a:lumMod val="85000"/>
                              <a:lumOff val="15000"/>
                            </a:schemeClr>
                          </a:solidFill>
                        </a:rPr>
                        <a:t>.1</a:t>
                      </a:r>
                    </a:p>
                  </a:txBody>
                  <a:tcPr anchor="ctr">
                    <a:solidFill>
                      <a:schemeClr val="bg1"/>
                    </a:solidFill>
                  </a:tcPr>
                </a:tc>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.5</a:t>
                      </a:r>
                    </a:p>
                  </a:txBody>
                  <a:tcPr anchor="ctr">
                    <a:solidFill>
                      <a:schemeClr val="bg1"/>
                    </a:solidFill>
                  </a:tcPr>
                </a:tc>
                <a:extLst>
                  <a:ext uri="{0D108BD9-81ED-4DB2-BD59-A6C34878D82A}">
                    <a16:rowId xmlns:a16="http://schemas.microsoft.com/office/drawing/2014/main" val="521377416"/>
                  </a:ext>
                </a:extLst>
              </a:tr>
            </a:tbl>
          </a:graphicData>
        </a:graphic>
      </p:graphicFrame>
      <p:graphicFrame>
        <p:nvGraphicFramePr>
          <p:cNvPr id="10" name="Tabella 9">
            <a:extLst>
              <a:ext uri="{FF2B5EF4-FFF2-40B4-BE49-F238E27FC236}">
                <a16:creationId xmlns:a16="http://schemas.microsoft.com/office/drawing/2014/main" id="{7CFB2D18-8B6B-9B4F-AB19-766A753C6970}"/>
              </a:ext>
            </a:extLst>
          </p:cNvPr>
          <p:cNvGraphicFramePr>
            <a:graphicFrameLocks noGrp="1"/>
          </p:cNvGraphicFramePr>
          <p:nvPr>
            <p:extLst>
              <p:ext uri="{D42A27DB-BD31-4B8C-83A1-F6EECF244321}">
                <p14:modId xmlns:p14="http://schemas.microsoft.com/office/powerpoint/2010/main" val="2668753653"/>
              </p:ext>
            </p:extLst>
          </p:nvPr>
        </p:nvGraphicFramePr>
        <p:xfrm>
          <a:off x="6325691" y="3183954"/>
          <a:ext cx="1225833" cy="1081380"/>
        </p:xfrm>
        <a:graphic>
          <a:graphicData uri="http://schemas.openxmlformats.org/drawingml/2006/table">
            <a:tbl>
              <a:tblPr firstRow="1" bandRow="1"/>
              <a:tblGrid>
                <a:gridCol w="322580">
                  <a:extLst>
                    <a:ext uri="{9D8B030D-6E8A-4147-A177-3AD203B41FA5}">
                      <a16:colId xmlns:a16="http://schemas.microsoft.com/office/drawing/2014/main" val="1035428997"/>
                    </a:ext>
                  </a:extLst>
                </a:gridCol>
                <a:gridCol w="327251">
                  <a:extLst>
                    <a:ext uri="{9D8B030D-6E8A-4147-A177-3AD203B41FA5}">
                      <a16:colId xmlns:a16="http://schemas.microsoft.com/office/drawing/2014/main" val="82753802"/>
                    </a:ext>
                  </a:extLst>
                </a:gridCol>
                <a:gridCol w="288001">
                  <a:extLst>
                    <a:ext uri="{9D8B030D-6E8A-4147-A177-3AD203B41FA5}">
                      <a16:colId xmlns:a16="http://schemas.microsoft.com/office/drawing/2014/main" val="2926171121"/>
                    </a:ext>
                  </a:extLst>
                </a:gridCol>
                <a:gridCol w="288001">
                  <a:extLst>
                    <a:ext uri="{9D8B030D-6E8A-4147-A177-3AD203B41FA5}">
                      <a16:colId xmlns:a16="http://schemas.microsoft.com/office/drawing/2014/main" val="3550319797"/>
                    </a:ext>
                  </a:extLst>
                </a:gridCol>
              </a:tblGrid>
              <a:tr h="270345">
                <a:tc>
                  <a:txBody>
                    <a:bodyPr/>
                    <a:lstStyle/>
                    <a:p>
                      <a:pPr algn="ctr"/>
                      <a:r>
                        <a:rPr lang="en-US" sz="1000" dirty="0">
                          <a:solidFill>
                            <a:schemeClr val="tx1">
                              <a:lumMod val="85000"/>
                              <a:lumOff val="15000"/>
                            </a:schemeClr>
                          </a:solidFill>
                        </a:rPr>
                        <a:t>.1</a:t>
                      </a:r>
                    </a:p>
                  </a:txBody>
                  <a:tcPr anchor="ctr">
                    <a:solidFill>
                      <a:schemeClr val="bg1"/>
                    </a:solidFill>
                  </a:tcPr>
                </a:tc>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.5</a:t>
                      </a:r>
                    </a:p>
                  </a:txBody>
                  <a:tcPr anchor="ctr">
                    <a:solidFill>
                      <a:schemeClr val="bg1"/>
                    </a:solidFill>
                  </a:tcPr>
                </a:tc>
                <a:extLst>
                  <a:ext uri="{0D108BD9-81ED-4DB2-BD59-A6C34878D82A}">
                    <a16:rowId xmlns:a16="http://schemas.microsoft.com/office/drawing/2014/main" val="521377416"/>
                  </a:ext>
                </a:extLst>
              </a:tr>
              <a:tr h="270345">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.1</a:t>
                      </a:r>
                    </a:p>
                  </a:txBody>
                  <a:tcPr anchor="ctr">
                    <a:solidFill>
                      <a:schemeClr val="bg1"/>
                    </a:solidFill>
                  </a:tcPr>
                </a:tc>
                <a:tc>
                  <a:txBody>
                    <a:bodyPr/>
                    <a:lstStyle/>
                    <a:p>
                      <a:pPr algn="ctr"/>
                      <a:r>
                        <a:rPr lang="en-US" sz="1000" dirty="0">
                          <a:solidFill>
                            <a:schemeClr val="tx1">
                              <a:lumMod val="85000"/>
                              <a:lumOff val="15000"/>
                            </a:schemeClr>
                          </a:solidFill>
                        </a:rPr>
                        <a:t>.3</a:t>
                      </a:r>
                    </a:p>
                  </a:txBody>
                  <a:tcPr anchor="ctr">
                    <a:solidFill>
                      <a:schemeClr val="bg1"/>
                    </a:solidFill>
                  </a:tcPr>
                </a:tc>
                <a:tc>
                  <a:txBody>
                    <a:bodyPr/>
                    <a:lstStyle/>
                    <a:p>
                      <a:pPr algn="ctr"/>
                      <a:r>
                        <a:rPr lang="en-US" sz="1000" dirty="0">
                          <a:solidFill>
                            <a:schemeClr val="tx1">
                              <a:lumMod val="85000"/>
                              <a:lumOff val="15000"/>
                            </a:schemeClr>
                          </a:solidFill>
                        </a:rPr>
                        <a:t>.6</a:t>
                      </a:r>
                    </a:p>
                  </a:txBody>
                  <a:tcPr anchor="ctr">
                    <a:solidFill>
                      <a:schemeClr val="bg1"/>
                    </a:solidFill>
                  </a:tcPr>
                </a:tc>
                <a:extLst>
                  <a:ext uri="{0D108BD9-81ED-4DB2-BD59-A6C34878D82A}">
                    <a16:rowId xmlns:a16="http://schemas.microsoft.com/office/drawing/2014/main" val="1384078733"/>
                  </a:ext>
                </a:extLst>
              </a:tr>
              <a:tr h="270345">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.2</a:t>
                      </a:r>
                    </a:p>
                  </a:txBody>
                  <a:tcPr anchor="ctr">
                    <a:solidFill>
                      <a:schemeClr val="bg1"/>
                    </a:solidFill>
                  </a:tcPr>
                </a:tc>
                <a:tc>
                  <a:txBody>
                    <a:bodyPr/>
                    <a:lstStyle/>
                    <a:p>
                      <a:pPr algn="ctr"/>
                      <a:r>
                        <a:rPr lang="en-US" sz="1000" dirty="0">
                          <a:solidFill>
                            <a:schemeClr val="tx1">
                              <a:lumMod val="85000"/>
                              <a:lumOff val="15000"/>
                            </a:schemeClr>
                          </a:solidFill>
                        </a:rPr>
                        <a:t>.3</a:t>
                      </a:r>
                    </a:p>
                  </a:txBody>
                  <a:tcPr anchor="ctr">
                    <a:solidFill>
                      <a:schemeClr val="bg1"/>
                    </a:solidFill>
                  </a:tcPr>
                </a:tc>
                <a:tc>
                  <a:txBody>
                    <a:bodyPr/>
                    <a:lstStyle/>
                    <a:p>
                      <a:pPr algn="ctr"/>
                      <a:r>
                        <a:rPr lang="en-US" sz="1000" dirty="0">
                          <a:solidFill>
                            <a:schemeClr val="tx1">
                              <a:lumMod val="85000"/>
                              <a:lumOff val="15000"/>
                            </a:schemeClr>
                          </a:solidFill>
                        </a:rPr>
                        <a:t>.5</a:t>
                      </a:r>
                    </a:p>
                  </a:txBody>
                  <a:tcPr anchor="ctr">
                    <a:solidFill>
                      <a:schemeClr val="bg1"/>
                    </a:solidFill>
                  </a:tcPr>
                </a:tc>
                <a:extLst>
                  <a:ext uri="{0D108BD9-81ED-4DB2-BD59-A6C34878D82A}">
                    <a16:rowId xmlns:a16="http://schemas.microsoft.com/office/drawing/2014/main" val="3066459474"/>
                  </a:ext>
                </a:extLst>
              </a:tr>
              <a:tr h="270345">
                <a:tc>
                  <a:txBody>
                    <a:bodyPr/>
                    <a:lstStyle/>
                    <a:p>
                      <a:pPr algn="ctr"/>
                      <a:r>
                        <a:rPr lang="en-US" sz="1000" dirty="0">
                          <a:solidFill>
                            <a:schemeClr val="tx1">
                              <a:lumMod val="85000"/>
                              <a:lumOff val="15000"/>
                            </a:schemeClr>
                          </a:solidFill>
                        </a:rPr>
                        <a:t>.1</a:t>
                      </a:r>
                    </a:p>
                  </a:txBody>
                  <a:tcPr anchor="ctr">
                    <a:solidFill>
                      <a:schemeClr val="bg1"/>
                    </a:solidFill>
                  </a:tcPr>
                </a:tc>
                <a:tc>
                  <a:txBody>
                    <a:bodyPr/>
                    <a:lstStyle/>
                    <a:p>
                      <a:pPr algn="ctr"/>
                      <a:r>
                        <a:rPr lang="en-US" sz="1000" dirty="0">
                          <a:solidFill>
                            <a:schemeClr val="tx1">
                              <a:lumMod val="85000"/>
                              <a:lumOff val="15000"/>
                            </a:schemeClr>
                          </a:solidFill>
                        </a:rPr>
                        <a:t>.3</a:t>
                      </a:r>
                    </a:p>
                  </a:txBody>
                  <a:tcPr anchor="ctr">
                    <a:solidFill>
                      <a:schemeClr val="bg1"/>
                    </a:solidFill>
                  </a:tcPr>
                </a:tc>
                <a:tc>
                  <a:txBody>
                    <a:bodyPr/>
                    <a:lstStyle/>
                    <a:p>
                      <a:pPr algn="ctr"/>
                      <a:r>
                        <a:rPr lang="en-US" sz="1000" dirty="0">
                          <a:solidFill>
                            <a:schemeClr val="tx1">
                              <a:lumMod val="85000"/>
                              <a:lumOff val="15000"/>
                            </a:schemeClr>
                          </a:solidFill>
                        </a:rPr>
                        <a:t>.1</a:t>
                      </a:r>
                    </a:p>
                  </a:txBody>
                  <a:tcPr anchor="ctr">
                    <a:solidFill>
                      <a:schemeClr val="bg1"/>
                    </a:solidFill>
                  </a:tcPr>
                </a:tc>
                <a:tc>
                  <a:txBody>
                    <a:bodyPr/>
                    <a:lstStyle/>
                    <a:p>
                      <a:pPr algn="ctr"/>
                      <a:r>
                        <a:rPr lang="en-US" sz="1000" dirty="0">
                          <a:solidFill>
                            <a:schemeClr val="tx1">
                              <a:lumMod val="85000"/>
                              <a:lumOff val="15000"/>
                            </a:schemeClr>
                          </a:solidFill>
                        </a:rPr>
                        <a:t>.4</a:t>
                      </a:r>
                    </a:p>
                  </a:txBody>
                  <a:tcPr anchor="ctr">
                    <a:solidFill>
                      <a:schemeClr val="bg1"/>
                    </a:solidFill>
                  </a:tcPr>
                </a:tc>
                <a:extLst>
                  <a:ext uri="{0D108BD9-81ED-4DB2-BD59-A6C34878D82A}">
                    <a16:rowId xmlns:a16="http://schemas.microsoft.com/office/drawing/2014/main" val="2091985656"/>
                  </a:ext>
                </a:extLst>
              </a:tr>
            </a:tbl>
          </a:graphicData>
        </a:graphic>
      </p:graphicFrame>
      <p:grpSp>
        <p:nvGrpSpPr>
          <p:cNvPr id="18" name="Gruppo 17">
            <a:extLst>
              <a:ext uri="{FF2B5EF4-FFF2-40B4-BE49-F238E27FC236}">
                <a16:creationId xmlns:a16="http://schemas.microsoft.com/office/drawing/2014/main" id="{82F33B9C-953A-F842-B731-97BC89B9963D}"/>
              </a:ext>
            </a:extLst>
          </p:cNvPr>
          <p:cNvGrpSpPr/>
          <p:nvPr/>
        </p:nvGrpSpPr>
        <p:grpSpPr>
          <a:xfrm>
            <a:off x="6096691" y="1617827"/>
            <a:ext cx="279400" cy="1092200"/>
            <a:chOff x="5774581" y="3599510"/>
            <a:chExt cx="279400" cy="1092200"/>
          </a:xfrm>
        </p:grpSpPr>
        <p:pic>
          <p:nvPicPr>
            <p:cNvPr id="15" name="Immagine 14">
              <a:extLst>
                <a:ext uri="{FF2B5EF4-FFF2-40B4-BE49-F238E27FC236}">
                  <a16:creationId xmlns:a16="http://schemas.microsoft.com/office/drawing/2014/main" id="{9D4BC01E-1D4D-6E4B-9B71-7E835BD13F59}"/>
                </a:ext>
              </a:extLst>
            </p:cNvPr>
            <p:cNvPicPr>
              <a:picLocks noChangeAspect="1"/>
            </p:cNvPicPr>
            <p:nvPr/>
          </p:nvPicPr>
          <p:blipFill>
            <a:blip r:embed="rId4"/>
            <a:stretch>
              <a:fillRect/>
            </a:stretch>
          </p:blipFill>
          <p:spPr>
            <a:xfrm>
              <a:off x="5774581" y="3599510"/>
              <a:ext cx="279400" cy="1092200"/>
            </a:xfrm>
            <a:prstGeom prst="rect">
              <a:avLst/>
            </a:prstGeom>
          </p:spPr>
        </p:pic>
        <p:pic>
          <p:nvPicPr>
            <p:cNvPr id="17" name="Immagine 16" descr="Immagine che contiene oggetto&#10;&#10;Descrizione generata automaticamente">
              <a:extLst>
                <a:ext uri="{FF2B5EF4-FFF2-40B4-BE49-F238E27FC236}">
                  <a16:creationId xmlns:a16="http://schemas.microsoft.com/office/drawing/2014/main" id="{3D06DE7E-E25C-4A41-89A2-0940568BEEAE}"/>
                </a:ext>
              </a:extLst>
            </p:cNvPr>
            <p:cNvPicPr>
              <a:picLocks noChangeAspect="1"/>
            </p:cNvPicPr>
            <p:nvPr/>
          </p:nvPicPr>
          <p:blipFill rotWithShape="1">
            <a:blip r:embed="rId5"/>
            <a:srcRect l="14203" t="13560" r="13148" b="9680"/>
            <a:stretch/>
          </p:blipFill>
          <p:spPr>
            <a:xfrm>
              <a:off x="5801360" y="3901441"/>
              <a:ext cx="220134" cy="213360"/>
            </a:xfrm>
            <a:prstGeom prst="rect">
              <a:avLst/>
            </a:prstGeom>
          </p:spPr>
        </p:pic>
      </p:grpSp>
      <p:graphicFrame>
        <p:nvGraphicFramePr>
          <p:cNvPr id="19" name="Tabella 18">
            <a:extLst>
              <a:ext uri="{FF2B5EF4-FFF2-40B4-BE49-F238E27FC236}">
                <a16:creationId xmlns:a16="http://schemas.microsoft.com/office/drawing/2014/main" id="{BCDCC37A-A495-F24B-8B31-F2D20E33CD6D}"/>
              </a:ext>
            </a:extLst>
          </p:cNvPr>
          <p:cNvGraphicFramePr>
            <a:graphicFrameLocks noGrp="1"/>
          </p:cNvGraphicFramePr>
          <p:nvPr>
            <p:extLst>
              <p:ext uri="{D42A27DB-BD31-4B8C-83A1-F6EECF244321}">
                <p14:modId xmlns:p14="http://schemas.microsoft.com/office/powerpoint/2010/main" val="3048199260"/>
              </p:ext>
            </p:extLst>
          </p:nvPr>
        </p:nvGraphicFramePr>
        <p:xfrm>
          <a:off x="7070281" y="1369537"/>
          <a:ext cx="303093" cy="1081380"/>
        </p:xfrm>
        <a:graphic>
          <a:graphicData uri="http://schemas.openxmlformats.org/drawingml/2006/table">
            <a:tbl>
              <a:tblPr firstRow="1" bandRow="1"/>
              <a:tblGrid>
                <a:gridCol w="303093">
                  <a:extLst>
                    <a:ext uri="{9D8B030D-6E8A-4147-A177-3AD203B41FA5}">
                      <a16:colId xmlns:a16="http://schemas.microsoft.com/office/drawing/2014/main" val="1035428997"/>
                    </a:ext>
                  </a:extLst>
                </a:gridCol>
              </a:tblGrid>
              <a:tr h="270345">
                <a:tc>
                  <a:txBody>
                    <a:bodyPr/>
                    <a:lstStyle/>
                    <a:p>
                      <a:pPr algn="ctr"/>
                      <a:r>
                        <a:rPr lang="en-US" sz="1000" dirty="0">
                          <a:solidFill>
                            <a:schemeClr val="tx1">
                              <a:lumMod val="85000"/>
                              <a:lumOff val="15000"/>
                            </a:schemeClr>
                          </a:solidFill>
                        </a:rPr>
                        <a:t>0</a:t>
                      </a:r>
                    </a:p>
                  </a:txBody>
                  <a:tcPr anchor="ctr">
                    <a:solidFill>
                      <a:schemeClr val="bg1"/>
                    </a:solidFill>
                  </a:tcPr>
                </a:tc>
                <a:extLst>
                  <a:ext uri="{0D108BD9-81ED-4DB2-BD59-A6C34878D82A}">
                    <a16:rowId xmlns:a16="http://schemas.microsoft.com/office/drawing/2014/main" val="521377416"/>
                  </a:ext>
                </a:extLst>
              </a:tr>
              <a:tr h="270345">
                <a:tc>
                  <a:txBody>
                    <a:bodyPr/>
                    <a:lstStyle/>
                    <a:p>
                      <a:pPr algn="ctr"/>
                      <a:r>
                        <a:rPr lang="en-US" sz="1000" dirty="0">
                          <a:solidFill>
                            <a:schemeClr val="tx1">
                              <a:lumMod val="85000"/>
                              <a:lumOff val="15000"/>
                            </a:schemeClr>
                          </a:solidFill>
                        </a:rPr>
                        <a:t>4</a:t>
                      </a:r>
                    </a:p>
                  </a:txBody>
                  <a:tcPr anchor="ctr">
                    <a:solidFill>
                      <a:schemeClr val="bg1"/>
                    </a:solidFill>
                  </a:tcPr>
                </a:tc>
                <a:extLst>
                  <a:ext uri="{0D108BD9-81ED-4DB2-BD59-A6C34878D82A}">
                    <a16:rowId xmlns:a16="http://schemas.microsoft.com/office/drawing/2014/main" val="1384078733"/>
                  </a:ext>
                </a:extLst>
              </a:tr>
              <a:tr h="270345">
                <a:tc>
                  <a:txBody>
                    <a:bodyPr/>
                    <a:lstStyle/>
                    <a:p>
                      <a:pPr algn="ctr"/>
                      <a:r>
                        <a:rPr lang="en-US" sz="1000" dirty="0">
                          <a:solidFill>
                            <a:schemeClr val="tx1">
                              <a:lumMod val="85000"/>
                              <a:lumOff val="15000"/>
                            </a:schemeClr>
                          </a:solidFill>
                        </a:rPr>
                        <a:t>0</a:t>
                      </a:r>
                    </a:p>
                  </a:txBody>
                  <a:tcPr anchor="ctr">
                    <a:solidFill>
                      <a:schemeClr val="bg1"/>
                    </a:solidFill>
                  </a:tcPr>
                </a:tc>
                <a:extLst>
                  <a:ext uri="{0D108BD9-81ED-4DB2-BD59-A6C34878D82A}">
                    <a16:rowId xmlns:a16="http://schemas.microsoft.com/office/drawing/2014/main" val="3066459474"/>
                  </a:ext>
                </a:extLst>
              </a:tr>
              <a:tr h="270345">
                <a:tc>
                  <a:txBody>
                    <a:bodyPr/>
                    <a:lstStyle/>
                    <a:p>
                      <a:pPr algn="ctr"/>
                      <a:r>
                        <a:rPr lang="en-US" sz="1000" dirty="0">
                          <a:solidFill>
                            <a:schemeClr val="tx1">
                              <a:lumMod val="85000"/>
                              <a:lumOff val="15000"/>
                            </a:schemeClr>
                          </a:solidFill>
                        </a:rPr>
                        <a:t>0</a:t>
                      </a:r>
                    </a:p>
                  </a:txBody>
                  <a:tcPr anchor="ctr">
                    <a:solidFill>
                      <a:schemeClr val="bg1"/>
                    </a:solidFill>
                  </a:tcPr>
                </a:tc>
                <a:extLst>
                  <a:ext uri="{0D108BD9-81ED-4DB2-BD59-A6C34878D82A}">
                    <a16:rowId xmlns:a16="http://schemas.microsoft.com/office/drawing/2014/main" val="2091985656"/>
                  </a:ext>
                </a:extLst>
              </a:tr>
            </a:tbl>
          </a:graphicData>
        </a:graphic>
      </p:graphicFrame>
      <p:pic>
        <p:nvPicPr>
          <p:cNvPr id="20" name="Immagine 19" descr="Immagine che contiene oggetto&#10;&#10;Descrizione generata automaticamente">
            <a:extLst>
              <a:ext uri="{FF2B5EF4-FFF2-40B4-BE49-F238E27FC236}">
                <a16:creationId xmlns:a16="http://schemas.microsoft.com/office/drawing/2014/main" id="{59392E06-090F-904C-9F47-F0086720AA8B}"/>
              </a:ext>
            </a:extLst>
          </p:cNvPr>
          <p:cNvPicPr>
            <a:picLocks noChangeAspect="1"/>
          </p:cNvPicPr>
          <p:nvPr/>
        </p:nvPicPr>
        <p:blipFill>
          <a:blip r:embed="rId6"/>
          <a:stretch>
            <a:fillRect/>
          </a:stretch>
        </p:blipFill>
        <p:spPr>
          <a:xfrm>
            <a:off x="311700" y="1224669"/>
            <a:ext cx="589127" cy="589127"/>
          </a:xfrm>
          <a:prstGeom prst="rect">
            <a:avLst/>
          </a:prstGeom>
        </p:spPr>
      </p:pic>
      <p:sp>
        <p:nvSpPr>
          <p:cNvPr id="21" name="CasellaDiTesto 20">
            <a:extLst>
              <a:ext uri="{FF2B5EF4-FFF2-40B4-BE49-F238E27FC236}">
                <a16:creationId xmlns:a16="http://schemas.microsoft.com/office/drawing/2014/main" id="{D167C96B-D57B-0B42-B374-E02F843E70A5}"/>
              </a:ext>
            </a:extLst>
          </p:cNvPr>
          <p:cNvSpPr txBox="1"/>
          <p:nvPr/>
        </p:nvSpPr>
        <p:spPr>
          <a:xfrm>
            <a:off x="3113590" y="4111445"/>
            <a:ext cx="2882520" cy="307777"/>
          </a:xfrm>
          <a:prstGeom prst="rect">
            <a:avLst/>
          </a:prstGeom>
          <a:noFill/>
        </p:spPr>
        <p:txBody>
          <a:bodyPr wrap="none" rtlCol="0">
            <a:spAutoFit/>
          </a:bodyPr>
          <a:lstStyle/>
          <a:p>
            <a:r>
              <a:rPr lang="en-US" dirty="0">
                <a:solidFill>
                  <a:srgbClr val="945200"/>
                </a:solidFill>
              </a:rPr>
              <a:t>r </a:t>
            </a:r>
            <a:r>
              <a:rPr lang="en-US" dirty="0"/>
              <a:t>= if x</a:t>
            </a:r>
            <a:r>
              <a:rPr lang="en-US" baseline="-25000" dirty="0"/>
              <a:t>1</a:t>
            </a:r>
            <a:r>
              <a:rPr lang="en-US" dirty="0"/>
              <a:t> &gt; 0.1 and x</a:t>
            </a:r>
            <a:r>
              <a:rPr lang="en-US" baseline="-25000" dirty="0"/>
              <a:t>3</a:t>
            </a:r>
            <a:r>
              <a:rPr lang="en-US" dirty="0"/>
              <a:t> ≤ 0.5 then ‘0’ </a:t>
            </a:r>
          </a:p>
        </p:txBody>
      </p:sp>
      <p:sp>
        <p:nvSpPr>
          <p:cNvPr id="22" name="CasellaDiTesto 21">
            <a:extLst>
              <a:ext uri="{FF2B5EF4-FFF2-40B4-BE49-F238E27FC236}">
                <a16:creationId xmlns:a16="http://schemas.microsoft.com/office/drawing/2014/main" id="{AD9321DE-2DFA-0046-ABDC-7FF547C74BB6}"/>
              </a:ext>
            </a:extLst>
          </p:cNvPr>
          <p:cNvSpPr txBox="1"/>
          <p:nvPr/>
        </p:nvSpPr>
        <p:spPr>
          <a:xfrm>
            <a:off x="3113590" y="4401798"/>
            <a:ext cx="2109873" cy="584775"/>
          </a:xfrm>
          <a:prstGeom prst="rect">
            <a:avLst/>
          </a:prstGeom>
          <a:noFill/>
        </p:spPr>
        <p:txBody>
          <a:bodyPr wrap="none" rtlCol="0">
            <a:spAutoFit/>
          </a:bodyPr>
          <a:lstStyle/>
          <a:p>
            <a:r>
              <a:rPr lang="en-US" sz="1800" dirty="0">
                <a:solidFill>
                  <a:srgbClr val="945200"/>
                </a:solidFill>
              </a:rPr>
              <a:t>ȹ</a:t>
            </a:r>
            <a:r>
              <a:rPr lang="en-US" dirty="0"/>
              <a:t> = {if x</a:t>
            </a:r>
            <a:r>
              <a:rPr lang="en-US" baseline="-25000" dirty="0"/>
              <a:t>1</a:t>
            </a:r>
            <a:r>
              <a:rPr lang="en-US" dirty="0"/>
              <a:t> ≤ 0.1 then ‘4’,</a:t>
            </a:r>
          </a:p>
          <a:p>
            <a:r>
              <a:rPr lang="en-US" dirty="0"/>
              <a:t>          if x</a:t>
            </a:r>
            <a:r>
              <a:rPr lang="en-US" baseline="-25000" dirty="0"/>
              <a:t>3</a:t>
            </a:r>
            <a:r>
              <a:rPr lang="en-US" dirty="0"/>
              <a:t> &gt; 0.5 then ‘8’}</a:t>
            </a:r>
          </a:p>
        </p:txBody>
      </p:sp>
      <p:sp>
        <p:nvSpPr>
          <p:cNvPr id="3" name="Rettangolo 2">
            <a:extLst>
              <a:ext uri="{FF2B5EF4-FFF2-40B4-BE49-F238E27FC236}">
                <a16:creationId xmlns:a16="http://schemas.microsoft.com/office/drawing/2014/main" id="{A67B8C01-C070-044B-801B-8AF6091146DD}"/>
              </a:ext>
            </a:extLst>
          </p:cNvPr>
          <p:cNvSpPr/>
          <p:nvPr/>
        </p:nvSpPr>
        <p:spPr>
          <a:xfrm>
            <a:off x="3816350" y="2023685"/>
            <a:ext cx="212726" cy="61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23">
            <a:extLst>
              <a:ext uri="{FF2B5EF4-FFF2-40B4-BE49-F238E27FC236}">
                <a16:creationId xmlns:a16="http://schemas.microsoft.com/office/drawing/2014/main" id="{90BA72B4-1534-7546-B610-7A98935FCF26}"/>
              </a:ext>
            </a:extLst>
          </p:cNvPr>
          <p:cNvSpPr txBox="1"/>
          <p:nvPr/>
        </p:nvSpPr>
        <p:spPr>
          <a:xfrm>
            <a:off x="6123470" y="4398614"/>
            <a:ext cx="3020530" cy="646331"/>
          </a:xfrm>
          <a:prstGeom prst="rect">
            <a:avLst/>
          </a:prstGeom>
          <a:noFill/>
        </p:spPr>
        <p:txBody>
          <a:bodyPr wrap="square" rtlCol="0">
            <a:spAutoFit/>
          </a:bodyPr>
          <a:lstStyle/>
          <a:p>
            <a:pPr marL="171450" indent="-171450">
              <a:buFont typeface="Arial" panose="020B0604020202020204" pitchFamily="34" charset="0"/>
              <a:buChar char="•"/>
            </a:pPr>
            <a:r>
              <a:rPr lang="en-US" sz="900" dirty="0" err="1"/>
              <a:t>Guidotti</a:t>
            </a:r>
            <a:r>
              <a:rPr lang="en-US" sz="900" dirty="0"/>
              <a:t>, R., </a:t>
            </a:r>
            <a:r>
              <a:rPr lang="en-US" sz="900" dirty="0" err="1"/>
              <a:t>Monreale</a:t>
            </a:r>
            <a:r>
              <a:rPr lang="en-US" sz="900" dirty="0"/>
              <a:t>, A., Giannotti, F., </a:t>
            </a:r>
            <a:r>
              <a:rPr lang="en-US" sz="900" dirty="0" err="1"/>
              <a:t>Pedreschi</a:t>
            </a:r>
            <a:r>
              <a:rPr lang="en-US" sz="900" dirty="0"/>
              <a:t>, D., Ruggieri, S., &amp; </a:t>
            </a:r>
            <a:r>
              <a:rPr lang="en-US" sz="900" dirty="0" err="1"/>
              <a:t>Turini</a:t>
            </a:r>
            <a:r>
              <a:rPr lang="en-US" sz="900" dirty="0"/>
              <a:t>, F. (2019). Factual and Counterfactual Explanations for Black Box Decision Making. IEEE Intelligent Systems.</a:t>
            </a:r>
          </a:p>
        </p:txBody>
      </p:sp>
    </p:spTree>
    <p:extLst>
      <p:ext uri="{BB962C8B-B14F-4D97-AF65-F5344CB8AC3E}">
        <p14:creationId xmlns:p14="http://schemas.microsoft.com/office/powerpoint/2010/main" val="57551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4B8ED6-4B00-C944-9497-2373F2229355}"/>
              </a:ext>
            </a:extLst>
          </p:cNvPr>
          <p:cNvSpPr>
            <a:spLocks noGrp="1"/>
          </p:cNvSpPr>
          <p:nvPr>
            <p:ph type="title"/>
          </p:nvPr>
        </p:nvSpPr>
        <p:spPr>
          <a:xfrm>
            <a:off x="311700" y="445025"/>
            <a:ext cx="8658680" cy="572700"/>
          </a:xfrm>
        </p:spPr>
        <p:txBody>
          <a:bodyPr/>
          <a:lstStyle/>
          <a:p>
            <a:r>
              <a:rPr lang="en-US" sz="2400" b="1" noProof="0" dirty="0">
                <a:cs typeface="Arial"/>
                <a:sym typeface="Arial"/>
              </a:rPr>
              <a:t>A</a:t>
            </a:r>
            <a:r>
              <a:rPr lang="en-US" sz="2400" noProof="0" dirty="0">
                <a:cs typeface="Arial"/>
                <a:sym typeface="Arial"/>
              </a:rPr>
              <a:t>dversarial </a:t>
            </a:r>
            <a:r>
              <a:rPr lang="en-US" sz="2400" b="1" noProof="0" dirty="0">
                <a:cs typeface="Arial"/>
                <a:sym typeface="Arial"/>
              </a:rPr>
              <a:t>B</a:t>
            </a:r>
            <a:r>
              <a:rPr lang="en-US" sz="2400" noProof="0" dirty="0">
                <a:cs typeface="Arial"/>
                <a:sym typeface="Arial"/>
              </a:rPr>
              <a:t>lack box </a:t>
            </a:r>
            <a:r>
              <a:rPr lang="en-US" sz="2400" b="1" noProof="0" dirty="0">
                <a:cs typeface="Arial"/>
                <a:sym typeface="Arial"/>
              </a:rPr>
              <a:t>E</a:t>
            </a:r>
            <a:r>
              <a:rPr lang="en-US" sz="2400" noProof="0" dirty="0">
                <a:cs typeface="Arial"/>
                <a:sym typeface="Arial"/>
              </a:rPr>
              <a:t>xplainer generating </a:t>
            </a:r>
            <a:r>
              <a:rPr lang="en-US" sz="2400" b="1" noProof="0" dirty="0">
                <a:cs typeface="Arial"/>
                <a:sym typeface="Arial"/>
              </a:rPr>
              <a:t>L</a:t>
            </a:r>
            <a:r>
              <a:rPr lang="en-US" sz="2400" noProof="0" dirty="0">
                <a:cs typeface="Arial"/>
                <a:sym typeface="Arial"/>
              </a:rPr>
              <a:t>atent </a:t>
            </a:r>
            <a:r>
              <a:rPr lang="en-US" sz="2400" b="1" noProof="0" dirty="0">
                <a:cs typeface="Arial"/>
                <a:sym typeface="Arial"/>
              </a:rPr>
              <a:t>E</a:t>
            </a:r>
            <a:r>
              <a:rPr lang="en-US" sz="2400" noProof="0" dirty="0">
                <a:cs typeface="Arial"/>
                <a:sym typeface="Arial"/>
              </a:rPr>
              <a:t>xemplars</a:t>
            </a:r>
          </a:p>
        </p:txBody>
      </p:sp>
      <p:pic>
        <p:nvPicPr>
          <p:cNvPr id="6" name="Immagine 5">
            <a:extLst>
              <a:ext uri="{FF2B5EF4-FFF2-40B4-BE49-F238E27FC236}">
                <a16:creationId xmlns:a16="http://schemas.microsoft.com/office/drawing/2014/main" id="{5139CBEA-8C05-CA4A-81EA-F48EF4525681}"/>
              </a:ext>
            </a:extLst>
          </p:cNvPr>
          <p:cNvPicPr>
            <a:picLocks noChangeAspect="1"/>
          </p:cNvPicPr>
          <p:nvPr/>
        </p:nvPicPr>
        <p:blipFill rotWithShape="1">
          <a:blip r:embed="rId2"/>
          <a:srcRect l="51166"/>
          <a:stretch/>
        </p:blipFill>
        <p:spPr>
          <a:xfrm>
            <a:off x="1114085" y="1017725"/>
            <a:ext cx="6023733" cy="3416400"/>
          </a:xfrm>
          <a:prstGeom prst="rect">
            <a:avLst/>
          </a:prstGeom>
        </p:spPr>
      </p:pic>
      <p:pic>
        <p:nvPicPr>
          <p:cNvPr id="9" name="Immagine 8">
            <a:extLst>
              <a:ext uri="{FF2B5EF4-FFF2-40B4-BE49-F238E27FC236}">
                <a16:creationId xmlns:a16="http://schemas.microsoft.com/office/drawing/2014/main" id="{4E1B084F-9AA2-0F42-BA6C-CF37E188ED02}"/>
              </a:ext>
            </a:extLst>
          </p:cNvPr>
          <p:cNvPicPr>
            <a:picLocks noChangeAspect="1"/>
          </p:cNvPicPr>
          <p:nvPr/>
        </p:nvPicPr>
        <p:blipFill rotWithShape="1">
          <a:blip r:embed="rId3"/>
          <a:srcRect l="11596" t="24113" r="6728" b="10736"/>
          <a:stretch/>
        </p:blipFill>
        <p:spPr>
          <a:xfrm>
            <a:off x="461000" y="1148412"/>
            <a:ext cx="1056406" cy="1051675"/>
          </a:xfrm>
          <a:prstGeom prst="rect">
            <a:avLst/>
          </a:prstGeom>
        </p:spPr>
      </p:pic>
      <p:pic>
        <p:nvPicPr>
          <p:cNvPr id="13" name="Immagine 12" descr="Immagine che contiene oggetto&#10;&#10;Descrizione generata automaticamente">
            <a:extLst>
              <a:ext uri="{FF2B5EF4-FFF2-40B4-BE49-F238E27FC236}">
                <a16:creationId xmlns:a16="http://schemas.microsoft.com/office/drawing/2014/main" id="{EAF1E54B-6FE0-4A4E-B42E-B0A53F9A4F39}"/>
              </a:ext>
            </a:extLst>
          </p:cNvPr>
          <p:cNvPicPr>
            <a:picLocks noChangeAspect="1"/>
          </p:cNvPicPr>
          <p:nvPr/>
        </p:nvPicPr>
        <p:blipFill>
          <a:blip r:embed="rId4"/>
          <a:stretch>
            <a:fillRect/>
          </a:stretch>
        </p:blipFill>
        <p:spPr>
          <a:xfrm>
            <a:off x="337128" y="2858172"/>
            <a:ext cx="1304149" cy="1304149"/>
          </a:xfrm>
          <a:prstGeom prst="rect">
            <a:avLst/>
          </a:prstGeom>
        </p:spPr>
      </p:pic>
      <p:grpSp>
        <p:nvGrpSpPr>
          <p:cNvPr id="24" name="Gruppo 23">
            <a:extLst>
              <a:ext uri="{FF2B5EF4-FFF2-40B4-BE49-F238E27FC236}">
                <a16:creationId xmlns:a16="http://schemas.microsoft.com/office/drawing/2014/main" id="{C6A23180-522C-394A-8C3F-D79A5695E4A1}"/>
              </a:ext>
            </a:extLst>
          </p:cNvPr>
          <p:cNvGrpSpPr/>
          <p:nvPr/>
        </p:nvGrpSpPr>
        <p:grpSpPr>
          <a:xfrm>
            <a:off x="7047819" y="1364566"/>
            <a:ext cx="1626681" cy="3069559"/>
            <a:chOff x="7493867" y="1364566"/>
            <a:chExt cx="1626681" cy="3069559"/>
          </a:xfrm>
        </p:grpSpPr>
        <p:pic>
          <p:nvPicPr>
            <p:cNvPr id="15" name="Immagine 14" descr="Immagine che contiene testo&#10;&#10;Descrizione generata automaticamente">
              <a:extLst>
                <a:ext uri="{FF2B5EF4-FFF2-40B4-BE49-F238E27FC236}">
                  <a16:creationId xmlns:a16="http://schemas.microsoft.com/office/drawing/2014/main" id="{A9B26C15-6B36-B444-9FD8-51FDC6A337C0}"/>
                </a:ext>
              </a:extLst>
            </p:cNvPr>
            <p:cNvPicPr>
              <a:picLocks noChangeAspect="1"/>
            </p:cNvPicPr>
            <p:nvPr/>
          </p:nvPicPr>
          <p:blipFill rotWithShape="1">
            <a:blip r:embed="rId5"/>
            <a:srcRect l="19778" t="29008" r="10721" b="10763"/>
            <a:stretch/>
          </p:blipFill>
          <p:spPr>
            <a:xfrm>
              <a:off x="7886207" y="3203854"/>
              <a:ext cx="864824" cy="958467"/>
            </a:xfrm>
            <a:prstGeom prst="rect">
              <a:avLst/>
            </a:prstGeom>
          </p:spPr>
        </p:pic>
        <p:pic>
          <p:nvPicPr>
            <p:cNvPr id="19" name="Immagine 18" descr="Immagine che contiene clipart&#10;&#10;Descrizione generata automaticamente">
              <a:extLst>
                <a:ext uri="{FF2B5EF4-FFF2-40B4-BE49-F238E27FC236}">
                  <a16:creationId xmlns:a16="http://schemas.microsoft.com/office/drawing/2014/main" id="{706492F3-5661-E24E-942A-C3777404C66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r="82637" b="6921"/>
            <a:stretch/>
          </p:blipFill>
          <p:spPr>
            <a:xfrm>
              <a:off x="7493867" y="1406554"/>
              <a:ext cx="864824" cy="810935"/>
            </a:xfrm>
            <a:prstGeom prst="rect">
              <a:avLst/>
            </a:prstGeom>
          </p:spPr>
        </p:pic>
        <p:pic>
          <p:nvPicPr>
            <p:cNvPr id="20" name="Immagine 19" descr="Immagine che contiene clipart&#10;&#10;Descrizione generata automaticamente">
              <a:extLst>
                <a:ext uri="{FF2B5EF4-FFF2-40B4-BE49-F238E27FC236}">
                  <a16:creationId xmlns:a16="http://schemas.microsoft.com/office/drawing/2014/main" id="{3BF34620-EA06-FF4D-B634-222918683068}"/>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83213" r="1276" b="6921"/>
            <a:stretch/>
          </p:blipFill>
          <p:spPr>
            <a:xfrm>
              <a:off x="8267421" y="2178421"/>
              <a:ext cx="833236" cy="874577"/>
            </a:xfrm>
            <a:prstGeom prst="rect">
              <a:avLst/>
            </a:prstGeom>
          </p:spPr>
        </p:pic>
        <p:pic>
          <p:nvPicPr>
            <p:cNvPr id="21" name="Immagine 20" descr="Immagine che contiene clipart&#10;&#10;Descrizione generata automaticamente">
              <a:extLst>
                <a:ext uri="{FF2B5EF4-FFF2-40B4-BE49-F238E27FC236}">
                  <a16:creationId xmlns:a16="http://schemas.microsoft.com/office/drawing/2014/main" id="{D4A087A3-9DC8-3B45-B9DB-CCAD382626EC}"/>
                </a:ext>
              </a:extLst>
            </p:cNvPr>
            <p:cNvPicPr>
              <a:picLocks noChangeAspect="1"/>
            </p:cNvPicPr>
            <p:nvPr/>
          </p:nvPicPr>
          <p:blipFill rotWithShape="1">
            <a:blip r:embed="rId6">
              <a:extLst>
                <a:ext uri="{BEBA8EAE-BF5A-486C-A8C5-ECC9F3942E4B}">
                  <a14:imgProps xmlns:a14="http://schemas.microsoft.com/office/drawing/2010/main">
                    <a14:imgLayer r:embed="rId9">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21267" r="65061" b="6921"/>
            <a:stretch/>
          </p:blipFill>
          <p:spPr>
            <a:xfrm>
              <a:off x="8354200" y="1457493"/>
              <a:ext cx="681014" cy="810935"/>
            </a:xfrm>
            <a:prstGeom prst="rect">
              <a:avLst/>
            </a:prstGeom>
          </p:spPr>
        </p:pic>
        <p:pic>
          <p:nvPicPr>
            <p:cNvPr id="22" name="Immagine 21" descr="Immagine che contiene clipart&#10;&#10;Descrizione generata automaticamente">
              <a:extLst>
                <a:ext uri="{FF2B5EF4-FFF2-40B4-BE49-F238E27FC236}">
                  <a16:creationId xmlns:a16="http://schemas.microsoft.com/office/drawing/2014/main" id="{AF88F223-83A8-AF4D-92FB-6CB79C5A6175}"/>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9906" b="89623" l="2888" r="98762">
                          <a14:foregroundMark x1="2888" y1="18868" x2="2888" y2="18868"/>
                          <a14:foregroundMark x1="73185" y1="25943" x2="73185" y2="25943"/>
                          <a14:foregroundMark x1="86386" y1="20755" x2="86386" y2="20755"/>
                          <a14:foregroundMark x1="92244" y1="33491" x2="92244" y2="33491"/>
                          <a14:foregroundMark x1="90429" y1="70283" x2="90429" y2="70283"/>
                          <a14:foregroundMark x1="90264" y1="38679" x2="95710" y2="71698"/>
                          <a14:foregroundMark x1="95710" y1="71698" x2="95297" y2="49057"/>
                          <a14:foregroundMark x1="80132" y1="11028" x2="66749" y2="43396"/>
                          <a14:foregroundMark x1="83000" y1="56461" x2="87871" y2="60377"/>
                          <a14:foregroundMark x1="66749" y1="43396" x2="80130" y2="54154"/>
                          <a14:foregroundMark x1="87871" y1="60377" x2="95710" y2="59434"/>
                          <a14:foregroundMark x1="95710" y1="59434" x2="96205" y2="62736"/>
                          <a14:foregroundMark x1="96947" y1="14623" x2="98762" y2="86792"/>
                          <a14:foregroundMark x1="54208" y1="18868" x2="40842" y2="60849"/>
                          <a14:foregroundMark x1="36191" y1="61792" x2="29208" y2="63208"/>
                          <a14:foregroundMark x1="36306" y1="61769" x2="36191" y2="61792"/>
                          <a14:foregroundMark x1="40842" y1="60849" x2="40467" y2="60925"/>
                          <a14:foregroundMark x1="29208" y1="63208" x2="22690" y2="75943"/>
                          <a14:foregroundMark x1="22690" y1="75943" x2="20792" y2="83491"/>
                          <a14:backgroundMark x1="18234" y1="23113" x2="18234" y2="23113"/>
                          <a14:backgroundMark x1="37789" y1="35377" x2="37789" y2="35377"/>
                          <a14:backgroundMark x1="38449" y1="75000" x2="38449" y2="75000"/>
                          <a14:backgroundMark x1="37624" y1="61792" x2="37624" y2="61792"/>
                          <a14:backgroundMark x1="37541" y1="56604" x2="38119" y2="71226"/>
                          <a14:backgroundMark x1="38449" y1="51415" x2="38861" y2="60377"/>
                          <a14:backgroundMark x1="38861" y1="61792" x2="38861" y2="61792"/>
                          <a14:backgroundMark x1="38531" y1="61792" x2="38944" y2="61321"/>
                          <a14:backgroundMark x1="38779" y1="61321" x2="38861" y2="62736"/>
                          <a14:backgroundMark x1="80446" y1="51887" x2="80446" y2="51887"/>
                          <a14:backgroundMark x1="80858" y1="19340" x2="81683" y2="61321"/>
                          <a14:backgroundMark x1="80941" y1="16509" x2="80941" y2="2830"/>
                          <a14:backgroundMark x1="81683" y1="7075" x2="81683" y2="12264"/>
                          <a14:backgroundMark x1="80363" y1="11321" x2="80116" y2="10849"/>
                          <a14:backgroundMark x1="80281" y1="53774" x2="80198" y2="54717"/>
                          <a14:backgroundMark x1="39026" y1="58019" x2="39109" y2="65094"/>
                        </a14:backgroundRemoval>
                      </a14:imgEffect>
                    </a14:imgLayer>
                  </a14:imgProps>
                </a:ext>
              </a:extLst>
            </a:blip>
            <a:srcRect l="63438" r="20548" b="6921"/>
            <a:stretch/>
          </p:blipFill>
          <p:spPr>
            <a:xfrm>
              <a:off x="7507934" y="2238138"/>
              <a:ext cx="801521" cy="814860"/>
            </a:xfrm>
            <a:prstGeom prst="rect">
              <a:avLst/>
            </a:prstGeom>
          </p:spPr>
        </p:pic>
        <p:sp>
          <p:nvSpPr>
            <p:cNvPr id="23" name="Cornice 22">
              <a:extLst>
                <a:ext uri="{FF2B5EF4-FFF2-40B4-BE49-F238E27FC236}">
                  <a16:creationId xmlns:a16="http://schemas.microsoft.com/office/drawing/2014/main" id="{06055167-C174-2A4A-8A3C-D9D26613B2B2}"/>
                </a:ext>
              </a:extLst>
            </p:cNvPr>
            <p:cNvSpPr/>
            <p:nvPr/>
          </p:nvSpPr>
          <p:spPr>
            <a:xfrm>
              <a:off x="7493867" y="1364566"/>
              <a:ext cx="1626681" cy="3069559"/>
            </a:xfrm>
            <a:prstGeom prst="frame">
              <a:avLst>
                <a:gd name="adj1" fmla="val 3818"/>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ttangolo 24">
            <a:extLst>
              <a:ext uri="{FF2B5EF4-FFF2-40B4-BE49-F238E27FC236}">
                <a16:creationId xmlns:a16="http://schemas.microsoft.com/office/drawing/2014/main" id="{09F7C77A-BA50-6F4D-BA93-EE09CC4ED510}"/>
              </a:ext>
            </a:extLst>
          </p:cNvPr>
          <p:cNvSpPr/>
          <p:nvPr/>
        </p:nvSpPr>
        <p:spPr>
          <a:xfrm>
            <a:off x="2435512" y="1606542"/>
            <a:ext cx="4002157" cy="2544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a:p>
            <a:pPr algn="ctr"/>
            <a:endParaRPr lang="en-US" dirty="0">
              <a:solidFill>
                <a:schemeClr val="accent1">
                  <a:lumMod val="50000"/>
                </a:schemeClr>
              </a:solidFill>
            </a:endParaRPr>
          </a:p>
        </p:txBody>
      </p:sp>
      <p:grpSp>
        <p:nvGrpSpPr>
          <p:cNvPr id="29" name="Gruppo 28">
            <a:extLst>
              <a:ext uri="{FF2B5EF4-FFF2-40B4-BE49-F238E27FC236}">
                <a16:creationId xmlns:a16="http://schemas.microsoft.com/office/drawing/2014/main" id="{3AC8B752-CC79-D740-82F5-770BD59572FC}"/>
              </a:ext>
            </a:extLst>
          </p:cNvPr>
          <p:cNvGrpSpPr/>
          <p:nvPr/>
        </p:nvGrpSpPr>
        <p:grpSpPr>
          <a:xfrm>
            <a:off x="2459400" y="1565516"/>
            <a:ext cx="3784238" cy="2585312"/>
            <a:chOff x="3180522" y="1590424"/>
            <a:chExt cx="3643857" cy="2560403"/>
          </a:xfrm>
        </p:grpSpPr>
        <p:sp>
          <p:nvSpPr>
            <p:cNvPr id="26" name="Rettangolo 25">
              <a:extLst>
                <a:ext uri="{FF2B5EF4-FFF2-40B4-BE49-F238E27FC236}">
                  <a16:creationId xmlns:a16="http://schemas.microsoft.com/office/drawing/2014/main" id="{7DB8F7EB-956C-1D4C-A350-601A76A11424}"/>
                </a:ext>
              </a:extLst>
            </p:cNvPr>
            <p:cNvSpPr/>
            <p:nvPr/>
          </p:nvSpPr>
          <p:spPr>
            <a:xfrm>
              <a:off x="5767973" y="1590424"/>
              <a:ext cx="1056406" cy="2560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C277F7D0-555B-6943-8A95-21180A7DB1BD}"/>
                </a:ext>
              </a:extLst>
            </p:cNvPr>
            <p:cNvSpPr/>
            <p:nvPr/>
          </p:nvSpPr>
          <p:spPr>
            <a:xfrm>
              <a:off x="3180522" y="3052997"/>
              <a:ext cx="3366052" cy="1072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9267E06E-908D-404C-BE5B-932346D5C8BB}"/>
                </a:ext>
              </a:extLst>
            </p:cNvPr>
            <p:cNvSpPr/>
            <p:nvPr/>
          </p:nvSpPr>
          <p:spPr>
            <a:xfrm>
              <a:off x="5141352" y="2794077"/>
              <a:ext cx="802096" cy="571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ttangolo 29">
            <a:extLst>
              <a:ext uri="{FF2B5EF4-FFF2-40B4-BE49-F238E27FC236}">
                <a16:creationId xmlns:a16="http://schemas.microsoft.com/office/drawing/2014/main" id="{50E7E93E-7BD3-C74A-823E-9054C971D2EA}"/>
              </a:ext>
            </a:extLst>
          </p:cNvPr>
          <p:cNvSpPr/>
          <p:nvPr/>
        </p:nvSpPr>
        <p:spPr>
          <a:xfrm>
            <a:off x="5306015" y="1606542"/>
            <a:ext cx="1056406" cy="1811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6DDF6080-78A4-2D4E-8907-12B25BA3E5AF}"/>
              </a:ext>
            </a:extLst>
          </p:cNvPr>
          <p:cNvSpPr txBox="1"/>
          <p:nvPr/>
        </p:nvSpPr>
        <p:spPr>
          <a:xfrm>
            <a:off x="6317544" y="4717867"/>
            <a:ext cx="2754280" cy="307777"/>
          </a:xfrm>
          <a:prstGeom prst="rect">
            <a:avLst/>
          </a:prstGeom>
          <a:noFill/>
        </p:spPr>
        <p:txBody>
          <a:bodyPr wrap="none" rtlCol="0">
            <a:spAutoFit/>
          </a:bodyPr>
          <a:lstStyle/>
          <a:p>
            <a:r>
              <a:rPr lang="en-US" dirty="0">
                <a:solidFill>
                  <a:schemeClr val="accent2"/>
                </a:solidFill>
                <a:latin typeface="Proxima Nova"/>
                <a:sym typeface="Proxima Nova"/>
              </a:rPr>
              <a:t>https://</a:t>
            </a:r>
            <a:r>
              <a:rPr lang="en-US" dirty="0" err="1">
                <a:solidFill>
                  <a:schemeClr val="accent2"/>
                </a:solidFill>
                <a:latin typeface="Proxima Nova"/>
                <a:sym typeface="Proxima Nova"/>
              </a:rPr>
              <a:t>github.com</a:t>
            </a:r>
            <a:r>
              <a:rPr lang="en-US" dirty="0">
                <a:solidFill>
                  <a:schemeClr val="accent2"/>
                </a:solidFill>
                <a:latin typeface="Proxima Nova"/>
                <a:sym typeface="Proxima Nova"/>
              </a:rPr>
              <a:t>/</a:t>
            </a:r>
            <a:r>
              <a:rPr lang="en-US" dirty="0" err="1">
                <a:solidFill>
                  <a:schemeClr val="accent2"/>
                </a:solidFill>
                <a:latin typeface="Proxima Nova"/>
                <a:sym typeface="Proxima Nova"/>
              </a:rPr>
              <a:t>riccotti</a:t>
            </a:r>
            <a:r>
              <a:rPr lang="en-US" dirty="0">
                <a:solidFill>
                  <a:schemeClr val="accent2"/>
                </a:solidFill>
                <a:latin typeface="Proxima Nova"/>
                <a:sym typeface="Proxima Nova"/>
              </a:rPr>
              <a:t>/ABELE</a:t>
            </a:r>
          </a:p>
        </p:txBody>
      </p:sp>
    </p:spTree>
    <p:extLst>
      <p:ext uri="{BB962C8B-B14F-4D97-AF65-F5344CB8AC3E}">
        <p14:creationId xmlns:p14="http://schemas.microsoft.com/office/powerpoint/2010/main" val="38365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BCCAE-052B-1E4F-BE9D-87AC9D3D2232}"/>
              </a:ext>
            </a:extLst>
          </p:cNvPr>
          <p:cNvSpPr>
            <a:spLocks noGrp="1"/>
          </p:cNvSpPr>
          <p:nvPr>
            <p:ph type="title"/>
          </p:nvPr>
        </p:nvSpPr>
        <p:spPr/>
        <p:txBody>
          <a:bodyPr/>
          <a:lstStyle/>
          <a:p>
            <a:r>
              <a:rPr lang="en-US" noProof="0" dirty="0"/>
              <a:t>Saliency Map Comparison</a:t>
            </a:r>
          </a:p>
        </p:txBody>
      </p:sp>
      <p:sp>
        <p:nvSpPr>
          <p:cNvPr id="3" name="Segnaposto testo 2">
            <a:extLst>
              <a:ext uri="{FF2B5EF4-FFF2-40B4-BE49-F238E27FC236}">
                <a16:creationId xmlns:a16="http://schemas.microsoft.com/office/drawing/2014/main" id="{596942CE-1FDD-2941-8EC6-298A24CADB58}"/>
              </a:ext>
            </a:extLst>
          </p:cNvPr>
          <p:cNvSpPr>
            <a:spLocks noGrp="1"/>
          </p:cNvSpPr>
          <p:nvPr>
            <p:ph type="body" idx="1"/>
          </p:nvPr>
        </p:nvSpPr>
        <p:spPr>
          <a:xfrm>
            <a:off x="311700" y="1152475"/>
            <a:ext cx="2104929" cy="560631"/>
          </a:xfrm>
        </p:spPr>
        <p:txBody>
          <a:bodyPr/>
          <a:lstStyle/>
          <a:p>
            <a:r>
              <a:rPr lang="en-US" b="1" noProof="0" dirty="0" err="1"/>
              <a:t>mnist</a:t>
            </a:r>
            <a:endParaRPr lang="en-US" b="1" noProof="0" dirty="0"/>
          </a:p>
        </p:txBody>
      </p:sp>
      <p:pic>
        <p:nvPicPr>
          <p:cNvPr id="5" name="Immagine 4" descr="Immagine che contiene testo&#10;&#10;Descrizione generata automaticamente">
            <a:extLst>
              <a:ext uri="{FF2B5EF4-FFF2-40B4-BE49-F238E27FC236}">
                <a16:creationId xmlns:a16="http://schemas.microsoft.com/office/drawing/2014/main" id="{80F38674-0433-7C42-89C5-2AF36F559084}"/>
              </a:ext>
            </a:extLst>
          </p:cNvPr>
          <p:cNvPicPr>
            <a:picLocks noChangeAspect="1"/>
          </p:cNvPicPr>
          <p:nvPr/>
        </p:nvPicPr>
        <p:blipFill rotWithShape="1">
          <a:blip r:embed="rId3"/>
          <a:srcRect r="45064"/>
          <a:stretch/>
        </p:blipFill>
        <p:spPr>
          <a:xfrm>
            <a:off x="6891" y="1554344"/>
            <a:ext cx="4565109" cy="2681564"/>
          </a:xfrm>
          <a:prstGeom prst="rect">
            <a:avLst/>
          </a:prstGeom>
        </p:spPr>
      </p:pic>
      <p:pic>
        <p:nvPicPr>
          <p:cNvPr id="6" name="Immagine 5" descr="Immagine che contiene quotidiano, testo&#10;&#10;Descrizione generata automaticamente">
            <a:extLst>
              <a:ext uri="{FF2B5EF4-FFF2-40B4-BE49-F238E27FC236}">
                <a16:creationId xmlns:a16="http://schemas.microsoft.com/office/drawing/2014/main" id="{5427D5FE-E510-DA4D-B63D-B1AAC7EDD0AA}"/>
              </a:ext>
            </a:extLst>
          </p:cNvPr>
          <p:cNvPicPr>
            <a:picLocks noChangeAspect="1"/>
          </p:cNvPicPr>
          <p:nvPr/>
        </p:nvPicPr>
        <p:blipFill rotWithShape="1">
          <a:blip r:embed="rId4"/>
          <a:srcRect r="44507"/>
          <a:stretch/>
        </p:blipFill>
        <p:spPr>
          <a:xfrm>
            <a:off x="4568004" y="1593838"/>
            <a:ext cx="4559976" cy="2602576"/>
          </a:xfrm>
          <a:prstGeom prst="rect">
            <a:avLst/>
          </a:prstGeom>
        </p:spPr>
      </p:pic>
      <p:sp>
        <p:nvSpPr>
          <p:cNvPr id="7" name="Segnaposto testo 2">
            <a:extLst>
              <a:ext uri="{FF2B5EF4-FFF2-40B4-BE49-F238E27FC236}">
                <a16:creationId xmlns:a16="http://schemas.microsoft.com/office/drawing/2014/main" id="{A0904CA4-BA79-BB49-A5F2-1E630B99C998}"/>
              </a:ext>
            </a:extLst>
          </p:cNvPr>
          <p:cNvSpPr txBox="1">
            <a:spLocks/>
          </p:cNvSpPr>
          <p:nvPr/>
        </p:nvSpPr>
        <p:spPr>
          <a:xfrm>
            <a:off x="4557090" y="1149496"/>
            <a:ext cx="2104929" cy="56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1">
                    <a:lumMod val="50000"/>
                  </a:schemeClr>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US" b="1" dirty="0"/>
              <a:t>fashion</a:t>
            </a:r>
          </a:p>
        </p:txBody>
      </p:sp>
    </p:spTree>
    <p:extLst>
      <p:ext uri="{BB962C8B-B14F-4D97-AF65-F5344CB8AC3E}">
        <p14:creationId xmlns:p14="http://schemas.microsoft.com/office/powerpoint/2010/main" val="1299418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BCCAE-052B-1E4F-BE9D-87AC9D3D2232}"/>
              </a:ext>
            </a:extLst>
          </p:cNvPr>
          <p:cNvSpPr>
            <a:spLocks noGrp="1"/>
          </p:cNvSpPr>
          <p:nvPr>
            <p:ph type="title"/>
          </p:nvPr>
        </p:nvSpPr>
        <p:spPr/>
        <p:txBody>
          <a:bodyPr/>
          <a:lstStyle/>
          <a:p>
            <a:r>
              <a:rPr lang="en-US" noProof="0" dirty="0"/>
              <a:t>Exemplars and Counter-Exemplars</a:t>
            </a:r>
          </a:p>
        </p:txBody>
      </p:sp>
      <p:pic>
        <p:nvPicPr>
          <p:cNvPr id="7" name="Immagine 6" descr="Immagine che contiene quotidiano, testo&#10;&#10;Descrizione generata automaticamente">
            <a:extLst>
              <a:ext uri="{FF2B5EF4-FFF2-40B4-BE49-F238E27FC236}">
                <a16:creationId xmlns:a16="http://schemas.microsoft.com/office/drawing/2014/main" id="{EF500D5A-F18C-6845-B8A6-1CA9356C6664}"/>
              </a:ext>
            </a:extLst>
          </p:cNvPr>
          <p:cNvPicPr>
            <a:picLocks noChangeAspect="1"/>
          </p:cNvPicPr>
          <p:nvPr/>
        </p:nvPicPr>
        <p:blipFill rotWithShape="1">
          <a:blip r:embed="rId3"/>
          <a:srcRect l="57666"/>
          <a:stretch/>
        </p:blipFill>
        <p:spPr>
          <a:xfrm>
            <a:off x="4840159" y="1627660"/>
            <a:ext cx="3607158" cy="2698695"/>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AAA3CE4E-75A3-164D-A64A-45AEF8BC0828}"/>
              </a:ext>
            </a:extLst>
          </p:cNvPr>
          <p:cNvPicPr>
            <a:picLocks noChangeAspect="1"/>
          </p:cNvPicPr>
          <p:nvPr/>
        </p:nvPicPr>
        <p:blipFill rotWithShape="1">
          <a:blip r:embed="rId4"/>
          <a:srcRect l="57666"/>
          <a:stretch/>
        </p:blipFill>
        <p:spPr>
          <a:xfrm>
            <a:off x="696686" y="1576799"/>
            <a:ext cx="3607157" cy="2749556"/>
          </a:xfrm>
          <a:prstGeom prst="rect">
            <a:avLst/>
          </a:prstGeom>
        </p:spPr>
      </p:pic>
      <p:sp>
        <p:nvSpPr>
          <p:cNvPr id="11" name="Segnaposto testo 2">
            <a:extLst>
              <a:ext uri="{FF2B5EF4-FFF2-40B4-BE49-F238E27FC236}">
                <a16:creationId xmlns:a16="http://schemas.microsoft.com/office/drawing/2014/main" id="{2E51FA27-66F5-C64F-A41D-7796114AE4D7}"/>
              </a:ext>
            </a:extLst>
          </p:cNvPr>
          <p:cNvSpPr>
            <a:spLocks noGrp="1"/>
          </p:cNvSpPr>
          <p:nvPr>
            <p:ph type="body" idx="1"/>
          </p:nvPr>
        </p:nvSpPr>
        <p:spPr>
          <a:xfrm>
            <a:off x="311700" y="1152475"/>
            <a:ext cx="2104929" cy="560631"/>
          </a:xfrm>
        </p:spPr>
        <p:txBody>
          <a:bodyPr/>
          <a:lstStyle/>
          <a:p>
            <a:r>
              <a:rPr lang="en-US" b="1" noProof="0" dirty="0" err="1"/>
              <a:t>mnist</a:t>
            </a:r>
            <a:endParaRPr lang="en-US" b="1" noProof="0" dirty="0"/>
          </a:p>
        </p:txBody>
      </p:sp>
      <p:sp>
        <p:nvSpPr>
          <p:cNvPr id="12" name="Segnaposto testo 2">
            <a:extLst>
              <a:ext uri="{FF2B5EF4-FFF2-40B4-BE49-F238E27FC236}">
                <a16:creationId xmlns:a16="http://schemas.microsoft.com/office/drawing/2014/main" id="{6F898346-3E55-2942-8845-E94770626E76}"/>
              </a:ext>
            </a:extLst>
          </p:cNvPr>
          <p:cNvSpPr txBox="1">
            <a:spLocks/>
          </p:cNvSpPr>
          <p:nvPr/>
        </p:nvSpPr>
        <p:spPr>
          <a:xfrm>
            <a:off x="4557090" y="1149496"/>
            <a:ext cx="2104929" cy="56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1">
                    <a:lumMod val="50000"/>
                  </a:schemeClr>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US" b="1" dirty="0"/>
              <a:t>fashion</a:t>
            </a:r>
          </a:p>
        </p:txBody>
      </p:sp>
    </p:spTree>
    <p:extLst>
      <p:ext uri="{BB962C8B-B14F-4D97-AF65-F5344CB8AC3E}">
        <p14:creationId xmlns:p14="http://schemas.microsoft.com/office/powerpoint/2010/main" val="414193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8CC104A6-6AE7-4D41-B2D2-163E66C5D79D}"/>
              </a:ext>
            </a:extLst>
          </p:cNvPr>
          <p:cNvGrpSpPr/>
          <p:nvPr/>
        </p:nvGrpSpPr>
        <p:grpSpPr>
          <a:xfrm>
            <a:off x="-34455" y="-18546"/>
            <a:ext cx="9189254" cy="5187131"/>
            <a:chOff x="-45940" y="-24728"/>
            <a:chExt cx="12252339" cy="6916175"/>
          </a:xfrm>
        </p:grpSpPr>
        <p:pic>
          <p:nvPicPr>
            <p:cNvPr id="4" name="Immagine 3">
              <a:extLst>
                <a:ext uri="{FF2B5EF4-FFF2-40B4-BE49-F238E27FC236}">
                  <a16:creationId xmlns:a16="http://schemas.microsoft.com/office/drawing/2014/main" id="{F4480C2D-3F08-3544-A4F7-94F76575E7ED}"/>
                </a:ext>
              </a:extLst>
            </p:cNvPr>
            <p:cNvPicPr>
              <a:picLocks noChangeAspect="1"/>
            </p:cNvPicPr>
            <p:nvPr/>
          </p:nvPicPr>
          <p:blipFill>
            <a:blip r:embed="rId2"/>
            <a:stretch>
              <a:fillRect/>
            </a:stretch>
          </p:blipFill>
          <p:spPr>
            <a:xfrm>
              <a:off x="5340547" y="-24728"/>
              <a:ext cx="3413705" cy="2057400"/>
            </a:xfrm>
            <a:prstGeom prst="rect">
              <a:avLst/>
            </a:prstGeom>
          </p:spPr>
        </p:pic>
        <p:pic>
          <p:nvPicPr>
            <p:cNvPr id="5" name="Immagine 4">
              <a:extLst>
                <a:ext uri="{FF2B5EF4-FFF2-40B4-BE49-F238E27FC236}">
                  <a16:creationId xmlns:a16="http://schemas.microsoft.com/office/drawing/2014/main" id="{BC6A9D85-FF6D-BE4F-9B9E-E9F59127AA73}"/>
                </a:ext>
              </a:extLst>
            </p:cNvPr>
            <p:cNvPicPr>
              <a:picLocks noChangeAspect="1"/>
            </p:cNvPicPr>
            <p:nvPr/>
          </p:nvPicPr>
          <p:blipFill>
            <a:blip r:embed="rId3"/>
            <a:stretch>
              <a:fillRect/>
            </a:stretch>
          </p:blipFill>
          <p:spPr>
            <a:xfrm>
              <a:off x="0" y="-24728"/>
              <a:ext cx="2754709" cy="2586954"/>
            </a:xfrm>
            <a:prstGeom prst="rect">
              <a:avLst/>
            </a:prstGeom>
          </p:spPr>
        </p:pic>
        <p:pic>
          <p:nvPicPr>
            <p:cNvPr id="6" name="Immagine 5">
              <a:extLst>
                <a:ext uri="{FF2B5EF4-FFF2-40B4-BE49-F238E27FC236}">
                  <a16:creationId xmlns:a16="http://schemas.microsoft.com/office/drawing/2014/main" id="{128776C5-73B4-664B-BD34-5A0F3441AD57}"/>
                </a:ext>
              </a:extLst>
            </p:cNvPr>
            <p:cNvPicPr>
              <a:picLocks noChangeAspect="1"/>
            </p:cNvPicPr>
            <p:nvPr/>
          </p:nvPicPr>
          <p:blipFill>
            <a:blip r:embed="rId4"/>
            <a:stretch>
              <a:fillRect/>
            </a:stretch>
          </p:blipFill>
          <p:spPr>
            <a:xfrm>
              <a:off x="-4366" y="2562226"/>
              <a:ext cx="2754709" cy="1432758"/>
            </a:xfrm>
            <a:prstGeom prst="rect">
              <a:avLst/>
            </a:prstGeom>
          </p:spPr>
        </p:pic>
        <p:pic>
          <p:nvPicPr>
            <p:cNvPr id="7" name="Immagine 6">
              <a:extLst>
                <a:ext uri="{FF2B5EF4-FFF2-40B4-BE49-F238E27FC236}">
                  <a16:creationId xmlns:a16="http://schemas.microsoft.com/office/drawing/2014/main" id="{F170DCDF-0B75-F240-B50E-BFE736C7800A}"/>
                </a:ext>
              </a:extLst>
            </p:cNvPr>
            <p:cNvPicPr>
              <a:picLocks noChangeAspect="1"/>
            </p:cNvPicPr>
            <p:nvPr/>
          </p:nvPicPr>
          <p:blipFill>
            <a:blip r:embed="rId5"/>
            <a:stretch>
              <a:fillRect/>
            </a:stretch>
          </p:blipFill>
          <p:spPr>
            <a:xfrm>
              <a:off x="2749747" y="2562226"/>
              <a:ext cx="2632743" cy="1646565"/>
            </a:xfrm>
            <a:prstGeom prst="rect">
              <a:avLst/>
            </a:prstGeom>
          </p:spPr>
        </p:pic>
        <p:pic>
          <p:nvPicPr>
            <p:cNvPr id="8" name="Immagine 7">
              <a:extLst>
                <a:ext uri="{FF2B5EF4-FFF2-40B4-BE49-F238E27FC236}">
                  <a16:creationId xmlns:a16="http://schemas.microsoft.com/office/drawing/2014/main" id="{221EFBDF-BD29-7943-8BBB-FEBD012D7A99}"/>
                </a:ext>
              </a:extLst>
            </p:cNvPr>
            <p:cNvPicPr>
              <a:picLocks noChangeAspect="1"/>
            </p:cNvPicPr>
            <p:nvPr/>
          </p:nvPicPr>
          <p:blipFill>
            <a:blip r:embed="rId6"/>
            <a:stretch>
              <a:fillRect/>
            </a:stretch>
          </p:blipFill>
          <p:spPr>
            <a:xfrm>
              <a:off x="2749747" y="-24728"/>
              <a:ext cx="2590800" cy="2586954"/>
            </a:xfrm>
            <a:prstGeom prst="rect">
              <a:avLst/>
            </a:prstGeom>
          </p:spPr>
        </p:pic>
        <p:pic>
          <p:nvPicPr>
            <p:cNvPr id="9" name="Immagine 8">
              <a:extLst>
                <a:ext uri="{FF2B5EF4-FFF2-40B4-BE49-F238E27FC236}">
                  <a16:creationId xmlns:a16="http://schemas.microsoft.com/office/drawing/2014/main" id="{D42B19C5-B823-484E-A085-AC9BAE6B3ABF}"/>
                </a:ext>
              </a:extLst>
            </p:cNvPr>
            <p:cNvPicPr>
              <a:picLocks noChangeAspect="1"/>
            </p:cNvPicPr>
            <p:nvPr/>
          </p:nvPicPr>
          <p:blipFill>
            <a:blip r:embed="rId7"/>
            <a:stretch>
              <a:fillRect/>
            </a:stretch>
          </p:blipFill>
          <p:spPr>
            <a:xfrm>
              <a:off x="-45940" y="3994984"/>
              <a:ext cx="4213037" cy="2896463"/>
            </a:xfrm>
            <a:prstGeom prst="rect">
              <a:avLst/>
            </a:prstGeom>
          </p:spPr>
        </p:pic>
        <p:pic>
          <p:nvPicPr>
            <p:cNvPr id="10" name="Immagine 9">
              <a:extLst>
                <a:ext uri="{FF2B5EF4-FFF2-40B4-BE49-F238E27FC236}">
                  <a16:creationId xmlns:a16="http://schemas.microsoft.com/office/drawing/2014/main" id="{872B71B3-D74D-7749-A758-BE3CB0F5E38C}"/>
                </a:ext>
              </a:extLst>
            </p:cNvPr>
            <p:cNvPicPr>
              <a:picLocks noChangeAspect="1"/>
            </p:cNvPicPr>
            <p:nvPr/>
          </p:nvPicPr>
          <p:blipFill rotWithShape="1">
            <a:blip r:embed="rId8"/>
            <a:srcRect r="17948" b="15625"/>
            <a:stretch/>
          </p:blipFill>
          <p:spPr>
            <a:xfrm>
              <a:off x="8739852" y="-24728"/>
              <a:ext cx="3452147" cy="2057400"/>
            </a:xfrm>
            <a:prstGeom prst="rect">
              <a:avLst/>
            </a:prstGeom>
          </p:spPr>
        </p:pic>
        <p:pic>
          <p:nvPicPr>
            <p:cNvPr id="11" name="Immagine 10">
              <a:extLst>
                <a:ext uri="{FF2B5EF4-FFF2-40B4-BE49-F238E27FC236}">
                  <a16:creationId xmlns:a16="http://schemas.microsoft.com/office/drawing/2014/main" id="{5F890CE1-8907-F64C-BF90-00AC7B217DE7}"/>
                </a:ext>
              </a:extLst>
            </p:cNvPr>
            <p:cNvPicPr>
              <a:picLocks noChangeAspect="1"/>
            </p:cNvPicPr>
            <p:nvPr/>
          </p:nvPicPr>
          <p:blipFill>
            <a:blip r:embed="rId9"/>
            <a:stretch>
              <a:fillRect/>
            </a:stretch>
          </p:blipFill>
          <p:spPr>
            <a:xfrm>
              <a:off x="7107889" y="4011707"/>
              <a:ext cx="5084110" cy="2863016"/>
            </a:xfrm>
            <a:prstGeom prst="rect">
              <a:avLst/>
            </a:prstGeom>
          </p:spPr>
        </p:pic>
        <p:pic>
          <p:nvPicPr>
            <p:cNvPr id="12" name="Immagine 11">
              <a:extLst>
                <a:ext uri="{FF2B5EF4-FFF2-40B4-BE49-F238E27FC236}">
                  <a16:creationId xmlns:a16="http://schemas.microsoft.com/office/drawing/2014/main" id="{246E16DF-3886-A548-AC52-9F51E1BE121B}"/>
                </a:ext>
              </a:extLst>
            </p:cNvPr>
            <p:cNvPicPr>
              <a:picLocks noChangeAspect="1"/>
            </p:cNvPicPr>
            <p:nvPr/>
          </p:nvPicPr>
          <p:blipFill>
            <a:blip r:embed="rId10"/>
            <a:stretch>
              <a:fillRect/>
            </a:stretch>
          </p:blipFill>
          <p:spPr>
            <a:xfrm>
              <a:off x="4171462" y="3994984"/>
              <a:ext cx="2936427" cy="2863016"/>
            </a:xfrm>
            <a:prstGeom prst="rect">
              <a:avLst/>
            </a:prstGeom>
          </p:spPr>
        </p:pic>
        <p:pic>
          <p:nvPicPr>
            <p:cNvPr id="13" name="Immagine 12" descr="Immagine che contiene esterni, albero, mammifero, animale&#10;&#10;&#10;&#10;Descrizione generata automaticamente">
              <a:extLst>
                <a:ext uri="{FF2B5EF4-FFF2-40B4-BE49-F238E27FC236}">
                  <a16:creationId xmlns:a16="http://schemas.microsoft.com/office/drawing/2014/main" id="{303412A9-29DA-E448-A62E-F126F420B483}"/>
                </a:ext>
              </a:extLst>
            </p:cNvPr>
            <p:cNvPicPr>
              <a:picLocks noChangeAspect="1"/>
            </p:cNvPicPr>
            <p:nvPr/>
          </p:nvPicPr>
          <p:blipFill>
            <a:blip r:embed="rId11"/>
            <a:stretch>
              <a:fillRect/>
            </a:stretch>
          </p:blipFill>
          <p:spPr>
            <a:xfrm>
              <a:off x="8754252" y="2032672"/>
              <a:ext cx="3452147" cy="1979035"/>
            </a:xfrm>
            <a:prstGeom prst="rect">
              <a:avLst/>
            </a:prstGeom>
          </p:spPr>
        </p:pic>
        <p:pic>
          <p:nvPicPr>
            <p:cNvPr id="14" name="Immagine 13" descr="Immagine che contiene esterni, mammifero, neve, animale&#10;&#10;&#10;&#10;Descrizione generata automaticamente">
              <a:extLst>
                <a:ext uri="{FF2B5EF4-FFF2-40B4-BE49-F238E27FC236}">
                  <a16:creationId xmlns:a16="http://schemas.microsoft.com/office/drawing/2014/main" id="{4EB3F3D9-C093-234C-9C0A-CD67B7EDF493}"/>
                </a:ext>
              </a:extLst>
            </p:cNvPr>
            <p:cNvPicPr>
              <a:picLocks noChangeAspect="1"/>
            </p:cNvPicPr>
            <p:nvPr/>
          </p:nvPicPr>
          <p:blipFill>
            <a:blip r:embed="rId12"/>
            <a:stretch>
              <a:fillRect/>
            </a:stretch>
          </p:blipFill>
          <p:spPr>
            <a:xfrm>
              <a:off x="5344912" y="2032672"/>
              <a:ext cx="3394940" cy="1962312"/>
            </a:xfrm>
            <a:prstGeom prst="rect">
              <a:avLst/>
            </a:prstGeom>
          </p:spPr>
        </p:pic>
      </p:grpSp>
      <p:grpSp>
        <p:nvGrpSpPr>
          <p:cNvPr id="15" name="Gruppo 14">
            <a:extLst>
              <a:ext uri="{FF2B5EF4-FFF2-40B4-BE49-F238E27FC236}">
                <a16:creationId xmlns:a16="http://schemas.microsoft.com/office/drawing/2014/main" id="{F2EB29DF-C61C-AA45-AC1C-E365DE99454B}"/>
              </a:ext>
            </a:extLst>
          </p:cNvPr>
          <p:cNvGrpSpPr/>
          <p:nvPr/>
        </p:nvGrpSpPr>
        <p:grpSpPr>
          <a:xfrm>
            <a:off x="39145" y="0"/>
            <a:ext cx="6904667" cy="3344553"/>
            <a:chOff x="39145" y="0"/>
            <a:chExt cx="6904667" cy="3344553"/>
          </a:xfrm>
        </p:grpSpPr>
        <p:sp>
          <p:nvSpPr>
            <p:cNvPr id="16" name="Rettangolo 15">
              <a:extLst>
                <a:ext uri="{FF2B5EF4-FFF2-40B4-BE49-F238E27FC236}">
                  <a16:creationId xmlns:a16="http://schemas.microsoft.com/office/drawing/2014/main" id="{F205F0BD-FBBF-0C4A-A5CA-8C1364CE1CAB}"/>
                </a:ext>
              </a:extLst>
            </p:cNvPr>
            <p:cNvSpPr/>
            <p:nvPr/>
          </p:nvSpPr>
          <p:spPr>
            <a:xfrm>
              <a:off x="50009" y="0"/>
              <a:ext cx="31432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a:spAutoFit/>
            </a:bodyPr>
            <a:lstStyle/>
            <a:p>
              <a:pPr algn="ctr"/>
              <a:r>
                <a:rPr lang="it-IT" sz="1350" b="1" dirty="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ttangolo 16">
              <a:extLst>
                <a:ext uri="{FF2B5EF4-FFF2-40B4-BE49-F238E27FC236}">
                  <a16:creationId xmlns:a16="http://schemas.microsoft.com/office/drawing/2014/main" id="{79BDA555-5CAE-3C47-8433-19DCCEA390F5}"/>
                </a:ext>
              </a:extLst>
            </p:cNvPr>
            <p:cNvSpPr/>
            <p:nvPr/>
          </p:nvSpPr>
          <p:spPr>
            <a:xfrm>
              <a:off x="2112319" y="0"/>
              <a:ext cx="31432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a:spAutoFit/>
            </a:bodyPr>
            <a:lstStyle/>
            <a:p>
              <a:pPr algn="ctr"/>
              <a:r>
                <a:rPr lang="it-IT" sz="1350" b="1" dirty="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ttangolo 17">
              <a:extLst>
                <a:ext uri="{FF2B5EF4-FFF2-40B4-BE49-F238E27FC236}">
                  <a16:creationId xmlns:a16="http://schemas.microsoft.com/office/drawing/2014/main" id="{B7AA6D87-BA5A-F64C-BBE7-D84C26A18450}"/>
                </a:ext>
              </a:extLst>
            </p:cNvPr>
            <p:cNvSpPr/>
            <p:nvPr/>
          </p:nvSpPr>
          <p:spPr>
            <a:xfrm>
              <a:off x="50008" y="1973155"/>
              <a:ext cx="31432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a:spAutoFit/>
            </a:bodyPr>
            <a:lstStyle/>
            <a:p>
              <a:pPr algn="ctr"/>
              <a:r>
                <a:rPr lang="it-IT" sz="1350" b="1" dirty="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Rettangolo 18">
              <a:extLst>
                <a:ext uri="{FF2B5EF4-FFF2-40B4-BE49-F238E27FC236}">
                  <a16:creationId xmlns:a16="http://schemas.microsoft.com/office/drawing/2014/main" id="{CE526673-DF06-B94B-BF73-36F9BB2276C7}"/>
                </a:ext>
              </a:extLst>
            </p:cNvPr>
            <p:cNvSpPr/>
            <p:nvPr/>
          </p:nvSpPr>
          <p:spPr>
            <a:xfrm>
              <a:off x="39145" y="3018094"/>
              <a:ext cx="31432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a:spAutoFit/>
            </a:bodyPr>
            <a:lstStyle/>
            <a:p>
              <a:pPr algn="ctr"/>
              <a:r>
                <a:rPr lang="it-IT" sz="1350" b="1" dirty="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ttangolo 19">
              <a:extLst>
                <a:ext uri="{FF2B5EF4-FFF2-40B4-BE49-F238E27FC236}">
                  <a16:creationId xmlns:a16="http://schemas.microsoft.com/office/drawing/2014/main" id="{F9C90EAA-6131-8642-BD8C-40547FCC6164}"/>
                </a:ext>
              </a:extLst>
            </p:cNvPr>
            <p:cNvSpPr/>
            <p:nvPr/>
          </p:nvSpPr>
          <p:spPr>
            <a:xfrm>
              <a:off x="2112318" y="1969021"/>
              <a:ext cx="31432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a:spAutoFit/>
            </a:bodyPr>
            <a:lstStyle/>
            <a:p>
              <a:pPr algn="ctr"/>
              <a:r>
                <a:rPr lang="it-IT" sz="1350" b="1" dirty="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ttangolo 20">
              <a:extLst>
                <a:ext uri="{FF2B5EF4-FFF2-40B4-BE49-F238E27FC236}">
                  <a16:creationId xmlns:a16="http://schemas.microsoft.com/office/drawing/2014/main" id="{1D9D8EED-4973-7D43-9859-485A5DBD4947}"/>
                </a:ext>
              </a:extLst>
            </p:cNvPr>
            <p:cNvSpPr/>
            <p:nvPr/>
          </p:nvSpPr>
          <p:spPr>
            <a:xfrm>
              <a:off x="4072595" y="11509"/>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ttangolo 21">
              <a:extLst>
                <a:ext uri="{FF2B5EF4-FFF2-40B4-BE49-F238E27FC236}">
                  <a16:creationId xmlns:a16="http://schemas.microsoft.com/office/drawing/2014/main" id="{E4489F8B-09B9-374F-B77F-3574FB4672B6}"/>
                </a:ext>
              </a:extLst>
            </p:cNvPr>
            <p:cNvSpPr/>
            <p:nvPr/>
          </p:nvSpPr>
          <p:spPr>
            <a:xfrm>
              <a:off x="4072595" y="1563289"/>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ttangolo 22">
              <a:extLst>
                <a:ext uri="{FF2B5EF4-FFF2-40B4-BE49-F238E27FC236}">
                  <a16:creationId xmlns:a16="http://schemas.microsoft.com/office/drawing/2014/main" id="{4B4F752F-9B83-C640-B220-69C6E8448D84}"/>
                </a:ext>
              </a:extLst>
            </p:cNvPr>
            <p:cNvSpPr/>
            <p:nvPr/>
          </p:nvSpPr>
          <p:spPr>
            <a:xfrm>
              <a:off x="6629489" y="11509"/>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Rettangolo 23">
              <a:extLst>
                <a:ext uri="{FF2B5EF4-FFF2-40B4-BE49-F238E27FC236}">
                  <a16:creationId xmlns:a16="http://schemas.microsoft.com/office/drawing/2014/main" id="{C9D92399-5E14-1443-A6D6-9416E540228A}"/>
                </a:ext>
              </a:extLst>
            </p:cNvPr>
            <p:cNvSpPr/>
            <p:nvPr/>
          </p:nvSpPr>
          <p:spPr>
            <a:xfrm>
              <a:off x="3198923" y="3030637"/>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Rettangolo 24">
              <a:extLst>
                <a:ext uri="{FF2B5EF4-FFF2-40B4-BE49-F238E27FC236}">
                  <a16:creationId xmlns:a16="http://schemas.microsoft.com/office/drawing/2014/main" id="{6A845368-0105-A14B-B39E-8E50B8FB4D15}"/>
                </a:ext>
              </a:extLst>
            </p:cNvPr>
            <p:cNvSpPr/>
            <p:nvPr/>
          </p:nvSpPr>
          <p:spPr>
            <a:xfrm>
              <a:off x="6629489" y="1598759"/>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Rettangolo 25">
              <a:extLst>
                <a:ext uri="{FF2B5EF4-FFF2-40B4-BE49-F238E27FC236}">
                  <a16:creationId xmlns:a16="http://schemas.microsoft.com/office/drawing/2014/main" id="{6EE7F84F-9376-4641-A6CE-16F9BB05FDD8}"/>
                </a:ext>
              </a:extLst>
            </p:cNvPr>
            <p:cNvSpPr/>
            <p:nvPr/>
          </p:nvSpPr>
          <p:spPr>
            <a:xfrm>
              <a:off x="5401243" y="3067554"/>
              <a:ext cx="314323"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68580" tIns="34290" rIns="68580" bIns="34290">
              <a:spAutoFit/>
            </a:bodyPr>
            <a:lstStyle/>
            <a:p>
              <a:pPr algn="ctr"/>
              <a:r>
                <a:rPr lang="it-IT" sz="135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endParaRPr lang="it-IT"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7" name="Titolo 1">
            <a:extLst>
              <a:ext uri="{FF2B5EF4-FFF2-40B4-BE49-F238E27FC236}">
                <a16:creationId xmlns:a16="http://schemas.microsoft.com/office/drawing/2014/main" id="{84BA67D7-ED52-C84C-ADFB-FC6B58595B87}"/>
              </a:ext>
            </a:extLst>
          </p:cNvPr>
          <p:cNvSpPr txBox="1">
            <a:spLocks/>
          </p:cNvSpPr>
          <p:nvPr/>
        </p:nvSpPr>
        <p:spPr>
          <a:xfrm>
            <a:off x="0" y="273844"/>
            <a:ext cx="9144000" cy="994172"/>
          </a:xfrm>
          <a:prstGeom prst="rect">
            <a:avLst/>
          </a:prstGeom>
          <a:solidFill>
            <a:schemeClr val="bg1">
              <a:alpha val="85000"/>
            </a:schemeClr>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	</a:t>
            </a:r>
            <a:r>
              <a:rPr lang="en-US" i="1" dirty="0"/>
              <a:t> </a:t>
            </a:r>
            <a:r>
              <a:rPr lang="en-US" sz="2800" dirty="0">
                <a:solidFill>
                  <a:schemeClr val="dk1"/>
                </a:solidFill>
                <a:latin typeface="Proxima Nova"/>
              </a:rPr>
              <a:t>The Background Bias</a:t>
            </a:r>
          </a:p>
        </p:txBody>
      </p:sp>
      <p:pic>
        <p:nvPicPr>
          <p:cNvPr id="28" name="Shape 107">
            <a:extLst>
              <a:ext uri="{FF2B5EF4-FFF2-40B4-BE49-F238E27FC236}">
                <a16:creationId xmlns:a16="http://schemas.microsoft.com/office/drawing/2014/main" id="{27B7F3B5-BF8A-DE4A-8ECF-76C0A9AE658D}"/>
              </a:ext>
            </a:extLst>
          </p:cNvPr>
          <p:cNvPicPr preferRelativeResize="0"/>
          <p:nvPr/>
        </p:nvPicPr>
        <p:blipFill rotWithShape="1">
          <a:blip r:embed="rId13">
            <a:alphaModFix/>
          </a:blip>
          <a:srcRect/>
          <a:stretch/>
        </p:blipFill>
        <p:spPr>
          <a:xfrm>
            <a:off x="1810068" y="1571793"/>
            <a:ext cx="5523865" cy="3015915"/>
          </a:xfrm>
          <a:prstGeom prst="rect">
            <a:avLst/>
          </a:prstGeom>
          <a:noFill/>
          <a:ln w="76200">
            <a:noFill/>
          </a:ln>
          <a:effectLst>
            <a:outerShdw blurRad="101600" dist="228600" dir="1800000" sx="101000" sy="101000" algn="tl" rotWithShape="0">
              <a:prstClr val="black">
                <a:alpha val="63000"/>
              </a:prstClr>
            </a:outerShdw>
          </a:effectLst>
        </p:spPr>
      </p:pic>
    </p:spTree>
    <p:extLst>
      <p:ext uri="{BB962C8B-B14F-4D97-AF65-F5344CB8AC3E}">
        <p14:creationId xmlns:p14="http://schemas.microsoft.com/office/powerpoint/2010/main" val="167909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C61298-73D9-6148-9414-52AD6C2BE79A}"/>
              </a:ext>
            </a:extLst>
          </p:cNvPr>
          <p:cNvSpPr>
            <a:spLocks noGrp="1"/>
          </p:cNvSpPr>
          <p:nvPr>
            <p:ph type="title"/>
          </p:nvPr>
        </p:nvSpPr>
        <p:spPr/>
        <p:txBody>
          <a:bodyPr/>
          <a:lstStyle/>
          <a:p>
            <a:r>
              <a:rPr lang="en-US" noProof="0" dirty="0"/>
              <a:t>From Image to Counter-Exemplar</a:t>
            </a:r>
          </a:p>
        </p:txBody>
      </p:sp>
      <p:pic>
        <p:nvPicPr>
          <p:cNvPr id="6" name="Immagine 5" descr="Immagine che contiene testo&#10;&#10;Descrizione generata automaticamente">
            <a:extLst>
              <a:ext uri="{FF2B5EF4-FFF2-40B4-BE49-F238E27FC236}">
                <a16:creationId xmlns:a16="http://schemas.microsoft.com/office/drawing/2014/main" id="{DE4F212E-C3B7-F247-BD6B-115E411E2BC8}"/>
              </a:ext>
            </a:extLst>
          </p:cNvPr>
          <p:cNvPicPr>
            <a:picLocks noChangeAspect="1"/>
          </p:cNvPicPr>
          <p:nvPr/>
        </p:nvPicPr>
        <p:blipFill>
          <a:blip r:embed="rId3"/>
          <a:stretch>
            <a:fillRect/>
          </a:stretch>
        </p:blipFill>
        <p:spPr>
          <a:xfrm>
            <a:off x="413834" y="1034121"/>
            <a:ext cx="8418466" cy="1924221"/>
          </a:xfrm>
          <a:prstGeom prst="rect">
            <a:avLst/>
          </a:prstGeom>
        </p:spPr>
      </p:pic>
      <p:pic>
        <p:nvPicPr>
          <p:cNvPr id="8" name="Immagine 7">
            <a:extLst>
              <a:ext uri="{FF2B5EF4-FFF2-40B4-BE49-F238E27FC236}">
                <a16:creationId xmlns:a16="http://schemas.microsoft.com/office/drawing/2014/main" id="{CBDF40C4-380E-094D-B10D-2D6C7A9822A0}"/>
              </a:ext>
            </a:extLst>
          </p:cNvPr>
          <p:cNvPicPr>
            <a:picLocks noChangeAspect="1"/>
          </p:cNvPicPr>
          <p:nvPr/>
        </p:nvPicPr>
        <p:blipFill>
          <a:blip r:embed="rId4"/>
          <a:stretch>
            <a:fillRect/>
          </a:stretch>
        </p:blipFill>
        <p:spPr>
          <a:xfrm>
            <a:off x="311700" y="2922224"/>
            <a:ext cx="8520600" cy="1893467"/>
          </a:xfrm>
          <a:prstGeom prst="rect">
            <a:avLst/>
          </a:prstGeom>
        </p:spPr>
      </p:pic>
      <p:sp>
        <p:nvSpPr>
          <p:cNvPr id="11" name="CasellaDiTesto 10">
            <a:extLst>
              <a:ext uri="{FF2B5EF4-FFF2-40B4-BE49-F238E27FC236}">
                <a16:creationId xmlns:a16="http://schemas.microsoft.com/office/drawing/2014/main" id="{BDDDD525-6546-8944-8B28-4E68F78819AF}"/>
              </a:ext>
            </a:extLst>
          </p:cNvPr>
          <p:cNvSpPr txBox="1"/>
          <p:nvPr/>
        </p:nvSpPr>
        <p:spPr>
          <a:xfrm rot="16200000">
            <a:off x="-132470" y="1811564"/>
            <a:ext cx="723275" cy="369332"/>
          </a:xfrm>
          <a:prstGeom prst="rect">
            <a:avLst/>
          </a:prstGeom>
          <a:noFill/>
        </p:spPr>
        <p:txBody>
          <a:bodyPr wrap="none" rtlCol="0">
            <a:spAutoFit/>
          </a:bodyPr>
          <a:lstStyle/>
          <a:p>
            <a:r>
              <a:rPr lang="en-US" sz="1800" dirty="0" err="1">
                <a:solidFill>
                  <a:schemeClr val="dk1"/>
                </a:solidFill>
                <a:latin typeface="Proxima Nova"/>
                <a:sym typeface="Proxima Nova"/>
              </a:rPr>
              <a:t>mnist</a:t>
            </a:r>
            <a:endParaRPr lang="en-US" sz="1800" dirty="0">
              <a:solidFill>
                <a:schemeClr val="dk1"/>
              </a:solidFill>
              <a:latin typeface="Proxima Nova"/>
              <a:sym typeface="Proxima Nova"/>
            </a:endParaRPr>
          </a:p>
        </p:txBody>
      </p:sp>
      <p:sp>
        <p:nvSpPr>
          <p:cNvPr id="12" name="CasellaDiTesto 11">
            <a:extLst>
              <a:ext uri="{FF2B5EF4-FFF2-40B4-BE49-F238E27FC236}">
                <a16:creationId xmlns:a16="http://schemas.microsoft.com/office/drawing/2014/main" id="{38A44EF0-89D5-DF4E-BB41-92B36F925835}"/>
              </a:ext>
            </a:extLst>
          </p:cNvPr>
          <p:cNvSpPr txBox="1"/>
          <p:nvPr/>
        </p:nvSpPr>
        <p:spPr>
          <a:xfrm rot="16200000">
            <a:off x="-273152" y="3677528"/>
            <a:ext cx="915635" cy="369332"/>
          </a:xfrm>
          <a:prstGeom prst="rect">
            <a:avLst/>
          </a:prstGeom>
          <a:noFill/>
        </p:spPr>
        <p:txBody>
          <a:bodyPr wrap="none" rtlCol="0">
            <a:spAutoFit/>
          </a:bodyPr>
          <a:lstStyle/>
          <a:p>
            <a:r>
              <a:rPr lang="en-US" sz="1800" dirty="0">
                <a:solidFill>
                  <a:schemeClr val="dk1"/>
                </a:solidFill>
                <a:latin typeface="Proxima Nova"/>
                <a:sym typeface="Proxima Nova"/>
              </a:rPr>
              <a:t>fashion</a:t>
            </a:r>
          </a:p>
        </p:txBody>
      </p:sp>
      <p:sp>
        <p:nvSpPr>
          <p:cNvPr id="13" name="CasellaDiTesto 12">
            <a:extLst>
              <a:ext uri="{FF2B5EF4-FFF2-40B4-BE49-F238E27FC236}">
                <a16:creationId xmlns:a16="http://schemas.microsoft.com/office/drawing/2014/main" id="{F389CCA4-672D-8045-98AE-90B44C3D7A2A}"/>
              </a:ext>
            </a:extLst>
          </p:cNvPr>
          <p:cNvSpPr txBox="1"/>
          <p:nvPr/>
        </p:nvSpPr>
        <p:spPr>
          <a:xfrm>
            <a:off x="6117298" y="564412"/>
            <a:ext cx="3026702" cy="507831"/>
          </a:xfrm>
          <a:prstGeom prst="rect">
            <a:avLst/>
          </a:prstGeom>
          <a:noFill/>
        </p:spPr>
        <p:txBody>
          <a:bodyPr wrap="square" rtlCol="0">
            <a:spAutoFit/>
          </a:bodyPr>
          <a:lstStyle/>
          <a:p>
            <a:pPr marL="171450" indent="-171450">
              <a:buFont typeface="Arial" panose="020B0604020202020204" pitchFamily="34" charset="0"/>
              <a:buChar char="•"/>
            </a:pPr>
            <a:r>
              <a:rPr lang="it-IT" sz="900" dirty="0"/>
              <a:t>T. </a:t>
            </a:r>
            <a:r>
              <a:rPr lang="it-IT" sz="900" dirty="0" err="1"/>
              <a:t>Spinner</a:t>
            </a:r>
            <a:r>
              <a:rPr lang="it-IT" sz="900" dirty="0"/>
              <a:t> et al. </a:t>
            </a:r>
            <a:r>
              <a:rPr lang="it-IT" sz="900" dirty="0" err="1"/>
              <a:t>Towards</a:t>
            </a:r>
            <a:r>
              <a:rPr lang="it-IT" sz="900" dirty="0"/>
              <a:t> an </a:t>
            </a:r>
            <a:r>
              <a:rPr lang="it-IT" sz="900" dirty="0" err="1"/>
              <a:t>interpretable</a:t>
            </a:r>
            <a:r>
              <a:rPr lang="it-IT" sz="900" dirty="0"/>
              <a:t> </a:t>
            </a:r>
            <a:r>
              <a:rPr lang="it-IT" sz="900" dirty="0" err="1"/>
              <a:t>latent</a:t>
            </a:r>
            <a:r>
              <a:rPr lang="it-IT" sz="900" dirty="0"/>
              <a:t> </a:t>
            </a:r>
            <a:r>
              <a:rPr lang="it-IT" sz="900" dirty="0" err="1"/>
              <a:t>space</a:t>
            </a:r>
            <a:r>
              <a:rPr lang="it-IT" sz="900" dirty="0"/>
              <a:t>: an intuitive </a:t>
            </a:r>
            <a:r>
              <a:rPr lang="it-IT" sz="900" dirty="0" err="1"/>
              <a:t>comparison</a:t>
            </a:r>
            <a:r>
              <a:rPr lang="it-IT" sz="900" dirty="0"/>
              <a:t> of </a:t>
            </a:r>
            <a:r>
              <a:rPr lang="it-IT" sz="900" dirty="0" err="1"/>
              <a:t>autoencoders</a:t>
            </a:r>
            <a:r>
              <a:rPr lang="it-IT" sz="900" dirty="0"/>
              <a:t> with </a:t>
            </a:r>
            <a:r>
              <a:rPr lang="it-IT" sz="900" dirty="0" err="1"/>
              <a:t>variational</a:t>
            </a:r>
            <a:r>
              <a:rPr lang="it-IT" sz="900" dirty="0"/>
              <a:t> </a:t>
            </a:r>
            <a:r>
              <a:rPr lang="it-IT" sz="900" dirty="0" err="1"/>
              <a:t>autoencoders</a:t>
            </a:r>
            <a:r>
              <a:rPr lang="it-IT" sz="900" dirty="0"/>
              <a:t>. In IEEE VIS 2018, 2018.</a:t>
            </a:r>
          </a:p>
        </p:txBody>
      </p:sp>
    </p:spTree>
    <p:extLst>
      <p:ext uri="{BB962C8B-B14F-4D97-AF65-F5344CB8AC3E}">
        <p14:creationId xmlns:p14="http://schemas.microsoft.com/office/powerpoint/2010/main" val="200711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B30332-1C2C-864B-8E5C-710FF3FB6592}"/>
              </a:ext>
            </a:extLst>
          </p:cNvPr>
          <p:cNvSpPr>
            <a:spLocks noGrp="1"/>
          </p:cNvSpPr>
          <p:nvPr>
            <p:ph type="title"/>
          </p:nvPr>
        </p:nvSpPr>
        <p:spPr/>
        <p:txBody>
          <a:bodyPr/>
          <a:lstStyle/>
          <a:p>
            <a:r>
              <a:rPr lang="it-IT" dirty="0" err="1"/>
              <a:t>Results</a:t>
            </a:r>
            <a:endParaRPr lang="it-IT" dirty="0"/>
          </a:p>
        </p:txBody>
      </p:sp>
      <p:sp>
        <p:nvSpPr>
          <p:cNvPr id="3" name="Segnaposto testo 2">
            <a:extLst>
              <a:ext uri="{FF2B5EF4-FFF2-40B4-BE49-F238E27FC236}">
                <a16:creationId xmlns:a16="http://schemas.microsoft.com/office/drawing/2014/main" id="{3611D08C-BB74-814F-8062-4C1045EF2BE6}"/>
              </a:ext>
            </a:extLst>
          </p:cNvPr>
          <p:cNvSpPr>
            <a:spLocks noGrp="1"/>
          </p:cNvSpPr>
          <p:nvPr>
            <p:ph type="body" idx="1"/>
          </p:nvPr>
        </p:nvSpPr>
        <p:spPr>
          <a:xfrm>
            <a:off x="311700" y="1152475"/>
            <a:ext cx="4041815" cy="3416400"/>
          </a:xfrm>
        </p:spPr>
        <p:txBody>
          <a:bodyPr/>
          <a:lstStyle/>
          <a:p>
            <a:r>
              <a:rPr lang="it-IT" dirty="0" err="1"/>
              <a:t>Experiments</a:t>
            </a:r>
            <a:r>
              <a:rPr lang="it-IT" dirty="0"/>
              <a:t> show </a:t>
            </a:r>
            <a:r>
              <a:rPr lang="it-IT" dirty="0" err="1"/>
              <a:t>that</a:t>
            </a:r>
            <a:r>
              <a:rPr lang="it-IT" dirty="0"/>
              <a:t> ABELE </a:t>
            </a:r>
            <a:r>
              <a:rPr lang="it-IT" dirty="0" err="1"/>
              <a:t>provides</a:t>
            </a:r>
            <a:r>
              <a:rPr lang="it-IT" dirty="0"/>
              <a:t> </a:t>
            </a:r>
            <a:r>
              <a:rPr lang="it-IT" dirty="0" err="1"/>
              <a:t>explanations</a:t>
            </a:r>
            <a:r>
              <a:rPr lang="it-IT" dirty="0"/>
              <a:t> </a:t>
            </a:r>
            <a:r>
              <a:rPr lang="it-IT" dirty="0" err="1"/>
              <a:t>which</a:t>
            </a:r>
            <a:r>
              <a:rPr lang="it-IT" dirty="0"/>
              <a:t> are</a:t>
            </a:r>
          </a:p>
          <a:p>
            <a:pPr lvl="1"/>
            <a:r>
              <a:rPr lang="it-IT" sz="1600" b="1" dirty="0" err="1"/>
              <a:t>Faithful</a:t>
            </a:r>
            <a:endParaRPr lang="it-IT" sz="1600" b="1" dirty="0"/>
          </a:p>
          <a:p>
            <a:pPr lvl="1"/>
            <a:r>
              <a:rPr lang="it-IT" sz="1600" b="1" dirty="0" err="1"/>
              <a:t>Useful</a:t>
            </a:r>
            <a:endParaRPr lang="it-IT" sz="1600" b="1" dirty="0"/>
          </a:p>
          <a:p>
            <a:pPr lvl="1"/>
            <a:r>
              <a:rPr lang="it-IT" sz="1600" b="1" dirty="0" err="1"/>
              <a:t>Relevant</a:t>
            </a:r>
            <a:endParaRPr lang="it-IT" sz="1600" b="1" dirty="0"/>
          </a:p>
          <a:p>
            <a:pPr lvl="1"/>
            <a:r>
              <a:rPr lang="it-IT" sz="1600" b="1" dirty="0" err="1"/>
              <a:t>Coherent</a:t>
            </a:r>
            <a:endParaRPr lang="it-IT" sz="1600" b="1" dirty="0"/>
          </a:p>
          <a:p>
            <a:pPr lvl="1"/>
            <a:r>
              <a:rPr lang="it-IT" sz="1600" b="1" dirty="0" err="1"/>
              <a:t>Robust</a:t>
            </a:r>
            <a:endParaRPr lang="it-IT" sz="1600" b="1" dirty="0"/>
          </a:p>
        </p:txBody>
      </p:sp>
      <p:pic>
        <p:nvPicPr>
          <p:cNvPr id="5" name="Immagine 4" descr="Immagine che contiene screenshot&#10;&#10;Descrizione generata automaticamente">
            <a:extLst>
              <a:ext uri="{FF2B5EF4-FFF2-40B4-BE49-F238E27FC236}">
                <a16:creationId xmlns:a16="http://schemas.microsoft.com/office/drawing/2014/main" id="{8FAFB3C3-FF17-7F43-8F50-CF62631AAEA5}"/>
              </a:ext>
            </a:extLst>
          </p:cNvPr>
          <p:cNvPicPr>
            <a:picLocks noChangeAspect="1"/>
          </p:cNvPicPr>
          <p:nvPr/>
        </p:nvPicPr>
        <p:blipFill>
          <a:blip r:embed="rId2"/>
          <a:stretch>
            <a:fillRect/>
          </a:stretch>
        </p:blipFill>
        <p:spPr>
          <a:xfrm>
            <a:off x="4314330" y="56644"/>
            <a:ext cx="4572000" cy="1876612"/>
          </a:xfrm>
          <a:prstGeom prst="rect">
            <a:avLst/>
          </a:prstGeom>
        </p:spPr>
      </p:pic>
      <p:pic>
        <p:nvPicPr>
          <p:cNvPr id="7" name="Immagine 6">
            <a:extLst>
              <a:ext uri="{FF2B5EF4-FFF2-40B4-BE49-F238E27FC236}">
                <a16:creationId xmlns:a16="http://schemas.microsoft.com/office/drawing/2014/main" id="{874052F1-2A33-CA43-B442-CE9A53F0C0E9}"/>
              </a:ext>
            </a:extLst>
          </p:cNvPr>
          <p:cNvPicPr>
            <a:picLocks noChangeAspect="1"/>
          </p:cNvPicPr>
          <p:nvPr/>
        </p:nvPicPr>
        <p:blipFill>
          <a:blip r:embed="rId3"/>
          <a:stretch>
            <a:fillRect/>
          </a:stretch>
        </p:blipFill>
        <p:spPr>
          <a:xfrm>
            <a:off x="4520705" y="1933256"/>
            <a:ext cx="4159250" cy="1511300"/>
          </a:xfrm>
          <a:prstGeom prst="rect">
            <a:avLst/>
          </a:prstGeom>
        </p:spPr>
      </p:pic>
      <p:pic>
        <p:nvPicPr>
          <p:cNvPr id="8" name="Immagine 7">
            <a:extLst>
              <a:ext uri="{FF2B5EF4-FFF2-40B4-BE49-F238E27FC236}">
                <a16:creationId xmlns:a16="http://schemas.microsoft.com/office/drawing/2014/main" id="{C31BB56D-997D-014F-A64C-6EEEAA62E856}"/>
              </a:ext>
            </a:extLst>
          </p:cNvPr>
          <p:cNvPicPr>
            <a:picLocks noChangeAspect="1"/>
          </p:cNvPicPr>
          <p:nvPr/>
        </p:nvPicPr>
        <p:blipFill>
          <a:blip r:embed="rId4"/>
          <a:stretch>
            <a:fillRect/>
          </a:stretch>
        </p:blipFill>
        <p:spPr>
          <a:xfrm>
            <a:off x="4547727" y="3444556"/>
            <a:ext cx="4206570" cy="1512000"/>
          </a:xfrm>
          <a:prstGeom prst="rect">
            <a:avLst/>
          </a:prstGeom>
        </p:spPr>
      </p:pic>
    </p:spTree>
    <p:extLst>
      <p:ext uri="{BB962C8B-B14F-4D97-AF65-F5344CB8AC3E}">
        <p14:creationId xmlns:p14="http://schemas.microsoft.com/office/powerpoint/2010/main" val="852320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B60DBE-992B-2A45-86A3-268525D1C1A8}"/>
              </a:ext>
            </a:extLst>
          </p:cNvPr>
          <p:cNvSpPr>
            <a:spLocks noGrp="1"/>
          </p:cNvSpPr>
          <p:nvPr>
            <p:ph type="title"/>
          </p:nvPr>
        </p:nvSpPr>
        <p:spPr/>
        <p:txBody>
          <a:bodyPr/>
          <a:lstStyle/>
          <a:p>
            <a:r>
              <a:rPr lang="en-US" noProof="0" dirty="0"/>
              <a:t>Future Research Directions</a:t>
            </a:r>
          </a:p>
        </p:txBody>
      </p:sp>
      <p:sp>
        <p:nvSpPr>
          <p:cNvPr id="3" name="Segnaposto testo 2">
            <a:extLst>
              <a:ext uri="{FF2B5EF4-FFF2-40B4-BE49-F238E27FC236}">
                <a16:creationId xmlns:a16="http://schemas.microsoft.com/office/drawing/2014/main" id="{EE05FD31-D379-1547-BA1B-0A8806546CBA}"/>
              </a:ext>
            </a:extLst>
          </p:cNvPr>
          <p:cNvSpPr>
            <a:spLocks noGrp="1"/>
          </p:cNvSpPr>
          <p:nvPr>
            <p:ph type="body" idx="1"/>
          </p:nvPr>
        </p:nvSpPr>
        <p:spPr>
          <a:xfrm>
            <a:off x="311700" y="1152475"/>
            <a:ext cx="8394978" cy="3416400"/>
          </a:xfrm>
        </p:spPr>
        <p:txBody>
          <a:bodyPr/>
          <a:lstStyle/>
          <a:p>
            <a:r>
              <a:rPr lang="en-US" noProof="0" dirty="0"/>
              <a:t>Investigate the effect of </a:t>
            </a:r>
            <a:r>
              <a:rPr lang="en-US" b="1" i="1" noProof="0" dirty="0"/>
              <a:t>changing some aspect of the AAE</a:t>
            </a:r>
            <a:r>
              <a:rPr lang="en-US" noProof="0" dirty="0"/>
              <a:t>:</a:t>
            </a:r>
          </a:p>
          <a:p>
            <a:pPr lvl="1">
              <a:spcBef>
                <a:spcPts val="0"/>
              </a:spcBef>
            </a:pPr>
            <a:r>
              <a:rPr lang="en-US" sz="1800" noProof="0" dirty="0">
                <a:solidFill>
                  <a:schemeClr val="accent1">
                    <a:lumMod val="50000"/>
                  </a:schemeClr>
                </a:solidFill>
              </a:rPr>
              <a:t>the latent dimensions k,</a:t>
            </a:r>
          </a:p>
          <a:p>
            <a:pPr lvl="1">
              <a:spcBef>
                <a:spcPts val="0"/>
              </a:spcBef>
            </a:pPr>
            <a:r>
              <a:rPr lang="en-US" sz="1800" noProof="0" dirty="0">
                <a:solidFill>
                  <a:schemeClr val="accent1">
                    <a:lumMod val="50000"/>
                  </a:schemeClr>
                </a:solidFill>
              </a:rPr>
              <a:t>the rigidity of the discriminator in admitting latent instances,</a:t>
            </a:r>
          </a:p>
          <a:p>
            <a:pPr lvl="1">
              <a:spcBef>
                <a:spcPts val="0"/>
              </a:spcBef>
            </a:pPr>
            <a:r>
              <a:rPr lang="en-US" sz="1800" noProof="0" dirty="0">
                <a:solidFill>
                  <a:schemeClr val="accent1">
                    <a:lumMod val="50000"/>
                  </a:schemeClr>
                </a:solidFill>
              </a:rPr>
              <a:t>the type of autoencoders.</a:t>
            </a:r>
          </a:p>
          <a:p>
            <a:r>
              <a:rPr lang="en-US" noProof="0" dirty="0"/>
              <a:t>Extend ABELE to make it </a:t>
            </a:r>
            <a:r>
              <a:rPr lang="en-US" b="1" i="1" noProof="0" dirty="0"/>
              <a:t>work on text</a:t>
            </a:r>
            <a:r>
              <a:rPr lang="en-US" noProof="0" dirty="0"/>
              <a:t>.</a:t>
            </a:r>
          </a:p>
          <a:p>
            <a:r>
              <a:rPr lang="en-US" noProof="0" dirty="0"/>
              <a:t>Employ ABELE in a case study generating exemplars and counter-exemplars for explaining </a:t>
            </a:r>
            <a:r>
              <a:rPr lang="en-US" b="1" i="1" noProof="0" dirty="0"/>
              <a:t>medical imaging tasks</a:t>
            </a:r>
            <a:r>
              <a:rPr lang="en-US" noProof="0" dirty="0"/>
              <a:t>, e.g. radiography and fMRI images.</a:t>
            </a:r>
          </a:p>
          <a:p>
            <a:r>
              <a:rPr lang="en-US" noProof="0" dirty="0"/>
              <a:t>Conduct extrinsic interpretability </a:t>
            </a:r>
            <a:r>
              <a:rPr lang="en-US" b="1" i="1" noProof="0" dirty="0"/>
              <a:t>evaluation of ABELE with a human decision-making task</a:t>
            </a:r>
            <a:r>
              <a:rPr lang="en-US" noProof="0" dirty="0"/>
              <a:t> driven by ABELE explanations.</a:t>
            </a:r>
          </a:p>
        </p:txBody>
      </p:sp>
      <p:pic>
        <p:nvPicPr>
          <p:cNvPr id="5" name="Immagine 4">
            <a:extLst>
              <a:ext uri="{FF2B5EF4-FFF2-40B4-BE49-F238E27FC236}">
                <a16:creationId xmlns:a16="http://schemas.microsoft.com/office/drawing/2014/main" id="{4B87559C-FB95-B241-8C17-FD36D7742FA9}"/>
              </a:ext>
            </a:extLst>
          </p:cNvPr>
          <p:cNvPicPr>
            <a:picLocks noChangeAspect="1"/>
          </p:cNvPicPr>
          <p:nvPr/>
        </p:nvPicPr>
        <p:blipFill>
          <a:blip r:embed="rId2">
            <a:duotone>
              <a:schemeClr val="bg2">
                <a:shade val="45000"/>
                <a:satMod val="135000"/>
              </a:schemeClr>
              <a:prstClr val="white"/>
            </a:duotone>
          </a:blip>
          <a:stretch>
            <a:fillRect/>
          </a:stretch>
        </p:blipFill>
        <p:spPr>
          <a:xfrm>
            <a:off x="7991864" y="445025"/>
            <a:ext cx="840436" cy="840436"/>
          </a:xfrm>
          <a:prstGeom prst="rect">
            <a:avLst/>
          </a:prstGeom>
        </p:spPr>
      </p:pic>
    </p:spTree>
    <p:extLst>
      <p:ext uri="{BB962C8B-B14F-4D97-AF65-F5344CB8AC3E}">
        <p14:creationId xmlns:p14="http://schemas.microsoft.com/office/powerpoint/2010/main" val="20441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4FD022F1-2592-2B4E-BADE-7A241DB701E9}"/>
              </a:ext>
            </a:extLst>
          </p:cNvPr>
          <p:cNvSpPr/>
          <p:nvPr/>
        </p:nvSpPr>
        <p:spPr>
          <a:xfrm>
            <a:off x="6010507" y="0"/>
            <a:ext cx="313349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47E15D0B-3B26-C344-9229-787CCE79CDD2}"/>
              </a:ext>
            </a:extLst>
          </p:cNvPr>
          <p:cNvSpPr>
            <a:spLocks noGrp="1"/>
          </p:cNvSpPr>
          <p:nvPr>
            <p:ph type="title"/>
          </p:nvPr>
        </p:nvSpPr>
        <p:spPr/>
        <p:txBody>
          <a:bodyPr/>
          <a:lstStyle/>
          <a:p>
            <a:r>
              <a:rPr lang="en-US" noProof="0" dirty="0"/>
              <a:t>Thank you</a:t>
            </a:r>
            <a:br>
              <a:rPr lang="en-US" noProof="0" dirty="0"/>
            </a:br>
            <a:r>
              <a:rPr lang="en-US" sz="2400" noProof="0" dirty="0" err="1">
                <a:solidFill>
                  <a:schemeClr val="accent2"/>
                </a:solidFill>
              </a:rPr>
              <a:t>riccardo.guidotti</a:t>
            </a:r>
            <a:r>
              <a:rPr lang="en-US" sz="2400" dirty="0">
                <a:solidFill>
                  <a:schemeClr val="accent2"/>
                </a:solidFill>
              </a:rPr>
              <a:t>@</a:t>
            </a:r>
            <a:r>
              <a:rPr lang="en-US" sz="2400" dirty="0" err="1">
                <a:solidFill>
                  <a:schemeClr val="accent2"/>
                </a:solidFill>
              </a:rPr>
              <a:t>unipi</a:t>
            </a:r>
            <a:r>
              <a:rPr lang="en-US" sz="2400" noProof="0" dirty="0">
                <a:solidFill>
                  <a:schemeClr val="accent2"/>
                </a:solidFill>
              </a:rPr>
              <a:t>.it</a:t>
            </a:r>
            <a:endParaRPr lang="en-US" noProof="0" dirty="0">
              <a:solidFill>
                <a:schemeClr val="accent2"/>
              </a:solidFill>
            </a:endParaRPr>
          </a:p>
        </p:txBody>
      </p:sp>
      <p:pic>
        <p:nvPicPr>
          <p:cNvPr id="8" name="Immagine 7" descr="Immagine che contiene grafica vettoriale&#10;&#10;Descrizione generata automaticamente">
            <a:extLst>
              <a:ext uri="{FF2B5EF4-FFF2-40B4-BE49-F238E27FC236}">
                <a16:creationId xmlns:a16="http://schemas.microsoft.com/office/drawing/2014/main" id="{0A940239-D472-504B-91B5-B455B4492A72}"/>
              </a:ext>
            </a:extLst>
          </p:cNvPr>
          <p:cNvPicPr>
            <a:picLocks noChangeAspect="1"/>
          </p:cNvPicPr>
          <p:nvPr/>
        </p:nvPicPr>
        <p:blipFill>
          <a:blip r:embed="rId3"/>
          <a:stretch>
            <a:fillRect/>
          </a:stretch>
        </p:blipFill>
        <p:spPr>
          <a:xfrm>
            <a:off x="6847408" y="149179"/>
            <a:ext cx="2198507" cy="778232"/>
          </a:xfrm>
          <a:prstGeom prst="rect">
            <a:avLst/>
          </a:prstGeom>
        </p:spPr>
      </p:pic>
      <p:pic>
        <p:nvPicPr>
          <p:cNvPr id="9" name="Immagine 8">
            <a:extLst>
              <a:ext uri="{FF2B5EF4-FFF2-40B4-BE49-F238E27FC236}">
                <a16:creationId xmlns:a16="http://schemas.microsoft.com/office/drawing/2014/main" id="{5C24E1FD-F06F-944D-88DD-84318EE09756}"/>
              </a:ext>
            </a:extLst>
          </p:cNvPr>
          <p:cNvPicPr>
            <a:picLocks noChangeAspect="1"/>
          </p:cNvPicPr>
          <p:nvPr/>
        </p:nvPicPr>
        <p:blipFill>
          <a:blip r:embed="rId4"/>
          <a:stretch>
            <a:fillRect/>
          </a:stretch>
        </p:blipFill>
        <p:spPr>
          <a:xfrm>
            <a:off x="6966148" y="1082758"/>
            <a:ext cx="2079767" cy="654061"/>
          </a:xfrm>
          <a:prstGeom prst="rect">
            <a:avLst/>
          </a:prstGeom>
        </p:spPr>
      </p:pic>
      <p:pic>
        <p:nvPicPr>
          <p:cNvPr id="12" name="Immagine 11">
            <a:extLst>
              <a:ext uri="{FF2B5EF4-FFF2-40B4-BE49-F238E27FC236}">
                <a16:creationId xmlns:a16="http://schemas.microsoft.com/office/drawing/2014/main" id="{3AF5A574-6031-BE4F-88FA-F34A4E01ABE0}"/>
              </a:ext>
            </a:extLst>
          </p:cNvPr>
          <p:cNvPicPr>
            <a:picLocks noChangeAspect="1"/>
          </p:cNvPicPr>
          <p:nvPr/>
        </p:nvPicPr>
        <p:blipFill>
          <a:blip r:embed="rId5"/>
          <a:stretch>
            <a:fillRect/>
          </a:stretch>
        </p:blipFill>
        <p:spPr>
          <a:xfrm>
            <a:off x="6114013" y="3236679"/>
            <a:ext cx="2931902" cy="634878"/>
          </a:xfrm>
          <a:prstGeom prst="rect">
            <a:avLst/>
          </a:prstGeom>
        </p:spPr>
      </p:pic>
      <p:pic>
        <p:nvPicPr>
          <p:cNvPr id="17" name="Immagine 16">
            <a:extLst>
              <a:ext uri="{FF2B5EF4-FFF2-40B4-BE49-F238E27FC236}">
                <a16:creationId xmlns:a16="http://schemas.microsoft.com/office/drawing/2014/main" id="{6598259E-9418-9D4D-B1DA-5E186BA82433}"/>
              </a:ext>
            </a:extLst>
          </p:cNvPr>
          <p:cNvPicPr>
            <a:picLocks noChangeAspect="1"/>
          </p:cNvPicPr>
          <p:nvPr/>
        </p:nvPicPr>
        <p:blipFill>
          <a:blip r:embed="rId6"/>
          <a:stretch>
            <a:fillRect/>
          </a:stretch>
        </p:blipFill>
        <p:spPr>
          <a:xfrm>
            <a:off x="7812982" y="3982300"/>
            <a:ext cx="1232933" cy="1147903"/>
          </a:xfrm>
          <a:prstGeom prst="rect">
            <a:avLst/>
          </a:prstGeom>
        </p:spPr>
      </p:pic>
      <p:cxnSp>
        <p:nvCxnSpPr>
          <p:cNvPr id="20" name="Connettore 1 19">
            <a:extLst>
              <a:ext uri="{FF2B5EF4-FFF2-40B4-BE49-F238E27FC236}">
                <a16:creationId xmlns:a16="http://schemas.microsoft.com/office/drawing/2014/main" id="{E2994D6F-647D-474A-9807-D8DC16AC70E4}"/>
              </a:ext>
            </a:extLst>
          </p:cNvPr>
          <p:cNvCxnSpPr>
            <a:cxnSpLocks/>
          </p:cNvCxnSpPr>
          <p:nvPr/>
        </p:nvCxnSpPr>
        <p:spPr>
          <a:xfrm>
            <a:off x="6010507" y="0"/>
            <a:ext cx="0" cy="514350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Immagine 24">
            <a:extLst>
              <a:ext uri="{FF2B5EF4-FFF2-40B4-BE49-F238E27FC236}">
                <a16:creationId xmlns:a16="http://schemas.microsoft.com/office/drawing/2014/main" id="{9642E716-8E01-DB44-A848-9D26A784EEF1}"/>
              </a:ext>
            </a:extLst>
          </p:cNvPr>
          <p:cNvPicPr>
            <a:picLocks noChangeAspect="1"/>
          </p:cNvPicPr>
          <p:nvPr/>
        </p:nvPicPr>
        <p:blipFill>
          <a:blip r:embed="rId7"/>
          <a:stretch>
            <a:fillRect/>
          </a:stretch>
        </p:blipFill>
        <p:spPr>
          <a:xfrm>
            <a:off x="7217115" y="1820806"/>
            <a:ext cx="1828800" cy="1371600"/>
          </a:xfrm>
          <a:prstGeom prst="rect">
            <a:avLst/>
          </a:prstGeom>
        </p:spPr>
      </p:pic>
      <p:sp>
        <p:nvSpPr>
          <p:cNvPr id="26" name="CasellaDiTesto 25">
            <a:extLst>
              <a:ext uri="{FF2B5EF4-FFF2-40B4-BE49-F238E27FC236}">
                <a16:creationId xmlns:a16="http://schemas.microsoft.com/office/drawing/2014/main" id="{2069C2F3-30BD-0148-95F5-ACD0D91BE090}"/>
              </a:ext>
            </a:extLst>
          </p:cNvPr>
          <p:cNvSpPr txBox="1"/>
          <p:nvPr/>
        </p:nvSpPr>
        <p:spPr>
          <a:xfrm>
            <a:off x="490250" y="4432484"/>
            <a:ext cx="3486852" cy="369332"/>
          </a:xfrm>
          <a:prstGeom prst="rect">
            <a:avLst/>
          </a:prstGeom>
          <a:noFill/>
        </p:spPr>
        <p:txBody>
          <a:bodyPr wrap="none" rtlCol="0">
            <a:spAutoFit/>
          </a:bodyPr>
          <a:lstStyle/>
          <a:p>
            <a:r>
              <a:rPr lang="en-US" sz="1800" dirty="0">
                <a:solidFill>
                  <a:schemeClr val="accent2"/>
                </a:solidFill>
                <a:latin typeface="Proxima Nova"/>
                <a:sym typeface="Proxima Nova"/>
              </a:rPr>
              <a:t>https://</a:t>
            </a:r>
            <a:r>
              <a:rPr lang="en-US" sz="1800" dirty="0" err="1">
                <a:solidFill>
                  <a:schemeClr val="accent2"/>
                </a:solidFill>
                <a:latin typeface="Proxima Nova"/>
                <a:sym typeface="Proxima Nova"/>
              </a:rPr>
              <a:t>github.com</a:t>
            </a:r>
            <a:r>
              <a:rPr lang="en-US" sz="1800" dirty="0">
                <a:solidFill>
                  <a:schemeClr val="accent2"/>
                </a:solidFill>
                <a:latin typeface="Proxima Nova"/>
                <a:sym typeface="Proxima Nova"/>
              </a:rPr>
              <a:t>/</a:t>
            </a:r>
            <a:r>
              <a:rPr lang="en-US" sz="1800" dirty="0" err="1">
                <a:solidFill>
                  <a:schemeClr val="accent2"/>
                </a:solidFill>
                <a:latin typeface="Proxima Nova"/>
                <a:sym typeface="Proxima Nova"/>
              </a:rPr>
              <a:t>riccotti</a:t>
            </a:r>
            <a:r>
              <a:rPr lang="en-US" sz="1800" dirty="0">
                <a:solidFill>
                  <a:schemeClr val="accent2"/>
                </a:solidFill>
                <a:latin typeface="Proxima Nova"/>
                <a:sym typeface="Proxima Nova"/>
              </a:rPr>
              <a:t>/ABELE</a:t>
            </a:r>
          </a:p>
        </p:txBody>
      </p:sp>
    </p:spTree>
    <p:extLst>
      <p:ext uri="{BB962C8B-B14F-4D97-AF65-F5344CB8AC3E}">
        <p14:creationId xmlns:p14="http://schemas.microsoft.com/office/powerpoint/2010/main" val="353287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ersona, uomo, parete, interni&#10;&#10;&#10;&#10;Descrizione generata automaticamente">
            <a:extLst>
              <a:ext uri="{FF2B5EF4-FFF2-40B4-BE49-F238E27FC236}">
                <a16:creationId xmlns:a16="http://schemas.microsoft.com/office/drawing/2014/main" id="{2A90AB7E-83EC-EC42-B480-77D1397F03A5}"/>
              </a:ext>
            </a:extLst>
          </p:cNvPr>
          <p:cNvPicPr>
            <a:picLocks noGrp="1" noChangeAspect="1"/>
          </p:cNvPicPr>
          <p:nvPr>
            <p:ph idx="1"/>
          </p:nvPr>
        </p:nvPicPr>
        <p:blipFill>
          <a:blip r:embed="rId3"/>
          <a:stretch>
            <a:fillRect/>
          </a:stretch>
        </p:blipFill>
        <p:spPr>
          <a:xfrm flipH="1">
            <a:off x="0" y="0"/>
            <a:ext cx="9144000" cy="5143500"/>
          </a:xfrm>
        </p:spPr>
      </p:pic>
      <p:sp>
        <p:nvSpPr>
          <p:cNvPr id="15" name="Titolo 1">
            <a:extLst>
              <a:ext uri="{FF2B5EF4-FFF2-40B4-BE49-F238E27FC236}">
                <a16:creationId xmlns:a16="http://schemas.microsoft.com/office/drawing/2014/main" id="{DB3F003A-4D33-A347-8940-9435CD195BFF}"/>
              </a:ext>
            </a:extLst>
          </p:cNvPr>
          <p:cNvSpPr>
            <a:spLocks noGrp="1"/>
          </p:cNvSpPr>
          <p:nvPr>
            <p:ph type="title"/>
          </p:nvPr>
        </p:nvSpPr>
        <p:spPr>
          <a:xfrm>
            <a:off x="0" y="273844"/>
            <a:ext cx="9144000" cy="994172"/>
          </a:xfrm>
          <a:solidFill>
            <a:schemeClr val="bg1">
              <a:alpha val="85000"/>
            </a:schemeClr>
          </a:solidFill>
        </p:spPr>
        <p:txBody>
          <a:bodyPr/>
          <a:lstStyle/>
          <a:p>
            <a:r>
              <a:rPr lang="en-US" noProof="0" dirty="0"/>
              <a:t>	</a:t>
            </a:r>
            <a:r>
              <a:rPr lang="en-US" i="1" noProof="0" dirty="0"/>
              <a:t> </a:t>
            </a:r>
            <a:r>
              <a:rPr lang="en-US" noProof="0" dirty="0"/>
              <a:t>COMPAS recidivism black bias </a:t>
            </a:r>
          </a:p>
        </p:txBody>
      </p:sp>
      <p:pic>
        <p:nvPicPr>
          <p:cNvPr id="3" name="Immagine 2" descr="Immagine che contiene fotografia, uomo, testo, mostrando&#10;&#10;&#10;&#10;Descrizione generata automaticamente">
            <a:extLst>
              <a:ext uri="{FF2B5EF4-FFF2-40B4-BE49-F238E27FC236}">
                <a16:creationId xmlns:a16="http://schemas.microsoft.com/office/drawing/2014/main" id="{EF4827FE-0182-E14F-9641-75F72C6B101F}"/>
              </a:ext>
            </a:extLst>
          </p:cNvPr>
          <p:cNvPicPr>
            <a:picLocks noChangeAspect="1"/>
          </p:cNvPicPr>
          <p:nvPr/>
        </p:nvPicPr>
        <p:blipFill>
          <a:blip r:embed="rId4"/>
          <a:stretch>
            <a:fillRect/>
          </a:stretch>
        </p:blipFill>
        <p:spPr>
          <a:xfrm>
            <a:off x="2402565" y="1268016"/>
            <a:ext cx="4338870" cy="3868532"/>
          </a:xfrm>
          <a:prstGeom prst="rect">
            <a:avLst/>
          </a:prstGeom>
        </p:spPr>
      </p:pic>
      <p:pic>
        <p:nvPicPr>
          <p:cNvPr id="7" name="Immagine 6" descr="Immagine che contiene segnale, testo, esterni&#10;&#10;&#10;&#10;Descrizione generata automaticamente">
            <a:extLst>
              <a:ext uri="{FF2B5EF4-FFF2-40B4-BE49-F238E27FC236}">
                <a16:creationId xmlns:a16="http://schemas.microsoft.com/office/drawing/2014/main" id="{727C681F-E906-D74C-BCAB-FB0FE9C50CDE}"/>
              </a:ext>
            </a:extLst>
          </p:cNvPr>
          <p:cNvPicPr>
            <a:picLocks noChangeAspect="1"/>
          </p:cNvPicPr>
          <p:nvPr/>
        </p:nvPicPr>
        <p:blipFill>
          <a:blip r:embed="rId5"/>
          <a:stretch>
            <a:fillRect/>
          </a:stretch>
        </p:blipFill>
        <p:spPr>
          <a:xfrm>
            <a:off x="2402565" y="1268016"/>
            <a:ext cx="4325326" cy="3281681"/>
          </a:xfrm>
          <a:prstGeom prst="rect">
            <a:avLst/>
          </a:prstGeom>
        </p:spPr>
      </p:pic>
    </p:spTree>
    <p:extLst>
      <p:ext uri="{BB962C8B-B14F-4D97-AF65-F5344CB8AC3E}">
        <p14:creationId xmlns:p14="http://schemas.microsoft.com/office/powerpoint/2010/main" val="31400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 name="Immagine 6"/>
          <p:cNvPicPr>
            <a:picLocks noChangeAspect="1"/>
          </p:cNvPicPr>
          <p:nvPr/>
        </p:nvPicPr>
        <p:blipFill>
          <a:blip r:embed="rId3"/>
          <a:stretch>
            <a:fillRect/>
          </a:stretch>
        </p:blipFill>
        <p:spPr>
          <a:xfrm>
            <a:off x="-1776" y="1"/>
            <a:ext cx="9221976" cy="5143499"/>
          </a:xfrm>
          <a:prstGeom prst="rect">
            <a:avLst/>
          </a:prstGeom>
        </p:spPr>
      </p:pic>
      <p:sp>
        <p:nvSpPr>
          <p:cNvPr id="11" name="Content Placeholder 2"/>
          <p:cNvSpPr>
            <a:spLocks noGrp="1"/>
          </p:cNvSpPr>
          <p:nvPr>
            <p:ph type="body" idx="1"/>
          </p:nvPr>
        </p:nvSpPr>
        <p:spPr>
          <a:xfrm>
            <a:off x="75928" y="4577866"/>
            <a:ext cx="7804547" cy="456910"/>
          </a:xfrm>
        </p:spPr>
        <p:txBody>
          <a:bodyPr>
            <a:noAutofit/>
          </a:bodyPr>
          <a:lstStyle/>
          <a:p>
            <a:pPr marL="0" indent="0">
              <a:buClr>
                <a:schemeClr val="dk1"/>
              </a:buClr>
              <a:buNone/>
            </a:pPr>
            <a:r>
              <a:rPr lang="en-US" sz="1350" dirty="0">
                <a:solidFill>
                  <a:schemeClr val="bg1"/>
                </a:solidFill>
                <a:sym typeface="Calibri"/>
              </a:rPr>
              <a:t>Since 25 May 2018, GDPR establishes a right for all individuals to obtain “meaningful explanations of the logic involved” when “automated (algorithmic) individual decision-making”, including profiling, takes place.</a:t>
            </a:r>
          </a:p>
        </p:txBody>
      </p:sp>
      <p:sp>
        <p:nvSpPr>
          <p:cNvPr id="6" name="Titolo 1">
            <a:extLst>
              <a:ext uri="{FF2B5EF4-FFF2-40B4-BE49-F238E27FC236}">
                <a16:creationId xmlns:a16="http://schemas.microsoft.com/office/drawing/2014/main" id="{ECF8EE99-6F63-FD4A-B446-CF3D03CF5FB9}"/>
              </a:ext>
            </a:extLst>
          </p:cNvPr>
          <p:cNvSpPr txBox="1">
            <a:spLocks/>
          </p:cNvSpPr>
          <p:nvPr/>
        </p:nvSpPr>
        <p:spPr>
          <a:xfrm>
            <a:off x="0" y="273844"/>
            <a:ext cx="9144000" cy="994172"/>
          </a:xfrm>
          <a:prstGeom prst="rect">
            <a:avLst/>
          </a:prstGeom>
          <a:solidFill>
            <a:schemeClr val="bg1">
              <a:alpha val="8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50" dirty="0"/>
              <a:t>	Right of Explanation</a:t>
            </a:r>
          </a:p>
        </p:txBody>
      </p:sp>
    </p:spTree>
    <p:extLst>
      <p:ext uri="{BB962C8B-B14F-4D97-AF65-F5344CB8AC3E}">
        <p14:creationId xmlns:p14="http://schemas.microsoft.com/office/powerpoint/2010/main" val="214707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9AD2F-9AE6-554B-8ED7-A79236C02203}"/>
              </a:ext>
            </a:extLst>
          </p:cNvPr>
          <p:cNvSpPr>
            <a:spLocks noGrp="1"/>
          </p:cNvSpPr>
          <p:nvPr>
            <p:ph type="title"/>
          </p:nvPr>
        </p:nvSpPr>
        <p:spPr/>
        <p:txBody>
          <a:bodyPr/>
          <a:lstStyle/>
          <a:p>
            <a:r>
              <a:rPr lang="en-US" dirty="0"/>
              <a:t>What is “Explainable AI” ?</a:t>
            </a:r>
          </a:p>
        </p:txBody>
      </p:sp>
      <p:sp>
        <p:nvSpPr>
          <p:cNvPr id="3" name="Segnaposto contenuto 2">
            <a:extLst>
              <a:ext uri="{FF2B5EF4-FFF2-40B4-BE49-F238E27FC236}">
                <a16:creationId xmlns:a16="http://schemas.microsoft.com/office/drawing/2014/main" id="{B52773BE-AC22-F844-99B9-5A8EA8CD0E77}"/>
              </a:ext>
            </a:extLst>
          </p:cNvPr>
          <p:cNvSpPr>
            <a:spLocks noGrp="1"/>
          </p:cNvSpPr>
          <p:nvPr>
            <p:ph type="body" idx="1"/>
          </p:nvPr>
        </p:nvSpPr>
        <p:spPr/>
        <p:txBody>
          <a:bodyPr>
            <a:normAutofit lnSpcReduction="10000"/>
          </a:bodyPr>
          <a:lstStyle/>
          <a:p>
            <a:r>
              <a:rPr lang="en-US" b="1" dirty="0"/>
              <a:t>Explainable-AI</a:t>
            </a:r>
            <a:r>
              <a:rPr lang="en-US" dirty="0"/>
              <a:t> explores and investigates methods to produce or complement </a:t>
            </a:r>
            <a:r>
              <a:rPr lang="en-US" b="1" dirty="0"/>
              <a:t>AI models </a:t>
            </a:r>
            <a:r>
              <a:rPr lang="en-US" dirty="0"/>
              <a:t>to make </a:t>
            </a:r>
            <a:r>
              <a:rPr lang="en-US" b="1" dirty="0"/>
              <a:t>accessible and interpretable </a:t>
            </a:r>
            <a:r>
              <a:rPr lang="en-US" dirty="0"/>
              <a:t>the internal logic and the outcome of the algorithms, making such process </a:t>
            </a:r>
            <a:r>
              <a:rPr lang="en-US" b="1" dirty="0"/>
              <a:t>understandable by humans</a:t>
            </a:r>
            <a:r>
              <a:rPr lang="en-US" dirty="0"/>
              <a:t>.</a:t>
            </a:r>
          </a:p>
          <a:p>
            <a:r>
              <a:rPr lang="en-US" b="1" dirty="0"/>
              <a:t>Explicability</a:t>
            </a:r>
            <a:r>
              <a:rPr lang="en-US" dirty="0"/>
              <a:t>, understood as incorporating both </a:t>
            </a:r>
            <a:r>
              <a:rPr lang="en-US" b="1" dirty="0"/>
              <a:t>intelligibility</a:t>
            </a:r>
            <a:r>
              <a:rPr lang="en-US" dirty="0"/>
              <a:t> </a:t>
            </a:r>
            <a:r>
              <a:rPr lang="en-US" i="1" dirty="0"/>
              <a:t>(“how does it </a:t>
            </a:r>
            <a:r>
              <a:rPr lang="en-US" i="1"/>
              <a:t>work?”) </a:t>
            </a:r>
            <a:r>
              <a:rPr lang="en-US" dirty="0"/>
              <a:t>for non-experts, e.g., patients or business customers, and for experts, e.g., product designers or engineers) and </a:t>
            </a:r>
            <a:r>
              <a:rPr lang="en-US" b="1" dirty="0"/>
              <a:t>accountability</a:t>
            </a:r>
            <a:r>
              <a:rPr lang="en-US" dirty="0"/>
              <a:t> (</a:t>
            </a:r>
            <a:r>
              <a:rPr lang="en-US" i="1" dirty="0"/>
              <a:t>“who is responsible for”</a:t>
            </a:r>
            <a:r>
              <a:rPr lang="en-US" dirty="0"/>
              <a:t>).</a:t>
            </a:r>
          </a:p>
          <a:p>
            <a:r>
              <a:rPr lang="en-US" dirty="0"/>
              <a:t>5 core principles for ethical AI:</a:t>
            </a:r>
          </a:p>
          <a:p>
            <a:pPr lvl="1"/>
            <a:r>
              <a:rPr lang="en-US" dirty="0"/>
              <a:t>beneficence, non-maleficence, autonomy, and justice</a:t>
            </a:r>
          </a:p>
          <a:p>
            <a:pPr lvl="1"/>
            <a:r>
              <a:rPr lang="en-US" dirty="0"/>
              <a:t>a new principle is needed in addition: explicability</a:t>
            </a:r>
          </a:p>
          <a:p>
            <a:endParaRPr lang="en-US" dirty="0"/>
          </a:p>
          <a:p>
            <a:endParaRPr lang="en-US" dirty="0"/>
          </a:p>
        </p:txBody>
      </p:sp>
    </p:spTree>
    <p:extLst>
      <p:ext uri="{BB962C8B-B14F-4D97-AF65-F5344CB8AC3E}">
        <p14:creationId xmlns:p14="http://schemas.microsoft.com/office/powerpoint/2010/main" val="1864744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51F4-66B4-A74D-8323-EE6B40388911}"/>
              </a:ext>
            </a:extLst>
          </p:cNvPr>
          <p:cNvSpPr>
            <a:spLocks noGrp="1"/>
          </p:cNvSpPr>
          <p:nvPr>
            <p:ph type="title"/>
          </p:nvPr>
        </p:nvSpPr>
        <p:spPr/>
        <p:txBody>
          <a:bodyPr/>
          <a:lstStyle/>
          <a:p>
            <a:r>
              <a:rPr lang="en-US" dirty="0"/>
              <a:t>Role-based Interpretability</a:t>
            </a:r>
          </a:p>
        </p:txBody>
      </p:sp>
      <p:sp>
        <p:nvSpPr>
          <p:cNvPr id="3" name="Content Placeholder 2">
            <a:extLst>
              <a:ext uri="{FF2B5EF4-FFF2-40B4-BE49-F238E27FC236}">
                <a16:creationId xmlns:a16="http://schemas.microsoft.com/office/drawing/2014/main" id="{BFCE2218-F529-1440-B0C5-4BE222CEE300}"/>
              </a:ext>
            </a:extLst>
          </p:cNvPr>
          <p:cNvSpPr>
            <a:spLocks noGrp="1"/>
          </p:cNvSpPr>
          <p:nvPr>
            <p:ph type="body" idx="1"/>
          </p:nvPr>
        </p:nvSpPr>
        <p:spPr>
          <a:xfrm>
            <a:off x="311700" y="1260164"/>
            <a:ext cx="5593776" cy="3416400"/>
          </a:xfrm>
        </p:spPr>
        <p:txBody>
          <a:bodyPr>
            <a:normAutofit lnSpcReduction="10000"/>
          </a:bodyPr>
          <a:lstStyle/>
          <a:p>
            <a:pPr lvl="1"/>
            <a:endParaRPr lang="en-US" sz="900" b="1" dirty="0"/>
          </a:p>
          <a:p>
            <a:r>
              <a:rPr lang="en-US" b="1" dirty="0"/>
              <a:t>End users </a:t>
            </a:r>
            <a:r>
              <a:rPr lang="en-IE" dirty="0"/>
              <a:t>“Am I being treated fairly?”</a:t>
            </a:r>
          </a:p>
          <a:p>
            <a:pPr marL="1173956" indent="0">
              <a:buNone/>
            </a:pPr>
            <a:r>
              <a:rPr lang="en-IE" dirty="0"/>
              <a:t>“Can I contest the decision?”</a:t>
            </a:r>
          </a:p>
          <a:p>
            <a:pPr marL="1173956" indent="0">
              <a:buNone/>
            </a:pPr>
            <a:r>
              <a:rPr lang="en-IE" dirty="0"/>
              <a:t>“What could I do differently to get a positive outcome?”</a:t>
            </a:r>
            <a:endParaRPr lang="en-US" b="1" dirty="0"/>
          </a:p>
          <a:p>
            <a:r>
              <a:rPr lang="en-US" b="1" dirty="0"/>
              <a:t>Engineers, data scientists</a:t>
            </a:r>
            <a:r>
              <a:rPr lang="en-US" dirty="0"/>
              <a:t>: “Is my system working as designed?”</a:t>
            </a:r>
          </a:p>
          <a:p>
            <a:r>
              <a:rPr lang="en-US" b="1" dirty="0"/>
              <a:t>Regulators </a:t>
            </a:r>
            <a:r>
              <a:rPr lang="en-IE" dirty="0"/>
              <a:t>“ </a:t>
            </a:r>
            <a:r>
              <a:rPr lang="en-US" dirty="0"/>
              <a:t>Is it compliant?”</a:t>
            </a:r>
            <a:endParaRPr lang="en-US" b="1" dirty="0"/>
          </a:p>
          <a:p>
            <a:pPr marL="0" indent="0">
              <a:buNone/>
            </a:pPr>
            <a:endParaRPr lang="en-US" sz="1100" dirty="0"/>
          </a:p>
          <a:p>
            <a:pPr marL="0" indent="0">
              <a:buNone/>
            </a:pPr>
            <a:r>
              <a:rPr lang="en-US" dirty="0"/>
              <a:t>An ideal explainer should model the </a:t>
            </a:r>
            <a:r>
              <a:rPr lang="en-US" i="1" dirty="0"/>
              <a:t>user background. </a:t>
            </a:r>
            <a:endParaRPr lang="en-US" sz="900" dirty="0"/>
          </a:p>
          <a:p>
            <a:endParaRPr lang="en-US" sz="1100" dirty="0"/>
          </a:p>
          <a:p>
            <a:pPr marL="0" indent="0">
              <a:buNone/>
            </a:pPr>
            <a:endParaRPr lang="en-US" sz="1100" dirty="0"/>
          </a:p>
        </p:txBody>
      </p:sp>
      <p:pic>
        <p:nvPicPr>
          <p:cNvPr id="10" name="Picture 9">
            <a:extLst>
              <a:ext uri="{FF2B5EF4-FFF2-40B4-BE49-F238E27FC236}">
                <a16:creationId xmlns:a16="http://schemas.microsoft.com/office/drawing/2014/main" id="{2C7F8633-BBCD-3142-B937-DD2BEC733E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23495" y="1492045"/>
            <a:ext cx="3209850" cy="2848938"/>
          </a:xfrm>
          <a:prstGeom prst="rect">
            <a:avLst/>
          </a:prstGeom>
        </p:spPr>
      </p:pic>
      <p:sp>
        <p:nvSpPr>
          <p:cNvPr id="11" name="TextBox 10">
            <a:extLst>
              <a:ext uri="{FF2B5EF4-FFF2-40B4-BE49-F238E27FC236}">
                <a16:creationId xmlns:a16="http://schemas.microsoft.com/office/drawing/2014/main" id="{70B2C344-9F18-B14B-BD20-5E5384F62974}"/>
              </a:ext>
            </a:extLst>
          </p:cNvPr>
          <p:cNvSpPr txBox="1"/>
          <p:nvPr/>
        </p:nvSpPr>
        <p:spPr>
          <a:xfrm>
            <a:off x="7486650" y="3548570"/>
            <a:ext cx="1260281" cy="253916"/>
          </a:xfrm>
          <a:prstGeom prst="rect">
            <a:avLst/>
          </a:prstGeom>
          <a:noFill/>
        </p:spPr>
        <p:txBody>
          <a:bodyPr wrap="none" rtlCol="0">
            <a:spAutoFit/>
          </a:bodyPr>
          <a:lstStyle/>
          <a:p>
            <a:r>
              <a:rPr lang="en-US" sz="1050" dirty="0"/>
              <a:t>[Tomsett et al. 18]</a:t>
            </a:r>
          </a:p>
        </p:txBody>
      </p:sp>
      <p:sp>
        <p:nvSpPr>
          <p:cNvPr id="14" name="Rectangle 13">
            <a:extLst>
              <a:ext uri="{FF2B5EF4-FFF2-40B4-BE49-F238E27FC236}">
                <a16:creationId xmlns:a16="http://schemas.microsoft.com/office/drawing/2014/main" id="{B3E2AB06-107B-9F45-AB8D-EF678D126FE9}"/>
              </a:ext>
            </a:extLst>
          </p:cNvPr>
          <p:cNvSpPr/>
          <p:nvPr/>
        </p:nvSpPr>
        <p:spPr>
          <a:xfrm>
            <a:off x="170313" y="4592657"/>
            <a:ext cx="5798382" cy="253916"/>
          </a:xfrm>
          <a:prstGeom prst="rect">
            <a:avLst/>
          </a:prstGeom>
        </p:spPr>
        <p:txBody>
          <a:bodyPr wrap="none">
            <a:spAutoFit/>
          </a:bodyPr>
          <a:lstStyle/>
          <a:p>
            <a:r>
              <a:rPr lang="en-US" sz="1050" dirty="0"/>
              <a:t>[Tomsett et al. 2018, Weld and Bansal 2018, </a:t>
            </a:r>
            <a:r>
              <a:rPr lang="en-US" sz="1050" dirty="0" err="1"/>
              <a:t>Poursabzi-Sangdeh</a:t>
            </a:r>
            <a:r>
              <a:rPr lang="en-US" sz="1050" dirty="0"/>
              <a:t> 2018, </a:t>
            </a:r>
            <a:r>
              <a:rPr lang="en-US" sz="1050" dirty="0" err="1"/>
              <a:t>Mittelstadt</a:t>
            </a:r>
            <a:r>
              <a:rPr lang="en-US" sz="1050" dirty="0"/>
              <a:t> et al. 2019]</a:t>
            </a:r>
          </a:p>
        </p:txBody>
      </p:sp>
      <p:sp>
        <p:nvSpPr>
          <p:cNvPr id="17" name="Rectangle 16">
            <a:extLst>
              <a:ext uri="{FF2B5EF4-FFF2-40B4-BE49-F238E27FC236}">
                <a16:creationId xmlns:a16="http://schemas.microsoft.com/office/drawing/2014/main" id="{75518983-424E-4041-BAB6-7AD058EC2269}"/>
              </a:ext>
            </a:extLst>
          </p:cNvPr>
          <p:cNvSpPr/>
          <p:nvPr/>
        </p:nvSpPr>
        <p:spPr>
          <a:xfrm>
            <a:off x="628651" y="949413"/>
            <a:ext cx="8486675" cy="646331"/>
          </a:xfrm>
          <a:prstGeom prst="rect">
            <a:avLst/>
          </a:prstGeom>
        </p:spPr>
        <p:txBody>
          <a:bodyPr wrap="square">
            <a:spAutoFit/>
          </a:bodyPr>
          <a:lstStyle/>
          <a:p>
            <a:r>
              <a:rPr lang="en-US" sz="1800" dirty="0"/>
              <a:t>“</a:t>
            </a:r>
            <a:r>
              <a:rPr lang="en-US" sz="1800" strike="sngStrike" dirty="0"/>
              <a:t>Is the explanation interpretable</a:t>
            </a:r>
            <a:r>
              <a:rPr lang="en-US" sz="1800" dirty="0"/>
              <a:t>?” </a:t>
            </a:r>
            <a:r>
              <a:rPr lang="en-US" sz="1800" dirty="0">
                <a:sym typeface="Wingdings" pitchFamily="2" charset="2"/>
              </a:rPr>
              <a:t> “</a:t>
            </a:r>
            <a:r>
              <a:rPr lang="en-US" sz="1800" i="1" dirty="0">
                <a:sym typeface="Wingdings" pitchFamily="2" charset="2"/>
              </a:rPr>
              <a:t>To whom </a:t>
            </a:r>
            <a:r>
              <a:rPr lang="en-US" sz="1800" dirty="0">
                <a:sym typeface="Wingdings" pitchFamily="2" charset="2"/>
              </a:rPr>
              <a:t>is the explanation interpretable?”</a:t>
            </a:r>
          </a:p>
          <a:p>
            <a:r>
              <a:rPr lang="en-US" sz="1800" dirty="0"/>
              <a:t>No Universally Interpretable Explanations!</a:t>
            </a:r>
            <a:endParaRPr lang="en-US" sz="1800" dirty="0">
              <a:sym typeface="Wingdings" pitchFamily="2" charset="2"/>
            </a:endParaRPr>
          </a:p>
        </p:txBody>
      </p:sp>
    </p:spTree>
    <p:extLst>
      <p:ext uri="{BB962C8B-B14F-4D97-AF65-F5344CB8AC3E}">
        <p14:creationId xmlns:p14="http://schemas.microsoft.com/office/powerpoint/2010/main" val="1778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9A40-2CDE-0946-93F7-0B27E838F091}"/>
              </a:ext>
            </a:extLst>
          </p:cNvPr>
          <p:cNvSpPr>
            <a:spLocks noGrp="1"/>
          </p:cNvSpPr>
          <p:nvPr>
            <p:ph type="title"/>
          </p:nvPr>
        </p:nvSpPr>
        <p:spPr/>
        <p:txBody>
          <a:bodyPr>
            <a:normAutofit fontScale="90000"/>
          </a:bodyPr>
          <a:lstStyle/>
          <a:p>
            <a:r>
              <a:rPr lang="en-US" dirty="0"/>
              <a:t>Explanation as </a:t>
            </a:r>
            <a:r>
              <a:rPr lang="en-US" i="1" dirty="0"/>
              <a:t>Machine-Human Conversation</a:t>
            </a:r>
            <a:endParaRPr lang="en-US" dirty="0"/>
          </a:p>
        </p:txBody>
      </p:sp>
      <p:sp>
        <p:nvSpPr>
          <p:cNvPr id="3" name="Content Placeholder 2">
            <a:extLst>
              <a:ext uri="{FF2B5EF4-FFF2-40B4-BE49-F238E27FC236}">
                <a16:creationId xmlns:a16="http://schemas.microsoft.com/office/drawing/2014/main" id="{73DA1436-1F7B-F948-9402-C9014A912A70}"/>
              </a:ext>
            </a:extLst>
          </p:cNvPr>
          <p:cNvSpPr>
            <a:spLocks noGrp="1"/>
          </p:cNvSpPr>
          <p:nvPr>
            <p:ph type="body" idx="1"/>
          </p:nvPr>
        </p:nvSpPr>
        <p:spPr>
          <a:xfrm>
            <a:off x="311700" y="1821299"/>
            <a:ext cx="8520600" cy="2877176"/>
          </a:xfrm>
        </p:spPr>
        <p:txBody>
          <a:bodyPr/>
          <a:lstStyle/>
          <a:p>
            <a:endParaRPr lang="en-US" dirty="0"/>
          </a:p>
          <a:p>
            <a:endParaRPr lang="en-US" dirty="0"/>
          </a:p>
          <a:p>
            <a:endParaRPr lang="en-US" dirty="0"/>
          </a:p>
          <a:p>
            <a:endParaRPr lang="en-US" dirty="0"/>
          </a:p>
          <a:p>
            <a:endParaRPr lang="en-US" dirty="0"/>
          </a:p>
          <a:p>
            <a:endParaRPr lang="en-US" dirty="0"/>
          </a:p>
          <a:p>
            <a:pPr marL="214313" indent="-214313">
              <a:buFontTx/>
              <a:buChar char="-"/>
            </a:pPr>
            <a:r>
              <a:rPr lang="en-US" dirty="0"/>
              <a:t>Humans may have follow-up questions</a:t>
            </a:r>
          </a:p>
          <a:p>
            <a:pPr marL="214313" indent="-214313">
              <a:buFontTx/>
              <a:buChar char="-"/>
            </a:pPr>
            <a:r>
              <a:rPr lang="en-US" dirty="0"/>
              <a:t>Explanations cannot answer all users’ concerns</a:t>
            </a:r>
          </a:p>
          <a:p>
            <a:endParaRPr lang="en-US" dirty="0"/>
          </a:p>
        </p:txBody>
      </p:sp>
      <p:sp>
        <p:nvSpPr>
          <p:cNvPr id="8" name="Rectangle 7">
            <a:extLst>
              <a:ext uri="{FF2B5EF4-FFF2-40B4-BE49-F238E27FC236}">
                <a16:creationId xmlns:a16="http://schemas.microsoft.com/office/drawing/2014/main" id="{EFE74E3B-7EFB-E042-90D0-54B31C323209}"/>
              </a:ext>
            </a:extLst>
          </p:cNvPr>
          <p:cNvSpPr/>
          <p:nvPr/>
        </p:nvSpPr>
        <p:spPr>
          <a:xfrm>
            <a:off x="7113287" y="1006204"/>
            <a:ext cx="1617751" cy="253916"/>
          </a:xfrm>
          <a:prstGeom prst="rect">
            <a:avLst/>
          </a:prstGeom>
        </p:spPr>
        <p:txBody>
          <a:bodyPr wrap="none">
            <a:spAutoFit/>
          </a:bodyPr>
          <a:lstStyle/>
          <a:p>
            <a:r>
              <a:rPr lang="en-US" sz="1050" dirty="0"/>
              <a:t>[Weld and Bansal 2018]</a:t>
            </a:r>
          </a:p>
        </p:txBody>
      </p:sp>
      <p:pic>
        <p:nvPicPr>
          <p:cNvPr id="9" name="Picture 8">
            <a:extLst>
              <a:ext uri="{FF2B5EF4-FFF2-40B4-BE49-F238E27FC236}">
                <a16:creationId xmlns:a16="http://schemas.microsoft.com/office/drawing/2014/main" id="{222931C8-1CD3-E542-A248-D9BCD601D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404" y="1302544"/>
            <a:ext cx="8731192" cy="2357540"/>
          </a:xfrm>
          <a:prstGeom prst="rect">
            <a:avLst/>
          </a:prstGeom>
        </p:spPr>
      </p:pic>
    </p:spTree>
    <p:extLst>
      <p:ext uri="{BB962C8B-B14F-4D97-AF65-F5344CB8AC3E}">
        <p14:creationId xmlns:p14="http://schemas.microsoft.com/office/powerpoint/2010/main" val="909765956"/>
      </p:ext>
    </p:extLst>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16163</TotalTime>
  <Words>3845</Words>
  <Application>Microsoft Macintosh PowerPoint</Application>
  <PresentationFormat>Presentazione su schermo (16:9)</PresentationFormat>
  <Paragraphs>312</Paragraphs>
  <Slides>43</Slides>
  <Notes>20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43</vt:i4>
      </vt:variant>
    </vt:vector>
  </HeadingPairs>
  <TitlesOfParts>
    <vt:vector size="49" baseType="lpstr">
      <vt:lpstr>Cambria Math</vt:lpstr>
      <vt:lpstr>Arial</vt:lpstr>
      <vt:lpstr>Proxima Nova</vt:lpstr>
      <vt:lpstr>Baskerville</vt:lpstr>
      <vt:lpstr>Font di sistema</vt:lpstr>
      <vt:lpstr>Spearmint</vt:lpstr>
      <vt:lpstr>Explaining Explanation Methods: Overview and Applications</vt:lpstr>
      <vt:lpstr>Definitions</vt:lpstr>
      <vt:lpstr>Needs For Explanation Methods</vt:lpstr>
      <vt:lpstr>Presentazione standard di PowerPoint</vt:lpstr>
      <vt:lpstr>  COMPAS recidivism black bias </vt:lpstr>
      <vt:lpstr>Presentazione standard di PowerPoint</vt:lpstr>
      <vt:lpstr>What is “Explainable AI” ?</vt:lpstr>
      <vt:lpstr>Role-based Interpretability</vt:lpstr>
      <vt:lpstr>Explanation as Machine-Human Conversation</vt:lpstr>
      <vt:lpstr>XAI is Interdisciplinary</vt:lpstr>
      <vt:lpstr>Interpretability</vt:lpstr>
      <vt:lpstr>What is a Black Box Model?</vt:lpstr>
      <vt:lpstr>Dimensions of Interpretability</vt:lpstr>
      <vt:lpstr>Desiderata of an Interpretable Model</vt:lpstr>
      <vt:lpstr>Desiderata of an Interpretable Model</vt:lpstr>
      <vt:lpstr>Recognized Interpretable Models</vt:lpstr>
      <vt:lpstr>Complexity</vt:lpstr>
      <vt:lpstr>Problems Taxonomy</vt:lpstr>
      <vt:lpstr>XbD – eXplanation by Design</vt:lpstr>
      <vt:lpstr>BBX - Black Box eXplanation</vt:lpstr>
      <vt:lpstr>Classification Problem</vt:lpstr>
      <vt:lpstr>Model Explanation Problem</vt:lpstr>
      <vt:lpstr>Outcome Explanation Problem</vt:lpstr>
      <vt:lpstr>Background - Local Explanation</vt:lpstr>
      <vt:lpstr>Model Inspection Problem</vt:lpstr>
      <vt:lpstr>Transparent Box Design Problem</vt:lpstr>
      <vt:lpstr>Categorization</vt:lpstr>
      <vt:lpstr>Reverse Engineering</vt:lpstr>
      <vt:lpstr>Model-Agnostic vs Model-Specific</vt:lpstr>
      <vt:lpstr>Black Box Explanation by Learning Image Exemplars in the Latent Feature Space</vt:lpstr>
      <vt:lpstr>Open The Black Box Problems</vt:lpstr>
      <vt:lpstr>State-of-the-Art and Limitations</vt:lpstr>
      <vt:lpstr>Adversarial Black box Explainer generating Latent Exemplars</vt:lpstr>
      <vt:lpstr>Saliency Map from Exemplars</vt:lpstr>
      <vt:lpstr>Adversarial Autoencoder</vt:lpstr>
      <vt:lpstr>Latent Local Rule Extraction </vt:lpstr>
      <vt:lpstr>Adversarial Black box Explainer generating Latent Exemplars</vt:lpstr>
      <vt:lpstr>Saliency Map Comparison</vt:lpstr>
      <vt:lpstr>Exemplars and Counter-Exemplars</vt:lpstr>
      <vt:lpstr>From Image to Counter-Exemplar</vt:lpstr>
      <vt:lpstr>Results</vt:lpstr>
      <vt:lpstr>Future Research Directions</vt:lpstr>
      <vt:lpstr>Thank you riccardo.guidotti@unipi.it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Box Explanation by Learning Image Exemplars in the Latent Feature Space</dc:title>
  <cp:lastModifiedBy>RICCARDO GUIDOTTI</cp:lastModifiedBy>
  <cp:revision>150</cp:revision>
  <dcterms:modified xsi:type="dcterms:W3CDTF">2020-02-03T08:15:35Z</dcterms:modified>
</cp:coreProperties>
</file>