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3" r:id="rId1"/>
  </p:sldMasterIdLst>
  <p:notesMasterIdLst>
    <p:notesMasterId r:id="rId16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99" r:id="rId11"/>
    <p:sldId id="269" r:id="rId12"/>
    <p:sldId id="300" r:id="rId13"/>
    <p:sldId id="301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1"/>
    <p:restoredTop sz="94619"/>
  </p:normalViewPr>
  <p:slideViewPr>
    <p:cSldViewPr snapToGrid="0" snapToObjects="1">
      <p:cViewPr varScale="1">
        <p:scale>
          <a:sx n="142" d="100"/>
          <a:sy n="142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15EA4-F268-C34B-8801-9F9D2542B6A2}" type="datetimeFigureOut">
              <a:rPr lang="en-US" smtClean="0"/>
              <a:t>1/27/20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EF7F8-B984-C447-B1F4-2085AAA66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EF7F8-B984-C447-B1F4-2085AAA663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EF7F8-B984-C447-B1F4-2085AAA663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5249D-FCB7-7844-954D-CC98367504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28/01/2020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Christos Roskas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EE91F-5001-574F-8D99-2E1EBC4D9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4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079030" y="735850"/>
            <a:ext cx="8033940" cy="1470025"/>
          </a:xfrm>
        </p:spPr>
        <p:txBody>
          <a:bodyPr/>
          <a:lstStyle/>
          <a:p>
            <a:pPr algn="ctr"/>
            <a:r>
              <a:rPr lang="en-US" sz="5000" dirty="0"/>
              <a:t>Status of the FTMv4t2 foil characterization in Ghent </a:t>
            </a:r>
            <a:endParaRPr lang="nl-BE" sz="5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09800" y="3495175"/>
            <a:ext cx="7772400" cy="1752600"/>
          </a:xfrm>
        </p:spPr>
        <p:txBody>
          <a:bodyPr/>
          <a:lstStyle/>
          <a:p>
            <a:r>
              <a:rPr lang="en-US" dirty="0"/>
              <a:t>Christos Roskas</a:t>
            </a:r>
          </a:p>
        </p:txBody>
      </p:sp>
    </p:spTree>
    <p:extLst>
      <p:ext uri="{BB962C8B-B14F-4D97-AF65-F5344CB8AC3E}">
        <p14:creationId xmlns:p14="http://schemas.microsoft.com/office/powerpoint/2010/main" val="242504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7BB7B7-D8AD-DD4A-B8AF-27531AFE9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530"/>
            <a:ext cx="10515600" cy="4963433"/>
          </a:xfrm>
        </p:spPr>
        <p:txBody>
          <a:bodyPr>
            <a:normAutofit/>
          </a:bodyPr>
          <a:lstStyle/>
          <a:p>
            <a:r>
              <a:rPr lang="en-US" dirty="0"/>
              <a:t>Simulate the foil FTMv4t2 </a:t>
            </a:r>
            <a:br>
              <a:rPr lang="en-US" dirty="0"/>
            </a:br>
            <a:r>
              <a:rPr lang="en-US" dirty="0"/>
              <a:t>created/used </a:t>
            </a: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pPr lvl="2"/>
            <a:endParaRPr lang="en-US" dirty="0">
              <a:sym typeface="Wingdings" pitchFamily="2" charset="2"/>
            </a:endParaRPr>
          </a:p>
          <a:p>
            <a:pPr lvl="2"/>
            <a:endParaRPr lang="en-US" dirty="0">
              <a:sym typeface="Wingdings" pitchFamily="2" charset="2"/>
            </a:endParaRPr>
          </a:p>
          <a:p>
            <a:pPr lvl="2"/>
            <a:endParaRPr lang="en-US" dirty="0">
              <a:sym typeface="Wingdings" pitchFamily="2" charset="2"/>
            </a:endParaRPr>
          </a:p>
          <a:p>
            <a:pPr lvl="2"/>
            <a:endParaRPr lang="en-US" dirty="0">
              <a:sym typeface="Wingdings" pitchFamily="2" charset="2"/>
            </a:endParaRPr>
          </a:p>
          <a:p>
            <a:pPr lvl="2"/>
            <a:endParaRPr lang="en-US" dirty="0">
              <a:sym typeface="Wingdings" pitchFamily="2" charset="2"/>
            </a:endParaRPr>
          </a:p>
          <a:p>
            <a:pPr lvl="2"/>
            <a:endParaRPr lang="en-US" dirty="0">
              <a:sym typeface="Wingdings" pitchFamily="2" charset="2"/>
            </a:endParaRPr>
          </a:p>
          <a:p>
            <a:pPr lvl="2"/>
            <a:endParaRPr lang="en-US" dirty="0">
              <a:sym typeface="Wingdings" pitchFamily="2" charset="2"/>
            </a:endParaRPr>
          </a:p>
          <a:p>
            <a:pPr lvl="2"/>
            <a:endParaRPr lang="en-US" dirty="0">
              <a:sym typeface="Wingdings" pitchFamily="2" charset="2"/>
            </a:endParaRPr>
          </a:p>
          <a:p>
            <a:pPr marL="914400" lvl="2" indent="0">
              <a:buNone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3D5A42-F8D1-BD4F-B533-EFD10330E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8404"/>
          </a:xfrm>
        </p:spPr>
        <p:txBody>
          <a:bodyPr/>
          <a:lstStyle/>
          <a:p>
            <a:r>
              <a:rPr lang="en-US" dirty="0"/>
              <a:t>FTM – Prototype Simulation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BA929-4567-4D49-812B-01C7F2E9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16/01/2020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AB3A-A583-1A4C-9331-54144D61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MPGD in Particle Accelerators | EPP group meeting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09F02-335D-C846-85F2-5F9439F4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A6172FC-4EBA-6C43-9691-C31FFDDD9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492896"/>
            <a:ext cx="3384550" cy="2546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50DCBB-FEB6-1449-A9FE-97DF440F2781}"/>
              </a:ext>
            </a:extLst>
          </p:cNvPr>
          <p:cNvSpPr txBox="1"/>
          <p:nvPr/>
        </p:nvSpPr>
        <p:spPr>
          <a:xfrm>
            <a:off x="2135561" y="4591859"/>
            <a:ext cx="1053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Gas Volume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003E17-D861-7A48-8C14-D919189AF8DE}"/>
              </a:ext>
            </a:extLst>
          </p:cNvPr>
          <p:cNvSpPr txBox="1"/>
          <p:nvPr/>
        </p:nvSpPr>
        <p:spPr>
          <a:xfrm>
            <a:off x="2775735" y="2653617"/>
            <a:ext cx="753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DLC top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4FE4E6-4DCD-6140-8BF9-3B109D90E1DA}"/>
              </a:ext>
            </a:extLst>
          </p:cNvPr>
          <p:cNvSpPr txBox="1"/>
          <p:nvPr/>
        </p:nvSpPr>
        <p:spPr>
          <a:xfrm>
            <a:off x="4016382" y="3433955"/>
            <a:ext cx="783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kapton1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665BC3-7E87-AD4B-ABAE-BA0F078A4D8C}"/>
              </a:ext>
            </a:extLst>
          </p:cNvPr>
          <p:cNvSpPr txBox="1"/>
          <p:nvPr/>
        </p:nvSpPr>
        <p:spPr>
          <a:xfrm>
            <a:off x="4115185" y="2514082"/>
            <a:ext cx="783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kapton2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6B0A2-884A-4146-A27F-15C957A4BDE0}"/>
              </a:ext>
            </a:extLst>
          </p:cNvPr>
          <p:cNvSpPr txBox="1"/>
          <p:nvPr/>
        </p:nvSpPr>
        <p:spPr>
          <a:xfrm>
            <a:off x="4222896" y="3266563"/>
            <a:ext cx="965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DLC anode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823719-2FE4-D44C-9216-D7E3641E4F41}"/>
              </a:ext>
            </a:extLst>
          </p:cNvPr>
          <p:cNvCxnSpPr>
            <a:cxnSpLocks/>
          </p:cNvCxnSpPr>
          <p:nvPr/>
        </p:nvCxnSpPr>
        <p:spPr>
          <a:xfrm flipH="1" flipV="1">
            <a:off x="4016383" y="3245667"/>
            <a:ext cx="98802" cy="2081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0EF92BC-9BE1-164A-AA16-58B7B1B007BD}"/>
              </a:ext>
            </a:extLst>
          </p:cNvPr>
          <p:cNvCxnSpPr>
            <a:cxnSpLocks/>
          </p:cNvCxnSpPr>
          <p:nvPr/>
        </p:nvCxnSpPr>
        <p:spPr>
          <a:xfrm flipH="1">
            <a:off x="4165513" y="2762122"/>
            <a:ext cx="185095" cy="972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6D23BD-9D9F-6D44-8D26-3082E0B59CF8}"/>
              </a:ext>
            </a:extLst>
          </p:cNvPr>
          <p:cNvCxnSpPr>
            <a:cxnSpLocks/>
            <a:endCxn id="10" idx="3"/>
          </p:cNvCxnSpPr>
          <p:nvPr/>
        </p:nvCxnSpPr>
        <p:spPr>
          <a:xfrm flipH="1" flipV="1">
            <a:off x="3529017" y="2807505"/>
            <a:ext cx="219998" cy="1250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B6D9BB5-43BD-A749-9625-F7869BDC599F}"/>
              </a:ext>
            </a:extLst>
          </p:cNvPr>
          <p:cNvCxnSpPr>
            <a:cxnSpLocks/>
          </p:cNvCxnSpPr>
          <p:nvPr/>
        </p:nvCxnSpPr>
        <p:spPr>
          <a:xfrm flipH="1" flipV="1">
            <a:off x="4126677" y="3328745"/>
            <a:ext cx="223931" cy="382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picture containing baseball, black, bat, meter&#10;&#10;Description automatically generated">
            <a:extLst>
              <a:ext uri="{FF2B5EF4-FFF2-40B4-BE49-F238E27FC236}">
                <a16:creationId xmlns:a16="http://schemas.microsoft.com/office/drawing/2014/main" id="{9A02DC75-C8F8-B749-A164-00C6140CF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1143619"/>
            <a:ext cx="3508007" cy="263429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813F33F-668C-B54A-AA25-0B39CAB73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817449"/>
            <a:ext cx="3480134" cy="2601969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8852B1C-8667-4845-9C1E-37ED103E9C3D}"/>
              </a:ext>
            </a:extLst>
          </p:cNvPr>
          <p:cNvCxnSpPr>
            <a:endCxn id="28" idx="1"/>
          </p:cNvCxnSpPr>
          <p:nvPr/>
        </p:nvCxnSpPr>
        <p:spPr>
          <a:xfrm>
            <a:off x="5591944" y="1916832"/>
            <a:ext cx="1152128" cy="543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CC7FF09-8522-4B4E-A4F0-9EDCB430D9AD}"/>
              </a:ext>
            </a:extLst>
          </p:cNvPr>
          <p:cNvCxnSpPr>
            <a:cxnSpLocks/>
          </p:cNvCxnSpPr>
          <p:nvPr/>
        </p:nvCxnSpPr>
        <p:spPr>
          <a:xfrm>
            <a:off x="5591944" y="1916832"/>
            <a:ext cx="1152128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96C0D5-C2C2-DF43-A27C-2D5117AED75F}"/>
              </a:ext>
            </a:extLst>
          </p:cNvPr>
          <p:cNvCxnSpPr/>
          <p:nvPr/>
        </p:nvCxnSpPr>
        <p:spPr>
          <a:xfrm flipH="1" flipV="1">
            <a:off x="2567608" y="4149080"/>
            <a:ext cx="208126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99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975C-9586-D44F-9DC7-92DE1B43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en-BE" dirty="0"/>
              <a:t>Measured collection efficiency and Eff. Gain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EFF89-8CEC-274B-A416-2FE1016D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20FE8-BBAB-A440-8180-D9A96E4D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0C77E-8171-914B-AB95-AE98E4B1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11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01A7073-A325-AF48-B975-B1DBA55A0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671"/>
            <a:ext cx="10515600" cy="4823292"/>
          </a:xfrm>
        </p:spPr>
        <p:txBody>
          <a:bodyPr/>
          <a:lstStyle/>
          <a:p>
            <a:r>
              <a:rPr lang="en-BE" dirty="0"/>
              <a:t>Compare t</a:t>
            </a:r>
            <a:r>
              <a:rPr lang="en-GB" dirty="0"/>
              <a:t>he</a:t>
            </a:r>
            <a:r>
              <a:rPr lang="en-BE" dirty="0"/>
              <a:t> collection efficiency with the data for the Current collected on the layers</a:t>
            </a:r>
          </a:p>
        </p:txBody>
      </p:sp>
      <p:pic>
        <p:nvPicPr>
          <p:cNvPr id="14" name="Picture 1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8992D00-1ABE-B340-AEA4-8336FBB05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732" y="2098630"/>
            <a:ext cx="3833297" cy="2603127"/>
          </a:xfrm>
          <a:prstGeom prst="rect">
            <a:avLst/>
          </a:prstGeom>
        </p:spPr>
      </p:pic>
      <p:pic>
        <p:nvPicPr>
          <p:cNvPr id="15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0D76C61F-1F10-B546-B54F-627CFC920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29" y="2098630"/>
            <a:ext cx="3918135" cy="266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3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DCD1-8D98-084B-AE8B-16DCDBA0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819"/>
          </a:xfrm>
        </p:spPr>
        <p:txBody>
          <a:bodyPr/>
          <a:lstStyle/>
          <a:p>
            <a:r>
              <a:rPr lang="en-BE" dirty="0"/>
              <a:t>Measured Collection efficiency and Eff.  Gain</a:t>
            </a: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6ED35A01-6460-894A-B474-0F174EDAC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3255" y="1251915"/>
            <a:ext cx="3690145" cy="250591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1B130-173E-5A4F-8CB2-031A16BE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66E6C-8A39-0E48-B870-D214690E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82031-0FCF-2546-9CA4-06201F46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4CFC8E3D-27A1-BC41-8F39-C355278C7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99" y="1251916"/>
            <a:ext cx="3690145" cy="2505915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E237FFF6-A6AC-BA40-BDD0-8C5A5FAF0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71" y="3936943"/>
            <a:ext cx="3690144" cy="2505914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E8930CC0-C56B-014F-9C8C-F0CBA4F70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255" y="3936943"/>
            <a:ext cx="3690145" cy="2505915"/>
          </a:xfrm>
          <a:prstGeom prst="rect">
            <a:avLst/>
          </a:prstGeom>
        </p:spPr>
      </p:pic>
      <p:pic>
        <p:nvPicPr>
          <p:cNvPr id="16" name="Picture 15" descr="A close up of a map&#10;&#10;Description automatically generated">
            <a:extLst>
              <a:ext uri="{FF2B5EF4-FFF2-40B4-BE49-F238E27FC236}">
                <a16:creationId xmlns:a16="http://schemas.microsoft.com/office/drawing/2014/main" id="{B75A9BD5-3060-C94A-9131-704326DAF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399" y="3936942"/>
            <a:ext cx="3690145" cy="2505915"/>
          </a:xfrm>
          <a:prstGeom prst="rect">
            <a:avLst/>
          </a:prstGeom>
        </p:spPr>
      </p:pic>
      <p:pic>
        <p:nvPicPr>
          <p:cNvPr id="17" name="Picture 1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7DF4546-38C2-D441-B78A-72BBB991EE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894" y="1241956"/>
            <a:ext cx="3833297" cy="260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6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634DC-A011-D342-BF10-6D450E3E5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5816"/>
          </a:xfrm>
        </p:spPr>
        <p:txBody>
          <a:bodyPr>
            <a:normAutofit fontScale="90000"/>
          </a:bodyPr>
          <a:lstStyle/>
          <a:p>
            <a:r>
              <a:rPr lang="en-BE" dirty="0"/>
              <a:t>Measured Collection efficiency and Eff. Gain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7A804-72FE-DD43-A343-8BA83C2D9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0942"/>
            <a:ext cx="10515600" cy="5146021"/>
          </a:xfrm>
        </p:spPr>
        <p:txBody>
          <a:bodyPr/>
          <a:lstStyle/>
          <a:p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ED693-4AAC-3144-9370-2EC569DC2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40CC6-2FBB-9B45-803B-59382045C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103EF-1C45-834D-B248-5BCF7CCD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B8B7F3-1549-E340-B48E-DC31E6AE4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83" y="1843636"/>
            <a:ext cx="5445283" cy="3697800"/>
          </a:xfrm>
          <a:prstGeom prst="rect">
            <a:avLst/>
          </a:prstGeom>
        </p:spPr>
      </p:pic>
      <p:pic>
        <p:nvPicPr>
          <p:cNvPr id="8" name="Picture 7" descr="A picture containing sitting&#10;&#10;Description automatically generated">
            <a:extLst>
              <a:ext uri="{FF2B5EF4-FFF2-40B4-BE49-F238E27FC236}">
                <a16:creationId xmlns:a16="http://schemas.microsoft.com/office/drawing/2014/main" id="{F6091D58-E2B6-EF4A-8876-49E4EBA75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0" y="1843636"/>
            <a:ext cx="5445283" cy="36977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217F8F-A57A-4245-9279-97B9223E8080}"/>
              </a:ext>
            </a:extLst>
          </p:cNvPr>
          <p:cNvSpPr/>
          <p:nvPr/>
        </p:nvSpPr>
        <p:spPr>
          <a:xfrm>
            <a:off x="1783976" y="2510118"/>
            <a:ext cx="179295" cy="161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A8E94-186F-A643-BE89-BE7A3AF46278}"/>
              </a:ext>
            </a:extLst>
          </p:cNvPr>
          <p:cNvSpPr txBox="1"/>
          <p:nvPr/>
        </p:nvSpPr>
        <p:spPr>
          <a:xfrm>
            <a:off x="1677896" y="2463842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050" b="1" dirty="0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34760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9B6B-972B-E64E-A5D4-7A7B57B7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/>
          <a:lstStyle/>
          <a:p>
            <a:r>
              <a:rPr lang="en-BE" dirty="0"/>
              <a:t>Future plans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18922-1AEE-CE48-9BD5-A14C19CD4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7153"/>
            <a:ext cx="10515600" cy="5199810"/>
          </a:xfrm>
        </p:spPr>
        <p:txBody>
          <a:bodyPr/>
          <a:lstStyle/>
          <a:p>
            <a:endParaRPr lang="en-BE" dirty="0"/>
          </a:p>
          <a:p>
            <a:endParaRPr lang="en-BE" dirty="0"/>
          </a:p>
          <a:p>
            <a:r>
              <a:rPr lang="en-BE" dirty="0"/>
              <a:t>I will be at CERN for the RD51 week (present the work there maybe ?)</a:t>
            </a:r>
          </a:p>
          <a:p>
            <a:endParaRPr lang="en-BE" dirty="0"/>
          </a:p>
          <a:p>
            <a:r>
              <a:rPr lang="en-BE" dirty="0"/>
              <a:t>We still have a Cu cladded WELL foil which was not tested (50</a:t>
            </a:r>
            <a:r>
              <a:rPr lang="el-GR" dirty="0"/>
              <a:t>μ</a:t>
            </a:r>
            <a:r>
              <a:rPr lang="en-US" dirty="0"/>
              <a:t>m – 100</a:t>
            </a:r>
            <a:r>
              <a:rPr lang="el-GR" dirty="0"/>
              <a:t>μ</a:t>
            </a:r>
            <a:r>
              <a:rPr lang="en-US" dirty="0"/>
              <a:t>m diameters) </a:t>
            </a:r>
          </a:p>
          <a:p>
            <a:endParaRPr lang="en-US" dirty="0"/>
          </a:p>
          <a:p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785B5-A743-B64F-998B-DB241501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AD9D0-B90C-3040-96E5-345BFC00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BE17B-F58D-BB4C-93C6-7B12E501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8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0692-FE75-7F4D-96D8-71C1C086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939240"/>
          </a:xfrm>
        </p:spPr>
        <p:txBody>
          <a:bodyPr/>
          <a:lstStyle/>
          <a:p>
            <a:r>
              <a:rPr lang="en-BE" dirty="0"/>
              <a:t>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81660-1CAC-7D41-A206-3092D29B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766"/>
            <a:ext cx="10515600" cy="5101197"/>
          </a:xfrm>
        </p:spPr>
        <p:txBody>
          <a:bodyPr/>
          <a:lstStyle/>
          <a:p>
            <a:endParaRPr lang="en-BE" dirty="0"/>
          </a:p>
          <a:p>
            <a:r>
              <a:rPr lang="en-BE" dirty="0"/>
              <a:t>Linearity of collected current on the Anode wrt to X-ray flux </a:t>
            </a:r>
          </a:p>
          <a:p>
            <a:endParaRPr lang="en-BE" dirty="0"/>
          </a:p>
          <a:p>
            <a:r>
              <a:rPr lang="en-BE" dirty="0"/>
              <a:t>Effective gain measurement attempts, 2 setups</a:t>
            </a:r>
          </a:p>
          <a:p>
            <a:pPr lvl="1"/>
            <a:r>
              <a:rPr lang="en-GB" dirty="0"/>
              <a:t>Keithley 6487 P</a:t>
            </a:r>
            <a:r>
              <a:rPr lang="en-BE" dirty="0"/>
              <a:t>ico-ammeter</a:t>
            </a:r>
          </a:p>
          <a:p>
            <a:pPr lvl="1"/>
            <a:r>
              <a:rPr lang="en-BE" dirty="0"/>
              <a:t>High-res power supply CAEN 1471H </a:t>
            </a:r>
          </a:p>
          <a:p>
            <a:pPr lvl="1"/>
            <a:endParaRPr lang="en-BE" dirty="0"/>
          </a:p>
          <a:p>
            <a:r>
              <a:rPr lang="en-BE" dirty="0"/>
              <a:t>Performed simulations with ANSYS &amp; Garfield++ </a:t>
            </a:r>
          </a:p>
          <a:p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2A139-E104-014A-B664-102AC5274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CB55C-7DCB-714D-B37F-2EDFC01D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1041B-230F-2444-A691-A8B2A094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8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6747-D336-DB4B-816B-5BE504DD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To re-cap – Prototype design 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EEF0F9-1738-3D4C-88BA-EF720F78C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165" y="2132546"/>
            <a:ext cx="10515600" cy="392796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0A0E6-3145-E44F-86D8-673431E1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F827-DD8A-2945-BF55-69A3C749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E6F92-4605-9E4A-A9AD-A083ED42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3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0B010E-E6B4-DB4A-A3DB-688C9A88E31F}"/>
              </a:ext>
            </a:extLst>
          </p:cNvPr>
          <p:cNvCxnSpPr/>
          <p:nvPr/>
        </p:nvCxnSpPr>
        <p:spPr>
          <a:xfrm flipH="1">
            <a:off x="2823882" y="2132546"/>
            <a:ext cx="686696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2A4CA0-15CD-7C4C-932C-52803DF2F031}"/>
              </a:ext>
            </a:extLst>
          </p:cNvPr>
          <p:cNvSpPr txBox="1"/>
          <p:nvPr/>
        </p:nvSpPr>
        <p:spPr>
          <a:xfrm>
            <a:off x="838200" y="1568726"/>
            <a:ext cx="497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The prototype right now is a fully resistive </a:t>
            </a:r>
            <a:r>
              <a:rPr lang="el-GR" dirty="0"/>
              <a:t>μ</a:t>
            </a:r>
            <a:r>
              <a:rPr lang="en-US" dirty="0"/>
              <a:t>RWELL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7934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1F1E-C45A-CF4A-8353-930CC92F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Re-cap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730C4-BB36-F445-B764-047A84677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Linearity plot and the first drift scan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8A7FA-2C7C-EB49-9C6B-95B17FCF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C7B6B-A890-0D43-AB04-258831F56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206AB-DC5B-604F-95BB-814E36D4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3B078D6-AA73-CB45-A92E-798C49CBC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47" y="2408789"/>
            <a:ext cx="4324529" cy="2936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F4CAED-9FA1-B64D-81D8-9B721419F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65" y="2408787"/>
            <a:ext cx="4324529" cy="29367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08C52B-CE7D-1348-8F21-37B892F0BA75}"/>
              </a:ext>
            </a:extLst>
          </p:cNvPr>
          <p:cNvSpPr/>
          <p:nvPr/>
        </p:nvSpPr>
        <p:spPr>
          <a:xfrm>
            <a:off x="1308847" y="3505200"/>
            <a:ext cx="206188" cy="923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49E30F-2D24-534B-8B5C-9BD5795B785D}"/>
              </a:ext>
            </a:extLst>
          </p:cNvPr>
          <p:cNvSpPr txBox="1"/>
          <p:nvPr/>
        </p:nvSpPr>
        <p:spPr>
          <a:xfrm rot="16200000">
            <a:off x="1132858" y="3556994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100" dirty="0"/>
              <a:t>Anode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7725D1-5436-BB49-843E-00DDDC0F1C2F}"/>
              </a:ext>
            </a:extLst>
          </p:cNvPr>
          <p:cNvSpPr txBox="1"/>
          <p:nvPr/>
        </p:nvSpPr>
        <p:spPr>
          <a:xfrm>
            <a:off x="838200" y="5484475"/>
            <a:ext cx="3247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Linearity observed. </a:t>
            </a:r>
            <a:br>
              <a:rPr lang="en-BE" dirty="0"/>
            </a:br>
            <a:r>
              <a:rPr lang="en-BE" dirty="0"/>
              <a:t>Proceeded to signal observation </a:t>
            </a:r>
          </a:p>
          <a:p>
            <a:r>
              <a:rPr lang="en-BE" dirty="0"/>
              <a:t>Effective gain measurement.</a:t>
            </a:r>
          </a:p>
        </p:txBody>
      </p:sp>
    </p:spTree>
    <p:extLst>
      <p:ext uri="{BB962C8B-B14F-4D97-AF65-F5344CB8AC3E}">
        <p14:creationId xmlns:p14="http://schemas.microsoft.com/office/powerpoint/2010/main" val="347087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A08F314-1FFE-E34A-A08A-C12EA485AC39}"/>
              </a:ext>
            </a:extLst>
          </p:cNvPr>
          <p:cNvSpPr/>
          <p:nvPr/>
        </p:nvSpPr>
        <p:spPr>
          <a:xfrm>
            <a:off x="2920331" y="5267637"/>
            <a:ext cx="1526163" cy="12252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B2AC6-4FC3-7646-AF93-08381458D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Signal observation – Failed </a:t>
            </a:r>
          </a:p>
        </p:txBody>
      </p:sp>
      <p:pic>
        <p:nvPicPr>
          <p:cNvPr id="8" name="Content Placeholder 7" descr="A picture containing clock, object, sitting, green&#10;&#10;Description automatically generated">
            <a:extLst>
              <a:ext uri="{FF2B5EF4-FFF2-40B4-BE49-F238E27FC236}">
                <a16:creationId xmlns:a16="http://schemas.microsoft.com/office/drawing/2014/main" id="{E78E07EB-AC0C-454B-9617-092848E9B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000" y="1483657"/>
            <a:ext cx="8204200" cy="2844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F0E85-2759-A049-BB79-4D826F50E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28/01/2020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D0AAF-2130-9246-BAFD-7C0B0FF38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56086-04AF-F44F-B193-2AE3939D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EBF4A5-024F-5342-B9EC-CD5F982990B2}"/>
              </a:ext>
            </a:extLst>
          </p:cNvPr>
          <p:cNvSpPr/>
          <p:nvPr/>
        </p:nvSpPr>
        <p:spPr>
          <a:xfrm>
            <a:off x="3451412" y="1296239"/>
            <a:ext cx="806823" cy="209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0D0C32-8700-6140-8E0F-72E0A643E648}"/>
              </a:ext>
            </a:extLst>
          </p:cNvPr>
          <p:cNvSpPr txBox="1"/>
          <p:nvPr/>
        </p:nvSpPr>
        <p:spPr>
          <a:xfrm>
            <a:off x="1201271" y="4957483"/>
            <a:ext cx="3438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</a:t>
            </a:r>
            <a:r>
              <a:rPr lang="en-BE" dirty="0"/>
              <a:t>he setup used for this output was</a:t>
            </a:r>
            <a:br>
              <a:rPr lang="en-BE" dirty="0"/>
            </a:br>
            <a:endParaRPr lang="en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35F0CA-02B4-0A4A-9297-22543405B402}"/>
              </a:ext>
            </a:extLst>
          </p:cNvPr>
          <p:cNvSpPr/>
          <p:nvPr/>
        </p:nvSpPr>
        <p:spPr>
          <a:xfrm>
            <a:off x="1057835" y="5487273"/>
            <a:ext cx="824753" cy="268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BE" sz="1100" dirty="0">
                <a:solidFill>
                  <a:schemeClr val="tx1"/>
                </a:solidFill>
              </a:rPr>
              <a:t>Panasonic-to-LEMO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5B43A4-D4B7-D34C-87AB-593E60540D62}"/>
              </a:ext>
            </a:extLst>
          </p:cNvPr>
          <p:cNvCxnSpPr>
            <a:cxnSpLocks/>
          </p:cNvCxnSpPr>
          <p:nvPr/>
        </p:nvCxnSpPr>
        <p:spPr>
          <a:xfrm>
            <a:off x="1667435" y="5621744"/>
            <a:ext cx="30928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iangle 15">
            <a:extLst>
              <a:ext uri="{FF2B5EF4-FFF2-40B4-BE49-F238E27FC236}">
                <a16:creationId xmlns:a16="http://schemas.microsoft.com/office/drawing/2014/main" id="{0A8724A5-4BED-6445-989D-9A29E7AAF149}"/>
              </a:ext>
            </a:extLst>
          </p:cNvPr>
          <p:cNvSpPr/>
          <p:nvPr/>
        </p:nvSpPr>
        <p:spPr>
          <a:xfrm rot="5400000">
            <a:off x="2272552" y="5442886"/>
            <a:ext cx="439271" cy="35771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77FFC6-2785-D643-8450-1C9F596DBEAD}"/>
              </a:ext>
            </a:extLst>
          </p:cNvPr>
          <p:cNvSpPr txBox="1"/>
          <p:nvPr/>
        </p:nvSpPr>
        <p:spPr>
          <a:xfrm>
            <a:off x="1891165" y="5930819"/>
            <a:ext cx="9637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</a:t>
            </a:r>
            <a:r>
              <a:rPr lang="en-BE" sz="1100" dirty="0"/>
              <a:t>reamplifier</a:t>
            </a:r>
          </a:p>
          <a:p>
            <a:r>
              <a:rPr lang="en-BE" sz="1100" dirty="0"/>
              <a:t>ORTEC 142PC</a:t>
            </a: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9F34156D-722C-1B44-A959-613CFBFF8751}"/>
              </a:ext>
            </a:extLst>
          </p:cNvPr>
          <p:cNvSpPr/>
          <p:nvPr/>
        </p:nvSpPr>
        <p:spPr>
          <a:xfrm rot="5400000">
            <a:off x="3191037" y="5442885"/>
            <a:ext cx="439271" cy="357715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E4D3AD-B09F-CA4F-B756-D29B86126483}"/>
              </a:ext>
            </a:extLst>
          </p:cNvPr>
          <p:cNvSpPr/>
          <p:nvPr/>
        </p:nvSpPr>
        <p:spPr>
          <a:xfrm>
            <a:off x="3854823" y="5402107"/>
            <a:ext cx="403412" cy="4362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4A6173-5DEA-1D49-943C-9BC92104601A}"/>
              </a:ext>
            </a:extLst>
          </p:cNvPr>
          <p:cNvSpPr txBox="1"/>
          <p:nvPr/>
        </p:nvSpPr>
        <p:spPr>
          <a:xfrm>
            <a:off x="3231815" y="5925463"/>
            <a:ext cx="8162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100" dirty="0"/>
              <a:t>Amplifier</a:t>
            </a:r>
          </a:p>
          <a:p>
            <a:r>
              <a:rPr lang="en-BE" sz="1100" dirty="0"/>
              <a:t>ORTEC 474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CE3127-B5D4-DD46-B965-0340A756BEEE}"/>
              </a:ext>
            </a:extLst>
          </p:cNvPr>
          <p:cNvCxnSpPr/>
          <p:nvPr/>
        </p:nvCxnSpPr>
        <p:spPr>
          <a:xfrm>
            <a:off x="4751294" y="5620249"/>
            <a:ext cx="43927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DE90A2A-4E2D-9D43-A03E-3AA06A2C62E5}"/>
              </a:ext>
            </a:extLst>
          </p:cNvPr>
          <p:cNvSpPr/>
          <p:nvPr/>
        </p:nvSpPr>
        <p:spPr>
          <a:xfrm>
            <a:off x="5190565" y="5487273"/>
            <a:ext cx="788894" cy="268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F34F40-C87D-8B48-A029-4B7E7B32DCA3}"/>
              </a:ext>
            </a:extLst>
          </p:cNvPr>
          <p:cNvSpPr txBox="1"/>
          <p:nvPr/>
        </p:nvSpPr>
        <p:spPr>
          <a:xfrm>
            <a:off x="5308720" y="5442593"/>
            <a:ext cx="607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400" dirty="0"/>
              <a:t>scope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BC17DD-23F0-3544-8D66-073A6575487C}"/>
              </a:ext>
            </a:extLst>
          </p:cNvPr>
          <p:cNvSpPr txBox="1"/>
          <p:nvPr/>
        </p:nvSpPr>
        <p:spPr>
          <a:xfrm>
            <a:off x="6968922" y="4910324"/>
            <a:ext cx="41652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Not able to observe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Not able to observe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</a:t>
            </a:r>
            <a:r>
              <a:rPr lang="en-BE" dirty="0"/>
              <a:t>ot able to justify the bipolar character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FC200C42-76A9-AA45-B92B-692B33FED009}"/>
              </a:ext>
            </a:extLst>
          </p:cNvPr>
          <p:cNvSpPr/>
          <p:nvPr/>
        </p:nvSpPr>
        <p:spPr>
          <a:xfrm rot="5400000">
            <a:off x="9019736" y="5808129"/>
            <a:ext cx="454149" cy="390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AF6362-1D6F-2D46-98DF-B83B90BF4707}"/>
              </a:ext>
            </a:extLst>
          </p:cNvPr>
          <p:cNvSpPr txBox="1"/>
          <p:nvPr/>
        </p:nvSpPr>
        <p:spPr>
          <a:xfrm>
            <a:off x="7816014" y="6230472"/>
            <a:ext cx="2911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Possibly amplified reflections</a:t>
            </a:r>
          </a:p>
        </p:txBody>
      </p:sp>
    </p:spTree>
    <p:extLst>
      <p:ext uri="{BB962C8B-B14F-4D97-AF65-F5344CB8AC3E}">
        <p14:creationId xmlns:p14="http://schemas.microsoft.com/office/powerpoint/2010/main" val="393388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D9E6-E7EB-5340-B925-969F06280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Gain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29A73-CD57-0941-9268-89274E2AC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First attempts and measurements failed as the gun was too far away from the prototype ~ 1m </a:t>
            </a:r>
          </a:p>
          <a:p>
            <a:endParaRPr lang="en-BE" dirty="0"/>
          </a:p>
          <a:p>
            <a:r>
              <a:rPr lang="en-BE" dirty="0"/>
              <a:t>Placed the gun closer </a:t>
            </a:r>
          </a:p>
          <a:p>
            <a:endParaRPr lang="en-BE" dirty="0"/>
          </a:p>
          <a:p>
            <a:r>
              <a:rPr lang="en-BE" dirty="0"/>
              <a:t>Kept track of the Anode current in the beginning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4682-EF13-8B4D-BFF8-DADC4D47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4900-B503-CD42-9691-E33AC28A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6C1F6-3BC6-4041-A601-14C5A236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3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5F1D-AB67-C748-AD76-07EE716E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Gain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5A07E-F3AC-3D47-8B4C-92CFF8E8E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r>
              <a:rPr lang="en-BE" dirty="0"/>
              <a:t>Moved the source as close as possible to the prototype </a:t>
            </a:r>
          </a:p>
          <a:p>
            <a:endParaRPr lang="en-BE" dirty="0"/>
          </a:p>
          <a:p>
            <a:pPr marL="0" indent="0">
              <a:buNone/>
            </a:pP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94562-B918-BD40-AD74-225DBA4C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F1BAD-F54C-6341-B376-E500DEE2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Christos Roskas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D5F4B-2D1E-DD42-9854-BE7A7C1D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7</a:t>
            </a:fld>
            <a:endParaRPr lang="en-US"/>
          </a:p>
        </p:txBody>
      </p:sp>
      <p:pic>
        <p:nvPicPr>
          <p:cNvPr id="7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3B14FCF2-8DAF-DF43-8BEF-F4B0DB37B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6315"/>
            <a:ext cx="4216761" cy="2863532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7EC209E4-B414-504E-B81C-8DA6BAD68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66" y="2146315"/>
            <a:ext cx="4216761" cy="2863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3E9825-068D-3D43-AAD9-8AC4C03C4CFD}"/>
              </a:ext>
            </a:extLst>
          </p:cNvPr>
          <p:cNvSpPr txBox="1"/>
          <p:nvPr/>
        </p:nvSpPr>
        <p:spPr>
          <a:xfrm>
            <a:off x="2052917" y="2103439"/>
            <a:ext cx="3469341" cy="13255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BE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2BB5AD1-21F8-794E-A6D0-6679546B07A9}"/>
              </a:ext>
            </a:extLst>
          </p:cNvPr>
          <p:cNvSpPr/>
          <p:nvPr/>
        </p:nvSpPr>
        <p:spPr>
          <a:xfrm rot="1244311">
            <a:off x="5611145" y="3385341"/>
            <a:ext cx="711646" cy="385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737488-9AFF-9944-8B99-13DCC01373F7}"/>
              </a:ext>
            </a:extLst>
          </p:cNvPr>
          <p:cNvSpPr/>
          <p:nvPr/>
        </p:nvSpPr>
        <p:spPr>
          <a:xfrm>
            <a:off x="6606988" y="3696903"/>
            <a:ext cx="1416424" cy="1179897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B5EAB-4F0C-6C42-AB19-55A6831AA97E}"/>
              </a:ext>
            </a:extLst>
          </p:cNvPr>
          <p:cNvSpPr txBox="1"/>
          <p:nvPr/>
        </p:nvSpPr>
        <p:spPr>
          <a:xfrm>
            <a:off x="6508376" y="5189234"/>
            <a:ext cx="5277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Compared to previous work i.e. </a:t>
            </a:r>
            <a:r>
              <a:rPr lang="en-BE" i="1" u="sng" dirty="0"/>
              <a:t>Federica’s work in Bari</a:t>
            </a:r>
          </a:p>
          <a:p>
            <a:r>
              <a:rPr lang="en-GB" dirty="0"/>
              <a:t>W</a:t>
            </a:r>
            <a:r>
              <a:rPr lang="en-BE" dirty="0"/>
              <a:t>e expect a flatter region – an ionization region. </a:t>
            </a:r>
            <a:br>
              <a:rPr lang="en-BE" dirty="0"/>
            </a:br>
            <a:r>
              <a:rPr lang="en-BE" dirty="0"/>
              <a:t>Does not seem to be the case… </a:t>
            </a:r>
          </a:p>
        </p:txBody>
      </p:sp>
    </p:spTree>
    <p:extLst>
      <p:ext uri="{BB962C8B-B14F-4D97-AF65-F5344CB8AC3E}">
        <p14:creationId xmlns:p14="http://schemas.microsoft.com/office/powerpoint/2010/main" val="244902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B25B-4D61-E048-A9F9-746F21BA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0640"/>
          </a:xfrm>
        </p:spPr>
        <p:txBody>
          <a:bodyPr/>
          <a:lstStyle/>
          <a:p>
            <a:r>
              <a:rPr lang="en-BE" dirty="0"/>
              <a:t>Gain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E6E65-69C0-CB4E-9119-9BE99BC88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766"/>
            <a:ext cx="10515600" cy="5101197"/>
          </a:xfrm>
        </p:spPr>
        <p:txBody>
          <a:bodyPr/>
          <a:lstStyle/>
          <a:p>
            <a:r>
              <a:rPr lang="en-BE" dirty="0"/>
              <a:t>Keep track of the current collected to all layers </a:t>
            </a:r>
          </a:p>
          <a:p>
            <a:pPr lvl="1"/>
            <a:r>
              <a:rPr lang="en-BE" dirty="0"/>
              <a:t>Drift, FTM</a:t>
            </a:r>
            <a:r>
              <a:rPr lang="en-BE" baseline="-25000" dirty="0"/>
              <a:t>TOP</a:t>
            </a:r>
            <a:r>
              <a:rPr lang="en-BE" dirty="0"/>
              <a:t> (DLC), Anode foil (DLC). </a:t>
            </a:r>
          </a:p>
          <a:p>
            <a:pPr lvl="1"/>
            <a:endParaRPr lang="en-BE" dirty="0"/>
          </a:p>
          <a:p>
            <a:r>
              <a:rPr lang="en-BE" dirty="0"/>
              <a:t>Scanned the amplification voltages 10 – 60 kV/cm</a:t>
            </a:r>
          </a:p>
          <a:p>
            <a:pPr lvl="1"/>
            <a:r>
              <a:rPr lang="en-BE" dirty="0"/>
              <a:t>Made use of the high-res PS as the pico-ammeter </a:t>
            </a:r>
            <a:br>
              <a:rPr lang="en-BE" dirty="0"/>
            </a:br>
            <a:r>
              <a:rPr lang="en-BE" dirty="0"/>
              <a:t>measurements were biased</a:t>
            </a:r>
          </a:p>
          <a:p>
            <a:pPr lvl="1"/>
            <a:endParaRPr lang="en-BE" dirty="0"/>
          </a:p>
          <a:p>
            <a:pPr lvl="1"/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C2CC5-A941-954D-9B1F-87A723F6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871BD-313A-F746-87F2-71B3C267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01255-D9CC-D24F-8CAC-7B093299E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7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BC3E-AE66-B948-95BC-CC39BB9FD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Gain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9AE1C-4251-7646-B604-820A3938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D67-74C2-7C42-8A7D-62214A34C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28/01/2020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F70B7-2528-4649-B7AD-58B94814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Christos Roskas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9C1A5-C43E-6D4F-AEDE-12C9E2FF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E91F-5001-574F-8D99-2E1EBC4D9FB3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475CB91F-C9DB-B242-A970-A78829D25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5" y="1407894"/>
            <a:ext cx="3714652" cy="2522557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63520AA-36B3-AF4B-BE74-93AA7D737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67" y="1473872"/>
            <a:ext cx="3714652" cy="2522557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0550D013-CFBC-994E-957B-4F887A396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96" y="1452515"/>
            <a:ext cx="3648943" cy="2477936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596F4E65-299C-E242-8490-6FFBA28B7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5" y="3833793"/>
            <a:ext cx="3714652" cy="2522557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BD2755-64B9-E546-95B0-D46ACE4C47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444" y="3930451"/>
            <a:ext cx="3714652" cy="2522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BAF65E-2EA7-9749-A268-7CC45C81F5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86" y="3970317"/>
            <a:ext cx="3714652" cy="25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90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460</TotalTime>
  <Words>407</Words>
  <Application>Microsoft Macintosh PowerPoint</Application>
  <PresentationFormat>Widescreen</PresentationFormat>
  <Paragraphs>114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Status of the FTMv4t2 foil characterization in Ghent </vt:lpstr>
      <vt:lpstr>So far</vt:lpstr>
      <vt:lpstr>To re-cap – Prototype design </vt:lpstr>
      <vt:lpstr>Re-cap</vt:lpstr>
      <vt:lpstr>Signal observation – Failed </vt:lpstr>
      <vt:lpstr>Gain measurements</vt:lpstr>
      <vt:lpstr>Gain measurements</vt:lpstr>
      <vt:lpstr>Gain Measurements</vt:lpstr>
      <vt:lpstr>Gain Measurements</vt:lpstr>
      <vt:lpstr>FTM – Prototype Simulation </vt:lpstr>
      <vt:lpstr>Measured collection efficiency and Eff. Gain</vt:lpstr>
      <vt:lpstr>Measured Collection efficiency and Eff.  Gain</vt:lpstr>
      <vt:lpstr>Measured Collection efficiency and Eff. Gain </vt:lpstr>
      <vt:lpstr>Future plans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Ghent Site</dc:title>
  <dc:creator>Microsoft Office User</dc:creator>
  <cp:lastModifiedBy>Christos Roskas</cp:lastModifiedBy>
  <cp:revision>47</cp:revision>
  <cp:lastPrinted>2017-03-01T11:06:37Z</cp:lastPrinted>
  <dcterms:created xsi:type="dcterms:W3CDTF">2017-02-27T15:42:31Z</dcterms:created>
  <dcterms:modified xsi:type="dcterms:W3CDTF">2020-01-27T14:52:20Z</dcterms:modified>
</cp:coreProperties>
</file>