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61" r:id="rId3"/>
    <p:sldId id="588" r:id="rId4"/>
    <p:sldId id="287" r:id="rId5"/>
    <p:sldId id="264" r:id="rId6"/>
    <p:sldId id="541" r:id="rId7"/>
    <p:sldId id="542" r:id="rId8"/>
    <p:sldId id="458" r:id="rId9"/>
    <p:sldId id="289" r:id="rId10"/>
    <p:sldId id="492" r:id="rId11"/>
    <p:sldId id="531" r:id="rId12"/>
    <p:sldId id="532" r:id="rId13"/>
    <p:sldId id="342" r:id="rId14"/>
    <p:sldId id="595" r:id="rId15"/>
    <p:sldId id="59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4"/>
    <p:restoredTop sz="94654"/>
  </p:normalViewPr>
  <p:slideViewPr>
    <p:cSldViewPr snapToGrid="0" snapToObjects="1">
      <p:cViewPr varScale="1">
        <p:scale>
          <a:sx n="97" d="100"/>
          <a:sy n="97" d="100"/>
        </p:scale>
        <p:origin x="18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D0CC35-F1B6-CB47-A245-D2E76A0B713B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1188F-BE54-8444-BA1C-84A2EF630C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08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>
                <a:latin typeface="Microsoft Tai Le"/>
                <a:ea typeface="Microsoft Tai Le"/>
                <a:cs typeface="Microsoft Tai Le"/>
                <a:sym typeface="Microsoft Tai L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53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E6EEF-6647-4249-AA60-B6A02E8746A3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151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F056F-7840-4C61-97E2-EFE710C6AB47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8204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25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014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75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96230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36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974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78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67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48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30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62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20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5F212-BE9C-4D4E-920C-0BF92B4899EC}" type="datetimeFigureOut">
              <a:rPr lang="it-IT" smtClean="0"/>
              <a:t>11/06/20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F899B-D7FC-2A4C-90E4-D1F4CC3BDB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37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NULL" TargetMode="External"/><Relationship Id="rId13" Type="http://schemas.openxmlformats.org/officeDocument/2006/relationships/image" Target="../media/image30.png"/><Relationship Id="rId18" Type="http://schemas.openxmlformats.org/officeDocument/2006/relationships/image" Target="../media/image27.wmf"/><Relationship Id="rId26" Type="http://schemas.openxmlformats.org/officeDocument/2006/relationships/image" Target="../media/image35.png"/><Relationship Id="rId3" Type="http://schemas.openxmlformats.org/officeDocument/2006/relationships/video" Target="../media/media1.mp4"/><Relationship Id="rId21" Type="http://schemas.openxmlformats.org/officeDocument/2006/relationships/hyperlink" Target="http://www.annualreviews.org/doi/abs/10.1146/annurev.physchem.58.032806.104607" TargetMode="External"/><Relationship Id="rId7" Type="http://schemas.openxmlformats.org/officeDocument/2006/relationships/video" Target="../media/media3.wmv"/><Relationship Id="rId12" Type="http://schemas.openxmlformats.org/officeDocument/2006/relationships/image" Target="../media/image29.png"/><Relationship Id="rId17" Type="http://schemas.openxmlformats.org/officeDocument/2006/relationships/oleObject" Target="../embeddings/oleObject4.bin"/><Relationship Id="rId25" Type="http://schemas.openxmlformats.org/officeDocument/2006/relationships/image" Target="../media/image34.png"/><Relationship Id="rId2" Type="http://schemas.microsoft.com/office/2007/relationships/media" Target="../media/media1.mp4"/><Relationship Id="rId16" Type="http://schemas.openxmlformats.org/officeDocument/2006/relationships/image" Target="../media/image26.wmf"/><Relationship Id="rId20" Type="http://schemas.openxmlformats.org/officeDocument/2006/relationships/image" Target="../media/image28.wmf"/><Relationship Id="rId1" Type="http://schemas.openxmlformats.org/officeDocument/2006/relationships/vmlDrawing" Target="../drawings/vmlDrawing2.vml"/><Relationship Id="rId6" Type="http://schemas.microsoft.com/office/2007/relationships/media" Target="../media/media3.wmv"/><Relationship Id="rId11" Type="http://schemas.openxmlformats.org/officeDocument/2006/relationships/notesSlide" Target="../notesSlides/notesSlide3.xml"/><Relationship Id="rId24" Type="http://schemas.openxmlformats.org/officeDocument/2006/relationships/image" Target="../media/image33.png"/><Relationship Id="rId5" Type="http://schemas.openxmlformats.org/officeDocument/2006/relationships/video" Target="../media/media2.mp4"/><Relationship Id="rId15" Type="http://schemas.openxmlformats.org/officeDocument/2006/relationships/oleObject" Target="../embeddings/oleObject3.bin"/><Relationship Id="rId23" Type="http://schemas.openxmlformats.org/officeDocument/2006/relationships/image" Target="../media/image32.gif"/><Relationship Id="rId28" Type="http://schemas.openxmlformats.org/officeDocument/2006/relationships/image" Target="../media/image37.png"/><Relationship Id="rId10" Type="http://schemas.openxmlformats.org/officeDocument/2006/relationships/slideLayout" Target="../slideLayouts/slideLayout2.xml"/><Relationship Id="rId19" Type="http://schemas.openxmlformats.org/officeDocument/2006/relationships/oleObject" Target="../embeddings/oleObject5.bin"/><Relationship Id="rId4" Type="http://schemas.microsoft.com/office/2007/relationships/media" Target="../media/media2.mp4"/><Relationship Id="rId9" Type="http://schemas.microsoft.com/office/2007/relationships/media" Target="../media/media4.wmv"/><Relationship Id="rId14" Type="http://schemas.openxmlformats.org/officeDocument/2006/relationships/image" Target="../media/image31.png"/><Relationship Id="rId22" Type="http://schemas.openxmlformats.org/officeDocument/2006/relationships/hyperlink" Target="http://dx.doi.org/10.1063/1.1461072" TargetMode="External"/><Relationship Id="rId27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16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15.wmf"/><Relationship Id="rId4" Type="http://schemas.openxmlformats.org/officeDocument/2006/relationships/image" Target="../media/image17.jpeg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2FC065-6DA2-EB44-A4D6-CB919A950C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latin typeface="Times New Roman" panose="02020603050405020304" pitchFamily="18" charset="0"/>
                <a:cs typeface="Times New Roman" panose="02020603050405020304" pitchFamily="18" charset="0"/>
              </a:rPr>
              <a:t>Testing NIT (Nano Imaging Trackers) films at CNAO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F19EF87-735F-1644-8054-E140E29BD0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Giovanni De Lellis</a:t>
            </a:r>
          </a:p>
          <a:p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Federico II and INFN,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Naples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739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32367D-3410-48FE-A1FE-F6349E417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66" y="184454"/>
            <a:ext cx="8229600" cy="573371"/>
          </a:xfrm>
        </p:spPr>
        <p:txBody>
          <a:bodyPr>
            <a:noAutofit/>
          </a:bodyPr>
          <a:lstStyle/>
          <a:p>
            <a:r>
              <a:rPr lang="en-US" altLang="ja-JP" sz="2800" b="1" dirty="0">
                <a:solidFill>
                  <a:srgbClr val="3FAA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LSP (Localized Surface Plasmon) resonance</a:t>
            </a:r>
            <a:endParaRPr kumimoji="1" lang="ja-JP" altLang="en-US" sz="2800" b="1" dirty="0">
              <a:solidFill>
                <a:srgbClr val="3FAA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6382652-DAB3-4E97-8131-10DF5B3F90B5}"/>
              </a:ext>
            </a:extLst>
          </p:cNvPr>
          <p:cNvSpPr txBox="1"/>
          <p:nvPr/>
        </p:nvSpPr>
        <p:spPr>
          <a:xfrm>
            <a:off x="7121454" y="1777223"/>
            <a:ext cx="951725" cy="40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45x120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ECCB411-71CA-4E47-804A-167CBF58638A}"/>
              </a:ext>
            </a:extLst>
          </p:cNvPr>
          <p:cNvSpPr txBox="1"/>
          <p:nvPr/>
        </p:nvSpPr>
        <p:spPr>
          <a:xfrm>
            <a:off x="6131194" y="1777223"/>
            <a:ext cx="823588" cy="40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45x80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9615177-34F2-43D8-8164-FADB6037EB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042" y="4051791"/>
            <a:ext cx="1133856" cy="111213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CB71C14-58B7-49D8-A346-E8D014298EE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010"/>
          <a:stretch/>
        </p:blipFill>
        <p:spPr>
          <a:xfrm>
            <a:off x="8000310" y="4157851"/>
            <a:ext cx="1169289" cy="975407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2D995CA-6C6F-4A63-A8ED-E9FC7E6793EB}"/>
              </a:ext>
            </a:extLst>
          </p:cNvPr>
          <p:cNvGrpSpPr/>
          <p:nvPr/>
        </p:nvGrpSpPr>
        <p:grpSpPr>
          <a:xfrm>
            <a:off x="28609" y="2465681"/>
            <a:ext cx="5041733" cy="2434832"/>
            <a:chOff x="152611" y="1513722"/>
            <a:chExt cx="5333236" cy="2575609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28A8E010-8D5B-4F4A-B818-A8606188D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11" y="1513722"/>
              <a:ext cx="2088202" cy="2575609"/>
            </a:xfrm>
            <a:prstGeom prst="rect">
              <a:avLst/>
            </a:prstGeom>
          </p:spPr>
        </p:pic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6AB5AAF0-2366-4120-8B83-5E9851B170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26207" y="2209354"/>
            <a:ext cx="3159640" cy="7358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4" name="数式" r:id="rId15" imgW="1854000" imgH="431640" progId="Equation.3">
                    <p:embed/>
                  </p:oleObj>
                </mc:Choice>
                <mc:Fallback>
                  <p:oleObj name="数式" r:id="rId15" imgW="1854000" imgH="431640" progId="Equation.3">
                    <p:embed/>
                    <p:pic>
                      <p:nvPicPr>
                        <p:cNvPr id="22" name="オブジェクト 21">
                          <a:extLst>
                            <a:ext uri="{FF2B5EF4-FFF2-40B4-BE49-F238E27FC236}">
                              <a16:creationId xmlns:a16="http://schemas.microsoft.com/office/drawing/2014/main" id="{6AB5AAF0-2366-4120-8B83-5E9851B1701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326207" y="2209354"/>
                          <a:ext cx="3159640" cy="7358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4193772-2279-49E9-A6EA-53B7BD7937EA}"/>
                </a:ext>
              </a:extLst>
            </p:cNvPr>
            <p:cNvSpPr txBox="1"/>
            <p:nvPr/>
          </p:nvSpPr>
          <p:spPr>
            <a:xfrm>
              <a:off x="2295326" y="1580767"/>
              <a:ext cx="3150228" cy="423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>
                  <a:solidFill>
                    <a:schemeClr val="accent2"/>
                  </a:solidFill>
                </a:rPr>
                <a:t>dipole in metallic particle</a:t>
              </a:r>
              <a:endParaRPr kumimoji="1" lang="ja-JP" altLang="en-US" sz="2400" b="1" dirty="0">
                <a:solidFill>
                  <a:schemeClr val="accent2"/>
                </a:solidFill>
              </a:endParaRPr>
            </a:p>
          </p:txBody>
        </p:sp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2FD860F9-428D-43BF-97C6-551AF2A8191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00317" y="3450198"/>
            <a:ext cx="2330695" cy="428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数式" r:id="rId17" imgW="1231560" imgH="228600" progId="Equation.3">
                    <p:embed/>
                  </p:oleObj>
                </mc:Choice>
                <mc:Fallback>
                  <p:oleObj name="数式" r:id="rId17" imgW="1231560" imgH="228600" progId="Equation.3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2FD860F9-428D-43BF-97C6-551AF2A8191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600317" y="3450198"/>
                          <a:ext cx="2330695" cy="428190"/>
                        </a:xfrm>
                        <a:prstGeom prst="rect">
                          <a:avLst/>
                        </a:prstGeom>
                        <a:ln w="25400">
                          <a:solidFill>
                            <a:srgbClr val="FF0000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FEB04726-47D4-4598-94D4-F0517A6737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0056" y="2286249"/>
            <a:ext cx="661988" cy="32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" name="Equation" r:id="rId19" imgW="368280" imgH="215640" progId="Equation.3">
                    <p:embed/>
                  </p:oleObj>
                </mc:Choice>
                <mc:Fallback>
                  <p:oleObj name="Equation" r:id="rId19" imgW="368280" imgH="215640" progId="Equation.3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FEB04726-47D4-4598-94D4-F0517A6737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056" y="2286249"/>
                          <a:ext cx="661988" cy="3206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EF68DF2-49C6-4E85-B258-582761E10ABD}"/>
                </a:ext>
              </a:extLst>
            </p:cNvPr>
            <p:cNvSpPr txBox="1"/>
            <p:nvPr/>
          </p:nvSpPr>
          <p:spPr>
            <a:xfrm>
              <a:off x="2420236" y="1986875"/>
              <a:ext cx="1653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/>
                <a:t>dipole moment</a:t>
              </a: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63720328-26E6-4F6F-A095-413329E25B2D}"/>
                </a:ext>
              </a:extLst>
            </p:cNvPr>
            <p:cNvSpPr/>
            <p:nvPr/>
          </p:nvSpPr>
          <p:spPr>
            <a:xfrm>
              <a:off x="3070710" y="3002284"/>
              <a:ext cx="1370453" cy="4232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</a:rPr>
                <a:t>resonance</a:t>
              </a:r>
              <a:endParaRPr lang="ja-JP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371A537-D0B4-4994-8D04-B720031196BB}"/>
              </a:ext>
            </a:extLst>
          </p:cNvPr>
          <p:cNvSpPr/>
          <p:nvPr/>
        </p:nvSpPr>
        <p:spPr>
          <a:xfrm>
            <a:off x="154441" y="5422181"/>
            <a:ext cx="5434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070C0"/>
                </a:solidFill>
                <a:latin typeface="Bradley Hand" pitchFamily="2" charset="77"/>
                <a:cs typeface="Times New Roman"/>
              </a:rPr>
              <a:t>Ag grain size </a:t>
            </a:r>
            <a:r>
              <a:rPr lang="ja-JP" altLang="en-US" sz="2400" dirty="0">
                <a:solidFill>
                  <a:srgbClr val="0070C0"/>
                </a:solidFill>
                <a:latin typeface="Bradley Hand" pitchFamily="2" charset="77"/>
                <a:cs typeface="Times New Roman"/>
              </a:rPr>
              <a:t>→ </a:t>
            </a:r>
            <a:r>
              <a:rPr lang="en-US" altLang="ja-JP" sz="2400" dirty="0">
                <a:solidFill>
                  <a:srgbClr val="0070C0"/>
                </a:solidFill>
                <a:latin typeface="Bradley Hand" pitchFamily="2" charset="77"/>
                <a:cs typeface="Times New Roman"/>
              </a:rPr>
              <a:t>resonance wavelength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34142D9C-6707-47CF-B7D4-4E01A478C5EC}"/>
              </a:ext>
            </a:extLst>
          </p:cNvPr>
          <p:cNvSpPr/>
          <p:nvPr/>
        </p:nvSpPr>
        <p:spPr>
          <a:xfrm>
            <a:off x="691376" y="1244421"/>
            <a:ext cx="30966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R = 45 nm </a:t>
            </a:r>
            <a:r>
              <a:rPr lang="en-US" altLang="ja-JP" dirty="0">
                <a:sym typeface="Wingdings" pitchFamily="2" charset="2"/>
              </a:rPr>
              <a:t> </a:t>
            </a:r>
            <a:r>
              <a:rPr lang="en-US" altLang="ja-JP" dirty="0"/>
              <a:t>blue</a:t>
            </a:r>
          </a:p>
          <a:p>
            <a:r>
              <a:rPr lang="en-US" altLang="ja-JP" dirty="0"/>
              <a:t>H = 80 (120) nm </a:t>
            </a:r>
            <a:r>
              <a:rPr lang="en-US" altLang="ja-JP" dirty="0">
                <a:sym typeface="Wingdings" pitchFamily="2" charset="2"/>
              </a:rPr>
              <a:t></a:t>
            </a:r>
            <a:r>
              <a:rPr lang="en-US" altLang="ja-JP" dirty="0"/>
              <a:t> green (red)</a:t>
            </a:r>
            <a:endParaRPr lang="ja-JP" altLang="en-US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FE27B73-4D29-4C00-8C69-73AB0A34F2EF}"/>
              </a:ext>
            </a:extLst>
          </p:cNvPr>
          <p:cNvSpPr/>
          <p:nvPr/>
        </p:nvSpPr>
        <p:spPr>
          <a:xfrm>
            <a:off x="32431" y="6291043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metallic particle</a:t>
            </a:r>
            <a:endParaRPr lang="ja-JP" altLang="en-US" dirty="0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F87CA49-3B5E-4A99-9F18-9BA0C1A0F5B2}"/>
              </a:ext>
            </a:extLst>
          </p:cNvPr>
          <p:cNvCxnSpPr/>
          <p:nvPr/>
        </p:nvCxnSpPr>
        <p:spPr>
          <a:xfrm>
            <a:off x="6816334" y="3953278"/>
            <a:ext cx="2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56CA8084-7A4E-4320-BF32-9D8A46DAE285}"/>
              </a:ext>
            </a:extLst>
          </p:cNvPr>
          <p:cNvSpPr/>
          <p:nvPr/>
        </p:nvSpPr>
        <p:spPr>
          <a:xfrm>
            <a:off x="6616551" y="3710020"/>
            <a:ext cx="696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100 nm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EC92DB2-DFF5-4E7A-98D2-DA630D49092B}"/>
              </a:ext>
            </a:extLst>
          </p:cNvPr>
          <p:cNvCxnSpPr/>
          <p:nvPr/>
        </p:nvCxnSpPr>
        <p:spPr>
          <a:xfrm>
            <a:off x="8731270" y="4018050"/>
            <a:ext cx="28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746AFDCF-4B20-4F45-A30F-938936DB3F2D}"/>
              </a:ext>
            </a:extLst>
          </p:cNvPr>
          <p:cNvSpPr/>
          <p:nvPr/>
        </p:nvSpPr>
        <p:spPr>
          <a:xfrm>
            <a:off x="8531487" y="3774792"/>
            <a:ext cx="696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</a:rPr>
              <a:t>100 nm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F666E9A-CD23-47C2-B5E9-61726BBE8C68}"/>
              </a:ext>
            </a:extLst>
          </p:cNvPr>
          <p:cNvSpPr/>
          <p:nvPr/>
        </p:nvSpPr>
        <p:spPr>
          <a:xfrm>
            <a:off x="66432" y="2241715"/>
            <a:ext cx="32166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ja-JP" sz="1200" i="1" dirty="0">
                <a:latin typeface="Arial" panose="020B0604020202020204" pitchFamily="34" charset="0"/>
                <a:hlinkClick r:id="rId21"/>
              </a:rPr>
              <a:t>Annu. Rev. Phys. Chem.</a:t>
            </a:r>
            <a:r>
              <a:rPr lang="fr-FR" altLang="ja-JP" sz="1200" dirty="0">
                <a:latin typeface="Arial" panose="020B0604020202020204" pitchFamily="34" charset="0"/>
                <a:hlinkClick r:id="rId21"/>
              </a:rPr>
              <a:t> 58 (2007) 267-297</a:t>
            </a:r>
            <a:endParaRPr lang="ja-JP" altLang="en-US" sz="12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95E16B4-916C-401A-A154-FEFBDB0C41B7}"/>
              </a:ext>
            </a:extLst>
          </p:cNvPr>
          <p:cNvSpPr/>
          <p:nvPr/>
        </p:nvSpPr>
        <p:spPr>
          <a:xfrm>
            <a:off x="93093" y="4986432"/>
            <a:ext cx="4001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ja-JP" sz="2000" i="1" dirty="0">
                <a:solidFill>
                  <a:srgbClr val="FFFFFF"/>
                </a:solidFill>
                <a:latin typeface="Bradley Hand" pitchFamily="2" charset="77"/>
                <a:hlinkClick r:id="rId22"/>
              </a:rPr>
              <a:t>Appl. Phys. Lett.</a:t>
            </a:r>
            <a:r>
              <a:rPr lang="fr-FR" altLang="ja-JP" sz="2000" dirty="0">
                <a:solidFill>
                  <a:srgbClr val="FFFFFF"/>
                </a:solidFill>
                <a:latin typeface="Bradley Hand" pitchFamily="2" charset="77"/>
                <a:hlinkClick r:id="rId22"/>
              </a:rPr>
              <a:t> </a:t>
            </a:r>
            <a:r>
              <a:rPr lang="fr-FR" altLang="ja-JP" sz="2000" b="1" dirty="0">
                <a:solidFill>
                  <a:srgbClr val="FFFFFF"/>
                </a:solidFill>
                <a:latin typeface="Bradley Hand" pitchFamily="2" charset="77"/>
                <a:hlinkClick r:id="rId22"/>
              </a:rPr>
              <a:t>80</a:t>
            </a:r>
            <a:r>
              <a:rPr lang="fr-FR" altLang="ja-JP" sz="2000" dirty="0">
                <a:solidFill>
                  <a:srgbClr val="FFFFFF"/>
                </a:solidFill>
                <a:latin typeface="Bradley Hand" pitchFamily="2" charset="77"/>
                <a:hlinkClick r:id="rId22"/>
              </a:rPr>
              <a:t>, 1826 (2002)</a:t>
            </a:r>
            <a:endParaRPr lang="ja-JP" altLang="en-US" sz="2000" dirty="0">
              <a:solidFill>
                <a:srgbClr val="FFFFFF"/>
              </a:solidFill>
              <a:latin typeface="Bradley Hand" pitchFamily="2" charset="77"/>
            </a:endParaRPr>
          </a:p>
        </p:txBody>
      </p:sp>
      <p:pic>
        <p:nvPicPr>
          <p:cNvPr id="43" name="図 26">
            <a:extLst>
              <a:ext uri="{FF2B5EF4-FFF2-40B4-BE49-F238E27FC236}">
                <a16:creationId xmlns:a16="http://schemas.microsoft.com/office/drawing/2014/main" id="{AC372B98-39B6-416A-94C5-6D2626C4987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894" y="4042136"/>
            <a:ext cx="675165" cy="66405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17D96-E986-BE4B-ADAE-66B103C97C49}" type="slidenum">
              <a:rPr lang="it-IT" smtClean="0"/>
              <a:t>10</a:t>
            </a:fld>
            <a:endParaRPr lang="it-IT" dirty="0"/>
          </a:p>
        </p:txBody>
      </p:sp>
      <p:pic>
        <p:nvPicPr>
          <p:cNvPr id="4" name="Media1.mp4">
            <a:hlinkClick r:id="" action="ppaction://media"/>
            <a:extLst>
              <a:ext uri="{FF2B5EF4-FFF2-40B4-BE49-F238E27FC236}">
                <a16:creationId xmlns:a16="http://schemas.microsoft.com/office/drawing/2014/main" id="{DDC76A54-4093-2D47-B154-7EDB7B06184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24"/>
          <a:srcRect l="45606" t="47027" r="51621" b="50690"/>
          <a:stretch/>
        </p:blipFill>
        <p:spPr>
          <a:xfrm>
            <a:off x="5741044" y="2543081"/>
            <a:ext cx="1733063" cy="1427131"/>
          </a:xfrm>
          <a:prstGeom prst="rect">
            <a:avLst/>
          </a:prstGeom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DFF095E2-0445-B949-BAE4-32893687ADA5}"/>
              </a:ext>
            </a:extLst>
          </p:cNvPr>
          <p:cNvSpPr txBox="1"/>
          <p:nvPr/>
        </p:nvSpPr>
        <p:spPr>
          <a:xfrm>
            <a:off x="5312530" y="1757346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45x80</a:t>
            </a:r>
          </a:p>
        </p:txBody>
      </p:sp>
      <p:pic>
        <p:nvPicPr>
          <p:cNvPr id="8" name="Media2.mp4">
            <a:hlinkClick r:id="" action="ppaction://media"/>
            <a:extLst>
              <a:ext uri="{FF2B5EF4-FFF2-40B4-BE49-F238E27FC236}">
                <a16:creationId xmlns:a16="http://schemas.microsoft.com/office/drawing/2014/main" id="{FFBBF3D8-2EE7-1C4A-A989-8830214CF86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25"/>
          <a:srcRect l="48688" t="44607" r="48846" b="52880"/>
          <a:stretch/>
        </p:blipFill>
        <p:spPr>
          <a:xfrm>
            <a:off x="7512769" y="2517823"/>
            <a:ext cx="1611858" cy="1446854"/>
          </a:xfrm>
          <a:prstGeom prst="rect">
            <a:avLst/>
          </a:prstGeom>
        </p:spPr>
      </p:pic>
      <p:sp>
        <p:nvSpPr>
          <p:cNvPr id="44" name="TextBox 5">
            <a:extLst>
              <a:ext uri="{FF2B5EF4-FFF2-40B4-BE49-F238E27FC236}">
                <a16:creationId xmlns:a16="http://schemas.microsoft.com/office/drawing/2014/main" id="{0B4389B5-A909-D940-84D4-7B83677FF226}"/>
              </a:ext>
            </a:extLst>
          </p:cNvPr>
          <p:cNvSpPr txBox="1"/>
          <p:nvPr/>
        </p:nvSpPr>
        <p:spPr>
          <a:xfrm>
            <a:off x="7240365" y="1817848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45x120</a:t>
            </a:r>
          </a:p>
        </p:txBody>
      </p:sp>
      <p:pic>
        <p:nvPicPr>
          <p:cNvPr id="33" name="45x80nm_00002">
            <a:hlinkClick r:id="" action="ppaction://media"/>
            <a:extLst>
              <a:ext uri="{FF2B5EF4-FFF2-40B4-BE49-F238E27FC236}">
                <a16:creationId xmlns:a16="http://schemas.microsoft.com/office/drawing/2014/main" id="{D677D8CD-A88E-FB45-9163-749C60E2786B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 rotWithShape="1">
          <a:blip r:embed="rId26">
            <a:lum bright="40000" contrast="60000"/>
          </a:blip>
          <a:srcRect l="45017" t="46136" r="50739" b="49620"/>
          <a:stretch>
            <a:fillRect/>
          </a:stretch>
        </p:blipFill>
        <p:spPr>
          <a:xfrm>
            <a:off x="5772695" y="809867"/>
            <a:ext cx="1656000" cy="1656000"/>
          </a:xfrm>
          <a:prstGeom prst="rect">
            <a:avLst/>
          </a:prstGeom>
        </p:spPr>
      </p:pic>
      <p:pic>
        <p:nvPicPr>
          <p:cNvPr id="34" name="45x120-2nm_00008">
            <a:hlinkClick r:id="" action="ppaction://media"/>
            <a:extLst>
              <a:ext uri="{FF2B5EF4-FFF2-40B4-BE49-F238E27FC236}">
                <a16:creationId xmlns:a16="http://schemas.microsoft.com/office/drawing/2014/main" id="{E7A2D8C3-2E39-644E-9D7D-0057C327F02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>
                  <p14:trim end="25"/>
                </p14:media>
              </p:ext>
            </p:extLst>
          </p:nvPr>
        </p:nvPicPr>
        <p:blipFill rotWithShape="1">
          <a:blip r:embed="rId27">
            <a:lum bright="40000" contrast="60000"/>
          </a:blip>
          <a:srcRect l="47915" t="44059" r="47841" b="51697"/>
          <a:stretch>
            <a:fillRect/>
          </a:stretch>
        </p:blipFill>
        <p:spPr>
          <a:xfrm>
            <a:off x="7508066" y="811813"/>
            <a:ext cx="1656000" cy="1656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86ABD1-1F06-654A-ACEB-7DB693D1626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978755" y="777923"/>
            <a:ext cx="1143000" cy="1739900"/>
          </a:xfrm>
          <a:prstGeom prst="rect">
            <a:avLst/>
          </a:prstGeom>
        </p:spPr>
      </p:pic>
      <p:sp>
        <p:nvSpPr>
          <p:cNvPr id="13" name="Freccia su 12">
            <a:extLst>
              <a:ext uri="{FF2B5EF4-FFF2-40B4-BE49-F238E27FC236}">
                <a16:creationId xmlns:a16="http://schemas.microsoft.com/office/drawing/2014/main" id="{5B73B624-E3B8-6E48-9DC7-D7DACBB3BC59}"/>
              </a:ext>
            </a:extLst>
          </p:cNvPr>
          <p:cNvSpPr/>
          <p:nvPr/>
        </p:nvSpPr>
        <p:spPr>
          <a:xfrm>
            <a:off x="5408341" y="913966"/>
            <a:ext cx="251843" cy="14495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Pentagono 34">
            <a:extLst>
              <a:ext uri="{FF2B5EF4-FFF2-40B4-BE49-F238E27FC236}">
                <a16:creationId xmlns:a16="http://schemas.microsoft.com/office/drawing/2014/main" id="{6A074A5E-4813-F940-ABF9-A73D07589B61}"/>
              </a:ext>
            </a:extLst>
          </p:cNvPr>
          <p:cNvSpPr/>
          <p:nvPr/>
        </p:nvSpPr>
        <p:spPr>
          <a:xfrm rot="5400000">
            <a:off x="7970537" y="157147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44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7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0436"/>
            <a:ext cx="7886700" cy="65636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800000"/>
                </a:solidFill>
                <a:latin typeface="Times New Roman"/>
                <a:cs typeface="Times New Roman"/>
              </a:rPr>
              <a:t>Silver Nanoparticles for calibration</a:t>
            </a:r>
            <a:endParaRPr lang="en-GB" sz="4000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2" y="1313162"/>
            <a:ext cx="4510989" cy="4510989"/>
            <a:chOff x="495557" y="1354351"/>
            <a:chExt cx="4510989" cy="45109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557" y="1354351"/>
              <a:ext cx="4510989" cy="451098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371105" y="1354351"/>
              <a:ext cx="759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NP-60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772" y="1313162"/>
            <a:ext cx="4510989" cy="4510989"/>
            <a:chOff x="495557" y="1354351"/>
            <a:chExt cx="4510989" cy="45109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557" y="1354351"/>
              <a:ext cx="4510989" cy="45109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371107" y="1354351"/>
              <a:ext cx="759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NP-40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862653" y="5454820"/>
            <a:ext cx="1620315" cy="3289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7.5 µm x 7.5 µm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0122" y="5454820"/>
            <a:ext cx="1620315" cy="3289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7.5 µm x 7.5 µm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B130BC36-76FF-4747-B0AA-D2B987AA8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AC4-29A0-6D48-A995-0BCB64025367}" type="slidenum">
              <a:rPr lang="it-IT" smtClean="0"/>
              <a:t>11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050EEB9-CF4A-5540-B8E4-4C3CE5C31120}"/>
              </a:ext>
            </a:extLst>
          </p:cNvPr>
          <p:cNvSpPr txBox="1"/>
          <p:nvPr/>
        </p:nvSpPr>
        <p:spPr>
          <a:xfrm>
            <a:off x="1688411" y="954405"/>
            <a:ext cx="1710084" cy="35971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nm diameter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F94BD87-65F5-C04E-AC39-90101AD3E1E4}"/>
              </a:ext>
            </a:extLst>
          </p:cNvPr>
          <p:cNvSpPr txBox="1"/>
          <p:nvPr/>
        </p:nvSpPr>
        <p:spPr>
          <a:xfrm>
            <a:off x="6079027" y="928316"/>
            <a:ext cx="1710084" cy="35971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nm diameter</a:t>
            </a:r>
          </a:p>
        </p:txBody>
      </p:sp>
      <p:sp>
        <p:nvSpPr>
          <p:cNvPr id="15" name="Pentagono 14">
            <a:extLst>
              <a:ext uri="{FF2B5EF4-FFF2-40B4-BE49-F238E27FC236}">
                <a16:creationId xmlns:a16="http://schemas.microsoft.com/office/drawing/2014/main" id="{8622AE0A-7D4A-4F46-89EF-E8298578966A}"/>
              </a:ext>
            </a:extLst>
          </p:cNvPr>
          <p:cNvSpPr/>
          <p:nvPr/>
        </p:nvSpPr>
        <p:spPr>
          <a:xfrm rot="5400000">
            <a:off x="7970537" y="157148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it-IT" dirty="0"/>
          </a:p>
        </p:txBody>
      </p:sp>
      <p:sp>
        <p:nvSpPr>
          <p:cNvPr id="16" name="Segnaposto numero diapositiva 1">
            <a:extLst>
              <a:ext uri="{FF2B5EF4-FFF2-40B4-BE49-F238E27FC236}">
                <a16:creationId xmlns:a16="http://schemas.microsoft.com/office/drawing/2014/main" id="{DEF97244-68F4-7A4F-95A9-B95AF0CB87DF}"/>
              </a:ext>
            </a:extLst>
          </p:cNvPr>
          <p:cNvSpPr txBox="1">
            <a:spLocks/>
          </p:cNvSpPr>
          <p:nvPr/>
        </p:nvSpPr>
        <p:spPr>
          <a:xfrm>
            <a:off x="8192550" y="158256"/>
            <a:ext cx="497179" cy="365125"/>
          </a:xfrm>
          <a:prstGeom prst="rect">
            <a:avLst/>
          </a:prstGeom>
        </p:spPr>
        <p:txBody>
          <a:bodyPr vert="horz" lIns="27431" tIns="45718" rIns="45718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9B540C-44DA-4F69-89C9-7C84606640D3}" type="slidenum">
              <a:rPr lang="en-US" sz="1600">
                <a:solidFill>
                  <a:schemeClr val="bg1"/>
                </a:solidFill>
                <a:latin typeface="Verdana"/>
                <a:cs typeface="Verdana"/>
              </a:rPr>
              <a:pPr algn="ctr"/>
              <a:t>11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63377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656366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800000"/>
                </a:solidFill>
                <a:latin typeface="Times New Roman"/>
                <a:cs typeface="Times New Roman"/>
              </a:rPr>
              <a:t>Silver Nanorods for calibration</a:t>
            </a:r>
            <a:endParaRPr lang="en-GB" sz="40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2" y="1313162"/>
            <a:ext cx="4510989" cy="4510989"/>
            <a:chOff x="495557" y="1354351"/>
            <a:chExt cx="4510989" cy="45109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557" y="1354351"/>
              <a:ext cx="4510989" cy="451098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136941" y="1354351"/>
              <a:ext cx="122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NR-40x120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772" y="1313162"/>
            <a:ext cx="4510989" cy="4510989"/>
            <a:chOff x="495557" y="1354351"/>
            <a:chExt cx="4510989" cy="45109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557" y="1354351"/>
              <a:ext cx="4510989" cy="45109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195451" y="1354351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NR-40x80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70763" y="1313161"/>
            <a:ext cx="2112225" cy="2315736"/>
            <a:chOff x="6970762" y="1313161"/>
            <a:chExt cx="2112225" cy="23157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1519" y="1313161"/>
              <a:ext cx="1591468" cy="1591468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6970762" y="2904629"/>
              <a:ext cx="520757" cy="72426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2862653" y="5454820"/>
            <a:ext cx="1620315" cy="3289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7.5 µm x 7.5 µm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90122" y="5454820"/>
            <a:ext cx="1620315" cy="3289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7.5 µm x 7.5 µm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3092DA2E-9034-5342-AD6C-27E749B09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AC4-29A0-6D48-A995-0BCB64025367}" type="slidenum">
              <a:rPr lang="it-IT" smtClean="0"/>
              <a:t>12</a:t>
            </a:fld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B7650B-8063-7A47-A084-9F615E6FEE3A}"/>
              </a:ext>
            </a:extLst>
          </p:cNvPr>
          <p:cNvSpPr txBox="1"/>
          <p:nvPr/>
        </p:nvSpPr>
        <p:spPr>
          <a:xfrm>
            <a:off x="793887" y="954405"/>
            <a:ext cx="3179397" cy="35971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nm diameter, 80 nm height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2096469-4B19-A148-A8E8-3374F438A359}"/>
              </a:ext>
            </a:extLst>
          </p:cNvPr>
          <p:cNvSpPr txBox="1"/>
          <p:nvPr/>
        </p:nvSpPr>
        <p:spPr>
          <a:xfrm>
            <a:off x="5262778" y="973042"/>
            <a:ext cx="3307637" cy="35971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nm diameter, 120 nm height</a:t>
            </a:r>
          </a:p>
        </p:txBody>
      </p:sp>
      <p:sp>
        <p:nvSpPr>
          <p:cNvPr id="18" name="Pentagono 17">
            <a:extLst>
              <a:ext uri="{FF2B5EF4-FFF2-40B4-BE49-F238E27FC236}">
                <a16:creationId xmlns:a16="http://schemas.microsoft.com/office/drawing/2014/main" id="{1B247F4F-27CA-8C4D-B866-4A3E8DFFDD33}"/>
              </a:ext>
            </a:extLst>
          </p:cNvPr>
          <p:cNvSpPr/>
          <p:nvPr/>
        </p:nvSpPr>
        <p:spPr>
          <a:xfrm rot="5400000">
            <a:off x="7970537" y="157148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it-IT" dirty="0"/>
          </a:p>
        </p:txBody>
      </p:sp>
      <p:sp>
        <p:nvSpPr>
          <p:cNvPr id="19" name="Segnaposto numero diapositiva 1">
            <a:extLst>
              <a:ext uri="{FF2B5EF4-FFF2-40B4-BE49-F238E27FC236}">
                <a16:creationId xmlns:a16="http://schemas.microsoft.com/office/drawing/2014/main" id="{CB9858B0-E09B-0C4D-9F3E-8F5B0CFEDB2D}"/>
              </a:ext>
            </a:extLst>
          </p:cNvPr>
          <p:cNvSpPr txBox="1">
            <a:spLocks/>
          </p:cNvSpPr>
          <p:nvPr/>
        </p:nvSpPr>
        <p:spPr>
          <a:xfrm>
            <a:off x="8192550" y="158256"/>
            <a:ext cx="497179" cy="365125"/>
          </a:xfrm>
          <a:prstGeom prst="rect">
            <a:avLst/>
          </a:prstGeom>
        </p:spPr>
        <p:txBody>
          <a:bodyPr vert="horz" lIns="27431" tIns="45718" rIns="45718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9B540C-44DA-4F69-89C9-7C84606640D3}" type="slidenum">
              <a:rPr lang="en-US" sz="1600">
                <a:solidFill>
                  <a:schemeClr val="bg1"/>
                </a:solidFill>
                <a:latin typeface="Verdana"/>
                <a:cs typeface="Verdana"/>
              </a:rPr>
              <a:pPr algn="ctr"/>
              <a:t>12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659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4398"/>
            <a:ext cx="9165986" cy="992537"/>
          </a:xfrm>
        </p:spPr>
        <p:txBody>
          <a:bodyPr>
            <a:noAutofit/>
          </a:bodyPr>
          <a:lstStyle/>
          <a:p>
            <a:r>
              <a:rPr lang="en-GB" sz="3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 camera</a:t>
            </a:r>
            <a:br>
              <a:rPr lang="en-GB" sz="3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8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Localized Surface Plasmon Resonance</a:t>
            </a:r>
            <a:endParaRPr lang="en-GB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0" y="1313162"/>
            <a:ext cx="4510989" cy="4510989"/>
            <a:chOff x="495557" y="1354351"/>
            <a:chExt cx="4510989" cy="45109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557" y="1354351"/>
              <a:ext cx="4510989" cy="451098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58944" y="1354351"/>
              <a:ext cx="15842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100keV  C-ions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771" y="1313161"/>
            <a:ext cx="4510989" cy="4510989"/>
            <a:chOff x="495557" y="1354351"/>
            <a:chExt cx="4510989" cy="45109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557" y="1354351"/>
              <a:ext cx="4510989" cy="45109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115429" y="1354351"/>
              <a:ext cx="12712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Alpha track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771" y="1301877"/>
            <a:ext cx="5337019" cy="4522272"/>
            <a:chOff x="52771" y="1301877"/>
            <a:chExt cx="5337019" cy="45222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0538" y="1301877"/>
              <a:ext cx="2459252" cy="2459252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71" y="4395680"/>
              <a:ext cx="1428469" cy="14284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1004610" y="2415164"/>
              <a:ext cx="1925928" cy="116339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489480" y="3813417"/>
              <a:ext cx="417229" cy="576621"/>
            </a:xfrm>
            <a:prstGeom prst="straightConnector1">
              <a:avLst/>
            </a:prstGeom>
            <a:ln>
              <a:solidFill>
                <a:srgbClr val="FFFF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32BF-6B40-4ACE-9E21-3549D9622B64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771" y="5845517"/>
            <a:ext cx="26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size 15 µm x 15 µm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555077" y="5845517"/>
            <a:ext cx="261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size 15 µm x 15 µm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346862" y="1016040"/>
            <a:ext cx="4671970" cy="4829476"/>
            <a:chOff x="4346862" y="1016040"/>
            <a:chExt cx="4671970" cy="482947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9735" y="4342966"/>
              <a:ext cx="1502550" cy="150255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6862" y="1016040"/>
              <a:ext cx="1502550" cy="150255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cxnSp>
          <p:nvCxnSpPr>
            <p:cNvPr id="21" name="Straight Arrow Connector 20"/>
            <p:cNvCxnSpPr>
              <a:endCxn id="16" idx="3"/>
            </p:cNvCxnSpPr>
            <p:nvPr/>
          </p:nvCxnSpPr>
          <p:spPr>
            <a:xfrm flipH="1" flipV="1">
              <a:off x="5849412" y="1767315"/>
              <a:ext cx="265638" cy="16626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14" idx="3"/>
            </p:cNvCxnSpPr>
            <p:nvPr/>
          </p:nvCxnSpPr>
          <p:spPr>
            <a:xfrm flipH="1">
              <a:off x="5892285" y="5048251"/>
              <a:ext cx="470415" cy="4599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6282" y="3009854"/>
              <a:ext cx="1502550" cy="150255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cxnSp>
          <p:nvCxnSpPr>
            <p:cNvPr id="27" name="Straight Arrow Connector 26"/>
            <p:cNvCxnSpPr/>
            <p:nvPr/>
          </p:nvCxnSpPr>
          <p:spPr>
            <a:xfrm flipH="1" flipV="1">
              <a:off x="8267557" y="4533770"/>
              <a:ext cx="428769" cy="48080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Pentagono 23">
            <a:extLst>
              <a:ext uri="{FF2B5EF4-FFF2-40B4-BE49-F238E27FC236}">
                <a16:creationId xmlns:a16="http://schemas.microsoft.com/office/drawing/2014/main" id="{912FC5B9-A227-2E4C-91F2-AEF8A960328B}"/>
              </a:ext>
            </a:extLst>
          </p:cNvPr>
          <p:cNvSpPr/>
          <p:nvPr/>
        </p:nvSpPr>
        <p:spPr>
          <a:xfrm rot="5400000">
            <a:off x="7921392" y="157148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Segnaposto numero diapositiva 1">
            <a:extLst>
              <a:ext uri="{FF2B5EF4-FFF2-40B4-BE49-F238E27FC236}">
                <a16:creationId xmlns:a16="http://schemas.microsoft.com/office/drawing/2014/main" id="{14135F4F-4177-DE4F-8D18-4615D71052A8}"/>
              </a:ext>
            </a:extLst>
          </p:cNvPr>
          <p:cNvSpPr txBox="1">
            <a:spLocks/>
          </p:cNvSpPr>
          <p:nvPr/>
        </p:nvSpPr>
        <p:spPr>
          <a:xfrm>
            <a:off x="8282974" y="188417"/>
            <a:ext cx="5619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B540C-44DA-4F69-89C9-7C84606640D3}" type="slidenum">
              <a:rPr lang="en-US" sz="1600" smtClean="0">
                <a:solidFill>
                  <a:schemeClr val="bg1"/>
                </a:solidFill>
                <a:latin typeface="Verdana"/>
                <a:cs typeface="Verdana"/>
              </a:rPr>
              <a:pPr/>
              <a:t>13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AD0BF05-0ECC-F541-B809-72DDEA69DA95}"/>
              </a:ext>
            </a:extLst>
          </p:cNvPr>
          <p:cNvSpPr txBox="1"/>
          <p:nvPr/>
        </p:nvSpPr>
        <p:spPr>
          <a:xfrm>
            <a:off x="3230880" y="6214849"/>
            <a:ext cx="3264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Head/tail discrimination!</a:t>
            </a:r>
          </a:p>
        </p:txBody>
      </p:sp>
    </p:spTree>
    <p:extLst>
      <p:ext uri="{BB962C8B-B14F-4D97-AF65-F5344CB8AC3E}">
        <p14:creationId xmlns:p14="http://schemas.microsoft.com/office/powerpoint/2010/main" val="2782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CF3A41B9-4E8D-534A-9F3D-03D5B82680C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503996" y="1936397"/>
            <a:ext cx="3676517" cy="2846459"/>
          </a:xfrm>
          <a:prstGeom prst="rect">
            <a:avLst/>
          </a:prstGeom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56E75E3-B1EB-5F4C-AF96-25E6D17DA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NIT Films at CNAO (1)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5EA7DC1-52BF-D94F-9DB1-D54200EA0865}"/>
              </a:ext>
            </a:extLst>
          </p:cNvPr>
          <p:cNvSpPr/>
          <p:nvPr/>
        </p:nvSpPr>
        <p:spPr>
          <a:xfrm>
            <a:off x="934282" y="1908313"/>
            <a:ext cx="748744" cy="22793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CF0016"/>
              </a:solidFill>
              <a:highlight>
                <a:srgbClr val="CF0016"/>
              </a:highlight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8D097CB-7745-C444-9B45-270177AF68C3}"/>
              </a:ext>
            </a:extLst>
          </p:cNvPr>
          <p:cNvSpPr/>
          <p:nvPr/>
        </p:nvSpPr>
        <p:spPr>
          <a:xfrm>
            <a:off x="2445022" y="1908311"/>
            <a:ext cx="695738" cy="22727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F92FA83-4D5F-EB46-A970-2E895AC85487}"/>
              </a:ext>
            </a:extLst>
          </p:cNvPr>
          <p:cNvSpPr/>
          <p:nvPr/>
        </p:nvSpPr>
        <p:spPr>
          <a:xfrm>
            <a:off x="1683026" y="1908313"/>
            <a:ext cx="748744" cy="22727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623DC1D-46C5-4643-94B5-9A98B94846B5}"/>
              </a:ext>
            </a:extLst>
          </p:cNvPr>
          <p:cNvCxnSpPr>
            <a:cxnSpLocks/>
          </p:cNvCxnSpPr>
          <p:nvPr/>
        </p:nvCxnSpPr>
        <p:spPr>
          <a:xfrm>
            <a:off x="172280" y="3034748"/>
            <a:ext cx="1855299" cy="99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5C302E8F-4394-8246-B461-06421C24F828}"/>
              </a:ext>
            </a:extLst>
          </p:cNvPr>
          <p:cNvCxnSpPr>
            <a:cxnSpLocks/>
          </p:cNvCxnSpPr>
          <p:nvPr/>
        </p:nvCxnSpPr>
        <p:spPr>
          <a:xfrm flipV="1">
            <a:off x="1239936" y="4328565"/>
            <a:ext cx="117040" cy="6277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7E599CC-18E9-3541-826D-353BE16992D9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2513233" y="4301087"/>
            <a:ext cx="186893" cy="65522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CFFBF26-7E48-664E-BDA5-08EF52FB4764}"/>
              </a:ext>
            </a:extLst>
          </p:cNvPr>
          <p:cNvSpPr txBox="1"/>
          <p:nvPr/>
        </p:nvSpPr>
        <p:spPr>
          <a:xfrm>
            <a:off x="293715" y="4956315"/>
            <a:ext cx="4439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Sensitive layers (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tunable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few tens of 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𝛍m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A58649A-1803-C341-8B07-17BAF8649964}"/>
              </a:ext>
            </a:extLst>
          </p:cNvPr>
          <p:cNvCxnSpPr>
            <a:cxnSpLocks/>
          </p:cNvCxnSpPr>
          <p:nvPr/>
        </p:nvCxnSpPr>
        <p:spPr>
          <a:xfrm flipH="1" flipV="1">
            <a:off x="2266119" y="3922643"/>
            <a:ext cx="1855304" cy="51683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A74D601-982A-4F47-8CEC-C5C5264DC353}"/>
              </a:ext>
            </a:extLst>
          </p:cNvPr>
          <p:cNvSpPr txBox="1"/>
          <p:nvPr/>
        </p:nvSpPr>
        <p:spPr>
          <a:xfrm>
            <a:off x="172280" y="2524538"/>
            <a:ext cx="91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protons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195568A-BFAA-9D4E-9F9F-466A995DC0D3}"/>
              </a:ext>
            </a:extLst>
          </p:cNvPr>
          <p:cNvSpPr txBox="1"/>
          <p:nvPr/>
        </p:nvSpPr>
        <p:spPr>
          <a:xfrm>
            <a:off x="3377586" y="4041267"/>
            <a:ext cx="2605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 or Plastic (polystyrene) support, 70 to 200 </a:t>
            </a:r>
            <a:r>
              <a:rPr lang="it-IT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𝛍m</a:t>
            </a:r>
            <a:endParaRPr lang="en-GB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8A7857A-55ED-D44C-B49C-5FF37AA3D292}"/>
              </a:ext>
            </a:extLst>
          </p:cNvPr>
          <p:cNvSpPr txBox="1"/>
          <p:nvPr/>
        </p:nvSpPr>
        <p:spPr>
          <a:xfrm>
            <a:off x="3866291" y="149342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Fragmentation of target (polystyrene) induced by proton collision </a:t>
            </a:r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7F17FE27-E8C1-E04F-BAC5-758FB43204EA}"/>
              </a:ext>
            </a:extLst>
          </p:cNvPr>
          <p:cNvCxnSpPr/>
          <p:nvPr/>
        </p:nvCxnSpPr>
        <p:spPr>
          <a:xfrm flipV="1">
            <a:off x="2027579" y="2592312"/>
            <a:ext cx="556595" cy="45237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D16896E5-D923-9C4D-BF21-A5A4DC4A3690}"/>
              </a:ext>
            </a:extLst>
          </p:cNvPr>
          <p:cNvCxnSpPr>
            <a:cxnSpLocks/>
          </p:cNvCxnSpPr>
          <p:nvPr/>
        </p:nvCxnSpPr>
        <p:spPr>
          <a:xfrm>
            <a:off x="2047459" y="3051314"/>
            <a:ext cx="417447" cy="3905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33D65BC2-A26B-FA46-B20B-D60E1D49DA16}"/>
              </a:ext>
            </a:extLst>
          </p:cNvPr>
          <p:cNvCxnSpPr>
            <a:cxnSpLocks/>
          </p:cNvCxnSpPr>
          <p:nvPr/>
        </p:nvCxnSpPr>
        <p:spPr>
          <a:xfrm flipV="1">
            <a:off x="2054087" y="2997924"/>
            <a:ext cx="646039" cy="618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5707CC02-3BB1-3F4F-902A-BED69BCF3B5B}"/>
              </a:ext>
            </a:extLst>
          </p:cNvPr>
          <p:cNvCxnSpPr/>
          <p:nvPr/>
        </p:nvCxnSpPr>
        <p:spPr>
          <a:xfrm>
            <a:off x="934282" y="1690689"/>
            <a:ext cx="2193484" cy="0"/>
          </a:xfrm>
          <a:prstGeom prst="straightConnector1">
            <a:avLst/>
          </a:prstGeom>
          <a:ln w="28575"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360FBE7-A003-8949-937D-75C661807D1F}"/>
              </a:ext>
            </a:extLst>
          </p:cNvPr>
          <p:cNvSpPr txBox="1"/>
          <p:nvPr/>
        </p:nvSpPr>
        <p:spPr>
          <a:xfrm>
            <a:off x="1391476" y="129871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100-300 𝛍m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81A07A4-F844-7E45-8F23-22E267220DC4}"/>
              </a:ext>
            </a:extLst>
          </p:cNvPr>
          <p:cNvSpPr txBox="1"/>
          <p:nvPr/>
        </p:nvSpPr>
        <p:spPr>
          <a:xfrm>
            <a:off x="754288" y="5673826"/>
            <a:ext cx="7090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being crystals so small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Large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/dx is required to sensitize them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These films are insensitive to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mip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(cosmic-rays)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2B2FDC6-71C8-FB42-8795-9A58E300DF8D}"/>
              </a:ext>
            </a:extLst>
          </p:cNvPr>
          <p:cNvSpPr txBox="1"/>
          <p:nvPr/>
        </p:nvSpPr>
        <p:spPr>
          <a:xfrm>
            <a:off x="7596336" y="3616425"/>
            <a:ext cx="1828800" cy="48282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l-GR" sz="2800" dirty="0">
                <a:latin typeface="Times"/>
                <a:cs typeface="Times"/>
              </a:rPr>
              <a:t>σ</a:t>
            </a:r>
            <a:r>
              <a:rPr lang="it-IT" sz="2800" dirty="0">
                <a:latin typeface="Times"/>
                <a:cs typeface="Times"/>
              </a:rPr>
              <a:t> ~ 6 nm!</a:t>
            </a:r>
          </a:p>
        </p:txBody>
      </p:sp>
    </p:spTree>
    <p:extLst>
      <p:ext uri="{BB962C8B-B14F-4D97-AF65-F5344CB8AC3E}">
        <p14:creationId xmlns:p14="http://schemas.microsoft.com/office/powerpoint/2010/main" val="37121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D9713-5811-A64B-9E32-782E5C0C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NIT Films at CNAO (2)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DCAFD0-17E1-7141-B092-B61881350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 the films at Gran </a:t>
            </a:r>
            <a:r>
              <a:rPr lang="en-GB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Sasso</a:t>
            </a:r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(few) weeks before </a:t>
            </a:r>
          </a:p>
          <a:p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Technical test: check the sensitivity of these films to Carbon ions and protons</a:t>
            </a:r>
          </a:p>
          <a:p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 goal: use protons to study the fragmentation of the target (emulsions, polystyrene, …?) </a:t>
            </a:r>
          </a:p>
          <a:p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different fragments (charge) through the colour analysis? to be tested</a:t>
            </a:r>
          </a:p>
          <a:p>
            <a:r>
              <a:rPr lang="en-GB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could expose a few films to test some of the above features  </a:t>
            </a:r>
          </a:p>
          <a:p>
            <a:endParaRPr lang="en-GB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36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99" y="857521"/>
            <a:ext cx="3720473" cy="3539478"/>
          </a:xfrm>
          <a:prstGeom prst="rect">
            <a:avLst/>
          </a:prstGeom>
          <a:ln w="12700" cap="flat">
            <a:solidFill>
              <a:srgbClr val="008000"/>
            </a:solidFill>
            <a:miter lim="400000"/>
          </a:ln>
          <a:effectLst/>
        </p:spPr>
      </p:pic>
      <p:sp>
        <p:nvSpPr>
          <p:cNvPr id="163" name="Shape 163"/>
          <p:cNvSpPr/>
          <p:nvPr/>
        </p:nvSpPr>
        <p:spPr>
          <a:xfrm>
            <a:off x="5199581" y="925908"/>
            <a:ext cx="3515382" cy="903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defTabSz="321457">
              <a:defRPr sz="1800">
                <a:latin typeface="+mn-lt"/>
                <a:ea typeface="+mn-ea"/>
                <a:cs typeface="+mn-cs"/>
                <a:sym typeface="Palatino"/>
              </a:defRPr>
            </a:pPr>
            <a:r>
              <a:rPr b="1" dirty="0">
                <a:solidFill>
                  <a:srgbClr val="3B8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AgBr-I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sensitive elements</a:t>
            </a:r>
          </a:p>
          <a:p>
            <a:pPr defTabSz="321457">
              <a:defRPr sz="1800">
                <a:latin typeface="+mn-lt"/>
                <a:ea typeface="+mn-ea"/>
                <a:cs typeface="+mn-cs"/>
                <a:sym typeface="Palatino"/>
              </a:defRPr>
            </a:pPr>
            <a:r>
              <a:rPr b="1" dirty="0">
                <a:solidFill>
                  <a:srgbClr val="3B8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 gelatine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retaining structure</a:t>
            </a:r>
          </a:p>
          <a:p>
            <a:pPr defTabSz="321457">
              <a:defRPr sz="1800">
                <a:latin typeface="+mn-lt"/>
                <a:ea typeface="+mn-ea"/>
                <a:cs typeface="+mn-cs"/>
                <a:sym typeface="Palatino"/>
              </a:defRPr>
            </a:pPr>
            <a:r>
              <a:rPr b="1" dirty="0">
                <a:solidFill>
                  <a:srgbClr val="3B8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stabilise the crystal growth </a:t>
            </a:r>
          </a:p>
        </p:txBody>
      </p:sp>
      <p:grpSp>
        <p:nvGrpSpPr>
          <p:cNvPr id="174" name="Group 174"/>
          <p:cNvGrpSpPr/>
          <p:nvPr/>
        </p:nvGrpSpPr>
        <p:grpSpPr>
          <a:xfrm>
            <a:off x="5012988" y="2160040"/>
            <a:ext cx="3780093" cy="2733281"/>
            <a:chOff x="241838" y="192286"/>
            <a:chExt cx="5376131" cy="3887334"/>
          </a:xfrm>
        </p:grpSpPr>
        <p:grpSp>
          <p:nvGrpSpPr>
            <p:cNvPr id="171" name="Group 171"/>
            <p:cNvGrpSpPr/>
            <p:nvPr/>
          </p:nvGrpSpPr>
          <p:grpSpPr>
            <a:xfrm>
              <a:off x="241838" y="192286"/>
              <a:ext cx="5376131" cy="3887334"/>
              <a:chOff x="-15599" y="0"/>
              <a:chExt cx="5376130" cy="3887332"/>
            </a:xfrm>
          </p:grpSpPr>
          <p:pic>
            <p:nvPicPr>
              <p:cNvPr id="165" name="image13.gif" descr="rangecolorati3.gif"/>
              <p:cNvPicPr>
                <a:picLocks noChangeAspect="1"/>
              </p:cNvPicPr>
              <p:nvPr/>
            </p:nvPicPr>
            <p:blipFill rotWithShape="1">
              <a:blip r:embed="rId4"/>
              <a:srcRect l="1" r="5304" b="-4410"/>
              <a:stretch/>
            </p:blipFill>
            <p:spPr>
              <a:xfrm>
                <a:off x="-15599" y="0"/>
                <a:ext cx="5376130" cy="3887332"/>
              </a:xfrm>
              <a:prstGeom prst="rect">
                <a:avLst/>
              </a:prstGeom>
              <a:ln w="12700" cap="flat">
                <a:solidFill>
                  <a:srgbClr val="008000"/>
                </a:solidFill>
                <a:miter lim="400000"/>
              </a:ln>
              <a:effectLst/>
            </p:spPr>
          </p:pic>
          <p:sp>
            <p:nvSpPr>
              <p:cNvPr id="166" name="Shape 166"/>
              <p:cNvSpPr/>
              <p:nvPr/>
            </p:nvSpPr>
            <p:spPr>
              <a:xfrm>
                <a:off x="4568571" y="1952085"/>
                <a:ext cx="677925" cy="5432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2000"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>
                  <a:defRPr sz="1800"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rPr sz="1400" dirty="0"/>
                  <a:t>Ag</a:t>
                </a: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4219931" y="1417770"/>
                <a:ext cx="603230" cy="4415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2000">
                    <a:solidFill>
                      <a:srgbClr val="FF0000"/>
                    </a:solidFill>
                    <a:uFill>
                      <a:solidFill>
                        <a:srgbClr val="FF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400" dirty="0"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2348583" y="326464"/>
                <a:ext cx="340635" cy="4415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2000">
                    <a:solidFill>
                      <a:srgbClr val="92D050"/>
                    </a:solidFill>
                    <a:uFill>
                      <a:solidFill>
                        <a:srgbClr val="92D05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rPr sz="1400" dirty="0">
                    <a:solidFill>
                      <a:schemeClr val="accent5">
                        <a:lumMod val="75000"/>
                      </a:schemeClr>
                    </a:solidFill>
                  </a:rPr>
                  <a:t>O</a:t>
                </a:r>
              </a:p>
            </p:txBody>
          </p:sp>
          <p:sp>
            <p:nvSpPr>
              <p:cNvPr id="169" name="Shape 169"/>
              <p:cNvSpPr/>
              <p:nvPr/>
            </p:nvSpPr>
            <p:spPr>
              <a:xfrm>
                <a:off x="1959893" y="460200"/>
                <a:ext cx="340635" cy="4415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2000">
                    <a:solidFill>
                      <a:srgbClr val="CC0099"/>
                    </a:solidFill>
                    <a:uFill>
                      <a:solidFill>
                        <a:srgbClr val="CC0099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rPr sz="1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</a:t>
                </a:r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1489626" y="561172"/>
                <a:ext cx="324035" cy="4415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2000">
                    <a:solidFill>
                      <a:srgbClr val="002060"/>
                    </a:solidFill>
                    <a:uFill>
                      <a:solidFill>
                        <a:srgbClr val="00206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>
                  <a:defRPr sz="18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r>
                  <a:rPr sz="1400" dirty="0">
                    <a:solidFill>
                      <a:srgbClr val="000090"/>
                    </a:solidFill>
                  </a:rPr>
                  <a:t>C</a:t>
                </a:r>
              </a:p>
            </p:txBody>
          </p:sp>
        </p:grpSp>
        <p:sp>
          <p:nvSpPr>
            <p:cNvPr id="172" name="Shape 172"/>
            <p:cNvSpPr/>
            <p:nvPr/>
          </p:nvSpPr>
          <p:spPr>
            <a:xfrm>
              <a:off x="2714048" y="3743463"/>
              <a:ext cx="2897591" cy="2388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/>
                <a:t>Recoil energy (MeV) </a:t>
              </a:r>
            </a:p>
          </p:txBody>
        </p:sp>
        <p:sp>
          <p:nvSpPr>
            <p:cNvPr id="173" name="Shape 173"/>
            <p:cNvSpPr/>
            <p:nvPr/>
          </p:nvSpPr>
          <p:spPr>
            <a:xfrm rot="16200000">
              <a:off x="-1072287" y="1755681"/>
              <a:ext cx="2994822" cy="36657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lnSpc>
                  <a:spcPct val="120000"/>
                </a:lnSpc>
                <a:defRPr sz="17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/>
                <a:t>Track length (micron)</a:t>
              </a:r>
            </a:p>
          </p:txBody>
        </p:sp>
      </p:grpSp>
      <p:pic>
        <p:nvPicPr>
          <p:cNvPr id="185" name="Immagine 18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842124" y="1134370"/>
            <a:ext cx="1451525" cy="279953"/>
          </a:xfrm>
          <a:prstGeom prst="rect">
            <a:avLst/>
          </a:prstGeom>
        </p:spPr>
      </p:pic>
      <p:pic>
        <p:nvPicPr>
          <p:cNvPr id="187" name="Immagine 18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823915" y="1187081"/>
            <a:ext cx="1377640" cy="405835"/>
          </a:xfrm>
          <a:prstGeom prst="rect">
            <a:avLst/>
          </a:prstGeom>
        </p:spPr>
      </p:pic>
      <p:pic>
        <p:nvPicPr>
          <p:cNvPr id="189" name="Immagine 188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823915" y="1182205"/>
            <a:ext cx="1378889" cy="589305"/>
          </a:xfrm>
          <a:prstGeom prst="rect">
            <a:avLst/>
          </a:prstGeom>
        </p:spPr>
      </p:pic>
      <p:pic>
        <p:nvPicPr>
          <p:cNvPr id="191" name="Immagine 190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64094" y="2522896"/>
            <a:ext cx="290776" cy="685873"/>
          </a:xfrm>
          <a:prstGeom prst="rect">
            <a:avLst/>
          </a:prstGeom>
        </p:spPr>
      </p:pic>
      <p:pic>
        <p:nvPicPr>
          <p:cNvPr id="193" name="Immagine 192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36093" y="3127973"/>
            <a:ext cx="335031" cy="935871"/>
          </a:xfrm>
          <a:prstGeom prst="rect">
            <a:avLst/>
          </a:prstGeom>
        </p:spPr>
      </p:pic>
      <p:sp>
        <p:nvSpPr>
          <p:cNvPr id="181" name="Shape 181"/>
          <p:cNvSpPr/>
          <p:nvPr/>
        </p:nvSpPr>
        <p:spPr>
          <a:xfrm>
            <a:off x="51035" y="2578416"/>
            <a:ext cx="923324" cy="57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lnSpc>
                <a:spcPct val="80000"/>
              </a:lnSpc>
              <a:spcBef>
                <a:spcPts val="5200"/>
              </a:spcBef>
              <a:defRPr sz="2200" b="1">
                <a:solidFill>
                  <a:srgbClr val="AB1701"/>
                </a:solidFill>
                <a:effectLst>
                  <a:outerShdw blurRad="25400" dist="12700" rotWithShape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2000">
                <a:latin typeface="Times New Roman" panose="02020603050405020304" pitchFamily="18" charset="0"/>
                <a:cs typeface="Times New Roman" panose="02020603050405020304" pitchFamily="18" charset="0"/>
              </a:rPr>
              <a:t>heavy nuclei</a:t>
            </a:r>
          </a:p>
        </p:txBody>
      </p:sp>
      <p:sp>
        <p:nvSpPr>
          <p:cNvPr id="182" name="Shape 182"/>
          <p:cNvSpPr/>
          <p:nvPr/>
        </p:nvSpPr>
        <p:spPr>
          <a:xfrm>
            <a:off x="51035" y="3290318"/>
            <a:ext cx="923324" cy="574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>
            <a:lvl1pPr algn="l">
              <a:lnSpc>
                <a:spcPct val="80000"/>
              </a:lnSpc>
              <a:spcBef>
                <a:spcPts val="5200"/>
              </a:spcBef>
              <a:defRPr sz="2200" b="1">
                <a:solidFill>
                  <a:schemeClr val="accent1"/>
                </a:solidFill>
                <a:effectLst>
                  <a:outerShdw blurRad="25400" dist="12700" rotWithShape="0">
                    <a:srgbClr val="FFFFFF">
                      <a:alpha val="45000"/>
                    </a:srgbClr>
                  </a:outerShdw>
                </a:effectLst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nuclei</a:t>
            </a:r>
          </a:p>
        </p:txBody>
      </p:sp>
      <p:sp>
        <p:nvSpPr>
          <p:cNvPr id="30" name="Pentagono 29"/>
          <p:cNvSpPr/>
          <p:nvPr/>
        </p:nvSpPr>
        <p:spPr>
          <a:xfrm rot="5400000">
            <a:off x="7921392" y="157148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Segnaposto numero diapositiva 1"/>
          <p:cNvSpPr txBox="1">
            <a:spLocks/>
          </p:cNvSpPr>
          <p:nvPr/>
        </p:nvSpPr>
        <p:spPr>
          <a:xfrm>
            <a:off x="8282974" y="188417"/>
            <a:ext cx="5619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B540C-44DA-4F69-89C9-7C84606640D3}" type="slidenum">
              <a:rPr lang="en-US" sz="1600" smtClean="0">
                <a:solidFill>
                  <a:schemeClr val="bg1"/>
                </a:solidFill>
                <a:latin typeface="Verdana"/>
                <a:cs typeface="Verdana"/>
              </a:rPr>
              <a:pPr/>
              <a:t>2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423646" y="283345"/>
            <a:ext cx="5824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rgbClr val="800000"/>
                </a:solidFill>
                <a:latin typeface="Verdana"/>
                <a:cs typeface="Verdana"/>
              </a:rPr>
              <a:t>NIT EMULSIONS</a:t>
            </a:r>
            <a:endParaRPr lang="it-IT" sz="3600" dirty="0"/>
          </a:p>
        </p:txBody>
      </p:sp>
      <p:sp>
        <p:nvSpPr>
          <p:cNvPr id="4" name="Rettangolo 3"/>
          <p:cNvSpPr/>
          <p:nvPr/>
        </p:nvSpPr>
        <p:spPr>
          <a:xfrm>
            <a:off x="7663039" y="3272883"/>
            <a:ext cx="389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Verdana"/>
                <a:ea typeface="Times New Roman"/>
                <a:cs typeface="Verdana"/>
                <a:sym typeface="Times New Roman"/>
              </a:rPr>
              <a:t>Br</a:t>
            </a:r>
            <a:endParaRPr lang="it-IT" sz="1400" dirty="0">
              <a:latin typeface="Verdana"/>
              <a:cs typeface="Verdana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49BDD2C-9CA8-124A-AE71-17B5AC84CE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651" y="4530401"/>
            <a:ext cx="4775137" cy="229347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3FE08F-9DAC-ED49-8DC2-5CCB55F0C808}"/>
              </a:ext>
            </a:extLst>
          </p:cNvPr>
          <p:cNvSpPr txBox="1"/>
          <p:nvPr/>
        </p:nvSpPr>
        <p:spPr>
          <a:xfrm>
            <a:off x="1553227" y="5223353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40 nm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100E981-3667-7A47-B036-C3959F6031F2}"/>
              </a:ext>
            </a:extLst>
          </p:cNvPr>
          <p:cNvSpPr txBox="1"/>
          <p:nvPr/>
        </p:nvSpPr>
        <p:spPr>
          <a:xfrm>
            <a:off x="3659683" y="5200389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25 nm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F5F422-CFDE-624F-BA8B-3B12A9FB1CE0}"/>
              </a:ext>
            </a:extLst>
          </p:cNvPr>
          <p:cNvSpPr txBox="1"/>
          <p:nvPr/>
        </p:nvSpPr>
        <p:spPr>
          <a:xfrm>
            <a:off x="1824427" y="4433264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 size</a:t>
            </a:r>
          </a:p>
        </p:txBody>
      </p:sp>
    </p:spTree>
    <p:extLst>
      <p:ext uri="{BB962C8B-B14F-4D97-AF65-F5344CB8AC3E}">
        <p14:creationId xmlns:p14="http://schemas.microsoft.com/office/powerpoint/2010/main" val="50029208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FC6A32FE-A688-8047-AEAC-E7DCC0C3E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7" y="188640"/>
            <a:ext cx="8823090" cy="255958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990BA0-EC60-4AE9-89E2-5E2DF8AD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09124-0BD4-450F-95ED-83DB6F18F03C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0185D3E-5525-4E70-A69A-6AEA62540A13}"/>
              </a:ext>
            </a:extLst>
          </p:cNvPr>
          <p:cNvGrpSpPr/>
          <p:nvPr/>
        </p:nvGrpSpPr>
        <p:grpSpPr>
          <a:xfrm>
            <a:off x="827586" y="2492897"/>
            <a:ext cx="7276529" cy="4250667"/>
            <a:chOff x="919655" y="1489294"/>
            <a:chExt cx="6142566" cy="4606925"/>
          </a:xfrm>
        </p:grpSpPr>
        <p:pic>
          <p:nvPicPr>
            <p:cNvPr id="13" name="コンテンツ プレースホルダー 5">
              <a:extLst>
                <a:ext uri="{FF2B5EF4-FFF2-40B4-BE49-F238E27FC236}">
                  <a16:creationId xmlns:a16="http://schemas.microsoft.com/office/drawing/2014/main" id="{8E23A7D8-3D96-400C-B2B5-0EB3B7479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655" y="1489294"/>
              <a:ext cx="6142566" cy="4606925"/>
            </a:xfrm>
            <a:prstGeom prst="rect">
              <a:avLst/>
            </a:prstGeom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F82C441-6CA1-43C3-897B-B0AD06D10DF1}"/>
                </a:ext>
              </a:extLst>
            </p:cNvPr>
            <p:cNvSpPr/>
            <p:nvPr/>
          </p:nvSpPr>
          <p:spPr>
            <a:xfrm>
              <a:off x="1391076" y="5268122"/>
              <a:ext cx="1050674" cy="33357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1400" dirty="0"/>
                <a:t>Pouring stages</a:t>
              </a:r>
              <a:endParaRPr lang="ja-JP" altLang="en-US" sz="1400" dirty="0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B0199AE8-3985-4BB3-A21E-3155D13800BC}"/>
                </a:ext>
              </a:extLst>
            </p:cNvPr>
            <p:cNvSpPr/>
            <p:nvPr/>
          </p:nvSpPr>
          <p:spPr>
            <a:xfrm>
              <a:off x="5027656" y="5497861"/>
              <a:ext cx="1797690" cy="33357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1400" dirty="0"/>
                <a:t>Chemical preparation desk</a:t>
              </a:r>
              <a:endParaRPr lang="ja-JP" altLang="en-US" sz="1400" dirty="0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923915CC-1E84-4B64-B12C-A24000DDEF15}"/>
                </a:ext>
              </a:extLst>
            </p:cNvPr>
            <p:cNvSpPr/>
            <p:nvPr/>
          </p:nvSpPr>
          <p:spPr>
            <a:xfrm>
              <a:off x="3472124" y="2539198"/>
              <a:ext cx="1395684" cy="33357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ja-JP" sz="1400" dirty="0"/>
                <a:t>Production machine</a:t>
              </a:r>
              <a:endParaRPr lang="ja-JP" altLang="en-US" sz="1400" dirty="0"/>
            </a:p>
          </p:txBody>
        </p: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CD757739-D227-8A45-841D-7FDB42E817E8}"/>
              </a:ext>
            </a:extLst>
          </p:cNvPr>
          <p:cNvSpPr/>
          <p:nvPr/>
        </p:nvSpPr>
        <p:spPr>
          <a:xfrm>
            <a:off x="1070315" y="61612"/>
            <a:ext cx="657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8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NIT PRODUCTION MACHINE AT LNGS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egnaposto numero diapositiva 1">
            <a:extLst>
              <a:ext uri="{FF2B5EF4-FFF2-40B4-BE49-F238E27FC236}">
                <a16:creationId xmlns:a16="http://schemas.microsoft.com/office/drawing/2014/main" id="{E140D9A3-1B71-FA41-829D-8E7D47E253E2}"/>
              </a:ext>
            </a:extLst>
          </p:cNvPr>
          <p:cNvSpPr txBox="1">
            <a:spLocks/>
          </p:cNvSpPr>
          <p:nvPr/>
        </p:nvSpPr>
        <p:spPr>
          <a:xfrm>
            <a:off x="8282975" y="188418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B540C-44DA-4F69-89C9-7C84606640D3}" type="slidenum">
              <a:rPr lang="en-US" sz="1600">
                <a:solidFill>
                  <a:schemeClr val="bg1"/>
                </a:solidFill>
                <a:latin typeface="Verdana"/>
                <a:cs typeface="Verdana"/>
              </a:rPr>
              <a:pPr/>
              <a:t>3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8" name="Pentagono 17">
            <a:extLst>
              <a:ext uri="{FF2B5EF4-FFF2-40B4-BE49-F238E27FC236}">
                <a16:creationId xmlns:a16="http://schemas.microsoft.com/office/drawing/2014/main" id="{7E23AF80-4968-434C-B7F2-95B75913489D}"/>
              </a:ext>
            </a:extLst>
          </p:cNvPr>
          <p:cNvSpPr/>
          <p:nvPr/>
        </p:nvSpPr>
        <p:spPr>
          <a:xfrm rot="5400000">
            <a:off x="7970537" y="157148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Segnaposto numero diapositiva 1">
            <a:extLst>
              <a:ext uri="{FF2B5EF4-FFF2-40B4-BE49-F238E27FC236}">
                <a16:creationId xmlns:a16="http://schemas.microsoft.com/office/drawing/2014/main" id="{E99DEA2F-180E-D44B-AE5A-C0BFF2480BC0}"/>
              </a:ext>
            </a:extLst>
          </p:cNvPr>
          <p:cNvSpPr txBox="1">
            <a:spLocks/>
          </p:cNvSpPr>
          <p:nvPr/>
        </p:nvSpPr>
        <p:spPr>
          <a:xfrm>
            <a:off x="8192549" y="158255"/>
            <a:ext cx="497179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9B540C-44DA-4F69-89C9-7C84606640D3}" type="slidenum">
              <a:rPr lang="en-US" sz="1600">
                <a:solidFill>
                  <a:schemeClr val="bg1"/>
                </a:solidFill>
                <a:latin typeface="Verdana"/>
                <a:cs typeface="Verdana"/>
              </a:rPr>
              <a:pPr algn="ctr"/>
              <a:t>3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7159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804333" y="32368"/>
            <a:ext cx="7543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cap="small" dirty="0">
                <a:solidFill>
                  <a:srgbClr val="AB2411"/>
                </a:solidFill>
                <a:latin typeface="Times New Roman" pitchFamily="18" charset="0"/>
                <a:cs typeface="Times New Roman" pitchFamily="18" charset="0"/>
              </a:rPr>
              <a:t>Optical Microscope Read-out: Step 1</a:t>
            </a:r>
          </a:p>
        </p:txBody>
      </p:sp>
      <p:pic>
        <p:nvPicPr>
          <p:cNvPr id="3" name="Immagine 2" descr="kr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" y="4489774"/>
            <a:ext cx="5254848" cy="234532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749196" y="4883561"/>
            <a:ext cx="3962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66FF"/>
                </a:solidFill>
                <a:latin typeface="Times"/>
                <a:cs typeface="Times"/>
              </a:rPr>
              <a:t>Scanning with </a:t>
            </a:r>
            <a:r>
              <a:rPr lang="en-GB" b="1" dirty="0">
                <a:solidFill>
                  <a:srgbClr val="3366FF"/>
                </a:solidFill>
                <a:latin typeface="Times"/>
                <a:cs typeface="Times"/>
              </a:rPr>
              <a:t>optical microscope</a:t>
            </a:r>
            <a:r>
              <a:rPr lang="en-GB" dirty="0">
                <a:solidFill>
                  <a:srgbClr val="3366FF"/>
                </a:solidFill>
                <a:latin typeface="Times"/>
                <a:cs typeface="Times"/>
              </a:rPr>
              <a:t> and </a:t>
            </a:r>
            <a:r>
              <a:rPr lang="en-GB" b="1" dirty="0">
                <a:solidFill>
                  <a:srgbClr val="3366FF"/>
                </a:solidFill>
                <a:latin typeface="Times"/>
                <a:cs typeface="Times"/>
              </a:rPr>
              <a:t>shape recognition analysis</a:t>
            </a:r>
          </a:p>
        </p:txBody>
      </p:sp>
      <p:pic>
        <p:nvPicPr>
          <p:cNvPr id="2" name="Immagine 1" descr="mic_LNG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621" y="593297"/>
            <a:ext cx="3072466" cy="3710593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939798" y="896957"/>
            <a:ext cx="7137403" cy="3855827"/>
            <a:chOff x="1074787" y="1389597"/>
            <a:chExt cx="10081084" cy="5459833"/>
          </a:xfrm>
        </p:grpSpPr>
        <p:pic>
          <p:nvPicPr>
            <p:cNvPr id="7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21630" r="21487" b="11373"/>
            <a:stretch/>
          </p:blipFill>
          <p:spPr>
            <a:xfrm>
              <a:off x="1562159" y="2220728"/>
              <a:ext cx="2525804" cy="3569071"/>
            </a:xfrm>
            <a:prstGeom prst="rect">
              <a:avLst/>
            </a:prstGeom>
          </p:spPr>
        </p:pic>
        <p:sp>
          <p:nvSpPr>
            <p:cNvPr id="9" name="TextBox 5"/>
            <p:cNvSpPr txBox="1"/>
            <p:nvPr/>
          </p:nvSpPr>
          <p:spPr>
            <a:xfrm>
              <a:off x="8112126" y="1462138"/>
              <a:ext cx="3043745" cy="1176688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Bonito CL/CMC-4000 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CMOS Camera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4 Mpix, @100 fps</a:t>
              </a:r>
            </a:p>
          </p:txBody>
        </p:sp>
        <p:sp>
          <p:nvSpPr>
            <p:cNvPr id="10" name="TextBox 6"/>
            <p:cNvSpPr txBox="1"/>
            <p:nvPr/>
          </p:nvSpPr>
          <p:spPr>
            <a:xfrm>
              <a:off x="9322376" y="5054907"/>
              <a:ext cx="1592661" cy="828039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LED </a:t>
              </a:r>
              <a:b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</a:b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Lamp</a:t>
              </a:r>
            </a:p>
          </p:txBody>
        </p:sp>
        <p:sp>
          <p:nvSpPr>
            <p:cNvPr id="11" name="TextBox 7"/>
            <p:cNvSpPr txBox="1"/>
            <p:nvPr/>
          </p:nvSpPr>
          <p:spPr>
            <a:xfrm>
              <a:off x="4711914" y="6021390"/>
              <a:ext cx="3400210" cy="82804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Nikon Oil Objective 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100x, 1.45 N.A., Plan Apo</a:t>
              </a:r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8472488" y="2687396"/>
              <a:ext cx="2683383" cy="82804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Magnifying lens,  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Nikon VM C-2.5x</a:t>
              </a:r>
            </a:p>
          </p:txBody>
        </p:sp>
        <p:sp>
          <p:nvSpPr>
            <p:cNvPr id="13" name="TextBox 9"/>
            <p:cNvSpPr txBox="1"/>
            <p:nvPr/>
          </p:nvSpPr>
          <p:spPr>
            <a:xfrm>
              <a:off x="1074787" y="5693891"/>
              <a:ext cx="3479949" cy="82804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Resolution: 28 nm/pixel</a:t>
              </a:r>
            </a:p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View Size: 65.2 x 48.3 µm</a:t>
              </a:r>
              <a:r>
                <a:rPr lang="en-US" sz="1600" b="1" baseline="30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2</a:t>
              </a:r>
            </a:p>
          </p:txBody>
        </p:sp>
        <p:cxnSp>
          <p:nvCxnSpPr>
            <p:cNvPr id="14" name="Straight Arrow Connector 11"/>
            <p:cNvCxnSpPr>
              <a:stCxn id="9" idx="1"/>
            </p:cNvCxnSpPr>
            <p:nvPr/>
          </p:nvCxnSpPr>
          <p:spPr>
            <a:xfrm flipH="1">
              <a:off x="7217328" y="2050483"/>
              <a:ext cx="894799" cy="0"/>
            </a:xfrm>
            <a:prstGeom prst="straightConnector1">
              <a:avLst/>
            </a:prstGeom>
            <a:ln>
              <a:solidFill>
                <a:srgbClr val="AB2411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5"/>
            <p:cNvCxnSpPr>
              <a:stCxn id="12" idx="1"/>
            </p:cNvCxnSpPr>
            <p:nvPr/>
          </p:nvCxnSpPr>
          <p:spPr>
            <a:xfrm flipH="1" flipV="1">
              <a:off x="6971277" y="2607378"/>
              <a:ext cx="1501210" cy="494038"/>
            </a:xfrm>
            <a:prstGeom prst="straightConnector1">
              <a:avLst/>
            </a:prstGeom>
            <a:ln>
              <a:solidFill>
                <a:srgbClr val="AB2411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7"/>
            <p:cNvCxnSpPr/>
            <p:nvPr/>
          </p:nvCxnSpPr>
          <p:spPr>
            <a:xfrm flipH="1" flipV="1">
              <a:off x="8729956" y="4528980"/>
              <a:ext cx="993506" cy="607844"/>
            </a:xfrm>
            <a:prstGeom prst="straightConnector1">
              <a:avLst/>
            </a:prstGeom>
            <a:ln>
              <a:solidFill>
                <a:srgbClr val="AB2411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9"/>
            <p:cNvCxnSpPr>
              <a:stCxn id="11" idx="0"/>
            </p:cNvCxnSpPr>
            <p:nvPr/>
          </p:nvCxnSpPr>
          <p:spPr>
            <a:xfrm flipV="1">
              <a:off x="6412020" y="5373692"/>
              <a:ext cx="331680" cy="647698"/>
            </a:xfrm>
            <a:prstGeom prst="straightConnector1">
              <a:avLst/>
            </a:prstGeom>
            <a:ln>
              <a:solidFill>
                <a:srgbClr val="AB2411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23"/>
            <p:cNvSpPr txBox="1"/>
            <p:nvPr/>
          </p:nvSpPr>
          <p:spPr>
            <a:xfrm>
              <a:off x="1074788" y="1389597"/>
              <a:ext cx="3240776" cy="82804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Times New Roman"/>
                  <a:cs typeface="Times New Roman"/>
                </a:rPr>
                <a:t>100x objective lens with high N.A. </a:t>
              </a:r>
            </a:p>
          </p:txBody>
        </p:sp>
        <p:sp>
          <p:nvSpPr>
            <p:cNvPr id="21" name="Right Arrow 16"/>
            <p:cNvSpPr/>
            <p:nvPr/>
          </p:nvSpPr>
          <p:spPr>
            <a:xfrm rot="1150483">
              <a:off x="3556049" y="4173048"/>
              <a:ext cx="2763215" cy="610440"/>
            </a:xfrm>
            <a:prstGeom prst="rightArrow">
              <a:avLst>
                <a:gd name="adj1" fmla="val 50000"/>
                <a:gd name="adj2" fmla="val 84519"/>
              </a:avLst>
            </a:prstGeom>
            <a:solidFill>
              <a:srgbClr val="AB2411"/>
            </a:solidFill>
            <a:ln>
              <a:solidFill>
                <a:srgbClr val="AB241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>
                <a:latin typeface="Times New Roman"/>
                <a:cs typeface="Times New Roman"/>
              </a:endParaRPr>
            </a:p>
          </p:txBody>
        </p:sp>
      </p:grpSp>
      <p:sp>
        <p:nvSpPr>
          <p:cNvPr id="19" name="Pentagono 18">
            <a:extLst>
              <a:ext uri="{FF2B5EF4-FFF2-40B4-BE49-F238E27FC236}">
                <a16:creationId xmlns:a16="http://schemas.microsoft.com/office/drawing/2014/main" id="{E961D68D-090B-774B-87C5-B7D46D2CE114}"/>
              </a:ext>
            </a:extLst>
          </p:cNvPr>
          <p:cNvSpPr/>
          <p:nvPr/>
        </p:nvSpPr>
        <p:spPr>
          <a:xfrm rot="5400000">
            <a:off x="7921392" y="157148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ED45A1D7-6ADA-D94E-9313-C1B5C983B71D}"/>
              </a:ext>
            </a:extLst>
          </p:cNvPr>
          <p:cNvSpPr txBox="1">
            <a:spLocks/>
          </p:cNvSpPr>
          <p:nvPr/>
        </p:nvSpPr>
        <p:spPr>
          <a:xfrm>
            <a:off x="8282974" y="188417"/>
            <a:ext cx="5619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B540C-44DA-4F69-89C9-7C84606640D3}" type="slidenum">
              <a:rPr lang="en-US" sz="1600" smtClean="0">
                <a:solidFill>
                  <a:schemeClr val="bg1"/>
                </a:solidFill>
                <a:latin typeface="Verdana"/>
                <a:cs typeface="Verdana"/>
              </a:rPr>
              <a:pPr/>
              <a:t>4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58711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45530" y="150899"/>
            <a:ext cx="92583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cap="small" dirty="0">
                <a:solidFill>
                  <a:srgbClr val="AB2411"/>
                </a:solidFill>
                <a:latin typeface="Times New Roman" pitchFamily="18" charset="0"/>
                <a:cs typeface="Times New Roman" pitchFamily="18" charset="0"/>
              </a:rPr>
              <a:t>Resonant Light Scattering From Ag Nanoparticles</a:t>
            </a:r>
          </a:p>
        </p:txBody>
      </p:sp>
      <p:pic>
        <p:nvPicPr>
          <p:cNvPr id="3" name="Picture 3" descr="C:\Users\atsuhiro\Pictures\particle_plasmon_j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1231" y="3573016"/>
            <a:ext cx="3768641" cy="2598191"/>
          </a:xfrm>
          <a:prstGeom prst="rect">
            <a:avLst/>
          </a:prstGeom>
          <a:noFill/>
          <a:ln>
            <a:solidFill>
              <a:srgbClr val="2F7628"/>
            </a:solidFill>
          </a:ln>
        </p:spPr>
      </p:pic>
      <p:pic>
        <p:nvPicPr>
          <p:cNvPr id="5" name="Picture 4" descr="C:\Users\atsuhiro\Pictures\particle_plasmon_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125" y="3609304"/>
            <a:ext cx="3732299" cy="2556000"/>
          </a:xfrm>
          <a:prstGeom prst="rect">
            <a:avLst/>
          </a:prstGeom>
          <a:noFill/>
          <a:ln>
            <a:solidFill>
              <a:srgbClr val="2F7628"/>
            </a:solidFill>
          </a:ln>
        </p:spPr>
      </p:pic>
      <p:sp>
        <p:nvSpPr>
          <p:cNvPr id="6" name="正方形/長方形 9"/>
          <p:cNvSpPr/>
          <p:nvPr/>
        </p:nvSpPr>
        <p:spPr>
          <a:xfrm>
            <a:off x="3275856" y="1092777"/>
            <a:ext cx="1128122" cy="12340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Picture 2" descr="C:\Users\atsuhiro\Pictures\plasmon_0s\plasmon_0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7933" y="1164785"/>
            <a:ext cx="1018043" cy="1018043"/>
          </a:xfrm>
          <a:prstGeom prst="rect">
            <a:avLst/>
          </a:prstGeom>
          <a:noFill/>
        </p:spPr>
      </p:pic>
      <p:sp>
        <p:nvSpPr>
          <p:cNvPr id="8" name="テキスト ボックス 11"/>
          <p:cNvSpPr txBox="1"/>
          <p:nvPr/>
        </p:nvSpPr>
        <p:spPr>
          <a:xfrm>
            <a:off x="2771800" y="2470860"/>
            <a:ext cx="2490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C000"/>
                </a:solidFill>
              </a:rPr>
              <a:t>Oscillation of e-cloud </a:t>
            </a:r>
            <a:endParaRPr kumimoji="1" lang="ja-JP" altLang="en-US" sz="2000" b="1" dirty="0">
              <a:solidFill>
                <a:srgbClr val="FFC000"/>
              </a:solidFill>
            </a:endParaRPr>
          </a:p>
        </p:txBody>
      </p:sp>
      <p:sp>
        <p:nvSpPr>
          <p:cNvPr id="9" name="テキスト ボックス 12"/>
          <p:cNvSpPr txBox="1"/>
          <p:nvPr/>
        </p:nvSpPr>
        <p:spPr>
          <a:xfrm>
            <a:off x="81433" y="2441926"/>
            <a:ext cx="2690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Nano-metal in medium  </a:t>
            </a:r>
            <a:r>
              <a:rPr kumimoji="1" lang="en-US" altLang="ja-JP" b="1" i="1" dirty="0">
                <a:latin typeface="Century Schoolbook" pitchFamily="18" charset="0"/>
              </a:rPr>
              <a:t>ε</a:t>
            </a:r>
            <a:r>
              <a:rPr kumimoji="1" lang="en-US" altLang="ja-JP" b="1" i="1" baseline="-25000" dirty="0"/>
              <a:t>d  </a:t>
            </a:r>
            <a:endParaRPr kumimoji="1" lang="ja-JP" altLang="en-US" b="1" i="1" baseline="-25000" dirty="0"/>
          </a:p>
        </p:txBody>
      </p:sp>
      <p:sp>
        <p:nvSpPr>
          <p:cNvPr id="10" name="フリーフォーム 16"/>
          <p:cNvSpPr/>
          <p:nvPr/>
        </p:nvSpPr>
        <p:spPr>
          <a:xfrm rot="18856892">
            <a:off x="4204656" y="1088241"/>
            <a:ext cx="837380" cy="936104"/>
          </a:xfrm>
          <a:custGeom>
            <a:avLst/>
            <a:gdLst>
              <a:gd name="connsiteX0" fmla="*/ 0 w 1237957"/>
              <a:gd name="connsiteY0" fmla="*/ 705729 h 1148861"/>
              <a:gd name="connsiteX1" fmla="*/ 379828 w 1237957"/>
              <a:gd name="connsiteY1" fmla="*/ 58615 h 1148861"/>
              <a:gd name="connsiteX2" fmla="*/ 872197 w 1237957"/>
              <a:gd name="connsiteY2" fmla="*/ 1057421 h 1148861"/>
              <a:gd name="connsiteX3" fmla="*/ 1237957 w 1237957"/>
              <a:gd name="connsiteY3" fmla="*/ 607255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7957" h="1148861">
                <a:moveTo>
                  <a:pt x="0" y="705729"/>
                </a:moveTo>
                <a:cubicBezTo>
                  <a:pt x="117231" y="352864"/>
                  <a:pt x="234462" y="0"/>
                  <a:pt x="379828" y="58615"/>
                </a:cubicBezTo>
                <a:cubicBezTo>
                  <a:pt x="525194" y="117230"/>
                  <a:pt x="729176" y="965981"/>
                  <a:pt x="872197" y="1057421"/>
                </a:cubicBezTo>
                <a:cubicBezTo>
                  <a:pt x="1015218" y="1148861"/>
                  <a:pt x="1126587" y="878058"/>
                  <a:pt x="1237957" y="607255"/>
                </a:cubicBezTo>
              </a:path>
            </a:pathLst>
          </a:cu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 17"/>
          <p:cNvSpPr/>
          <p:nvPr/>
        </p:nvSpPr>
        <p:spPr>
          <a:xfrm rot="18856892">
            <a:off x="4836764" y="656193"/>
            <a:ext cx="837380" cy="936104"/>
          </a:xfrm>
          <a:custGeom>
            <a:avLst/>
            <a:gdLst>
              <a:gd name="connsiteX0" fmla="*/ 0 w 1237957"/>
              <a:gd name="connsiteY0" fmla="*/ 705729 h 1148861"/>
              <a:gd name="connsiteX1" fmla="*/ 379828 w 1237957"/>
              <a:gd name="connsiteY1" fmla="*/ 58615 h 1148861"/>
              <a:gd name="connsiteX2" fmla="*/ 872197 w 1237957"/>
              <a:gd name="connsiteY2" fmla="*/ 1057421 h 1148861"/>
              <a:gd name="connsiteX3" fmla="*/ 1237957 w 1237957"/>
              <a:gd name="connsiteY3" fmla="*/ 607255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7957" h="1148861">
                <a:moveTo>
                  <a:pt x="0" y="705729"/>
                </a:moveTo>
                <a:cubicBezTo>
                  <a:pt x="117231" y="352864"/>
                  <a:pt x="234462" y="0"/>
                  <a:pt x="379828" y="58615"/>
                </a:cubicBezTo>
                <a:cubicBezTo>
                  <a:pt x="525194" y="117230"/>
                  <a:pt x="729176" y="965981"/>
                  <a:pt x="872197" y="1057421"/>
                </a:cubicBezTo>
                <a:cubicBezTo>
                  <a:pt x="1015218" y="1148861"/>
                  <a:pt x="1126587" y="878058"/>
                  <a:pt x="1237957" y="607255"/>
                </a:cubicBezTo>
              </a:path>
            </a:pathLst>
          </a:cu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20" descr="光照射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84" y="1071348"/>
            <a:ext cx="2904465" cy="1363216"/>
          </a:xfrm>
          <a:prstGeom prst="rect">
            <a:avLst/>
          </a:prstGeom>
        </p:spPr>
      </p:pic>
      <p:sp>
        <p:nvSpPr>
          <p:cNvPr id="13" name="テキスト ボックス 15"/>
          <p:cNvSpPr txBox="1"/>
          <p:nvPr/>
        </p:nvSpPr>
        <p:spPr>
          <a:xfrm>
            <a:off x="646515" y="2911376"/>
            <a:ext cx="8032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Times New Roman"/>
                <a:cs typeface="Times New Roman"/>
              </a:rPr>
              <a:t>Scattering spectrum depends on the light polarization and on the grain shape</a:t>
            </a:r>
            <a:endParaRPr kumimoji="1" lang="ja-JP" altLang="en-US" sz="2000" dirty="0">
              <a:latin typeface="Times New Roman"/>
              <a:cs typeface="Times New Roman"/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6180138" y="1174939"/>
          <a:ext cx="2794000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数式" r:id="rId7" imgW="1447560" imgH="431640" progId="Equation.3">
                  <p:embed/>
                </p:oleObj>
              </mc:Choice>
              <mc:Fallback>
                <p:oleObj name="数式" r:id="rId7" imgW="1447560" imgH="431640" progId="Equation.3">
                  <p:embed/>
                  <p:pic>
                    <p:nvPicPr>
                      <p:cNvPr id="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138" y="1174939"/>
                        <a:ext cx="2794000" cy="833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22"/>
          <p:cNvSpPr txBox="1"/>
          <p:nvPr/>
        </p:nvSpPr>
        <p:spPr>
          <a:xfrm>
            <a:off x="5680008" y="742668"/>
            <a:ext cx="3177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latin typeface="Century Schoolbook" pitchFamily="18" charset="0"/>
              </a:rPr>
              <a:t>E</a:t>
            </a:r>
            <a:r>
              <a:rPr lang="en-US" altLang="ja-JP" sz="2000" b="1" i="1" baseline="-25000" dirty="0">
                <a:latin typeface="Century Schoolbook" pitchFamily="18" charset="0"/>
              </a:rPr>
              <a:t>l</a:t>
            </a:r>
            <a:r>
              <a:rPr lang="ja-JP" altLang="en-US" sz="2000" b="1" dirty="0">
                <a:latin typeface="Century Schoolbook" pitchFamily="18" charset="0"/>
              </a:rPr>
              <a:t>　</a:t>
            </a:r>
            <a:r>
              <a:rPr lang="en-US" altLang="ja-JP" sz="2000" b="1" dirty="0"/>
              <a:t>intensity of inside metal</a:t>
            </a:r>
            <a:endParaRPr kumimoji="1" lang="ja-JP" altLang="en-US" sz="2000" b="1" dirty="0">
              <a:latin typeface="Century Schoolbook" pitchFamily="18" charset="0"/>
            </a:endParaRPr>
          </a:p>
        </p:txBody>
      </p:sp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6356350" y="2030602"/>
          <a:ext cx="24272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9" imgW="1257120" imgH="228600" progId="Equation.3">
                  <p:embed/>
                </p:oleObj>
              </mc:Choice>
              <mc:Fallback>
                <p:oleObj name="Equation" r:id="rId9" imgW="1257120" imgH="228600" progId="Equation.3">
                  <p:embed/>
                  <p:pic>
                    <p:nvPicPr>
                      <p:cNvPr id="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6350" y="2030602"/>
                        <a:ext cx="2427288" cy="439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直線コネクタ 24"/>
          <p:cNvCxnSpPr/>
          <p:nvPr/>
        </p:nvCxnSpPr>
        <p:spPr>
          <a:xfrm flipV="1">
            <a:off x="2483768" y="1102708"/>
            <a:ext cx="72008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25"/>
          <p:cNvCxnSpPr/>
          <p:nvPr/>
        </p:nvCxnSpPr>
        <p:spPr>
          <a:xfrm>
            <a:off x="2555776" y="1966804"/>
            <a:ext cx="623927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26"/>
          <p:cNvSpPr txBox="1"/>
          <p:nvPr/>
        </p:nvSpPr>
        <p:spPr>
          <a:xfrm>
            <a:off x="3648553" y="3203684"/>
            <a:ext cx="556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3366FF"/>
                </a:solidFill>
                <a:latin typeface="Times New Roman"/>
                <a:cs typeface="Times New Roman"/>
              </a:rPr>
              <a:t>H.Tamaru  et al ., Applied Phys Letters 80, 1826 (2002)</a:t>
            </a:r>
            <a:endParaRPr kumimoji="1" lang="ja-JP" altLang="en-US" b="1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20" name="テキスト ボックス 27"/>
          <p:cNvSpPr txBox="1"/>
          <p:nvPr/>
        </p:nvSpPr>
        <p:spPr>
          <a:xfrm>
            <a:off x="5610304" y="2470860"/>
            <a:ext cx="3456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AB2411"/>
                </a:solidFill>
                <a:latin typeface="Century Schoolbook" pitchFamily="18" charset="0"/>
              </a:rPr>
              <a:t>E</a:t>
            </a:r>
            <a:r>
              <a:rPr lang="en-US" altLang="ja-JP" sz="2400" b="1" i="1" baseline="-25000" dirty="0">
                <a:solidFill>
                  <a:srgbClr val="AB2411"/>
                </a:solidFill>
                <a:latin typeface="Century Schoolbook" pitchFamily="18" charset="0"/>
              </a:rPr>
              <a:t>l </a:t>
            </a:r>
            <a:r>
              <a:rPr lang="en-US" altLang="ja-JP" sz="2400" b="1" dirty="0">
                <a:solidFill>
                  <a:srgbClr val="AB2411"/>
                </a:solidFill>
              </a:rPr>
              <a:t>is resonance enhanced</a:t>
            </a:r>
            <a:endParaRPr kumimoji="1" lang="en-US" altLang="ja-JP" sz="2400" b="1" dirty="0">
              <a:solidFill>
                <a:srgbClr val="AB2411"/>
              </a:solidFill>
            </a:endParaRPr>
          </a:p>
        </p:txBody>
      </p:sp>
      <p:cxnSp>
        <p:nvCxnSpPr>
          <p:cNvPr id="21" name="直線コネクタ 29"/>
          <p:cNvCxnSpPr/>
          <p:nvPr/>
        </p:nvCxnSpPr>
        <p:spPr>
          <a:xfrm>
            <a:off x="6228480" y="2483517"/>
            <a:ext cx="2664000" cy="0"/>
          </a:xfrm>
          <a:prstGeom prst="line">
            <a:avLst/>
          </a:prstGeom>
          <a:ln w="28575">
            <a:solidFill>
              <a:srgbClr val="AB24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8"/>
          <p:cNvSpPr txBox="1"/>
          <p:nvPr/>
        </p:nvSpPr>
        <p:spPr>
          <a:xfrm>
            <a:off x="107504" y="6249969"/>
            <a:ext cx="905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/>
                <a:cs typeface="Times New Roman"/>
              </a:rPr>
              <a:t>The polarization dependence of the resonance frequencies strongly reflects the shape anisotropy</a:t>
            </a:r>
          </a:p>
        </p:txBody>
      </p:sp>
      <p:sp>
        <p:nvSpPr>
          <p:cNvPr id="23" name="テキスト ボックス 30"/>
          <p:cNvSpPr txBox="1"/>
          <p:nvPr/>
        </p:nvSpPr>
        <p:spPr>
          <a:xfrm>
            <a:off x="3046511" y="4446404"/>
            <a:ext cx="1123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SEM image</a:t>
            </a:r>
            <a:endParaRPr kumimoji="1" lang="ja-JP" altLang="en-US" sz="1600" b="1" dirty="0"/>
          </a:p>
        </p:txBody>
      </p:sp>
      <p:sp>
        <p:nvSpPr>
          <p:cNvPr id="24" name="テキスト ボックス 31"/>
          <p:cNvSpPr txBox="1"/>
          <p:nvPr/>
        </p:nvSpPr>
        <p:spPr>
          <a:xfrm>
            <a:off x="7078959" y="4446404"/>
            <a:ext cx="1123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/>
              <a:t>SEM image</a:t>
            </a:r>
            <a:endParaRPr kumimoji="1" lang="ja-JP" altLang="en-US" sz="1600" b="1" dirty="0"/>
          </a:p>
        </p:txBody>
      </p:sp>
      <p:sp>
        <p:nvSpPr>
          <p:cNvPr id="25" name="テキスト ボックス 32"/>
          <p:cNvSpPr txBox="1"/>
          <p:nvPr/>
        </p:nvSpPr>
        <p:spPr>
          <a:xfrm>
            <a:off x="1115616" y="4878452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/>
                <a:cs typeface="Times New Roman"/>
              </a:rPr>
              <a:t>Ag 100 nm spherical </a:t>
            </a:r>
            <a:r>
              <a:rPr lang="ja-JP" altLang="en-US" dirty="0">
                <a:latin typeface="Times New Roman"/>
                <a:cs typeface="Times New Roman"/>
              </a:rPr>
              <a:t>　　</a:t>
            </a:r>
            <a:endParaRPr lang="en-US" altLang="ja-JP" dirty="0">
              <a:latin typeface="Times New Roman"/>
              <a:cs typeface="Times New Roman"/>
            </a:endParaRPr>
          </a:p>
          <a:p>
            <a:r>
              <a:rPr lang="en-US" altLang="ja-JP" dirty="0">
                <a:latin typeface="Times New Roman"/>
                <a:cs typeface="Times New Roman"/>
              </a:rPr>
              <a:t>no polarizing property  </a:t>
            </a:r>
            <a:endParaRPr kumimoji="1" lang="ja-JP" altLang="en-US" dirty="0">
              <a:latin typeface="Times New Roman"/>
              <a:cs typeface="Times New Roman"/>
            </a:endParaRPr>
          </a:p>
        </p:txBody>
      </p:sp>
      <p:sp>
        <p:nvSpPr>
          <p:cNvPr id="26" name="テキスト ボックス 33"/>
          <p:cNvSpPr txBox="1"/>
          <p:nvPr/>
        </p:nvSpPr>
        <p:spPr>
          <a:xfrm>
            <a:off x="5926006" y="4662428"/>
            <a:ext cx="2242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solidFill>
                  <a:srgbClr val="2F7628"/>
                </a:solidFill>
                <a:latin typeface="Times New Roman"/>
                <a:cs typeface="Times New Roman"/>
              </a:rPr>
              <a:t>Ag 100 nm </a:t>
            </a:r>
            <a:r>
              <a:rPr lang="en-GB" altLang="ja-JP" dirty="0">
                <a:solidFill>
                  <a:srgbClr val="2F7628"/>
                </a:solidFill>
                <a:latin typeface="Times New Roman"/>
                <a:cs typeface="Times New Roman"/>
              </a:rPr>
              <a:t>spheroidal </a:t>
            </a:r>
          </a:p>
          <a:p>
            <a:pPr algn="ctr"/>
            <a:r>
              <a:rPr lang="en-US" altLang="ja-JP" dirty="0">
                <a:solidFill>
                  <a:srgbClr val="2F7628"/>
                </a:solidFill>
                <a:latin typeface="Times New Roman"/>
                <a:cs typeface="Times New Roman"/>
              </a:rPr>
              <a:t>polarizing property</a:t>
            </a:r>
            <a:endParaRPr kumimoji="1" lang="ja-JP" altLang="en-US" dirty="0">
              <a:solidFill>
                <a:srgbClr val="2F7628"/>
              </a:solidFill>
              <a:latin typeface="Times New Roman"/>
              <a:cs typeface="Times New Roman"/>
            </a:endParaRPr>
          </a:p>
        </p:txBody>
      </p:sp>
      <p:sp>
        <p:nvSpPr>
          <p:cNvPr id="27" name="正方形/長方形 34"/>
          <p:cNvSpPr/>
          <p:nvPr/>
        </p:nvSpPr>
        <p:spPr>
          <a:xfrm>
            <a:off x="4399650" y="670660"/>
            <a:ext cx="61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i="1" dirty="0">
                <a:solidFill>
                  <a:srgbClr val="92D050"/>
                </a:solidFill>
                <a:latin typeface="Century Schoolbook" pitchFamily="18" charset="0"/>
              </a:rPr>
              <a:t>λ</a:t>
            </a:r>
            <a:r>
              <a:rPr lang="en-US" altLang="ja-JP" sz="2400" b="1" i="1" baseline="-25000" dirty="0">
                <a:solidFill>
                  <a:srgbClr val="92D050"/>
                </a:solidFill>
                <a:latin typeface="Century Schoolbook" pitchFamily="18" charset="0"/>
              </a:rPr>
              <a:t>l</a:t>
            </a:r>
            <a:endParaRPr lang="ja-JP" altLang="en-US" sz="2400" dirty="0">
              <a:solidFill>
                <a:srgbClr val="92D050"/>
              </a:solidFill>
            </a:endParaRPr>
          </a:p>
        </p:txBody>
      </p:sp>
      <p:sp>
        <p:nvSpPr>
          <p:cNvPr id="28" name="Pentagono 27">
            <a:extLst>
              <a:ext uri="{FF2B5EF4-FFF2-40B4-BE49-F238E27FC236}">
                <a16:creationId xmlns:a16="http://schemas.microsoft.com/office/drawing/2014/main" id="{9E251C95-A21A-E347-BD3D-2DC6161F3579}"/>
              </a:ext>
            </a:extLst>
          </p:cNvPr>
          <p:cNvSpPr/>
          <p:nvPr/>
        </p:nvSpPr>
        <p:spPr>
          <a:xfrm rot="5400000">
            <a:off x="7921392" y="157148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Segnaposto numero diapositiva 1">
            <a:extLst>
              <a:ext uri="{FF2B5EF4-FFF2-40B4-BE49-F238E27FC236}">
                <a16:creationId xmlns:a16="http://schemas.microsoft.com/office/drawing/2014/main" id="{3E55E0C1-BBFB-3348-A701-041ECC076CDD}"/>
              </a:ext>
            </a:extLst>
          </p:cNvPr>
          <p:cNvSpPr txBox="1">
            <a:spLocks/>
          </p:cNvSpPr>
          <p:nvPr/>
        </p:nvSpPr>
        <p:spPr>
          <a:xfrm>
            <a:off x="8282974" y="188417"/>
            <a:ext cx="5619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B540C-44DA-4F69-89C9-7C84606640D3}" type="slidenum">
              <a:rPr lang="en-US" sz="1600" smtClean="0">
                <a:solidFill>
                  <a:schemeClr val="bg1"/>
                </a:solidFill>
                <a:latin typeface="Verdana"/>
                <a:cs typeface="Verdana"/>
              </a:rPr>
              <a:pPr/>
              <a:t>5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8192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e 38"/>
          <p:cNvSpPr/>
          <p:nvPr/>
        </p:nvSpPr>
        <p:spPr>
          <a:xfrm>
            <a:off x="6649532" y="1227453"/>
            <a:ext cx="815342" cy="762801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5334000" y="1553207"/>
            <a:ext cx="1241778" cy="111379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cxnSp>
        <p:nvCxnSpPr>
          <p:cNvPr id="3" name="直線コネクタ 9"/>
          <p:cNvCxnSpPr/>
          <p:nvPr/>
        </p:nvCxnSpPr>
        <p:spPr>
          <a:xfrm flipH="1">
            <a:off x="1514805" y="1412776"/>
            <a:ext cx="1584176" cy="45365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H:\flab\TEM\141015_cion_30keV\maa10m_5d_ag_10m_6_crop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65" y="1268760"/>
            <a:ext cx="4032448" cy="4032448"/>
          </a:xfrm>
          <a:prstGeom prst="rect">
            <a:avLst/>
          </a:prstGeom>
          <a:noFill/>
        </p:spPr>
      </p:pic>
      <p:sp>
        <p:nvSpPr>
          <p:cNvPr id="6" name="右矢印 14"/>
          <p:cNvSpPr/>
          <p:nvPr/>
        </p:nvSpPr>
        <p:spPr>
          <a:xfrm rot="1363336">
            <a:off x="1092288" y="2558188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18"/>
          <p:cNvSpPr txBox="1"/>
          <p:nvPr/>
        </p:nvSpPr>
        <p:spPr>
          <a:xfrm>
            <a:off x="196010" y="1700808"/>
            <a:ext cx="2064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C000"/>
                </a:solidFill>
              </a:rPr>
              <a:t>30keV Carbon ion</a:t>
            </a:r>
          </a:p>
          <a:p>
            <a:pPr algn="ctr"/>
            <a:r>
              <a:rPr lang="en-US" altLang="ja-JP" sz="2000" b="1" dirty="0">
                <a:solidFill>
                  <a:srgbClr val="FFC000"/>
                </a:solidFill>
              </a:rPr>
              <a:t>implanted </a:t>
            </a:r>
            <a:endParaRPr kumimoji="1" lang="ja-JP" altLang="en-US" sz="2000" b="1" dirty="0">
              <a:solidFill>
                <a:srgbClr val="FFC000"/>
              </a:solidFill>
            </a:endParaRPr>
          </a:p>
        </p:txBody>
      </p:sp>
      <p:cxnSp>
        <p:nvCxnSpPr>
          <p:cNvPr id="8" name="直線コネクタ 10"/>
          <p:cNvCxnSpPr/>
          <p:nvPr/>
        </p:nvCxnSpPr>
        <p:spPr>
          <a:xfrm flipH="1">
            <a:off x="1479309" y="1412776"/>
            <a:ext cx="1224136" cy="38164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11"/>
          <p:cNvSpPr txBox="1"/>
          <p:nvPr/>
        </p:nvSpPr>
        <p:spPr>
          <a:xfrm>
            <a:off x="259296" y="4510861"/>
            <a:ext cx="1144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Surface of</a:t>
            </a:r>
          </a:p>
          <a:p>
            <a:r>
              <a:rPr kumimoji="1" lang="en-US" altLang="ja-JP" b="1" dirty="0">
                <a:solidFill>
                  <a:schemeClr val="bg1"/>
                </a:solidFill>
              </a:rPr>
              <a:t> emulsion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19"/>
          <p:cNvSpPr txBox="1"/>
          <p:nvPr/>
        </p:nvSpPr>
        <p:spPr>
          <a:xfrm>
            <a:off x="3279509" y="478786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500nm</a:t>
            </a:r>
            <a:endParaRPr kumimoji="1" lang="ja-JP" altLang="en-US" b="1" dirty="0"/>
          </a:p>
        </p:txBody>
      </p:sp>
      <p:cxnSp>
        <p:nvCxnSpPr>
          <p:cNvPr id="11" name="直線矢印コネクタ 20"/>
          <p:cNvCxnSpPr/>
          <p:nvPr/>
        </p:nvCxnSpPr>
        <p:spPr>
          <a:xfrm>
            <a:off x="3279597" y="5157192"/>
            <a:ext cx="913817" cy="0"/>
          </a:xfrm>
          <a:prstGeom prst="straightConnector1">
            <a:avLst/>
          </a:prstGeom>
          <a:ln>
            <a:solidFill>
              <a:srgbClr val="04080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39"/>
          <p:cNvSpPr txBox="1"/>
          <p:nvPr/>
        </p:nvSpPr>
        <p:spPr>
          <a:xfrm>
            <a:off x="370819" y="5356975"/>
            <a:ext cx="2295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0000"/>
                </a:solidFill>
                <a:latin typeface="Times New Roman"/>
                <a:cs typeface="Times New Roman"/>
              </a:rPr>
              <a:t>Different orientation</a:t>
            </a:r>
            <a:endParaRPr kumimoji="1" lang="ja-JP" alt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直線矢印コネクタ 28"/>
          <p:cNvCxnSpPr/>
          <p:nvPr/>
        </p:nvCxnSpPr>
        <p:spPr>
          <a:xfrm>
            <a:off x="4797316" y="4802655"/>
            <a:ext cx="417646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29"/>
          <p:cNvCxnSpPr/>
          <p:nvPr/>
        </p:nvCxnSpPr>
        <p:spPr>
          <a:xfrm flipV="1">
            <a:off x="4797316" y="3073010"/>
            <a:ext cx="0" cy="1800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フリーフォーム 33"/>
          <p:cNvSpPr/>
          <p:nvPr/>
        </p:nvSpPr>
        <p:spPr>
          <a:xfrm>
            <a:off x="4817774" y="3155669"/>
            <a:ext cx="3858682" cy="1557896"/>
          </a:xfrm>
          <a:custGeom>
            <a:avLst/>
            <a:gdLst>
              <a:gd name="connsiteX0" fmla="*/ 0 w 2554014"/>
              <a:gd name="connsiteY0" fmla="*/ 940676 h 1416269"/>
              <a:gd name="connsiteX1" fmla="*/ 693683 w 2554014"/>
              <a:gd name="connsiteY1" fmla="*/ 10510 h 1416269"/>
              <a:gd name="connsiteX2" fmla="*/ 1355834 w 2554014"/>
              <a:gd name="connsiteY2" fmla="*/ 877614 h 1416269"/>
              <a:gd name="connsiteX3" fmla="*/ 1891862 w 2554014"/>
              <a:gd name="connsiteY3" fmla="*/ 1366345 h 1416269"/>
              <a:gd name="connsiteX4" fmla="*/ 2554014 w 2554014"/>
              <a:gd name="connsiteY4" fmla="*/ 578069 h 14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014" h="1416269">
                <a:moveTo>
                  <a:pt x="0" y="940676"/>
                </a:moveTo>
                <a:cubicBezTo>
                  <a:pt x="233855" y="480848"/>
                  <a:pt x="467711" y="21020"/>
                  <a:pt x="693683" y="10510"/>
                </a:cubicBezTo>
                <a:cubicBezTo>
                  <a:pt x="919655" y="0"/>
                  <a:pt x="1156138" y="651642"/>
                  <a:pt x="1355834" y="877614"/>
                </a:cubicBezTo>
                <a:cubicBezTo>
                  <a:pt x="1555531" y="1103587"/>
                  <a:pt x="1692165" y="1416269"/>
                  <a:pt x="1891862" y="1366345"/>
                </a:cubicBezTo>
                <a:cubicBezTo>
                  <a:pt x="2091559" y="1316421"/>
                  <a:pt x="2322786" y="947245"/>
                  <a:pt x="2554014" y="578069"/>
                </a:cubicBezTo>
              </a:path>
            </a:pathLst>
          </a:cu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41"/>
          <p:cNvSpPr txBox="1"/>
          <p:nvPr/>
        </p:nvSpPr>
        <p:spPr>
          <a:xfrm rot="16200000">
            <a:off x="3548058" y="3821480"/>
            <a:ext cx="2056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Scattering  intensity</a:t>
            </a:r>
            <a:endParaRPr kumimoji="1" lang="ja-JP" altLang="en-US" sz="1600" b="1" dirty="0"/>
          </a:p>
        </p:txBody>
      </p:sp>
      <p:sp>
        <p:nvSpPr>
          <p:cNvPr id="18" name="テキスト ボックス 43"/>
          <p:cNvSpPr txBox="1"/>
          <p:nvPr/>
        </p:nvSpPr>
        <p:spPr>
          <a:xfrm>
            <a:off x="4788024" y="4787860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Times New Roman"/>
                <a:cs typeface="Times New Roman"/>
              </a:rPr>
              <a:t>polarization direction of incident light</a:t>
            </a:r>
            <a:endParaRPr kumimoji="1" lang="ja-JP" alt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テキスト ボックス 26"/>
          <p:cNvSpPr txBox="1"/>
          <p:nvPr/>
        </p:nvSpPr>
        <p:spPr>
          <a:xfrm>
            <a:off x="4794243" y="5107635"/>
            <a:ext cx="3846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8000"/>
                </a:solidFill>
                <a:latin typeface="Times New Roman"/>
                <a:cs typeface="Times New Roman"/>
              </a:rPr>
              <a:t>Optical response strongly depends</a:t>
            </a:r>
          </a:p>
          <a:p>
            <a:r>
              <a:rPr lang="en-US" altLang="ja-JP" sz="2000" dirty="0">
                <a:solidFill>
                  <a:srgbClr val="008000"/>
                </a:solidFill>
                <a:latin typeface="Times New Roman"/>
                <a:cs typeface="Times New Roman"/>
              </a:rPr>
              <a:t>on the polarization of incident light</a:t>
            </a:r>
            <a:endParaRPr kumimoji="1" lang="ja-JP" alt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テキスト ボックス 21"/>
          <p:cNvSpPr txBox="1"/>
          <p:nvPr/>
        </p:nvSpPr>
        <p:spPr>
          <a:xfrm>
            <a:off x="-100600" y="5814875"/>
            <a:ext cx="459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TEM image of Carbon track after development</a:t>
            </a:r>
            <a:endParaRPr kumimoji="1" lang="en-US" altLang="ja-JP" b="1" dirty="0"/>
          </a:p>
        </p:txBody>
      </p:sp>
      <p:cxnSp>
        <p:nvCxnSpPr>
          <p:cNvPr id="27" name="Connettore 2 26"/>
          <p:cNvCxnSpPr/>
          <p:nvPr/>
        </p:nvCxnSpPr>
        <p:spPr>
          <a:xfrm flipH="1">
            <a:off x="5604625" y="2002977"/>
            <a:ext cx="583364" cy="576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>
            <a:off x="5838327" y="4023830"/>
            <a:ext cx="0" cy="787720"/>
          </a:xfrm>
          <a:prstGeom prst="straightConnector1">
            <a:avLst/>
          </a:prstGeom>
          <a:ln w="57150" cmpd="sng"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5278988" y="1510874"/>
            <a:ext cx="1353234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cs typeface="Times New Roman"/>
              </a:rPr>
              <a:t>polarization direction</a:t>
            </a:r>
            <a:endParaRPr lang="it-IT" sz="1600" dirty="0"/>
          </a:p>
        </p:txBody>
      </p:sp>
      <p:sp>
        <p:nvSpPr>
          <p:cNvPr id="26" name="Ovale 25"/>
          <p:cNvSpPr/>
          <p:nvPr/>
        </p:nvSpPr>
        <p:spPr>
          <a:xfrm rot="8238658">
            <a:off x="6786430" y="1510346"/>
            <a:ext cx="534903" cy="1968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 rot="3974792">
            <a:off x="7345819" y="1297316"/>
            <a:ext cx="534903" cy="1968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4428-B635-4898-A702-43C01E97C5C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9" name="Segnaposto contenuto 32">
            <a:extLst>
              <a:ext uri="{FF2B5EF4-FFF2-40B4-BE49-F238E27FC236}">
                <a16:creationId xmlns:a16="http://schemas.microsoft.com/office/drawing/2014/main" id="{12C618A1-D720-6649-A23B-22B1CE14AC85}"/>
              </a:ext>
            </a:extLst>
          </p:cNvPr>
          <p:cNvSpPr txBox="1">
            <a:spLocks/>
          </p:cNvSpPr>
          <p:nvPr/>
        </p:nvSpPr>
        <p:spPr>
          <a:xfrm>
            <a:off x="1146609" y="238494"/>
            <a:ext cx="7540191" cy="60074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>
                <a:solidFill>
                  <a:srgbClr val="AB2411"/>
                </a:solidFill>
                <a:latin typeface="Times New Roman" pitchFamily="18" charset="0"/>
                <a:cs typeface="Times New Roman" pitchFamily="18" charset="0"/>
              </a:rPr>
              <a:t>Resonant light scattering: silver grains</a:t>
            </a:r>
          </a:p>
        </p:txBody>
      </p:sp>
      <p:sp>
        <p:nvSpPr>
          <p:cNvPr id="30" name="Pentagono 29">
            <a:extLst>
              <a:ext uri="{FF2B5EF4-FFF2-40B4-BE49-F238E27FC236}">
                <a16:creationId xmlns:a16="http://schemas.microsoft.com/office/drawing/2014/main" id="{73FCDFEE-6930-DF42-A6A1-71120938E35D}"/>
              </a:ext>
            </a:extLst>
          </p:cNvPr>
          <p:cNvSpPr/>
          <p:nvPr/>
        </p:nvSpPr>
        <p:spPr>
          <a:xfrm rot="5400000">
            <a:off x="7970537" y="157147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Segnaposto numero diapositiva 1">
            <a:extLst>
              <a:ext uri="{FF2B5EF4-FFF2-40B4-BE49-F238E27FC236}">
                <a16:creationId xmlns:a16="http://schemas.microsoft.com/office/drawing/2014/main" id="{5298972B-C463-C14F-BCD8-11A014663256}"/>
              </a:ext>
            </a:extLst>
          </p:cNvPr>
          <p:cNvSpPr txBox="1">
            <a:spLocks/>
          </p:cNvSpPr>
          <p:nvPr/>
        </p:nvSpPr>
        <p:spPr>
          <a:xfrm>
            <a:off x="8192548" y="158254"/>
            <a:ext cx="497179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9B540C-44DA-4F69-89C9-7C84606640D3}" type="slidenum">
              <a:rPr lang="en-US" sz="1600" smtClean="0">
                <a:solidFill>
                  <a:schemeClr val="bg1"/>
                </a:solidFill>
                <a:latin typeface="Verdana"/>
                <a:cs typeface="Verdana"/>
              </a:rPr>
              <a:pPr algn="ctr"/>
              <a:t>6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1F6F0A1-0DD8-814D-870C-F0EDA39D4069}"/>
              </a:ext>
            </a:extLst>
          </p:cNvPr>
          <p:cNvSpPr txBox="1"/>
          <p:nvPr/>
        </p:nvSpPr>
        <p:spPr>
          <a:xfrm>
            <a:off x="2004655" y="635681"/>
            <a:ext cx="47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Resolving two grains closer than 𝛌/2</a:t>
            </a:r>
          </a:p>
        </p:txBody>
      </p:sp>
    </p:spTree>
    <p:extLst>
      <p:ext uri="{BB962C8B-B14F-4D97-AF65-F5344CB8AC3E}">
        <p14:creationId xmlns:p14="http://schemas.microsoft.com/office/powerpoint/2010/main" val="2677755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e 30"/>
          <p:cNvSpPr/>
          <p:nvPr/>
        </p:nvSpPr>
        <p:spPr>
          <a:xfrm>
            <a:off x="7256305" y="1001677"/>
            <a:ext cx="815342" cy="762801"/>
          </a:xfrm>
          <a:prstGeom prst="ellipse">
            <a:avLst/>
          </a:prstGeom>
          <a:solidFill>
            <a:srgbClr val="FFFF00">
              <a:alpha val="75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/>
          <p:cNvSpPr/>
          <p:nvPr/>
        </p:nvSpPr>
        <p:spPr>
          <a:xfrm>
            <a:off x="5334000" y="1553207"/>
            <a:ext cx="1241778" cy="111379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cxnSp>
        <p:nvCxnSpPr>
          <p:cNvPr id="3" name="直線コネクタ 9"/>
          <p:cNvCxnSpPr/>
          <p:nvPr/>
        </p:nvCxnSpPr>
        <p:spPr>
          <a:xfrm flipH="1">
            <a:off x="1514805" y="1412776"/>
            <a:ext cx="1584176" cy="45365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H:\flab\TEM\141015_cion_30keV\maa10m_5d_ag_10m_6_crop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65" y="1268760"/>
            <a:ext cx="4032448" cy="4032448"/>
          </a:xfrm>
          <a:prstGeom prst="rect">
            <a:avLst/>
          </a:prstGeom>
          <a:noFill/>
        </p:spPr>
      </p:pic>
      <p:sp>
        <p:nvSpPr>
          <p:cNvPr id="6" name="右矢印 14"/>
          <p:cNvSpPr/>
          <p:nvPr/>
        </p:nvSpPr>
        <p:spPr>
          <a:xfrm rot="1363336">
            <a:off x="1092288" y="2558188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18"/>
          <p:cNvSpPr txBox="1"/>
          <p:nvPr/>
        </p:nvSpPr>
        <p:spPr>
          <a:xfrm>
            <a:off x="193367" y="1700808"/>
            <a:ext cx="2064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C000"/>
                </a:solidFill>
              </a:rPr>
              <a:t>30keV Carbon ion</a:t>
            </a:r>
          </a:p>
          <a:p>
            <a:pPr algn="ctr"/>
            <a:r>
              <a:rPr lang="en-US" altLang="ja-JP" sz="2000" b="1" dirty="0">
                <a:solidFill>
                  <a:srgbClr val="FFC000"/>
                </a:solidFill>
              </a:rPr>
              <a:t>implanted </a:t>
            </a:r>
            <a:endParaRPr kumimoji="1" lang="ja-JP" altLang="en-US" sz="2000" b="1" dirty="0">
              <a:solidFill>
                <a:srgbClr val="FFC000"/>
              </a:solidFill>
            </a:endParaRPr>
          </a:p>
        </p:txBody>
      </p:sp>
      <p:cxnSp>
        <p:nvCxnSpPr>
          <p:cNvPr id="8" name="直線コネクタ 10"/>
          <p:cNvCxnSpPr/>
          <p:nvPr/>
        </p:nvCxnSpPr>
        <p:spPr>
          <a:xfrm flipH="1">
            <a:off x="1479309" y="1412776"/>
            <a:ext cx="1224136" cy="38164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11"/>
          <p:cNvSpPr txBox="1"/>
          <p:nvPr/>
        </p:nvSpPr>
        <p:spPr>
          <a:xfrm>
            <a:off x="259296" y="4510861"/>
            <a:ext cx="1144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Surface of</a:t>
            </a:r>
          </a:p>
          <a:p>
            <a:r>
              <a:rPr kumimoji="1" lang="en-US" altLang="ja-JP" b="1" dirty="0">
                <a:solidFill>
                  <a:schemeClr val="bg1"/>
                </a:solidFill>
              </a:rPr>
              <a:t> emulsion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19"/>
          <p:cNvSpPr txBox="1"/>
          <p:nvPr/>
        </p:nvSpPr>
        <p:spPr>
          <a:xfrm>
            <a:off x="3279509" y="478786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500nm</a:t>
            </a:r>
            <a:endParaRPr kumimoji="1" lang="ja-JP" altLang="en-US" b="1" dirty="0"/>
          </a:p>
        </p:txBody>
      </p:sp>
      <p:cxnSp>
        <p:nvCxnSpPr>
          <p:cNvPr id="11" name="直線矢印コネクタ 20"/>
          <p:cNvCxnSpPr/>
          <p:nvPr/>
        </p:nvCxnSpPr>
        <p:spPr>
          <a:xfrm>
            <a:off x="3279597" y="5157192"/>
            <a:ext cx="913817" cy="0"/>
          </a:xfrm>
          <a:prstGeom prst="straightConnector1">
            <a:avLst/>
          </a:prstGeom>
          <a:ln>
            <a:solidFill>
              <a:srgbClr val="04080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39"/>
          <p:cNvSpPr txBox="1"/>
          <p:nvPr/>
        </p:nvSpPr>
        <p:spPr>
          <a:xfrm>
            <a:off x="370819" y="5356975"/>
            <a:ext cx="2295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0000"/>
                </a:solidFill>
                <a:latin typeface="Times New Roman"/>
                <a:cs typeface="Times New Roman"/>
              </a:rPr>
              <a:t>Different orientation</a:t>
            </a:r>
            <a:endParaRPr kumimoji="1" lang="ja-JP" alt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cxnSp>
        <p:nvCxnSpPr>
          <p:cNvPr id="13" name="直線矢印コネクタ 28"/>
          <p:cNvCxnSpPr/>
          <p:nvPr/>
        </p:nvCxnSpPr>
        <p:spPr>
          <a:xfrm>
            <a:off x="4797316" y="4802655"/>
            <a:ext cx="417646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29"/>
          <p:cNvCxnSpPr/>
          <p:nvPr/>
        </p:nvCxnSpPr>
        <p:spPr>
          <a:xfrm flipV="1">
            <a:off x="4797316" y="3073010"/>
            <a:ext cx="0" cy="1800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41"/>
          <p:cNvSpPr txBox="1"/>
          <p:nvPr/>
        </p:nvSpPr>
        <p:spPr>
          <a:xfrm rot="16200000">
            <a:off x="3548058" y="3821480"/>
            <a:ext cx="2056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Scattering  intensity</a:t>
            </a:r>
            <a:endParaRPr kumimoji="1" lang="ja-JP" altLang="en-US" sz="1600" b="1" dirty="0"/>
          </a:p>
        </p:txBody>
      </p:sp>
      <p:sp>
        <p:nvSpPr>
          <p:cNvPr id="18" name="テキスト ボックス 43"/>
          <p:cNvSpPr txBox="1"/>
          <p:nvPr/>
        </p:nvSpPr>
        <p:spPr>
          <a:xfrm>
            <a:off x="4788024" y="4787860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00"/>
                </a:solidFill>
                <a:latin typeface="Times New Roman"/>
                <a:cs typeface="Times New Roman"/>
              </a:rPr>
              <a:t>polarization direction of incident light</a:t>
            </a:r>
            <a:endParaRPr kumimoji="1" lang="ja-JP" alt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テキスト ボックス 26"/>
          <p:cNvSpPr txBox="1"/>
          <p:nvPr/>
        </p:nvSpPr>
        <p:spPr>
          <a:xfrm>
            <a:off x="4599372" y="5152606"/>
            <a:ext cx="3846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008000"/>
                </a:solidFill>
                <a:latin typeface="Times New Roman"/>
                <a:cs typeface="Times New Roman"/>
              </a:rPr>
              <a:t>Optical response strongly depends</a:t>
            </a:r>
          </a:p>
          <a:p>
            <a:r>
              <a:rPr lang="en-US" altLang="ja-JP" sz="2000" dirty="0">
                <a:solidFill>
                  <a:srgbClr val="008000"/>
                </a:solidFill>
                <a:latin typeface="Times New Roman"/>
                <a:cs typeface="Times New Roman"/>
              </a:rPr>
              <a:t>on the polarization of incident light</a:t>
            </a:r>
            <a:endParaRPr kumimoji="1" lang="ja-JP" alt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テキスト ボックス 21"/>
          <p:cNvSpPr txBox="1"/>
          <p:nvPr/>
        </p:nvSpPr>
        <p:spPr>
          <a:xfrm>
            <a:off x="130328" y="5683314"/>
            <a:ext cx="459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TEM image of Carbon track after development</a:t>
            </a:r>
            <a:endParaRPr kumimoji="1" lang="en-US" altLang="ja-JP" b="1" dirty="0"/>
          </a:p>
        </p:txBody>
      </p:sp>
      <p:cxnSp>
        <p:nvCxnSpPr>
          <p:cNvPr id="27" name="Connettore 2 26"/>
          <p:cNvCxnSpPr/>
          <p:nvPr/>
        </p:nvCxnSpPr>
        <p:spPr>
          <a:xfrm flipH="1" flipV="1">
            <a:off x="5725439" y="2050509"/>
            <a:ext cx="539896" cy="505868"/>
          </a:xfrm>
          <a:prstGeom prst="straightConnector1">
            <a:avLst/>
          </a:prstGeom>
          <a:ln>
            <a:solidFill>
              <a:srgbClr val="AB241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>
            <a:off x="7644535" y="4023830"/>
            <a:ext cx="0" cy="787720"/>
          </a:xfrm>
          <a:prstGeom prst="straightConnector1">
            <a:avLst/>
          </a:prstGeom>
          <a:ln w="57150" cmpd="sng">
            <a:solidFill>
              <a:srgbClr val="AB241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ttangolo 37"/>
          <p:cNvSpPr/>
          <p:nvPr/>
        </p:nvSpPr>
        <p:spPr>
          <a:xfrm>
            <a:off x="5278988" y="1510874"/>
            <a:ext cx="1353234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600" dirty="0">
                <a:solidFill>
                  <a:srgbClr val="000000"/>
                </a:solidFill>
                <a:latin typeface="Times New Roman"/>
                <a:cs typeface="Times New Roman"/>
              </a:rPr>
              <a:t>polarization direction</a:t>
            </a:r>
            <a:endParaRPr lang="it-IT" sz="1600" dirty="0"/>
          </a:p>
        </p:txBody>
      </p:sp>
      <p:sp>
        <p:nvSpPr>
          <p:cNvPr id="28" name="フリーフォーム 23"/>
          <p:cNvSpPr/>
          <p:nvPr/>
        </p:nvSpPr>
        <p:spPr>
          <a:xfrm>
            <a:off x="4833540" y="3571144"/>
            <a:ext cx="3842916" cy="1045780"/>
          </a:xfrm>
          <a:custGeom>
            <a:avLst/>
            <a:gdLst>
              <a:gd name="connsiteX0" fmla="*/ 0 w 3484180"/>
              <a:gd name="connsiteY0" fmla="*/ 131379 h 1045780"/>
              <a:gd name="connsiteX1" fmla="*/ 1308538 w 3484180"/>
              <a:gd name="connsiteY1" fmla="*/ 1030014 h 1045780"/>
              <a:gd name="connsiteX2" fmla="*/ 2522483 w 3484180"/>
              <a:gd name="connsiteY2" fmla="*/ 36786 h 1045780"/>
              <a:gd name="connsiteX3" fmla="*/ 3484180 w 3484180"/>
              <a:gd name="connsiteY3" fmla="*/ 809297 h 104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180" h="1045780">
                <a:moveTo>
                  <a:pt x="0" y="131379"/>
                </a:moveTo>
                <a:cubicBezTo>
                  <a:pt x="444062" y="588579"/>
                  <a:pt x="888124" y="1045780"/>
                  <a:pt x="1308538" y="1030014"/>
                </a:cubicBezTo>
                <a:cubicBezTo>
                  <a:pt x="1728952" y="1014249"/>
                  <a:pt x="2159876" y="73572"/>
                  <a:pt x="2522483" y="36786"/>
                </a:cubicBezTo>
                <a:cubicBezTo>
                  <a:pt x="2885090" y="0"/>
                  <a:pt x="3184635" y="404648"/>
                  <a:pt x="3484180" y="809297"/>
                </a:cubicBezTo>
              </a:path>
            </a:pathLst>
          </a:custGeom>
          <a:noFill/>
          <a:ln w="28575">
            <a:solidFill>
              <a:srgbClr val="AB241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Ovale 31"/>
          <p:cNvSpPr/>
          <p:nvPr/>
        </p:nvSpPr>
        <p:spPr>
          <a:xfrm rot="8238658">
            <a:off x="6786430" y="1510346"/>
            <a:ext cx="534903" cy="1968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/>
          <p:cNvSpPr/>
          <p:nvPr/>
        </p:nvSpPr>
        <p:spPr>
          <a:xfrm rot="3974792">
            <a:off x="7345819" y="1297316"/>
            <a:ext cx="534903" cy="1968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4428-B635-4898-A702-43C01E97C5C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9" name="Segnaposto contenuto 32">
            <a:extLst>
              <a:ext uri="{FF2B5EF4-FFF2-40B4-BE49-F238E27FC236}">
                <a16:creationId xmlns:a16="http://schemas.microsoft.com/office/drawing/2014/main" id="{3C1FF819-62B0-E24A-8AE3-C793D15CD613}"/>
              </a:ext>
            </a:extLst>
          </p:cNvPr>
          <p:cNvSpPr txBox="1">
            <a:spLocks/>
          </p:cNvSpPr>
          <p:nvPr/>
        </p:nvSpPr>
        <p:spPr>
          <a:xfrm>
            <a:off x="1062944" y="185137"/>
            <a:ext cx="7692150" cy="65250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>
                <a:solidFill>
                  <a:srgbClr val="AB2411"/>
                </a:solidFill>
                <a:latin typeface="Times New Roman" pitchFamily="18" charset="0"/>
                <a:cs typeface="Times New Roman" pitchFamily="18" charset="0"/>
              </a:rPr>
              <a:t>Resonant light scattering: silver grains</a:t>
            </a:r>
          </a:p>
        </p:txBody>
      </p:sp>
      <p:sp>
        <p:nvSpPr>
          <p:cNvPr id="30" name="Pentagono 29">
            <a:extLst>
              <a:ext uri="{FF2B5EF4-FFF2-40B4-BE49-F238E27FC236}">
                <a16:creationId xmlns:a16="http://schemas.microsoft.com/office/drawing/2014/main" id="{8A271AA1-4DA0-A84C-AB8D-96449107744C}"/>
              </a:ext>
            </a:extLst>
          </p:cNvPr>
          <p:cNvSpPr/>
          <p:nvPr/>
        </p:nvSpPr>
        <p:spPr>
          <a:xfrm rot="5400000">
            <a:off x="7970537" y="157147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Segnaposto numero diapositiva 1">
            <a:extLst>
              <a:ext uri="{FF2B5EF4-FFF2-40B4-BE49-F238E27FC236}">
                <a16:creationId xmlns:a16="http://schemas.microsoft.com/office/drawing/2014/main" id="{CDEB9CF3-9044-C349-BC2C-135AA772C9BD}"/>
              </a:ext>
            </a:extLst>
          </p:cNvPr>
          <p:cNvSpPr txBox="1">
            <a:spLocks/>
          </p:cNvSpPr>
          <p:nvPr/>
        </p:nvSpPr>
        <p:spPr>
          <a:xfrm>
            <a:off x="8192548" y="158254"/>
            <a:ext cx="497179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9B540C-44DA-4F69-89C9-7C84606640D3}" type="slidenum">
              <a:rPr lang="en-US" sz="1600" smtClean="0">
                <a:solidFill>
                  <a:schemeClr val="bg1"/>
                </a:solidFill>
                <a:latin typeface="Verdana"/>
                <a:cs typeface="Verdana"/>
              </a:rPr>
              <a:pPr algn="ctr"/>
              <a:t>7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512860-2FFE-494D-B197-A1C2B3BA4275}"/>
              </a:ext>
            </a:extLst>
          </p:cNvPr>
          <p:cNvSpPr txBox="1"/>
          <p:nvPr/>
        </p:nvSpPr>
        <p:spPr>
          <a:xfrm>
            <a:off x="3181072" y="6209179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PTEP (2019) 063H02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85846FC-755B-0B4A-B170-EA5C06A64839}"/>
              </a:ext>
            </a:extLst>
          </p:cNvPr>
          <p:cNvSpPr txBox="1"/>
          <p:nvPr/>
        </p:nvSpPr>
        <p:spPr>
          <a:xfrm>
            <a:off x="2004655" y="635681"/>
            <a:ext cx="47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Resolving two grains closer than 𝛌/2</a:t>
            </a:r>
          </a:p>
        </p:txBody>
      </p:sp>
    </p:spTree>
    <p:extLst>
      <p:ext uri="{BB962C8B-B14F-4D97-AF65-F5344CB8AC3E}">
        <p14:creationId xmlns:p14="http://schemas.microsoft.com/office/powerpoint/2010/main" val="3116367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566333" y="133966"/>
            <a:ext cx="610446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cap="small" dirty="0">
                <a:solidFill>
                  <a:srgbClr val="AB2411"/>
                </a:solidFill>
                <a:latin typeface="Times New Roman" pitchFamily="18" charset="0"/>
                <a:cs typeface="Times New Roman" pitchFamily="18" charset="0"/>
              </a:rPr>
              <a:t>A Track Made Of Two Grains</a:t>
            </a:r>
          </a:p>
        </p:txBody>
      </p:sp>
      <p:pic>
        <p:nvPicPr>
          <p:cNvPr id="3" name="Picture 12" descr="C:\Users\atsuhiro\Documents\Desktop\c30kev_60d\550nm_henko_scan\sam1\dx_dy\11_1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8934" y="2914658"/>
            <a:ext cx="5289011" cy="3636001"/>
          </a:xfrm>
          <a:prstGeom prst="rect">
            <a:avLst/>
          </a:prstGeom>
          <a:noFill/>
        </p:spPr>
      </p:pic>
      <p:pic>
        <p:nvPicPr>
          <p:cNvPr id="5" name="Picture 2" descr="C:\Users\atsuhiro\Documents\Desktop\c30kev_60d\550nm_autoscan\1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328" y="790282"/>
            <a:ext cx="2376000" cy="2376000"/>
          </a:xfrm>
          <a:prstGeom prst="rect">
            <a:avLst/>
          </a:prstGeom>
          <a:noFill/>
        </p:spPr>
      </p:pic>
      <p:cxnSp>
        <p:nvCxnSpPr>
          <p:cNvPr id="6" name="直線矢印コネクタ 15"/>
          <p:cNvCxnSpPr/>
          <p:nvPr/>
        </p:nvCxnSpPr>
        <p:spPr>
          <a:xfrm>
            <a:off x="3563904" y="2999425"/>
            <a:ext cx="1368000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16"/>
          <p:cNvSpPr txBox="1"/>
          <p:nvPr/>
        </p:nvSpPr>
        <p:spPr>
          <a:xfrm>
            <a:off x="4319388" y="2639385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1μm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19"/>
          <p:cNvSpPr txBox="1"/>
          <p:nvPr/>
        </p:nvSpPr>
        <p:spPr>
          <a:xfrm>
            <a:off x="247244" y="1039445"/>
            <a:ext cx="196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ja-JP" sz="2000" dirty="0">
                <a:solidFill>
                  <a:srgbClr val="3366FF"/>
                </a:solidFill>
                <a:latin typeface="Times New Roman"/>
                <a:cs typeface="Times New Roman"/>
              </a:rPr>
              <a:t>e = 1.49</a:t>
            </a:r>
          </a:p>
          <a:p>
            <a:pPr algn="ctr"/>
            <a:r>
              <a:rPr lang="en-GB" altLang="ja-JP" sz="2000" dirty="0">
                <a:solidFill>
                  <a:srgbClr val="3366FF"/>
                </a:solidFill>
                <a:latin typeface="Times New Roman"/>
                <a:cs typeface="Times New Roman"/>
              </a:rPr>
              <a:t>without polarizer</a:t>
            </a:r>
          </a:p>
        </p:txBody>
      </p:sp>
      <p:sp>
        <p:nvSpPr>
          <p:cNvPr id="9" name="テキスト ボックス 20"/>
          <p:cNvSpPr txBox="1"/>
          <p:nvPr/>
        </p:nvSpPr>
        <p:spPr>
          <a:xfrm>
            <a:off x="5330222" y="5214444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AB2411"/>
                </a:solidFill>
                <a:latin typeface="Times New Roman"/>
                <a:cs typeface="Times New Roman"/>
              </a:rPr>
              <a:t>Linear fit slope = track direction</a:t>
            </a:r>
            <a:endParaRPr kumimoji="1" lang="ja-JP" altLang="en-US" sz="2000" dirty="0">
              <a:solidFill>
                <a:srgbClr val="AB241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Picture 2" descr="C:\Users\atsuhiro\Documents\Desktop\c30kev_60d\550nm_henko_scan\sam1\dx_dy\11_dx_dy_henko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02426" y="2950666"/>
            <a:ext cx="5413394" cy="3672000"/>
          </a:xfrm>
          <a:prstGeom prst="rect">
            <a:avLst/>
          </a:prstGeom>
          <a:noFill/>
        </p:spPr>
      </p:pic>
      <p:sp>
        <p:nvSpPr>
          <p:cNvPr id="11" name="テキスト ボックス 14"/>
          <p:cNvSpPr txBox="1"/>
          <p:nvPr/>
        </p:nvSpPr>
        <p:spPr>
          <a:xfrm>
            <a:off x="683568" y="3339148"/>
            <a:ext cx="85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</a:t>
            </a:r>
            <a:r>
              <a:rPr kumimoji="1" lang="en-US" altLang="ja-JP" dirty="0"/>
              <a:t>x </a:t>
            </a:r>
            <a:r>
              <a:rPr kumimoji="1" lang="ja-JP" altLang="en-US" dirty="0"/>
              <a:t>　●</a:t>
            </a:r>
            <a:endParaRPr kumimoji="1" lang="en-US" altLang="ja-JP" dirty="0"/>
          </a:p>
          <a:p>
            <a:r>
              <a:rPr lang="en-US" altLang="ja-JP" dirty="0"/>
              <a:t>dy    </a:t>
            </a:r>
            <a:r>
              <a:rPr lang="ja-JP" altLang="en-US" dirty="0"/>
              <a:t>○</a:t>
            </a:r>
            <a:r>
              <a:rPr lang="en-US" altLang="ja-JP" dirty="0"/>
              <a:t>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pic>
        <p:nvPicPr>
          <p:cNvPr id="12" name="Picture 3" descr="C:\Users\atsuhiro\Documents\Desktop\c30kev_60d\550nm_henko_scan\sam1\sam11_10times_350pix_rgb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328" y="790282"/>
            <a:ext cx="2376000" cy="237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直線矢印コネクタ 18"/>
          <p:cNvCxnSpPr/>
          <p:nvPr/>
        </p:nvCxnSpPr>
        <p:spPr>
          <a:xfrm>
            <a:off x="6084336" y="2999425"/>
            <a:ext cx="1368000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22"/>
          <p:cNvSpPr txBox="1"/>
          <p:nvPr/>
        </p:nvSpPr>
        <p:spPr>
          <a:xfrm>
            <a:off x="6732256" y="263009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1μm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23"/>
          <p:cNvSpPr txBox="1"/>
          <p:nvPr/>
        </p:nvSpPr>
        <p:spPr>
          <a:xfrm>
            <a:off x="936242" y="6181326"/>
            <a:ext cx="3025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Angle of polarization (degree) </a:t>
            </a:r>
            <a:endParaRPr kumimoji="1" lang="ja-JP" altLang="en-US" dirty="0"/>
          </a:p>
        </p:txBody>
      </p:sp>
      <p:sp>
        <p:nvSpPr>
          <p:cNvPr id="16" name="テキスト ボックス 24"/>
          <p:cNvSpPr txBox="1"/>
          <p:nvPr/>
        </p:nvSpPr>
        <p:spPr>
          <a:xfrm>
            <a:off x="21415" y="1844824"/>
            <a:ext cx="2620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8000"/>
                </a:solidFill>
                <a:latin typeface="Times New Roman"/>
                <a:cs typeface="Times New Roman"/>
              </a:rPr>
              <a:t>Track validated by </a:t>
            </a:r>
          </a:p>
          <a:p>
            <a:pPr algn="ctr"/>
            <a:r>
              <a:rPr kumimoji="1" lang="en-US" altLang="ja-JP" sz="2000" dirty="0">
                <a:solidFill>
                  <a:srgbClr val="008000"/>
                </a:solidFill>
                <a:latin typeface="Times New Roman"/>
                <a:cs typeface="Times New Roman"/>
              </a:rPr>
              <a:t>elliptical shape analysis</a:t>
            </a:r>
            <a:endParaRPr kumimoji="1" lang="ja-JP" alt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94428-B635-4898-A702-43C01E97C5C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7" name="Pentagono 16">
            <a:extLst>
              <a:ext uri="{FF2B5EF4-FFF2-40B4-BE49-F238E27FC236}">
                <a16:creationId xmlns:a16="http://schemas.microsoft.com/office/drawing/2014/main" id="{1B84C4CA-F0D6-6243-8EAC-547C5FC4E3A4}"/>
              </a:ext>
            </a:extLst>
          </p:cNvPr>
          <p:cNvSpPr/>
          <p:nvPr/>
        </p:nvSpPr>
        <p:spPr>
          <a:xfrm rot="5400000">
            <a:off x="7970537" y="157147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Segnaposto numero diapositiva 1">
            <a:extLst>
              <a:ext uri="{FF2B5EF4-FFF2-40B4-BE49-F238E27FC236}">
                <a16:creationId xmlns:a16="http://schemas.microsoft.com/office/drawing/2014/main" id="{528DAA91-E0E2-5B41-B9AF-94BCD57D92A4}"/>
              </a:ext>
            </a:extLst>
          </p:cNvPr>
          <p:cNvSpPr txBox="1">
            <a:spLocks/>
          </p:cNvSpPr>
          <p:nvPr/>
        </p:nvSpPr>
        <p:spPr>
          <a:xfrm>
            <a:off x="8192548" y="158254"/>
            <a:ext cx="497179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9B540C-44DA-4F69-89C9-7C84606640D3}" type="slidenum">
              <a:rPr lang="en-US" sz="1600" smtClean="0">
                <a:solidFill>
                  <a:schemeClr val="bg1"/>
                </a:solidFill>
                <a:latin typeface="Verdana"/>
                <a:cs typeface="Verdana"/>
              </a:rPr>
              <a:pPr algn="ctr"/>
              <a:t>8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3C4CD09-81C5-A443-90BE-8E4122C2A521}"/>
              </a:ext>
            </a:extLst>
          </p:cNvPr>
          <p:cNvSpPr txBox="1"/>
          <p:nvPr/>
        </p:nvSpPr>
        <p:spPr>
          <a:xfrm>
            <a:off x="3353351" y="6489595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PTEP (2019) 063H02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90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6887" y="55417"/>
            <a:ext cx="6969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800000"/>
                </a:solidFill>
                <a:latin typeface="Times New Roman"/>
                <a:cs typeface="Times New Roman"/>
              </a:rPr>
              <a:t>Colour Camera and Extension of the Plasmon Resonance Analysis</a:t>
            </a:r>
            <a:endParaRPr lang="it-IT" sz="3600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BBC73414-4561-1E4B-8DE3-C71B659A276B}"/>
              </a:ext>
            </a:extLst>
          </p:cNvPr>
          <p:cNvGrpSpPr/>
          <p:nvPr/>
        </p:nvGrpSpPr>
        <p:grpSpPr>
          <a:xfrm>
            <a:off x="212543" y="1050873"/>
            <a:ext cx="8432693" cy="5333043"/>
            <a:chOff x="212543" y="1050873"/>
            <a:chExt cx="8718914" cy="5619061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8" t="5269" r="1714"/>
            <a:stretch/>
          </p:blipFill>
          <p:spPr>
            <a:xfrm>
              <a:off x="212543" y="1156920"/>
              <a:ext cx="8718914" cy="5102772"/>
            </a:xfrm>
            <a:prstGeom prst="rect">
              <a:avLst/>
            </a:prstGeom>
            <a:ln>
              <a:solidFill>
                <a:srgbClr val="008000"/>
              </a:solidFill>
            </a:ln>
          </p:spPr>
        </p:pic>
        <p:sp>
          <p:nvSpPr>
            <p:cNvPr id="9" name="TextBox 3"/>
            <p:cNvSpPr txBox="1"/>
            <p:nvPr/>
          </p:nvSpPr>
          <p:spPr>
            <a:xfrm>
              <a:off x="7182793" y="5860904"/>
              <a:ext cx="1250963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Verdana"/>
                  <a:cs typeface="Verdana"/>
                </a:rPr>
                <a:t>White LED</a:t>
              </a:r>
              <a:br>
                <a:rPr lang="en-US" sz="1600" dirty="0">
                  <a:latin typeface="Verdana"/>
                  <a:cs typeface="Verdana"/>
                </a:rPr>
              </a:br>
              <a:r>
                <a:rPr lang="en-US" sz="1600" dirty="0">
                  <a:latin typeface="Verdana"/>
                  <a:cs typeface="Verdana"/>
                </a:rPr>
                <a:t>source</a:t>
              </a:r>
              <a:endParaRPr lang="en-GB" sz="1600" dirty="0">
                <a:latin typeface="Verdana"/>
                <a:cs typeface="Verdana"/>
              </a:endParaRPr>
            </a:p>
          </p:txBody>
        </p:sp>
        <p:cxnSp>
          <p:nvCxnSpPr>
            <p:cNvPr id="10" name="Straight Arrow Connector 5"/>
            <p:cNvCxnSpPr>
              <a:stCxn id="9" idx="0"/>
            </p:cNvCxnSpPr>
            <p:nvPr/>
          </p:nvCxnSpPr>
          <p:spPr>
            <a:xfrm flipV="1">
              <a:off x="7808275" y="5314182"/>
              <a:ext cx="273279" cy="54672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822608" y="1202051"/>
              <a:ext cx="68480" cy="918315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4"/>
            <p:cNvSpPr txBox="1"/>
            <p:nvPr/>
          </p:nvSpPr>
          <p:spPr>
            <a:xfrm>
              <a:off x="338061" y="5857253"/>
              <a:ext cx="2111275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>
                  <a:latin typeface="Verdana"/>
                  <a:cs typeface="Verdana"/>
                </a:rPr>
                <a:t>Particle tracks</a:t>
              </a:r>
              <a:br>
                <a:rPr lang="en-GB" sz="1600" dirty="0">
                  <a:latin typeface="Verdana"/>
                  <a:cs typeface="Verdana"/>
                </a:rPr>
              </a:br>
              <a:r>
                <a:rPr lang="en-GB" sz="1600" dirty="0">
                  <a:latin typeface="Verdana"/>
                  <a:cs typeface="Verdana"/>
                </a:rPr>
                <a:t>displayed in colour</a:t>
              </a:r>
            </a:p>
          </p:txBody>
        </p:sp>
        <p:cxnSp>
          <p:nvCxnSpPr>
            <p:cNvPr id="14" name="Straight Arrow Connector 15"/>
            <p:cNvCxnSpPr>
              <a:stCxn id="13" idx="0"/>
            </p:cNvCxnSpPr>
            <p:nvPr/>
          </p:nvCxnSpPr>
          <p:spPr>
            <a:xfrm flipH="1" flipV="1">
              <a:off x="1254551" y="3413093"/>
              <a:ext cx="139148" cy="2444160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21"/>
            <p:cNvSpPr txBox="1"/>
            <p:nvPr/>
          </p:nvSpPr>
          <p:spPr>
            <a:xfrm>
              <a:off x="3655025" y="6085158"/>
              <a:ext cx="2164875" cy="5847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Verdana"/>
                  <a:cs typeface="Verdana"/>
                </a:rPr>
                <a:t>Sample illuminated</a:t>
              </a:r>
              <a:br>
                <a:rPr lang="en-US" sz="1600" dirty="0">
                  <a:latin typeface="Verdana"/>
                  <a:cs typeface="Verdana"/>
                </a:rPr>
              </a:br>
              <a:r>
                <a:rPr lang="en-US" sz="1600" dirty="0">
                  <a:latin typeface="Verdana"/>
                  <a:cs typeface="Verdana"/>
                </a:rPr>
                <a:t>with white light</a:t>
              </a:r>
              <a:endParaRPr lang="en-GB" sz="1600" dirty="0">
                <a:latin typeface="Verdana"/>
                <a:cs typeface="Verdana"/>
              </a:endParaRPr>
            </a:p>
          </p:txBody>
        </p:sp>
        <p:cxnSp>
          <p:nvCxnSpPr>
            <p:cNvPr id="16" name="Straight Arrow Connector 22"/>
            <p:cNvCxnSpPr>
              <a:stCxn id="15" idx="0"/>
            </p:cNvCxnSpPr>
            <p:nvPr/>
          </p:nvCxnSpPr>
          <p:spPr>
            <a:xfrm flipV="1">
              <a:off x="4737463" y="5314182"/>
              <a:ext cx="153625" cy="77097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7"/>
            <p:cNvCxnSpPr/>
            <p:nvPr/>
          </p:nvCxnSpPr>
          <p:spPr>
            <a:xfrm flipH="1" flipV="1">
              <a:off x="4955382" y="4431074"/>
              <a:ext cx="3126172" cy="65314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29"/>
            <p:cNvCxnSpPr/>
            <p:nvPr/>
          </p:nvCxnSpPr>
          <p:spPr>
            <a:xfrm flipH="1">
              <a:off x="4937760" y="4431074"/>
              <a:ext cx="17622" cy="70471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35"/>
            <p:cNvCxnSpPr/>
            <p:nvPr/>
          </p:nvCxnSpPr>
          <p:spPr>
            <a:xfrm flipV="1">
              <a:off x="4891088" y="2552131"/>
              <a:ext cx="90487" cy="256222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0"/>
            <p:cNvCxnSpPr/>
            <p:nvPr/>
          </p:nvCxnSpPr>
          <p:spPr>
            <a:xfrm flipV="1">
              <a:off x="4657725" y="4357120"/>
              <a:ext cx="409575" cy="29289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1"/>
            <p:cNvSpPr txBox="1"/>
            <p:nvPr/>
          </p:nvSpPr>
          <p:spPr>
            <a:xfrm>
              <a:off x="5884854" y="1050873"/>
              <a:ext cx="168197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>
                  <a:latin typeface="Verdana"/>
                  <a:cs typeface="Verdana"/>
                </a:rPr>
                <a:t>Colour camera</a:t>
              </a:r>
            </a:p>
          </p:txBody>
        </p:sp>
        <p:cxnSp>
          <p:nvCxnSpPr>
            <p:cNvPr id="22" name="Straight Arrow Connector 22"/>
            <p:cNvCxnSpPr/>
            <p:nvPr/>
          </p:nvCxnSpPr>
          <p:spPr>
            <a:xfrm flipH="1">
              <a:off x="5283374" y="1389427"/>
              <a:ext cx="613234" cy="730939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Pentagono 22">
            <a:extLst>
              <a:ext uri="{FF2B5EF4-FFF2-40B4-BE49-F238E27FC236}">
                <a16:creationId xmlns:a16="http://schemas.microsoft.com/office/drawing/2014/main" id="{68C4A808-B3D3-5D44-B36C-DBF31E5DDAF5}"/>
              </a:ext>
            </a:extLst>
          </p:cNvPr>
          <p:cNvSpPr/>
          <p:nvPr/>
        </p:nvSpPr>
        <p:spPr>
          <a:xfrm rot="5400000">
            <a:off x="7921392" y="157148"/>
            <a:ext cx="929673" cy="615382"/>
          </a:xfrm>
          <a:prstGeom prst="homePlate">
            <a:avLst>
              <a:gd name="adj" fmla="val 45745"/>
            </a:avLst>
          </a:prstGeom>
          <a:solidFill>
            <a:srgbClr val="80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Segnaposto numero diapositiva 1">
            <a:extLst>
              <a:ext uri="{FF2B5EF4-FFF2-40B4-BE49-F238E27FC236}">
                <a16:creationId xmlns:a16="http://schemas.microsoft.com/office/drawing/2014/main" id="{BDD606B0-21A2-FF48-A78A-4374313EDE53}"/>
              </a:ext>
            </a:extLst>
          </p:cNvPr>
          <p:cNvSpPr txBox="1">
            <a:spLocks/>
          </p:cNvSpPr>
          <p:nvPr/>
        </p:nvSpPr>
        <p:spPr>
          <a:xfrm>
            <a:off x="8282974" y="188417"/>
            <a:ext cx="5619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9B540C-44DA-4F69-89C9-7C84606640D3}" type="slidenum">
              <a:rPr lang="en-US" sz="1600" smtClean="0">
                <a:solidFill>
                  <a:schemeClr val="bg1"/>
                </a:solidFill>
                <a:latin typeface="Verdana"/>
                <a:cs typeface="Verdana"/>
              </a:rPr>
              <a:pPr/>
              <a:t>9</a:t>
            </a:fld>
            <a:endParaRPr lang="en-US" sz="16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61415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</TotalTime>
  <Words>729</Words>
  <Application>Microsoft Macintosh PowerPoint</Application>
  <PresentationFormat>Presentazione su schermo (4:3)</PresentationFormat>
  <Paragraphs>170</Paragraphs>
  <Slides>15</Slides>
  <Notes>3</Notes>
  <HiddenSlides>0</HiddenSlides>
  <MMClips>4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8" baseType="lpstr">
      <vt:lpstr>Arial</vt:lpstr>
      <vt:lpstr>Bradley Hand</vt:lpstr>
      <vt:lpstr>Calibri</vt:lpstr>
      <vt:lpstr>Calibri Light</vt:lpstr>
      <vt:lpstr>Century Schoolbook</vt:lpstr>
      <vt:lpstr>Microsoft Tai Le</vt:lpstr>
      <vt:lpstr>Times</vt:lpstr>
      <vt:lpstr>Times New Roman</vt:lpstr>
      <vt:lpstr>Trebuchet MS</vt:lpstr>
      <vt:lpstr>Verdana</vt:lpstr>
      <vt:lpstr>Tema di Office</vt:lpstr>
      <vt:lpstr>数式</vt:lpstr>
      <vt:lpstr>Equation</vt:lpstr>
      <vt:lpstr>Testing NIT (Nano Imaging Trackers) films at CNAO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LSP (Localized Surface Plasmon) resonance</vt:lpstr>
      <vt:lpstr>Silver Nanoparticles for calibration</vt:lpstr>
      <vt:lpstr>Silver Nanorods for calibration</vt:lpstr>
      <vt:lpstr>Colour camera Localized Surface Plasmon Resonance</vt:lpstr>
      <vt:lpstr>Testing NIT Films at CNAO (1) </vt:lpstr>
      <vt:lpstr>Testing NIT Films at CNAO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DE LELLIS</dc:creator>
  <cp:lastModifiedBy>GIOVANNI DE LELLIS</cp:lastModifiedBy>
  <cp:revision>20</cp:revision>
  <dcterms:created xsi:type="dcterms:W3CDTF">2020-06-10T19:50:37Z</dcterms:created>
  <dcterms:modified xsi:type="dcterms:W3CDTF">2020-06-11T16:06:25Z</dcterms:modified>
</cp:coreProperties>
</file>