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4" r:id="rId4"/>
    <p:sldId id="270" r:id="rId5"/>
    <p:sldId id="267" r:id="rId6"/>
    <p:sldId id="271" r:id="rId7"/>
    <p:sldId id="27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4BF497-5BA3-41A0-AEDD-8901DCBB738E}" type="datetimeFigureOut">
              <a:rPr lang="it-IT" smtClean="0"/>
              <a:t>04/02/2020</a:t>
            </a:fld>
            <a:endParaRPr lang="it-IT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51DFE3-6EC5-471F-BD08-5186BAE107C9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829761"/>
          </a:xfrm>
        </p:spPr>
        <p:txBody>
          <a:bodyPr/>
          <a:lstStyle/>
          <a:p>
            <a:pPr algn="ctr"/>
            <a:r>
              <a:rPr lang="it-IT" dirty="0">
                <a:latin typeface="Cambria" panose="02040503050406030204" pitchFamily="18" charset="0"/>
              </a:rPr>
              <a:t>CORSI INFN NAZIONALI E LOCALI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2400" cy="734239"/>
          </a:xfrm>
        </p:spPr>
        <p:txBody>
          <a:bodyPr/>
          <a:lstStyle/>
          <a:p>
            <a:r>
              <a:rPr lang="it-IT" dirty="0">
                <a:latin typeface="Cambria" panose="02040503050406030204" pitchFamily="18" charset="0"/>
              </a:rPr>
              <a:t>Referente della Formazione</a:t>
            </a:r>
          </a:p>
        </p:txBody>
      </p:sp>
    </p:spTree>
    <p:extLst>
      <p:ext uri="{BB962C8B-B14F-4D97-AF65-F5344CB8AC3E}">
        <p14:creationId xmlns:p14="http://schemas.microsoft.com/office/powerpoint/2010/main" val="378068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ambria" panose="02040503050406030204" pitchFamily="18" charset="0"/>
              </a:rPr>
              <a:t>CORSI NAZIONALI</a:t>
            </a:r>
          </a:p>
        </p:txBody>
      </p:sp>
      <p:pic>
        <p:nvPicPr>
          <p:cNvPr id="4" name="Picture 3" descr="logoci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59" y="188640"/>
            <a:ext cx="1209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112568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 piano formativo nazionale INFN approvato dalla CNF e inserito nel DB, per il 2020 sono previsti 41 Corsi: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 area amministrativa 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area scientifica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area sicurezza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risorse umane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area </a:t>
            </a:r>
            <a:r>
              <a:rPr lang="it-IT" sz="2400" dirty="0" err="1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computing</a:t>
            </a: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/software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area elettronica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area impiantistica</a:t>
            </a:r>
          </a:p>
          <a:p>
            <a:pPr marL="109728" indent="0">
              <a:buNone/>
            </a:pPr>
            <a:endParaRPr lang="it-IT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>
              <a:buNone/>
            </a:pP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 2019 sono stati erogati 36 corsi  che erano così suddivisi:</a:t>
            </a:r>
          </a:p>
          <a:p>
            <a:pPr marL="109728" indent="0">
              <a:buNone/>
            </a:pP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amministrativi, 7 risorse umane, 6 scientifici, 6 meccanica , </a:t>
            </a:r>
          </a:p>
          <a:p>
            <a:pPr marL="109728" indent="0">
              <a:buNone/>
            </a:pP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sicurezza, 2 impiantistica, 1 elettronica, 1 </a:t>
            </a:r>
            <a:r>
              <a:rPr lang="it-IT" sz="2400" dirty="0" err="1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computing</a:t>
            </a: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it-IT" sz="2400" dirty="0" err="1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</a:t>
            </a: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144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3024336"/>
          </a:xfrm>
        </p:spPr>
        <p:txBody>
          <a:bodyPr/>
          <a:lstStyle/>
          <a:p>
            <a:r>
              <a:rPr lang="it-IT" sz="2400" dirty="0">
                <a:latin typeface="Calibri" panose="020F0502020204030204" pitchFamily="34" charset="0"/>
              </a:rPr>
              <a:t>Di solito i corsi amministrativi sono sempre numerosi perché c’è una programmazione top-down da parte dei dirigenti di AC. </a:t>
            </a:r>
          </a:p>
          <a:p>
            <a:r>
              <a:rPr lang="it-IT" sz="2400" dirty="0">
                <a:latin typeface="Calibri" panose="020F0502020204030204" pitchFamily="34" charset="0"/>
              </a:rPr>
              <a:t>Il corso può essere proposto dalla singola persona con un approccio bottom- up (INFN è uno dei pochi)  ed è valutato dal direttore della struttura e poi dalla CNF.</a:t>
            </a:r>
          </a:p>
          <a:p>
            <a:pPr marL="109728" indent="0">
              <a:buNone/>
            </a:pPr>
            <a:endParaRPr lang="it-IT" sz="2400" dirty="0">
              <a:latin typeface="Calibri" panose="020F0502020204030204" pitchFamily="34" charset="0"/>
            </a:endParaRPr>
          </a:p>
          <a:p>
            <a:endParaRPr lang="it-IT" sz="2400" dirty="0">
              <a:latin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ambria" panose="02040503050406030204" pitchFamily="18" charset="0"/>
              </a:rPr>
              <a:t>Pagina Web dei corsi:</a:t>
            </a:r>
          </a:p>
        </p:txBody>
      </p:sp>
      <p:pic>
        <p:nvPicPr>
          <p:cNvPr id="4" name="Picture 3" descr="logoci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209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6"/>
          <p:cNvSpPr txBox="1"/>
          <p:nvPr/>
        </p:nvSpPr>
        <p:spPr>
          <a:xfrm>
            <a:off x="1187624" y="1124744"/>
            <a:ext cx="67687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Century Gothic"/>
                <a:cs typeface="Century Gothic"/>
              </a:rPr>
              <a:t>WWW.AC.INFN.IT/PERSONALE/FORMAZIONE</a:t>
            </a:r>
          </a:p>
          <a:p>
            <a:endParaRPr lang="it-IT" sz="2000" b="1" dirty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r>
              <a:rPr lang="it-IT" dirty="0">
                <a:solidFill>
                  <a:srgbClr val="FF0000"/>
                </a:solidFill>
              </a:rPr>
              <a:t>  (La Sezione «I prossimi corsi</a:t>
            </a:r>
            <a:r>
              <a:rPr lang="it-IT">
                <a:solidFill>
                  <a:srgbClr val="FF0000"/>
                </a:solidFill>
              </a:rPr>
              <a:t>» indica </a:t>
            </a:r>
            <a:r>
              <a:rPr lang="it-IT" dirty="0">
                <a:solidFill>
                  <a:srgbClr val="FF0000"/>
                </a:solidFill>
              </a:rPr>
              <a:t>quelli più imminenti)</a:t>
            </a: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3568" y="2564904"/>
            <a:ext cx="8229600" cy="85010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3600" dirty="0">
                <a:latin typeface="Cambria" panose="02040503050406030204" pitchFamily="18" charset="0"/>
              </a:rPr>
              <a:t>Alcune considerazioni:</a:t>
            </a:r>
          </a:p>
        </p:txBody>
      </p:sp>
    </p:spTree>
    <p:extLst>
      <p:ext uri="{BB962C8B-B14F-4D97-AF65-F5344CB8AC3E}">
        <p14:creationId xmlns:p14="http://schemas.microsoft.com/office/powerpoint/2010/main" val="131044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ambria" panose="02040503050406030204" pitchFamily="18" charset="0"/>
              </a:rPr>
              <a:t>CORSI INTERSTRUTTURA</a:t>
            </a:r>
          </a:p>
        </p:txBody>
      </p:sp>
      <p:pic>
        <p:nvPicPr>
          <p:cNvPr id="4" name="Picture 3" descr="logoci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807" y="188640"/>
            <a:ext cx="1209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1125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 piano formativo INFN approvato dalla CNF, per il 2020 sono previsti 12 Corsi </a:t>
            </a:r>
            <a:r>
              <a:rPr lang="it-IT" sz="2400" dirty="0" err="1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interstruttura</a:t>
            </a:r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cioè con due o più strutture coinvolte: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area Scientifica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area risorse umane 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area Lingue 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area meccanica </a:t>
            </a:r>
          </a:p>
          <a:p>
            <a:r>
              <a:rPr lang="it-IT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area sicurezza </a:t>
            </a:r>
          </a:p>
          <a:p>
            <a:pPr marL="109728" indent="0">
              <a:buNone/>
            </a:pPr>
            <a:endParaRPr lang="it-IT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770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ambria" panose="02040503050406030204" pitchFamily="18" charset="0"/>
              </a:rPr>
              <a:t>CORSI  LOCALI       PAVIA</a:t>
            </a:r>
          </a:p>
        </p:txBody>
      </p:sp>
      <p:pic>
        <p:nvPicPr>
          <p:cNvPr id="4" name="Picture 3" descr="logoci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209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447847"/>
              </p:ext>
            </p:extLst>
          </p:nvPr>
        </p:nvGraphicFramePr>
        <p:xfrm>
          <a:off x="251521" y="1052735"/>
          <a:ext cx="8640959" cy="2506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r>
                        <a:rPr kumimoji="0" lang="it-IT" sz="1600" b="1" i="0" u="none" strike="noStrike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Sede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Tipologia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Titolo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Responsabile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N. Part.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337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PV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Elettronico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Corso introduzione alla programmazione VHDL per FPGA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Massimo Rossella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PV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Elettronico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Corso addestramento per apparecchiature </a:t>
                      </a:r>
                      <a:r>
                        <a:rPr kumimoji="0" lang="it-IT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ProtoMat</a:t>
                      </a: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LPKF.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Massimo Rossella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PV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Elettronico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FPGA: Architetture, applicazioni e primi rudimenti di programmazione.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Massimo Rossella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02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ambria" panose="02040503050406030204" pitchFamily="18" charset="0"/>
              </a:rPr>
              <a:t>CORSI  LOCALI       GENOVA</a:t>
            </a:r>
          </a:p>
        </p:txBody>
      </p:sp>
      <p:pic>
        <p:nvPicPr>
          <p:cNvPr id="4" name="Picture 3" descr="logoci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209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35756"/>
              </p:ext>
            </p:extLst>
          </p:nvPr>
        </p:nvGraphicFramePr>
        <p:xfrm>
          <a:off x="251521" y="1052735"/>
          <a:ext cx="8640959" cy="3794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r>
                        <a:rPr kumimoji="0" lang="it-IT" sz="1600" b="1" i="0" u="none" strike="noStrike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Sede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Tipologia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Titolo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Responsabile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N. Part.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GE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Meccanica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>
                          <a:latin typeface="Cambria" panose="02040503050406030204" pitchFamily="18" charset="0"/>
                        </a:rPr>
                        <a:t>Saldatura TIG per tubazioni in acciaio</a:t>
                      </a:r>
                      <a:r>
                        <a:rPr lang="it-IT" sz="1800" baseline="0" dirty="0">
                          <a:latin typeface="Cambria" panose="02040503050406030204" pitchFamily="18" charset="0"/>
                        </a:rPr>
                        <a:t>.</a:t>
                      </a:r>
                      <a:endParaRPr lang="it-IT" sz="18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Palmiro </a:t>
                      </a:r>
                      <a:r>
                        <a:rPr kumimoji="0"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Pollovio</a:t>
                      </a:r>
                      <a:endParaRPr kumimoji="0" lang="it-IT" sz="18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337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GE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Elettronico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Xpedition</a:t>
                      </a: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Flow </a:t>
                      </a:r>
                      <a:r>
                        <a:rPr kumimoji="0"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Schematic</a:t>
                      </a: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+ Layout.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Fabio Pratolongo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GE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Impiantistica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Tecnologie del Vuoto.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Fabio Pratolongo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GE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Sicurezze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BBS </a:t>
                      </a:r>
                      <a:r>
                        <a:rPr kumimoji="0"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Behaviour</a:t>
                      </a: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Based</a:t>
                      </a: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Safety</a:t>
                      </a: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Francesco Vernocchi</a:t>
                      </a:r>
                      <a:endParaRPr kumimoji="0" lang="it-IT" sz="14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GE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Sicurezze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Lavori in quota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Francesco Vernocchi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520" y="5221649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+ 2 corsi nazionali in area Elettronica e Scientifica che naturalmente impegnano molto la sezione.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98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ambria" panose="02040503050406030204" pitchFamily="18" charset="0"/>
              </a:rPr>
              <a:t>CORSI  LOCALI       FIRENZE</a:t>
            </a:r>
          </a:p>
        </p:txBody>
      </p:sp>
      <p:pic>
        <p:nvPicPr>
          <p:cNvPr id="4" name="Picture 3" descr="logoci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209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438207"/>
              </p:ext>
            </p:extLst>
          </p:nvPr>
        </p:nvGraphicFramePr>
        <p:xfrm>
          <a:off x="251521" y="1052735"/>
          <a:ext cx="8640959" cy="2506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r>
                        <a:rPr kumimoji="0" lang="it-IT" sz="1600" b="1" i="0" u="none" strike="noStrike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Sede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Tipologia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Titolo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Responsabile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N. Part.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337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FI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Lingua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Inglese B1 </a:t>
                      </a:r>
                      <a:r>
                        <a:rPr kumimoji="0"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Writing</a:t>
                      </a:r>
                      <a:r>
                        <a:rPr kumimoji="0" lang="it-IT" sz="18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Rachele </a:t>
                      </a:r>
                      <a:r>
                        <a:rPr lang="it-IT" dirty="0" err="1">
                          <a:latin typeface="Cambria" panose="02040503050406030204" pitchFamily="18" charset="0"/>
                        </a:rPr>
                        <a:t>Taviti</a:t>
                      </a:r>
                      <a:endParaRPr lang="it-IT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FI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Lingua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Inglese B1 </a:t>
                      </a:r>
                      <a:r>
                        <a:rPr kumimoji="0" lang="it-IT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Vocabulary</a:t>
                      </a: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it-IT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Conversation</a:t>
                      </a: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Rachele </a:t>
                      </a:r>
                      <a:r>
                        <a:rPr lang="it-IT" dirty="0" err="1">
                          <a:latin typeface="Cambria" panose="02040503050406030204" pitchFamily="18" charset="0"/>
                        </a:rPr>
                        <a:t>Taviti</a:t>
                      </a:r>
                      <a:endParaRPr lang="it-IT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736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mbria" panose="02040503050406030204" pitchFamily="18" charset="0"/>
                        </a:rPr>
                        <a:t>FI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latin typeface="Cambria" panose="02040503050406030204" pitchFamily="18" charset="0"/>
                        </a:rPr>
                        <a:t>Meccanica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Solid Works </a:t>
                      </a:r>
                      <a:r>
                        <a:rPr kumimoji="0" lang="it-IT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Simulation</a:t>
                      </a:r>
                      <a:r>
                        <a:rPr kumimoji="0" lang="it-IT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: Analisi statico-lineari.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mbria" panose="02040503050406030204" pitchFamily="18" charset="0"/>
                        </a:rPr>
                        <a:t>Carlo </a:t>
                      </a:r>
                      <a:r>
                        <a:rPr lang="it-IT" dirty="0" err="1">
                          <a:latin typeface="Cambria" panose="02040503050406030204" pitchFamily="18" charset="0"/>
                        </a:rPr>
                        <a:t>Cialdai</a:t>
                      </a:r>
                      <a:endParaRPr lang="it-IT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6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229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880</TotalTime>
  <Words>392</Words>
  <Application>Microsoft Office PowerPoint</Application>
  <PresentationFormat>Presentazione su schermo (4:3)</PresentationFormat>
  <Paragraphs>104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Calibri</vt:lpstr>
      <vt:lpstr>Cambria</vt:lpstr>
      <vt:lpstr>Century Gothic</vt:lpstr>
      <vt:lpstr>Lucida Sans Unicode</vt:lpstr>
      <vt:lpstr>Verdana</vt:lpstr>
      <vt:lpstr>Wingdings 2</vt:lpstr>
      <vt:lpstr>Wingdings 3</vt:lpstr>
      <vt:lpstr>Concourse</vt:lpstr>
      <vt:lpstr>CORSI INFN NAZIONALI E LOCALI</vt:lpstr>
      <vt:lpstr>CORSI NAZIONALI</vt:lpstr>
      <vt:lpstr>Pagina Web dei corsi:</vt:lpstr>
      <vt:lpstr>CORSI INTERSTRUTTURA</vt:lpstr>
      <vt:lpstr>CORSI  LOCALI       PAVIA</vt:lpstr>
      <vt:lpstr>CORSI  LOCALI       GENOVA</vt:lpstr>
      <vt:lpstr>CORSI  LOCALI       FIRENZE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FORMATIVO NAZIONALE E LOCALE</dc:title>
  <dc:creator>pratolo</dc:creator>
  <cp:lastModifiedBy>Paolo Pedroni</cp:lastModifiedBy>
  <cp:revision>75</cp:revision>
  <dcterms:created xsi:type="dcterms:W3CDTF">2019-04-03T12:17:10Z</dcterms:created>
  <dcterms:modified xsi:type="dcterms:W3CDTF">2020-02-04T16:31:39Z</dcterms:modified>
</cp:coreProperties>
</file>