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61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7" r:id="rId3"/>
    <p:sldId id="290" r:id="rId4"/>
    <p:sldId id="286" r:id="rId5"/>
    <p:sldId id="300" r:id="rId6"/>
    <p:sldId id="299" r:id="rId7"/>
    <p:sldId id="304" r:id="rId8"/>
    <p:sldId id="291" r:id="rId9"/>
    <p:sldId id="307" r:id="rId10"/>
    <p:sldId id="308" r:id="rId11"/>
    <p:sldId id="297" r:id="rId12"/>
    <p:sldId id="301" r:id="rId13"/>
    <p:sldId id="295" r:id="rId14"/>
    <p:sldId id="302" r:id="rId15"/>
    <p:sldId id="273" r:id="rId16"/>
  </p:sldIdLst>
  <p:sldSz cx="9144000" cy="6858000" type="screen4x3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bina " initials="SP" lastIdx="2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8423"/>
    <a:srgbClr val="CE2BE5"/>
    <a:srgbClr val="A2CC51"/>
    <a:srgbClr val="00C60F"/>
    <a:srgbClr val="00C576"/>
    <a:srgbClr val="0087C7"/>
    <a:srgbClr val="009DE4"/>
    <a:srgbClr val="00A4E1"/>
    <a:srgbClr val="00E9FC"/>
    <a:srgbClr val="F597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16"/>
    <p:restoredTop sz="84898"/>
  </p:normalViewPr>
  <p:slideViewPr>
    <p:cSldViewPr snapToGrid="0" snapToObjects="1">
      <p:cViewPr varScale="1">
        <p:scale>
          <a:sx n="108" d="100"/>
          <a:sy n="108" d="100"/>
        </p:scale>
        <p:origin x="164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-2056" y="-104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 sz="1600" baseline="0" dirty="0"/>
              <a:t>Chiarezza degli obiettivi prima della partecipazione</a:t>
            </a:r>
            <a:endParaRPr lang="en-US" sz="1600" baseline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all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bg2">
            <a:lumMod val="75000"/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438250138942128"/>
          <c:y val="0.20315140670046725"/>
          <c:w val="0.85700941269003839"/>
          <c:h val="0.566207895583544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Foglio1!$B$14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>
                <a:alpha val="88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1">
                  <a:lumMod val="50000"/>
                </a:schemeClr>
              </a:contourClr>
            </a:sp3d>
          </c:spPr>
          <c:invertIfNegative val="0"/>
          <c:dLbls>
            <c:spPr>
              <a:solidFill>
                <a:schemeClr val="accent1"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Foglio1!$A$15:$A$19</c:f>
              <c:strCache>
                <c:ptCount val="5"/>
                <c:pt idx="0">
                  <c:v>ottimo</c:v>
                </c:pt>
                <c:pt idx="1">
                  <c:v>buono</c:v>
                </c:pt>
                <c:pt idx="2">
                  <c:v>sufficiente</c:v>
                </c:pt>
                <c:pt idx="3">
                  <c:v>insufficiente</c:v>
                </c:pt>
                <c:pt idx="4">
                  <c:v>scarso</c:v>
                </c:pt>
              </c:strCache>
            </c:strRef>
          </c:cat>
          <c:val>
            <c:numRef>
              <c:f>Foglio1!$B$15:$B$19</c:f>
              <c:numCache>
                <c:formatCode>General</c:formatCode>
                <c:ptCount val="5"/>
                <c:pt idx="0">
                  <c:v>2</c:v>
                </c:pt>
                <c:pt idx="1">
                  <c:v>11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5B-3948-AF3D-4250418F45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4"/>
        <c:gapDepth val="53"/>
        <c:shape val="box"/>
        <c:axId val="33091295"/>
        <c:axId val="32924207"/>
        <c:axId val="0"/>
      </c:bar3DChart>
      <c:catAx>
        <c:axId val="330912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2924207"/>
        <c:crosses val="autoZero"/>
        <c:auto val="1"/>
        <c:lblAlgn val="ctr"/>
        <c:lblOffset val="100"/>
        <c:noMultiLvlLbl val="0"/>
      </c:catAx>
      <c:valAx>
        <c:axId val="32924207"/>
        <c:scaling>
          <c:orientation val="minMax"/>
          <c:max val="15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33091295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2">
        <a:lumMod val="25000"/>
      </a:schemeClr>
    </a:solidFill>
    <a:ln w="6350" cap="flat" cmpd="sng" algn="ctr">
      <a:solidFill>
        <a:schemeClr val="dk1">
          <a:tint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 sz="1600" baseline="0" dirty="0"/>
              <a:t>Raggiungimento degli obiettivi del corso</a:t>
            </a:r>
            <a:endParaRPr lang="en-US" sz="1600" baseline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all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bg2">
            <a:lumMod val="75000"/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438250138942128"/>
          <c:y val="0.17824549494262681"/>
          <c:w val="0.85700941269003839"/>
          <c:h val="0.5904301869979857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Foglio1!$B$14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>
                <a:alpha val="88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1">
                  <a:lumMod val="50000"/>
                </a:schemeClr>
              </a:contourClr>
            </a:sp3d>
          </c:spPr>
          <c:invertIfNegative val="0"/>
          <c:dLbls>
            <c:spPr>
              <a:solidFill>
                <a:schemeClr val="accent1"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Foglio1!$A$15:$A$19</c:f>
              <c:strCache>
                <c:ptCount val="5"/>
                <c:pt idx="0">
                  <c:v>ottimo</c:v>
                </c:pt>
                <c:pt idx="1">
                  <c:v>buono</c:v>
                </c:pt>
                <c:pt idx="2">
                  <c:v>sufficiente</c:v>
                </c:pt>
                <c:pt idx="3">
                  <c:v>insufficiente</c:v>
                </c:pt>
                <c:pt idx="4">
                  <c:v>scarso</c:v>
                </c:pt>
              </c:strCache>
            </c:strRef>
          </c:cat>
          <c:val>
            <c:numRef>
              <c:f>Foglio1!$B$15:$B$19</c:f>
              <c:numCache>
                <c:formatCode>General</c:formatCode>
                <c:ptCount val="5"/>
                <c:pt idx="0">
                  <c:v>8</c:v>
                </c:pt>
                <c:pt idx="1">
                  <c:v>5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40-D944-B9EE-274CC88590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4"/>
        <c:gapDepth val="53"/>
        <c:shape val="box"/>
        <c:axId val="33091295"/>
        <c:axId val="32924207"/>
        <c:axId val="0"/>
      </c:bar3DChart>
      <c:catAx>
        <c:axId val="330912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2924207"/>
        <c:crosses val="autoZero"/>
        <c:auto val="1"/>
        <c:lblAlgn val="ctr"/>
        <c:lblOffset val="100"/>
        <c:noMultiLvlLbl val="0"/>
      </c:catAx>
      <c:valAx>
        <c:axId val="32924207"/>
        <c:scaling>
          <c:orientation val="minMax"/>
          <c:max val="15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33091295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2">
        <a:lumMod val="25000"/>
      </a:schemeClr>
    </a:solidFill>
    <a:ln w="6350" cap="flat" cmpd="sng" algn="ctr">
      <a:solidFill>
        <a:schemeClr val="dk1">
          <a:tint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 sz="1600" baseline="0" dirty="0"/>
              <a:t>Valutazione complessiva del corso</a:t>
            </a:r>
            <a:endParaRPr lang="en-US" sz="1600" baseline="0" dirty="0"/>
          </a:p>
        </c:rich>
      </c:tx>
      <c:layout>
        <c:manualLayout>
          <c:xMode val="edge"/>
          <c:yMode val="edge"/>
          <c:x val="0.1423251587346830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all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bg2">
            <a:lumMod val="75000"/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Foglio1!$B$14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>
                <a:alpha val="88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1">
                  <a:lumMod val="50000"/>
                </a:schemeClr>
              </a:contourClr>
            </a:sp3d>
          </c:spPr>
          <c:invertIfNegative val="0"/>
          <c:dLbls>
            <c:spPr>
              <a:solidFill>
                <a:schemeClr val="accent1"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Foglio1!$A$15:$A$19</c:f>
              <c:strCache>
                <c:ptCount val="5"/>
                <c:pt idx="0">
                  <c:v>ottimo</c:v>
                </c:pt>
                <c:pt idx="1">
                  <c:v>buono</c:v>
                </c:pt>
                <c:pt idx="2">
                  <c:v>sufficiente</c:v>
                </c:pt>
                <c:pt idx="3">
                  <c:v>insufficiente</c:v>
                </c:pt>
                <c:pt idx="4">
                  <c:v>scarso</c:v>
                </c:pt>
              </c:strCache>
            </c:strRef>
          </c:cat>
          <c:val>
            <c:numRef>
              <c:f>Foglio1!$B$15:$B$19</c:f>
              <c:numCache>
                <c:formatCode>General</c:formatCode>
                <c:ptCount val="5"/>
                <c:pt idx="0">
                  <c:v>8</c:v>
                </c:pt>
                <c:pt idx="1">
                  <c:v>6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7B-6244-A0BA-761B9BF454F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4"/>
        <c:gapDepth val="53"/>
        <c:shape val="box"/>
        <c:axId val="33091295"/>
        <c:axId val="32924207"/>
        <c:axId val="0"/>
      </c:bar3DChart>
      <c:catAx>
        <c:axId val="330912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2924207"/>
        <c:crosses val="autoZero"/>
        <c:auto val="1"/>
        <c:lblAlgn val="ctr"/>
        <c:lblOffset val="100"/>
        <c:noMultiLvlLbl val="0"/>
      </c:catAx>
      <c:valAx>
        <c:axId val="32924207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30912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dk1">
        <a:lumMod val="75000"/>
        <a:lumOff val="25000"/>
      </a:schemeClr>
    </a:solidFill>
    <a:ln w="6350" cap="flat" cmpd="sng" algn="ctr">
      <a:solidFill>
        <a:schemeClr val="dk1">
          <a:tint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1">
  <cs:axisTitle>
    <cs:lnRef idx="0"/>
    <cs:fillRef idx="0"/>
    <cs:effectRef idx="0"/>
    <cs:fontRef idx="minor">
      <a:schemeClr val="lt1">
        <a:lumMod val="75000"/>
      </a:schemeClr>
    </cs:fontRef>
    <cs:defRPr sz="1197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6350" cap="flat" cmpd="sng" algn="ctr">
        <a:solidFill>
          <a:schemeClr val="dk1">
            <a:tint val="75000"/>
          </a:schemeClr>
        </a:solidFill>
        <a:round/>
      </a:ln>
    </cs:spPr>
    <cs:defRPr sz="133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1197" b="1" i="0" u="none" strike="noStrike" kern="1200" baseline="0"/>
  </cs:dataLabel>
  <cs:dataLabelCallout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1197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  <a:scene3d>
        <a:camera prst="orthographicFront"/>
        <a:lightRig rig="threePt" dir="t"/>
      </a:scene3d>
      <a:sp3d prstMaterial="flat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dk1">
            <a:lumMod val="75000"/>
            <a:lumOff val="2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bg2">
          <a:lumMod val="75000"/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>
        <a:solidFill>
          <a:schemeClr val="lt1">
            <a:lumMod val="50000"/>
          </a:schemeClr>
        </a:solidFill>
      </a:ln>
    </cs:spPr>
  </cs:gridlineMajor>
  <cs:gridlineMinor>
    <cs:lnRef idx="0"/>
    <cs:fillRef idx="0"/>
    <cs:effectRef idx="0"/>
    <cs:fontRef idx="minor">
      <a:schemeClr val="tx1"/>
    </cs:fontRef>
    <cs:spPr>
      <a:ln w="9525">
        <a:solidFill>
          <a:schemeClr val="lt1">
            <a:lumMod val="4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/>
    </cs:fontRef>
    <cs:defRPr sz="2200" b="0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1">
  <cs:axisTitle>
    <cs:lnRef idx="0"/>
    <cs:fillRef idx="0"/>
    <cs:effectRef idx="0"/>
    <cs:fontRef idx="minor">
      <a:schemeClr val="lt1">
        <a:lumMod val="75000"/>
      </a:schemeClr>
    </cs:fontRef>
    <cs:defRPr sz="1197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6350" cap="flat" cmpd="sng" algn="ctr">
        <a:solidFill>
          <a:schemeClr val="dk1">
            <a:tint val="75000"/>
          </a:schemeClr>
        </a:solidFill>
        <a:round/>
      </a:ln>
    </cs:spPr>
    <cs:defRPr sz="133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1197" b="1" i="0" u="none" strike="noStrike" kern="1200" baseline="0"/>
  </cs:dataLabel>
  <cs:dataLabelCallout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1197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  <a:scene3d>
        <a:camera prst="orthographicFront"/>
        <a:lightRig rig="threePt" dir="t"/>
      </a:scene3d>
      <a:sp3d prstMaterial="flat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dk1">
            <a:lumMod val="75000"/>
            <a:lumOff val="2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bg2">
          <a:lumMod val="75000"/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>
        <a:solidFill>
          <a:schemeClr val="lt1">
            <a:lumMod val="50000"/>
          </a:schemeClr>
        </a:solidFill>
      </a:ln>
    </cs:spPr>
  </cs:gridlineMajor>
  <cs:gridlineMinor>
    <cs:lnRef idx="0"/>
    <cs:fillRef idx="0"/>
    <cs:effectRef idx="0"/>
    <cs:fontRef idx="minor">
      <a:schemeClr val="tx1"/>
    </cs:fontRef>
    <cs:spPr>
      <a:ln w="9525">
        <a:solidFill>
          <a:schemeClr val="lt1">
            <a:lumMod val="4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/>
    </cs:fontRef>
    <cs:defRPr sz="2200" b="0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1">
  <cs:axisTitle>
    <cs:lnRef idx="0"/>
    <cs:fillRef idx="0"/>
    <cs:effectRef idx="0"/>
    <cs:fontRef idx="minor">
      <a:schemeClr val="lt1">
        <a:lumMod val="75000"/>
      </a:schemeClr>
    </cs:fontRef>
    <cs:defRPr sz="1197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6350" cap="flat" cmpd="sng" algn="ctr">
        <a:solidFill>
          <a:schemeClr val="dk1">
            <a:tint val="75000"/>
          </a:schemeClr>
        </a:solidFill>
        <a:round/>
      </a:ln>
    </cs:spPr>
    <cs:defRPr sz="133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1197" b="1" i="0" u="none" strike="noStrike" kern="1200" baseline="0"/>
  </cs:dataLabel>
  <cs:dataLabelCallout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1197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  <a:scene3d>
        <a:camera prst="orthographicFront"/>
        <a:lightRig rig="threePt" dir="t"/>
      </a:scene3d>
      <a:sp3d prstMaterial="flat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dk1">
            <a:lumMod val="75000"/>
            <a:lumOff val="2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bg2">
          <a:lumMod val="75000"/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>
        <a:solidFill>
          <a:schemeClr val="lt1">
            <a:lumMod val="50000"/>
          </a:schemeClr>
        </a:solidFill>
      </a:ln>
    </cs:spPr>
  </cs:gridlineMajor>
  <cs:gridlineMinor>
    <cs:lnRef idx="0"/>
    <cs:fillRef idx="0"/>
    <cs:effectRef idx="0"/>
    <cs:fontRef idx="minor">
      <a:schemeClr val="tx1"/>
    </cs:fontRef>
    <cs:spPr>
      <a:ln w="9525">
        <a:solidFill>
          <a:schemeClr val="lt1">
            <a:lumMod val="4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/>
    </cs:fontRef>
    <cs:defRPr sz="2200" b="0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7B5E93-41B5-3F4F-B3C2-BBF6A2CB5FC1}" type="doc">
      <dgm:prSet loTypeId="urn:microsoft.com/office/officeart/2005/8/layout/vList3" loCatId="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B06E2B5A-2DBC-BF47-A3BA-A1A3F9BD0298}">
      <dgm:prSet custT="1"/>
      <dgm:spPr>
        <a:solidFill>
          <a:srgbClr val="A2CC51"/>
        </a:solidFill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LA FIGURA DEL RAPPRESENTANTE NEGLI ENTI DI RICERCA, IN PARTICOLARE NELL’INFN</a:t>
          </a:r>
        </a:p>
        <a:p>
          <a:r>
            <a:rPr lang="en-US" sz="800" dirty="0">
              <a:solidFill>
                <a:schemeClr val="tx1"/>
              </a:solidFill>
            </a:rPr>
            <a:t> Speaker: Augusto Leone</a:t>
          </a:r>
        </a:p>
      </dgm:t>
    </dgm:pt>
    <dgm:pt modelId="{719D397C-AEB5-AF47-B963-004114F3D0A4}" type="parTrans" cxnId="{0ACAC9AF-D9E9-704A-8DD3-154F45AC5DDE}">
      <dgm:prSet/>
      <dgm:spPr/>
      <dgm:t>
        <a:bodyPr/>
        <a:lstStyle/>
        <a:p>
          <a:endParaRPr lang="en-US"/>
        </a:p>
      </dgm:t>
    </dgm:pt>
    <dgm:pt modelId="{2B5AFD0D-ED7C-3546-A62B-D934C2941125}" type="sibTrans" cxnId="{0ACAC9AF-D9E9-704A-8DD3-154F45AC5DDE}">
      <dgm:prSet/>
      <dgm:spPr/>
      <dgm:t>
        <a:bodyPr/>
        <a:lstStyle/>
        <a:p>
          <a:endParaRPr lang="en-US"/>
        </a:p>
      </dgm:t>
    </dgm:pt>
    <dgm:pt modelId="{2206AD4A-56AE-B646-B1CC-56D4EAF9A085}">
      <dgm:prSet custT="1"/>
      <dgm:spPr>
        <a:solidFill>
          <a:srgbClr val="A2CC51"/>
        </a:solidFill>
      </dgm:spPr>
      <dgm:t>
        <a:bodyPr/>
        <a:lstStyle/>
        <a:p>
          <a:r>
            <a:rPr lang="en-US" sz="1100" dirty="0">
              <a:solidFill>
                <a:schemeClr val="tx1"/>
              </a:solidFill>
            </a:rPr>
            <a:t>GLI AMBITI DI COMPETENZA DEL RAPPRESENTANTE</a:t>
          </a:r>
        </a:p>
        <a:p>
          <a:r>
            <a:rPr lang="en-US" sz="800" dirty="0">
              <a:solidFill>
                <a:schemeClr val="tx1"/>
              </a:solidFill>
            </a:rPr>
            <a:t>Speaker: Roberto </a:t>
          </a:r>
          <a:r>
            <a:rPr lang="en-US" sz="800" dirty="0" err="1">
              <a:solidFill>
                <a:schemeClr val="tx1"/>
              </a:solidFill>
            </a:rPr>
            <a:t>Gomezel</a:t>
          </a:r>
          <a:endParaRPr lang="en-US" sz="800" dirty="0">
            <a:solidFill>
              <a:schemeClr val="tx1"/>
            </a:solidFill>
          </a:endParaRPr>
        </a:p>
      </dgm:t>
    </dgm:pt>
    <dgm:pt modelId="{B1702ECB-E438-1D44-8537-D7F7F6C3BB68}" type="parTrans" cxnId="{29914C9A-791D-1647-945D-A6F890F8123D}">
      <dgm:prSet/>
      <dgm:spPr/>
      <dgm:t>
        <a:bodyPr/>
        <a:lstStyle/>
        <a:p>
          <a:endParaRPr lang="en-US"/>
        </a:p>
      </dgm:t>
    </dgm:pt>
    <dgm:pt modelId="{D366B298-A402-6047-9FC9-C242EB175DC6}" type="sibTrans" cxnId="{29914C9A-791D-1647-945D-A6F890F8123D}">
      <dgm:prSet/>
      <dgm:spPr/>
      <dgm:t>
        <a:bodyPr/>
        <a:lstStyle/>
        <a:p>
          <a:endParaRPr lang="en-US"/>
        </a:p>
      </dgm:t>
    </dgm:pt>
    <dgm:pt modelId="{5251EF0B-3637-E348-878F-054DA54FF5AE}">
      <dgm:prSet custT="1"/>
      <dgm:spPr>
        <a:solidFill>
          <a:srgbClr val="A2CC51"/>
        </a:solidFill>
      </dgm:spPr>
      <dgm:t>
        <a:bodyPr/>
        <a:lstStyle/>
        <a:p>
          <a:r>
            <a:rPr lang="en-US" sz="1100" dirty="0">
              <a:solidFill>
                <a:schemeClr val="tx1"/>
              </a:solidFill>
            </a:rPr>
            <a:t>RAPPRESENTANZA E RAPPRESENTATIVITA’</a:t>
          </a:r>
        </a:p>
        <a:p>
          <a:r>
            <a:rPr lang="en-US" sz="800" dirty="0">
              <a:solidFill>
                <a:schemeClr val="tx1"/>
              </a:solidFill>
            </a:rPr>
            <a:t>Speaker: Luigi </a:t>
          </a:r>
          <a:r>
            <a:rPr lang="en-US" sz="800" dirty="0" err="1">
              <a:solidFill>
                <a:schemeClr val="tx1"/>
              </a:solidFill>
            </a:rPr>
            <a:t>Parodi</a:t>
          </a:r>
          <a:endParaRPr lang="en-US" sz="800" dirty="0">
            <a:solidFill>
              <a:schemeClr val="tx1"/>
            </a:solidFill>
          </a:endParaRPr>
        </a:p>
      </dgm:t>
    </dgm:pt>
    <dgm:pt modelId="{84E8176E-3389-2B45-A9A1-4DD37726BEC3}" type="parTrans" cxnId="{F2C5450C-7091-B046-ABB0-7BBD9EB38DAE}">
      <dgm:prSet/>
      <dgm:spPr/>
      <dgm:t>
        <a:bodyPr/>
        <a:lstStyle/>
        <a:p>
          <a:endParaRPr lang="en-US"/>
        </a:p>
      </dgm:t>
    </dgm:pt>
    <dgm:pt modelId="{48B0B206-6F4D-9F48-BD02-289AE512F9AA}" type="sibTrans" cxnId="{F2C5450C-7091-B046-ABB0-7BBD9EB38DAE}">
      <dgm:prSet/>
      <dgm:spPr/>
      <dgm:t>
        <a:bodyPr/>
        <a:lstStyle/>
        <a:p>
          <a:endParaRPr lang="en-US"/>
        </a:p>
      </dgm:t>
    </dgm:pt>
    <dgm:pt modelId="{4F349CAD-DDBF-0141-857E-48BF57BA7D74}">
      <dgm:prSet custT="1"/>
      <dgm:spPr>
        <a:solidFill>
          <a:srgbClr val="A2CC51"/>
        </a:solidFill>
      </dgm:spPr>
      <dgm:t>
        <a:bodyPr/>
        <a:lstStyle/>
        <a:p>
          <a:r>
            <a:rPr lang="en-US" sz="1100" dirty="0">
              <a:solidFill>
                <a:schemeClr val="tx1"/>
              </a:solidFill>
            </a:rPr>
            <a:t>LA COMUNICAZIONE</a:t>
          </a:r>
        </a:p>
        <a:p>
          <a:r>
            <a:rPr lang="en-US" sz="800" dirty="0">
              <a:solidFill>
                <a:schemeClr val="tx1"/>
              </a:solidFill>
            </a:rPr>
            <a:t>Speaker: Paolo Lo Re</a:t>
          </a:r>
        </a:p>
      </dgm:t>
    </dgm:pt>
    <dgm:pt modelId="{3048D3F5-C0DD-AE48-A742-0CDD583C8116}" type="parTrans" cxnId="{E0C979FA-83E0-654D-801C-07C02CC26D33}">
      <dgm:prSet/>
      <dgm:spPr/>
      <dgm:t>
        <a:bodyPr/>
        <a:lstStyle/>
        <a:p>
          <a:endParaRPr lang="en-US"/>
        </a:p>
      </dgm:t>
    </dgm:pt>
    <dgm:pt modelId="{DA4E661F-CE34-7246-974F-3D8CA3962E49}" type="sibTrans" cxnId="{E0C979FA-83E0-654D-801C-07C02CC26D33}">
      <dgm:prSet/>
      <dgm:spPr/>
      <dgm:t>
        <a:bodyPr/>
        <a:lstStyle/>
        <a:p>
          <a:endParaRPr lang="en-US"/>
        </a:p>
      </dgm:t>
    </dgm:pt>
    <dgm:pt modelId="{B3085C8C-F201-3346-AFD4-28486D9B5902}">
      <dgm:prSet custT="1"/>
      <dgm:spPr>
        <a:solidFill>
          <a:srgbClr val="A2CC51"/>
        </a:solidFill>
      </dgm:spPr>
      <dgm:t>
        <a:bodyPr/>
        <a:lstStyle/>
        <a:p>
          <a:r>
            <a:rPr lang="en-US" sz="1100" dirty="0">
              <a:solidFill>
                <a:schemeClr val="tx1"/>
              </a:solidFill>
            </a:rPr>
            <a:t>IL PERSONALE DELL’ ENTE</a:t>
          </a:r>
        </a:p>
        <a:p>
          <a:r>
            <a:rPr lang="en-US" sz="800" dirty="0">
              <a:solidFill>
                <a:schemeClr val="tx1"/>
              </a:solidFill>
            </a:rPr>
            <a:t>Speaker: </a:t>
          </a:r>
          <a:r>
            <a:rPr lang="en-US" sz="800" dirty="0" err="1">
              <a:solidFill>
                <a:schemeClr val="tx1"/>
              </a:solidFill>
            </a:rPr>
            <a:t>Attanasio</a:t>
          </a:r>
          <a:r>
            <a:rPr lang="en-US" sz="800" dirty="0">
              <a:solidFill>
                <a:schemeClr val="tx1"/>
              </a:solidFill>
            </a:rPr>
            <a:t> Candela</a:t>
          </a:r>
        </a:p>
      </dgm:t>
    </dgm:pt>
    <dgm:pt modelId="{650A77D5-24C1-5343-A185-87207CA65820}" type="parTrans" cxnId="{5FEF6106-C507-EC45-A7D4-A67328018CC8}">
      <dgm:prSet/>
      <dgm:spPr/>
      <dgm:t>
        <a:bodyPr/>
        <a:lstStyle/>
        <a:p>
          <a:endParaRPr lang="en-US"/>
        </a:p>
      </dgm:t>
    </dgm:pt>
    <dgm:pt modelId="{155FD642-61B4-6B49-B7A9-F2225E0680BE}" type="sibTrans" cxnId="{5FEF6106-C507-EC45-A7D4-A67328018CC8}">
      <dgm:prSet/>
      <dgm:spPr/>
      <dgm:t>
        <a:bodyPr/>
        <a:lstStyle/>
        <a:p>
          <a:endParaRPr lang="en-US"/>
        </a:p>
      </dgm:t>
    </dgm:pt>
    <dgm:pt modelId="{7C8BBB52-C6ED-3F4D-8182-15FEA77FFF4B}">
      <dgm:prSet custT="1"/>
      <dgm:spPr>
        <a:solidFill>
          <a:srgbClr val="A2CC51"/>
        </a:solidFill>
      </dgm:spPr>
      <dgm:t>
        <a:bodyPr/>
        <a:lstStyle/>
        <a:p>
          <a:r>
            <a:rPr lang="en-US" sz="1100" dirty="0">
              <a:solidFill>
                <a:schemeClr val="tx1"/>
              </a:solidFill>
            </a:rPr>
            <a:t>L’ENTE E IL SUO FUNZIONAMENTO</a:t>
          </a:r>
        </a:p>
        <a:p>
          <a:r>
            <a:rPr lang="en-US" sz="800" dirty="0">
              <a:solidFill>
                <a:schemeClr val="tx1"/>
              </a:solidFill>
            </a:rPr>
            <a:t>Speaker: Antonio </a:t>
          </a:r>
          <a:r>
            <a:rPr lang="en-US" sz="800" dirty="0" err="1">
              <a:solidFill>
                <a:schemeClr val="tx1"/>
              </a:solidFill>
            </a:rPr>
            <a:t>Passeri</a:t>
          </a:r>
          <a:endParaRPr lang="en-US" sz="800" dirty="0">
            <a:solidFill>
              <a:schemeClr val="tx1"/>
            </a:solidFill>
          </a:endParaRPr>
        </a:p>
      </dgm:t>
    </dgm:pt>
    <dgm:pt modelId="{D7F20C6C-22B3-B44F-B7DE-0E9AEFAE0320}" type="parTrans" cxnId="{28280084-84EA-DF4D-8403-A5660AEB96D3}">
      <dgm:prSet/>
      <dgm:spPr/>
      <dgm:t>
        <a:bodyPr/>
        <a:lstStyle/>
        <a:p>
          <a:endParaRPr lang="en-US"/>
        </a:p>
      </dgm:t>
    </dgm:pt>
    <dgm:pt modelId="{0A7337C6-BE2D-1D46-9F88-CD451A8E10F5}" type="sibTrans" cxnId="{28280084-84EA-DF4D-8403-A5660AEB96D3}">
      <dgm:prSet/>
      <dgm:spPr/>
      <dgm:t>
        <a:bodyPr/>
        <a:lstStyle/>
        <a:p>
          <a:endParaRPr lang="en-US"/>
        </a:p>
      </dgm:t>
    </dgm:pt>
    <dgm:pt modelId="{3C4DFE1A-D207-2846-A9EF-95818B21C58F}">
      <dgm:prSet custT="1"/>
      <dgm:spPr>
        <a:solidFill>
          <a:srgbClr val="A2CC51"/>
        </a:solidFill>
      </dgm:spPr>
      <dgm:t>
        <a:bodyPr/>
        <a:lstStyle/>
        <a:p>
          <a:r>
            <a:rPr lang="en-US" sz="1100" dirty="0">
              <a:solidFill>
                <a:schemeClr val="tx1"/>
              </a:solidFill>
            </a:rPr>
            <a:t>DISCUSSIONE FINALE E CONCLUSIONI</a:t>
          </a:r>
        </a:p>
      </dgm:t>
    </dgm:pt>
    <dgm:pt modelId="{A75D1BF6-46CC-EB43-B995-28799CDBE707}" type="parTrans" cxnId="{22E8F460-C63C-1843-BA46-F30DCEBEAF81}">
      <dgm:prSet/>
      <dgm:spPr/>
      <dgm:t>
        <a:bodyPr/>
        <a:lstStyle/>
        <a:p>
          <a:endParaRPr lang="en-US"/>
        </a:p>
      </dgm:t>
    </dgm:pt>
    <dgm:pt modelId="{C0951337-367B-164F-B059-54715D3DB77C}" type="sibTrans" cxnId="{22E8F460-C63C-1843-BA46-F30DCEBEAF81}">
      <dgm:prSet/>
      <dgm:spPr/>
      <dgm:t>
        <a:bodyPr/>
        <a:lstStyle/>
        <a:p>
          <a:endParaRPr lang="en-US"/>
        </a:p>
      </dgm:t>
    </dgm:pt>
    <dgm:pt modelId="{0FCCEFDB-001A-D249-9FAE-876AE49CAD98}">
      <dgm:prSet custT="1"/>
      <dgm:spPr>
        <a:solidFill>
          <a:srgbClr val="A2CC51"/>
        </a:solidFill>
      </dgm:spPr>
      <dgm:t>
        <a:bodyPr/>
        <a:lstStyle/>
        <a:p>
          <a:pPr rtl="0"/>
          <a:r>
            <a:rPr lang="en-US" sz="1100" dirty="0">
              <a:solidFill>
                <a:schemeClr val="tx1"/>
              </a:solidFill>
            </a:rPr>
            <a:t>STAR BENE ALL’INFN - </a:t>
          </a:r>
          <a:r>
            <a:rPr lang="en-US" sz="1100" dirty="0" err="1">
              <a:solidFill>
                <a:schemeClr val="tx1"/>
              </a:solidFill>
            </a:rPr>
            <a:t>Ruolo</a:t>
          </a:r>
          <a:r>
            <a:rPr lang="en-US" sz="1100" dirty="0">
              <a:solidFill>
                <a:schemeClr val="tx1"/>
              </a:solidFill>
            </a:rPr>
            <a:t> e </a:t>
          </a:r>
          <a:r>
            <a:rPr lang="en-US" sz="1100" dirty="0" err="1">
              <a:solidFill>
                <a:schemeClr val="tx1"/>
              </a:solidFill>
            </a:rPr>
            <a:t>funzioni</a:t>
          </a:r>
          <a:r>
            <a:rPr lang="en-US" sz="1100" dirty="0">
              <a:solidFill>
                <a:schemeClr val="tx1"/>
              </a:solidFill>
            </a:rPr>
            <a:t> </a:t>
          </a:r>
          <a:r>
            <a:rPr lang="en-US" sz="1100" dirty="0" err="1">
              <a:solidFill>
                <a:schemeClr val="tx1"/>
              </a:solidFill>
            </a:rPr>
            <a:t>della</a:t>
          </a:r>
          <a:r>
            <a:rPr lang="en-US" sz="1100" dirty="0">
              <a:solidFill>
                <a:schemeClr val="tx1"/>
              </a:solidFill>
            </a:rPr>
            <a:t> </a:t>
          </a:r>
          <a:r>
            <a:rPr lang="en-US" sz="1100" dirty="0" err="1">
              <a:solidFill>
                <a:schemeClr val="tx1"/>
              </a:solidFill>
            </a:rPr>
            <a:t>Consigliera</a:t>
          </a:r>
          <a:r>
            <a:rPr lang="en-US" sz="1100" dirty="0">
              <a:solidFill>
                <a:schemeClr val="tx1"/>
              </a:solidFill>
            </a:rPr>
            <a:t> di fiducia</a:t>
          </a:r>
        </a:p>
        <a:p>
          <a:pPr rtl="0"/>
          <a:r>
            <a:rPr lang="en-US" sz="900" dirty="0">
              <a:solidFill>
                <a:schemeClr val="tx1"/>
              </a:solidFill>
            </a:rPr>
            <a:t>Speaker:  Chiara Federici</a:t>
          </a:r>
        </a:p>
      </dgm:t>
    </dgm:pt>
    <dgm:pt modelId="{7F2A2875-168E-6444-BC3C-3DFA597BEA8B}" type="parTrans" cxnId="{F110039D-F85D-0244-AA60-62A63207B9CE}">
      <dgm:prSet/>
      <dgm:spPr/>
      <dgm:t>
        <a:bodyPr/>
        <a:lstStyle/>
        <a:p>
          <a:endParaRPr lang="en-US"/>
        </a:p>
      </dgm:t>
    </dgm:pt>
    <dgm:pt modelId="{EC8C93B5-0421-9F45-B837-80BB2506521B}" type="sibTrans" cxnId="{F110039D-F85D-0244-AA60-62A63207B9CE}">
      <dgm:prSet/>
      <dgm:spPr/>
      <dgm:t>
        <a:bodyPr/>
        <a:lstStyle/>
        <a:p>
          <a:endParaRPr lang="en-US"/>
        </a:p>
      </dgm:t>
    </dgm:pt>
    <dgm:pt modelId="{4C838E91-03EC-914A-973D-162AA5FC3299}">
      <dgm:prSet custT="1"/>
      <dgm:spPr>
        <a:solidFill>
          <a:srgbClr val="A2CC51"/>
        </a:solidFill>
      </dgm:spPr>
      <dgm:t>
        <a:bodyPr/>
        <a:lstStyle/>
        <a:p>
          <a:r>
            <a:rPr lang="en-US" sz="1100" dirty="0">
              <a:solidFill>
                <a:schemeClr val="tx1"/>
              </a:solidFill>
            </a:rPr>
            <a:t>STRUMENTI TECNICI PER COMUNICARE</a:t>
          </a:r>
        </a:p>
        <a:p>
          <a:r>
            <a:rPr lang="en-US" sz="900" dirty="0">
              <a:solidFill>
                <a:schemeClr val="tx1"/>
              </a:solidFill>
            </a:rPr>
            <a:t>Speaker: Rossana </a:t>
          </a:r>
          <a:r>
            <a:rPr lang="en-US" sz="900" dirty="0" err="1">
              <a:solidFill>
                <a:schemeClr val="tx1"/>
              </a:solidFill>
            </a:rPr>
            <a:t>Chiaratti</a:t>
          </a:r>
          <a:endParaRPr lang="en-US" sz="900" dirty="0">
            <a:solidFill>
              <a:schemeClr val="tx1"/>
            </a:solidFill>
          </a:endParaRPr>
        </a:p>
      </dgm:t>
    </dgm:pt>
    <dgm:pt modelId="{99E105C2-B548-3242-B681-10600D017BCC}" type="parTrans" cxnId="{7CF978BD-E281-D149-8709-FAF280E11DED}">
      <dgm:prSet/>
      <dgm:spPr/>
      <dgm:t>
        <a:bodyPr/>
        <a:lstStyle/>
        <a:p>
          <a:endParaRPr lang="en-US"/>
        </a:p>
      </dgm:t>
    </dgm:pt>
    <dgm:pt modelId="{ADB62182-F35D-AA46-B193-40A1BF606525}" type="sibTrans" cxnId="{7CF978BD-E281-D149-8709-FAF280E11DED}">
      <dgm:prSet/>
      <dgm:spPr/>
      <dgm:t>
        <a:bodyPr/>
        <a:lstStyle/>
        <a:p>
          <a:endParaRPr lang="en-US"/>
        </a:p>
      </dgm:t>
    </dgm:pt>
    <dgm:pt modelId="{77FD4BF1-170A-954B-81DD-9E79B732A928}" type="pres">
      <dgm:prSet presAssocID="{F87B5E93-41B5-3F4F-B3C2-BBF6A2CB5FC1}" presName="linearFlow" presStyleCnt="0">
        <dgm:presLayoutVars>
          <dgm:dir/>
          <dgm:resizeHandles val="exact"/>
        </dgm:presLayoutVars>
      </dgm:prSet>
      <dgm:spPr/>
    </dgm:pt>
    <dgm:pt modelId="{52A461F6-B1BC-2B4C-845E-FD5167743E0D}" type="pres">
      <dgm:prSet presAssocID="{B06E2B5A-2DBC-BF47-A3BA-A1A3F9BD0298}" presName="composite" presStyleCnt="0"/>
      <dgm:spPr/>
    </dgm:pt>
    <dgm:pt modelId="{9DAE4641-639C-BA48-9320-62F6045CEEDA}" type="pres">
      <dgm:prSet presAssocID="{B06E2B5A-2DBC-BF47-A3BA-A1A3F9BD0298}" presName="imgShp" presStyleLbl="fgImgPlace1" presStyleIdx="0" presStyleCnt="9"/>
      <dgm:spPr>
        <a:blipFill>
          <a:blip xmlns:r="http://schemas.openxmlformats.org/officeDocument/2006/relationships" r:embed="rId1"/>
          <a:tile tx="0" ty="0" sx="100000" sy="100000" flip="none" algn="tl"/>
        </a:blipFill>
      </dgm:spPr>
    </dgm:pt>
    <dgm:pt modelId="{3385CE3F-BEB0-C14B-9EED-98253D88F1F9}" type="pres">
      <dgm:prSet presAssocID="{B06E2B5A-2DBC-BF47-A3BA-A1A3F9BD0298}" presName="txShp" presStyleLbl="node1" presStyleIdx="0" presStyleCnt="9">
        <dgm:presLayoutVars>
          <dgm:bulletEnabled val="1"/>
        </dgm:presLayoutVars>
      </dgm:prSet>
      <dgm:spPr/>
    </dgm:pt>
    <dgm:pt modelId="{566BEF6F-2E34-B14D-AC01-63ED368F7730}" type="pres">
      <dgm:prSet presAssocID="{2B5AFD0D-ED7C-3546-A62B-D934C2941125}" presName="spacing" presStyleCnt="0"/>
      <dgm:spPr/>
    </dgm:pt>
    <dgm:pt modelId="{69F797FE-F428-DF41-8215-565FBA219893}" type="pres">
      <dgm:prSet presAssocID="{2206AD4A-56AE-B646-B1CC-56D4EAF9A085}" presName="composite" presStyleCnt="0"/>
      <dgm:spPr/>
    </dgm:pt>
    <dgm:pt modelId="{94F91F39-99D8-244E-94F9-EA79BB9EC14B}" type="pres">
      <dgm:prSet presAssocID="{2206AD4A-56AE-B646-B1CC-56D4EAF9A085}" presName="imgShp" presStyleLbl="fgImgPlace1" presStyleIdx="1" presStyleCnt="9"/>
      <dgm:spPr>
        <a:blipFill>
          <a:blip xmlns:r="http://schemas.openxmlformats.org/officeDocument/2006/relationships" r:embed="rId1"/>
          <a:tile tx="0" ty="0" sx="100000" sy="100000" flip="none" algn="tl"/>
        </a:blipFill>
      </dgm:spPr>
    </dgm:pt>
    <dgm:pt modelId="{CFD4F60C-DABC-4A4F-8C2C-EB5CC1B599A6}" type="pres">
      <dgm:prSet presAssocID="{2206AD4A-56AE-B646-B1CC-56D4EAF9A085}" presName="txShp" presStyleLbl="node1" presStyleIdx="1" presStyleCnt="9">
        <dgm:presLayoutVars>
          <dgm:bulletEnabled val="1"/>
        </dgm:presLayoutVars>
      </dgm:prSet>
      <dgm:spPr/>
    </dgm:pt>
    <dgm:pt modelId="{EEEC83FE-658E-634A-A9CA-978C68F736DE}" type="pres">
      <dgm:prSet presAssocID="{D366B298-A402-6047-9FC9-C242EB175DC6}" presName="spacing" presStyleCnt="0"/>
      <dgm:spPr/>
    </dgm:pt>
    <dgm:pt modelId="{E9E0EA55-A44D-7E44-8021-8A8A8DE6819D}" type="pres">
      <dgm:prSet presAssocID="{7C8BBB52-C6ED-3F4D-8182-15FEA77FFF4B}" presName="composite" presStyleCnt="0"/>
      <dgm:spPr/>
    </dgm:pt>
    <dgm:pt modelId="{0538B5B7-F3F1-7C47-B055-C5D3BE7D6235}" type="pres">
      <dgm:prSet presAssocID="{7C8BBB52-C6ED-3F4D-8182-15FEA77FFF4B}" presName="imgShp" presStyleLbl="fgImgPlace1" presStyleIdx="2" presStyleCnt="9"/>
      <dgm:spPr>
        <a:blipFill>
          <a:blip xmlns:r="http://schemas.openxmlformats.org/officeDocument/2006/relationships" r:embed="rId1"/>
          <a:tile tx="0" ty="0" sx="100000" sy="100000" flip="none" algn="tl"/>
        </a:blipFill>
      </dgm:spPr>
    </dgm:pt>
    <dgm:pt modelId="{A9E26B81-3082-B046-84BD-8B552B68E5E7}" type="pres">
      <dgm:prSet presAssocID="{7C8BBB52-C6ED-3F4D-8182-15FEA77FFF4B}" presName="txShp" presStyleLbl="node1" presStyleIdx="2" presStyleCnt="9">
        <dgm:presLayoutVars>
          <dgm:bulletEnabled val="1"/>
        </dgm:presLayoutVars>
      </dgm:prSet>
      <dgm:spPr/>
    </dgm:pt>
    <dgm:pt modelId="{6306F848-3AD7-D44B-AAA3-C34C452F5690}" type="pres">
      <dgm:prSet presAssocID="{0A7337C6-BE2D-1D46-9F88-CD451A8E10F5}" presName="spacing" presStyleCnt="0"/>
      <dgm:spPr/>
    </dgm:pt>
    <dgm:pt modelId="{2E068AE6-7C8B-A340-B8E7-A7C35AFDC44B}" type="pres">
      <dgm:prSet presAssocID="{0FCCEFDB-001A-D249-9FAE-876AE49CAD98}" presName="composite" presStyleCnt="0"/>
      <dgm:spPr/>
    </dgm:pt>
    <dgm:pt modelId="{A106D5F8-FBF2-3E4B-ADA5-856734066581}" type="pres">
      <dgm:prSet presAssocID="{0FCCEFDB-001A-D249-9FAE-876AE49CAD98}" presName="imgShp" presStyleLbl="fgImgPlace1" presStyleIdx="3" presStyleCnt="9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283B9BD7-F2D6-2D4F-A136-092192A32C8B}" type="pres">
      <dgm:prSet presAssocID="{0FCCEFDB-001A-D249-9FAE-876AE49CAD98}" presName="txShp" presStyleLbl="node1" presStyleIdx="3" presStyleCnt="9">
        <dgm:presLayoutVars>
          <dgm:bulletEnabled val="1"/>
        </dgm:presLayoutVars>
      </dgm:prSet>
      <dgm:spPr/>
    </dgm:pt>
    <dgm:pt modelId="{20F0FF92-EF47-1241-BE74-E05A3B9CABF9}" type="pres">
      <dgm:prSet presAssocID="{EC8C93B5-0421-9F45-B837-80BB2506521B}" presName="spacing" presStyleCnt="0"/>
      <dgm:spPr/>
    </dgm:pt>
    <dgm:pt modelId="{9E8CED5D-CFF2-054E-82E6-8E097139CC5C}" type="pres">
      <dgm:prSet presAssocID="{5251EF0B-3637-E348-878F-054DA54FF5AE}" presName="composite" presStyleCnt="0"/>
      <dgm:spPr/>
    </dgm:pt>
    <dgm:pt modelId="{8B4C5155-23D7-C94C-8E2E-CABD8CD211BA}" type="pres">
      <dgm:prSet presAssocID="{5251EF0B-3637-E348-878F-054DA54FF5AE}" presName="imgShp" presStyleLbl="fgImgPlace1" presStyleIdx="4" presStyleCnt="9"/>
      <dgm:spPr>
        <a:blipFill>
          <a:blip xmlns:r="http://schemas.openxmlformats.org/officeDocument/2006/relationships" r:embed="rId1"/>
          <a:tile tx="0" ty="0" sx="100000" sy="100000" flip="none" algn="tl"/>
        </a:blipFill>
      </dgm:spPr>
    </dgm:pt>
    <dgm:pt modelId="{861FD899-A0BB-D442-860A-9B02BD6DB958}" type="pres">
      <dgm:prSet presAssocID="{5251EF0B-3637-E348-878F-054DA54FF5AE}" presName="txShp" presStyleLbl="node1" presStyleIdx="4" presStyleCnt="9">
        <dgm:presLayoutVars>
          <dgm:bulletEnabled val="1"/>
        </dgm:presLayoutVars>
      </dgm:prSet>
      <dgm:spPr/>
    </dgm:pt>
    <dgm:pt modelId="{EE33C451-41D7-3648-BC13-9DADB2A85BB4}" type="pres">
      <dgm:prSet presAssocID="{48B0B206-6F4D-9F48-BD02-289AE512F9AA}" presName="spacing" presStyleCnt="0"/>
      <dgm:spPr/>
    </dgm:pt>
    <dgm:pt modelId="{D34B8402-A369-A24F-945C-179897DAC335}" type="pres">
      <dgm:prSet presAssocID="{B3085C8C-F201-3346-AFD4-28486D9B5902}" presName="composite" presStyleCnt="0"/>
      <dgm:spPr/>
    </dgm:pt>
    <dgm:pt modelId="{B7ECDE8C-C8CA-AA43-8600-A0696320049C}" type="pres">
      <dgm:prSet presAssocID="{B3085C8C-F201-3346-AFD4-28486D9B5902}" presName="imgShp" presStyleLbl="fgImgPlace1" presStyleIdx="5" presStyleCnt="9"/>
      <dgm:spPr>
        <a:blipFill>
          <a:blip xmlns:r="http://schemas.openxmlformats.org/officeDocument/2006/relationships" r:embed="rId1"/>
          <a:tile tx="0" ty="0" sx="100000" sy="100000" flip="none" algn="tl"/>
        </a:blipFill>
      </dgm:spPr>
    </dgm:pt>
    <dgm:pt modelId="{88592BF6-A1C7-0D48-9420-91007A581FDA}" type="pres">
      <dgm:prSet presAssocID="{B3085C8C-F201-3346-AFD4-28486D9B5902}" presName="txShp" presStyleLbl="node1" presStyleIdx="5" presStyleCnt="9">
        <dgm:presLayoutVars>
          <dgm:bulletEnabled val="1"/>
        </dgm:presLayoutVars>
      </dgm:prSet>
      <dgm:spPr/>
    </dgm:pt>
    <dgm:pt modelId="{CD1722F4-404F-C844-BB7F-787B4C136CEE}" type="pres">
      <dgm:prSet presAssocID="{155FD642-61B4-6B49-B7A9-F2225E0680BE}" presName="spacing" presStyleCnt="0"/>
      <dgm:spPr/>
    </dgm:pt>
    <dgm:pt modelId="{60E3D200-0D3E-6D4C-9051-98CBC47F6486}" type="pres">
      <dgm:prSet presAssocID="{4F349CAD-DDBF-0141-857E-48BF57BA7D74}" presName="composite" presStyleCnt="0"/>
      <dgm:spPr/>
    </dgm:pt>
    <dgm:pt modelId="{578D1050-D3C1-3247-B9C3-D4C50DBA759C}" type="pres">
      <dgm:prSet presAssocID="{4F349CAD-DDBF-0141-857E-48BF57BA7D74}" presName="imgShp" presStyleLbl="fgImgPlace1" presStyleIdx="6" presStyleCnt="9"/>
      <dgm:spPr>
        <a:blipFill>
          <a:blip xmlns:r="http://schemas.openxmlformats.org/officeDocument/2006/relationships" r:embed="rId1"/>
          <a:tile tx="0" ty="0" sx="100000" sy="100000" flip="none" algn="tl"/>
        </a:blipFill>
      </dgm:spPr>
    </dgm:pt>
    <dgm:pt modelId="{3357EC75-C396-1F48-9A08-C179246D5891}" type="pres">
      <dgm:prSet presAssocID="{4F349CAD-DDBF-0141-857E-48BF57BA7D74}" presName="txShp" presStyleLbl="node1" presStyleIdx="6" presStyleCnt="9">
        <dgm:presLayoutVars>
          <dgm:bulletEnabled val="1"/>
        </dgm:presLayoutVars>
      </dgm:prSet>
      <dgm:spPr/>
    </dgm:pt>
    <dgm:pt modelId="{124F12AA-8E87-B540-8F5B-84F4D8C9CA77}" type="pres">
      <dgm:prSet presAssocID="{DA4E661F-CE34-7246-974F-3D8CA3962E49}" presName="spacing" presStyleCnt="0"/>
      <dgm:spPr/>
    </dgm:pt>
    <dgm:pt modelId="{52D100A8-5D8F-BE49-ACC3-E2147B263360}" type="pres">
      <dgm:prSet presAssocID="{4C838E91-03EC-914A-973D-162AA5FC3299}" presName="composite" presStyleCnt="0"/>
      <dgm:spPr/>
    </dgm:pt>
    <dgm:pt modelId="{A1396002-DE9C-A443-8049-7752EE83F034}" type="pres">
      <dgm:prSet presAssocID="{4C838E91-03EC-914A-973D-162AA5FC3299}" presName="imgShp" presStyleLbl="fgImgPlace1" presStyleIdx="7" presStyleCnt="9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60275677-D29B-9548-9BFA-47B499FCD8D0}" type="pres">
      <dgm:prSet presAssocID="{4C838E91-03EC-914A-973D-162AA5FC3299}" presName="txShp" presStyleLbl="node1" presStyleIdx="7" presStyleCnt="9">
        <dgm:presLayoutVars>
          <dgm:bulletEnabled val="1"/>
        </dgm:presLayoutVars>
      </dgm:prSet>
      <dgm:spPr/>
    </dgm:pt>
    <dgm:pt modelId="{FC89E380-CA01-CC45-9091-2A02F3A876BC}" type="pres">
      <dgm:prSet presAssocID="{ADB62182-F35D-AA46-B193-40A1BF606525}" presName="spacing" presStyleCnt="0"/>
      <dgm:spPr/>
    </dgm:pt>
    <dgm:pt modelId="{17050534-7C5B-0641-8A5F-B7EED90BE8CA}" type="pres">
      <dgm:prSet presAssocID="{3C4DFE1A-D207-2846-A9EF-95818B21C58F}" presName="composite" presStyleCnt="0"/>
      <dgm:spPr/>
    </dgm:pt>
    <dgm:pt modelId="{39C791B1-290C-D745-BD13-7ABAB239EA4E}" type="pres">
      <dgm:prSet presAssocID="{3C4DFE1A-D207-2846-A9EF-95818B21C58F}" presName="imgShp" presStyleLbl="fgImgPlace1" presStyleIdx="8" presStyleCnt="9"/>
      <dgm:spPr>
        <a:blipFill>
          <a:blip xmlns:r="http://schemas.openxmlformats.org/officeDocument/2006/relationships" r:embed="rId1"/>
          <a:tile tx="0" ty="0" sx="100000" sy="100000" flip="none" algn="tl"/>
        </a:blipFill>
      </dgm:spPr>
    </dgm:pt>
    <dgm:pt modelId="{709D4E77-5694-754C-BBBB-D5EADC7269A0}" type="pres">
      <dgm:prSet presAssocID="{3C4DFE1A-D207-2846-A9EF-95818B21C58F}" presName="txShp" presStyleLbl="node1" presStyleIdx="8" presStyleCnt="9">
        <dgm:presLayoutVars>
          <dgm:bulletEnabled val="1"/>
        </dgm:presLayoutVars>
      </dgm:prSet>
      <dgm:spPr/>
    </dgm:pt>
  </dgm:ptLst>
  <dgm:cxnLst>
    <dgm:cxn modelId="{5FEF6106-C507-EC45-A7D4-A67328018CC8}" srcId="{F87B5E93-41B5-3F4F-B3C2-BBF6A2CB5FC1}" destId="{B3085C8C-F201-3346-AFD4-28486D9B5902}" srcOrd="5" destOrd="0" parTransId="{650A77D5-24C1-5343-A185-87207CA65820}" sibTransId="{155FD642-61B4-6B49-B7A9-F2225E0680BE}"/>
    <dgm:cxn modelId="{F2C5450C-7091-B046-ABB0-7BBD9EB38DAE}" srcId="{F87B5E93-41B5-3F4F-B3C2-BBF6A2CB5FC1}" destId="{5251EF0B-3637-E348-878F-054DA54FF5AE}" srcOrd="4" destOrd="0" parTransId="{84E8176E-3389-2B45-A9A1-4DD37726BEC3}" sibTransId="{48B0B206-6F4D-9F48-BD02-289AE512F9AA}"/>
    <dgm:cxn modelId="{EDE75712-F67C-A146-9B55-D67E02C73B8C}" type="presOf" srcId="{5251EF0B-3637-E348-878F-054DA54FF5AE}" destId="{861FD899-A0BB-D442-860A-9B02BD6DB958}" srcOrd="0" destOrd="0" presId="urn:microsoft.com/office/officeart/2005/8/layout/vList3"/>
    <dgm:cxn modelId="{F43C1E35-9F3C-554D-99F8-C41087B4696D}" type="presOf" srcId="{3C4DFE1A-D207-2846-A9EF-95818B21C58F}" destId="{709D4E77-5694-754C-BBBB-D5EADC7269A0}" srcOrd="0" destOrd="0" presId="urn:microsoft.com/office/officeart/2005/8/layout/vList3"/>
    <dgm:cxn modelId="{D7C8BF3B-6F26-D349-BB79-E9F01118E088}" type="presOf" srcId="{7C8BBB52-C6ED-3F4D-8182-15FEA77FFF4B}" destId="{A9E26B81-3082-B046-84BD-8B552B68E5E7}" srcOrd="0" destOrd="0" presId="urn:microsoft.com/office/officeart/2005/8/layout/vList3"/>
    <dgm:cxn modelId="{30535C5E-059D-3D43-BFBD-E29B250069E0}" type="presOf" srcId="{0FCCEFDB-001A-D249-9FAE-876AE49CAD98}" destId="{283B9BD7-F2D6-2D4F-A136-092192A32C8B}" srcOrd="0" destOrd="0" presId="urn:microsoft.com/office/officeart/2005/8/layout/vList3"/>
    <dgm:cxn modelId="{22E8F460-C63C-1843-BA46-F30DCEBEAF81}" srcId="{F87B5E93-41B5-3F4F-B3C2-BBF6A2CB5FC1}" destId="{3C4DFE1A-D207-2846-A9EF-95818B21C58F}" srcOrd="8" destOrd="0" parTransId="{A75D1BF6-46CC-EB43-B995-28799CDBE707}" sibTransId="{C0951337-367B-164F-B059-54715D3DB77C}"/>
    <dgm:cxn modelId="{F23F9370-78DE-CC46-8867-A9DEB8640757}" type="presOf" srcId="{4F349CAD-DDBF-0141-857E-48BF57BA7D74}" destId="{3357EC75-C396-1F48-9A08-C179246D5891}" srcOrd="0" destOrd="0" presId="urn:microsoft.com/office/officeart/2005/8/layout/vList3"/>
    <dgm:cxn modelId="{28280084-84EA-DF4D-8403-A5660AEB96D3}" srcId="{F87B5E93-41B5-3F4F-B3C2-BBF6A2CB5FC1}" destId="{7C8BBB52-C6ED-3F4D-8182-15FEA77FFF4B}" srcOrd="2" destOrd="0" parTransId="{D7F20C6C-22B3-B44F-B7DE-0E9AEFAE0320}" sibTransId="{0A7337C6-BE2D-1D46-9F88-CD451A8E10F5}"/>
    <dgm:cxn modelId="{08481788-2642-4147-8A74-7C88D598149A}" type="presOf" srcId="{F87B5E93-41B5-3F4F-B3C2-BBF6A2CB5FC1}" destId="{77FD4BF1-170A-954B-81DD-9E79B732A928}" srcOrd="0" destOrd="0" presId="urn:microsoft.com/office/officeart/2005/8/layout/vList3"/>
    <dgm:cxn modelId="{A6911B8A-5FCB-654C-BC12-DCC933415E2B}" type="presOf" srcId="{4C838E91-03EC-914A-973D-162AA5FC3299}" destId="{60275677-D29B-9548-9BFA-47B499FCD8D0}" srcOrd="0" destOrd="0" presId="urn:microsoft.com/office/officeart/2005/8/layout/vList3"/>
    <dgm:cxn modelId="{29914C9A-791D-1647-945D-A6F890F8123D}" srcId="{F87B5E93-41B5-3F4F-B3C2-BBF6A2CB5FC1}" destId="{2206AD4A-56AE-B646-B1CC-56D4EAF9A085}" srcOrd="1" destOrd="0" parTransId="{B1702ECB-E438-1D44-8537-D7F7F6C3BB68}" sibTransId="{D366B298-A402-6047-9FC9-C242EB175DC6}"/>
    <dgm:cxn modelId="{F110039D-F85D-0244-AA60-62A63207B9CE}" srcId="{F87B5E93-41B5-3F4F-B3C2-BBF6A2CB5FC1}" destId="{0FCCEFDB-001A-D249-9FAE-876AE49CAD98}" srcOrd="3" destOrd="0" parTransId="{7F2A2875-168E-6444-BC3C-3DFA597BEA8B}" sibTransId="{EC8C93B5-0421-9F45-B837-80BB2506521B}"/>
    <dgm:cxn modelId="{0ACAC9AF-D9E9-704A-8DD3-154F45AC5DDE}" srcId="{F87B5E93-41B5-3F4F-B3C2-BBF6A2CB5FC1}" destId="{B06E2B5A-2DBC-BF47-A3BA-A1A3F9BD0298}" srcOrd="0" destOrd="0" parTransId="{719D397C-AEB5-AF47-B963-004114F3D0A4}" sibTransId="{2B5AFD0D-ED7C-3546-A62B-D934C2941125}"/>
    <dgm:cxn modelId="{3C59D6B1-FBB7-9F44-A966-1C8297A54999}" type="presOf" srcId="{B3085C8C-F201-3346-AFD4-28486D9B5902}" destId="{88592BF6-A1C7-0D48-9420-91007A581FDA}" srcOrd="0" destOrd="0" presId="urn:microsoft.com/office/officeart/2005/8/layout/vList3"/>
    <dgm:cxn modelId="{7CF978BD-E281-D149-8709-FAF280E11DED}" srcId="{F87B5E93-41B5-3F4F-B3C2-BBF6A2CB5FC1}" destId="{4C838E91-03EC-914A-973D-162AA5FC3299}" srcOrd="7" destOrd="0" parTransId="{99E105C2-B548-3242-B681-10600D017BCC}" sibTransId="{ADB62182-F35D-AA46-B193-40A1BF606525}"/>
    <dgm:cxn modelId="{506FB3EB-D909-F94C-B61E-E19C10E77CEA}" type="presOf" srcId="{B06E2B5A-2DBC-BF47-A3BA-A1A3F9BD0298}" destId="{3385CE3F-BEB0-C14B-9EED-98253D88F1F9}" srcOrd="0" destOrd="0" presId="urn:microsoft.com/office/officeart/2005/8/layout/vList3"/>
    <dgm:cxn modelId="{560A09F6-5992-1546-B1BB-E5798A27D621}" type="presOf" srcId="{2206AD4A-56AE-B646-B1CC-56D4EAF9A085}" destId="{CFD4F60C-DABC-4A4F-8C2C-EB5CC1B599A6}" srcOrd="0" destOrd="0" presId="urn:microsoft.com/office/officeart/2005/8/layout/vList3"/>
    <dgm:cxn modelId="{E0C979FA-83E0-654D-801C-07C02CC26D33}" srcId="{F87B5E93-41B5-3F4F-B3C2-BBF6A2CB5FC1}" destId="{4F349CAD-DDBF-0141-857E-48BF57BA7D74}" srcOrd="6" destOrd="0" parTransId="{3048D3F5-C0DD-AE48-A742-0CDD583C8116}" sibTransId="{DA4E661F-CE34-7246-974F-3D8CA3962E49}"/>
    <dgm:cxn modelId="{38540F39-C485-E64C-B8B1-3BB48B25C5CC}" type="presParOf" srcId="{77FD4BF1-170A-954B-81DD-9E79B732A928}" destId="{52A461F6-B1BC-2B4C-845E-FD5167743E0D}" srcOrd="0" destOrd="0" presId="urn:microsoft.com/office/officeart/2005/8/layout/vList3"/>
    <dgm:cxn modelId="{8124F17D-31C2-BF47-9BCB-7A62D91514FD}" type="presParOf" srcId="{52A461F6-B1BC-2B4C-845E-FD5167743E0D}" destId="{9DAE4641-639C-BA48-9320-62F6045CEEDA}" srcOrd="0" destOrd="0" presId="urn:microsoft.com/office/officeart/2005/8/layout/vList3"/>
    <dgm:cxn modelId="{752426BA-1527-0640-BEDC-003573B4EA08}" type="presParOf" srcId="{52A461F6-B1BC-2B4C-845E-FD5167743E0D}" destId="{3385CE3F-BEB0-C14B-9EED-98253D88F1F9}" srcOrd="1" destOrd="0" presId="urn:microsoft.com/office/officeart/2005/8/layout/vList3"/>
    <dgm:cxn modelId="{01A32A47-2E82-CC4D-8EB1-B17F93420B98}" type="presParOf" srcId="{77FD4BF1-170A-954B-81DD-9E79B732A928}" destId="{566BEF6F-2E34-B14D-AC01-63ED368F7730}" srcOrd="1" destOrd="0" presId="urn:microsoft.com/office/officeart/2005/8/layout/vList3"/>
    <dgm:cxn modelId="{B7C071FD-F704-254A-86A6-8FEBCA7C7DDA}" type="presParOf" srcId="{77FD4BF1-170A-954B-81DD-9E79B732A928}" destId="{69F797FE-F428-DF41-8215-565FBA219893}" srcOrd="2" destOrd="0" presId="urn:microsoft.com/office/officeart/2005/8/layout/vList3"/>
    <dgm:cxn modelId="{AEB0D1D1-AB55-5844-BDAA-5D07BC3BE6B4}" type="presParOf" srcId="{69F797FE-F428-DF41-8215-565FBA219893}" destId="{94F91F39-99D8-244E-94F9-EA79BB9EC14B}" srcOrd="0" destOrd="0" presId="urn:microsoft.com/office/officeart/2005/8/layout/vList3"/>
    <dgm:cxn modelId="{C78DDCA4-C8DC-1C41-891E-F2A1BA06FF3D}" type="presParOf" srcId="{69F797FE-F428-DF41-8215-565FBA219893}" destId="{CFD4F60C-DABC-4A4F-8C2C-EB5CC1B599A6}" srcOrd="1" destOrd="0" presId="urn:microsoft.com/office/officeart/2005/8/layout/vList3"/>
    <dgm:cxn modelId="{018B94FD-778C-B641-8591-0BC65647460D}" type="presParOf" srcId="{77FD4BF1-170A-954B-81DD-9E79B732A928}" destId="{EEEC83FE-658E-634A-A9CA-978C68F736DE}" srcOrd="3" destOrd="0" presId="urn:microsoft.com/office/officeart/2005/8/layout/vList3"/>
    <dgm:cxn modelId="{8D383C30-5D6D-E342-BD43-FEDC9F0E7214}" type="presParOf" srcId="{77FD4BF1-170A-954B-81DD-9E79B732A928}" destId="{E9E0EA55-A44D-7E44-8021-8A8A8DE6819D}" srcOrd="4" destOrd="0" presId="urn:microsoft.com/office/officeart/2005/8/layout/vList3"/>
    <dgm:cxn modelId="{5518D2B0-579C-CD43-89AB-4B21B463DF25}" type="presParOf" srcId="{E9E0EA55-A44D-7E44-8021-8A8A8DE6819D}" destId="{0538B5B7-F3F1-7C47-B055-C5D3BE7D6235}" srcOrd="0" destOrd="0" presId="urn:microsoft.com/office/officeart/2005/8/layout/vList3"/>
    <dgm:cxn modelId="{DDFFD1F9-BBC5-AC4E-B50D-2CEFB194B0EA}" type="presParOf" srcId="{E9E0EA55-A44D-7E44-8021-8A8A8DE6819D}" destId="{A9E26B81-3082-B046-84BD-8B552B68E5E7}" srcOrd="1" destOrd="0" presId="urn:microsoft.com/office/officeart/2005/8/layout/vList3"/>
    <dgm:cxn modelId="{94D7F31E-6D4C-334A-8A42-D315745C62A4}" type="presParOf" srcId="{77FD4BF1-170A-954B-81DD-9E79B732A928}" destId="{6306F848-3AD7-D44B-AAA3-C34C452F5690}" srcOrd="5" destOrd="0" presId="urn:microsoft.com/office/officeart/2005/8/layout/vList3"/>
    <dgm:cxn modelId="{787BC097-D11A-314C-928C-0C1E48763E5F}" type="presParOf" srcId="{77FD4BF1-170A-954B-81DD-9E79B732A928}" destId="{2E068AE6-7C8B-A340-B8E7-A7C35AFDC44B}" srcOrd="6" destOrd="0" presId="urn:microsoft.com/office/officeart/2005/8/layout/vList3"/>
    <dgm:cxn modelId="{3F719FD0-04AF-6145-9D7E-470F787BB107}" type="presParOf" srcId="{2E068AE6-7C8B-A340-B8E7-A7C35AFDC44B}" destId="{A106D5F8-FBF2-3E4B-ADA5-856734066581}" srcOrd="0" destOrd="0" presId="urn:microsoft.com/office/officeart/2005/8/layout/vList3"/>
    <dgm:cxn modelId="{923AADD3-C9C6-B742-8E51-C7786AC7CF72}" type="presParOf" srcId="{2E068AE6-7C8B-A340-B8E7-A7C35AFDC44B}" destId="{283B9BD7-F2D6-2D4F-A136-092192A32C8B}" srcOrd="1" destOrd="0" presId="urn:microsoft.com/office/officeart/2005/8/layout/vList3"/>
    <dgm:cxn modelId="{ADA42F5C-E8CD-F84F-9196-27268FE320B8}" type="presParOf" srcId="{77FD4BF1-170A-954B-81DD-9E79B732A928}" destId="{20F0FF92-EF47-1241-BE74-E05A3B9CABF9}" srcOrd="7" destOrd="0" presId="urn:microsoft.com/office/officeart/2005/8/layout/vList3"/>
    <dgm:cxn modelId="{8D67F5D4-58C5-074B-A89A-D5D6028A3840}" type="presParOf" srcId="{77FD4BF1-170A-954B-81DD-9E79B732A928}" destId="{9E8CED5D-CFF2-054E-82E6-8E097139CC5C}" srcOrd="8" destOrd="0" presId="urn:microsoft.com/office/officeart/2005/8/layout/vList3"/>
    <dgm:cxn modelId="{9C268C31-8E12-7F41-9A19-040027C892C4}" type="presParOf" srcId="{9E8CED5D-CFF2-054E-82E6-8E097139CC5C}" destId="{8B4C5155-23D7-C94C-8E2E-CABD8CD211BA}" srcOrd="0" destOrd="0" presId="urn:microsoft.com/office/officeart/2005/8/layout/vList3"/>
    <dgm:cxn modelId="{82B1FF0F-5083-C840-A47F-BFDF8D4B8E02}" type="presParOf" srcId="{9E8CED5D-CFF2-054E-82E6-8E097139CC5C}" destId="{861FD899-A0BB-D442-860A-9B02BD6DB958}" srcOrd="1" destOrd="0" presId="urn:microsoft.com/office/officeart/2005/8/layout/vList3"/>
    <dgm:cxn modelId="{88DDC7B0-B427-F149-BE33-E86C6579D37B}" type="presParOf" srcId="{77FD4BF1-170A-954B-81DD-9E79B732A928}" destId="{EE33C451-41D7-3648-BC13-9DADB2A85BB4}" srcOrd="9" destOrd="0" presId="urn:microsoft.com/office/officeart/2005/8/layout/vList3"/>
    <dgm:cxn modelId="{87ECBA2A-D128-6D4C-B39F-BE5DEE7492B0}" type="presParOf" srcId="{77FD4BF1-170A-954B-81DD-9E79B732A928}" destId="{D34B8402-A369-A24F-945C-179897DAC335}" srcOrd="10" destOrd="0" presId="urn:microsoft.com/office/officeart/2005/8/layout/vList3"/>
    <dgm:cxn modelId="{260B32BC-AFEA-9443-A845-E08623D2A088}" type="presParOf" srcId="{D34B8402-A369-A24F-945C-179897DAC335}" destId="{B7ECDE8C-C8CA-AA43-8600-A0696320049C}" srcOrd="0" destOrd="0" presId="urn:microsoft.com/office/officeart/2005/8/layout/vList3"/>
    <dgm:cxn modelId="{06FCC508-D57D-9948-837E-0430A4792A25}" type="presParOf" srcId="{D34B8402-A369-A24F-945C-179897DAC335}" destId="{88592BF6-A1C7-0D48-9420-91007A581FDA}" srcOrd="1" destOrd="0" presId="urn:microsoft.com/office/officeart/2005/8/layout/vList3"/>
    <dgm:cxn modelId="{A7B49510-FDA7-3143-A059-80C83E5B19B9}" type="presParOf" srcId="{77FD4BF1-170A-954B-81DD-9E79B732A928}" destId="{CD1722F4-404F-C844-BB7F-787B4C136CEE}" srcOrd="11" destOrd="0" presId="urn:microsoft.com/office/officeart/2005/8/layout/vList3"/>
    <dgm:cxn modelId="{F4B3047E-A534-6248-A3B1-3B79E2E3B526}" type="presParOf" srcId="{77FD4BF1-170A-954B-81DD-9E79B732A928}" destId="{60E3D200-0D3E-6D4C-9051-98CBC47F6486}" srcOrd="12" destOrd="0" presId="urn:microsoft.com/office/officeart/2005/8/layout/vList3"/>
    <dgm:cxn modelId="{A557EBB7-50BE-9542-85BA-0D0264EE1280}" type="presParOf" srcId="{60E3D200-0D3E-6D4C-9051-98CBC47F6486}" destId="{578D1050-D3C1-3247-B9C3-D4C50DBA759C}" srcOrd="0" destOrd="0" presId="urn:microsoft.com/office/officeart/2005/8/layout/vList3"/>
    <dgm:cxn modelId="{1FAB807B-06D2-A94A-9B93-F07F827DAD11}" type="presParOf" srcId="{60E3D200-0D3E-6D4C-9051-98CBC47F6486}" destId="{3357EC75-C396-1F48-9A08-C179246D5891}" srcOrd="1" destOrd="0" presId="urn:microsoft.com/office/officeart/2005/8/layout/vList3"/>
    <dgm:cxn modelId="{F47A897C-2447-0D42-BA04-7A96FF23B0BC}" type="presParOf" srcId="{77FD4BF1-170A-954B-81DD-9E79B732A928}" destId="{124F12AA-8E87-B540-8F5B-84F4D8C9CA77}" srcOrd="13" destOrd="0" presId="urn:microsoft.com/office/officeart/2005/8/layout/vList3"/>
    <dgm:cxn modelId="{6FCEA8A7-B626-AF40-AB84-86F561A7AAA3}" type="presParOf" srcId="{77FD4BF1-170A-954B-81DD-9E79B732A928}" destId="{52D100A8-5D8F-BE49-ACC3-E2147B263360}" srcOrd="14" destOrd="0" presId="urn:microsoft.com/office/officeart/2005/8/layout/vList3"/>
    <dgm:cxn modelId="{77F89B13-B07F-A549-80D7-5E6ECBC434C2}" type="presParOf" srcId="{52D100A8-5D8F-BE49-ACC3-E2147B263360}" destId="{A1396002-DE9C-A443-8049-7752EE83F034}" srcOrd="0" destOrd="0" presId="urn:microsoft.com/office/officeart/2005/8/layout/vList3"/>
    <dgm:cxn modelId="{7A5A5D74-7522-DA43-B204-BE2489FC794D}" type="presParOf" srcId="{52D100A8-5D8F-BE49-ACC3-E2147B263360}" destId="{60275677-D29B-9548-9BFA-47B499FCD8D0}" srcOrd="1" destOrd="0" presId="urn:microsoft.com/office/officeart/2005/8/layout/vList3"/>
    <dgm:cxn modelId="{B9E1E5BF-7211-7545-BA39-47D3C085D0C1}" type="presParOf" srcId="{77FD4BF1-170A-954B-81DD-9E79B732A928}" destId="{FC89E380-CA01-CC45-9091-2A02F3A876BC}" srcOrd="15" destOrd="0" presId="urn:microsoft.com/office/officeart/2005/8/layout/vList3"/>
    <dgm:cxn modelId="{D6AF20CD-E751-DE45-950D-6CBB2C21587C}" type="presParOf" srcId="{77FD4BF1-170A-954B-81DD-9E79B732A928}" destId="{17050534-7C5B-0641-8A5F-B7EED90BE8CA}" srcOrd="16" destOrd="0" presId="urn:microsoft.com/office/officeart/2005/8/layout/vList3"/>
    <dgm:cxn modelId="{44449077-35E1-F049-9D0A-15A3EE705544}" type="presParOf" srcId="{17050534-7C5B-0641-8A5F-B7EED90BE8CA}" destId="{39C791B1-290C-D745-BD13-7ABAB239EA4E}" srcOrd="0" destOrd="0" presId="urn:microsoft.com/office/officeart/2005/8/layout/vList3"/>
    <dgm:cxn modelId="{ABE78342-ACF4-9E4E-8A35-E6B50F98F329}" type="presParOf" srcId="{17050534-7C5B-0641-8A5F-B7EED90BE8CA}" destId="{709D4E77-5694-754C-BBBB-D5EADC7269A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85CE3F-BEB0-C14B-9EED-98253D88F1F9}">
      <dsp:nvSpPr>
        <dsp:cNvPr id="0" name=""/>
        <dsp:cNvSpPr/>
      </dsp:nvSpPr>
      <dsp:spPr>
        <a:xfrm rot="10800000">
          <a:off x="1501300" y="3362"/>
          <a:ext cx="5532858" cy="430741"/>
        </a:xfrm>
        <a:prstGeom prst="homePlate">
          <a:avLst/>
        </a:prstGeom>
        <a:solidFill>
          <a:srgbClr val="A2CC51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9945" tIns="34290" rIns="64008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LA FIGURA DEL RAPPRESENTANTE NEGLI ENTI DI RICERCA, IN PARTICOLARE NELL’INFN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solidFill>
                <a:schemeClr val="tx1"/>
              </a:solidFill>
            </a:rPr>
            <a:t> Speaker: Augusto Leone</a:t>
          </a:r>
        </a:p>
      </dsp:txBody>
      <dsp:txXfrm rot="10800000">
        <a:off x="1608985" y="3362"/>
        <a:ext cx="5425173" cy="430741"/>
      </dsp:txXfrm>
    </dsp:sp>
    <dsp:sp modelId="{9DAE4641-639C-BA48-9320-62F6045CEEDA}">
      <dsp:nvSpPr>
        <dsp:cNvPr id="0" name=""/>
        <dsp:cNvSpPr/>
      </dsp:nvSpPr>
      <dsp:spPr>
        <a:xfrm>
          <a:off x="1285929" y="3362"/>
          <a:ext cx="430741" cy="430741"/>
        </a:xfrm>
        <a:prstGeom prst="ellipse">
          <a:avLst/>
        </a:prstGeom>
        <a:blipFill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FD4F60C-DABC-4A4F-8C2C-EB5CC1B599A6}">
      <dsp:nvSpPr>
        <dsp:cNvPr id="0" name=""/>
        <dsp:cNvSpPr/>
      </dsp:nvSpPr>
      <dsp:spPr>
        <a:xfrm rot="10800000">
          <a:off x="1501300" y="562683"/>
          <a:ext cx="5532858" cy="430741"/>
        </a:xfrm>
        <a:prstGeom prst="homePlate">
          <a:avLst/>
        </a:prstGeom>
        <a:solidFill>
          <a:srgbClr val="A2CC51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9945" tIns="41910" rIns="78232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GLI AMBITI DI COMPETENZA DEL RAPPRESENTANTE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solidFill>
                <a:schemeClr val="tx1"/>
              </a:solidFill>
            </a:rPr>
            <a:t>Speaker: Roberto </a:t>
          </a:r>
          <a:r>
            <a:rPr lang="en-US" sz="800" kern="1200" dirty="0" err="1">
              <a:solidFill>
                <a:schemeClr val="tx1"/>
              </a:solidFill>
            </a:rPr>
            <a:t>Gomezel</a:t>
          </a:r>
          <a:endParaRPr lang="en-US" sz="800" kern="1200" dirty="0">
            <a:solidFill>
              <a:schemeClr val="tx1"/>
            </a:solidFill>
          </a:endParaRPr>
        </a:p>
      </dsp:txBody>
      <dsp:txXfrm rot="10800000">
        <a:off x="1608985" y="562683"/>
        <a:ext cx="5425173" cy="430741"/>
      </dsp:txXfrm>
    </dsp:sp>
    <dsp:sp modelId="{94F91F39-99D8-244E-94F9-EA79BB9EC14B}">
      <dsp:nvSpPr>
        <dsp:cNvPr id="0" name=""/>
        <dsp:cNvSpPr/>
      </dsp:nvSpPr>
      <dsp:spPr>
        <a:xfrm>
          <a:off x="1285929" y="562683"/>
          <a:ext cx="430741" cy="430741"/>
        </a:xfrm>
        <a:prstGeom prst="ellipse">
          <a:avLst/>
        </a:prstGeom>
        <a:blipFill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9E26B81-3082-B046-84BD-8B552B68E5E7}">
      <dsp:nvSpPr>
        <dsp:cNvPr id="0" name=""/>
        <dsp:cNvSpPr/>
      </dsp:nvSpPr>
      <dsp:spPr>
        <a:xfrm rot="10800000">
          <a:off x="1501300" y="1122003"/>
          <a:ext cx="5532858" cy="430741"/>
        </a:xfrm>
        <a:prstGeom prst="homePlate">
          <a:avLst/>
        </a:prstGeom>
        <a:solidFill>
          <a:srgbClr val="A2CC51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9945" tIns="41910" rIns="78232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L’ENTE E IL SUO FUNZIONAMENTO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solidFill>
                <a:schemeClr val="tx1"/>
              </a:solidFill>
            </a:rPr>
            <a:t>Speaker: Antonio </a:t>
          </a:r>
          <a:r>
            <a:rPr lang="en-US" sz="800" kern="1200" dirty="0" err="1">
              <a:solidFill>
                <a:schemeClr val="tx1"/>
              </a:solidFill>
            </a:rPr>
            <a:t>Passeri</a:t>
          </a:r>
          <a:endParaRPr lang="en-US" sz="800" kern="1200" dirty="0">
            <a:solidFill>
              <a:schemeClr val="tx1"/>
            </a:solidFill>
          </a:endParaRPr>
        </a:p>
      </dsp:txBody>
      <dsp:txXfrm rot="10800000">
        <a:off x="1608985" y="1122003"/>
        <a:ext cx="5425173" cy="430741"/>
      </dsp:txXfrm>
    </dsp:sp>
    <dsp:sp modelId="{0538B5B7-F3F1-7C47-B055-C5D3BE7D6235}">
      <dsp:nvSpPr>
        <dsp:cNvPr id="0" name=""/>
        <dsp:cNvSpPr/>
      </dsp:nvSpPr>
      <dsp:spPr>
        <a:xfrm>
          <a:off x="1285929" y="1122003"/>
          <a:ext cx="430741" cy="430741"/>
        </a:xfrm>
        <a:prstGeom prst="ellipse">
          <a:avLst/>
        </a:prstGeom>
        <a:blipFill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83B9BD7-F2D6-2D4F-A136-092192A32C8B}">
      <dsp:nvSpPr>
        <dsp:cNvPr id="0" name=""/>
        <dsp:cNvSpPr/>
      </dsp:nvSpPr>
      <dsp:spPr>
        <a:xfrm rot="10800000">
          <a:off x="1501300" y="1681324"/>
          <a:ext cx="5532858" cy="430741"/>
        </a:xfrm>
        <a:prstGeom prst="homePlate">
          <a:avLst/>
        </a:prstGeom>
        <a:solidFill>
          <a:srgbClr val="A2CC51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9945" tIns="41910" rIns="78232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STAR BENE ALL’INFN - </a:t>
          </a:r>
          <a:r>
            <a:rPr lang="en-US" sz="1100" kern="1200" dirty="0" err="1">
              <a:solidFill>
                <a:schemeClr val="tx1"/>
              </a:solidFill>
            </a:rPr>
            <a:t>Ruolo</a:t>
          </a:r>
          <a:r>
            <a:rPr lang="en-US" sz="1100" kern="1200" dirty="0">
              <a:solidFill>
                <a:schemeClr val="tx1"/>
              </a:solidFill>
            </a:rPr>
            <a:t> e </a:t>
          </a:r>
          <a:r>
            <a:rPr lang="en-US" sz="1100" kern="1200" dirty="0" err="1">
              <a:solidFill>
                <a:schemeClr val="tx1"/>
              </a:solidFill>
            </a:rPr>
            <a:t>funzioni</a:t>
          </a:r>
          <a:r>
            <a:rPr lang="en-US" sz="1100" kern="1200" dirty="0">
              <a:solidFill>
                <a:schemeClr val="tx1"/>
              </a:solidFill>
            </a:rPr>
            <a:t> </a:t>
          </a:r>
          <a:r>
            <a:rPr lang="en-US" sz="1100" kern="1200" dirty="0" err="1">
              <a:solidFill>
                <a:schemeClr val="tx1"/>
              </a:solidFill>
            </a:rPr>
            <a:t>della</a:t>
          </a:r>
          <a:r>
            <a:rPr lang="en-US" sz="1100" kern="1200" dirty="0">
              <a:solidFill>
                <a:schemeClr val="tx1"/>
              </a:solidFill>
            </a:rPr>
            <a:t> </a:t>
          </a:r>
          <a:r>
            <a:rPr lang="en-US" sz="1100" kern="1200" dirty="0" err="1">
              <a:solidFill>
                <a:schemeClr val="tx1"/>
              </a:solidFill>
            </a:rPr>
            <a:t>Consigliera</a:t>
          </a:r>
          <a:r>
            <a:rPr lang="en-US" sz="1100" kern="1200" dirty="0">
              <a:solidFill>
                <a:schemeClr val="tx1"/>
              </a:solidFill>
            </a:rPr>
            <a:t> di fiducia</a:t>
          </a:r>
        </a:p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Speaker:  Chiara Federici</a:t>
          </a:r>
        </a:p>
      </dsp:txBody>
      <dsp:txXfrm rot="10800000">
        <a:off x="1608985" y="1681324"/>
        <a:ext cx="5425173" cy="430741"/>
      </dsp:txXfrm>
    </dsp:sp>
    <dsp:sp modelId="{A106D5F8-FBF2-3E4B-ADA5-856734066581}">
      <dsp:nvSpPr>
        <dsp:cNvPr id="0" name=""/>
        <dsp:cNvSpPr/>
      </dsp:nvSpPr>
      <dsp:spPr>
        <a:xfrm>
          <a:off x="1285929" y="1681324"/>
          <a:ext cx="430741" cy="430741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61FD899-A0BB-D442-860A-9B02BD6DB958}">
      <dsp:nvSpPr>
        <dsp:cNvPr id="0" name=""/>
        <dsp:cNvSpPr/>
      </dsp:nvSpPr>
      <dsp:spPr>
        <a:xfrm rot="10800000">
          <a:off x="1501300" y="2240645"/>
          <a:ext cx="5532858" cy="430741"/>
        </a:xfrm>
        <a:prstGeom prst="homePlate">
          <a:avLst/>
        </a:prstGeom>
        <a:solidFill>
          <a:srgbClr val="A2CC51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9945" tIns="41910" rIns="78232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RAPPRESENTANZA E RAPPRESENTATIVITA’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solidFill>
                <a:schemeClr val="tx1"/>
              </a:solidFill>
            </a:rPr>
            <a:t>Speaker: Luigi </a:t>
          </a:r>
          <a:r>
            <a:rPr lang="en-US" sz="800" kern="1200" dirty="0" err="1">
              <a:solidFill>
                <a:schemeClr val="tx1"/>
              </a:solidFill>
            </a:rPr>
            <a:t>Parodi</a:t>
          </a:r>
          <a:endParaRPr lang="en-US" sz="800" kern="1200" dirty="0">
            <a:solidFill>
              <a:schemeClr val="tx1"/>
            </a:solidFill>
          </a:endParaRPr>
        </a:p>
      </dsp:txBody>
      <dsp:txXfrm rot="10800000">
        <a:off x="1608985" y="2240645"/>
        <a:ext cx="5425173" cy="430741"/>
      </dsp:txXfrm>
    </dsp:sp>
    <dsp:sp modelId="{8B4C5155-23D7-C94C-8E2E-CABD8CD211BA}">
      <dsp:nvSpPr>
        <dsp:cNvPr id="0" name=""/>
        <dsp:cNvSpPr/>
      </dsp:nvSpPr>
      <dsp:spPr>
        <a:xfrm>
          <a:off x="1285929" y="2240645"/>
          <a:ext cx="430741" cy="430741"/>
        </a:xfrm>
        <a:prstGeom prst="ellipse">
          <a:avLst/>
        </a:prstGeom>
        <a:blipFill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8592BF6-A1C7-0D48-9420-91007A581FDA}">
      <dsp:nvSpPr>
        <dsp:cNvPr id="0" name=""/>
        <dsp:cNvSpPr/>
      </dsp:nvSpPr>
      <dsp:spPr>
        <a:xfrm rot="10800000">
          <a:off x="1501300" y="2799966"/>
          <a:ext cx="5532858" cy="430741"/>
        </a:xfrm>
        <a:prstGeom prst="homePlate">
          <a:avLst/>
        </a:prstGeom>
        <a:solidFill>
          <a:srgbClr val="A2CC51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9945" tIns="41910" rIns="78232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IL PERSONALE DELL’ ENTE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solidFill>
                <a:schemeClr val="tx1"/>
              </a:solidFill>
            </a:rPr>
            <a:t>Speaker: </a:t>
          </a:r>
          <a:r>
            <a:rPr lang="en-US" sz="800" kern="1200" dirty="0" err="1">
              <a:solidFill>
                <a:schemeClr val="tx1"/>
              </a:solidFill>
            </a:rPr>
            <a:t>Attanasio</a:t>
          </a:r>
          <a:r>
            <a:rPr lang="en-US" sz="800" kern="1200" dirty="0">
              <a:solidFill>
                <a:schemeClr val="tx1"/>
              </a:solidFill>
            </a:rPr>
            <a:t> Candela</a:t>
          </a:r>
        </a:p>
      </dsp:txBody>
      <dsp:txXfrm rot="10800000">
        <a:off x="1608985" y="2799966"/>
        <a:ext cx="5425173" cy="430741"/>
      </dsp:txXfrm>
    </dsp:sp>
    <dsp:sp modelId="{B7ECDE8C-C8CA-AA43-8600-A0696320049C}">
      <dsp:nvSpPr>
        <dsp:cNvPr id="0" name=""/>
        <dsp:cNvSpPr/>
      </dsp:nvSpPr>
      <dsp:spPr>
        <a:xfrm>
          <a:off x="1285929" y="2799966"/>
          <a:ext cx="430741" cy="430741"/>
        </a:xfrm>
        <a:prstGeom prst="ellipse">
          <a:avLst/>
        </a:prstGeom>
        <a:blipFill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357EC75-C396-1F48-9A08-C179246D5891}">
      <dsp:nvSpPr>
        <dsp:cNvPr id="0" name=""/>
        <dsp:cNvSpPr/>
      </dsp:nvSpPr>
      <dsp:spPr>
        <a:xfrm rot="10800000">
          <a:off x="1501300" y="3359286"/>
          <a:ext cx="5532858" cy="430741"/>
        </a:xfrm>
        <a:prstGeom prst="homePlate">
          <a:avLst/>
        </a:prstGeom>
        <a:solidFill>
          <a:srgbClr val="A2CC51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9945" tIns="41910" rIns="78232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LA COMUNICAZIONE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solidFill>
                <a:schemeClr val="tx1"/>
              </a:solidFill>
            </a:rPr>
            <a:t>Speaker: Paolo Lo Re</a:t>
          </a:r>
        </a:p>
      </dsp:txBody>
      <dsp:txXfrm rot="10800000">
        <a:off x="1608985" y="3359286"/>
        <a:ext cx="5425173" cy="430741"/>
      </dsp:txXfrm>
    </dsp:sp>
    <dsp:sp modelId="{578D1050-D3C1-3247-B9C3-D4C50DBA759C}">
      <dsp:nvSpPr>
        <dsp:cNvPr id="0" name=""/>
        <dsp:cNvSpPr/>
      </dsp:nvSpPr>
      <dsp:spPr>
        <a:xfrm>
          <a:off x="1285929" y="3359286"/>
          <a:ext cx="430741" cy="430741"/>
        </a:xfrm>
        <a:prstGeom prst="ellipse">
          <a:avLst/>
        </a:prstGeom>
        <a:blipFill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0275677-D29B-9548-9BFA-47B499FCD8D0}">
      <dsp:nvSpPr>
        <dsp:cNvPr id="0" name=""/>
        <dsp:cNvSpPr/>
      </dsp:nvSpPr>
      <dsp:spPr>
        <a:xfrm rot="10800000">
          <a:off x="1501300" y="3918607"/>
          <a:ext cx="5532858" cy="430741"/>
        </a:xfrm>
        <a:prstGeom prst="homePlate">
          <a:avLst/>
        </a:prstGeom>
        <a:solidFill>
          <a:srgbClr val="A2CC51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9945" tIns="41910" rIns="78232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STRUMENTI TECNICI PER COMUNICARE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Speaker: Rossana </a:t>
          </a:r>
          <a:r>
            <a:rPr lang="en-US" sz="900" kern="1200" dirty="0" err="1">
              <a:solidFill>
                <a:schemeClr val="tx1"/>
              </a:solidFill>
            </a:rPr>
            <a:t>Chiaratti</a:t>
          </a:r>
          <a:endParaRPr lang="en-US" sz="900" kern="1200" dirty="0">
            <a:solidFill>
              <a:schemeClr val="tx1"/>
            </a:solidFill>
          </a:endParaRPr>
        </a:p>
      </dsp:txBody>
      <dsp:txXfrm rot="10800000">
        <a:off x="1608985" y="3918607"/>
        <a:ext cx="5425173" cy="430741"/>
      </dsp:txXfrm>
    </dsp:sp>
    <dsp:sp modelId="{A1396002-DE9C-A443-8049-7752EE83F034}">
      <dsp:nvSpPr>
        <dsp:cNvPr id="0" name=""/>
        <dsp:cNvSpPr/>
      </dsp:nvSpPr>
      <dsp:spPr>
        <a:xfrm>
          <a:off x="1285929" y="3918607"/>
          <a:ext cx="430741" cy="430741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09D4E77-5694-754C-BBBB-D5EADC7269A0}">
      <dsp:nvSpPr>
        <dsp:cNvPr id="0" name=""/>
        <dsp:cNvSpPr/>
      </dsp:nvSpPr>
      <dsp:spPr>
        <a:xfrm rot="10800000">
          <a:off x="1501300" y="4477928"/>
          <a:ext cx="5532858" cy="430741"/>
        </a:xfrm>
        <a:prstGeom prst="homePlate">
          <a:avLst/>
        </a:prstGeom>
        <a:solidFill>
          <a:srgbClr val="A2CC51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9945" tIns="41910" rIns="78232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DISCUSSIONE FINALE E CONCLUSIONI</a:t>
          </a:r>
        </a:p>
      </dsp:txBody>
      <dsp:txXfrm rot="10800000">
        <a:off x="1608985" y="4477928"/>
        <a:ext cx="5425173" cy="430741"/>
      </dsp:txXfrm>
    </dsp:sp>
    <dsp:sp modelId="{39C791B1-290C-D745-BD13-7ABAB239EA4E}">
      <dsp:nvSpPr>
        <dsp:cNvPr id="0" name=""/>
        <dsp:cNvSpPr/>
      </dsp:nvSpPr>
      <dsp:spPr>
        <a:xfrm>
          <a:off x="1285929" y="4477928"/>
          <a:ext cx="430741" cy="430741"/>
        </a:xfrm>
        <a:prstGeom prst="ellipse">
          <a:avLst/>
        </a:prstGeom>
        <a:blipFill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2"/>
          </a:xfrm>
          <a:prstGeom prst="rect">
            <a:avLst/>
          </a:prstGeom>
        </p:spPr>
        <p:txBody>
          <a:bodyPr vert="horz" lIns="99055" tIns="49528" rIns="99055" bIns="4952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511652"/>
          </a:xfrm>
          <a:prstGeom prst="rect">
            <a:avLst/>
          </a:prstGeom>
        </p:spPr>
        <p:txBody>
          <a:bodyPr vert="horz" wrap="square" lIns="99055" tIns="49528" rIns="99055" bIns="4952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Calibri" charset="0"/>
              </a:defRPr>
            </a:lvl1pPr>
          </a:lstStyle>
          <a:p>
            <a:pPr>
              <a:defRPr/>
            </a:pPr>
            <a:fld id="{65C708B0-1C5F-2445-94EB-5B934B86CECE}" type="datetimeFigureOut">
              <a:rPr lang="en-US" altLang="en-US"/>
              <a:pPr>
                <a:defRPr/>
              </a:pPr>
              <a:t>2/18/20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19598"/>
            <a:ext cx="5963120" cy="511652"/>
          </a:xfrm>
          <a:prstGeom prst="rect">
            <a:avLst/>
          </a:prstGeom>
        </p:spPr>
        <p:txBody>
          <a:bodyPr vert="horz" lIns="99055" tIns="49528" rIns="99055" bIns="4952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963120" y="9719598"/>
            <a:ext cx="1137712" cy="511652"/>
          </a:xfrm>
          <a:prstGeom prst="rect">
            <a:avLst/>
          </a:prstGeom>
        </p:spPr>
        <p:txBody>
          <a:bodyPr vert="horz" wrap="square" lIns="99055" tIns="49528" rIns="99055" bIns="4952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Calibri" charset="0"/>
              </a:defRPr>
            </a:lvl1pPr>
          </a:lstStyle>
          <a:p>
            <a:pPr>
              <a:defRPr/>
            </a:pPr>
            <a:fld id="{1C38FA05-5C83-6D44-856F-DEC5E7553F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2618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2"/>
          </a:xfrm>
          <a:prstGeom prst="rect">
            <a:avLst/>
          </a:prstGeom>
        </p:spPr>
        <p:txBody>
          <a:bodyPr vert="horz" lIns="99055" tIns="49528" rIns="99055" bIns="4952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1652"/>
          </a:xfrm>
          <a:prstGeom prst="rect">
            <a:avLst/>
          </a:prstGeom>
        </p:spPr>
        <p:txBody>
          <a:bodyPr vert="horz" wrap="square" lIns="99055" tIns="49528" rIns="99055" bIns="4952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Calibri" charset="0"/>
              </a:defRPr>
            </a:lvl1pPr>
          </a:lstStyle>
          <a:p>
            <a:pPr>
              <a:defRPr/>
            </a:pPr>
            <a:fld id="{6E70CA88-356F-4943-B1D5-6B94419A06A5}" type="datetimeFigureOut">
              <a:rPr lang="en-US" altLang="en-US"/>
              <a:pPr>
                <a:defRPr/>
              </a:pPr>
              <a:t>2/18/20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5" tIns="49528" rIns="99055" bIns="49528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9055" tIns="49528" rIns="99055" bIns="49528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1652"/>
          </a:xfrm>
          <a:prstGeom prst="rect">
            <a:avLst/>
          </a:prstGeom>
        </p:spPr>
        <p:txBody>
          <a:bodyPr vert="horz" lIns="99055" tIns="49528" rIns="99055" bIns="4952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8"/>
            <a:ext cx="3077739" cy="511652"/>
          </a:xfrm>
          <a:prstGeom prst="rect">
            <a:avLst/>
          </a:prstGeom>
        </p:spPr>
        <p:txBody>
          <a:bodyPr vert="horz" wrap="square" lIns="99055" tIns="49528" rIns="99055" bIns="4952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Calibri" charset="0"/>
              </a:defRPr>
            </a:lvl1pPr>
          </a:lstStyle>
          <a:p>
            <a:pPr>
              <a:defRPr/>
            </a:pPr>
            <a:fld id="{94089FFC-7B6E-D14B-A34A-A4DA0D6DBA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57217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089FFC-7B6E-D14B-A34A-A4DA0D6DBA94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1229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Totale partecipanti al corso 15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089FFC-7B6E-D14B-A34A-A4DA0D6DBA94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7597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089FFC-7B6E-D14B-A34A-A4DA0D6DBA94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8857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ea typeface="ＭＳ Ｐゴシック" charset="-128"/>
              </a:rPr>
              <a:t>Il Gruppo di </a:t>
            </a:r>
            <a:r>
              <a:rPr lang="en-US" altLang="en-US" dirty="0" err="1">
                <a:ea typeface="ＭＳ Ｐゴシック" charset="-128"/>
              </a:rPr>
              <a:t>lavoro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è</a:t>
            </a:r>
            <a:r>
              <a:rPr lang="en-US" altLang="en-US" dirty="0">
                <a:ea typeface="ＭＳ Ｐゴシック" charset="-128"/>
              </a:rPr>
              <a:t> in </a:t>
            </a:r>
            <a:r>
              <a:rPr lang="en-US" altLang="en-US" dirty="0" err="1">
                <a:ea typeface="ＭＳ Ｐゴシック" charset="-128"/>
              </a:rPr>
              <a:t>fase</a:t>
            </a:r>
            <a:r>
              <a:rPr lang="en-US" altLang="en-US" dirty="0">
                <a:ea typeface="ＭＳ Ｐゴシック" charset="-128"/>
              </a:rPr>
              <a:t> di </a:t>
            </a:r>
            <a:r>
              <a:rPr lang="en-US" altLang="en-US" dirty="0" err="1">
                <a:ea typeface="ＭＳ Ｐゴシック" charset="-128"/>
              </a:rPr>
              <a:t>cambiamento</a:t>
            </a:r>
            <a:r>
              <a:rPr lang="en-US" altLang="en-US" dirty="0">
                <a:ea typeface="ＭＳ Ｐゴシック" charset="-128"/>
              </a:rPr>
              <a:t>, </a:t>
            </a:r>
            <a:r>
              <a:rPr lang="en-US" altLang="en-US" dirty="0" err="1">
                <a:ea typeface="ＭＳ Ｐゴシック" charset="-128"/>
              </a:rPr>
              <a:t>alcuni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dei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rappresentanti</a:t>
            </a:r>
            <a:r>
              <a:rPr lang="en-US" altLang="en-US" dirty="0">
                <a:ea typeface="ＭＳ Ｐゴシック" charset="-128"/>
              </a:rPr>
              <a:t> in </a:t>
            </a:r>
            <a:r>
              <a:rPr lang="en-US" altLang="en-US" dirty="0" err="1">
                <a:ea typeface="ＭＳ Ｐゴシック" charset="-128"/>
              </a:rPr>
              <a:t>carica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terminano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il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loro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mandato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entro</a:t>
            </a:r>
            <a:r>
              <a:rPr lang="en-US" altLang="en-US" dirty="0">
                <a:ea typeface="ＭＳ Ｐゴシック" charset="-128"/>
              </a:rPr>
              <a:t> un anno. Ci </a:t>
            </a:r>
            <a:r>
              <a:rPr lang="en-US" altLang="en-US" dirty="0" err="1">
                <a:ea typeface="ＭＳ Ｐゴシック" charset="-128"/>
              </a:rPr>
              <a:t>apettiamo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nuove</a:t>
            </a:r>
            <a:r>
              <a:rPr lang="en-US" altLang="en-US" dirty="0">
                <a:ea typeface="ＭＳ Ｐゴシック" charset="-128"/>
              </a:rPr>
              <a:t> candidature.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804825" indent="-309548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238193" indent="-247638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733470" indent="-247638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228747" indent="-247638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724024" indent="-2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219301" indent="-2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714579" indent="-2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4209856" indent="-2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249512AE-CCF7-D64A-8A72-D2D42A26FE77}" type="slidenum">
              <a:rPr lang="en-US" altLang="en-US">
                <a:latin typeface="Calibri" charset="0"/>
              </a:rPr>
              <a:pPr/>
              <a:t>12</a:t>
            </a:fld>
            <a:endParaRPr lang="en-US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5222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089FFC-7B6E-D14B-A34A-A4DA0D6DBA94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82385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/>
            <a:endParaRPr lang="it-IT" altLang="en-US" dirty="0">
              <a:solidFill>
                <a:srgbClr val="7F7F7F"/>
              </a:solidFill>
              <a:ea typeface="ＭＳ Ｐゴシック" charset="-128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804825" indent="-309548">
              <a:spcBef>
                <a:spcPct val="30000"/>
              </a:spcBef>
              <a:defRPr sz="13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238193" indent="-247638">
              <a:spcBef>
                <a:spcPct val="30000"/>
              </a:spcBef>
              <a:defRPr sz="13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733470" indent="-247638">
              <a:spcBef>
                <a:spcPct val="30000"/>
              </a:spcBef>
              <a:defRPr sz="13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228747" indent="-247638">
              <a:spcBef>
                <a:spcPct val="30000"/>
              </a:spcBef>
              <a:defRPr sz="13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724024" indent="-24763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3219301" indent="-24763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714579" indent="-24763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4209856" indent="-24763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51DD5D8F-587B-3A4E-9C73-81665793105B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006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L’impianto del corso non risulta particolarmente modificato ma sicuramente migliorato e arricchito nei contenuti.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089FFC-7B6E-D14B-A34A-A4DA0D6DBA94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262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Struttura generale del corso (definitiva) : 7 moduli da 40’ (30 + 10 minuti ciascuno), 1 modulo per un approfondimento su un tema specifico tenuto da un esperto, abbiamo pensato a temi che riguardassero  la tutela del personale, problematiche di genere e </a:t>
            </a:r>
            <a:r>
              <a:rPr lang="it-IT" dirty="0" err="1"/>
              <a:t>inclusità</a:t>
            </a:r>
            <a:r>
              <a:rPr lang="it-IT" dirty="0"/>
              <a:t>. Infine  un modulo riservato alle conclusioni del corso.</a:t>
            </a:r>
          </a:p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089FFC-7B6E-D14B-A34A-A4DA0D6DBA9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3004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Il corso è strutturato su 8 moduli, i primi quattro presentati nel pomeriggio, gli altri 4 nella mattinata successiva.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089FFC-7B6E-D14B-A34A-A4DA0D6DBA94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896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089FFC-7B6E-D14B-A34A-A4DA0D6DBA94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607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089FFC-7B6E-D14B-A34A-A4DA0D6DBA94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3093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089FFC-7B6E-D14B-A34A-A4DA0D6DBA94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0353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089FFC-7B6E-D14B-A34A-A4DA0D6DBA94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957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Totale partecipanti al corso 15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089FFC-7B6E-D14B-A34A-A4DA0D6DBA94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5792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mixart.com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mixart.com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mixart.com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mixart.com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mixart.com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412582-FB01-5742-BD11-D3E4AC063FBE}" type="datetime1">
              <a:rPr lang="it-IT" altLang="en-US" smtClean="0"/>
              <a:t>18/02/20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Assemblea Nazionale Rappresentanti Personale RT, Roma, 18 e 19 febbraio 2020  -  Lorena Stellato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35F76B-A0AE-1D4C-BA99-D92AAF5F32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6" name="Picture 10" descr="puzzle.png">
            <a:extLst>
              <a:ext uri="{FF2B5EF4-FFF2-40B4-BE49-F238E27FC236}">
                <a16:creationId xmlns:a16="http://schemas.microsoft.com/office/drawing/2014/main" id="{E1408D55-65C8-8D42-84C2-1256C07E5E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33400"/>
            <a:ext cx="11795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79F2248D-B5DD-D040-9C9F-15E70E425466}"/>
              </a:ext>
            </a:extLst>
          </p:cNvPr>
          <p:cNvSpPr/>
          <p:nvPr userDrawn="1"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CasellaDiTesto 3">
            <a:extLst>
              <a:ext uri="{FF2B5EF4-FFF2-40B4-BE49-F238E27FC236}">
                <a16:creationId xmlns:a16="http://schemas.microsoft.com/office/drawing/2014/main" id="{804AD350-DECB-9748-9ABB-82C71E2E5BE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312025" y="1560513"/>
            <a:ext cx="1746250" cy="2460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500">
                <a:hlinkClick r:id="rId3"/>
              </a:rPr>
              <a:t>www.lumixart.com</a:t>
            </a:r>
            <a:endParaRPr lang="it-IT" sz="500"/>
          </a:p>
          <a:p>
            <a:pPr eaLnBrk="1" hangingPunct="1">
              <a:defRPr/>
            </a:pPr>
            <a:r>
              <a:rPr lang="en-US" sz="500"/>
              <a:t>Creative Commons Attribution-Share Alike 2.0 Generic </a:t>
            </a:r>
            <a:endParaRPr lang="it-IT" sz="500"/>
          </a:p>
        </p:txBody>
      </p:sp>
    </p:spTree>
    <p:extLst>
      <p:ext uri="{BB962C8B-B14F-4D97-AF65-F5344CB8AC3E}">
        <p14:creationId xmlns:p14="http://schemas.microsoft.com/office/powerpoint/2010/main" val="911239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F3E0-D45C-7E4E-B27E-A9DB4080B21B}" type="datetime1">
              <a:rPr lang="it-IT" smtClean="0"/>
              <a:t>18/02/20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en-US"/>
              <a:t>Assemblea Nazionale Rappresentanti Personale RT, Roma, 18 e 19 febbraio 2020  -  Lorena Stellato</a:t>
            </a:r>
            <a:endParaRPr lang="en-US" altLang="en-US" i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0BA9B-7892-874F-8FF2-1C3B96F2669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404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14B4F-AF1E-B948-9E5A-C42C2DCE11D9}" type="datetime1">
              <a:rPr lang="it-IT" smtClean="0"/>
              <a:t>18/02/20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en-US"/>
              <a:t>Assemblea Nazionale Rappresentanti Personale RT, Roma, 18 e 19 febbraio 2020  -  Lorena Stellato</a:t>
            </a:r>
            <a:endParaRPr lang="en-US" altLang="en-US" i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0BA9B-7892-874F-8FF2-1C3B96F2669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7911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F1230-D6AA-C440-803B-68FEDA8647AC}" type="datetime1">
              <a:rPr lang="it-IT" smtClean="0"/>
              <a:t>18/02/20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en-US"/>
              <a:t>Assemblea Nazionale Rappresentanti Personale RT, Roma, 18 e 19 febbraio 2020  -  Lorena Stellato</a:t>
            </a:r>
            <a:endParaRPr lang="en-US" altLang="en-US" i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0BA9B-7892-874F-8FF2-1C3B96F2669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4041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7603-33BE-3B41-BCB5-CAE638610D44}" type="datetime1">
              <a:rPr lang="it-IT" smtClean="0"/>
              <a:t>18/02/20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en-US"/>
              <a:t>Assemblea Nazionale Rappresentanti Personale RT, Roma, 18 e 19 febbraio 2020  -  Lorena Stellato</a:t>
            </a:r>
            <a:endParaRPr lang="en-US" altLang="en-US" i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0BA9B-7892-874F-8FF2-1C3B96F2669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55942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6C92-1724-FB40-B574-9A5A727AF02E}" type="datetime1">
              <a:rPr lang="it-IT" smtClean="0"/>
              <a:t>18/02/20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en-US"/>
              <a:t>Assemblea Nazionale Rappresentanti Personale RT, Roma, 18 e 19 febbraio 2020  -  Lorena Stellato</a:t>
            </a:r>
            <a:endParaRPr lang="en-US" altLang="en-US" i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0BA9B-7892-874F-8FF2-1C3B96F2669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661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5837-BAA8-5142-83FD-AB3AE18F1BC4}" type="datetime1">
              <a:rPr lang="it-IT" smtClean="0"/>
              <a:t>18/02/20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en-US"/>
              <a:t>Assemblea Nazionale Rappresentanti Personale RT, Roma, 18 e 19 febbraio 2020  -  Lorena Stellato</a:t>
            </a:r>
            <a:endParaRPr lang="en-US" altLang="en-US" i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0BA9B-7892-874F-8FF2-1C3B96F2669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3376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832F3-A22A-9D44-9E68-6044A2510195}" type="datetime1">
              <a:rPr lang="it-IT" smtClean="0"/>
              <a:t>18/02/20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en-US"/>
              <a:t>Assemblea Nazionale Rappresentanti Personale RT, Roma, 18 e 19 febbraio 2020  -  Lorena Stellato</a:t>
            </a:r>
            <a:endParaRPr lang="en-US" altLang="en-US" i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0BA9B-7892-874F-8FF2-1C3B96F2669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6297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en-US"/>
              <a:t>Assemblea Nazionale Rappresentanti Personale RT, Roma, 18 e 19 febbraio 2020  -  Lorena Stellato</a:t>
            </a:r>
            <a:endParaRPr lang="en-US" altLang="en-US" i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CC03A-1DCC-CE45-899A-451D820F57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21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7BEC-FCE7-BD4B-AC07-F78C3E7AEF4A}" type="datetime1">
              <a:rPr lang="it-IT" smtClean="0"/>
              <a:t>18/02/20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en-US"/>
              <a:t>Assemblea Nazionale Rappresentanti Personale RT, Roma, 18 e 19 febbraio 2020  -  Lorena Stellato</a:t>
            </a:r>
            <a:endParaRPr lang="en-US" altLang="en-US" i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0BA9B-7892-874F-8FF2-1C3B96F2669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82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584BC9-4666-EE4A-892C-58AE0223B848}" type="datetime1">
              <a:rPr lang="it-IT" altLang="en-US" smtClean="0"/>
              <a:t>18/02/20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Assemblea Nazionale Rappresentanti Personale RT, Roma, 18 e 19 febbraio 2020  -  Lorena Stellato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15EA95-8DDA-7242-AF62-3B78CD5832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10" descr="puzzle.png">
            <a:extLst>
              <a:ext uri="{FF2B5EF4-FFF2-40B4-BE49-F238E27FC236}">
                <a16:creationId xmlns:a16="http://schemas.microsoft.com/office/drawing/2014/main" id="{0D80704E-E47A-BE41-BF44-14236BC672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33400"/>
            <a:ext cx="11795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CB78DA3-176C-6241-A6E6-C21DCE1B72B1}"/>
              </a:ext>
            </a:extLst>
          </p:cNvPr>
          <p:cNvSpPr/>
          <p:nvPr userDrawn="1"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CasellaDiTesto 3">
            <a:extLst>
              <a:ext uri="{FF2B5EF4-FFF2-40B4-BE49-F238E27FC236}">
                <a16:creationId xmlns:a16="http://schemas.microsoft.com/office/drawing/2014/main" id="{8A2DAD3B-18DE-6A44-800B-BBE17BDF1B0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312025" y="1560513"/>
            <a:ext cx="1746250" cy="2460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500">
                <a:hlinkClick r:id="rId3"/>
              </a:rPr>
              <a:t>www.lumixart.com</a:t>
            </a:r>
            <a:endParaRPr lang="it-IT" sz="500"/>
          </a:p>
          <a:p>
            <a:pPr eaLnBrk="1" hangingPunct="1">
              <a:defRPr/>
            </a:pPr>
            <a:r>
              <a:rPr lang="en-US" sz="500"/>
              <a:t>Creative Commons Attribution-Share Alike 2.0 Generic </a:t>
            </a:r>
            <a:endParaRPr lang="it-IT" sz="500"/>
          </a:p>
        </p:txBody>
      </p:sp>
    </p:spTree>
    <p:extLst>
      <p:ext uri="{BB962C8B-B14F-4D97-AF65-F5344CB8AC3E}">
        <p14:creationId xmlns:p14="http://schemas.microsoft.com/office/powerpoint/2010/main" val="244998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171D-8E6D-4D4F-939E-59BC0F891AAD}" type="datetime1">
              <a:rPr lang="it-IT" smtClean="0"/>
              <a:t>18/02/20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en-US"/>
              <a:t>Assemblea Nazionale Rappresentanti Personale RT, Roma, 18 e 19 febbraio 2020  -  Lorena Stellato</a:t>
            </a:r>
            <a:endParaRPr lang="en-US" altLang="en-US" i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0BA9B-7892-874F-8FF2-1C3B96F2669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9902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6603-FB82-2F4C-A254-602D835338D2}" type="datetime1">
              <a:rPr lang="it-IT" smtClean="0"/>
              <a:t>18/02/20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en-US"/>
              <a:t>Assemblea Nazionale Rappresentanti Personale RT, Roma, 18 e 19 febbraio 2020  -  Lorena Stellato</a:t>
            </a:r>
            <a:endParaRPr lang="en-US" altLang="en-US" i="1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0BA9B-7892-874F-8FF2-1C3B96F2669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7250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DBF4B8-9CA9-4343-A9A5-A982B230E153}" type="datetime1">
              <a:rPr lang="it-IT" altLang="en-US" smtClean="0"/>
              <a:t>18/02/20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Assemblea Nazionale Rappresentanti Personale RT, Roma, 18 e 19 febbraio 2020  -  Lorena Stellato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A6191-4056-DF4C-AC82-ED5E4277D57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6" name="Picture 10" descr="puzzle.png">
            <a:extLst>
              <a:ext uri="{FF2B5EF4-FFF2-40B4-BE49-F238E27FC236}">
                <a16:creationId xmlns:a16="http://schemas.microsoft.com/office/drawing/2014/main" id="{36AFB0CC-9D5D-F74F-89B4-F7F88DE6C0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33400"/>
            <a:ext cx="11795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C7D52EE-CD5A-324F-8315-0D0E9E64475B}"/>
              </a:ext>
            </a:extLst>
          </p:cNvPr>
          <p:cNvSpPr/>
          <p:nvPr userDrawn="1"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28CEC057-65F9-CF4E-B6DB-F6C78AEB3B0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312025" y="1560513"/>
            <a:ext cx="1746250" cy="2460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500">
                <a:hlinkClick r:id="rId3"/>
              </a:rPr>
              <a:t>www.lumixart.com</a:t>
            </a:r>
            <a:endParaRPr lang="it-IT" sz="500"/>
          </a:p>
          <a:p>
            <a:pPr eaLnBrk="1" hangingPunct="1">
              <a:defRPr/>
            </a:pPr>
            <a:r>
              <a:rPr lang="en-US" sz="500"/>
              <a:t>Creative Commons Attribution-Share Alike 2.0 Generic </a:t>
            </a:r>
            <a:endParaRPr lang="it-IT" sz="500"/>
          </a:p>
        </p:txBody>
      </p:sp>
    </p:spTree>
    <p:extLst>
      <p:ext uri="{BB962C8B-B14F-4D97-AF65-F5344CB8AC3E}">
        <p14:creationId xmlns:p14="http://schemas.microsoft.com/office/powerpoint/2010/main" val="707566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D2B340-DED0-F348-9D1A-845E210FB457}" type="datetime1">
              <a:rPr lang="it-IT" altLang="en-US" smtClean="0"/>
              <a:t>18/02/20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Assemblea Nazionale Rappresentanti Personale RT, Roma, 18 e 19 febbraio 2020  -  Lorena Stellato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3094DD-51E7-D846-ACD1-786E31F41D0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5" name="Picture 10" descr="puzzle.png">
            <a:extLst>
              <a:ext uri="{FF2B5EF4-FFF2-40B4-BE49-F238E27FC236}">
                <a16:creationId xmlns:a16="http://schemas.microsoft.com/office/drawing/2014/main" id="{F1A9D1F2-979F-B242-8F73-B710383425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33400"/>
            <a:ext cx="11795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6BF32BC-6906-EF44-B7F4-852936DD23C5}"/>
              </a:ext>
            </a:extLst>
          </p:cNvPr>
          <p:cNvSpPr/>
          <p:nvPr userDrawn="1"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E87C0E58-500C-AF4E-9341-4EE1600C498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312025" y="1560513"/>
            <a:ext cx="1746250" cy="2460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500">
                <a:hlinkClick r:id="rId3"/>
              </a:rPr>
              <a:t>www.lumixart.com</a:t>
            </a:r>
            <a:endParaRPr lang="it-IT" sz="500"/>
          </a:p>
          <a:p>
            <a:pPr eaLnBrk="1" hangingPunct="1">
              <a:defRPr/>
            </a:pPr>
            <a:r>
              <a:rPr lang="en-US" sz="500"/>
              <a:t>Creative Commons Attribution-Share Alike 2.0 Generic </a:t>
            </a:r>
            <a:endParaRPr lang="it-IT" sz="500"/>
          </a:p>
        </p:txBody>
      </p:sp>
    </p:spTree>
    <p:extLst>
      <p:ext uri="{BB962C8B-B14F-4D97-AF65-F5344CB8AC3E}">
        <p14:creationId xmlns:p14="http://schemas.microsoft.com/office/powerpoint/2010/main" val="3225198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6EC0-5DAF-2248-9EBD-6E4B9775D11F}" type="datetime1">
              <a:rPr lang="it-IT" smtClean="0"/>
              <a:t>18/02/20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en-US"/>
              <a:t>Assemblea Nazionale Rappresentanti Personale RT, Roma, 18 e 19 febbraio 2020  -  Lorena Stellato</a:t>
            </a:r>
            <a:endParaRPr lang="en-US" altLang="en-US" i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0BA9B-7892-874F-8FF2-1C3B96F2669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61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11E542-6745-684C-8BE8-D9C53FCF08CE}" type="datetime1">
              <a:rPr lang="it-IT" altLang="en-US" smtClean="0"/>
              <a:t>18/02/20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Assemblea Nazionale Rappresentanti Personale RT, Roma, 18 e 19 febbraio 2020  -  Lorena Stellato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9CDCD-0638-A64F-A7CD-C16D8AB3D1E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10" descr="puzzle.png">
            <a:extLst>
              <a:ext uri="{FF2B5EF4-FFF2-40B4-BE49-F238E27FC236}">
                <a16:creationId xmlns:a16="http://schemas.microsoft.com/office/drawing/2014/main" id="{114469E2-BE72-4642-AD3E-E513972E3F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33400"/>
            <a:ext cx="11795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D11100D-E8F5-0247-8F8F-BB672853A38E}"/>
              </a:ext>
            </a:extLst>
          </p:cNvPr>
          <p:cNvSpPr/>
          <p:nvPr userDrawn="1"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asellaDiTesto 3">
            <a:extLst>
              <a:ext uri="{FF2B5EF4-FFF2-40B4-BE49-F238E27FC236}">
                <a16:creationId xmlns:a16="http://schemas.microsoft.com/office/drawing/2014/main" id="{F2E14D3A-EC85-B04D-9357-442E3013E1A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312025" y="1560513"/>
            <a:ext cx="1746250" cy="2460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500">
                <a:hlinkClick r:id="rId3"/>
              </a:rPr>
              <a:t>www.lumixart.com</a:t>
            </a:r>
            <a:endParaRPr lang="it-IT" sz="500"/>
          </a:p>
          <a:p>
            <a:pPr eaLnBrk="1" hangingPunct="1">
              <a:defRPr/>
            </a:pPr>
            <a:r>
              <a:rPr lang="en-US" sz="500"/>
              <a:t>Creative Commons Attribution-Share Alike 2.0 Generic </a:t>
            </a:r>
            <a:endParaRPr lang="it-IT" sz="500"/>
          </a:p>
        </p:txBody>
      </p:sp>
    </p:spTree>
    <p:extLst>
      <p:ext uri="{BB962C8B-B14F-4D97-AF65-F5344CB8AC3E}">
        <p14:creationId xmlns:p14="http://schemas.microsoft.com/office/powerpoint/2010/main" val="230959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hyperlink" Target="http://www.lumixart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3257D-B7D5-084D-89C1-0FC3A21831AF}" type="datetime1">
              <a:rPr lang="it-IT" smtClean="0"/>
              <a:t>18/02/20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 altLang="en-US"/>
              <a:t>Assemblea Nazionale Rappresentanti Personale RT, Roma, 18 e 19 febbraio 2020  -  Lorena Stellato</a:t>
            </a:r>
            <a:endParaRPr lang="en-US" altLang="en-US" i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F20BA9B-7892-874F-8FF2-1C3B96F2669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8" name="Picture 10" descr="puzzle.png">
            <a:extLst>
              <a:ext uri="{FF2B5EF4-FFF2-40B4-BE49-F238E27FC236}">
                <a16:creationId xmlns:a16="http://schemas.microsoft.com/office/drawing/2014/main" id="{4081A6F0-8FEF-BB43-8C22-538D972E679F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33400"/>
            <a:ext cx="11795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3BEE45E-7FE3-DF46-9526-9D7DD97AB2CC}"/>
              </a:ext>
            </a:extLst>
          </p:cNvPr>
          <p:cNvSpPr/>
          <p:nvPr userDrawn="1"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CasellaDiTesto 3">
            <a:extLst>
              <a:ext uri="{FF2B5EF4-FFF2-40B4-BE49-F238E27FC236}">
                <a16:creationId xmlns:a16="http://schemas.microsoft.com/office/drawing/2014/main" id="{8589DB28-7DBB-334F-8B2F-2C584FCC907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312025" y="1560513"/>
            <a:ext cx="1746250" cy="2460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500">
                <a:hlinkClick r:id="rId20"/>
              </a:rPr>
              <a:t>www.lumixart.com</a:t>
            </a:r>
            <a:endParaRPr lang="it-IT" sz="500"/>
          </a:p>
          <a:p>
            <a:pPr eaLnBrk="1" hangingPunct="1">
              <a:defRPr/>
            </a:pPr>
            <a:r>
              <a:rPr lang="en-US" sz="500"/>
              <a:t>Creative Commons Attribution-Share Alike 2.0 Generic </a:t>
            </a:r>
            <a:endParaRPr lang="it-IT" sz="500"/>
          </a:p>
        </p:txBody>
      </p:sp>
    </p:spTree>
    <p:extLst>
      <p:ext uri="{BB962C8B-B14F-4D97-AF65-F5344CB8AC3E}">
        <p14:creationId xmlns:p14="http://schemas.microsoft.com/office/powerpoint/2010/main" val="3710705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11" r:id="rId1"/>
    <p:sldLayoutId id="2147484612" r:id="rId2"/>
    <p:sldLayoutId id="2147484613" r:id="rId3"/>
    <p:sldLayoutId id="2147484614" r:id="rId4"/>
    <p:sldLayoutId id="2147484615" r:id="rId5"/>
    <p:sldLayoutId id="2147484616" r:id="rId6"/>
    <p:sldLayoutId id="2147484617" r:id="rId7"/>
    <p:sldLayoutId id="2147484618" r:id="rId8"/>
    <p:sldLayoutId id="2147484619" r:id="rId9"/>
    <p:sldLayoutId id="2147484620" r:id="rId10"/>
    <p:sldLayoutId id="2147484621" r:id="rId11"/>
    <p:sldLayoutId id="2147484622" r:id="rId12"/>
    <p:sldLayoutId id="2147484623" r:id="rId13"/>
    <p:sldLayoutId id="2147484624" r:id="rId14"/>
    <p:sldLayoutId id="2147484625" r:id="rId15"/>
    <p:sldLayoutId id="2147484626" r:id="rId16"/>
    <p:sldLayoutId id="2147484578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rapp_tta_wg_classrtta@lists.infn.i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2701" y="3023491"/>
            <a:ext cx="6216024" cy="1096316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defRPr/>
            </a:pPr>
            <a:br>
              <a:rPr lang="en-US" sz="3200" dirty="0"/>
            </a:br>
            <a:r>
              <a:rPr lang="en-US" sz="3200" dirty="0"/>
              <a:t>Corso </a:t>
            </a:r>
            <a:br>
              <a:rPr lang="en-US" sz="3200" dirty="0"/>
            </a:br>
            <a:r>
              <a:rPr lang="en-US" sz="3200" dirty="0" err="1"/>
              <a:t>Rappresentanti</a:t>
            </a:r>
            <a:r>
              <a:rPr lang="en-US" sz="3200" dirty="0"/>
              <a:t> del </a:t>
            </a:r>
            <a:r>
              <a:rPr lang="en-US" sz="3200" dirty="0" err="1"/>
              <a:t>Personale</a:t>
            </a:r>
            <a:endParaRPr lang="en-US" sz="3200" dirty="0"/>
          </a:p>
        </p:txBody>
      </p:sp>
      <p:sp>
        <p:nvSpPr>
          <p:cNvPr id="16386" name="Subtitle 2"/>
          <p:cNvSpPr>
            <a:spLocks noGrp="1"/>
          </p:cNvSpPr>
          <p:nvPr>
            <p:ph type="subTitle" idx="1"/>
          </p:nvPr>
        </p:nvSpPr>
        <p:spPr>
          <a:xfrm>
            <a:off x="1316950" y="5439336"/>
            <a:ext cx="6216024" cy="469122"/>
          </a:xfrm>
        </p:spPr>
        <p:txBody>
          <a:bodyPr>
            <a:normAutofit/>
          </a:bodyPr>
          <a:lstStyle/>
          <a:p>
            <a:pPr algn="ctr"/>
            <a:r>
              <a:rPr lang="en-US" altLang="en-US" dirty="0">
                <a:ea typeface="ＭＳ Ｐゴシック" charset="-128"/>
              </a:rPr>
              <a:t>Roma, 19 </a:t>
            </a:r>
            <a:r>
              <a:rPr lang="en-US" altLang="en-US" dirty="0" err="1">
                <a:ea typeface="ＭＳ Ｐゴシック" charset="-128"/>
              </a:rPr>
              <a:t>febbraio</a:t>
            </a:r>
            <a:r>
              <a:rPr lang="en-US" altLang="en-US" dirty="0">
                <a:ea typeface="ＭＳ Ｐゴシック" charset="-128"/>
              </a:rPr>
              <a:t>  2020 – Lorena Stellato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768" y="445670"/>
            <a:ext cx="3157929" cy="174627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44603" y="2123407"/>
            <a:ext cx="7447009" cy="3645067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it-IT" sz="1200" b="1" dirty="0">
                <a:solidFill>
                  <a:schemeClr val="tx1"/>
                </a:solidFill>
              </a:rPr>
              <a:t>	      	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55861" y="6533550"/>
            <a:ext cx="4845134" cy="306387"/>
          </a:xfrm>
        </p:spPr>
        <p:txBody>
          <a:bodyPr/>
          <a:lstStyle/>
          <a:p>
            <a:pPr>
              <a:defRPr/>
            </a:pPr>
            <a:r>
              <a:rPr lang="it-IT" sz="800"/>
              <a:t>Assemblea Nazionale Rappresentanti Personale RT, Roma, 18 e 19 febbraio 2020  -  Lorena Stellato</a:t>
            </a:r>
            <a:endParaRPr lang="en-US" sz="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979DC-4807-D545-A124-1FCE3D7833C4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179521" y="960663"/>
            <a:ext cx="61771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 EDIZIONE DI  PISA, 2-3 DICEMBRE 2019</a:t>
            </a:r>
          </a:p>
          <a:p>
            <a:pPr algn="ctr"/>
            <a:endParaRPr lang="en-US" sz="1600" b="1" dirty="0"/>
          </a:p>
          <a:p>
            <a:pPr algn="ctr"/>
            <a:r>
              <a:rPr lang="en-US" sz="1600" b="1" dirty="0"/>
              <a:t>SCHEDE DI VALUTAZIONE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477"/>
            <a:ext cx="1520792" cy="84096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2D32B29-F858-1849-990A-B608B6D886F8}"/>
              </a:ext>
            </a:extLst>
          </p:cNvPr>
          <p:cNvSpPr txBox="1">
            <a:spLocks/>
          </p:cNvSpPr>
          <p:nvPr/>
        </p:nvSpPr>
        <p:spPr>
          <a:xfrm>
            <a:off x="544603" y="219890"/>
            <a:ext cx="7447009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2800" dirty="0">
                <a:solidFill>
                  <a:srgbClr val="C43988"/>
                </a:solidFill>
              </a:rPr>
              <a:t> Corso </a:t>
            </a:r>
            <a:r>
              <a:rPr lang="en-US" sz="2800" dirty="0" err="1">
                <a:solidFill>
                  <a:srgbClr val="C43988"/>
                </a:solidFill>
              </a:rPr>
              <a:t>Rappresentanti</a:t>
            </a:r>
            <a:r>
              <a:rPr lang="en-US" sz="2800" dirty="0">
                <a:solidFill>
                  <a:srgbClr val="C43988"/>
                </a:solidFill>
              </a:rPr>
              <a:t> del </a:t>
            </a:r>
            <a:r>
              <a:rPr lang="en-US" sz="2800" dirty="0" err="1">
                <a:solidFill>
                  <a:srgbClr val="C43988"/>
                </a:solidFill>
              </a:rPr>
              <a:t>Personale</a:t>
            </a:r>
            <a:endParaRPr lang="en-US" sz="2800" dirty="0">
              <a:solidFill>
                <a:srgbClr val="C43988"/>
              </a:solidFill>
            </a:endParaRPr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54AF42B0-E9E8-204E-9B9E-F2C22811B6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0463451"/>
              </p:ext>
            </p:extLst>
          </p:nvPr>
        </p:nvGraphicFramePr>
        <p:xfrm>
          <a:off x="209598" y="1921681"/>
          <a:ext cx="3618413" cy="4083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Grafico 1">
            <a:extLst>
              <a:ext uri="{FF2B5EF4-FFF2-40B4-BE49-F238E27FC236}">
                <a16:creationId xmlns:a16="http://schemas.microsoft.com/office/drawing/2014/main" id="{F437AE2D-B0B7-C14A-B4CF-28B7C3B149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0990164"/>
              </p:ext>
            </p:extLst>
          </p:nvPr>
        </p:nvGraphicFramePr>
        <p:xfrm>
          <a:off x="3969633" y="1932935"/>
          <a:ext cx="3618413" cy="4083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88635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44603" y="2123407"/>
            <a:ext cx="7447009" cy="3645067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it-IT" sz="1200" b="1" dirty="0">
                <a:solidFill>
                  <a:schemeClr val="tx1"/>
                </a:solidFill>
              </a:rPr>
              <a:t>	      	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18805" y="6430963"/>
            <a:ext cx="4845134" cy="306387"/>
          </a:xfrm>
        </p:spPr>
        <p:txBody>
          <a:bodyPr/>
          <a:lstStyle/>
          <a:p>
            <a:pPr>
              <a:defRPr/>
            </a:pPr>
            <a:r>
              <a:rPr lang="it-IT" sz="800"/>
              <a:t>Assemblea Nazionale Rappresentanti Personale RT, Roma, 18 e 19 febbraio 2020  -  Lorena Stellato</a:t>
            </a:r>
            <a:endParaRPr lang="en-US" sz="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979DC-4807-D545-A124-1FCE3D7833C4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179521" y="960663"/>
            <a:ext cx="61771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 EDIZIONE DI  PISA, 2-3 DICEMBRE 2019</a:t>
            </a:r>
          </a:p>
          <a:p>
            <a:pPr algn="ctr"/>
            <a:endParaRPr lang="en-US" sz="1600" b="1" dirty="0"/>
          </a:p>
          <a:p>
            <a:pPr algn="ctr"/>
            <a:r>
              <a:rPr lang="en-US" sz="1600" b="1" dirty="0"/>
              <a:t>SCHEDE DI VALUTAZIONE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477"/>
            <a:ext cx="1520792" cy="84096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2D32B29-F858-1849-990A-B608B6D886F8}"/>
              </a:ext>
            </a:extLst>
          </p:cNvPr>
          <p:cNvSpPr txBox="1">
            <a:spLocks/>
          </p:cNvSpPr>
          <p:nvPr/>
        </p:nvSpPr>
        <p:spPr>
          <a:xfrm>
            <a:off x="544603" y="219890"/>
            <a:ext cx="7447009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2800" dirty="0">
                <a:solidFill>
                  <a:srgbClr val="C43988"/>
                </a:solidFill>
              </a:rPr>
              <a:t> Corso </a:t>
            </a:r>
            <a:r>
              <a:rPr lang="en-US" sz="2800" dirty="0" err="1">
                <a:solidFill>
                  <a:srgbClr val="C43988"/>
                </a:solidFill>
              </a:rPr>
              <a:t>Rappresentanti</a:t>
            </a:r>
            <a:r>
              <a:rPr lang="en-US" sz="2800" dirty="0">
                <a:solidFill>
                  <a:srgbClr val="C43988"/>
                </a:solidFill>
              </a:rPr>
              <a:t> del </a:t>
            </a:r>
            <a:r>
              <a:rPr lang="en-US" sz="2800" dirty="0" err="1">
                <a:solidFill>
                  <a:srgbClr val="C43988"/>
                </a:solidFill>
              </a:rPr>
              <a:t>Personale</a:t>
            </a:r>
            <a:endParaRPr lang="en-US" sz="2800" dirty="0">
              <a:solidFill>
                <a:srgbClr val="C43988"/>
              </a:solidFill>
            </a:endParaRPr>
          </a:p>
        </p:txBody>
      </p:sp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179EA413-208A-7E4C-9C0F-B5F98032B8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388723"/>
              </p:ext>
            </p:extLst>
          </p:nvPr>
        </p:nvGraphicFramePr>
        <p:xfrm>
          <a:off x="1803263" y="1948415"/>
          <a:ext cx="4718723" cy="4092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43277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1" y="1536347"/>
            <a:ext cx="6899494" cy="514198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it-IT" sz="1400" b="1" dirty="0">
                <a:solidFill>
                  <a:srgbClr val="142FB7"/>
                </a:solidFill>
              </a:rPr>
              <a:t>Ulteriori osservazioni fatte dai partecipanti:</a:t>
            </a:r>
          </a:p>
          <a:p>
            <a:pPr>
              <a:buFont typeface="Wingdings" pitchFamily="2" charset="2"/>
              <a:buChar char="v"/>
            </a:pPr>
            <a:r>
              <a:rPr lang="it-IT" sz="1400" dirty="0"/>
              <a:t>«Ottima idea unificare il corso per TA e TR (trovare anche altre occasioni);Promuovere di più il corso a tutto il personale perché utile a chi intende candidarsi in futuro.»</a:t>
            </a:r>
          </a:p>
          <a:p>
            <a:pPr algn="just">
              <a:buFont typeface="Wingdings" pitchFamily="2" charset="2"/>
              <a:buChar char="v"/>
            </a:pPr>
            <a:r>
              <a:rPr lang="it-IT" sz="1400" dirty="0"/>
              <a:t>«Corso molto interessante e completo, utile per nuovo incarico, dettagliato su tutti gli argomenti ed esempi dati da tutti i relatori.»</a:t>
            </a:r>
          </a:p>
          <a:p>
            <a:pPr algn="just">
              <a:buFont typeface="Wingdings" pitchFamily="2" charset="2"/>
              <a:buChar char="v"/>
            </a:pPr>
            <a:r>
              <a:rPr lang="it-IT" sz="1400" dirty="0"/>
              <a:t>«Mi piacerebbe che fosse inclusa una parte con esempi di rapporto fra rappresentanti e colleghi (da parte di rappresentanti locali esperti).»</a:t>
            </a:r>
          </a:p>
          <a:p>
            <a:pPr algn="just">
              <a:buFont typeface="Wingdings" pitchFamily="2" charset="2"/>
              <a:buChar char="v"/>
            </a:pPr>
            <a:r>
              <a:rPr lang="it-IT" sz="1400" dirty="0"/>
              <a:t>«Servirebbe un corso simile per sensibilizzare tutto il personale INFN  per una maggiore consapevolezza del ruolo.»</a:t>
            </a:r>
          </a:p>
          <a:p>
            <a:pPr algn="just">
              <a:buFont typeface="Wingdings" pitchFamily="2" charset="2"/>
              <a:buChar char="v"/>
            </a:pPr>
            <a:r>
              <a:rPr lang="it-IT" sz="1400" dirty="0"/>
              <a:t>«Molto positiva la possibilità di avere tanti materiali disponibili e raccolti in un singolo posto. In alcuni casi sarebbe utile diminuire il numero di slide presentate, lasciando le altre come materiale di back-up.»</a:t>
            </a:r>
          </a:p>
          <a:p>
            <a:pPr algn="just">
              <a:buFont typeface="Wingdings" pitchFamily="2" charset="2"/>
              <a:buChar char="v"/>
            </a:pPr>
            <a:r>
              <a:rPr lang="it-IT" sz="1400" dirty="0"/>
              <a:t>«Proposta tema prossimo corso: PRIVACY»</a:t>
            </a:r>
          </a:p>
          <a:p>
            <a:pPr algn="just">
              <a:buFont typeface="Wingdings" pitchFamily="2" charset="2"/>
              <a:buChar char="v"/>
            </a:pPr>
            <a:r>
              <a:rPr lang="it-IT" sz="1400" dirty="0"/>
              <a:t>«Strumenti tecnici: troppi dettagli, basterebbe lanciare le slide.»</a:t>
            </a:r>
          </a:p>
          <a:p>
            <a:pPr algn="just">
              <a:buFont typeface="Wingdings" pitchFamily="2" charset="2"/>
              <a:buChar char="v"/>
            </a:pPr>
            <a:r>
              <a:rPr lang="it-IT" sz="1400" dirty="0"/>
              <a:t>«L’assegnazione degli argomenti agli speaker è sembrata ogni tanto casuale.»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18805" y="6430963"/>
            <a:ext cx="4845134" cy="306387"/>
          </a:xfrm>
        </p:spPr>
        <p:txBody>
          <a:bodyPr/>
          <a:lstStyle/>
          <a:p>
            <a:pPr>
              <a:defRPr/>
            </a:pPr>
            <a:r>
              <a:rPr lang="it-IT" sz="800"/>
              <a:t>Assemblea Nazionale Rappresentanti Personale RT, Roma, 18 e 19 febbraio 2020  -  Lorena Stellato</a:t>
            </a:r>
            <a:endParaRPr lang="en-US" sz="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979DC-4807-D545-A124-1FCE3D7833C4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79524" y="859005"/>
            <a:ext cx="61771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 EDIZIONE DI  PISA, 2-3 DICEMBRE 2019</a:t>
            </a:r>
          </a:p>
          <a:p>
            <a:pPr algn="ctr"/>
            <a:endParaRPr lang="en-US" sz="1600" b="1" dirty="0"/>
          </a:p>
          <a:p>
            <a:pPr algn="ctr"/>
            <a:r>
              <a:rPr lang="en-US" sz="1600" b="1" dirty="0"/>
              <a:t>SCHEDE DI VALUTAZIONE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477"/>
            <a:ext cx="1520792" cy="84096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2D32B29-F858-1849-990A-B608B6D886F8}"/>
              </a:ext>
            </a:extLst>
          </p:cNvPr>
          <p:cNvSpPr txBox="1">
            <a:spLocks/>
          </p:cNvSpPr>
          <p:nvPr/>
        </p:nvSpPr>
        <p:spPr>
          <a:xfrm>
            <a:off x="544603" y="116219"/>
            <a:ext cx="7447009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2800" dirty="0">
                <a:solidFill>
                  <a:srgbClr val="C43988"/>
                </a:solidFill>
              </a:rPr>
              <a:t> Corso </a:t>
            </a:r>
            <a:r>
              <a:rPr lang="en-US" sz="2800" dirty="0" err="1">
                <a:solidFill>
                  <a:srgbClr val="C43988"/>
                </a:solidFill>
              </a:rPr>
              <a:t>Rappresentanti</a:t>
            </a:r>
            <a:r>
              <a:rPr lang="en-US" sz="2800" dirty="0">
                <a:solidFill>
                  <a:srgbClr val="C43988"/>
                </a:solidFill>
              </a:rPr>
              <a:t> del </a:t>
            </a:r>
            <a:r>
              <a:rPr lang="en-US" sz="2800" dirty="0" err="1">
                <a:solidFill>
                  <a:srgbClr val="C43988"/>
                </a:solidFill>
              </a:rPr>
              <a:t>Personale</a:t>
            </a:r>
            <a:endParaRPr lang="en-US" sz="2800" dirty="0">
              <a:solidFill>
                <a:srgbClr val="C439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319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68001" y="418816"/>
            <a:ext cx="8850606" cy="60019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2700" dirty="0">
                <a:ln w="0"/>
                <a:solidFill>
                  <a:srgbClr val="C43988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Corso </a:t>
            </a:r>
            <a:r>
              <a:rPr lang="en-US" sz="2700" dirty="0" err="1">
                <a:ln w="0"/>
                <a:solidFill>
                  <a:srgbClr val="C43988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Rappresentanti</a:t>
            </a:r>
            <a:r>
              <a:rPr lang="en-US" sz="2700" dirty="0">
                <a:ln w="0"/>
                <a:solidFill>
                  <a:srgbClr val="C43988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del </a:t>
            </a:r>
            <a:r>
              <a:rPr lang="en-US" sz="2700" dirty="0" err="1">
                <a:ln w="0"/>
                <a:solidFill>
                  <a:srgbClr val="C43988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Personale</a:t>
            </a:r>
            <a:endParaRPr lang="en-US" sz="2700" dirty="0">
              <a:solidFill>
                <a:srgbClr val="C43988"/>
              </a:solidFill>
            </a:endParaRPr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1709829" y="6551613"/>
            <a:ext cx="5043840" cy="306387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it-IT" altLang="en-US" sz="800" dirty="0">
                <a:solidFill>
                  <a:srgbClr val="3E4652"/>
                </a:solidFill>
              </a:rPr>
              <a:t>Assemblea Nazionale Rappresentanti Personale RT, Roma, 18 e 19 febbraio 2020  -  Lorena Stellato</a:t>
            </a:r>
            <a:endParaRPr lang="en-US" altLang="en-US" sz="800" i="1" dirty="0">
              <a:solidFill>
                <a:srgbClr val="3E465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477"/>
            <a:ext cx="1520792" cy="84096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4DC2962-9535-7B42-B4FF-4B586074D9C2}"/>
              </a:ext>
            </a:extLst>
          </p:cNvPr>
          <p:cNvSpPr txBox="1"/>
          <p:nvPr/>
        </p:nvSpPr>
        <p:spPr>
          <a:xfrm>
            <a:off x="1168716" y="957940"/>
            <a:ext cx="6177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GRUPPO DI LAVORO</a:t>
            </a:r>
          </a:p>
          <a:p>
            <a:pPr algn="ctr"/>
            <a:endParaRPr lang="en-US" b="1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8A961DDA-3EBB-7D41-9161-7270048167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151559"/>
              </p:ext>
            </p:extLst>
          </p:nvPr>
        </p:nvGraphicFramePr>
        <p:xfrm>
          <a:off x="1798113" y="1471043"/>
          <a:ext cx="4317679" cy="5057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131">
                  <a:extLst>
                    <a:ext uri="{9D8B030D-6E8A-4147-A177-3AD203B41FA5}">
                      <a16:colId xmlns:a16="http://schemas.microsoft.com/office/drawing/2014/main" val="2336890004"/>
                    </a:ext>
                  </a:extLst>
                </a:gridCol>
                <a:gridCol w="1140898">
                  <a:extLst>
                    <a:ext uri="{9D8B030D-6E8A-4147-A177-3AD203B41FA5}">
                      <a16:colId xmlns:a16="http://schemas.microsoft.com/office/drawing/2014/main" val="3322706629"/>
                    </a:ext>
                  </a:extLst>
                </a:gridCol>
                <a:gridCol w="1694650">
                  <a:extLst>
                    <a:ext uri="{9D8B030D-6E8A-4147-A177-3AD203B41FA5}">
                      <a16:colId xmlns:a16="http://schemas.microsoft.com/office/drawing/2014/main" val="26460295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NOME</a:t>
                      </a:r>
                    </a:p>
                  </a:txBody>
                  <a:tcPr marL="59894" marR="59894" marT="29947" marB="299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SEDE</a:t>
                      </a:r>
                    </a:p>
                  </a:txBody>
                  <a:tcPr marL="59894" marR="59894" marT="29947" marB="299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RAPPRESENTANTE</a:t>
                      </a:r>
                    </a:p>
                  </a:txBody>
                  <a:tcPr marL="59894" marR="59894" marT="29947" marB="29947" anchor="ctr"/>
                </a:tc>
                <a:extLst>
                  <a:ext uri="{0D108BD9-81ED-4DB2-BD59-A6C34878D82A}">
                    <a16:rowId xmlns:a16="http://schemas.microsoft.com/office/drawing/2014/main" val="553075508"/>
                  </a:ext>
                </a:extLst>
              </a:tr>
              <a:tr h="353757">
                <a:tc>
                  <a:txBody>
                    <a:bodyPr/>
                    <a:lstStyle/>
                    <a:p>
                      <a:pPr algn="l" eaLnBrk="1" hangingPunct="1"/>
                      <a:r>
                        <a:rPr lang="en-US" altLang="en-US" sz="1200" i="0" dirty="0"/>
                        <a:t>Silvia </a:t>
                      </a:r>
                      <a:r>
                        <a:rPr lang="en-US" altLang="en-US" sz="1200" i="0" dirty="0" err="1"/>
                        <a:t>Arezzini</a:t>
                      </a:r>
                      <a:r>
                        <a:rPr lang="en-US" altLang="en-US" sz="1200" i="0" dirty="0"/>
                        <a:t> </a:t>
                      </a: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i="0" dirty="0"/>
                        <a:t>PI</a:t>
                      </a: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endParaRPr lang="it-IT" sz="1200" i="0" dirty="0"/>
                    </a:p>
                  </a:txBody>
                  <a:tcPr marL="59894" marR="59894" marT="29947" marB="29947"/>
                </a:tc>
                <a:extLst>
                  <a:ext uri="{0D108BD9-81ED-4DB2-BD59-A6C34878D82A}">
                    <a16:rowId xmlns:a16="http://schemas.microsoft.com/office/drawing/2014/main" val="1847480582"/>
                  </a:ext>
                </a:extLst>
              </a:tr>
              <a:tr h="353757">
                <a:tc>
                  <a:txBody>
                    <a:bodyPr/>
                    <a:lstStyle/>
                    <a:p>
                      <a:pPr algn="l" eaLnBrk="1" hangingPunct="1"/>
                      <a:r>
                        <a:rPr lang="en-US" altLang="en-US" sz="1200" i="0" dirty="0" err="1"/>
                        <a:t>Attanasio</a:t>
                      </a:r>
                      <a:r>
                        <a:rPr lang="en-US" altLang="en-US" sz="1200" i="0" dirty="0"/>
                        <a:t> Candela</a:t>
                      </a:r>
                      <a:endParaRPr lang="en-US" altLang="en-US" sz="1200" i="0" dirty="0">
                        <a:solidFill>
                          <a:srgbClr val="2B7CE2"/>
                        </a:solidFill>
                      </a:endParaRP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i="0" dirty="0"/>
                        <a:t>LNGS</a:t>
                      </a: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i="0" dirty="0"/>
                        <a:t>TA</a:t>
                      </a:r>
                    </a:p>
                  </a:txBody>
                  <a:tcPr marL="59894" marR="59894" marT="29947" marB="29947"/>
                </a:tc>
                <a:extLst>
                  <a:ext uri="{0D108BD9-81ED-4DB2-BD59-A6C34878D82A}">
                    <a16:rowId xmlns:a16="http://schemas.microsoft.com/office/drawing/2014/main" val="4148132832"/>
                  </a:ext>
                </a:extLst>
              </a:tr>
              <a:tr h="353757">
                <a:tc>
                  <a:txBody>
                    <a:bodyPr/>
                    <a:lstStyle/>
                    <a:p>
                      <a:pPr algn="l" eaLnBrk="1" hangingPunct="1"/>
                      <a:r>
                        <a:rPr lang="en-US" altLang="en-US" sz="1200" i="0" dirty="0"/>
                        <a:t>Rossana </a:t>
                      </a:r>
                      <a:r>
                        <a:rPr lang="en-US" altLang="en-US" sz="1200" i="0" dirty="0" err="1"/>
                        <a:t>Chiaratti</a:t>
                      </a:r>
                      <a:r>
                        <a:rPr lang="en-US" altLang="en-US" sz="1200" i="0" dirty="0"/>
                        <a:t> </a:t>
                      </a:r>
                      <a:endParaRPr lang="en-US" altLang="en-US" sz="1200" i="0" dirty="0">
                        <a:solidFill>
                          <a:srgbClr val="2B7CE2"/>
                        </a:solidFill>
                      </a:endParaRP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i="0" dirty="0"/>
                        <a:t>PD</a:t>
                      </a: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i="0" dirty="0"/>
                        <a:t>TA</a:t>
                      </a:r>
                    </a:p>
                  </a:txBody>
                  <a:tcPr marL="59894" marR="59894" marT="29947" marB="29947"/>
                </a:tc>
                <a:extLst>
                  <a:ext uri="{0D108BD9-81ED-4DB2-BD59-A6C34878D82A}">
                    <a16:rowId xmlns:a16="http://schemas.microsoft.com/office/drawing/2014/main" val="1697517305"/>
                  </a:ext>
                </a:extLst>
              </a:tr>
              <a:tr h="353757">
                <a:tc>
                  <a:txBody>
                    <a:bodyPr/>
                    <a:lstStyle/>
                    <a:p>
                      <a:pPr algn="l" eaLnBrk="1" hangingPunct="1"/>
                      <a:r>
                        <a:rPr lang="en-US" altLang="en-US" sz="1200" i="0" dirty="0">
                          <a:solidFill>
                            <a:schemeClr val="tx1"/>
                          </a:solidFill>
                        </a:rPr>
                        <a:t>Matteo </a:t>
                      </a:r>
                      <a:r>
                        <a:rPr lang="en-US" altLang="en-US" sz="1200" i="0" dirty="0" err="1">
                          <a:solidFill>
                            <a:schemeClr val="tx1"/>
                          </a:solidFill>
                        </a:rPr>
                        <a:t>Duranti</a:t>
                      </a:r>
                      <a:endParaRPr lang="en-US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i="0" dirty="0"/>
                        <a:t>PG</a:t>
                      </a: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i="0" dirty="0"/>
                        <a:t>RT</a:t>
                      </a:r>
                    </a:p>
                  </a:txBody>
                  <a:tcPr marL="59894" marR="59894" marT="29947" marB="29947"/>
                </a:tc>
                <a:extLst>
                  <a:ext uri="{0D108BD9-81ED-4DB2-BD59-A6C34878D82A}">
                    <a16:rowId xmlns:a16="http://schemas.microsoft.com/office/drawing/2014/main" val="3295335097"/>
                  </a:ext>
                </a:extLst>
              </a:tr>
              <a:tr h="3541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i="0" dirty="0"/>
                        <a:t>Enrico M. V. </a:t>
                      </a:r>
                      <a:r>
                        <a:rPr lang="en-US" altLang="en-US" sz="1200" i="0" dirty="0" err="1"/>
                        <a:t>Fasanelli</a:t>
                      </a:r>
                      <a:endParaRPr lang="en-US" altLang="en-US" sz="1200" i="0" dirty="0">
                        <a:solidFill>
                          <a:srgbClr val="2B7CE2"/>
                        </a:solidFill>
                      </a:endParaRP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i="0" dirty="0"/>
                        <a:t>LE</a:t>
                      </a: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endParaRPr lang="it-IT" sz="1200" i="0" dirty="0"/>
                    </a:p>
                  </a:txBody>
                  <a:tcPr marL="59894" marR="59894" marT="29947" marB="29947"/>
                </a:tc>
                <a:extLst>
                  <a:ext uri="{0D108BD9-81ED-4DB2-BD59-A6C34878D82A}">
                    <a16:rowId xmlns:a16="http://schemas.microsoft.com/office/drawing/2014/main" val="172149611"/>
                  </a:ext>
                </a:extLst>
              </a:tr>
              <a:tr h="35375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i="0" dirty="0"/>
                        <a:t>Roberto </a:t>
                      </a:r>
                      <a:r>
                        <a:rPr lang="en-US" altLang="en-US" sz="1200" i="0" dirty="0" err="1"/>
                        <a:t>Gomezel</a:t>
                      </a:r>
                      <a:endParaRPr lang="en-US" altLang="en-US" sz="1200" i="0" dirty="0">
                        <a:solidFill>
                          <a:srgbClr val="2B7CE2"/>
                        </a:solidFill>
                      </a:endParaRP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i="0" dirty="0"/>
                        <a:t>TS</a:t>
                      </a: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endParaRPr lang="it-IT" sz="1200" i="0" dirty="0"/>
                    </a:p>
                  </a:txBody>
                  <a:tcPr marL="59894" marR="59894" marT="29947" marB="29947"/>
                </a:tc>
                <a:extLst>
                  <a:ext uri="{0D108BD9-81ED-4DB2-BD59-A6C34878D82A}">
                    <a16:rowId xmlns:a16="http://schemas.microsoft.com/office/drawing/2014/main" val="1112436477"/>
                  </a:ext>
                </a:extLst>
              </a:tr>
              <a:tr h="35375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i="0" dirty="0"/>
                        <a:t>Augusto Leone</a:t>
                      </a:r>
                      <a:endParaRPr lang="en-US" altLang="en-US" sz="1200" i="0" dirty="0">
                        <a:solidFill>
                          <a:srgbClr val="2B7CE2"/>
                        </a:solidFill>
                      </a:endParaRP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i="0" dirty="0"/>
                        <a:t>MI</a:t>
                      </a: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endParaRPr lang="it-IT" sz="1200" i="0" dirty="0"/>
                    </a:p>
                  </a:txBody>
                  <a:tcPr marL="59894" marR="59894" marT="29947" marB="29947"/>
                </a:tc>
                <a:extLst>
                  <a:ext uri="{0D108BD9-81ED-4DB2-BD59-A6C34878D82A}">
                    <a16:rowId xmlns:a16="http://schemas.microsoft.com/office/drawing/2014/main" val="3516509873"/>
                  </a:ext>
                </a:extLst>
              </a:tr>
              <a:tr h="4068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i="0" dirty="0"/>
                        <a:t>Paolo Lo Re</a:t>
                      </a:r>
                    </a:p>
                    <a:p>
                      <a:pPr algn="l" eaLnBrk="1" hangingPunct="1"/>
                      <a:endParaRPr lang="en-US" altLang="en-US" sz="1200" i="0" dirty="0">
                        <a:solidFill>
                          <a:srgbClr val="2B7CE2"/>
                        </a:solidFill>
                      </a:endParaRP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i="0" dirty="0"/>
                        <a:t>NA</a:t>
                      </a: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endParaRPr lang="it-IT" sz="1200" i="0" dirty="0"/>
                    </a:p>
                  </a:txBody>
                  <a:tcPr marL="59894" marR="59894" marT="29947" marB="29947"/>
                </a:tc>
                <a:extLst>
                  <a:ext uri="{0D108BD9-81ED-4DB2-BD59-A6C34878D82A}">
                    <a16:rowId xmlns:a16="http://schemas.microsoft.com/office/drawing/2014/main" val="1752034557"/>
                  </a:ext>
                </a:extLst>
              </a:tr>
              <a:tr h="35375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i="0" dirty="0"/>
                        <a:t>Marino </a:t>
                      </a:r>
                      <a:r>
                        <a:rPr lang="en-US" altLang="en-US" sz="1200" i="0" dirty="0" err="1"/>
                        <a:t>Nicoletto</a:t>
                      </a:r>
                      <a:r>
                        <a:rPr lang="en-US" altLang="en-US" sz="1200" i="0" dirty="0"/>
                        <a:t> </a:t>
                      </a:r>
                      <a:endParaRPr lang="en-US" altLang="en-US" sz="1200" i="0" dirty="0">
                        <a:solidFill>
                          <a:srgbClr val="2B7CE2"/>
                        </a:solidFill>
                      </a:endParaRP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i="0" dirty="0"/>
                        <a:t>PD</a:t>
                      </a: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i="0" dirty="0"/>
                        <a:t>TA</a:t>
                      </a:r>
                    </a:p>
                  </a:txBody>
                  <a:tcPr marL="59894" marR="59894" marT="29947" marB="29947"/>
                </a:tc>
                <a:extLst>
                  <a:ext uri="{0D108BD9-81ED-4DB2-BD59-A6C34878D82A}">
                    <a16:rowId xmlns:a16="http://schemas.microsoft.com/office/drawing/2014/main" val="2272721784"/>
                  </a:ext>
                </a:extLst>
              </a:tr>
              <a:tr h="35375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i="0" dirty="0"/>
                        <a:t>Luigi </a:t>
                      </a:r>
                      <a:r>
                        <a:rPr lang="en-US" altLang="en-US" sz="1200" i="0" dirty="0" err="1"/>
                        <a:t>Parodi</a:t>
                      </a:r>
                      <a:r>
                        <a:rPr lang="en-US" altLang="en-US" sz="1200" i="0" dirty="0"/>
                        <a:t> </a:t>
                      </a:r>
                      <a:endParaRPr lang="en-US" altLang="en-US" sz="1200" i="0" dirty="0">
                        <a:solidFill>
                          <a:srgbClr val="2B7CE2"/>
                        </a:solidFill>
                      </a:endParaRP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i="0" dirty="0"/>
                        <a:t>GE</a:t>
                      </a: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endParaRPr lang="it-IT" sz="1200" i="0" dirty="0"/>
                    </a:p>
                  </a:txBody>
                  <a:tcPr marL="59894" marR="59894" marT="29947" marB="29947"/>
                </a:tc>
                <a:extLst>
                  <a:ext uri="{0D108BD9-81ED-4DB2-BD59-A6C34878D82A}">
                    <a16:rowId xmlns:a16="http://schemas.microsoft.com/office/drawing/2014/main" val="3906307458"/>
                  </a:ext>
                </a:extLst>
              </a:tr>
              <a:tr h="35375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i="0" dirty="0"/>
                        <a:t>Antonio </a:t>
                      </a:r>
                      <a:r>
                        <a:rPr lang="en-US" altLang="en-US" sz="1200" i="0" dirty="0" err="1"/>
                        <a:t>Passeri</a:t>
                      </a:r>
                      <a:r>
                        <a:rPr lang="en-US" altLang="en-US" sz="1200" i="0" dirty="0"/>
                        <a:t> </a:t>
                      </a:r>
                      <a:endParaRPr lang="en-US" altLang="en-US" sz="1200" i="0" dirty="0">
                        <a:solidFill>
                          <a:srgbClr val="2B7CE2"/>
                        </a:solidFill>
                      </a:endParaRP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i="0" dirty="0"/>
                        <a:t>RM3</a:t>
                      </a: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i="0" dirty="0"/>
                        <a:t>RT</a:t>
                      </a:r>
                    </a:p>
                  </a:txBody>
                  <a:tcPr marL="59894" marR="59894" marT="29947" marB="29947"/>
                </a:tc>
                <a:extLst>
                  <a:ext uri="{0D108BD9-81ED-4DB2-BD59-A6C34878D82A}">
                    <a16:rowId xmlns:a16="http://schemas.microsoft.com/office/drawing/2014/main" val="4141470445"/>
                  </a:ext>
                </a:extLst>
              </a:tr>
              <a:tr h="35375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i="0" dirty="0"/>
                        <a:t>Agostino </a:t>
                      </a:r>
                      <a:r>
                        <a:rPr lang="en-US" altLang="en-US" sz="1200" i="0" dirty="0" err="1"/>
                        <a:t>Raco</a:t>
                      </a:r>
                      <a:r>
                        <a:rPr lang="en-US" altLang="en-US" sz="1200" i="0" dirty="0"/>
                        <a:t> </a:t>
                      </a:r>
                      <a:endParaRPr lang="en-US" altLang="en-US" sz="1200" i="0" dirty="0">
                        <a:solidFill>
                          <a:srgbClr val="2B7CE2"/>
                        </a:solidFill>
                      </a:endParaRP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i="0" dirty="0"/>
                        <a:t>LNF</a:t>
                      </a: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i="0" dirty="0"/>
                        <a:t>TA</a:t>
                      </a:r>
                    </a:p>
                  </a:txBody>
                  <a:tcPr marL="59894" marR="59894" marT="29947" marB="29947"/>
                </a:tc>
                <a:extLst>
                  <a:ext uri="{0D108BD9-81ED-4DB2-BD59-A6C34878D82A}">
                    <a16:rowId xmlns:a16="http://schemas.microsoft.com/office/drawing/2014/main" val="393620709"/>
                  </a:ext>
                </a:extLst>
              </a:tr>
              <a:tr h="406803">
                <a:tc>
                  <a:txBody>
                    <a:bodyPr/>
                    <a:lstStyle/>
                    <a:p>
                      <a:pPr algn="l" eaLnBrk="1" hangingPunct="1"/>
                      <a:r>
                        <a:rPr lang="en-US" altLang="en-US" sz="1200" i="1" dirty="0"/>
                        <a:t>Lorena </a:t>
                      </a:r>
                      <a:r>
                        <a:rPr lang="en-US" altLang="en-US" sz="1200" i="1" dirty="0" err="1"/>
                        <a:t>Stellato</a:t>
                      </a:r>
                      <a:r>
                        <a:rPr lang="en-US" altLang="en-US" sz="1200" i="1" dirty="0"/>
                        <a:t> (</a:t>
                      </a:r>
                      <a:r>
                        <a:rPr lang="en-US" altLang="en-US" sz="1200" i="1" dirty="0" err="1"/>
                        <a:t>coordinatore</a:t>
                      </a:r>
                      <a:r>
                        <a:rPr lang="en-US" altLang="en-US" sz="1200" i="1" dirty="0"/>
                        <a:t>)</a:t>
                      </a:r>
                      <a:endParaRPr lang="en-US" altLang="en-US" sz="1200" i="1" dirty="0">
                        <a:solidFill>
                          <a:srgbClr val="2B7CE2"/>
                        </a:solidFill>
                      </a:endParaRP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dirty="0"/>
                        <a:t>RM1</a:t>
                      </a:r>
                    </a:p>
                  </a:txBody>
                  <a:tcPr marL="59894" marR="59894" marT="29947" marB="29947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dirty="0"/>
                        <a:t>TA</a:t>
                      </a:r>
                    </a:p>
                  </a:txBody>
                  <a:tcPr marL="59894" marR="59894" marT="29947" marB="29947"/>
                </a:tc>
                <a:extLst>
                  <a:ext uri="{0D108BD9-81ED-4DB2-BD59-A6C34878D82A}">
                    <a16:rowId xmlns:a16="http://schemas.microsoft.com/office/drawing/2014/main" val="2682911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780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02372" y="2250102"/>
            <a:ext cx="7191125" cy="3566372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20 </a:t>
            </a:r>
            <a:r>
              <a:rPr lang="en-US" sz="1600" dirty="0" err="1"/>
              <a:t>gennaio</a:t>
            </a:r>
            <a:r>
              <a:rPr lang="en-US" sz="1600" dirty="0"/>
              <a:t> 2020 </a:t>
            </a:r>
            <a:r>
              <a:rPr lang="en-US" sz="1600" dirty="0" err="1"/>
              <a:t>fonoconferenza</a:t>
            </a:r>
            <a:r>
              <a:rPr lang="en-US" sz="1600" dirty="0"/>
              <a:t>:</a:t>
            </a:r>
          </a:p>
          <a:p>
            <a:pPr lvl="1"/>
            <a:r>
              <a:rPr lang="en-US" dirty="0" err="1"/>
              <a:t>Analisi</a:t>
            </a:r>
            <a:r>
              <a:rPr lang="en-US" dirty="0"/>
              <a:t> </a:t>
            </a:r>
            <a:r>
              <a:rPr lang="en-US" dirty="0" err="1"/>
              <a:t>schede</a:t>
            </a:r>
            <a:r>
              <a:rPr lang="en-US" dirty="0"/>
              <a:t> di </a:t>
            </a:r>
            <a:r>
              <a:rPr lang="en-US" dirty="0" err="1"/>
              <a:t>valutazione</a:t>
            </a:r>
            <a:r>
              <a:rPr lang="en-US" dirty="0"/>
              <a:t> </a:t>
            </a:r>
            <a:r>
              <a:rPr lang="en-US" dirty="0" err="1"/>
              <a:t>dell’ultimo</a:t>
            </a:r>
            <a:r>
              <a:rPr lang="en-US" dirty="0"/>
              <a:t> </a:t>
            </a:r>
            <a:r>
              <a:rPr lang="en-US" dirty="0" err="1"/>
              <a:t>corso</a:t>
            </a:r>
            <a:r>
              <a:rPr lang="en-US" dirty="0"/>
              <a:t> </a:t>
            </a:r>
            <a:r>
              <a:rPr lang="en-US" dirty="0" err="1"/>
              <a:t>svolto</a:t>
            </a:r>
            <a:r>
              <a:rPr lang="en-US" dirty="0"/>
              <a:t> a Pisa</a:t>
            </a:r>
          </a:p>
          <a:p>
            <a:pPr lvl="1"/>
            <a:r>
              <a:rPr lang="en-US" dirty="0" err="1"/>
              <a:t>Analisi</a:t>
            </a:r>
            <a:r>
              <a:rPr lang="en-US" dirty="0"/>
              <a:t> </a:t>
            </a:r>
            <a:r>
              <a:rPr lang="en-US" dirty="0" err="1"/>
              <a:t>complessiva</a:t>
            </a:r>
            <a:r>
              <a:rPr lang="en-US" dirty="0"/>
              <a:t> del </a:t>
            </a:r>
            <a:r>
              <a:rPr lang="en-US" dirty="0" err="1"/>
              <a:t>corso</a:t>
            </a:r>
            <a:endParaRPr lang="en-US" dirty="0"/>
          </a:p>
          <a:p>
            <a:pPr lvl="1"/>
            <a:r>
              <a:rPr lang="en-US" dirty="0" err="1"/>
              <a:t>Presentazione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evidenze</a:t>
            </a:r>
            <a:r>
              <a:rPr lang="en-US" dirty="0"/>
              <a:t> </a:t>
            </a:r>
            <a:r>
              <a:rPr lang="en-US" dirty="0" err="1"/>
              <a:t>emerse</a:t>
            </a:r>
            <a:r>
              <a:rPr lang="en-US" dirty="0"/>
              <a:t> </a:t>
            </a:r>
            <a:r>
              <a:rPr lang="en-US" dirty="0" err="1"/>
              <a:t>nelle</a:t>
            </a:r>
            <a:r>
              <a:rPr lang="en-US" dirty="0"/>
              <a:t> </a:t>
            </a:r>
            <a:r>
              <a:rPr lang="en-US" dirty="0" err="1"/>
              <a:t>prossime</a:t>
            </a:r>
            <a:r>
              <a:rPr lang="en-US" dirty="0"/>
              <a:t> </a:t>
            </a:r>
            <a:r>
              <a:rPr lang="en-US" dirty="0" err="1"/>
              <a:t>assemblee</a:t>
            </a:r>
            <a:r>
              <a:rPr lang="en-US" dirty="0"/>
              <a:t> </a:t>
            </a:r>
            <a:r>
              <a:rPr lang="en-US" dirty="0" err="1"/>
              <a:t>nazionali</a:t>
            </a:r>
            <a:r>
              <a:rPr lang="en-US" dirty="0"/>
              <a:t>: </a:t>
            </a:r>
          </a:p>
          <a:p>
            <a:pPr lvl="3"/>
            <a:r>
              <a:rPr lang="en-US" dirty="0"/>
              <a:t>11-12 </a:t>
            </a:r>
            <a:r>
              <a:rPr lang="en-US" dirty="0" err="1"/>
              <a:t>febbraio</a:t>
            </a:r>
            <a:r>
              <a:rPr lang="en-US" dirty="0"/>
              <a:t> – Bologna</a:t>
            </a:r>
          </a:p>
          <a:p>
            <a:pPr lvl="3"/>
            <a:r>
              <a:rPr lang="en-US" dirty="0"/>
              <a:t>18-19 </a:t>
            </a:r>
            <a:r>
              <a:rPr lang="en-US" dirty="0" err="1"/>
              <a:t>febbraio</a:t>
            </a:r>
            <a:r>
              <a:rPr lang="en-US" dirty="0"/>
              <a:t> -Roma</a:t>
            </a:r>
          </a:p>
          <a:p>
            <a:pPr lvl="1"/>
            <a:r>
              <a:rPr lang="en-US" dirty="0"/>
              <a:t>Valutazione </a:t>
            </a:r>
            <a:r>
              <a:rPr lang="en-US" dirty="0" err="1"/>
              <a:t>ricambio</a:t>
            </a:r>
            <a:r>
              <a:rPr lang="en-US" dirty="0"/>
              <a:t> </a:t>
            </a:r>
            <a:r>
              <a:rPr lang="en-US" dirty="0" err="1"/>
              <a:t>docenze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moduli </a:t>
            </a:r>
            <a:r>
              <a:rPr lang="en-US" dirty="0" err="1"/>
              <a:t>garantendo</a:t>
            </a:r>
            <a:r>
              <a:rPr lang="en-US" dirty="0"/>
              <a:t> la </a:t>
            </a:r>
            <a:r>
              <a:rPr lang="en-US" dirty="0" err="1"/>
              <a:t>presenza</a:t>
            </a:r>
            <a:r>
              <a:rPr lang="en-US" dirty="0"/>
              <a:t> del </a:t>
            </a:r>
            <a:r>
              <a:rPr lang="en-US" dirty="0" err="1"/>
              <a:t>personale</a:t>
            </a:r>
            <a:r>
              <a:rPr lang="en-US" dirty="0"/>
              <a:t> </a:t>
            </a:r>
            <a:r>
              <a:rPr lang="en-US" dirty="0" err="1"/>
              <a:t>attualmente</a:t>
            </a:r>
            <a:r>
              <a:rPr lang="en-US" dirty="0"/>
              <a:t> in </a:t>
            </a:r>
            <a:r>
              <a:rPr lang="en-US" dirty="0" err="1"/>
              <a:t>carica</a:t>
            </a:r>
            <a:r>
              <a:rPr lang="en-US" dirty="0"/>
              <a:t> </a:t>
            </a:r>
            <a:r>
              <a:rPr lang="en-US" dirty="0" err="1"/>
              <a:t>all’interno</a:t>
            </a:r>
            <a:r>
              <a:rPr lang="en-US" dirty="0"/>
              <a:t> </a:t>
            </a:r>
            <a:r>
              <a:rPr lang="en-US" dirty="0" err="1"/>
              <a:t>dell’assemblea</a:t>
            </a:r>
            <a:r>
              <a:rPr lang="en-US" dirty="0"/>
              <a:t>, senza </a:t>
            </a:r>
            <a:r>
              <a:rPr lang="en-US" dirty="0" err="1"/>
              <a:t>trascurare</a:t>
            </a:r>
            <a:r>
              <a:rPr lang="en-US" dirty="0"/>
              <a:t> </a:t>
            </a:r>
            <a:r>
              <a:rPr lang="en-US" dirty="0" err="1"/>
              <a:t>l’esperienza</a:t>
            </a:r>
            <a:r>
              <a:rPr lang="en-US" dirty="0"/>
              <a:t> </a:t>
            </a:r>
            <a:r>
              <a:rPr lang="en-US" dirty="0" err="1"/>
              <a:t>acquisita</a:t>
            </a:r>
            <a:r>
              <a:rPr lang="en-US" dirty="0"/>
              <a:t> in </a:t>
            </a:r>
            <a:r>
              <a:rPr lang="en-US" dirty="0" err="1"/>
              <a:t>questi</a:t>
            </a:r>
            <a:r>
              <a:rPr lang="en-US" dirty="0"/>
              <a:t> </a:t>
            </a:r>
            <a:r>
              <a:rPr lang="en-US" dirty="0" err="1"/>
              <a:t>anni</a:t>
            </a:r>
            <a:r>
              <a:rPr lang="en-US" dirty="0"/>
              <a:t> dal GDL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58728" y="6568121"/>
            <a:ext cx="5526549" cy="306387"/>
          </a:xfrm>
        </p:spPr>
        <p:txBody>
          <a:bodyPr/>
          <a:lstStyle/>
          <a:p>
            <a:pPr>
              <a:defRPr/>
            </a:pPr>
            <a:r>
              <a:rPr lang="it-IT" sz="800"/>
              <a:t>Assemblea Nazionale Rappresentanti Personale RT, Roma, 18 e 19 febbraio 2020  -  Lorena Stellato</a:t>
            </a:r>
            <a:endParaRPr lang="en-US" sz="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979DC-4807-D545-A124-1FCE3D7833C4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60418" y="1686659"/>
            <a:ext cx="55567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STATO DELL’ARTE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477"/>
            <a:ext cx="1520792" cy="84096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2D32B29-F858-1849-990A-B608B6D886F8}"/>
              </a:ext>
            </a:extLst>
          </p:cNvPr>
          <p:cNvSpPr txBox="1">
            <a:spLocks/>
          </p:cNvSpPr>
          <p:nvPr/>
        </p:nvSpPr>
        <p:spPr>
          <a:xfrm>
            <a:off x="698499" y="354661"/>
            <a:ext cx="7447009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2800" dirty="0">
                <a:solidFill>
                  <a:srgbClr val="C43988"/>
                </a:solidFill>
              </a:rPr>
              <a:t>Corso </a:t>
            </a:r>
            <a:r>
              <a:rPr lang="en-US" sz="2800" dirty="0" err="1">
                <a:solidFill>
                  <a:srgbClr val="C43988"/>
                </a:solidFill>
              </a:rPr>
              <a:t>Rappresentanti</a:t>
            </a:r>
            <a:r>
              <a:rPr lang="en-US" sz="2800" dirty="0">
                <a:solidFill>
                  <a:srgbClr val="C43988"/>
                </a:solidFill>
              </a:rPr>
              <a:t> del </a:t>
            </a:r>
            <a:r>
              <a:rPr lang="en-US" sz="2800" dirty="0" err="1">
                <a:solidFill>
                  <a:srgbClr val="C43988"/>
                </a:solidFill>
              </a:rPr>
              <a:t>Personale</a:t>
            </a:r>
            <a:endParaRPr lang="en-US" sz="2800" dirty="0">
              <a:solidFill>
                <a:srgbClr val="C43988"/>
              </a:solidFill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4D06FB9E-29DA-CB43-BD4C-11608971B54B}"/>
              </a:ext>
            </a:extLst>
          </p:cNvPr>
          <p:cNvSpPr txBox="1"/>
          <p:nvPr/>
        </p:nvSpPr>
        <p:spPr>
          <a:xfrm>
            <a:off x="1134266" y="1186150"/>
            <a:ext cx="6177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GRUPPO DI LAVORO </a:t>
            </a:r>
          </a:p>
        </p:txBody>
      </p:sp>
    </p:spTree>
    <p:extLst>
      <p:ext uri="{BB962C8B-B14F-4D97-AF65-F5344CB8AC3E}">
        <p14:creationId xmlns:p14="http://schemas.microsoft.com/office/powerpoint/2010/main" val="50749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1217356-77C9-9541-9850-51C857D99E5E}"/>
              </a:ext>
            </a:extLst>
          </p:cNvPr>
          <p:cNvSpPr/>
          <p:nvPr/>
        </p:nvSpPr>
        <p:spPr>
          <a:xfrm>
            <a:off x="2192387" y="2305057"/>
            <a:ext cx="3947156" cy="2925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D21A928-0163-FA45-B9F2-67C360843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2" y="510037"/>
            <a:ext cx="6920998" cy="109945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Corso </a:t>
            </a:r>
            <a:r>
              <a:rPr lang="en-US" sz="2800" dirty="0" err="1"/>
              <a:t>Rappresentanti</a:t>
            </a:r>
            <a:r>
              <a:rPr lang="en-US" sz="2800" dirty="0"/>
              <a:t> del </a:t>
            </a:r>
            <a:r>
              <a:rPr lang="en-US" sz="2800" dirty="0" err="1"/>
              <a:t>Personale</a:t>
            </a:r>
            <a:endParaRPr lang="en-US" sz="2800" dirty="0"/>
          </a:p>
        </p:txBody>
      </p:sp>
      <p:sp>
        <p:nvSpPr>
          <p:cNvPr id="22532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1520792" y="6492875"/>
            <a:ext cx="5539219" cy="365125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en-US" altLang="en-US" sz="800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Assemblea</a:t>
            </a:r>
            <a:r>
              <a:rPr lang="en-US" altLang="en-US" sz="8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Nazionale </a:t>
            </a:r>
            <a:r>
              <a:rPr lang="en-US" altLang="en-US" sz="800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Rappresentanti</a:t>
            </a:r>
            <a:r>
              <a:rPr lang="en-US" altLang="en-US" sz="8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en-US" sz="800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Personale</a:t>
            </a:r>
            <a:r>
              <a:rPr lang="en-US" altLang="en-US" sz="8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RT, Roma, 18 e 19 </a:t>
            </a:r>
            <a:r>
              <a:rPr lang="en-US" altLang="en-US" sz="800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febbraio</a:t>
            </a:r>
            <a:r>
              <a:rPr lang="en-US" altLang="en-US" sz="8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2020  -  Lorena Stellato</a:t>
            </a:r>
            <a:endParaRPr lang="en-US" altLang="en-US" sz="800" i="1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420899" y="6182876"/>
            <a:ext cx="512504" cy="365125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97BB57B7-EB30-A746-B63D-DF0A3D706394}" type="slidenum">
              <a:rPr lang="en-US" altLang="en-US" sz="900">
                <a:solidFill>
                  <a:schemeClr val="accent1"/>
                </a:solidFill>
                <a:latin typeface="+mn-lt"/>
                <a:ea typeface="+mn-ea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14</a:t>
            </a:fld>
            <a:endParaRPr lang="en-US" altLang="en-US" sz="900">
              <a:solidFill>
                <a:schemeClr val="accent1"/>
              </a:solidFill>
              <a:latin typeface="+mn-lt"/>
              <a:ea typeface="+mn-ea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477"/>
            <a:ext cx="1520792" cy="840968"/>
          </a:xfrm>
          <a:prstGeom prst="rect">
            <a:avLst/>
          </a:prstGeom>
        </p:spPr>
      </p:pic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DD420217-82E6-FC44-AA93-620AE62341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295939"/>
            <a:ext cx="6811299" cy="37454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   e-mail: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tta_wg_classrtta@lists.infn.it</a:t>
            </a:r>
            <a:r>
              <a:rPr lang="en-US" dirty="0">
                <a:solidFill>
                  <a:srgbClr val="0070C0"/>
                </a:solidFill>
              </a:rPr>
              <a:t>  </a:t>
            </a:r>
          </a:p>
          <a:p>
            <a:pPr marL="0" indent="0" algn="ctr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sz="2000" dirty="0"/>
              <a:t>					</a:t>
            </a:r>
            <a:r>
              <a:rPr lang="en-US" sz="2000" dirty="0">
                <a:solidFill>
                  <a:srgbClr val="0070C0"/>
                </a:solidFill>
              </a:rPr>
              <a:t>	    GRAZIE!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E03830-5F7B-DA42-BA20-50B33E485F7A}"/>
              </a:ext>
            </a:extLst>
          </p:cNvPr>
          <p:cNvSpPr/>
          <p:nvPr/>
        </p:nvSpPr>
        <p:spPr>
          <a:xfrm>
            <a:off x="3124218" y="1465919"/>
            <a:ext cx="2358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GRUPPO DI LAVORO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274" y="356122"/>
            <a:ext cx="6873411" cy="564998"/>
          </a:xfrm>
        </p:spPr>
        <p:txBody>
          <a:bodyPr>
            <a:normAutofit/>
          </a:bodyPr>
          <a:lstStyle/>
          <a:p>
            <a:pPr algn="ctr"/>
            <a:r>
              <a:rPr lang="en-US" sz="2700" dirty="0">
                <a:solidFill>
                  <a:srgbClr val="C43988"/>
                </a:solidFill>
              </a:rPr>
              <a:t>Corso </a:t>
            </a:r>
            <a:r>
              <a:rPr lang="en-US" sz="2700" dirty="0" err="1">
                <a:solidFill>
                  <a:srgbClr val="C43988"/>
                </a:solidFill>
              </a:rPr>
              <a:t>Rappresentanti</a:t>
            </a:r>
            <a:r>
              <a:rPr lang="en-US" sz="2700" dirty="0">
                <a:solidFill>
                  <a:srgbClr val="C43988"/>
                </a:solidFill>
              </a:rPr>
              <a:t> del </a:t>
            </a:r>
            <a:r>
              <a:rPr lang="en-US" sz="2700" dirty="0" err="1">
                <a:solidFill>
                  <a:srgbClr val="C43988"/>
                </a:solidFill>
              </a:rPr>
              <a:t>Personale</a:t>
            </a:r>
            <a:endParaRPr lang="en-US" sz="2700" dirty="0">
              <a:solidFill>
                <a:srgbClr val="C43988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4935" y="1382669"/>
            <a:ext cx="7489862" cy="5025530"/>
          </a:xfrm>
          <a:ln>
            <a:noFill/>
          </a:ln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§"/>
            </a:pPr>
            <a:r>
              <a:rPr lang="it-IT" sz="1400" dirty="0"/>
              <a:t>Il gruppo nasce nel 2013 con l’obiettivo di realizzare un corso di formazione rivolto ai neo rappresentanti del Personale TTA, nello stesso anno si svolge l’edizione pilota del corso.</a:t>
            </a:r>
            <a:r>
              <a:rPr lang="it-IT" sz="1200" dirty="0"/>
              <a:t> </a:t>
            </a:r>
            <a:endParaRPr lang="it-IT" sz="1400" dirty="0"/>
          </a:p>
          <a:p>
            <a:pPr lvl="1">
              <a:buFont typeface="Wingdings" pitchFamily="2" charset="2"/>
              <a:buChar char="§"/>
            </a:pPr>
            <a:r>
              <a:rPr lang="it-IT" sz="1400" dirty="0"/>
              <a:t>Dal 2014 il corso è inserito dal rappresentante nazionale nel PFN  come corso di formazione per rappresentanti del Personale.</a:t>
            </a:r>
          </a:p>
          <a:p>
            <a:pPr lvl="1">
              <a:buFont typeface="Wingdings" pitchFamily="2" charset="2"/>
              <a:buChar char="§"/>
            </a:pPr>
            <a:r>
              <a:rPr lang="it-IT" sz="1400" dirty="0"/>
              <a:t>Una edizione pilota + 6 edizioni, una l’anno,  dal 2013  al 2019, per un totale di 70 partecipanti: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1300" dirty="0"/>
              <a:t>Edizione pilota - Napoli 2013 (edizione pilota)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1300" dirty="0"/>
              <a:t>Prima edizione – Torino 2014 (</a:t>
            </a:r>
            <a:r>
              <a:rPr lang="it-IT" sz="1300" dirty="0">
                <a:solidFill>
                  <a:srgbClr val="FF0000"/>
                </a:solidFill>
              </a:rPr>
              <a:t>14 partecipanti</a:t>
            </a:r>
            <a:r>
              <a:rPr lang="it-IT" sz="1300" dirty="0"/>
              <a:t>)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1300" dirty="0"/>
              <a:t>Seconda edizione – Cagliari 2015 (</a:t>
            </a:r>
            <a:r>
              <a:rPr lang="it-IT" sz="1300" dirty="0">
                <a:solidFill>
                  <a:srgbClr val="FF0000"/>
                </a:solidFill>
              </a:rPr>
              <a:t>13 partecipanti</a:t>
            </a:r>
            <a:r>
              <a:rPr lang="it-IT" sz="1300" dirty="0"/>
              <a:t>)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1300" dirty="0"/>
              <a:t>Terza edizione – Firenze 2016 (</a:t>
            </a:r>
            <a:r>
              <a:rPr lang="it-IT" sz="1300" dirty="0">
                <a:solidFill>
                  <a:srgbClr val="FF0000"/>
                </a:solidFill>
              </a:rPr>
              <a:t>9 partecipanti</a:t>
            </a:r>
            <a:r>
              <a:rPr lang="it-IT" sz="1300" dirty="0"/>
              <a:t>)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1300" dirty="0"/>
              <a:t>Quarta edizione – Pavia 2017 (</a:t>
            </a:r>
            <a:r>
              <a:rPr lang="it-IT" sz="1300" dirty="0">
                <a:solidFill>
                  <a:srgbClr val="FF0000"/>
                </a:solidFill>
              </a:rPr>
              <a:t>12 partecipanti</a:t>
            </a:r>
            <a:r>
              <a:rPr lang="it-IT" sz="1300" dirty="0"/>
              <a:t>)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1300" dirty="0"/>
              <a:t>Quinta edizione – Padova 2018 (</a:t>
            </a:r>
            <a:r>
              <a:rPr lang="it-IT" sz="1300" dirty="0">
                <a:solidFill>
                  <a:srgbClr val="FF0000"/>
                </a:solidFill>
              </a:rPr>
              <a:t>8 partecipanti</a:t>
            </a:r>
            <a:r>
              <a:rPr lang="it-IT" sz="1300" dirty="0"/>
              <a:t>)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1300" dirty="0"/>
              <a:t>Sesta edizione – Pisa (</a:t>
            </a:r>
            <a:r>
              <a:rPr lang="it-IT" sz="1300" dirty="0">
                <a:solidFill>
                  <a:srgbClr val="FF0000"/>
                </a:solidFill>
              </a:rPr>
              <a:t>15 partecipanti</a:t>
            </a:r>
            <a:r>
              <a:rPr lang="it-IT" sz="1300" dirty="0"/>
              <a:t>)</a:t>
            </a:r>
          </a:p>
          <a:p>
            <a:pPr lvl="2">
              <a:lnSpc>
                <a:spcPct val="200000"/>
              </a:lnSpc>
              <a:buFont typeface="Wingdings" pitchFamily="2" charset="2"/>
              <a:buChar char="Ø"/>
            </a:pPr>
            <a:endParaRPr lang="it-IT" sz="1300" dirty="0"/>
          </a:p>
          <a:p>
            <a:pPr lvl="2">
              <a:lnSpc>
                <a:spcPct val="200000"/>
              </a:lnSpc>
              <a:buFont typeface="Wingdings" pitchFamily="2" charset="2"/>
              <a:buChar char="Ø"/>
            </a:pPr>
            <a:endParaRPr lang="it-IT" sz="1000" dirty="0"/>
          </a:p>
          <a:p>
            <a:pPr marL="274637" lvl="1" indent="0">
              <a:lnSpc>
                <a:spcPct val="200000"/>
              </a:lnSpc>
              <a:buNone/>
            </a:pPr>
            <a:endParaRPr lang="it-IT" sz="1100" dirty="0"/>
          </a:p>
          <a:p>
            <a:pPr marL="274637" lvl="1" indent="0">
              <a:lnSpc>
                <a:spcPct val="200000"/>
              </a:lnSpc>
              <a:buNone/>
            </a:pPr>
            <a:endParaRPr lang="it-IT" sz="11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40039" y="6406488"/>
            <a:ext cx="5884526" cy="306387"/>
          </a:xfrm>
        </p:spPr>
        <p:txBody>
          <a:bodyPr/>
          <a:lstStyle/>
          <a:p>
            <a:pPr>
              <a:defRPr/>
            </a:pPr>
            <a:r>
              <a:rPr lang="it-IT" dirty="0"/>
              <a:t>Assemblea Nazionale Rappresentanti Personale RT, Roma, 18 e 19 febbraio 2020  -  Lorena Stellato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979DC-4807-D545-A124-1FCE3D7833C4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7" name="TextBox 6"/>
          <p:cNvSpPr txBox="1"/>
          <p:nvPr/>
        </p:nvSpPr>
        <p:spPr>
          <a:xfrm>
            <a:off x="883578" y="922830"/>
            <a:ext cx="6640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UN PO’ DI STORIA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6548"/>
            <a:ext cx="1520792" cy="8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99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058" y="422060"/>
            <a:ext cx="7447009" cy="9906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n w="0"/>
                <a:solidFill>
                  <a:srgbClr val="C43988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Corso </a:t>
            </a:r>
            <a:r>
              <a:rPr lang="en-US" sz="2800" dirty="0" err="1">
                <a:ln w="0"/>
                <a:solidFill>
                  <a:srgbClr val="C43988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Rappresentanti</a:t>
            </a:r>
            <a:r>
              <a:rPr lang="en-US" sz="2800" dirty="0">
                <a:ln w="0"/>
                <a:solidFill>
                  <a:srgbClr val="C43988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del </a:t>
            </a:r>
            <a:r>
              <a:rPr lang="en-US" sz="2800" dirty="0" err="1">
                <a:ln w="0"/>
                <a:solidFill>
                  <a:srgbClr val="C43988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Personale</a:t>
            </a:r>
            <a:endParaRPr lang="en-US" sz="2800" dirty="0">
              <a:ln w="0"/>
              <a:solidFill>
                <a:srgbClr val="C43988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2742" y="1606168"/>
            <a:ext cx="7376845" cy="4321637"/>
          </a:xfrm>
          <a:noFill/>
          <a:ln>
            <a:noFill/>
          </a:ln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§"/>
            </a:pPr>
            <a:r>
              <a:rPr lang="it-IT" dirty="0"/>
              <a:t>Nel 2018 l’assemblea nazionale dei ricercatori dichiara il proprio interesse a partecipare al progetto.</a:t>
            </a:r>
          </a:p>
          <a:p>
            <a:pPr marL="457200" lvl="1" indent="0">
              <a:buNone/>
            </a:pPr>
            <a:endParaRPr lang="it-IT" dirty="0"/>
          </a:p>
          <a:p>
            <a:pPr lvl="1">
              <a:buFont typeface="Wingdings" pitchFamily="2" charset="2"/>
              <a:buChar char="§"/>
            </a:pPr>
            <a:r>
              <a:rPr lang="it-IT" dirty="0"/>
              <a:t>Nasce il </a:t>
            </a:r>
            <a:r>
              <a:rPr lang="it-IT" dirty="0" err="1"/>
              <a:t>GdL</a:t>
            </a:r>
            <a:r>
              <a:rPr lang="it-IT" dirty="0"/>
              <a:t> congiunto che inizia la sua attività a gennaio 2019 (ci si incontra periodicamente in </a:t>
            </a:r>
            <a:r>
              <a:rPr lang="it-IT" dirty="0" err="1"/>
              <a:t>fonoconferenza</a:t>
            </a:r>
            <a:r>
              <a:rPr lang="it-IT" dirty="0"/>
              <a:t>). </a:t>
            </a:r>
          </a:p>
          <a:p>
            <a:pPr lvl="1">
              <a:buFont typeface="Wingdings" pitchFamily="2" charset="2"/>
              <a:buChar char="§"/>
            </a:pPr>
            <a:endParaRPr lang="it-IT" dirty="0"/>
          </a:p>
          <a:p>
            <a:pPr lvl="1">
              <a:buFont typeface="Wingdings" pitchFamily="2" charset="2"/>
              <a:buChar char="§"/>
            </a:pPr>
            <a:r>
              <a:rPr lang="it-IT" dirty="0"/>
              <a:t>Si sente l’esigenza di ristrutturare il corso, quindi il </a:t>
            </a:r>
            <a:r>
              <a:rPr lang="it-IT" dirty="0" err="1"/>
              <a:t>GdL</a:t>
            </a:r>
            <a:r>
              <a:rPr lang="it-IT" dirty="0"/>
              <a:t> produce un documento che raccoglie e meglio definisce i possibili argomenti che costituiranno la nuova struttura  del corso 2019.</a:t>
            </a:r>
          </a:p>
          <a:p>
            <a:pPr lvl="1">
              <a:buFont typeface="Wingdings" pitchFamily="2" charset="2"/>
              <a:buChar char="§"/>
            </a:pPr>
            <a:endParaRPr lang="it-IT" dirty="0"/>
          </a:p>
          <a:p>
            <a:pPr lvl="1">
              <a:buFont typeface="Wingdings" pitchFamily="2" charset="2"/>
              <a:buChar char="§"/>
            </a:pPr>
            <a:r>
              <a:rPr lang="it-IT" dirty="0"/>
              <a:t>Struttura generale: 8 moduli (di cui uno tenuto da un esperto esterno) +  momento finale dedicato alle conclusioni (inizio alle 14.30 del primo giorno e conclusione alle 13.00 del secondo giorno)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04406" y="6520046"/>
            <a:ext cx="6673932" cy="306387"/>
          </a:xfrm>
        </p:spPr>
        <p:txBody>
          <a:bodyPr/>
          <a:lstStyle/>
          <a:p>
            <a:pPr>
              <a:defRPr/>
            </a:pPr>
            <a:r>
              <a:rPr lang="it-IT" dirty="0"/>
              <a:t>Assemblea Nazionale Rappresentanti Personale RT, Roma, 18 e 19 febbraio 2020  -  Lorena Stellato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979DC-4807-D545-A124-1FCE3D7833C4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7" name="TextBox 6"/>
          <p:cNvSpPr txBox="1"/>
          <p:nvPr/>
        </p:nvSpPr>
        <p:spPr>
          <a:xfrm>
            <a:off x="553206" y="929770"/>
            <a:ext cx="750686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UN PO’ DI STORIA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477"/>
            <a:ext cx="1520792" cy="8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44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556" y="393923"/>
            <a:ext cx="7447009" cy="767809"/>
          </a:xfrm>
        </p:spPr>
        <p:txBody>
          <a:bodyPr>
            <a:noAutofit/>
          </a:bodyPr>
          <a:lstStyle/>
          <a:p>
            <a:pPr algn="ctr"/>
            <a:r>
              <a:rPr lang="en-US" sz="2700" dirty="0">
                <a:solidFill>
                  <a:srgbClr val="C43988"/>
                </a:solidFill>
              </a:rPr>
              <a:t> Corso </a:t>
            </a:r>
            <a:r>
              <a:rPr lang="en-US" sz="2700" dirty="0" err="1">
                <a:solidFill>
                  <a:srgbClr val="C43988"/>
                </a:solidFill>
              </a:rPr>
              <a:t>Rappresentanti</a:t>
            </a:r>
            <a:r>
              <a:rPr lang="en-US" sz="2700" dirty="0">
                <a:solidFill>
                  <a:srgbClr val="C43988"/>
                </a:solidFill>
              </a:rPr>
              <a:t> del </a:t>
            </a:r>
            <a:r>
              <a:rPr lang="en-US" sz="2700" dirty="0" err="1">
                <a:solidFill>
                  <a:srgbClr val="C43988"/>
                </a:solidFill>
              </a:rPr>
              <a:t>Personale</a:t>
            </a:r>
            <a:endParaRPr lang="en-US" sz="2700" dirty="0">
              <a:solidFill>
                <a:srgbClr val="C43988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581149"/>
              </p:ext>
            </p:extLst>
          </p:nvPr>
        </p:nvGraphicFramePr>
        <p:xfrm>
          <a:off x="-346792" y="1362945"/>
          <a:ext cx="8320088" cy="491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28800" y="6532039"/>
            <a:ext cx="7173912" cy="306387"/>
          </a:xfrm>
        </p:spPr>
        <p:txBody>
          <a:bodyPr/>
          <a:lstStyle/>
          <a:p>
            <a:pPr>
              <a:defRPr/>
            </a:pPr>
            <a:r>
              <a:rPr lang="it-IT" sz="800"/>
              <a:t>Assemblea Nazionale Rappresentanti Personale RT, Roma, 18 e 19 febbraio 2020  -  Lorena Stellato</a:t>
            </a:r>
            <a:endParaRPr lang="en-US" sz="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60A747-A68D-7F4D-997D-B333A9A71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979DC-4807-D545-A124-1FCE3D7833C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8" name="TextBox 7"/>
          <p:cNvSpPr txBox="1"/>
          <p:nvPr/>
        </p:nvSpPr>
        <p:spPr>
          <a:xfrm>
            <a:off x="893152" y="914229"/>
            <a:ext cx="65593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/>
              <a:t>STRUTTURA GENERALE DEL CORSO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477"/>
            <a:ext cx="1520792" cy="8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700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7378" y="6523884"/>
            <a:ext cx="7173912" cy="306387"/>
          </a:xfrm>
        </p:spPr>
        <p:txBody>
          <a:bodyPr/>
          <a:lstStyle/>
          <a:p>
            <a:pPr algn="ctr">
              <a:defRPr/>
            </a:pPr>
            <a:r>
              <a:rPr lang="it-IT" sz="800"/>
              <a:t>Assemblea Nazionale Rappresentanti Personale RT, Roma, 18 e 19 febbraio 2020  -  Lorena Stellato</a:t>
            </a:r>
            <a:endParaRPr lang="en-US" sz="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979DC-4807-D545-A124-1FCE3D7833C4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957432"/>
            <a:ext cx="3943972" cy="306387"/>
          </a:xfrm>
          <a:ln w="12700">
            <a:noFill/>
          </a:ln>
        </p:spPr>
        <p:txBody>
          <a:bodyPr>
            <a:normAutofit/>
          </a:bodyPr>
          <a:lstStyle/>
          <a:p>
            <a:pPr marL="274637" lvl="1" indent="0" algn="ctr">
              <a:buNone/>
            </a:pPr>
            <a:r>
              <a:rPr lang="en-US" sz="1200" b="1" dirty="0" err="1"/>
              <a:t>Lunedì</a:t>
            </a:r>
            <a:r>
              <a:rPr lang="en-US" sz="1200" b="1" dirty="0"/>
              <a:t> 2 </a:t>
            </a:r>
            <a:r>
              <a:rPr lang="en-US" sz="1200" b="1" dirty="0" err="1"/>
              <a:t>dicembre</a:t>
            </a:r>
            <a:r>
              <a:rPr lang="en-US" sz="1200" b="1" dirty="0"/>
              <a:t> 2019 ore 14.30 – 18.15</a:t>
            </a:r>
          </a:p>
          <a:p>
            <a:pPr marL="274637" lvl="1" indent="0" algn="ctr">
              <a:buNone/>
            </a:pPr>
            <a:endParaRPr lang="it-IT" sz="1100" b="1" dirty="0"/>
          </a:p>
          <a:p>
            <a:pPr marL="0" indent="0">
              <a:buNone/>
            </a:pPr>
            <a:endParaRPr lang="it-IT" sz="1000" dirty="0"/>
          </a:p>
          <a:p>
            <a:pPr marL="0" indent="0">
              <a:buNone/>
            </a:pPr>
            <a:endParaRPr lang="it-IT" sz="1100" dirty="0"/>
          </a:p>
          <a:p>
            <a:pPr marL="274637" lvl="1" indent="0">
              <a:lnSpc>
                <a:spcPct val="200000"/>
              </a:lnSpc>
              <a:buNone/>
            </a:pP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117362" y="939156"/>
            <a:ext cx="61771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EDIZIONE di PISA, 2-3 DICEMBRE 2019</a:t>
            </a:r>
          </a:p>
          <a:p>
            <a:pPr algn="ctr"/>
            <a:r>
              <a:rPr lang="en-US" sz="1400" b="1" dirty="0"/>
              <a:t> </a:t>
            </a:r>
          </a:p>
          <a:p>
            <a:pPr algn="ctr"/>
            <a:r>
              <a:rPr lang="en-US" sz="1400" b="1" dirty="0"/>
              <a:t>PROGRAMMA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477"/>
            <a:ext cx="1520792" cy="84096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2D32B29-F858-1849-990A-B608B6D886F8}"/>
              </a:ext>
            </a:extLst>
          </p:cNvPr>
          <p:cNvSpPr txBox="1">
            <a:spLocks/>
          </p:cNvSpPr>
          <p:nvPr/>
        </p:nvSpPr>
        <p:spPr>
          <a:xfrm>
            <a:off x="482444" y="336074"/>
            <a:ext cx="7447009" cy="672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2800" dirty="0">
                <a:solidFill>
                  <a:srgbClr val="C43988"/>
                </a:solidFill>
              </a:rPr>
              <a:t>Corso </a:t>
            </a:r>
            <a:r>
              <a:rPr lang="en-US" sz="2800" dirty="0" err="1">
                <a:solidFill>
                  <a:srgbClr val="C43988"/>
                </a:solidFill>
              </a:rPr>
              <a:t>Rappresentanti</a:t>
            </a:r>
            <a:r>
              <a:rPr lang="en-US" sz="2800" dirty="0">
                <a:solidFill>
                  <a:srgbClr val="C43988"/>
                </a:solidFill>
              </a:rPr>
              <a:t> del </a:t>
            </a:r>
            <a:r>
              <a:rPr lang="en-US" sz="2800" dirty="0" err="1">
                <a:solidFill>
                  <a:srgbClr val="C43988"/>
                </a:solidFill>
              </a:rPr>
              <a:t>Personale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8223E38-03F5-4F43-9DC2-31FB05474407}"/>
              </a:ext>
            </a:extLst>
          </p:cNvPr>
          <p:cNvSpPr txBox="1">
            <a:spLocks/>
          </p:cNvSpPr>
          <p:nvPr/>
        </p:nvSpPr>
        <p:spPr bwMode="auto">
          <a:xfrm>
            <a:off x="3863376" y="1984955"/>
            <a:ext cx="4066077" cy="306387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25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7302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0048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187450" indent="-1365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7" lvl="1" indent="0" algn="ctr" eaLnBrk="1" hangingPunct="1"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</a:rPr>
              <a:t>Martedì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</a:rPr>
              <a:t> 3 </a:t>
            </a:r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</a:rPr>
              <a:t>dicembre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</a:rPr>
              <a:t> 2019 ore 9.00 – 13.00</a:t>
            </a:r>
          </a:p>
          <a:p>
            <a:pPr marL="274637" lvl="1" indent="0">
              <a:buFont typeface="Arial" charset="0"/>
              <a:buNone/>
            </a:pPr>
            <a:endParaRPr lang="en-US" sz="1400" dirty="0"/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484E9D47-BDAA-974A-AEAA-3EE06AB24C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424633"/>
              </p:ext>
            </p:extLst>
          </p:nvPr>
        </p:nvGraphicFramePr>
        <p:xfrm>
          <a:off x="213204" y="2301281"/>
          <a:ext cx="3992743" cy="39181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31766">
                  <a:extLst>
                    <a:ext uri="{9D8B030D-6E8A-4147-A177-3AD203B41FA5}">
                      <a16:colId xmlns:a16="http://schemas.microsoft.com/office/drawing/2014/main" val="1512674377"/>
                    </a:ext>
                  </a:extLst>
                </a:gridCol>
                <a:gridCol w="2163065">
                  <a:extLst>
                    <a:ext uri="{9D8B030D-6E8A-4147-A177-3AD203B41FA5}">
                      <a16:colId xmlns:a16="http://schemas.microsoft.com/office/drawing/2014/main" val="2269705428"/>
                    </a:ext>
                  </a:extLst>
                </a:gridCol>
                <a:gridCol w="1197912">
                  <a:extLst>
                    <a:ext uri="{9D8B030D-6E8A-4147-A177-3AD203B41FA5}">
                      <a16:colId xmlns:a16="http://schemas.microsoft.com/office/drawing/2014/main" val="3664916720"/>
                    </a:ext>
                  </a:extLst>
                </a:gridCol>
              </a:tblGrid>
              <a:tr h="207033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>
                          <a:latin typeface="Helvetica" pitchFamily="2" charset="0"/>
                        </a:rPr>
                        <a:t>Orario</a:t>
                      </a:r>
                    </a:p>
                  </a:txBody>
                  <a:tcPr marL="56261" marR="56261" marT="28131" marB="281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>
                          <a:latin typeface="Helvetica" pitchFamily="2" charset="0"/>
                        </a:rPr>
                        <a:t>Modulo</a:t>
                      </a:r>
                    </a:p>
                  </a:txBody>
                  <a:tcPr marL="56261" marR="56261" marT="28131" marB="281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latin typeface="Helvetica" pitchFamily="2" charset="0"/>
                        </a:rPr>
                        <a:t>Relatore</a:t>
                      </a:r>
                    </a:p>
                  </a:txBody>
                  <a:tcPr marL="56261" marR="56261" marT="28131" marB="28131"/>
                </a:tc>
                <a:extLst>
                  <a:ext uri="{0D108BD9-81ED-4DB2-BD59-A6C34878D82A}">
                    <a16:rowId xmlns:a16="http://schemas.microsoft.com/office/drawing/2014/main" val="3179210767"/>
                  </a:ext>
                </a:extLst>
              </a:tr>
              <a:tr h="565637">
                <a:tc>
                  <a:txBody>
                    <a:bodyPr/>
                    <a:lstStyle/>
                    <a:p>
                      <a:r>
                        <a:rPr lang="it-IT" sz="1050" b="0" dirty="0">
                          <a:latin typeface="Helvetica" pitchFamily="2" charset="0"/>
                        </a:rPr>
                        <a:t>14.30</a:t>
                      </a:r>
                    </a:p>
                  </a:txBody>
                  <a:tcPr marL="56261" marR="56261" marT="28131" marB="28131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050" b="0" dirty="0">
                          <a:latin typeface="Helvetica" pitchFamily="2" charset="0"/>
                        </a:rPr>
                        <a:t>Introduzione                               15’</a:t>
                      </a:r>
                    </a:p>
                  </a:txBody>
                  <a:tcPr marL="56261" marR="56261" marT="28131" marB="28131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50" b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Lorena Stellato (RM1)</a:t>
                      </a:r>
                    </a:p>
                    <a:p>
                      <a:endParaRPr lang="it-IT" sz="1050" b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 marL="56261" marR="56261" marT="28131" marB="28131"/>
                </a:tc>
                <a:extLst>
                  <a:ext uri="{0D108BD9-81ED-4DB2-BD59-A6C34878D82A}">
                    <a16:rowId xmlns:a16="http://schemas.microsoft.com/office/drawing/2014/main" val="339816244"/>
                  </a:ext>
                </a:extLst>
              </a:tr>
              <a:tr h="611643">
                <a:tc>
                  <a:txBody>
                    <a:bodyPr/>
                    <a:lstStyle/>
                    <a:p>
                      <a:r>
                        <a:rPr lang="it-IT" sz="1050" b="0" dirty="0">
                          <a:latin typeface="Helvetica" pitchFamily="2" charset="0"/>
                        </a:rPr>
                        <a:t>14.45</a:t>
                      </a:r>
                    </a:p>
                  </a:txBody>
                  <a:tcPr marL="56261" marR="56261" marT="28131" marB="28131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050" b="0" dirty="0">
                          <a:latin typeface="Helvetica" pitchFamily="2" charset="0"/>
                        </a:rPr>
                        <a:t>La figura del Rappresentante negli enti di    ricerca, in particolare nell’INFN                                    40’</a:t>
                      </a:r>
                    </a:p>
                  </a:txBody>
                  <a:tcPr marL="56261" marR="56261" marT="28131" marB="28131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50" b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Augusto Leone (MI)</a:t>
                      </a:r>
                    </a:p>
                    <a:p>
                      <a:endParaRPr lang="it-IT" sz="1050" b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 marL="56261" marR="56261" marT="28131" marB="28131"/>
                </a:tc>
                <a:extLst>
                  <a:ext uri="{0D108BD9-81ED-4DB2-BD59-A6C34878D82A}">
                    <a16:rowId xmlns:a16="http://schemas.microsoft.com/office/drawing/2014/main" val="3905550570"/>
                  </a:ext>
                </a:extLst>
              </a:tr>
              <a:tr h="601830">
                <a:tc>
                  <a:txBody>
                    <a:bodyPr/>
                    <a:lstStyle/>
                    <a:p>
                      <a:r>
                        <a:rPr lang="it-IT" sz="1050" b="0" dirty="0">
                          <a:latin typeface="Helvetica" pitchFamily="2" charset="0"/>
                        </a:rPr>
                        <a:t>15.25</a:t>
                      </a:r>
                    </a:p>
                  </a:txBody>
                  <a:tcPr marL="56261" marR="56261" marT="28131" marB="28131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50" b="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Gli ambiti di competenza del Rappresentante                         40’</a:t>
                      </a:r>
                      <a:endParaRPr lang="it-IT" sz="1050" b="0" dirty="0">
                        <a:latin typeface="Helvetica" pitchFamily="2" charset="0"/>
                      </a:endParaRPr>
                    </a:p>
                    <a:p>
                      <a:pPr algn="l"/>
                      <a:endParaRPr lang="it-IT" sz="1050" b="0" dirty="0">
                        <a:latin typeface="Helvetica" pitchFamily="2" charset="0"/>
                      </a:endParaRPr>
                    </a:p>
                  </a:txBody>
                  <a:tcPr marL="56261" marR="56261" marT="28131" marB="28131"/>
                </a:tc>
                <a:tc>
                  <a:txBody>
                    <a:bodyPr/>
                    <a:lstStyle/>
                    <a:p>
                      <a:r>
                        <a:rPr lang="it-IT" sz="1050" b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Roberto </a:t>
                      </a:r>
                      <a:r>
                        <a:rPr lang="it-IT" sz="1050" b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Gomezel</a:t>
                      </a:r>
                      <a:r>
                        <a:rPr lang="it-IT" sz="1050" b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</a:t>
                      </a:r>
                    </a:p>
                    <a:p>
                      <a:r>
                        <a:rPr lang="it-IT" sz="1050" b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(TS)</a:t>
                      </a:r>
                    </a:p>
                  </a:txBody>
                  <a:tcPr marL="56261" marR="56261" marT="28131" marB="28131"/>
                </a:tc>
                <a:extLst>
                  <a:ext uri="{0D108BD9-81ED-4DB2-BD59-A6C34878D82A}">
                    <a16:rowId xmlns:a16="http://schemas.microsoft.com/office/drawing/2014/main" val="1820505672"/>
                  </a:ext>
                </a:extLst>
              </a:tr>
              <a:tr h="601830">
                <a:tc>
                  <a:txBody>
                    <a:bodyPr/>
                    <a:lstStyle/>
                    <a:p>
                      <a:r>
                        <a:rPr lang="it-IT" sz="1050" b="0" dirty="0">
                          <a:latin typeface="Helvetica" pitchFamily="2" charset="0"/>
                        </a:rPr>
                        <a:t>16:05</a:t>
                      </a:r>
                    </a:p>
                  </a:txBody>
                  <a:tcPr marL="56261" marR="56261" marT="28131" marB="28131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050" b="0" dirty="0">
                          <a:latin typeface="Helvetica" pitchFamily="2" charset="0"/>
                        </a:rPr>
                        <a:t>Pausa caffè                               30’</a:t>
                      </a:r>
                    </a:p>
                  </a:txBody>
                  <a:tcPr marL="56261" marR="56261" marT="28131" marB="28131"/>
                </a:tc>
                <a:tc>
                  <a:txBody>
                    <a:bodyPr/>
                    <a:lstStyle/>
                    <a:p>
                      <a:endParaRPr lang="it-IT" sz="1050" b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 marL="56261" marR="56261" marT="28131" marB="28131"/>
                </a:tc>
                <a:extLst>
                  <a:ext uri="{0D108BD9-81ED-4DB2-BD59-A6C34878D82A}">
                    <a16:rowId xmlns:a16="http://schemas.microsoft.com/office/drawing/2014/main" val="2768659685"/>
                  </a:ext>
                </a:extLst>
              </a:tr>
              <a:tr h="57858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50" b="0" dirty="0">
                          <a:latin typeface="Helvetica" pitchFamily="2" charset="0"/>
                        </a:rPr>
                        <a:t>16.35</a:t>
                      </a:r>
                    </a:p>
                  </a:txBody>
                  <a:tcPr marL="56261" marR="56261" marT="28131" marB="28131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50" b="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L’ente e il suo funzionamento   40’</a:t>
                      </a:r>
                      <a:endParaRPr lang="it-IT" sz="1050" b="0" dirty="0">
                        <a:latin typeface="Helvetica" pitchFamily="2" charset="0"/>
                      </a:endParaRPr>
                    </a:p>
                  </a:txBody>
                  <a:tcPr marL="56261" marR="56261" marT="28131" marB="28131"/>
                </a:tc>
                <a:tc>
                  <a:txBody>
                    <a:bodyPr/>
                    <a:lstStyle/>
                    <a:p>
                      <a:r>
                        <a:rPr lang="it-IT" sz="1050" b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Antonio Passeri (RM3)</a:t>
                      </a:r>
                    </a:p>
                  </a:txBody>
                  <a:tcPr marL="56261" marR="56261" marT="28131" marB="28131"/>
                </a:tc>
                <a:extLst>
                  <a:ext uri="{0D108BD9-81ED-4DB2-BD59-A6C34878D82A}">
                    <a16:rowId xmlns:a16="http://schemas.microsoft.com/office/drawing/2014/main" val="2922441819"/>
                  </a:ext>
                </a:extLst>
              </a:tr>
              <a:tr h="734696">
                <a:tc>
                  <a:txBody>
                    <a:bodyPr/>
                    <a:lstStyle/>
                    <a:p>
                      <a:r>
                        <a:rPr lang="it-IT" sz="1050" b="0" dirty="0">
                          <a:latin typeface="Helvetica" pitchFamily="2" charset="0"/>
                        </a:rPr>
                        <a:t>17.15</a:t>
                      </a:r>
                    </a:p>
                  </a:txBody>
                  <a:tcPr marL="56261" marR="56261" marT="28131" marB="28131"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it-IT" sz="1050" b="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Star Bene all’INFN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it-IT" sz="1050" b="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Ruolo e funzioni della Consigliera di fiducia                                     1h</a:t>
                      </a:r>
                      <a:endParaRPr lang="it-IT" sz="1050" b="0" dirty="0">
                        <a:latin typeface="Helvetica" pitchFamily="2" charset="0"/>
                      </a:endParaRPr>
                    </a:p>
                  </a:txBody>
                  <a:tcPr marL="56261" marR="56261" marT="28131" marB="28131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50" dirty="0">
                          <a:solidFill>
                            <a:schemeClr val="tx1"/>
                          </a:solidFill>
                        </a:rPr>
                        <a:t>Chiara Federici</a:t>
                      </a:r>
                    </a:p>
                    <a:p>
                      <a:r>
                        <a:rPr lang="it-IT" sz="1050" dirty="0">
                          <a:solidFill>
                            <a:schemeClr val="tx1"/>
                          </a:solidFill>
                        </a:rPr>
                        <a:t>(Consigliera di fiducia INFN)</a:t>
                      </a:r>
                    </a:p>
                  </a:txBody>
                  <a:tcPr marL="56261" marR="56261" marT="28131" marB="28131"/>
                </a:tc>
                <a:extLst>
                  <a:ext uri="{0D108BD9-81ED-4DB2-BD59-A6C34878D82A}">
                    <a16:rowId xmlns:a16="http://schemas.microsoft.com/office/drawing/2014/main" val="4178305142"/>
                  </a:ext>
                </a:extLst>
              </a:tr>
            </a:tbl>
          </a:graphicData>
        </a:graphic>
      </p:graphicFrame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1313CA7C-8DA6-ED42-B17B-41256B2D3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344567"/>
              </p:ext>
            </p:extLst>
          </p:nvPr>
        </p:nvGraphicFramePr>
        <p:xfrm>
          <a:off x="4224334" y="2304291"/>
          <a:ext cx="3705119" cy="39748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44287">
                  <a:extLst>
                    <a:ext uri="{9D8B030D-6E8A-4147-A177-3AD203B41FA5}">
                      <a16:colId xmlns:a16="http://schemas.microsoft.com/office/drawing/2014/main" val="1512674377"/>
                    </a:ext>
                  </a:extLst>
                </a:gridCol>
                <a:gridCol w="1646711">
                  <a:extLst>
                    <a:ext uri="{9D8B030D-6E8A-4147-A177-3AD203B41FA5}">
                      <a16:colId xmlns:a16="http://schemas.microsoft.com/office/drawing/2014/main" val="2269705428"/>
                    </a:ext>
                  </a:extLst>
                </a:gridCol>
                <a:gridCol w="1314121">
                  <a:extLst>
                    <a:ext uri="{9D8B030D-6E8A-4147-A177-3AD203B41FA5}">
                      <a16:colId xmlns:a16="http://schemas.microsoft.com/office/drawing/2014/main" val="3664916720"/>
                    </a:ext>
                  </a:extLst>
                </a:gridCol>
              </a:tblGrid>
              <a:tr h="220304"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dirty="0">
                          <a:solidFill>
                            <a:schemeClr val="bg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Orario</a:t>
                      </a:r>
                    </a:p>
                  </a:txBody>
                  <a:tcPr marL="49624" marR="49624" marT="24812" marB="248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dirty="0">
                          <a:solidFill>
                            <a:schemeClr val="bg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Modulo</a:t>
                      </a:r>
                    </a:p>
                  </a:txBody>
                  <a:tcPr marL="49624" marR="49624" marT="24812" marB="248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dirty="0">
                          <a:solidFill>
                            <a:schemeClr val="bg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Relatore</a:t>
                      </a:r>
                    </a:p>
                  </a:txBody>
                  <a:tcPr marL="49624" marR="49624" marT="24812" marB="24812"/>
                </a:tc>
                <a:extLst>
                  <a:ext uri="{0D108BD9-81ED-4DB2-BD59-A6C34878D82A}">
                    <a16:rowId xmlns:a16="http://schemas.microsoft.com/office/drawing/2014/main" val="3179210767"/>
                  </a:ext>
                </a:extLst>
              </a:tr>
              <a:tr h="525933">
                <a:tc>
                  <a:txBody>
                    <a:bodyPr/>
                    <a:lstStyle/>
                    <a:p>
                      <a:r>
                        <a:rPr lang="it-IT" sz="1100" b="0" kern="1200" dirty="0">
                          <a:solidFill>
                            <a:schemeClr val="dk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9.00</a:t>
                      </a:r>
                    </a:p>
                  </a:txBody>
                  <a:tcPr marL="49624" marR="49624" marT="24812" marB="24812"/>
                </a:tc>
                <a:tc>
                  <a:txBody>
                    <a:bodyPr/>
                    <a:lstStyle/>
                    <a:p>
                      <a:pPr marL="0" indent="0">
                        <a:buFont typeface="Arial" charset="0"/>
                        <a:buNone/>
                      </a:pPr>
                      <a:r>
                        <a:rPr lang="it-IT" sz="1100" b="0" kern="1200" dirty="0">
                          <a:solidFill>
                            <a:schemeClr val="dk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Rappresentanza e Rappresentatività       40’</a:t>
                      </a:r>
                    </a:p>
                    <a:p>
                      <a:endParaRPr lang="it-IT" sz="1100" b="0" kern="1200" dirty="0">
                        <a:solidFill>
                          <a:schemeClr val="dk1"/>
                        </a:solidFill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 marL="49624" marR="49624" marT="24812" marB="24812"/>
                </a:tc>
                <a:tc>
                  <a:txBody>
                    <a:bodyPr/>
                    <a:lstStyle/>
                    <a:p>
                      <a:pPr marL="0" indent="0">
                        <a:buFont typeface="Arial" charset="0"/>
                        <a:buNone/>
                      </a:pPr>
                      <a:r>
                        <a:rPr lang="it-IT" sz="1100" b="0" kern="1200" dirty="0">
                          <a:solidFill>
                            <a:schemeClr val="dk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 Luigi Parodi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it-IT" sz="1100" b="0" kern="1200" dirty="0">
                          <a:solidFill>
                            <a:schemeClr val="dk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 (GE)</a:t>
                      </a:r>
                    </a:p>
                  </a:txBody>
                  <a:tcPr marL="49624" marR="49624" marT="24812" marB="24812"/>
                </a:tc>
                <a:extLst>
                  <a:ext uri="{0D108BD9-81ED-4DB2-BD59-A6C34878D82A}">
                    <a16:rowId xmlns:a16="http://schemas.microsoft.com/office/drawing/2014/main" val="339816244"/>
                  </a:ext>
                </a:extLst>
              </a:tr>
              <a:tr h="627962">
                <a:tc>
                  <a:txBody>
                    <a:bodyPr/>
                    <a:lstStyle/>
                    <a:p>
                      <a:r>
                        <a:rPr lang="it-IT" sz="1050" b="0" kern="1200" dirty="0">
                          <a:solidFill>
                            <a:schemeClr val="dk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9.40</a:t>
                      </a:r>
                    </a:p>
                  </a:txBody>
                  <a:tcPr marL="49624" marR="49624" marT="24812" marB="24812"/>
                </a:tc>
                <a:tc>
                  <a:txBody>
                    <a:bodyPr/>
                    <a:lstStyle/>
                    <a:p>
                      <a:pPr marL="0" indent="0">
                        <a:buFont typeface="Arial" charset="0"/>
                        <a:buNone/>
                      </a:pPr>
                      <a:r>
                        <a:rPr lang="it-IT" sz="1050" b="0" kern="1200" dirty="0">
                          <a:solidFill>
                            <a:schemeClr val="dk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Il Personale dell’ente   40’</a:t>
                      </a:r>
                    </a:p>
                  </a:txBody>
                  <a:tcPr marL="49624" marR="49624" marT="24812" marB="24812"/>
                </a:tc>
                <a:tc>
                  <a:txBody>
                    <a:bodyPr/>
                    <a:lstStyle/>
                    <a:p>
                      <a:r>
                        <a:rPr lang="it-IT" sz="1050" b="0" kern="1200" dirty="0">
                          <a:solidFill>
                            <a:schemeClr val="dk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Attanasio Candela (LNGS)</a:t>
                      </a:r>
                    </a:p>
                  </a:txBody>
                  <a:tcPr marL="49624" marR="49624" marT="24812" marB="24812"/>
                </a:tc>
                <a:extLst>
                  <a:ext uri="{0D108BD9-81ED-4DB2-BD59-A6C34878D82A}">
                    <a16:rowId xmlns:a16="http://schemas.microsoft.com/office/drawing/2014/main" val="3905550570"/>
                  </a:ext>
                </a:extLst>
              </a:tr>
              <a:tr h="629393">
                <a:tc>
                  <a:txBody>
                    <a:bodyPr/>
                    <a:lstStyle/>
                    <a:p>
                      <a:r>
                        <a:rPr lang="it-IT" sz="1050" b="0" kern="1200" dirty="0">
                          <a:solidFill>
                            <a:schemeClr val="dk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10.20</a:t>
                      </a:r>
                    </a:p>
                  </a:txBody>
                  <a:tcPr marL="49624" marR="49624" marT="24812" marB="24812"/>
                </a:tc>
                <a:tc>
                  <a:txBody>
                    <a:bodyPr/>
                    <a:lstStyle/>
                    <a:p>
                      <a:pPr marL="0" indent="0">
                        <a:buFont typeface="Arial" charset="0"/>
                        <a:buNone/>
                      </a:pPr>
                      <a:r>
                        <a:rPr lang="it-IT" sz="1050" b="0" kern="1200" dirty="0">
                          <a:solidFill>
                            <a:schemeClr val="dk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Pausa caffè                  20’</a:t>
                      </a:r>
                    </a:p>
                  </a:txBody>
                  <a:tcPr marL="49624" marR="49624" marT="24812" marB="24812"/>
                </a:tc>
                <a:tc>
                  <a:txBody>
                    <a:bodyPr/>
                    <a:lstStyle/>
                    <a:p>
                      <a:endParaRPr lang="it-IT" sz="1050" b="0" kern="1200" dirty="0">
                        <a:solidFill>
                          <a:schemeClr val="dk1"/>
                        </a:solidFill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 marL="49624" marR="49624" marT="24812" marB="24812"/>
                </a:tc>
                <a:extLst>
                  <a:ext uri="{0D108BD9-81ED-4DB2-BD59-A6C34878D82A}">
                    <a16:rowId xmlns:a16="http://schemas.microsoft.com/office/drawing/2014/main" val="1459531971"/>
                  </a:ext>
                </a:extLst>
              </a:tr>
              <a:tr h="570446">
                <a:tc>
                  <a:txBody>
                    <a:bodyPr/>
                    <a:lstStyle/>
                    <a:p>
                      <a:r>
                        <a:rPr lang="it-IT" sz="1050" b="0" kern="1200" dirty="0">
                          <a:solidFill>
                            <a:schemeClr val="dk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10.40</a:t>
                      </a:r>
                    </a:p>
                  </a:txBody>
                  <a:tcPr marL="49624" marR="49624" marT="24812" marB="24812"/>
                </a:tc>
                <a:tc>
                  <a:txBody>
                    <a:bodyPr/>
                    <a:lstStyle/>
                    <a:p>
                      <a:pPr marL="0" indent="0">
                        <a:buFont typeface="Arial" charset="0"/>
                        <a:buNone/>
                      </a:pPr>
                      <a:r>
                        <a:rPr lang="it-IT" sz="1050" b="0" kern="1200" dirty="0">
                          <a:solidFill>
                            <a:schemeClr val="dk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La Comunicazione       40’</a:t>
                      </a:r>
                    </a:p>
                    <a:p>
                      <a:endParaRPr lang="it-IT" sz="1050" b="0" kern="1200" dirty="0">
                        <a:solidFill>
                          <a:schemeClr val="dk1"/>
                        </a:solidFill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 marL="49624" marR="49624" marT="24812" marB="24812"/>
                </a:tc>
                <a:tc>
                  <a:txBody>
                    <a:bodyPr/>
                    <a:lstStyle/>
                    <a:p>
                      <a:r>
                        <a:rPr lang="it-IT" sz="1050" b="0" kern="1200" dirty="0">
                          <a:solidFill>
                            <a:schemeClr val="dk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Paolo Lo Re </a:t>
                      </a:r>
                    </a:p>
                    <a:p>
                      <a:r>
                        <a:rPr lang="it-IT" sz="1050" b="0" kern="1200" dirty="0">
                          <a:solidFill>
                            <a:schemeClr val="dk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(NA)</a:t>
                      </a:r>
                    </a:p>
                  </a:txBody>
                  <a:tcPr marL="49624" marR="49624" marT="24812" marB="24812"/>
                </a:tc>
                <a:extLst>
                  <a:ext uri="{0D108BD9-81ED-4DB2-BD59-A6C34878D82A}">
                    <a16:rowId xmlns:a16="http://schemas.microsoft.com/office/drawing/2014/main" val="1820505672"/>
                  </a:ext>
                </a:extLst>
              </a:tr>
              <a:tr h="5814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50" b="0" kern="1200" dirty="0">
                          <a:solidFill>
                            <a:schemeClr val="dk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11.20</a:t>
                      </a:r>
                    </a:p>
                  </a:txBody>
                  <a:tcPr marL="49624" marR="49624" marT="24812" marB="24812"/>
                </a:tc>
                <a:tc>
                  <a:txBody>
                    <a:bodyPr/>
                    <a:lstStyle/>
                    <a:p>
                      <a:pPr marL="0" indent="0">
                        <a:buFont typeface="Arial" charset="0"/>
                        <a:buNone/>
                      </a:pPr>
                      <a:r>
                        <a:rPr lang="it-IT" sz="1050" b="0" kern="1200" dirty="0">
                          <a:solidFill>
                            <a:schemeClr val="dk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Strumenti tecnici per comunicare                  40’</a:t>
                      </a:r>
                    </a:p>
                  </a:txBody>
                  <a:tcPr marL="49624" marR="49624" marT="24812" marB="24812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50" b="0" kern="1200" dirty="0">
                          <a:solidFill>
                            <a:schemeClr val="dk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Rossana </a:t>
                      </a:r>
                      <a:r>
                        <a:rPr lang="it-IT" sz="1050" b="0" kern="1200" dirty="0" err="1">
                          <a:solidFill>
                            <a:schemeClr val="dk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Chiaratti</a:t>
                      </a:r>
                      <a:r>
                        <a:rPr lang="it-IT" sz="1050" b="0" kern="1200" dirty="0">
                          <a:solidFill>
                            <a:schemeClr val="dk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 (PD)</a:t>
                      </a:r>
                    </a:p>
                    <a:p>
                      <a:endParaRPr lang="it-IT" sz="1050" b="0" kern="1200" dirty="0">
                        <a:solidFill>
                          <a:schemeClr val="dk1"/>
                        </a:solidFill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 marL="49624" marR="49624" marT="24812" marB="24812"/>
                </a:tc>
                <a:extLst>
                  <a:ext uri="{0D108BD9-81ED-4DB2-BD59-A6C34878D82A}">
                    <a16:rowId xmlns:a16="http://schemas.microsoft.com/office/drawing/2014/main" val="2922441819"/>
                  </a:ext>
                </a:extLst>
              </a:tr>
              <a:tr h="792756">
                <a:tc>
                  <a:txBody>
                    <a:bodyPr/>
                    <a:lstStyle/>
                    <a:p>
                      <a:r>
                        <a:rPr lang="it-IT" sz="1050" b="0" kern="1200" dirty="0">
                          <a:solidFill>
                            <a:schemeClr val="dk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12.00</a:t>
                      </a:r>
                    </a:p>
                  </a:txBody>
                  <a:tcPr marL="49624" marR="49624" marT="24812" marB="24812"/>
                </a:tc>
                <a:tc>
                  <a:txBody>
                    <a:bodyPr/>
                    <a:lstStyle/>
                    <a:p>
                      <a:r>
                        <a:rPr lang="it-IT" sz="1050" b="0" kern="1200" dirty="0">
                          <a:solidFill>
                            <a:schemeClr val="dk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Discussione finale e Conclusioni                   1h</a:t>
                      </a:r>
                    </a:p>
                  </a:txBody>
                  <a:tcPr marL="49624" marR="49624" marT="24812" marB="24812"/>
                </a:tc>
                <a:tc>
                  <a:txBody>
                    <a:bodyPr/>
                    <a:lstStyle/>
                    <a:p>
                      <a:r>
                        <a:rPr lang="it-IT" sz="1050" b="0" kern="1200" dirty="0">
                          <a:solidFill>
                            <a:schemeClr val="dk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Tutti</a:t>
                      </a:r>
                    </a:p>
                  </a:txBody>
                  <a:tcPr marL="49624" marR="49624" marT="24812" marB="24812"/>
                </a:tc>
                <a:extLst>
                  <a:ext uri="{0D108BD9-81ED-4DB2-BD59-A6C34878D82A}">
                    <a16:rowId xmlns:a16="http://schemas.microsoft.com/office/drawing/2014/main" val="4178305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907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21703" y="6492875"/>
            <a:ext cx="5422245" cy="365125"/>
          </a:xfrm>
        </p:spPr>
        <p:txBody>
          <a:bodyPr/>
          <a:lstStyle/>
          <a:p>
            <a:pPr>
              <a:defRPr/>
            </a:pPr>
            <a:r>
              <a:rPr lang="it-IT" sz="800" dirty="0"/>
              <a:t>Assemblea Nazionale Rappresentanti Personale RT, Roma, 18 e 19 febbraio 2020  -  Lorena Stellato</a:t>
            </a:r>
            <a:endParaRPr lang="en-US" sz="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979DC-4807-D545-A124-1FCE3D7833C4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69100" y="1752490"/>
            <a:ext cx="7144883" cy="4740385"/>
          </a:xfrm>
          <a:ln>
            <a:noFill/>
          </a:ln>
        </p:spPr>
        <p:txBody>
          <a:bodyPr>
            <a:normAutofit/>
          </a:bodyPr>
          <a:lstStyle/>
          <a:p>
            <a:pPr marL="274637" lvl="1" indent="0">
              <a:lnSpc>
                <a:spcPct val="120000"/>
              </a:lnSpc>
              <a:buNone/>
            </a:pPr>
            <a:r>
              <a:rPr lang="it-IT" sz="1400" b="1" dirty="0">
                <a:solidFill>
                  <a:srgbClr val="142FB7"/>
                </a:solidFill>
              </a:rPr>
              <a:t>La figura del Rappresentante negli enti di ricerca, in particolare nell’INFN</a:t>
            </a:r>
            <a:r>
              <a:rPr lang="it-IT" sz="1400" dirty="0">
                <a:solidFill>
                  <a:srgbClr val="142FB7"/>
                </a:solidFill>
              </a:rPr>
              <a:t> (Augusto Leone)</a:t>
            </a:r>
          </a:p>
          <a:p>
            <a:pPr lvl="1">
              <a:lnSpc>
                <a:spcPct val="120000"/>
              </a:lnSpc>
            </a:pPr>
            <a:r>
              <a:rPr lang="it-IT" sz="1400" dirty="0"/>
              <a:t>Panoramica negli EPR (INAF, CNR, ISTAT, ASI) sulle figure dei Rappresentanti del Personale. Rappresentanti locali e rappresentanti nazionali.</a:t>
            </a:r>
          </a:p>
          <a:p>
            <a:pPr lvl="1">
              <a:lnSpc>
                <a:spcPct val="120000"/>
              </a:lnSpc>
            </a:pPr>
            <a:r>
              <a:rPr lang="it-IT" sz="1400" dirty="0"/>
              <a:t>Chi elegge i Rappresentanti? Dipendenti e Associati, Tempi Determinati e Tempi Indeterminati, elettorato attivo </a:t>
            </a:r>
            <a:r>
              <a:rPr lang="it-IT" sz="1400"/>
              <a:t>e passivo.</a:t>
            </a:r>
            <a:endParaRPr lang="it-IT" sz="1400" dirty="0"/>
          </a:p>
          <a:p>
            <a:pPr lvl="1">
              <a:lnSpc>
                <a:spcPct val="120000"/>
              </a:lnSpc>
            </a:pPr>
            <a:r>
              <a:rPr lang="it-IT" sz="1400" dirty="0"/>
              <a:t>Introduzione allo statuto anche nella sua evoluzione storica.</a:t>
            </a:r>
          </a:p>
          <a:p>
            <a:pPr marL="274637" lvl="1" indent="0">
              <a:lnSpc>
                <a:spcPct val="120000"/>
              </a:lnSpc>
              <a:buNone/>
            </a:pPr>
            <a:r>
              <a:rPr lang="it-IT" sz="1400" b="1" dirty="0">
                <a:solidFill>
                  <a:srgbClr val="142FB7"/>
                </a:solidFill>
              </a:rPr>
              <a:t>Gli ambiti di competenza del Rappresentante </a:t>
            </a:r>
            <a:r>
              <a:rPr lang="it-IT" sz="1400" dirty="0">
                <a:solidFill>
                  <a:srgbClr val="142FB7"/>
                </a:solidFill>
              </a:rPr>
              <a:t>(Roberto </a:t>
            </a:r>
            <a:r>
              <a:rPr lang="it-IT" sz="1400" dirty="0" err="1">
                <a:solidFill>
                  <a:srgbClr val="142FB7"/>
                </a:solidFill>
              </a:rPr>
              <a:t>Gomezel</a:t>
            </a:r>
            <a:r>
              <a:rPr lang="it-IT" sz="1400" dirty="0">
                <a:solidFill>
                  <a:srgbClr val="142FB7"/>
                </a:solidFill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it-IT" sz="1400" dirty="0"/>
              <a:t>Il ruolo del rappresentante del Personale</a:t>
            </a:r>
          </a:p>
          <a:p>
            <a:pPr lvl="1">
              <a:lnSpc>
                <a:spcPct val="120000"/>
              </a:lnSpc>
            </a:pPr>
            <a:r>
              <a:rPr lang="it-IT" sz="1400" dirty="0"/>
              <a:t>Gli ambiti di stretta competenza sindacale</a:t>
            </a:r>
          </a:p>
          <a:p>
            <a:pPr lvl="1">
              <a:lnSpc>
                <a:spcPct val="120000"/>
              </a:lnSpc>
            </a:pPr>
            <a:r>
              <a:rPr lang="it-IT" sz="1400" dirty="0"/>
              <a:t>Consapevolezza del proprio ruolo</a:t>
            </a:r>
          </a:p>
          <a:p>
            <a:pPr lvl="1">
              <a:lnSpc>
                <a:spcPct val="120000"/>
              </a:lnSpc>
            </a:pPr>
            <a:r>
              <a:rPr lang="it-IT" sz="1400" dirty="0"/>
              <a:t>Esempi di collaborazione e sinergia che hanno coinvolto tutti i soggetti nei propri ambiti di competenza</a:t>
            </a:r>
            <a:endParaRPr lang="it-IT" sz="1400" dirty="0">
              <a:solidFill>
                <a:srgbClr val="142FB7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endParaRPr lang="it-IT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159805" y="1144362"/>
            <a:ext cx="6177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EDIZIONE di PISA, 2-3 DICEMBRE 2019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477"/>
            <a:ext cx="1520792" cy="84096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2D32B29-F858-1849-990A-B608B6D886F8}"/>
              </a:ext>
            </a:extLst>
          </p:cNvPr>
          <p:cNvSpPr txBox="1">
            <a:spLocks/>
          </p:cNvSpPr>
          <p:nvPr/>
        </p:nvSpPr>
        <p:spPr>
          <a:xfrm>
            <a:off x="524885" y="365125"/>
            <a:ext cx="7447009" cy="672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2800" dirty="0">
                <a:solidFill>
                  <a:srgbClr val="C43988"/>
                </a:solidFill>
              </a:rPr>
              <a:t> Corso </a:t>
            </a:r>
            <a:r>
              <a:rPr lang="en-US" sz="2800" dirty="0" err="1">
                <a:solidFill>
                  <a:srgbClr val="C43988"/>
                </a:solidFill>
              </a:rPr>
              <a:t>Rappresentanti</a:t>
            </a:r>
            <a:r>
              <a:rPr lang="en-US" sz="2800" dirty="0">
                <a:solidFill>
                  <a:srgbClr val="C43988"/>
                </a:solidFill>
              </a:rPr>
              <a:t> del </a:t>
            </a:r>
            <a:r>
              <a:rPr lang="en-US" sz="2800" dirty="0" err="1">
                <a:solidFill>
                  <a:srgbClr val="C43988"/>
                </a:solidFill>
              </a:rPr>
              <a:t>Personale</a:t>
            </a:r>
            <a:endParaRPr lang="en-US" sz="2800" dirty="0">
              <a:solidFill>
                <a:srgbClr val="C43988"/>
              </a:solidFill>
            </a:endParaRPr>
          </a:p>
        </p:txBody>
      </p:sp>
      <p:pic>
        <p:nvPicPr>
          <p:cNvPr id="10" name="Immagine 7">
            <a:extLst>
              <a:ext uri="{FF2B5EF4-FFF2-40B4-BE49-F238E27FC236}">
                <a16:creationId xmlns:a16="http://schemas.microsoft.com/office/drawing/2014/main" id="{E9687325-76AC-2C44-ABD1-F2DAD5E7F1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8" y="434930"/>
            <a:ext cx="1520792" cy="8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917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21703" y="6492875"/>
            <a:ext cx="5135611" cy="365125"/>
          </a:xfrm>
        </p:spPr>
        <p:txBody>
          <a:bodyPr/>
          <a:lstStyle/>
          <a:p>
            <a:pPr>
              <a:defRPr/>
            </a:pPr>
            <a:r>
              <a:rPr lang="it-IT" sz="800" dirty="0"/>
              <a:t>Assemblea Nazionale Rappresentanti Personale RT, Roma, 18 e 19 febbraio 2020  -  Lorena Stellato</a:t>
            </a:r>
            <a:endParaRPr lang="en-US" sz="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979DC-4807-D545-A124-1FCE3D7833C4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69100" y="1752490"/>
            <a:ext cx="7144883" cy="4740385"/>
          </a:xfrm>
          <a:ln>
            <a:noFill/>
          </a:ln>
        </p:spPr>
        <p:txBody>
          <a:bodyPr>
            <a:normAutofit/>
          </a:bodyPr>
          <a:lstStyle/>
          <a:p>
            <a:pPr marL="274637" lvl="1" indent="0">
              <a:lnSpc>
                <a:spcPct val="120000"/>
              </a:lnSpc>
              <a:buNone/>
            </a:pPr>
            <a:r>
              <a:rPr lang="it-IT" sz="1400" b="1" dirty="0">
                <a:solidFill>
                  <a:srgbClr val="142FB7"/>
                </a:solidFill>
              </a:rPr>
              <a:t>L’ente e il suo funzionamento </a:t>
            </a:r>
            <a:r>
              <a:rPr lang="it-IT" sz="1400" dirty="0">
                <a:solidFill>
                  <a:srgbClr val="142FB7"/>
                </a:solidFill>
              </a:rPr>
              <a:t>(Antonio Passeri)</a:t>
            </a:r>
          </a:p>
          <a:p>
            <a:pPr lvl="1">
              <a:lnSpc>
                <a:spcPct val="120000"/>
              </a:lnSpc>
            </a:pPr>
            <a:r>
              <a:rPr lang="it-IT" sz="1400" dirty="0"/>
              <a:t>Le origini e la missione dell’INFN</a:t>
            </a:r>
          </a:p>
          <a:p>
            <a:pPr lvl="1">
              <a:lnSpc>
                <a:spcPct val="120000"/>
              </a:lnSpc>
            </a:pPr>
            <a:r>
              <a:rPr lang="it-IT" sz="1400" dirty="0"/>
              <a:t>Il rapporto con l’Università (Il personale, le convenzioni)</a:t>
            </a:r>
          </a:p>
          <a:p>
            <a:pPr lvl="1">
              <a:lnSpc>
                <a:spcPct val="120000"/>
              </a:lnSpc>
            </a:pPr>
            <a:r>
              <a:rPr lang="it-IT" sz="1400" dirty="0"/>
              <a:t>Le fonti di finanziamento (FOE, Fondi Esterni)</a:t>
            </a:r>
          </a:p>
          <a:p>
            <a:pPr lvl="1">
              <a:lnSpc>
                <a:spcPct val="120000"/>
              </a:lnSpc>
            </a:pPr>
            <a:r>
              <a:rPr lang="it-IT" sz="1400" dirty="0"/>
              <a:t>La struttura organizzativa. Le CNS, il CTS, il CUG e le altre commissioni (CNF, CCR, CNTT, CC3M, CNPISA, ecc.)</a:t>
            </a:r>
          </a:p>
          <a:p>
            <a:pPr lvl="1">
              <a:lnSpc>
                <a:spcPct val="120000"/>
              </a:lnSpc>
            </a:pPr>
            <a:r>
              <a:rPr lang="it-IT" sz="1400" dirty="0"/>
              <a:t>La rappresentanza del personale nei </a:t>
            </a:r>
            <a:r>
              <a:rPr lang="it-IT" sz="1400" dirty="0" err="1"/>
              <a:t>CdS</a:t>
            </a:r>
            <a:r>
              <a:rPr lang="it-IT" sz="1400" dirty="0"/>
              <a:t> e nel CD</a:t>
            </a:r>
          </a:p>
          <a:p>
            <a:pPr lvl="1">
              <a:lnSpc>
                <a:spcPct val="120000"/>
              </a:lnSpc>
            </a:pPr>
            <a:r>
              <a:rPr lang="it-IT" sz="1400" dirty="0"/>
              <a:t>Struttura attuale di AC</a:t>
            </a:r>
          </a:p>
          <a:p>
            <a:pPr marL="274637" lvl="1" indent="0">
              <a:lnSpc>
                <a:spcPct val="120000"/>
              </a:lnSpc>
              <a:buNone/>
            </a:pPr>
            <a:r>
              <a:rPr lang="it-IT" sz="1400" b="1" dirty="0">
                <a:solidFill>
                  <a:srgbClr val="142FB7"/>
                </a:solidFill>
              </a:rPr>
              <a:t>Star bene all’INFN </a:t>
            </a:r>
            <a:r>
              <a:rPr lang="it-IT" sz="1400" dirty="0">
                <a:solidFill>
                  <a:srgbClr val="142FB7"/>
                </a:solidFill>
              </a:rPr>
              <a:t>- </a:t>
            </a:r>
            <a:r>
              <a:rPr lang="it-IT" sz="1400" b="1" dirty="0">
                <a:solidFill>
                  <a:srgbClr val="142FB7"/>
                </a:solidFill>
              </a:rPr>
              <a:t>Ruolo e funzioni della consigliera di fiducia </a:t>
            </a:r>
            <a:r>
              <a:rPr lang="it-IT" sz="1400" dirty="0">
                <a:solidFill>
                  <a:srgbClr val="142FB7"/>
                </a:solidFill>
              </a:rPr>
              <a:t>(Chiara Federici)</a:t>
            </a:r>
          </a:p>
          <a:p>
            <a:pPr lvl="1">
              <a:lnSpc>
                <a:spcPct val="120000"/>
              </a:lnSpc>
            </a:pPr>
            <a:r>
              <a:rPr lang="it-IT" sz="1400" dirty="0"/>
              <a:t>Ruolo e funzioni della consigliera di fiducia</a:t>
            </a:r>
          </a:p>
          <a:p>
            <a:pPr lvl="1">
              <a:lnSpc>
                <a:spcPct val="120000"/>
              </a:lnSpc>
            </a:pPr>
            <a:r>
              <a:rPr lang="it-IT" sz="1400" dirty="0"/>
              <a:t>Smart lab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it-IT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199562" y="1144362"/>
            <a:ext cx="6177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EDIZIONE di PISA, 2-3 DICEMBRE 2019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477"/>
            <a:ext cx="1520792" cy="84096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2D32B29-F858-1849-990A-B608B6D886F8}"/>
              </a:ext>
            </a:extLst>
          </p:cNvPr>
          <p:cNvSpPr txBox="1">
            <a:spLocks/>
          </p:cNvSpPr>
          <p:nvPr/>
        </p:nvSpPr>
        <p:spPr>
          <a:xfrm>
            <a:off x="564642" y="358813"/>
            <a:ext cx="7447009" cy="617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2800" dirty="0">
                <a:solidFill>
                  <a:srgbClr val="C43988"/>
                </a:solidFill>
              </a:rPr>
              <a:t> Corso </a:t>
            </a:r>
            <a:r>
              <a:rPr lang="en-US" sz="2800" dirty="0" err="1">
                <a:solidFill>
                  <a:srgbClr val="C43988"/>
                </a:solidFill>
              </a:rPr>
              <a:t>Rappresentanti</a:t>
            </a:r>
            <a:r>
              <a:rPr lang="en-US" sz="2800" dirty="0">
                <a:solidFill>
                  <a:srgbClr val="C43988"/>
                </a:solidFill>
              </a:rPr>
              <a:t> del </a:t>
            </a:r>
            <a:r>
              <a:rPr lang="en-US" sz="2800" dirty="0" err="1">
                <a:solidFill>
                  <a:srgbClr val="C43988"/>
                </a:solidFill>
              </a:rPr>
              <a:t>Personale</a:t>
            </a:r>
            <a:endParaRPr lang="en-US" sz="2800" dirty="0">
              <a:solidFill>
                <a:srgbClr val="C43988"/>
              </a:solidFill>
            </a:endParaRPr>
          </a:p>
        </p:txBody>
      </p:sp>
      <p:pic>
        <p:nvPicPr>
          <p:cNvPr id="10" name="Immagine 7">
            <a:extLst>
              <a:ext uri="{FF2B5EF4-FFF2-40B4-BE49-F238E27FC236}">
                <a16:creationId xmlns:a16="http://schemas.microsoft.com/office/drawing/2014/main" id="{E9687325-76AC-2C44-ABD1-F2DAD5E7F1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8" y="434930"/>
            <a:ext cx="1520792" cy="8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504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07409" y="6488410"/>
            <a:ext cx="5311183" cy="365125"/>
          </a:xfrm>
        </p:spPr>
        <p:txBody>
          <a:bodyPr/>
          <a:lstStyle/>
          <a:p>
            <a:pPr>
              <a:defRPr/>
            </a:pPr>
            <a:r>
              <a:rPr lang="it-IT" sz="800"/>
              <a:t>Assemblea Nazionale Rappresentanti Personale RT, Roma, 18 e 19 febbraio 2020  -  Lorena Stellato</a:t>
            </a:r>
            <a:endParaRPr lang="en-US" sz="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979DC-4807-D545-A124-1FCE3D7833C4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789459"/>
            <a:ext cx="6994389" cy="4619280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274637" lvl="1" indent="0" algn="just">
              <a:lnSpc>
                <a:spcPct val="120000"/>
              </a:lnSpc>
              <a:buNone/>
            </a:pPr>
            <a:r>
              <a:rPr lang="it-IT" sz="1400" b="1" dirty="0">
                <a:solidFill>
                  <a:srgbClr val="142FB7"/>
                </a:solidFill>
              </a:rPr>
              <a:t>Rappresentanza e Rappresentatività </a:t>
            </a:r>
            <a:r>
              <a:rPr lang="it-IT" sz="1400" dirty="0">
                <a:solidFill>
                  <a:srgbClr val="142FB7"/>
                </a:solidFill>
              </a:rPr>
              <a:t>(Luigi Parodi)</a:t>
            </a:r>
            <a:endParaRPr lang="it-IT" sz="1400" dirty="0"/>
          </a:p>
          <a:p>
            <a:pPr marL="274637" lvl="1" indent="0" algn="just">
              <a:lnSpc>
                <a:spcPct val="120000"/>
              </a:lnSpc>
              <a:buNone/>
            </a:pPr>
            <a:r>
              <a:rPr lang="it-IT" sz="1400" dirty="0"/>
              <a:t>Questo modulo non contiene informazioni tecniche o normative particolari. E’ una riflessione sull’importanza di saper essere rappresentativi riuscendo a declinare le necessità dei singoli in una dimensione collettiva. Questo approccio che parte dall’ascolto attivo del singolo e dalla gestione delle assemblee è in grado di dare una risposta pratica al senso di frustrazione che ogni rappresentante del Personale incontrerà nello svolgimento del proprio mandato.</a:t>
            </a:r>
          </a:p>
          <a:p>
            <a:pPr marL="274637" lvl="1" indent="0">
              <a:lnSpc>
                <a:spcPct val="120000"/>
              </a:lnSpc>
              <a:buNone/>
            </a:pPr>
            <a:r>
              <a:rPr lang="it-IT" sz="1400" b="1" dirty="0">
                <a:solidFill>
                  <a:srgbClr val="142FB7"/>
                </a:solidFill>
              </a:rPr>
              <a:t>Il Personale dell’ente </a:t>
            </a:r>
            <a:r>
              <a:rPr lang="it-IT" sz="1400" dirty="0">
                <a:solidFill>
                  <a:srgbClr val="142FB7"/>
                </a:solidFill>
              </a:rPr>
              <a:t>(Attanasio Candela)</a:t>
            </a:r>
          </a:p>
          <a:p>
            <a:pPr lvl="1">
              <a:lnSpc>
                <a:spcPct val="120000"/>
              </a:lnSpc>
            </a:pPr>
            <a:r>
              <a:rPr lang="it-IT" sz="1400" dirty="0"/>
              <a:t>Il Personale dell’INFN. Solo numeri o una Risorsa? Il Personale: profili e livelli. Altre tipologie di Personale (associati, borsisti ecc.)</a:t>
            </a:r>
          </a:p>
          <a:p>
            <a:pPr lvl="1">
              <a:lnSpc>
                <a:spcPct val="120000"/>
              </a:lnSpc>
            </a:pPr>
            <a:r>
              <a:rPr lang="it-IT" sz="1400" dirty="0"/>
              <a:t>Statuto e regolamenti</a:t>
            </a:r>
          </a:p>
          <a:p>
            <a:pPr lvl="1">
              <a:lnSpc>
                <a:spcPct val="120000"/>
              </a:lnSpc>
            </a:pPr>
            <a:r>
              <a:rPr lang="it-IT" sz="1400" dirty="0"/>
              <a:t>Il contratto di lavoro (CCNL)</a:t>
            </a:r>
          </a:p>
          <a:p>
            <a:pPr lvl="1">
              <a:lnSpc>
                <a:spcPct val="120000"/>
              </a:lnSpc>
            </a:pPr>
            <a:r>
              <a:rPr lang="it-IT" sz="1400" dirty="0"/>
              <a:t>Benefici al Personale (Polizza sanitaria RBM, Polizza rischi extra professionali, Sussidi ecc.)</a:t>
            </a:r>
          </a:p>
          <a:p>
            <a:pPr lvl="1">
              <a:lnSpc>
                <a:spcPct val="120000"/>
              </a:lnSpc>
            </a:pPr>
            <a:r>
              <a:rPr lang="it-IT" sz="1400" dirty="0"/>
              <a:t>Tempo parziale, telelavoro e lavoro agile</a:t>
            </a:r>
          </a:p>
          <a:p>
            <a:pPr marL="274637" lvl="1" indent="0" algn="just">
              <a:lnSpc>
                <a:spcPct val="120000"/>
              </a:lnSpc>
              <a:buNone/>
            </a:pPr>
            <a:endParaRPr lang="it-IT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274416" y="1188671"/>
            <a:ext cx="6177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EDIZIONE di PISA, 2-3 DICEMBRE 2019 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477"/>
            <a:ext cx="1520792" cy="84096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2D32B29-F858-1849-990A-B608B6D886F8}"/>
              </a:ext>
            </a:extLst>
          </p:cNvPr>
          <p:cNvSpPr txBox="1">
            <a:spLocks/>
          </p:cNvSpPr>
          <p:nvPr/>
        </p:nvSpPr>
        <p:spPr>
          <a:xfrm>
            <a:off x="639498" y="348925"/>
            <a:ext cx="7447009" cy="7698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2800" dirty="0">
                <a:solidFill>
                  <a:srgbClr val="C43988"/>
                </a:solidFill>
              </a:rPr>
              <a:t> Corso </a:t>
            </a:r>
            <a:r>
              <a:rPr lang="en-US" sz="2800" dirty="0" err="1">
                <a:solidFill>
                  <a:srgbClr val="C43988"/>
                </a:solidFill>
              </a:rPr>
              <a:t>Rappresentanti</a:t>
            </a:r>
            <a:r>
              <a:rPr lang="en-US" sz="2800" dirty="0">
                <a:solidFill>
                  <a:srgbClr val="C43988"/>
                </a:solidFill>
              </a:rPr>
              <a:t> del </a:t>
            </a:r>
            <a:r>
              <a:rPr lang="en-US" sz="2800" dirty="0" err="1">
                <a:solidFill>
                  <a:srgbClr val="C43988"/>
                </a:solidFill>
              </a:rPr>
              <a:t>Personale</a:t>
            </a:r>
            <a:endParaRPr lang="en-US" sz="2800" dirty="0">
              <a:solidFill>
                <a:srgbClr val="C43988"/>
              </a:solidFill>
            </a:endParaRPr>
          </a:p>
        </p:txBody>
      </p:sp>
      <p:pic>
        <p:nvPicPr>
          <p:cNvPr id="10" name="Immagine 7">
            <a:extLst>
              <a:ext uri="{FF2B5EF4-FFF2-40B4-BE49-F238E27FC236}">
                <a16:creationId xmlns:a16="http://schemas.microsoft.com/office/drawing/2014/main" id="{E9687325-76AC-2C44-ABD1-F2DAD5E7F1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8" y="434930"/>
            <a:ext cx="1520792" cy="8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058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62966" y="6498563"/>
            <a:ext cx="5400071" cy="365125"/>
          </a:xfrm>
        </p:spPr>
        <p:txBody>
          <a:bodyPr/>
          <a:lstStyle/>
          <a:p>
            <a:pPr>
              <a:defRPr/>
            </a:pPr>
            <a:r>
              <a:rPr lang="it-IT" sz="800" dirty="0"/>
              <a:t>Assemblea Nazionale Rappresentanti Personale RT, Roma, 18 e 19 febbraio 2020  -  Lorena Stellato</a:t>
            </a:r>
            <a:endParaRPr lang="en-US" sz="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979DC-4807-D545-A124-1FCE3D7833C4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789459"/>
            <a:ext cx="6994389" cy="4619280"/>
          </a:xfrm>
          <a:ln>
            <a:noFill/>
          </a:ln>
        </p:spPr>
        <p:txBody>
          <a:bodyPr>
            <a:normAutofit/>
          </a:bodyPr>
          <a:lstStyle/>
          <a:p>
            <a:pPr marL="274637" lvl="1" indent="0">
              <a:lnSpc>
                <a:spcPct val="120000"/>
              </a:lnSpc>
              <a:buNone/>
            </a:pPr>
            <a:r>
              <a:rPr lang="it-IT" sz="1300" b="1" dirty="0">
                <a:solidFill>
                  <a:srgbClr val="142FB7"/>
                </a:solidFill>
              </a:rPr>
              <a:t>La Comunicazione </a:t>
            </a:r>
            <a:r>
              <a:rPr lang="it-IT" sz="1300" dirty="0">
                <a:solidFill>
                  <a:srgbClr val="142FB7"/>
                </a:solidFill>
              </a:rPr>
              <a:t>(Paolo Lo Re)</a:t>
            </a:r>
          </a:p>
          <a:p>
            <a:pPr lvl="1">
              <a:lnSpc>
                <a:spcPct val="120000"/>
              </a:lnSpc>
            </a:pPr>
            <a:r>
              <a:rPr lang="it-IT" sz="1300" dirty="0"/>
              <a:t>La comunicazione come momento fondamentale nella vita dell’ente e come attività centrale del Rappresentante del Personale</a:t>
            </a:r>
          </a:p>
          <a:p>
            <a:pPr lvl="1">
              <a:lnSpc>
                <a:spcPct val="120000"/>
              </a:lnSpc>
            </a:pPr>
            <a:r>
              <a:rPr lang="it-IT" sz="1300" dirty="0"/>
              <a:t>Come comunicare con le altre figure istituzionali dell’ente </a:t>
            </a:r>
          </a:p>
          <a:p>
            <a:pPr lvl="1">
              <a:lnSpc>
                <a:spcPct val="120000"/>
              </a:lnSpc>
            </a:pPr>
            <a:r>
              <a:rPr lang="it-IT" sz="1300" dirty="0"/>
              <a:t>Come comunicare con il Personale rappresentato</a:t>
            </a:r>
          </a:p>
          <a:p>
            <a:pPr marL="274637" lvl="1" indent="0">
              <a:lnSpc>
                <a:spcPct val="120000"/>
              </a:lnSpc>
              <a:buNone/>
            </a:pPr>
            <a:r>
              <a:rPr lang="it-IT" sz="1300" b="1" dirty="0">
                <a:solidFill>
                  <a:srgbClr val="142FB7"/>
                </a:solidFill>
              </a:rPr>
              <a:t>Strumenti tecnici per comunicare </a:t>
            </a:r>
            <a:r>
              <a:rPr lang="it-IT" sz="1300" dirty="0">
                <a:solidFill>
                  <a:srgbClr val="142FB7"/>
                </a:solidFill>
              </a:rPr>
              <a:t>(Rossana </a:t>
            </a:r>
            <a:r>
              <a:rPr lang="it-IT" sz="1300" dirty="0" err="1">
                <a:solidFill>
                  <a:srgbClr val="142FB7"/>
                </a:solidFill>
              </a:rPr>
              <a:t>Chiaratti</a:t>
            </a:r>
            <a:r>
              <a:rPr lang="it-IT" sz="1300" dirty="0">
                <a:solidFill>
                  <a:srgbClr val="142FB7"/>
                </a:solidFill>
              </a:rPr>
              <a:t>)</a:t>
            </a:r>
          </a:p>
          <a:p>
            <a:pPr marL="274637" lvl="1" indent="0">
              <a:lnSpc>
                <a:spcPct val="120000"/>
              </a:lnSpc>
              <a:buNone/>
            </a:pPr>
            <a:r>
              <a:rPr lang="it-IT" sz="1300" i="1" dirty="0"/>
              <a:t>I Servizi Nazionali dell’INFN mettono a disposizione alcuni strumenti informatici che possono facilitare l’attività del rappresentante:</a:t>
            </a:r>
            <a:endParaRPr lang="it-IT" sz="1300" i="1" dirty="0">
              <a:solidFill>
                <a:srgbClr val="142FB7"/>
              </a:solidFill>
            </a:endParaRPr>
          </a:p>
          <a:p>
            <a:pPr lvl="1">
              <a:lnSpc>
                <a:spcPct val="120000"/>
              </a:lnSpc>
            </a:pPr>
            <a:r>
              <a:rPr lang="it-IT" sz="1300" dirty="0"/>
              <a:t>Strumenti per la comunicazione (SYMPA per la creazione e gestione di mailing list)</a:t>
            </a:r>
          </a:p>
          <a:p>
            <a:pPr lvl="1">
              <a:lnSpc>
                <a:spcPct val="120000"/>
              </a:lnSpc>
            </a:pPr>
            <a:r>
              <a:rPr lang="it-IT" sz="1300" dirty="0"/>
              <a:t>Strumenti per gestire le informazioni (</a:t>
            </a:r>
            <a:r>
              <a:rPr lang="it-IT" sz="1300" dirty="0" err="1"/>
              <a:t>Alfresco</a:t>
            </a:r>
            <a:r>
              <a:rPr lang="it-IT" sz="1300" dirty="0"/>
              <a:t>, Pandora, JOOMLA! e WORD PRESS)</a:t>
            </a:r>
          </a:p>
          <a:p>
            <a:pPr lvl="1">
              <a:lnSpc>
                <a:spcPct val="120000"/>
              </a:lnSpc>
            </a:pPr>
            <a:r>
              <a:rPr lang="it-IT" sz="1300" dirty="0"/>
              <a:t>Strumenti per organizzare e programmare le riunioni (Indico e SOGO </a:t>
            </a:r>
            <a:r>
              <a:rPr lang="it-IT" sz="1300" dirty="0" err="1"/>
              <a:t>Calendar</a:t>
            </a:r>
            <a:r>
              <a:rPr lang="it-IT" sz="1300" dirty="0"/>
              <a:t>)</a:t>
            </a:r>
          </a:p>
          <a:p>
            <a:pPr lvl="1">
              <a:lnSpc>
                <a:spcPct val="120000"/>
              </a:lnSpc>
            </a:pPr>
            <a:r>
              <a:rPr lang="it-IT" sz="1300" dirty="0"/>
              <a:t>Lavorare in videoconferenza con </a:t>
            </a:r>
            <a:r>
              <a:rPr lang="it-IT" sz="1300" dirty="0" err="1"/>
              <a:t>Ezuce</a:t>
            </a:r>
            <a:r>
              <a:rPr lang="it-IT" sz="1300" dirty="0"/>
              <a:t>/VIBE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it-IT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274418" y="1072108"/>
            <a:ext cx="6177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EDIZIONE di PISA, 2-3 DICEMBRE 2019 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477"/>
            <a:ext cx="1520792" cy="84096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2D32B29-F858-1849-990A-B608B6D886F8}"/>
              </a:ext>
            </a:extLst>
          </p:cNvPr>
          <p:cNvSpPr txBox="1">
            <a:spLocks/>
          </p:cNvSpPr>
          <p:nvPr/>
        </p:nvSpPr>
        <p:spPr>
          <a:xfrm>
            <a:off x="639498" y="348925"/>
            <a:ext cx="7447009" cy="6829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2800" dirty="0">
                <a:solidFill>
                  <a:srgbClr val="C43988"/>
                </a:solidFill>
              </a:rPr>
              <a:t> Corso </a:t>
            </a:r>
            <a:r>
              <a:rPr lang="en-US" sz="2800" dirty="0" err="1">
                <a:solidFill>
                  <a:srgbClr val="C43988"/>
                </a:solidFill>
              </a:rPr>
              <a:t>Rappresentanti</a:t>
            </a:r>
            <a:r>
              <a:rPr lang="en-US" sz="2800" dirty="0">
                <a:solidFill>
                  <a:srgbClr val="C43988"/>
                </a:solidFill>
              </a:rPr>
              <a:t> del </a:t>
            </a:r>
            <a:r>
              <a:rPr lang="en-US" sz="2800" dirty="0" err="1">
                <a:solidFill>
                  <a:srgbClr val="C43988"/>
                </a:solidFill>
              </a:rPr>
              <a:t>Personale</a:t>
            </a:r>
            <a:endParaRPr lang="en-US" sz="2800" dirty="0">
              <a:solidFill>
                <a:srgbClr val="C43988"/>
              </a:solidFill>
            </a:endParaRPr>
          </a:p>
        </p:txBody>
      </p:sp>
      <p:pic>
        <p:nvPicPr>
          <p:cNvPr id="10" name="Immagine 7">
            <a:extLst>
              <a:ext uri="{FF2B5EF4-FFF2-40B4-BE49-F238E27FC236}">
                <a16:creationId xmlns:a16="http://schemas.microsoft.com/office/drawing/2014/main" id="{E9687325-76AC-2C44-ABD1-F2DAD5E7F1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8" y="434930"/>
            <a:ext cx="1520792" cy="8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1050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3205</TotalTime>
  <Words>1828</Words>
  <Application>Microsoft Macintosh PowerPoint</Application>
  <PresentationFormat>On-screen Show (4:3)</PresentationFormat>
  <Paragraphs>272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Helvetica</vt:lpstr>
      <vt:lpstr>Trebuchet MS</vt:lpstr>
      <vt:lpstr>Wingdings</vt:lpstr>
      <vt:lpstr>Wingdings 3</vt:lpstr>
      <vt:lpstr>Facet</vt:lpstr>
      <vt:lpstr> Corso  Rappresentanti del Personale</vt:lpstr>
      <vt:lpstr>Corso Rappresentanti del Personale</vt:lpstr>
      <vt:lpstr>Corso Rappresentanti del Personale</vt:lpstr>
      <vt:lpstr> Corso Rappresentanti del Personale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Corso Rappresentanti del Personale</vt:lpstr>
      <vt:lpstr>PowerPoint Presentation</vt:lpstr>
      <vt:lpstr>  Corso Rappresentanti del Personale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Corso  Rappresentanti del Personale</dc:title>
  <dc:creator>Lorena Stellato</dc:creator>
  <cp:lastModifiedBy>Lorena Stellato</cp:lastModifiedBy>
  <cp:revision>64</cp:revision>
  <dcterms:created xsi:type="dcterms:W3CDTF">2020-02-11T00:03:35Z</dcterms:created>
  <dcterms:modified xsi:type="dcterms:W3CDTF">2020-02-19T08:41:49Z</dcterms:modified>
</cp:coreProperties>
</file>