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sldIdLst>
    <p:sldId id="256" r:id="rId2"/>
    <p:sldId id="257" r:id="rId3"/>
    <p:sldId id="272" r:id="rId4"/>
    <p:sldId id="259" r:id="rId5"/>
    <p:sldId id="260" r:id="rId6"/>
    <p:sldId id="273" r:id="rId7"/>
    <p:sldId id="274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/>
    <p:restoredTop sz="92742"/>
  </p:normalViewPr>
  <p:slideViewPr>
    <p:cSldViewPr snapToGrid="0" snapToObjects="1">
      <p:cViewPr>
        <p:scale>
          <a:sx n="66" d="100"/>
          <a:sy n="66" d="100"/>
        </p:scale>
        <p:origin x="3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‹N›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149048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909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1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544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68963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03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300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393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816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73885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45144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4707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870336-55E0-824E-BB07-02342F96A3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err="1"/>
              <a:t>Radiolab</a:t>
            </a:r>
            <a:endParaRPr lang="it-IT" b="1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675D927-C497-9448-AAEA-E196CBF6BE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2400" b="1" dirty="0"/>
              <a:t>RN: Flavia Groppi (MI), </a:t>
            </a:r>
            <a:r>
              <a:rPr lang="it-IT" sz="2400" b="1" dirty="0" err="1"/>
              <a:t>Mariagabriella</a:t>
            </a:r>
            <a:r>
              <a:rPr lang="it-IT" sz="2400" b="1" dirty="0"/>
              <a:t> Pugliese (NA)</a:t>
            </a:r>
          </a:p>
          <a:p>
            <a:endParaRPr lang="it-IT" sz="2400" b="1" dirty="0"/>
          </a:p>
        </p:txBody>
      </p:sp>
      <p:pic>
        <p:nvPicPr>
          <p:cNvPr id="7" name="Picture 2" descr="Risultati immagini per logo infn">
            <a:extLst>
              <a:ext uri="{FF2B5EF4-FFF2-40B4-BE49-F238E27FC236}">
                <a16:creationId xmlns:a16="http://schemas.microsoft.com/office/drawing/2014/main" id="{6E42096A-597E-2B41-9E4E-2BF914F3E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129" y="487204"/>
            <a:ext cx="2688899" cy="149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76D3B89-DC95-9845-A02A-62C64F8232ED}"/>
              </a:ext>
            </a:extLst>
          </p:cNvPr>
          <p:cNvSpPr txBox="1"/>
          <p:nvPr/>
        </p:nvSpPr>
        <p:spPr>
          <a:xfrm>
            <a:off x="8811491" y="6317673"/>
            <a:ext cx="2569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Roma, 22 gennaio 2020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5A31A28-F8CE-5A4C-84FE-C8060EBA5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639" y="413292"/>
            <a:ext cx="1736485" cy="164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1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8BDE36-A1CD-1848-9119-E741CFEE6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/>
              <a:t>MILESTONES    Tabella SMART 2. 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311D71A-176B-1B48-875B-30174DEE0D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990" y="1024019"/>
            <a:ext cx="10086801" cy="1166796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E96BC2A-9D78-FA47-B3CC-AAD9BB33898D}"/>
              </a:ext>
            </a:extLst>
          </p:cNvPr>
          <p:cNvSpPr txBox="1"/>
          <p:nvPr/>
        </p:nvSpPr>
        <p:spPr>
          <a:xfrm>
            <a:off x="4639378" y="5462430"/>
            <a:ext cx="7207776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Obiettivo non </a:t>
            </a:r>
            <a:r>
              <a:rPr lang="it-IT" sz="3200" b="1" dirty="0" smtClean="0">
                <a:solidFill>
                  <a:srgbClr val="FF0000"/>
                </a:solidFill>
              </a:rPr>
              <a:t>completamente raggiunto</a:t>
            </a:r>
            <a:endParaRPr lang="it-IT" sz="3200" b="1" dirty="0">
              <a:solidFill>
                <a:srgbClr val="FF0000"/>
              </a:solidFill>
            </a:endParaRPr>
          </a:p>
          <a:p>
            <a:endParaRPr lang="it-IT" sz="1000" b="1" dirty="0" smtClean="0"/>
          </a:p>
          <a:p>
            <a:r>
              <a:rPr lang="it-IT" sz="3200" b="1" dirty="0" smtClean="0"/>
              <a:t>Giugno </a:t>
            </a:r>
            <a:r>
              <a:rPr lang="it-IT" sz="3200" b="1" dirty="0"/>
              <a:t>2020?!</a:t>
            </a:r>
          </a:p>
        </p:txBody>
      </p:sp>
    </p:spTree>
    <p:extLst>
      <p:ext uri="{BB962C8B-B14F-4D97-AF65-F5344CB8AC3E}">
        <p14:creationId xmlns:p14="http://schemas.microsoft.com/office/powerpoint/2010/main" val="75824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0959BB-F5E9-FF44-97DA-BA7F75797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/>
              <a:t>MILESTONES    Tabella SMART 3.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8AA2603-A0BF-034D-A2F5-413DB8DDCA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749" y="1227761"/>
            <a:ext cx="10620556" cy="1126047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E19E259-E2AD-D54F-BAC6-C102734BC410}"/>
              </a:ext>
            </a:extLst>
          </p:cNvPr>
          <p:cNvSpPr txBox="1"/>
          <p:nvPr/>
        </p:nvSpPr>
        <p:spPr>
          <a:xfrm>
            <a:off x="8452926" y="687581"/>
            <a:ext cx="344555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92D050"/>
                </a:solidFill>
              </a:rPr>
              <a:t>Obiettivo raggiunto</a:t>
            </a:r>
          </a:p>
        </p:txBody>
      </p:sp>
    </p:spTree>
    <p:extLst>
      <p:ext uri="{BB962C8B-B14F-4D97-AF65-F5344CB8AC3E}">
        <p14:creationId xmlns:p14="http://schemas.microsoft.com/office/powerpoint/2010/main" val="252089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27D31E-2FF5-0A4B-A14C-297360A03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/>
              <a:t>MILESTONES    Tabella SMART 4.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38D14F6-B60A-FB48-B007-A450136B1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441" y="927519"/>
            <a:ext cx="11293506" cy="1121918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6E4423B-0B24-4B46-A0DA-1B71F0603660}"/>
              </a:ext>
            </a:extLst>
          </p:cNvPr>
          <p:cNvSpPr txBox="1"/>
          <p:nvPr/>
        </p:nvSpPr>
        <p:spPr>
          <a:xfrm>
            <a:off x="7915346" y="5698123"/>
            <a:ext cx="4182748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rgbClr val="92D050"/>
                </a:solidFill>
              </a:rPr>
              <a:t>Obiettivo raggiunto</a:t>
            </a:r>
          </a:p>
          <a:p>
            <a:r>
              <a:rPr lang="it-IT" sz="3200" b="1" dirty="0" smtClean="0"/>
              <a:t>In quasi tutte le sezioni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9304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24ECD3-C765-F74B-8ADB-39DFE7F7C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74044"/>
            <a:ext cx="9601200" cy="1485900"/>
          </a:xfrm>
        </p:spPr>
        <p:txBody>
          <a:bodyPr/>
          <a:lstStyle/>
          <a:p>
            <a:r>
              <a:rPr lang="it-IT" dirty="0"/>
              <a:t>Fondi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614E5A-3A1D-4442-B9E1-E8A6CD1D3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524" y="1387905"/>
            <a:ext cx="11306476" cy="3174470"/>
          </a:xfrm>
        </p:spPr>
        <p:txBody>
          <a:bodyPr>
            <a:normAutofit/>
          </a:bodyPr>
          <a:lstStyle/>
          <a:p>
            <a:r>
              <a:rPr lang="it-IT" dirty="0"/>
              <a:t>CC3M	</a:t>
            </a:r>
            <a:r>
              <a:rPr lang="it-IT" dirty="0" smtClean="0"/>
              <a:t>35.5 </a:t>
            </a:r>
            <a:r>
              <a:rPr lang="it-IT" dirty="0" err="1" smtClean="0"/>
              <a:t>kEuro</a:t>
            </a:r>
            <a:r>
              <a:rPr lang="it-IT" dirty="0" smtClean="0"/>
              <a:t> in 10 sezioni: 15.0 missioni</a:t>
            </a:r>
            <a:r>
              <a:rPr lang="it-IT" dirty="0"/>
              <a:t>;</a:t>
            </a:r>
            <a:r>
              <a:rPr lang="it-IT" dirty="0" smtClean="0"/>
              <a:t> 14 consumo</a:t>
            </a:r>
            <a:r>
              <a:rPr lang="it-IT" dirty="0"/>
              <a:t>;</a:t>
            </a:r>
            <a:r>
              <a:rPr lang="it-IT" dirty="0" smtClean="0"/>
              <a:t> 6.5 inventariabile</a:t>
            </a:r>
            <a:endParaRPr lang="it-IT" dirty="0"/>
          </a:p>
          <a:p>
            <a:endParaRPr lang="it-IT" sz="1000" dirty="0"/>
          </a:p>
          <a:p>
            <a:r>
              <a:rPr lang="it-IT" dirty="0"/>
              <a:t>Altre fonti</a:t>
            </a:r>
          </a:p>
          <a:p>
            <a:pPr marL="530352" lvl="1" indent="0">
              <a:buNone/>
            </a:pPr>
            <a:r>
              <a:rPr lang="it-IT" i="0" dirty="0" smtClean="0"/>
              <a:t>Associazione </a:t>
            </a:r>
            <a:r>
              <a:rPr lang="it-IT" i="0" dirty="0"/>
              <a:t>italiana Termalisti di </a:t>
            </a:r>
            <a:r>
              <a:rPr lang="it-IT" i="0" dirty="0" smtClean="0"/>
              <a:t>Ischia   1      </a:t>
            </a:r>
            <a:r>
              <a:rPr lang="it-IT" i="0" dirty="0" err="1" smtClean="0"/>
              <a:t>kE</a:t>
            </a:r>
            <a:r>
              <a:rPr lang="it-IT" i="0" dirty="0" smtClean="0"/>
              <a:t> </a:t>
            </a:r>
            <a:r>
              <a:rPr lang="it-IT" i="0" dirty="0"/>
              <a:t>euro per manifestazione maggio 2019 ad Ischia</a:t>
            </a:r>
          </a:p>
          <a:p>
            <a:pPr marL="539750" indent="0">
              <a:buNone/>
            </a:pPr>
            <a:r>
              <a:rPr lang="it-IT" dirty="0" smtClean="0"/>
              <a:t>Ordine </a:t>
            </a:r>
            <a:r>
              <a:rPr lang="it-IT" dirty="0"/>
              <a:t>dei Geologi 			</a:t>
            </a:r>
            <a:r>
              <a:rPr lang="it-IT" dirty="0"/>
              <a:t> </a:t>
            </a:r>
            <a:r>
              <a:rPr lang="it-IT" dirty="0" smtClean="0"/>
              <a:t>      </a:t>
            </a:r>
            <a:r>
              <a:rPr lang="it-IT" dirty="0" smtClean="0"/>
              <a:t>1      </a:t>
            </a:r>
            <a:r>
              <a:rPr lang="it-IT" dirty="0" err="1" smtClean="0"/>
              <a:t>kE</a:t>
            </a:r>
            <a:r>
              <a:rPr lang="it-IT" dirty="0" smtClean="0"/>
              <a:t> </a:t>
            </a:r>
            <a:r>
              <a:rPr lang="it-IT" dirty="0"/>
              <a:t>per coffee break e stampe Radon </a:t>
            </a:r>
            <a:r>
              <a:rPr lang="it-IT" dirty="0" err="1"/>
              <a:t>Day</a:t>
            </a:r>
            <a:r>
              <a:rPr lang="it-IT" dirty="0"/>
              <a:t> Cosenza</a:t>
            </a:r>
          </a:p>
          <a:p>
            <a:pPr marL="539750" indent="0">
              <a:buNone/>
            </a:pPr>
            <a:r>
              <a:rPr lang="it-IT" dirty="0" smtClean="0"/>
              <a:t>Dipartimento </a:t>
            </a:r>
            <a:r>
              <a:rPr lang="it-IT" dirty="0"/>
              <a:t>di Fisica (MI)		</a:t>
            </a:r>
            <a:r>
              <a:rPr lang="it-IT" dirty="0" smtClean="0"/>
              <a:t>       0,2   </a:t>
            </a:r>
            <a:r>
              <a:rPr lang="it-IT" dirty="0" err="1" smtClean="0"/>
              <a:t>kE</a:t>
            </a:r>
            <a:r>
              <a:rPr lang="it-IT" dirty="0" smtClean="0"/>
              <a:t>  </a:t>
            </a:r>
            <a:r>
              <a:rPr lang="it-IT" dirty="0"/>
              <a:t>per realizzazione  Radon </a:t>
            </a:r>
            <a:r>
              <a:rPr lang="it-IT" dirty="0" err="1"/>
              <a:t>Day</a:t>
            </a:r>
            <a:endParaRPr lang="it-IT" dirty="0"/>
          </a:p>
          <a:p>
            <a:pPr marL="5024438" indent="-4484688">
              <a:buNone/>
            </a:pPr>
            <a:r>
              <a:rPr lang="it-IT" dirty="0" smtClean="0"/>
              <a:t>PLS Fisica</a:t>
            </a:r>
            <a:r>
              <a:rPr lang="it-IT" dirty="0"/>
              <a:t>	</a:t>
            </a:r>
            <a:r>
              <a:rPr lang="it-IT" dirty="0" smtClean="0"/>
              <a:t>1,1   </a:t>
            </a:r>
            <a:r>
              <a:rPr lang="it-IT" dirty="0" err="1" smtClean="0"/>
              <a:t>kE</a:t>
            </a:r>
            <a:r>
              <a:rPr lang="it-IT" dirty="0" smtClean="0"/>
              <a:t>  </a:t>
            </a:r>
            <a:r>
              <a:rPr lang="it-IT" dirty="0"/>
              <a:t>per Conferenza ESERA (Siena-Pisa), nel corso della </a:t>
            </a:r>
            <a:r>
              <a:rPr lang="it-IT" dirty="0" smtClean="0"/>
              <a:t>quale </a:t>
            </a:r>
            <a:r>
              <a:rPr lang="it-IT" dirty="0"/>
              <a:t>è stato presentato </a:t>
            </a:r>
            <a:r>
              <a:rPr lang="it-IT" dirty="0" err="1" smtClean="0"/>
              <a:t>RadioLab</a:t>
            </a:r>
            <a:endParaRPr lang="it-IT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EF97F4D2-341C-C348-A7F0-E2CBA724E64A}"/>
              </a:ext>
            </a:extLst>
          </p:cNvPr>
          <p:cNvSpPr txBox="1">
            <a:spLocks/>
          </p:cNvSpPr>
          <p:nvPr/>
        </p:nvSpPr>
        <p:spPr>
          <a:xfrm>
            <a:off x="1300264" y="4875179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/>
              <a:t>Eventuale personale esterno (tutor)</a:t>
            </a:r>
            <a:br>
              <a:rPr lang="it-IT" sz="3600" dirty="0"/>
            </a:br>
            <a:r>
              <a:rPr lang="it-IT" sz="3600" dirty="0"/>
              <a:t/>
            </a:r>
            <a:br>
              <a:rPr lang="it-IT" sz="3600" dirty="0"/>
            </a:br>
            <a:r>
              <a:rPr lang="it-IT" sz="3600" dirty="0"/>
              <a:t> 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6EE985FB-2146-3B46-84A0-599F050D380A}"/>
              </a:ext>
            </a:extLst>
          </p:cNvPr>
          <p:cNvSpPr txBox="1">
            <a:spLocks/>
          </p:cNvSpPr>
          <p:nvPr/>
        </p:nvSpPr>
        <p:spPr>
          <a:xfrm>
            <a:off x="1335932" y="5671024"/>
            <a:ext cx="10686022" cy="690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it-IT" dirty="0"/>
              <a:t>Non siamo riusciti </a:t>
            </a:r>
            <a:r>
              <a:rPr lang="it-IT" dirty="0" smtClean="0"/>
              <a:t>sino ad ora ad </a:t>
            </a:r>
            <a:r>
              <a:rPr lang="it-IT" dirty="0"/>
              <a:t>attivare tirocini, lo faremo quest’anno. Vorremmo dedicarli all’analisi dati dei questionari sulla conoscenza del </a:t>
            </a:r>
            <a:r>
              <a:rPr lang="it-IT" dirty="0" smtClean="0"/>
              <a:t>radon.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1725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FE3562-3CE5-174A-AEB0-30809DCDD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Questionari sul gradimento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E669262-9E71-B540-BFD4-BBF542098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528" y="1698858"/>
            <a:ext cx="10828421" cy="4759693"/>
          </a:xfrm>
        </p:spPr>
        <p:txBody>
          <a:bodyPr>
            <a:noAutofit/>
          </a:bodyPr>
          <a:lstStyle/>
          <a:p>
            <a:r>
              <a:rPr lang="it-IT" sz="2400" dirty="0"/>
              <a:t>Sono stati distribuiti al termine delle manifestazioni</a:t>
            </a:r>
          </a:p>
          <a:p>
            <a:pPr lvl="1"/>
            <a:r>
              <a:rPr lang="it-IT" sz="2400" dirty="0"/>
              <a:t>Ne sono stati distribuiti circa 1000, solo 800 sono stati riconsegnati debitamente compilati</a:t>
            </a:r>
          </a:p>
          <a:p>
            <a:pPr lvl="1"/>
            <a:endParaRPr lang="it-IT" sz="2400" dirty="0"/>
          </a:p>
          <a:p>
            <a:pPr lvl="1"/>
            <a:r>
              <a:rPr lang="it-IT" sz="2400" dirty="0"/>
              <a:t>Per nulla interessante	3%</a:t>
            </a:r>
          </a:p>
          <a:p>
            <a:pPr lvl="1"/>
            <a:r>
              <a:rPr lang="it-IT" sz="2400" dirty="0"/>
              <a:t>Poco interessante 	</a:t>
            </a:r>
            <a:r>
              <a:rPr lang="it-IT" sz="2400" dirty="0" smtClean="0"/>
              <a:t>	5</a:t>
            </a:r>
            <a:r>
              <a:rPr lang="it-IT" sz="2400" dirty="0"/>
              <a:t>%</a:t>
            </a:r>
          </a:p>
          <a:p>
            <a:pPr lvl="1"/>
            <a:r>
              <a:rPr lang="it-IT" sz="2400" dirty="0"/>
              <a:t>Abbastanza interessante	12%</a:t>
            </a:r>
          </a:p>
          <a:p>
            <a:pPr lvl="1"/>
            <a:r>
              <a:rPr lang="it-IT" sz="2400" dirty="0"/>
              <a:t>Molto interessante	</a:t>
            </a:r>
            <a:r>
              <a:rPr lang="it-IT" sz="2400" dirty="0" smtClean="0"/>
              <a:t>	80</a:t>
            </a:r>
            <a:r>
              <a:rPr lang="it-IT" sz="2400" dirty="0"/>
              <a:t>%</a:t>
            </a:r>
          </a:p>
          <a:p>
            <a:pPr lvl="1"/>
            <a:endParaRPr lang="it-IT" sz="2400" dirty="0"/>
          </a:p>
          <a:p>
            <a:pPr marL="530352" lvl="1" indent="0" algn="just">
              <a:buNone/>
            </a:pPr>
            <a:r>
              <a:rPr lang="it-IT" sz="2400" b="1" i="0" dirty="0">
                <a:solidFill>
                  <a:srgbClr val="FF0000"/>
                </a:solidFill>
              </a:rPr>
              <a:t>E’ necessario trovare un modo più immediato di distribuzione e compilazione dei questionari continuando a mantenere l’anonimato</a:t>
            </a:r>
          </a:p>
        </p:txBody>
      </p:sp>
    </p:spTree>
    <p:extLst>
      <p:ext uri="{BB962C8B-B14F-4D97-AF65-F5344CB8AC3E}">
        <p14:creationId xmlns:p14="http://schemas.microsoft.com/office/powerpoint/2010/main" val="238291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2075CBAE-A99D-5F4E-AE71-58571B233103}"/>
              </a:ext>
            </a:extLst>
          </p:cNvPr>
          <p:cNvSpPr txBox="1">
            <a:spLocks/>
          </p:cNvSpPr>
          <p:nvPr/>
        </p:nvSpPr>
        <p:spPr>
          <a:xfrm>
            <a:off x="1300263" y="218812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/>
              <a:t>Pubblicazioni</a:t>
            </a:r>
          </a:p>
          <a:p>
            <a:r>
              <a:rPr lang="it-IT" sz="3600" dirty="0"/>
              <a:t> 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C4F9961-5EA8-F24F-B33B-F6CEAEF384E3}"/>
              </a:ext>
            </a:extLst>
          </p:cNvPr>
          <p:cNvSpPr/>
          <p:nvPr/>
        </p:nvSpPr>
        <p:spPr>
          <a:xfrm>
            <a:off x="834189" y="904001"/>
            <a:ext cx="11357811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</a:rPr>
              <a:t>Presentazioni a Congresso</a:t>
            </a:r>
          </a:p>
          <a:p>
            <a:r>
              <a:rPr lang="it-IT" sz="1600" dirty="0">
                <a:latin typeface="Arial" panose="020B0604020202020204" pitchFamily="34" charset="0"/>
              </a:rPr>
              <a:t>- Primo </a:t>
            </a:r>
            <a:r>
              <a:rPr lang="it-IT" sz="1600" dirty="0" smtClean="0">
                <a:latin typeface="Arial" panose="020B0604020202020204" pitchFamily="34" charset="0"/>
              </a:rPr>
              <a:t>approcci </a:t>
            </a:r>
            <a:r>
              <a:rPr lang="it-IT" sz="1600" dirty="0">
                <a:latin typeface="Arial" panose="020B0604020202020204" pitchFamily="34" charset="0"/>
              </a:rPr>
              <a:t>alla Radioattività nelle scuole primarie (In V Congresso “Innovazione nella didattica delle scienze nella scuola primaria e dell’infanzia”, UNIMORE)</a:t>
            </a:r>
          </a:p>
          <a:p>
            <a:r>
              <a:rPr lang="it-IT" sz="1600" dirty="0">
                <a:latin typeface="Arial" panose="020B0604020202020204" pitchFamily="34" charset="0"/>
              </a:rPr>
              <a:t>- International Conference on </a:t>
            </a:r>
            <a:r>
              <a:rPr lang="it-IT" sz="1600" dirty="0" err="1">
                <a:latin typeface="Arial" panose="020B0604020202020204" pitchFamily="34" charset="0"/>
              </a:rPr>
              <a:t>Radioanalytical</a:t>
            </a:r>
            <a:r>
              <a:rPr lang="it-IT" sz="1600" dirty="0">
                <a:latin typeface="Arial" panose="020B0604020202020204" pitchFamily="34" charset="0"/>
              </a:rPr>
              <a:t> and </a:t>
            </a:r>
            <a:r>
              <a:rPr lang="it-IT" sz="1600" dirty="0" err="1">
                <a:latin typeface="Arial" panose="020B0604020202020204" pitchFamily="34" charset="0"/>
              </a:rPr>
              <a:t>Nuclear</a:t>
            </a:r>
            <a:r>
              <a:rPr lang="it-IT" sz="1600" dirty="0">
                <a:latin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</a:rPr>
              <a:t>Chemistry</a:t>
            </a:r>
            <a:r>
              <a:rPr lang="it-IT" sz="1600" dirty="0">
                <a:latin typeface="Arial" panose="020B0604020202020204" pitchFamily="34" charset="0"/>
              </a:rPr>
              <a:t> (1 </a:t>
            </a:r>
            <a:r>
              <a:rPr lang="it-IT" sz="1600" dirty="0" err="1">
                <a:latin typeface="Arial" panose="020B0604020202020204" pitchFamily="34" charset="0"/>
              </a:rPr>
              <a:t>oral</a:t>
            </a:r>
            <a:r>
              <a:rPr lang="it-IT" sz="1600" dirty="0">
                <a:latin typeface="Arial" panose="020B0604020202020204" pitchFamily="34" charset="0"/>
              </a:rPr>
              <a:t> sul progetto RADIOLAB e un poster sulla </a:t>
            </a:r>
            <a:r>
              <a:rPr lang="it-IT" sz="1600" dirty="0" err="1">
                <a:latin typeface="Arial" panose="020B0604020202020204" pitchFamily="34" charset="0"/>
              </a:rPr>
              <a:t>dissemination</a:t>
            </a:r>
            <a:r>
              <a:rPr lang="it-IT" sz="1600" dirty="0">
                <a:latin typeface="Arial" panose="020B0604020202020204" pitchFamily="34" charset="0"/>
              </a:rPr>
              <a:t>);</a:t>
            </a:r>
            <a:br>
              <a:rPr lang="it-IT" sz="1600" dirty="0">
                <a:latin typeface="Arial" panose="020B0604020202020204" pitchFamily="34" charset="0"/>
              </a:rPr>
            </a:br>
            <a:r>
              <a:rPr lang="it-IT" sz="1600" dirty="0">
                <a:latin typeface="Arial" panose="020B0604020202020204" pitchFamily="34" charset="0"/>
              </a:rPr>
              <a:t>- CHERNE2019 (1 </a:t>
            </a:r>
            <a:r>
              <a:rPr lang="it-IT" sz="1600" dirty="0" err="1">
                <a:latin typeface="Arial" panose="020B0604020202020204" pitchFamily="34" charset="0"/>
              </a:rPr>
              <a:t>oral</a:t>
            </a:r>
            <a:r>
              <a:rPr lang="it-IT" sz="1600" dirty="0">
                <a:latin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</a:rPr>
              <a:t>presentation</a:t>
            </a:r>
            <a:r>
              <a:rPr lang="it-IT" sz="1600" dirty="0">
                <a:latin typeface="Arial" panose="020B0604020202020204" pitchFamily="34" charset="0"/>
              </a:rPr>
              <a:t> del progetto RADIOLAB);</a:t>
            </a:r>
            <a:br>
              <a:rPr lang="it-IT" sz="1600" dirty="0">
                <a:latin typeface="Arial" panose="020B0604020202020204" pitchFamily="34" charset="0"/>
              </a:rPr>
            </a:br>
            <a:r>
              <a:rPr lang="it-IT" sz="1600" dirty="0">
                <a:latin typeface="Arial" panose="020B0604020202020204" pitchFamily="34" charset="0"/>
              </a:rPr>
              <a:t>- ESERA (presentazione progetto RADIOLAB e </a:t>
            </a:r>
            <a:r>
              <a:rPr lang="it-IT" sz="1600" dirty="0" err="1">
                <a:latin typeface="Arial" panose="020B0604020202020204" pitchFamily="34" charset="0"/>
              </a:rPr>
              <a:t>summer</a:t>
            </a:r>
            <a:r>
              <a:rPr lang="it-IT" sz="1600" dirty="0">
                <a:latin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</a:rPr>
              <a:t>school</a:t>
            </a:r>
            <a:r>
              <a:rPr lang="it-IT" sz="1600" dirty="0">
                <a:latin typeface="Arial" panose="020B0604020202020204" pitchFamily="34" charset="0"/>
              </a:rPr>
              <a:t> 2018).</a:t>
            </a:r>
          </a:p>
          <a:p>
            <a:r>
              <a:rPr lang="it-IT" sz="1600" dirty="0">
                <a:latin typeface="Arial" panose="020B0604020202020204" pitchFamily="34" charset="0"/>
              </a:rPr>
              <a:t>Il progetto </a:t>
            </a:r>
            <a:r>
              <a:rPr lang="it-IT" sz="1600" dirty="0" err="1">
                <a:latin typeface="Arial" panose="020B0604020202020204" pitchFamily="34" charset="0"/>
              </a:rPr>
              <a:t>RadioLab</a:t>
            </a:r>
            <a:r>
              <a:rPr lang="it-IT" sz="1600" dirty="0">
                <a:latin typeface="Arial" panose="020B0604020202020204" pitchFamily="34" charset="0"/>
              </a:rPr>
              <a:t>, Convegno SIRR – </a:t>
            </a:r>
            <a:r>
              <a:rPr lang="it-IT" sz="1600" dirty="0" err="1">
                <a:latin typeface="Arial" panose="020B0604020202020204" pitchFamily="34" charset="0"/>
              </a:rPr>
              <a:t>ICEmB</a:t>
            </a:r>
            <a:r>
              <a:rPr lang="it-IT" sz="1600" dirty="0">
                <a:latin typeface="Arial" panose="020B0604020202020204" pitchFamily="34" charset="0"/>
              </a:rPr>
              <a:t>, Napoli 7 luglio 2019</a:t>
            </a:r>
          </a:p>
          <a:p>
            <a:r>
              <a:rPr lang="it-IT" sz="1600" dirty="0">
                <a:latin typeface="Arial" panose="020B0604020202020204" pitchFamily="34" charset="0"/>
              </a:rPr>
              <a:t>GIREP-⁠ICPE-⁠EPEC-⁠MPTL 2019 CONFERENCE, Budapest, 1-5 </a:t>
            </a:r>
            <a:r>
              <a:rPr lang="it-IT" sz="1600" dirty="0" err="1">
                <a:latin typeface="Arial" panose="020B0604020202020204" pitchFamily="34" charset="0"/>
              </a:rPr>
              <a:t>July</a:t>
            </a:r>
            <a:r>
              <a:rPr lang="it-IT" sz="1600" dirty="0">
                <a:latin typeface="Arial" panose="020B0604020202020204" pitchFamily="34" charset="0"/>
              </a:rPr>
              <a:t> 2019 On </a:t>
            </a:r>
            <a:r>
              <a:rPr lang="it-IT" sz="1600" dirty="0" err="1">
                <a:latin typeface="Arial" panose="020B0604020202020204" pitchFamily="34" charset="0"/>
              </a:rPr>
              <a:t>monitoring</a:t>
            </a:r>
            <a:r>
              <a:rPr lang="it-IT" sz="1600" dirty="0">
                <a:latin typeface="Arial" panose="020B0604020202020204" pitchFamily="34" charset="0"/>
              </a:rPr>
              <a:t> radon: </a:t>
            </a:r>
            <a:r>
              <a:rPr lang="it-IT" sz="1600" dirty="0" err="1">
                <a:latin typeface="Arial" panose="020B0604020202020204" pitchFamily="34" charset="0"/>
              </a:rPr>
              <a:t>interdisciplinary</a:t>
            </a:r>
            <a:r>
              <a:rPr lang="it-IT" sz="1600" dirty="0">
                <a:latin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</a:rPr>
              <a:t>paths</a:t>
            </a:r>
            <a:r>
              <a:rPr lang="it-IT" sz="1600" dirty="0">
                <a:latin typeface="Arial" panose="020B0604020202020204" pitchFamily="34" charset="0"/>
              </a:rPr>
              <a:t> of </a:t>
            </a:r>
            <a:r>
              <a:rPr lang="it-IT" sz="1600" dirty="0" err="1">
                <a:latin typeface="Arial" panose="020B0604020202020204" pitchFamily="34" charset="0"/>
              </a:rPr>
              <a:t>nuclear</a:t>
            </a:r>
            <a:r>
              <a:rPr lang="it-IT" sz="1600" dirty="0">
                <a:latin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</a:rPr>
              <a:t>physics</a:t>
            </a:r>
            <a:endParaRPr lang="it-IT" sz="1600" dirty="0">
              <a:latin typeface="Arial" panose="020B0604020202020204" pitchFamily="34" charset="0"/>
            </a:endParaRPr>
          </a:p>
          <a:p>
            <a:endParaRPr lang="it-IT" sz="1000" dirty="0">
              <a:latin typeface="Arial" panose="020B0604020202020204" pitchFamily="34" charset="0"/>
            </a:endParaRPr>
          </a:p>
          <a:p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</a:rPr>
              <a:t>Pubblicazioni su riviste nazionali</a:t>
            </a:r>
            <a:endParaRPr lang="it-IT" sz="16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it-IT" sz="1600" dirty="0" smtClean="0">
                <a:latin typeface="Arial" panose="020B0604020202020204" pitchFamily="34" charset="0"/>
              </a:rPr>
              <a:t> Radon </a:t>
            </a:r>
            <a:r>
              <a:rPr lang="it-IT" sz="1600" dirty="0">
                <a:latin typeface="Arial" panose="020B0604020202020204" pitchFamily="34" charset="0"/>
              </a:rPr>
              <a:t>in quota. pp.44-45. In ASIMMETRIE - ISSN:1827-6873 vol. 26 (2019)</a:t>
            </a:r>
          </a:p>
          <a:p>
            <a:endParaRPr lang="it-IT" sz="10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</a:rPr>
              <a:t>Pubblicazioni su riviste internazionali</a:t>
            </a:r>
            <a:r>
              <a:rPr lang="it-IT" sz="1600" dirty="0">
                <a:latin typeface="Arial" panose="020B0604020202020204" pitchFamily="34" charset="0"/>
              </a:rPr>
              <a:t/>
            </a:r>
            <a:br>
              <a:rPr lang="it-IT" sz="1600" dirty="0">
                <a:latin typeface="Arial" panose="020B0604020202020204" pitchFamily="34" charset="0"/>
              </a:rPr>
            </a:br>
            <a:r>
              <a:rPr lang="it-IT" sz="1600" dirty="0">
                <a:latin typeface="Arial" panose="020B0604020202020204" pitchFamily="34" charset="0"/>
              </a:rPr>
              <a:t>- Activity </a:t>
            </a:r>
            <a:r>
              <a:rPr lang="it-IT" sz="1600" dirty="0" err="1">
                <a:latin typeface="Arial" panose="020B0604020202020204" pitchFamily="34" charset="0"/>
              </a:rPr>
              <a:t>size</a:t>
            </a:r>
            <a:r>
              <a:rPr lang="it-IT" sz="1600" dirty="0">
                <a:latin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</a:rPr>
              <a:t>distribution</a:t>
            </a:r>
            <a:r>
              <a:rPr lang="it-IT" sz="1600" dirty="0">
                <a:latin typeface="Arial" panose="020B0604020202020204" pitchFamily="34" charset="0"/>
              </a:rPr>
              <a:t> of </a:t>
            </a:r>
            <a:r>
              <a:rPr lang="it-IT" sz="1600" dirty="0" err="1">
                <a:latin typeface="Arial" panose="020B0604020202020204" pitchFamily="34" charset="0"/>
              </a:rPr>
              <a:t>radioactive</a:t>
            </a:r>
            <a:r>
              <a:rPr lang="it-IT" sz="1600" dirty="0">
                <a:latin typeface="Arial" panose="020B0604020202020204" pitchFamily="34" charset="0"/>
              </a:rPr>
              <a:t> nuclide 7Be </a:t>
            </a:r>
            <a:r>
              <a:rPr lang="it-IT" sz="1600" dirty="0" err="1">
                <a:latin typeface="Arial" panose="020B0604020202020204" pitchFamily="34" charset="0"/>
              </a:rPr>
              <a:t>at</a:t>
            </a:r>
            <a:r>
              <a:rPr lang="it-IT" sz="1600" dirty="0">
                <a:latin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</a:rPr>
              <a:t>different</a:t>
            </a:r>
            <a:r>
              <a:rPr lang="it-IT" sz="1600" dirty="0">
                <a:latin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</a:rPr>
              <a:t>locations</a:t>
            </a:r>
            <a:r>
              <a:rPr lang="it-IT" sz="1600" dirty="0">
                <a:latin typeface="Arial" panose="020B0604020202020204" pitchFamily="34" charset="0"/>
              </a:rPr>
              <a:t> and under </a:t>
            </a:r>
            <a:r>
              <a:rPr lang="it-IT" sz="1600" dirty="0" err="1">
                <a:latin typeface="Arial" panose="020B0604020202020204" pitchFamily="34" charset="0"/>
              </a:rPr>
              <a:t>different</a:t>
            </a:r>
            <a:r>
              <a:rPr lang="it-IT" sz="1600" dirty="0">
                <a:latin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</a:rPr>
              <a:t>meteorological</a:t>
            </a:r>
            <a:r>
              <a:rPr lang="it-IT" sz="1600" dirty="0">
                <a:latin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</a:rPr>
              <a:t>conditions</a:t>
            </a:r>
            <a:r>
              <a:rPr lang="it-IT" sz="1600" dirty="0">
                <a:latin typeface="Arial" panose="020B0604020202020204" pitchFamily="34" charset="0"/>
              </a:rPr>
              <a:t>.  In ATMOSPHERIC ENVIRONMENT (2019);</a:t>
            </a:r>
            <a:br>
              <a:rPr lang="it-IT" sz="1600" dirty="0">
                <a:latin typeface="Arial" panose="020B0604020202020204" pitchFamily="34" charset="0"/>
              </a:rPr>
            </a:br>
            <a:r>
              <a:rPr lang="it-IT" sz="1600" dirty="0">
                <a:latin typeface="Arial" panose="020B0604020202020204" pitchFamily="34" charset="0"/>
              </a:rPr>
              <a:t>- The </a:t>
            </a:r>
            <a:r>
              <a:rPr lang="it-IT" sz="1600" dirty="0" err="1">
                <a:latin typeface="Arial" panose="020B0604020202020204" pitchFamily="34" charset="0"/>
              </a:rPr>
              <a:t>role</a:t>
            </a:r>
            <a:r>
              <a:rPr lang="it-IT" sz="1600" dirty="0">
                <a:latin typeface="Arial" panose="020B0604020202020204" pitchFamily="34" charset="0"/>
              </a:rPr>
              <a:t> of </a:t>
            </a:r>
            <a:r>
              <a:rPr lang="it-IT" sz="1600" dirty="0" err="1">
                <a:latin typeface="Arial" panose="020B0604020202020204" pitchFamily="34" charset="0"/>
              </a:rPr>
              <a:t>nuclear</a:t>
            </a:r>
            <a:r>
              <a:rPr lang="it-IT" sz="1600" dirty="0">
                <a:latin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</a:rPr>
              <a:t>chemistry</a:t>
            </a:r>
            <a:r>
              <a:rPr lang="it-IT" sz="1600" dirty="0">
                <a:latin typeface="Arial" panose="020B0604020202020204" pitchFamily="34" charset="0"/>
              </a:rPr>
              <a:t> and </a:t>
            </a:r>
            <a:r>
              <a:rPr lang="it-IT" sz="1600" dirty="0" err="1">
                <a:latin typeface="Arial" panose="020B0604020202020204" pitchFamily="34" charset="0"/>
              </a:rPr>
              <a:t>radiochemistry</a:t>
            </a:r>
            <a:r>
              <a:rPr lang="it-IT" sz="1600" dirty="0">
                <a:latin typeface="Arial" panose="020B0604020202020204" pitchFamily="34" charset="0"/>
              </a:rPr>
              <a:t> in </a:t>
            </a:r>
            <a:r>
              <a:rPr lang="it-IT" sz="1600" dirty="0" err="1">
                <a:latin typeface="Arial" panose="020B0604020202020204" pitchFamily="34" charset="0"/>
              </a:rPr>
              <a:t>nanosafety</a:t>
            </a:r>
            <a:r>
              <a:rPr lang="it-IT" sz="1600" dirty="0">
                <a:latin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</a:rPr>
              <a:t>studies</a:t>
            </a:r>
            <a:r>
              <a:rPr lang="it-IT" sz="1600" dirty="0">
                <a:latin typeface="Arial" panose="020B0604020202020204" pitchFamily="34" charset="0"/>
              </a:rPr>
              <a:t>. In RADIATION EFFECTS AND DEFECTS IN SOLIDS - ISSN:1042-0150 vol. 174 (11-12). (2019);</a:t>
            </a:r>
          </a:p>
          <a:p>
            <a:r>
              <a:rPr lang="it-IT" sz="1600" dirty="0">
                <a:latin typeface="Arial" panose="020B0604020202020204" pitchFamily="34" charset="0"/>
              </a:rPr>
              <a:t>- </a:t>
            </a:r>
            <a:r>
              <a:rPr lang="it-IT" sz="1600" dirty="0" err="1">
                <a:latin typeface="Arial" panose="020B0604020202020204" pitchFamily="34" charset="0"/>
              </a:rPr>
              <a:t>Dissemination</a:t>
            </a:r>
            <a:r>
              <a:rPr lang="it-IT" sz="1600" dirty="0">
                <a:latin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</a:rPr>
              <a:t>about</a:t>
            </a:r>
            <a:r>
              <a:rPr lang="it-IT" sz="1600" dirty="0">
                <a:latin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</a:rPr>
              <a:t>natural</a:t>
            </a:r>
            <a:r>
              <a:rPr lang="it-IT" sz="1600" dirty="0">
                <a:latin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</a:rPr>
              <a:t>radioactivity</a:t>
            </a:r>
            <a:r>
              <a:rPr lang="it-IT" sz="1600" dirty="0">
                <a:latin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</a:rPr>
              <a:t>through</a:t>
            </a:r>
            <a:r>
              <a:rPr lang="it-IT" sz="1600" dirty="0">
                <a:latin typeface="Arial" panose="020B0604020202020204" pitchFamily="34" charset="0"/>
              </a:rPr>
              <a:t> work-</a:t>
            </a:r>
            <a:r>
              <a:rPr lang="it-IT" sz="1600" dirty="0" err="1">
                <a:latin typeface="Arial" panose="020B0604020202020204" pitchFamily="34" charset="0"/>
              </a:rPr>
              <a:t>based</a:t>
            </a:r>
            <a:r>
              <a:rPr lang="it-IT" sz="1600" dirty="0">
                <a:latin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</a:rPr>
              <a:t>learning</a:t>
            </a:r>
            <a:r>
              <a:rPr lang="it-IT" sz="1600" dirty="0">
                <a:latin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</a:rPr>
              <a:t>experiences</a:t>
            </a:r>
            <a:r>
              <a:rPr lang="it-IT" sz="1600" dirty="0">
                <a:latin typeface="Arial" panose="020B0604020202020204" pitchFamily="34" charset="0"/>
              </a:rPr>
              <a:t>, NUCLEAR AND PARTICLE PHYSICS PROCEEDINGS (2019);</a:t>
            </a:r>
          </a:p>
          <a:p>
            <a:pPr marL="285750" indent="-285750">
              <a:buFontTx/>
              <a:buChar char="-"/>
            </a:pPr>
            <a:r>
              <a:rPr lang="it-IT" sz="1600" dirty="0" smtClean="0">
                <a:latin typeface="Arial" panose="020B0604020202020204" pitchFamily="34" charset="0"/>
              </a:rPr>
              <a:t>Preliminary </a:t>
            </a:r>
            <a:r>
              <a:rPr lang="it-IT" sz="1600" dirty="0" err="1">
                <a:latin typeface="Arial" panose="020B0604020202020204" pitchFamily="34" charset="0"/>
              </a:rPr>
              <a:t>results</a:t>
            </a:r>
            <a:r>
              <a:rPr lang="it-IT" sz="1600" dirty="0">
                <a:latin typeface="Arial" panose="020B0604020202020204" pitchFamily="34" charset="0"/>
              </a:rPr>
              <a:t> of the </a:t>
            </a:r>
            <a:r>
              <a:rPr lang="it-IT" sz="1600" dirty="0" err="1">
                <a:latin typeface="Arial" panose="020B0604020202020204" pitchFamily="34" charset="0"/>
              </a:rPr>
              <a:t>risk</a:t>
            </a:r>
            <a:r>
              <a:rPr lang="it-IT" sz="1600" dirty="0">
                <a:latin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</a:rPr>
              <a:t>perception</a:t>
            </a:r>
            <a:r>
              <a:rPr lang="it-IT" sz="1600" dirty="0">
                <a:latin typeface="Arial" panose="020B0604020202020204" pitchFamily="34" charset="0"/>
              </a:rPr>
              <a:t> of radon </a:t>
            </a:r>
            <a:r>
              <a:rPr lang="it-IT" sz="1600" dirty="0" err="1">
                <a:latin typeface="Arial" panose="020B0604020202020204" pitchFamily="34" charset="0"/>
              </a:rPr>
              <a:t>exposure</a:t>
            </a:r>
            <a:r>
              <a:rPr lang="it-IT" sz="1600" dirty="0">
                <a:latin typeface="Arial" panose="020B0604020202020204" pitchFamily="34" charset="0"/>
              </a:rPr>
              <a:t>, IL NUOVO CIMENTO C (2019</a:t>
            </a:r>
            <a:r>
              <a:rPr lang="it-IT" sz="1600" dirty="0" smtClean="0">
                <a:latin typeface="Arial" panose="020B0604020202020204" pitchFamily="34" charset="0"/>
              </a:rPr>
              <a:t>).</a:t>
            </a:r>
          </a:p>
          <a:p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50641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F8941A-032A-AB46-B903-8D98C9BC6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Pubblicità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F70C69B-4635-9345-9996-6DFF92FE9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766238"/>
            <a:ext cx="10419347" cy="41533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800" dirty="0"/>
              <a:t>News INFN: Notte dei Ricercatori, Radon </a:t>
            </a:r>
            <a:r>
              <a:rPr lang="it-IT" sz="2800" dirty="0" err="1"/>
              <a:t>Day</a:t>
            </a:r>
            <a:endParaRPr lang="it-IT" sz="2800" dirty="0"/>
          </a:p>
          <a:p>
            <a:endParaRPr lang="it-IT" sz="1000" dirty="0"/>
          </a:p>
          <a:p>
            <a:r>
              <a:rPr lang="it-IT" sz="2800" dirty="0"/>
              <a:t>Servizi TG regionali: TG3 Campania, TG3 Puglia, </a:t>
            </a:r>
            <a:r>
              <a:rPr lang="it-IT" sz="2800" dirty="0" err="1"/>
              <a:t>TeleRama</a:t>
            </a:r>
            <a:endParaRPr lang="it-IT" sz="2800" dirty="0"/>
          </a:p>
          <a:p>
            <a:r>
              <a:rPr lang="it-IT" sz="2800" dirty="0"/>
              <a:t>Rassegna stampa: Il Mattino, Il Golfo 24, Il Gazzettino di Padova</a:t>
            </a:r>
          </a:p>
          <a:p>
            <a:r>
              <a:rPr lang="it-IT" sz="2800" dirty="0"/>
              <a:t>Pagine </a:t>
            </a:r>
            <a:r>
              <a:rPr lang="it-IT" sz="2800" dirty="0" err="1"/>
              <a:t>Facebook</a:t>
            </a:r>
            <a:endParaRPr lang="it-IT" sz="2800" dirty="0"/>
          </a:p>
          <a:p>
            <a:r>
              <a:rPr lang="it-IT" sz="2800" dirty="0"/>
              <a:t>Siti Sezioni INFN</a:t>
            </a:r>
          </a:p>
          <a:p>
            <a:r>
              <a:rPr lang="it-IT" sz="2800" dirty="0"/>
              <a:t>Sito locale e nazionale AIF</a:t>
            </a:r>
          </a:p>
          <a:p>
            <a:r>
              <a:rPr lang="it-IT" sz="2800" dirty="0" err="1"/>
              <a:t>Twitter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50181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9964E3-4B84-1343-8A92-0118DAF9C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Prospettive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1305ED-A561-5A43-93DE-5C1435F0C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152" y="1410097"/>
            <a:ext cx="11097927" cy="5009954"/>
          </a:xfrm>
        </p:spPr>
        <p:txBody>
          <a:bodyPr>
            <a:normAutofit/>
          </a:bodyPr>
          <a:lstStyle/>
          <a:p>
            <a:r>
              <a:rPr lang="it-IT" sz="3200" dirty="0"/>
              <a:t>Risorse accentrate (MI, NA) con 0,5kE/sezione </a:t>
            </a:r>
          </a:p>
          <a:p>
            <a:r>
              <a:rPr lang="it-IT" sz="3200" dirty="0"/>
              <a:t>Organizzazione di una giornata nazionale in vista del recepimento della DIRETTIVA EURATOM </a:t>
            </a:r>
            <a:r>
              <a:rPr lang="it-IT" sz="3200" dirty="0" smtClean="0"/>
              <a:t>59/2013</a:t>
            </a:r>
          </a:p>
          <a:p>
            <a:endParaRPr lang="it-IT" sz="3200" dirty="0"/>
          </a:p>
          <a:p>
            <a:endParaRPr lang="it-IT" sz="3200" dirty="0" smtClean="0"/>
          </a:p>
          <a:p>
            <a:r>
              <a:rPr lang="it-IT" sz="3200" dirty="0" smtClean="0"/>
              <a:t>Pubblicazione </a:t>
            </a:r>
            <a:r>
              <a:rPr lang="it-IT" sz="3200" dirty="0"/>
              <a:t>(tutta la collaborazione) dei dati sui questionari sulla conoscenza del radon e percezione del </a:t>
            </a:r>
            <a:r>
              <a:rPr lang="it-IT" sz="3200" dirty="0" smtClean="0"/>
              <a:t>rischio</a:t>
            </a:r>
          </a:p>
          <a:p>
            <a:r>
              <a:rPr lang="it-IT" sz="3200" dirty="0" err="1" smtClean="0"/>
              <a:t>Summer</a:t>
            </a:r>
            <a:r>
              <a:rPr lang="it-IT" sz="3200" dirty="0" smtClean="0"/>
              <a:t> School – terza Ed.</a:t>
            </a:r>
            <a:endParaRPr lang="it-IT" sz="32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972152" y="3131914"/>
            <a:ext cx="10634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 smtClean="0">
                <a:solidFill>
                  <a:srgbClr val="FF0000"/>
                </a:solidFill>
              </a:rPr>
              <a:t>INFN con questo progetto di fatto svolge una forte azione di divulgazione, informazione e formazione con grande implicazione sociale, rivolta ai giovani, ma anche alle famiglie e alla popolazione in linea con quanto richiesto dalla Normativa.</a:t>
            </a:r>
            <a:endParaRPr lang="it-IT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31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9964E3-4B84-1343-8A92-0118DAF9C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Prospettive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712" y="31256"/>
            <a:ext cx="5038187" cy="6826744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303329" y="3124975"/>
            <a:ext cx="357918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Grazie per </a:t>
            </a:r>
          </a:p>
          <a:p>
            <a:pPr algn="ctr"/>
            <a:r>
              <a:rPr lang="it-IT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l’attenzione</a:t>
            </a:r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896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D4C507-F9CC-EE4E-AEEF-455D06AB0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408" y="685800"/>
            <a:ext cx="9154391" cy="737755"/>
          </a:xfrm>
        </p:spPr>
        <p:txBody>
          <a:bodyPr>
            <a:noAutofit/>
          </a:bodyPr>
          <a:lstStyle/>
          <a:p>
            <a:r>
              <a:rPr lang="it-IT" sz="2400" dirty="0"/>
              <a:t>Sezioni coinvolte (personale afferente)</a:t>
            </a:r>
            <a:br>
              <a:rPr lang="it-IT" sz="2400" dirty="0"/>
            </a:br>
            <a:endParaRPr lang="it-IT" sz="24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706C710-FAE5-3D4F-A580-292511774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1535" y="1236518"/>
            <a:ext cx="9258301" cy="4021282"/>
          </a:xfrm>
        </p:spPr>
        <p:txBody>
          <a:bodyPr>
            <a:normAutofit fontScale="77500" lnSpcReduction="20000"/>
          </a:bodyPr>
          <a:lstStyle/>
          <a:p>
            <a:r>
              <a:rPr lang="it-IT" dirty="0"/>
              <a:t>Milano  	(5 </a:t>
            </a:r>
            <a:r>
              <a:rPr lang="it-IT" dirty="0" err="1"/>
              <a:t>Ric</a:t>
            </a:r>
            <a:r>
              <a:rPr lang="it-IT" dirty="0"/>
              <a:t> + 1 </a:t>
            </a:r>
            <a:r>
              <a:rPr lang="it-IT" dirty="0" err="1"/>
              <a:t>Tec</a:t>
            </a:r>
            <a:r>
              <a:rPr lang="it-IT" dirty="0"/>
              <a:t>) </a:t>
            </a:r>
          </a:p>
          <a:p>
            <a:r>
              <a:rPr lang="it-IT" dirty="0"/>
              <a:t>Napoli 	(4 </a:t>
            </a:r>
            <a:r>
              <a:rPr lang="it-IT" dirty="0" err="1"/>
              <a:t>Ric</a:t>
            </a:r>
            <a:r>
              <a:rPr lang="it-IT" dirty="0"/>
              <a:t>)</a:t>
            </a:r>
          </a:p>
          <a:p>
            <a:r>
              <a:rPr lang="it-IT" dirty="0"/>
              <a:t>Torino		(4 </a:t>
            </a:r>
            <a:r>
              <a:rPr lang="it-IT" dirty="0" err="1"/>
              <a:t>Ric</a:t>
            </a:r>
            <a:r>
              <a:rPr lang="it-IT" dirty="0"/>
              <a:t> + 1 </a:t>
            </a:r>
            <a:r>
              <a:rPr lang="it-IT" dirty="0" err="1"/>
              <a:t>Tec</a:t>
            </a:r>
            <a:r>
              <a:rPr lang="it-IT" dirty="0"/>
              <a:t>)</a:t>
            </a:r>
          </a:p>
          <a:p>
            <a:r>
              <a:rPr lang="it-IT" dirty="0"/>
              <a:t>Trieste 	(3 </a:t>
            </a:r>
            <a:r>
              <a:rPr lang="it-IT" dirty="0" err="1"/>
              <a:t>Ric</a:t>
            </a:r>
            <a:r>
              <a:rPr lang="it-IT" dirty="0"/>
              <a:t>)</a:t>
            </a:r>
          </a:p>
          <a:p>
            <a:r>
              <a:rPr lang="it-IT" dirty="0"/>
              <a:t>Padova	(3 </a:t>
            </a:r>
            <a:r>
              <a:rPr lang="it-IT" dirty="0" err="1"/>
              <a:t>Ric</a:t>
            </a:r>
            <a:r>
              <a:rPr lang="it-IT" dirty="0"/>
              <a:t>  + 1 </a:t>
            </a:r>
            <a:r>
              <a:rPr lang="it-IT" dirty="0" err="1"/>
              <a:t>Tec</a:t>
            </a:r>
            <a:r>
              <a:rPr lang="it-IT" dirty="0"/>
              <a:t>)</a:t>
            </a:r>
          </a:p>
          <a:p>
            <a:r>
              <a:rPr lang="it-IT" dirty="0"/>
              <a:t>Siena-Pisa	(4 </a:t>
            </a:r>
            <a:r>
              <a:rPr lang="it-IT" dirty="0" err="1"/>
              <a:t>Ric</a:t>
            </a:r>
            <a:r>
              <a:rPr lang="it-IT" dirty="0"/>
              <a:t> + 1 </a:t>
            </a:r>
            <a:r>
              <a:rPr lang="it-IT" dirty="0" err="1"/>
              <a:t>Tec</a:t>
            </a:r>
            <a:r>
              <a:rPr lang="it-IT" dirty="0"/>
              <a:t>)</a:t>
            </a:r>
          </a:p>
          <a:p>
            <a:r>
              <a:rPr lang="it-IT" dirty="0"/>
              <a:t>Cosenza-LNF	(3 </a:t>
            </a:r>
            <a:r>
              <a:rPr lang="it-IT" dirty="0" err="1"/>
              <a:t>Ric</a:t>
            </a:r>
            <a:r>
              <a:rPr lang="it-IT" dirty="0"/>
              <a:t> + 1 </a:t>
            </a:r>
            <a:r>
              <a:rPr lang="it-IT" dirty="0" err="1"/>
              <a:t>Tec</a:t>
            </a:r>
            <a:r>
              <a:rPr lang="it-IT" dirty="0"/>
              <a:t>)</a:t>
            </a:r>
          </a:p>
          <a:p>
            <a:r>
              <a:rPr lang="it-IT" dirty="0"/>
              <a:t>Lecce		(5 </a:t>
            </a:r>
            <a:r>
              <a:rPr lang="it-IT" dirty="0" err="1"/>
              <a:t>Ric</a:t>
            </a:r>
            <a:r>
              <a:rPr lang="it-IT" dirty="0"/>
              <a:t> + 2 </a:t>
            </a:r>
            <a:r>
              <a:rPr lang="it-IT" dirty="0" err="1"/>
              <a:t>Tec</a:t>
            </a:r>
            <a:r>
              <a:rPr lang="it-IT" dirty="0"/>
              <a:t>)</a:t>
            </a:r>
          </a:p>
          <a:p>
            <a:r>
              <a:rPr lang="it-IT" dirty="0"/>
              <a:t>Cagliari	(4 </a:t>
            </a:r>
            <a:r>
              <a:rPr lang="it-IT" dirty="0" err="1"/>
              <a:t>Ric</a:t>
            </a:r>
            <a:r>
              <a:rPr lang="it-IT" dirty="0"/>
              <a:t> + 1 </a:t>
            </a:r>
            <a:r>
              <a:rPr lang="it-IT" dirty="0" err="1"/>
              <a:t>Tec</a:t>
            </a:r>
            <a:r>
              <a:rPr lang="it-IT" dirty="0"/>
              <a:t>)</a:t>
            </a:r>
          </a:p>
          <a:p>
            <a:r>
              <a:rPr lang="it-IT" dirty="0">
                <a:solidFill>
                  <a:srgbClr val="FF0000"/>
                </a:solidFill>
              </a:rPr>
              <a:t>Catania	(3 </a:t>
            </a:r>
            <a:r>
              <a:rPr lang="it-IT" dirty="0" err="1">
                <a:solidFill>
                  <a:srgbClr val="FF0000"/>
                </a:solidFill>
              </a:rPr>
              <a:t>Ric</a:t>
            </a:r>
            <a:r>
              <a:rPr lang="it-IT" dirty="0">
                <a:solidFill>
                  <a:srgbClr val="FF0000"/>
                </a:solidFill>
              </a:rPr>
              <a:t>)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dirty="0"/>
              <a:t>TOTALE		35 </a:t>
            </a:r>
            <a:r>
              <a:rPr lang="it-IT" dirty="0" err="1"/>
              <a:t>Ric</a:t>
            </a:r>
            <a:r>
              <a:rPr lang="it-IT" dirty="0"/>
              <a:t> (di cui 6 docenti scuole)  + 8 </a:t>
            </a:r>
            <a:r>
              <a:rPr lang="it-IT" dirty="0" err="1"/>
              <a:t>Tec</a:t>
            </a: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38575ED-ED81-6C4A-8D66-96ECD177F1E3}"/>
              </a:ext>
            </a:extLst>
          </p:cNvPr>
          <p:cNvSpPr/>
          <p:nvPr/>
        </p:nvSpPr>
        <p:spPr>
          <a:xfrm>
            <a:off x="1901535" y="5374609"/>
            <a:ext cx="60475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tx2"/>
                </a:solidFill>
              </a:rPr>
              <a:t>Collaborazioni con altri enti/istituti</a:t>
            </a:r>
          </a:p>
          <a:p>
            <a:endParaRPr lang="it-IT" sz="1600" dirty="0">
              <a:solidFill>
                <a:schemeClr val="tx2"/>
              </a:solidFill>
            </a:endParaRPr>
          </a:p>
          <a:p>
            <a:r>
              <a:rPr lang="it-IT" sz="1600" dirty="0">
                <a:solidFill>
                  <a:schemeClr val="tx2"/>
                </a:solidFill>
              </a:rPr>
              <a:t>11 Università</a:t>
            </a:r>
          </a:p>
          <a:p>
            <a:r>
              <a:rPr lang="it-IT" sz="1600" dirty="0">
                <a:solidFill>
                  <a:schemeClr val="tx2"/>
                </a:solidFill>
              </a:rPr>
              <a:t>29 scuole </a:t>
            </a:r>
          </a:p>
          <a:p>
            <a:endParaRPr lang="it-IT" sz="24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74EC70B-44E0-8A47-B7CA-2398FAC89033}"/>
              </a:ext>
            </a:extLst>
          </p:cNvPr>
          <p:cNvSpPr txBox="1"/>
          <p:nvPr/>
        </p:nvSpPr>
        <p:spPr>
          <a:xfrm>
            <a:off x="8811491" y="6317673"/>
            <a:ext cx="2569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Roma, 22 gennaio 2020</a:t>
            </a:r>
          </a:p>
        </p:txBody>
      </p:sp>
    </p:spTree>
    <p:extLst>
      <p:ext uri="{BB962C8B-B14F-4D97-AF65-F5344CB8AC3E}">
        <p14:creationId xmlns:p14="http://schemas.microsoft.com/office/powerpoint/2010/main" val="73376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D4C507-F9CC-EE4E-AEEF-455D06AB0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408" y="685800"/>
            <a:ext cx="9154391" cy="737755"/>
          </a:xfrm>
        </p:spPr>
        <p:txBody>
          <a:bodyPr>
            <a:noAutofit/>
          </a:bodyPr>
          <a:lstStyle/>
          <a:p>
            <a:r>
              <a:rPr lang="it-IT" sz="4000" b="1" dirty="0" smtClean="0"/>
              <a:t>FINALITA’</a:t>
            </a:r>
            <a:endParaRPr lang="it-IT" sz="4000" b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74EC70B-44E0-8A47-B7CA-2398FAC89033}"/>
              </a:ext>
            </a:extLst>
          </p:cNvPr>
          <p:cNvSpPr txBox="1"/>
          <p:nvPr/>
        </p:nvSpPr>
        <p:spPr>
          <a:xfrm>
            <a:off x="8811491" y="6317673"/>
            <a:ext cx="2569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Roma, 22 gennaio 2020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1352DD0B-A4BD-324C-90DF-41CA9D339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569027"/>
            <a:ext cx="10418144" cy="3051099"/>
          </a:xfrm>
        </p:spPr>
        <p:txBody>
          <a:bodyPr>
            <a:normAutofit/>
          </a:bodyPr>
          <a:lstStyle/>
          <a:p>
            <a:pPr algn="just"/>
            <a:r>
              <a:rPr lang="it-IT" sz="2400" dirty="0"/>
              <a:t>Realizzare un’azione efficace di diffusione della cultura scientifica, e in particolare della fisica nucleare, attraverso il </a:t>
            </a:r>
            <a:r>
              <a:rPr lang="it-IT" sz="2400" b="1" dirty="0"/>
              <a:t>coinvolgimento di studenti delle scuole superiori in misure di radioattività ambientale. </a:t>
            </a:r>
          </a:p>
          <a:p>
            <a:pPr algn="just"/>
            <a:r>
              <a:rPr lang="it-IT" sz="2400" dirty="0"/>
              <a:t>Promuovere la conoscenza del proprio territorio, in particolare in riferimento  alla radioattività ambientale e al radon.</a:t>
            </a:r>
          </a:p>
          <a:p>
            <a:pPr algn="just"/>
            <a:r>
              <a:rPr lang="it-IT" sz="2400" dirty="0"/>
              <a:t>Sviluppare modi nuovi di formazione e di diffusione della conoscenza, che viene veicolata dagli stessi </a:t>
            </a:r>
            <a:r>
              <a:rPr lang="it-IT" sz="2400" dirty="0" smtClean="0"/>
              <a:t>studenti.</a:t>
            </a:r>
          </a:p>
          <a:p>
            <a:pPr algn="just"/>
            <a:endParaRPr lang="it-IT" dirty="0"/>
          </a:p>
          <a:p>
            <a:pPr algn="just"/>
            <a:endParaRPr lang="it-IT" dirty="0" smtClean="0"/>
          </a:p>
          <a:p>
            <a:pPr algn="just"/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032496" y="4738287"/>
            <a:ext cx="107966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b="1" dirty="0">
                <a:solidFill>
                  <a:srgbClr val="FF0000"/>
                </a:solidFill>
              </a:rPr>
              <a:t>Comunicazione</a:t>
            </a:r>
            <a:r>
              <a:rPr lang="it-IT" sz="2800" dirty="0">
                <a:solidFill>
                  <a:srgbClr val="FF0000"/>
                </a:solidFill>
              </a:rPr>
              <a:t> scientifica, </a:t>
            </a:r>
            <a:r>
              <a:rPr lang="it-IT" sz="2800" b="1" dirty="0">
                <a:solidFill>
                  <a:srgbClr val="FF0000"/>
                </a:solidFill>
              </a:rPr>
              <a:t>didattica</a:t>
            </a:r>
            <a:r>
              <a:rPr lang="it-IT" sz="2800" dirty="0">
                <a:solidFill>
                  <a:srgbClr val="FF0000"/>
                </a:solidFill>
              </a:rPr>
              <a:t> e </a:t>
            </a:r>
            <a:r>
              <a:rPr lang="it-IT" sz="2800" b="1" dirty="0">
                <a:solidFill>
                  <a:srgbClr val="FF0000"/>
                </a:solidFill>
              </a:rPr>
              <a:t>ricerca</a:t>
            </a:r>
            <a:r>
              <a:rPr lang="it-IT" sz="2800" dirty="0">
                <a:solidFill>
                  <a:srgbClr val="FF0000"/>
                </a:solidFill>
              </a:rPr>
              <a:t> si integrano, mettendo in atto azioni di orientamento formativo mediante un processo che ricalca le fasi attraverso cui evolve un lavoro di ricerca</a:t>
            </a:r>
            <a:r>
              <a:rPr lang="it-IT" sz="2800" dirty="0" smtClean="0">
                <a:solidFill>
                  <a:srgbClr val="FF0000"/>
                </a:solidFill>
              </a:rPr>
              <a:t>.</a:t>
            </a:r>
            <a:endParaRPr lang="it-IT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04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D244F-9907-EC4A-A4A9-FA490CBCD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Obiettivi  1.</a:t>
            </a:r>
            <a:br>
              <a:rPr lang="it-IT" dirty="0"/>
            </a:b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52DD0B-A4BD-324C-90DF-41CA9D339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299" y="1569027"/>
            <a:ext cx="10533647" cy="4298373"/>
          </a:xfrm>
        </p:spPr>
        <p:txBody>
          <a:bodyPr>
            <a:normAutofit fontScale="92500"/>
          </a:bodyPr>
          <a:lstStyle/>
          <a:p>
            <a:pPr algn="just"/>
            <a:r>
              <a:rPr lang="it-IT" dirty="0">
                <a:solidFill>
                  <a:srgbClr val="002060"/>
                </a:solidFill>
              </a:rPr>
              <a:t>Realizzare un’azione efficace di diffusione della cultura scientifica, e in particolare della fisica nucleare, attraverso il coinvolgimento di studenti delle scuole superiori in misure di radioattività ambientale. </a:t>
            </a:r>
          </a:p>
          <a:p>
            <a:pPr marL="0" indent="0" algn="just">
              <a:buNone/>
            </a:pPr>
            <a:endParaRPr lang="it-IT" dirty="0">
              <a:solidFill>
                <a:srgbClr val="002060"/>
              </a:solidFill>
            </a:endParaRPr>
          </a:p>
          <a:p>
            <a:pPr algn="just"/>
            <a:r>
              <a:rPr lang="it-IT" sz="3200" dirty="0" smtClean="0">
                <a:solidFill>
                  <a:srgbClr val="002060"/>
                </a:solidFill>
              </a:rPr>
              <a:t>29 </a:t>
            </a:r>
            <a:r>
              <a:rPr lang="it-IT" sz="3200" dirty="0">
                <a:solidFill>
                  <a:srgbClr val="002060"/>
                </a:solidFill>
              </a:rPr>
              <a:t>scuole (Licei Classici, Scientifici, Tecnici e Professionali)</a:t>
            </a:r>
          </a:p>
          <a:p>
            <a:pPr algn="just"/>
            <a:r>
              <a:rPr lang="it-IT" sz="3200" dirty="0" smtClean="0">
                <a:solidFill>
                  <a:srgbClr val="002060"/>
                </a:solidFill>
              </a:rPr>
              <a:t>980 </a:t>
            </a:r>
            <a:r>
              <a:rPr lang="it-IT" sz="3200" dirty="0">
                <a:solidFill>
                  <a:srgbClr val="002060"/>
                </a:solidFill>
              </a:rPr>
              <a:t>studenti (essenzialmente di terza e quarta)</a:t>
            </a:r>
          </a:p>
          <a:p>
            <a:pPr algn="just"/>
            <a:r>
              <a:rPr lang="it-IT" sz="3200" dirty="0" smtClean="0">
                <a:solidFill>
                  <a:srgbClr val="002060"/>
                </a:solidFill>
              </a:rPr>
              <a:t>62 </a:t>
            </a:r>
            <a:r>
              <a:rPr lang="it-IT" sz="3200" dirty="0">
                <a:solidFill>
                  <a:srgbClr val="002060"/>
                </a:solidFill>
              </a:rPr>
              <a:t>docenti (matematica, fisica, chimica, informatica, scienze)</a:t>
            </a:r>
          </a:p>
          <a:p>
            <a:pPr marL="0" indent="0" algn="just">
              <a:buNone/>
            </a:pPr>
            <a:endParaRPr lang="it-IT" sz="32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it-IT" sz="3200" dirty="0">
                <a:solidFill>
                  <a:srgbClr val="002060"/>
                </a:solidFill>
              </a:rPr>
              <a:t>	Percorsi ASL</a:t>
            </a:r>
          </a:p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D5DE7EC-471E-6240-ACDF-348AB62AC65C}"/>
              </a:ext>
            </a:extLst>
          </p:cNvPr>
          <p:cNvSpPr txBox="1"/>
          <p:nvPr/>
        </p:nvSpPr>
        <p:spPr>
          <a:xfrm>
            <a:off x="8811491" y="6317673"/>
            <a:ext cx="2569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Roma, 22 gennaio 2020</a:t>
            </a:r>
          </a:p>
        </p:txBody>
      </p:sp>
    </p:spTree>
    <p:extLst>
      <p:ext uri="{BB962C8B-B14F-4D97-AF65-F5344CB8AC3E}">
        <p14:creationId xmlns:p14="http://schemas.microsoft.com/office/powerpoint/2010/main" val="238321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2B8D91-E78A-4F47-9449-532A6871A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94385"/>
            <a:ext cx="9601200" cy="1485900"/>
          </a:xfrm>
        </p:spPr>
        <p:txBody>
          <a:bodyPr/>
          <a:lstStyle/>
          <a:p>
            <a:r>
              <a:rPr lang="it-IT" sz="4000" dirty="0"/>
              <a:t>Obiettivi  2</a:t>
            </a:r>
            <a:r>
              <a:rPr lang="it-IT" dirty="0"/>
              <a:t>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F688D4-E32C-844A-A571-1752924B9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889196"/>
            <a:ext cx="10631104" cy="5088081"/>
          </a:xfrm>
        </p:spPr>
        <p:txBody>
          <a:bodyPr>
            <a:normAutofit fontScale="77500" lnSpcReduction="20000"/>
          </a:bodyPr>
          <a:lstStyle/>
          <a:p>
            <a:r>
              <a:rPr lang="it-IT" sz="2400" dirty="0">
                <a:solidFill>
                  <a:srgbClr val="002060"/>
                </a:solidFill>
              </a:rPr>
              <a:t>Promuovere la conoscenza del proprio territorio, in particolare in riferimento  alla radioattività ambientale e al radon.</a:t>
            </a:r>
          </a:p>
          <a:p>
            <a:endParaRPr lang="it-IT" sz="11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it-IT" sz="3200" dirty="0" smtClean="0">
                <a:solidFill>
                  <a:srgbClr val="002060"/>
                </a:solidFill>
              </a:rPr>
              <a:t>Sono </a:t>
            </a:r>
            <a:r>
              <a:rPr lang="it-IT" sz="3200" dirty="0">
                <a:solidFill>
                  <a:srgbClr val="002060"/>
                </a:solidFill>
              </a:rPr>
              <a:t>state svolte manifestazioni ad </a:t>
            </a:r>
            <a:r>
              <a:rPr lang="it-IT" sz="3200" dirty="0" smtClean="0">
                <a:solidFill>
                  <a:srgbClr val="002060"/>
                </a:solidFill>
              </a:rPr>
              <a:t>hoc:</a:t>
            </a:r>
            <a:endParaRPr lang="it-IT" sz="3200" dirty="0">
              <a:solidFill>
                <a:srgbClr val="002060"/>
              </a:solidFill>
            </a:endParaRPr>
          </a:p>
          <a:p>
            <a:r>
              <a:rPr lang="it-IT" sz="3200" dirty="0">
                <a:solidFill>
                  <a:srgbClr val="002060"/>
                </a:solidFill>
              </a:rPr>
              <a:t>	</a:t>
            </a:r>
            <a:r>
              <a:rPr lang="it-IT" sz="3200" dirty="0" smtClean="0">
                <a:solidFill>
                  <a:srgbClr val="002060"/>
                </a:solidFill>
              </a:rPr>
              <a:t>Radon </a:t>
            </a:r>
            <a:r>
              <a:rPr lang="it-IT" sz="3200" dirty="0" err="1">
                <a:solidFill>
                  <a:srgbClr val="002060"/>
                </a:solidFill>
              </a:rPr>
              <a:t>Day</a:t>
            </a:r>
            <a:r>
              <a:rPr lang="it-IT" sz="3200" dirty="0">
                <a:solidFill>
                  <a:srgbClr val="002060"/>
                </a:solidFill>
              </a:rPr>
              <a:t> in 8 delle dieci sezioni coinvolte</a:t>
            </a:r>
          </a:p>
          <a:p>
            <a:r>
              <a:rPr lang="it-IT" sz="3200" dirty="0">
                <a:solidFill>
                  <a:srgbClr val="002060"/>
                </a:solidFill>
              </a:rPr>
              <a:t>	</a:t>
            </a:r>
            <a:r>
              <a:rPr lang="it-IT" sz="3200" dirty="0" err="1">
                <a:solidFill>
                  <a:srgbClr val="002060"/>
                </a:solidFill>
              </a:rPr>
              <a:t>RadioLab</a:t>
            </a:r>
            <a:r>
              <a:rPr lang="it-IT" sz="3200" dirty="0">
                <a:solidFill>
                  <a:srgbClr val="002060"/>
                </a:solidFill>
              </a:rPr>
              <a:t> a Futuro Remoto (Napoli)</a:t>
            </a:r>
          </a:p>
          <a:p>
            <a:r>
              <a:rPr lang="it-IT" sz="3200" dirty="0">
                <a:solidFill>
                  <a:srgbClr val="002060"/>
                </a:solidFill>
              </a:rPr>
              <a:t>	</a:t>
            </a:r>
            <a:r>
              <a:rPr lang="it-IT" sz="3200" dirty="0" err="1">
                <a:solidFill>
                  <a:srgbClr val="002060"/>
                </a:solidFill>
              </a:rPr>
              <a:t>RadioLab</a:t>
            </a:r>
            <a:r>
              <a:rPr lang="it-IT" sz="3200" dirty="0">
                <a:solidFill>
                  <a:srgbClr val="002060"/>
                </a:solidFill>
              </a:rPr>
              <a:t> a «La notte dei Ricercatori», in diverse sezioni</a:t>
            </a:r>
          </a:p>
          <a:p>
            <a:r>
              <a:rPr lang="it-IT" sz="3200" dirty="0">
                <a:solidFill>
                  <a:srgbClr val="002060"/>
                </a:solidFill>
              </a:rPr>
              <a:t>	</a:t>
            </a:r>
            <a:r>
              <a:rPr lang="it-IT" sz="3200" dirty="0" err="1">
                <a:solidFill>
                  <a:srgbClr val="002060"/>
                </a:solidFill>
              </a:rPr>
              <a:t>RadioLab</a:t>
            </a:r>
            <a:r>
              <a:rPr lang="it-IT" sz="3200" dirty="0">
                <a:solidFill>
                  <a:srgbClr val="002060"/>
                </a:solidFill>
              </a:rPr>
              <a:t> al Salone del Libro (Torino</a:t>
            </a:r>
            <a:r>
              <a:rPr lang="it-IT" sz="3200" dirty="0" smtClean="0">
                <a:solidFill>
                  <a:srgbClr val="002060"/>
                </a:solidFill>
              </a:rPr>
              <a:t>)</a:t>
            </a:r>
          </a:p>
          <a:p>
            <a:r>
              <a:rPr lang="it-IT" sz="3200" dirty="0" smtClean="0">
                <a:solidFill>
                  <a:srgbClr val="002060"/>
                </a:solidFill>
              </a:rPr>
              <a:t>      «Nizza è Scienza»</a:t>
            </a:r>
          </a:p>
          <a:p>
            <a:r>
              <a:rPr lang="it-IT" sz="3200" dirty="0" smtClean="0">
                <a:solidFill>
                  <a:srgbClr val="002060"/>
                </a:solidFill>
              </a:rPr>
              <a:t>     	</a:t>
            </a:r>
            <a:r>
              <a:rPr lang="it-IT" sz="3200" dirty="0" err="1" smtClean="0">
                <a:solidFill>
                  <a:srgbClr val="002060"/>
                </a:solidFill>
              </a:rPr>
              <a:t>Bergamoscienza</a:t>
            </a:r>
            <a:endParaRPr lang="it-IT" sz="3200" dirty="0" smtClean="0">
              <a:solidFill>
                <a:srgbClr val="002060"/>
              </a:solidFill>
            </a:endParaRPr>
          </a:p>
          <a:p>
            <a:endParaRPr lang="it-IT" sz="32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it-IT" sz="10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it-IT" sz="3200" b="1" dirty="0">
                <a:solidFill>
                  <a:srgbClr val="FF0000"/>
                </a:solidFill>
              </a:rPr>
              <a:t>Sono state raggiunte circa 10000 </a:t>
            </a:r>
            <a:r>
              <a:rPr lang="it-IT" sz="3200" b="1" dirty="0" smtClean="0">
                <a:solidFill>
                  <a:srgbClr val="FF0000"/>
                </a:solidFill>
              </a:rPr>
              <a:t>persone</a:t>
            </a:r>
            <a:r>
              <a:rPr lang="it-IT" b="1" dirty="0">
                <a:solidFill>
                  <a:srgbClr val="FF0000"/>
                </a:solidFill>
              </a:rPr>
              <a:t>	</a:t>
            </a:r>
          </a:p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08CAC8E-EDAA-D547-924B-DDF7190EAD75}"/>
              </a:ext>
            </a:extLst>
          </p:cNvPr>
          <p:cNvSpPr txBox="1"/>
          <p:nvPr/>
        </p:nvSpPr>
        <p:spPr>
          <a:xfrm>
            <a:off x="8811491" y="6317673"/>
            <a:ext cx="2569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Roma, 22 gennaio 2020</a:t>
            </a:r>
          </a:p>
        </p:txBody>
      </p:sp>
    </p:spTree>
    <p:extLst>
      <p:ext uri="{BB962C8B-B14F-4D97-AF65-F5344CB8AC3E}">
        <p14:creationId xmlns:p14="http://schemas.microsoft.com/office/powerpoint/2010/main" val="198984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2B8D91-E78A-4F47-9449-532A6871A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69769"/>
            <a:ext cx="9601200" cy="1485900"/>
          </a:xfrm>
        </p:spPr>
        <p:txBody>
          <a:bodyPr/>
          <a:lstStyle/>
          <a:p>
            <a:r>
              <a:rPr lang="it-IT" sz="4000" dirty="0"/>
              <a:t>Obiettivi  2</a:t>
            </a:r>
            <a:r>
              <a:rPr lang="it-IT" dirty="0"/>
              <a:t>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F688D4-E32C-844A-A571-1752924B9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303094"/>
            <a:ext cx="10631104" cy="4568317"/>
          </a:xfrm>
        </p:spPr>
        <p:txBody>
          <a:bodyPr>
            <a:normAutofit/>
          </a:bodyPr>
          <a:lstStyle/>
          <a:p>
            <a:r>
              <a:rPr lang="it-IT" sz="2400" dirty="0">
                <a:solidFill>
                  <a:srgbClr val="002060"/>
                </a:solidFill>
              </a:rPr>
              <a:t>Promuovere la conoscenza del proprio territorio, in particolare in riferimento  alla radioattività ambientale e al radon.</a:t>
            </a:r>
          </a:p>
          <a:p>
            <a:endParaRPr lang="it-IT" sz="11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it-IT" sz="3200" dirty="0" smtClean="0">
                <a:solidFill>
                  <a:srgbClr val="002060"/>
                </a:solidFill>
              </a:rPr>
              <a:t>Estensione a livello Internazionale:</a:t>
            </a:r>
          </a:p>
          <a:p>
            <a:pPr marL="0" indent="0">
              <a:buNone/>
            </a:pPr>
            <a:endParaRPr lang="it-IT" sz="1000" dirty="0">
              <a:solidFill>
                <a:srgbClr val="002060"/>
              </a:solidFill>
            </a:endParaRPr>
          </a:p>
          <a:p>
            <a:r>
              <a:rPr lang="it-IT" sz="2800" dirty="0" smtClean="0"/>
              <a:t>due </a:t>
            </a:r>
            <a:r>
              <a:rPr lang="it-IT" sz="2800" dirty="0"/>
              <a:t>2 scuole di </a:t>
            </a:r>
            <a:r>
              <a:rPr lang="it-IT" sz="2800" dirty="0" err="1" smtClean="0"/>
              <a:t>Riobamba</a:t>
            </a:r>
            <a:r>
              <a:rPr lang="it-IT" sz="2800" dirty="0" smtClean="0"/>
              <a:t> dall’Equador: </a:t>
            </a:r>
            <a:r>
              <a:rPr lang="it-IT" sz="2800" dirty="0"/>
              <a:t>la rettrice e 10 studenti </a:t>
            </a:r>
            <a:r>
              <a:rPr lang="it-IT" sz="2800" dirty="0" smtClean="0"/>
              <a:t>hanno partecipato al </a:t>
            </a:r>
            <a:r>
              <a:rPr lang="it-IT" sz="2800" dirty="0"/>
              <a:t>Workshop del Radon </a:t>
            </a:r>
            <a:r>
              <a:rPr lang="it-IT" sz="2800" dirty="0" err="1"/>
              <a:t>Day</a:t>
            </a:r>
            <a:r>
              <a:rPr lang="it-IT" sz="2800" dirty="0"/>
              <a:t> 2019 </a:t>
            </a:r>
          </a:p>
          <a:p>
            <a:r>
              <a:rPr lang="it-IT" sz="2800" dirty="0" smtClean="0"/>
              <a:t>Una scuola di </a:t>
            </a:r>
            <a:r>
              <a:rPr lang="it-IT" sz="2800" dirty="0" err="1" smtClean="0"/>
              <a:t>Korce</a:t>
            </a:r>
            <a:r>
              <a:rPr lang="it-IT" sz="2800" dirty="0" smtClean="0"/>
              <a:t> dall’Albania: </a:t>
            </a:r>
            <a:r>
              <a:rPr lang="it-IT" sz="2800" dirty="0">
                <a:solidFill>
                  <a:srgbClr val="002060"/>
                </a:solidFill>
              </a:rPr>
              <a:t>continuano le misure presso le loro scuole e sul loro territorio </a:t>
            </a:r>
            <a:r>
              <a:rPr lang="it-IT" sz="2800" dirty="0" smtClean="0">
                <a:solidFill>
                  <a:srgbClr val="002060"/>
                </a:solidFill>
              </a:rPr>
              <a:t>e sono stati presenti mediante collegamento </a:t>
            </a:r>
            <a:r>
              <a:rPr lang="it-IT" sz="2800" dirty="0" err="1" smtClean="0">
                <a:solidFill>
                  <a:srgbClr val="002060"/>
                </a:solidFill>
              </a:rPr>
              <a:t>skype</a:t>
            </a:r>
            <a:r>
              <a:rPr lang="it-IT" sz="2800" dirty="0" smtClean="0">
                <a:solidFill>
                  <a:srgbClr val="002060"/>
                </a:solidFill>
              </a:rPr>
              <a:t> al </a:t>
            </a:r>
            <a:r>
              <a:rPr lang="it-IT" sz="2800" dirty="0">
                <a:solidFill>
                  <a:srgbClr val="002060"/>
                </a:solidFill>
              </a:rPr>
              <a:t>Radon </a:t>
            </a:r>
            <a:r>
              <a:rPr lang="it-IT" sz="2800" dirty="0" err="1">
                <a:solidFill>
                  <a:srgbClr val="002060"/>
                </a:solidFill>
              </a:rPr>
              <a:t>Day</a:t>
            </a:r>
            <a:r>
              <a:rPr lang="it-IT" sz="2800" dirty="0">
                <a:solidFill>
                  <a:srgbClr val="002060"/>
                </a:solidFill>
              </a:rPr>
              <a:t> </a:t>
            </a:r>
            <a:r>
              <a:rPr lang="it-IT" sz="2800" dirty="0" smtClean="0">
                <a:solidFill>
                  <a:srgbClr val="002060"/>
                </a:solidFill>
              </a:rPr>
              <a:t>2019.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08CAC8E-EDAA-D547-924B-DDF7190EAD75}"/>
              </a:ext>
            </a:extLst>
          </p:cNvPr>
          <p:cNvSpPr txBox="1"/>
          <p:nvPr/>
        </p:nvSpPr>
        <p:spPr>
          <a:xfrm>
            <a:off x="8811491" y="6317673"/>
            <a:ext cx="2569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Roma, 22 gennaio 2020</a:t>
            </a:r>
          </a:p>
        </p:txBody>
      </p:sp>
    </p:spTree>
    <p:extLst>
      <p:ext uri="{BB962C8B-B14F-4D97-AF65-F5344CB8AC3E}">
        <p14:creationId xmlns:p14="http://schemas.microsoft.com/office/powerpoint/2010/main" val="270549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2B8D91-E78A-4F47-9449-532A6871A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69769"/>
            <a:ext cx="9601200" cy="1485900"/>
          </a:xfrm>
        </p:spPr>
        <p:txBody>
          <a:bodyPr/>
          <a:lstStyle/>
          <a:p>
            <a:r>
              <a:rPr lang="it-IT" sz="4000" dirty="0"/>
              <a:t>Obiettivi  2</a:t>
            </a:r>
            <a:r>
              <a:rPr lang="it-IT" dirty="0"/>
              <a:t>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F688D4-E32C-844A-A571-1752924B9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303095"/>
            <a:ext cx="10631104" cy="4135180"/>
          </a:xfrm>
        </p:spPr>
        <p:txBody>
          <a:bodyPr>
            <a:normAutofit/>
          </a:bodyPr>
          <a:lstStyle/>
          <a:p>
            <a:r>
              <a:rPr lang="it-IT" sz="2400" dirty="0">
                <a:solidFill>
                  <a:srgbClr val="002060"/>
                </a:solidFill>
              </a:rPr>
              <a:t>Promuovere la conoscenza del proprio territorio, in particolare in riferimento  alla radioattività ambientale e al radon.</a:t>
            </a:r>
          </a:p>
          <a:p>
            <a:endParaRPr lang="it-IT" sz="11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it-IT" sz="3200" dirty="0" smtClean="0">
                <a:solidFill>
                  <a:srgbClr val="002060"/>
                </a:solidFill>
              </a:rPr>
              <a:t>Altre iniziative – Sez. Cagliari</a:t>
            </a:r>
          </a:p>
          <a:p>
            <a:pPr marL="0" indent="0">
              <a:buNone/>
            </a:pPr>
            <a:endParaRPr lang="it-IT" sz="1000" dirty="0">
              <a:solidFill>
                <a:srgbClr val="002060"/>
              </a:solidFill>
            </a:endParaRPr>
          </a:p>
          <a:p>
            <a:r>
              <a:rPr lang="it-IT" sz="2800" dirty="0"/>
              <a:t>Laboratorio di radioattività per la </a:t>
            </a:r>
            <a:r>
              <a:rPr lang="it-IT" sz="2800" dirty="0" err="1"/>
              <a:t>Masterclass</a:t>
            </a:r>
            <a:r>
              <a:rPr lang="it-IT" sz="2800" dirty="0"/>
              <a:t> </a:t>
            </a:r>
            <a:r>
              <a:rPr lang="it-IT" sz="2800" dirty="0" err="1"/>
              <a:t>Women</a:t>
            </a:r>
            <a:r>
              <a:rPr lang="it-IT" sz="2800" dirty="0"/>
              <a:t> and </a:t>
            </a:r>
            <a:r>
              <a:rPr lang="it-IT" sz="2800" dirty="0" err="1"/>
              <a:t>Girls</a:t>
            </a:r>
            <a:r>
              <a:rPr lang="it-IT" sz="2800" dirty="0"/>
              <a:t> in </a:t>
            </a:r>
            <a:r>
              <a:rPr lang="it-IT" sz="2800" dirty="0" smtClean="0"/>
              <a:t>Science</a:t>
            </a:r>
            <a:r>
              <a:rPr lang="it-IT" sz="2800" dirty="0"/>
              <a:t>;</a:t>
            </a:r>
            <a:endParaRPr lang="it-IT" sz="2800" dirty="0" smtClean="0"/>
          </a:p>
          <a:p>
            <a:r>
              <a:rPr lang="it-IT" sz="2800" dirty="0" smtClean="0"/>
              <a:t>Laboratorio </a:t>
            </a:r>
            <a:r>
              <a:rPr lang="it-IT" sz="2800" dirty="0"/>
              <a:t>per alunni scuola primaria e secondaria di primo grado con somministrazione e analisi </a:t>
            </a:r>
            <a:r>
              <a:rPr lang="it-IT" sz="2800" dirty="0" smtClean="0"/>
              <a:t>questionari</a:t>
            </a:r>
            <a:endParaRPr lang="it-IT" sz="2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08CAC8E-EDAA-D547-924B-DDF7190EAD75}"/>
              </a:ext>
            </a:extLst>
          </p:cNvPr>
          <p:cNvSpPr txBox="1"/>
          <p:nvPr/>
        </p:nvSpPr>
        <p:spPr>
          <a:xfrm>
            <a:off x="8811491" y="6317673"/>
            <a:ext cx="2569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Roma, 22 gennaio 2020</a:t>
            </a:r>
          </a:p>
        </p:txBody>
      </p:sp>
    </p:spTree>
    <p:extLst>
      <p:ext uri="{BB962C8B-B14F-4D97-AF65-F5344CB8AC3E}">
        <p14:creationId xmlns:p14="http://schemas.microsoft.com/office/powerpoint/2010/main" val="31135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34C509-69DC-F34F-A57F-6CABBECB6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dirty="0"/>
              <a:t>Obiettivi  3</a:t>
            </a:r>
            <a:r>
              <a:rPr lang="it-IT" dirty="0"/>
              <a:t>.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E9CCA6E-53D7-304B-9FE7-0E94354A80DF}"/>
              </a:ext>
            </a:extLst>
          </p:cNvPr>
          <p:cNvSpPr/>
          <p:nvPr/>
        </p:nvSpPr>
        <p:spPr>
          <a:xfrm>
            <a:off x="1371600" y="1428750"/>
            <a:ext cx="10592602" cy="5123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4048" indent="-384048" defTabSz="91440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</a:pPr>
            <a:r>
              <a:rPr lang="it-IT" sz="2000" dirty="0">
                <a:solidFill>
                  <a:srgbClr val="002060"/>
                </a:solidFill>
              </a:rPr>
              <a:t>Sviluppare modi nuovi di formazione e di diffusione della conoscenza, che viene veicolata dagli stessi studenti.  </a:t>
            </a:r>
          </a:p>
          <a:p>
            <a:pPr lvl="1" defTabSz="91440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</a:pPr>
            <a:endParaRPr lang="it-IT" sz="2000" dirty="0">
              <a:solidFill>
                <a:srgbClr val="002060"/>
              </a:solidFill>
            </a:endParaRPr>
          </a:p>
          <a:p>
            <a:pPr marL="914400" lvl="1" indent="-457200" defTabSz="91440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3200" dirty="0" smtClean="0">
                <a:solidFill>
                  <a:srgbClr val="002060"/>
                </a:solidFill>
              </a:rPr>
              <a:t>Realizzazione </a:t>
            </a:r>
            <a:r>
              <a:rPr lang="it-IT" sz="3200" dirty="0">
                <a:solidFill>
                  <a:srgbClr val="002060"/>
                </a:solidFill>
              </a:rPr>
              <a:t>di una brochure informativa</a:t>
            </a:r>
          </a:p>
          <a:p>
            <a:pPr marL="914400" lvl="1" indent="-457200" defTabSz="91440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3200" dirty="0" smtClean="0">
                <a:solidFill>
                  <a:srgbClr val="002060"/>
                </a:solidFill>
              </a:rPr>
              <a:t>Distribuzione </a:t>
            </a:r>
            <a:r>
              <a:rPr lang="it-IT" sz="3200" dirty="0">
                <a:solidFill>
                  <a:srgbClr val="002060"/>
                </a:solidFill>
              </a:rPr>
              <a:t>di un questionario sulla conoscenza del radon</a:t>
            </a:r>
          </a:p>
          <a:p>
            <a:pPr lvl="1" defTabSz="91440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</a:pPr>
            <a:r>
              <a:rPr lang="it-IT" sz="3200" dirty="0">
                <a:solidFill>
                  <a:srgbClr val="002060"/>
                </a:solidFill>
              </a:rPr>
              <a:t>	 	</a:t>
            </a:r>
            <a:r>
              <a:rPr lang="it-IT" sz="3200" b="1" dirty="0">
                <a:solidFill>
                  <a:srgbClr val="FF0000"/>
                </a:solidFill>
              </a:rPr>
              <a:t>somministrati, ad oggi, oltre 10000 questionari</a:t>
            </a:r>
          </a:p>
          <a:p>
            <a:pPr marL="914400" lvl="1" indent="-457200" defTabSz="91440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3200" dirty="0" smtClean="0">
                <a:solidFill>
                  <a:srgbClr val="002060"/>
                </a:solidFill>
              </a:rPr>
              <a:t>Manifestazioni </a:t>
            </a:r>
            <a:r>
              <a:rPr lang="it-IT" sz="3200" dirty="0">
                <a:solidFill>
                  <a:srgbClr val="002060"/>
                </a:solidFill>
              </a:rPr>
              <a:t>«in piazza» in alcune delle sedi coinvolte</a:t>
            </a:r>
          </a:p>
          <a:p>
            <a:pPr marL="914400" lvl="1" indent="-457200" defTabSz="91440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3200" dirty="0" smtClean="0">
                <a:solidFill>
                  <a:srgbClr val="002060"/>
                </a:solidFill>
              </a:rPr>
              <a:t>Presentazione </a:t>
            </a:r>
            <a:r>
              <a:rPr lang="it-IT" sz="3200" dirty="0">
                <a:solidFill>
                  <a:srgbClr val="002060"/>
                </a:solidFill>
              </a:rPr>
              <a:t>di </a:t>
            </a:r>
            <a:r>
              <a:rPr lang="it-IT" sz="3200" dirty="0" err="1">
                <a:solidFill>
                  <a:srgbClr val="002060"/>
                </a:solidFill>
              </a:rPr>
              <a:t>RadioLab</a:t>
            </a:r>
            <a:r>
              <a:rPr lang="it-IT" sz="3200" dirty="0">
                <a:solidFill>
                  <a:srgbClr val="002060"/>
                </a:solidFill>
              </a:rPr>
              <a:t> durante le assemblee di </a:t>
            </a:r>
            <a:r>
              <a:rPr lang="it-IT" sz="3200" dirty="0" smtClean="0">
                <a:solidFill>
                  <a:srgbClr val="002060"/>
                </a:solidFill>
              </a:rPr>
              <a:t>istituto</a:t>
            </a:r>
            <a:endParaRPr lang="it-IT" sz="2000" dirty="0">
              <a:solidFill>
                <a:srgbClr val="00206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3C6310B-AA0A-7448-966A-8B2FB60A95C8}"/>
              </a:ext>
            </a:extLst>
          </p:cNvPr>
          <p:cNvSpPr txBox="1"/>
          <p:nvPr/>
        </p:nvSpPr>
        <p:spPr>
          <a:xfrm>
            <a:off x="8811491" y="6317673"/>
            <a:ext cx="2569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Roma, 22 gennaio 2020</a:t>
            </a:r>
          </a:p>
        </p:txBody>
      </p:sp>
    </p:spTree>
    <p:extLst>
      <p:ext uri="{BB962C8B-B14F-4D97-AF65-F5344CB8AC3E}">
        <p14:creationId xmlns:p14="http://schemas.microsoft.com/office/powerpoint/2010/main" val="366561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ED4B81-A979-4741-9DD8-AAA90BE14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56411"/>
            <a:ext cx="9601200" cy="1485900"/>
          </a:xfrm>
        </p:spPr>
        <p:txBody>
          <a:bodyPr>
            <a:normAutofit/>
          </a:bodyPr>
          <a:lstStyle/>
          <a:p>
            <a:r>
              <a:rPr lang="it-IT" sz="3600" dirty="0"/>
              <a:t>MILESTONES    Tabella SMART 1.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B61FB2DB-EE60-074A-9FF8-F79D34010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950" y="668523"/>
            <a:ext cx="9873210" cy="1152702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CC9E0AD-2CCC-4E4A-9500-7131E1326CA9}"/>
              </a:ext>
            </a:extLst>
          </p:cNvPr>
          <p:cNvSpPr txBox="1"/>
          <p:nvPr/>
        </p:nvSpPr>
        <p:spPr>
          <a:xfrm>
            <a:off x="8558938" y="668523"/>
            <a:ext cx="344555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92D050"/>
                </a:solidFill>
              </a:rPr>
              <a:t>Obiettivo raggiunto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636" y="4821494"/>
            <a:ext cx="7456345" cy="1231217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554479" y="6185867"/>
            <a:ext cx="85712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Più del 70% della popolazione ignora la problematica dell’esposizione al radon</a:t>
            </a:r>
          </a:p>
        </p:txBody>
      </p:sp>
    </p:spTree>
    <p:extLst>
      <p:ext uri="{BB962C8B-B14F-4D97-AF65-F5344CB8AC3E}">
        <p14:creationId xmlns:p14="http://schemas.microsoft.com/office/powerpoint/2010/main" val="189788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itaglio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itaglio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itaglio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9270AA94-2367-4B1E-B579-26147B222B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{A452A59A-79F9-984B-8359-5E2C0165D620}tf10001072</Template>
  <TotalTime>2116</TotalTime>
  <Words>723</Words>
  <Application>Microsoft Office PowerPoint</Application>
  <PresentationFormat>Widescreen</PresentationFormat>
  <Paragraphs>142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1" baseType="lpstr">
      <vt:lpstr>Arial</vt:lpstr>
      <vt:lpstr>Franklin Gothic Book</vt:lpstr>
      <vt:lpstr>Ritaglio</vt:lpstr>
      <vt:lpstr>Radiolab</vt:lpstr>
      <vt:lpstr>Sezioni coinvolte (personale afferente) </vt:lpstr>
      <vt:lpstr>FINALITA’</vt:lpstr>
      <vt:lpstr>Obiettivi  1.  </vt:lpstr>
      <vt:lpstr>Obiettivi  2.</vt:lpstr>
      <vt:lpstr>Obiettivi  2.</vt:lpstr>
      <vt:lpstr>Obiettivi  2.</vt:lpstr>
      <vt:lpstr>Obiettivi  3.</vt:lpstr>
      <vt:lpstr>MILESTONES    Tabella SMART 1.</vt:lpstr>
      <vt:lpstr>MILESTONES    Tabella SMART 2.  </vt:lpstr>
      <vt:lpstr>MILESTONES    Tabella SMART 3.</vt:lpstr>
      <vt:lpstr>MILESTONES    Tabella SMART 4.</vt:lpstr>
      <vt:lpstr>Fondi</vt:lpstr>
      <vt:lpstr>Questionari sul gradimento</vt:lpstr>
      <vt:lpstr>Presentazione standard di PowerPoint</vt:lpstr>
      <vt:lpstr>Pubblicità</vt:lpstr>
      <vt:lpstr>Prospettive</vt:lpstr>
      <vt:lpstr>Prospettive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Radiolab</dc:title>
  <dc:creator>Utente di Microsoft Office</dc:creator>
  <cp:lastModifiedBy> </cp:lastModifiedBy>
  <cp:revision>63</cp:revision>
  <dcterms:created xsi:type="dcterms:W3CDTF">2020-01-20T17:29:47Z</dcterms:created>
  <dcterms:modified xsi:type="dcterms:W3CDTF">2020-01-22T08:16:46Z</dcterms:modified>
</cp:coreProperties>
</file>