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992" r:id="rId2"/>
    <p:sldId id="2003" r:id="rId3"/>
    <p:sldId id="2005" r:id="rId4"/>
    <p:sldId id="2006" r:id="rId5"/>
    <p:sldId id="1982" r:id="rId6"/>
  </p:sldIdLst>
  <p:sldSz cx="9144000" cy="5143500" type="screen16x9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orient="horz" pos="628" userDrawn="1">
          <p15:clr>
            <a:srgbClr val="A4A3A4"/>
          </p15:clr>
        </p15:guide>
        <p15:guide id="4" pos="5251" userDrawn="1">
          <p15:clr>
            <a:srgbClr val="A4A3A4"/>
          </p15:clr>
        </p15:guide>
        <p15:guide id="5" pos="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F7E"/>
    <a:srgbClr val="009644"/>
    <a:srgbClr val="4F81BD"/>
    <a:srgbClr val="FFC000"/>
    <a:srgbClr val="17375E"/>
    <a:srgbClr val="C0C0C0"/>
    <a:srgbClr val="00FF00"/>
    <a:srgbClr val="990099"/>
    <a:srgbClr val="003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88429" autoAdjust="0"/>
  </p:normalViewPr>
  <p:slideViewPr>
    <p:cSldViewPr>
      <p:cViewPr varScale="1">
        <p:scale>
          <a:sx n="82" d="100"/>
          <a:sy n="82" d="100"/>
        </p:scale>
        <p:origin x="780" y="78"/>
      </p:cViewPr>
      <p:guideLst>
        <p:guide orient="horz" pos="3240"/>
        <p:guide orient="horz" pos="628"/>
        <p:guide pos="5251"/>
        <p:guide pos="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1136"/>
    </p:cViewPr>
  </p:sorterViewPr>
  <p:notesViewPr>
    <p:cSldViewPr>
      <p:cViewPr varScale="1">
        <p:scale>
          <a:sx n="77" d="100"/>
          <a:sy n="77" d="100"/>
        </p:scale>
        <p:origin x="-2208" y="-90"/>
      </p:cViewPr>
      <p:guideLst>
        <p:guide orient="horz" pos="3132"/>
        <p:guide pos="214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8565" cy="496564"/>
          </a:xfrm>
          <a:prstGeom prst="rect">
            <a:avLst/>
          </a:prstGeom>
        </p:spPr>
        <p:txBody>
          <a:bodyPr vert="horz" lIns="92325" tIns="46162" rIns="92325" bIns="46162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443" y="2"/>
            <a:ext cx="2948565" cy="496564"/>
          </a:xfrm>
          <a:prstGeom prst="rect">
            <a:avLst/>
          </a:prstGeom>
        </p:spPr>
        <p:txBody>
          <a:bodyPr vert="horz" lIns="92325" tIns="46162" rIns="92325" bIns="46162" rtlCol="0"/>
          <a:lstStyle>
            <a:lvl1pPr algn="r">
              <a:defRPr sz="1300"/>
            </a:lvl1pPr>
          </a:lstStyle>
          <a:p>
            <a:pPr>
              <a:defRPr/>
            </a:pPr>
            <a:fld id="{D0617223-37D1-4538-923C-6B117196357E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936"/>
            <a:ext cx="2948565" cy="496564"/>
          </a:xfrm>
          <a:prstGeom prst="rect">
            <a:avLst/>
          </a:prstGeom>
        </p:spPr>
        <p:txBody>
          <a:bodyPr vert="horz" lIns="92325" tIns="46162" rIns="92325" bIns="46162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443" y="9445936"/>
            <a:ext cx="2948565" cy="496564"/>
          </a:xfrm>
          <a:prstGeom prst="rect">
            <a:avLst/>
          </a:prstGeom>
        </p:spPr>
        <p:txBody>
          <a:bodyPr vert="horz" lIns="92325" tIns="46162" rIns="92325" bIns="46162" rtlCol="0" anchor="b"/>
          <a:lstStyle>
            <a:lvl1pPr algn="r">
              <a:defRPr sz="1300"/>
            </a:lvl1pPr>
          </a:lstStyle>
          <a:p>
            <a:pPr>
              <a:defRPr/>
            </a:pPr>
            <a:fld id="{602268FF-81BF-4736-830D-281BB962F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901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50169" cy="4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t" anchorCtr="0" compatLnSpc="1">
            <a:prstTxWarp prst="textNoShape">
              <a:avLst/>
            </a:prstTxWarp>
          </a:bodyPr>
          <a:lstStyle>
            <a:lvl1pPr algn="l" defTabSz="976145">
              <a:defRPr sz="1400"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443" y="2"/>
            <a:ext cx="2948565" cy="4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t" anchorCtr="0" compatLnSpc="1">
            <a:prstTxWarp prst="textNoShape">
              <a:avLst/>
            </a:prstTxWarp>
          </a:bodyPr>
          <a:lstStyle>
            <a:lvl1pPr algn="r" defTabSz="976145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6125"/>
            <a:ext cx="663098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769"/>
            <a:ext cx="5444490" cy="447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936"/>
            <a:ext cx="2950169" cy="4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b" anchorCtr="0" compatLnSpc="1">
            <a:prstTxWarp prst="textNoShape">
              <a:avLst/>
            </a:prstTxWarp>
          </a:bodyPr>
          <a:lstStyle>
            <a:lvl1pPr algn="l" defTabSz="976145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443" y="9445936"/>
            <a:ext cx="2948565" cy="4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b" anchorCtr="0" compatLnSpc="1">
            <a:prstTxWarp prst="textNoShape">
              <a:avLst/>
            </a:prstTxWarp>
          </a:bodyPr>
          <a:lstStyle>
            <a:lvl1pPr algn="r" defTabSz="976145">
              <a:defRPr sz="1400"/>
            </a:lvl1pPr>
          </a:lstStyle>
          <a:p>
            <a:pPr>
              <a:defRPr/>
            </a:pPr>
            <a:fld id="{B16AB1AD-67F4-4C8E-A88E-285F0961B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40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344260"/>
            <a:ext cx="9144000" cy="729695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65000"/>
                  <a:alpha val="31000"/>
                </a:schemeClr>
              </a:gs>
              <a:gs pos="85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60" y="421070"/>
            <a:ext cx="7162800" cy="45983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037285"/>
            <a:ext cx="7162800" cy="1077515"/>
          </a:xfrm>
        </p:spPr>
        <p:txBody>
          <a:bodyPr anchor="b"/>
          <a:lstStyle>
            <a:lvl1pPr marL="0" indent="0">
              <a:buNone/>
              <a:defRPr sz="1500" i="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44" y="-35845"/>
            <a:ext cx="1057276" cy="74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\\cern.ch\dfs\Users\f\flatorre\Documents\My Pictures\Cern3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6" y="-35845"/>
            <a:ext cx="744268" cy="74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7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17/10/2016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 - EURADOS WG9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8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 – </a:t>
            </a:r>
            <a:r>
              <a:rPr lang="it-IT" dirty="0" err="1" smtClean="0"/>
              <a:t>Arial</a:t>
            </a:r>
            <a:r>
              <a:rPr lang="it-IT" dirty="0" smtClean="0"/>
              <a:t> 26pt 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939800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 smtClean="0"/>
              <a:t>Titolo di secondo livello 20pt </a:t>
            </a: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3" y="151304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 smtClean="0"/>
              <a:t>Corpo del testo 20pt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sic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3" y="2556815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Lista 16pt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endParaRPr lang="it-IT" dirty="0" smtClean="0"/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73891" y="4776680"/>
            <a:ext cx="766466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/>
              <a:t>10</a:t>
            </a:r>
            <a:r>
              <a:rPr lang="en-US" dirty="0" smtClean="0"/>
              <a:t>B-based GEM neutron detectors           </a:t>
            </a:r>
            <a:r>
              <a:rPr lang="en-US" dirty="0" err="1" smtClean="0"/>
              <a:t>F.Murtas</a:t>
            </a:r>
            <a:r>
              <a:rPr lang="en-US" dirty="0" smtClean="0"/>
              <a:t>                            </a:t>
            </a:r>
            <a:r>
              <a:rPr lang="it-IT" dirty="0" smtClean="0"/>
              <a:t>IEEE NSS MIC 2018,  Sydney, 15 -11-2018 </a:t>
            </a:r>
          </a:p>
        </p:txBody>
      </p:sp>
    </p:spTree>
    <p:extLst>
      <p:ext uri="{BB962C8B-B14F-4D97-AF65-F5344CB8AC3E}">
        <p14:creationId xmlns:p14="http://schemas.microsoft.com/office/powerpoint/2010/main" val="327677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65000"/>
                  <a:alpha val="31000"/>
                </a:schemeClr>
              </a:gs>
              <a:gs pos="85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914400"/>
            <a:ext cx="3657600" cy="38290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334000" y="914400"/>
            <a:ext cx="3657600" cy="38290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212" y="914400"/>
            <a:ext cx="3659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6212" y="1394221"/>
            <a:ext cx="3659188" cy="340637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0976" y="914400"/>
            <a:ext cx="366062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0976" y="1394221"/>
            <a:ext cx="3660625" cy="340637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857251"/>
            <a:ext cx="3657600" cy="1959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857251"/>
            <a:ext cx="3657600" cy="1959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47800" y="2896792"/>
            <a:ext cx="3657600" cy="19609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6792"/>
            <a:ext cx="3657600" cy="19609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914400"/>
            <a:ext cx="7543800" cy="3886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65000"/>
                  <a:alpha val="31000"/>
                </a:schemeClr>
              </a:gs>
              <a:gs pos="85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914400"/>
            <a:ext cx="746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33400" y="4686300"/>
            <a:ext cx="12954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>
              <a:defRPr/>
            </a:pP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4857750"/>
            <a:ext cx="1219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en-US" sz="1050" dirty="0">
                <a:solidFill>
                  <a:schemeClr val="bg1"/>
                </a:solidFill>
              </a:rPr>
              <a:t> -</a:t>
            </a:r>
            <a:fld id="{6A59D7EB-9048-4DBB-B21A-D5AD76E636FE}" type="slidenum">
              <a:rPr lang="en-US" sz="105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r>
              <a:rPr lang="en-US" sz="105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7" name="NameInfo"/>
          <p:cNvSpPr txBox="1"/>
          <p:nvPr/>
        </p:nvSpPr>
        <p:spPr>
          <a:xfrm>
            <a:off x="7874000" y="4857750"/>
            <a:ext cx="19050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en-US" sz="105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9740" y="4837645"/>
            <a:ext cx="42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AA5DB9-D22A-4160-9776-E969CB8E7A13}" type="slidenum">
              <a:rPr lang="en-GB" sz="900" smtClean="0"/>
              <a:pPr/>
              <a:t>‹#›</a:t>
            </a:fld>
            <a:endParaRPr lang="en-GB" sz="9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561" y="4857074"/>
            <a:ext cx="2116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rgbClr val="003F7E"/>
                </a:solidFill>
              </a:rPr>
              <a:t>F.Murtas</a:t>
            </a:r>
            <a:r>
              <a:rPr lang="it-IT" sz="1200" dirty="0" smtClean="0">
                <a:solidFill>
                  <a:srgbClr val="003F7E"/>
                </a:solidFill>
              </a:rPr>
              <a:t> CERN &amp; INFN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95600" y="485074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 smtClean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Italian Collaboration meeting  April 2020 </a:t>
            </a:r>
            <a:endParaRPr lang="en-US" sz="1200" b="0" dirty="0">
              <a:solidFill>
                <a:srgbClr val="003F7E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9" r:id="rId4"/>
    <p:sldLayoutId id="2147483660" r:id="rId5"/>
    <p:sldLayoutId id="2147483661" r:id="rId6"/>
    <p:sldLayoutId id="2147483664" r:id="rId7"/>
    <p:sldLayoutId id="2147483665" r:id="rId8"/>
    <p:sldLayoutId id="2147483666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990099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990099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990099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990099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rgbClr val="37609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376092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200" b="1">
          <a:solidFill>
            <a:srgbClr val="376092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rgbClr val="376092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rgbClr val="376092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rgbClr val="004F9E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rgbClr val="004F9E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rgbClr val="004F9E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rgbClr val="004F9E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887" y="0"/>
            <a:ext cx="7467600" cy="708422"/>
          </a:xfrm>
        </p:spPr>
        <p:txBody>
          <a:bodyPr/>
          <a:lstStyle/>
          <a:p>
            <a:r>
              <a:rPr lang="it-IT" dirty="0" smtClean="0"/>
              <a:t>Timepix Neutron Beam Monitor at nTOF 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35" y="967130"/>
            <a:ext cx="3380030" cy="2304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88573" y="1485583"/>
            <a:ext cx="2286225" cy="1286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480" y="967130"/>
            <a:ext cx="2916616" cy="2370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507" y="3451009"/>
            <a:ext cx="80922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3F7E"/>
                </a:solidFill>
              </a:rPr>
              <a:t>In 2018 a beam monitor based on 2 Quad Timepixes </a:t>
            </a:r>
          </a:p>
          <a:p>
            <a:r>
              <a:rPr lang="it-IT" sz="1600" dirty="0">
                <a:solidFill>
                  <a:srgbClr val="003F7E"/>
                </a:solidFill>
              </a:rPr>
              <a:t>h</a:t>
            </a:r>
            <a:r>
              <a:rPr lang="it-IT" sz="1600" dirty="0" smtClean="0">
                <a:solidFill>
                  <a:srgbClr val="003F7E"/>
                </a:solidFill>
              </a:rPr>
              <a:t>as been installed in nTOF EAR1</a:t>
            </a:r>
          </a:p>
          <a:p>
            <a:r>
              <a:rPr lang="it-IT" sz="1600" dirty="0" smtClean="0">
                <a:solidFill>
                  <a:srgbClr val="003F7E"/>
                </a:solidFill>
              </a:rPr>
              <a:t>It as been used for the beam alignment and will be used for flux measurements in 2021</a:t>
            </a:r>
          </a:p>
          <a:p>
            <a:r>
              <a:rPr lang="it-IT" sz="1600" dirty="0" smtClean="0">
                <a:solidFill>
                  <a:srgbClr val="003F7E"/>
                </a:solidFill>
              </a:rPr>
              <a:t> </a:t>
            </a:r>
          </a:p>
          <a:p>
            <a:r>
              <a:rPr lang="it-IT" sz="1600" dirty="0" smtClean="0">
                <a:solidFill>
                  <a:srgbClr val="003F7E"/>
                </a:solidFill>
              </a:rPr>
              <a:t>We propose to realize a second system in EAR2 for beam </a:t>
            </a:r>
            <a:r>
              <a:rPr lang="en-US" sz="1600" dirty="0" smtClean="0">
                <a:solidFill>
                  <a:srgbClr val="003F7E"/>
                </a:solidFill>
              </a:rPr>
              <a:t>alignment</a:t>
            </a:r>
            <a:r>
              <a:rPr lang="it-IT" sz="1600" dirty="0" smtClean="0">
                <a:solidFill>
                  <a:srgbClr val="003F7E"/>
                </a:solidFill>
              </a:rPr>
              <a:t> </a:t>
            </a:r>
            <a:endParaRPr lang="it-IT" sz="1600" dirty="0">
              <a:solidFill>
                <a:srgbClr val="003F7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0530" y="2784495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Beam image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995925" y="2456535"/>
            <a:ext cx="192025" cy="9944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61663" y="1265980"/>
            <a:ext cx="12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nTOF EAR1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981205" y="2034081"/>
            <a:ext cx="2008331" cy="14169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839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>
          <a:xfrm>
            <a:off x="124078" y="851279"/>
            <a:ext cx="3497854" cy="274637"/>
          </a:xfrm>
        </p:spPr>
        <p:txBody>
          <a:bodyPr/>
          <a:lstStyle/>
          <a:p>
            <a:r>
              <a:rPr lang="en-US" sz="1600" baseline="30000" dirty="0" smtClean="0">
                <a:solidFill>
                  <a:srgbClr val="FF0000"/>
                </a:solidFill>
              </a:rPr>
              <a:t>10</a:t>
            </a:r>
            <a:r>
              <a:rPr lang="en-US" sz="1600" dirty="0" smtClean="0">
                <a:solidFill>
                  <a:srgbClr val="FF0000"/>
                </a:solidFill>
              </a:rPr>
              <a:t>B-based GEM neutron detectors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13414" y="177838"/>
            <a:ext cx="8730586" cy="400110"/>
          </a:xfrm>
        </p:spPr>
        <p:txBody>
          <a:bodyPr/>
          <a:lstStyle/>
          <a:p>
            <a:r>
              <a:rPr lang="en-US" dirty="0" smtClean="0"/>
              <a:t>Borated GEM: </a:t>
            </a:r>
            <a:r>
              <a:rPr lang="en-US" dirty="0" err="1" smtClean="0"/>
              <a:t>multiborated</a:t>
            </a:r>
            <a:r>
              <a:rPr lang="en-US" dirty="0" smtClean="0"/>
              <a:t> head-on converter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88685" y="2351621"/>
            <a:ext cx="5165979" cy="153888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003A69"/>
                </a:solidFill>
              </a:rPr>
              <a:t>In three years several attempts have been made in collaboration with </a:t>
            </a:r>
            <a:r>
              <a:rPr lang="en-US" dirty="0">
                <a:solidFill>
                  <a:srgbClr val="003A69"/>
                </a:solidFill>
              </a:rPr>
              <a:t>Milano Bicocca, </a:t>
            </a:r>
            <a:r>
              <a:rPr lang="en-US" dirty="0" smtClean="0">
                <a:solidFill>
                  <a:srgbClr val="003A69"/>
                </a:solidFill>
              </a:rPr>
              <a:t>CERN </a:t>
            </a:r>
            <a:r>
              <a:rPr lang="en-US" dirty="0">
                <a:solidFill>
                  <a:srgbClr val="003A69"/>
                </a:solidFill>
              </a:rPr>
              <a:t>and </a:t>
            </a:r>
            <a:r>
              <a:rPr lang="en-US" dirty="0" smtClean="0">
                <a:solidFill>
                  <a:srgbClr val="003A69"/>
                </a:solidFill>
              </a:rPr>
              <a:t>ESS </a:t>
            </a:r>
            <a:r>
              <a:rPr lang="en-US" dirty="0" err="1" smtClean="0">
                <a:solidFill>
                  <a:srgbClr val="003A69"/>
                </a:solidFill>
              </a:rPr>
              <a:t>Liopking</a:t>
            </a:r>
            <a:endParaRPr lang="en-US" dirty="0" smtClean="0">
              <a:solidFill>
                <a:srgbClr val="003A69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nd now a new etching and Boron deposition procedure has been defined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31" y="1275624"/>
            <a:ext cx="3226020" cy="2893985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3621932" y="988598"/>
            <a:ext cx="5522068" cy="123110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4884"/>
                </a:solidFill>
              </a:rPr>
              <a:t>The borated </a:t>
            </a:r>
            <a:r>
              <a:rPr lang="en-US" dirty="0" smtClean="0">
                <a:solidFill>
                  <a:srgbClr val="004884"/>
                </a:solidFill>
              </a:rPr>
              <a:t>GEM was </a:t>
            </a:r>
            <a:r>
              <a:rPr lang="en-US" dirty="0">
                <a:solidFill>
                  <a:srgbClr val="004884"/>
                </a:solidFill>
              </a:rPr>
              <a:t>p</a:t>
            </a:r>
            <a:r>
              <a:rPr lang="en-US" sz="2000" dirty="0" smtClean="0">
                <a:solidFill>
                  <a:srgbClr val="004884"/>
                </a:solidFill>
              </a:rPr>
              <a:t>roposed for the first time by Cascade project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ut problems on boron deposition stability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nd GEM reliability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830" y="4107950"/>
            <a:ext cx="8756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A69"/>
                </a:solidFill>
              </a:rPr>
              <a:t>We are assembling </a:t>
            </a:r>
            <a:r>
              <a:rPr lang="en-US" dirty="0" smtClean="0">
                <a:solidFill>
                  <a:srgbClr val="003A69"/>
                </a:solidFill>
              </a:rPr>
              <a:t>a detector for the first characterization.</a:t>
            </a:r>
          </a:p>
          <a:p>
            <a:r>
              <a:rPr lang="en-US" dirty="0">
                <a:solidFill>
                  <a:srgbClr val="003A69"/>
                </a:solidFill>
              </a:rPr>
              <a:t>G</a:t>
            </a:r>
            <a:r>
              <a:rPr lang="en-US" dirty="0" smtClean="0">
                <a:solidFill>
                  <a:srgbClr val="003A69"/>
                </a:solidFill>
              </a:rPr>
              <a:t>ood prospective for high efficiency thermal neutron imaging for </a:t>
            </a:r>
            <a:r>
              <a:rPr lang="en-US" dirty="0" err="1" smtClean="0">
                <a:solidFill>
                  <a:srgbClr val="003A69"/>
                </a:solidFill>
              </a:rPr>
              <a:t>nTOF</a:t>
            </a:r>
            <a:r>
              <a:rPr lang="en-US" dirty="0" smtClean="0">
                <a:solidFill>
                  <a:srgbClr val="003A69"/>
                </a:solidFill>
              </a:rPr>
              <a:t>. </a:t>
            </a:r>
            <a:endParaRPr lang="en-US" dirty="0">
              <a:solidFill>
                <a:srgbClr val="003A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Borated GEM for high efficiency thermal neutrons detector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-309"/>
          <a:stretch/>
        </p:blipFill>
        <p:spPr>
          <a:xfrm>
            <a:off x="468654" y="1438722"/>
            <a:ext cx="2335696" cy="2221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7545" r="-500" b="8196"/>
          <a:stretch/>
        </p:blipFill>
        <p:spPr>
          <a:xfrm>
            <a:off x="3945847" y="1438722"/>
            <a:ext cx="4040123" cy="2221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404" y="1029282"/>
            <a:ext cx="7878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GEMPix detector allows to develop and optimize a new thermal neutron detector based on GEM technology. </a:t>
            </a:r>
            <a:endPara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11204"/>
            <a:ext cx="7341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collaboration between CERN ESS INFN has recently develop a new procedure to realize borated GEM.</a:t>
            </a:r>
          </a:p>
          <a:p>
            <a:endPara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detector efficiency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times the single foil has be reached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uniform big surface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(3x3 </a:t>
            </a: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n-US" sz="12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time 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 ns) and 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resolution (50 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m)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Timepix  electronics.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0486" y="4578998"/>
            <a:ext cx="4085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F.Murtas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R.De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Oliveira,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C.Lai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G.Croci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A.Muraro</a:t>
            </a:r>
            <a:endParaRPr lang="en-US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18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10 Borated GEM foils 10x10 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" y="1222445"/>
            <a:ext cx="3749422" cy="3307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9343" y="1007341"/>
            <a:ext cx="53046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10 GEM foils (10x10 cm</a:t>
            </a:r>
            <a:r>
              <a:rPr lang="en-US" baseline="30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) have been borated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 Sweden on February 15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They are at CERN ready for </a:t>
            </a:r>
          </a:p>
          <a:p>
            <a:r>
              <a:rPr lang="en-US" dirty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002060"/>
                </a:solidFill>
              </a:rPr>
              <a:t>he final etching (</a:t>
            </a:r>
            <a:r>
              <a:rPr lang="en-US" dirty="0" err="1" smtClean="0">
                <a:solidFill>
                  <a:srgbClr val="002060"/>
                </a:solidFill>
              </a:rPr>
              <a:t>Rui’s</a:t>
            </a:r>
            <a:r>
              <a:rPr lang="en-US" dirty="0" smtClean="0">
                <a:solidFill>
                  <a:srgbClr val="002060"/>
                </a:solidFill>
              </a:rPr>
              <a:t> Laboratory)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Two detectors we’ll be built in Frascati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before September.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Electronics readout ready :</a:t>
            </a:r>
          </a:p>
          <a:p>
            <a:r>
              <a:rPr lang="en-US" dirty="0">
                <a:solidFill>
                  <a:srgbClr val="002060"/>
                </a:solidFill>
              </a:rPr>
              <a:t>- 256 pads 6x6 mm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- Gemini32 boards and FPGA board</a:t>
            </a:r>
          </a:p>
        </p:txBody>
      </p:sp>
    </p:spTree>
    <p:extLst>
      <p:ext uri="{BB962C8B-B14F-4D97-AF65-F5344CB8AC3E}">
        <p14:creationId xmlns:p14="http://schemas.microsoft.com/office/powerpoint/2010/main" val="376693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6285"/>
            <a:ext cx="7467600" cy="708422"/>
          </a:xfrm>
        </p:spPr>
        <p:txBody>
          <a:bodyPr/>
          <a:lstStyle/>
          <a:p>
            <a:r>
              <a:rPr lang="it-IT" dirty="0" smtClean="0"/>
              <a:t>Financial requests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0640" y="843525"/>
            <a:ext cx="760483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FTE</a:t>
            </a:r>
          </a:p>
          <a:p>
            <a:r>
              <a:rPr lang="en-US" sz="1600" dirty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50 % FM</a:t>
            </a:r>
          </a:p>
          <a:p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20 % </a:t>
            </a:r>
            <a:r>
              <a:rPr lang="en-US" sz="1600" dirty="0" err="1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Tonino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Pietropaolo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ENEA</a:t>
            </a:r>
          </a:p>
          <a:p>
            <a:r>
              <a:rPr lang="en-US" sz="1600" dirty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30 % Gerardo Claps       ENEA</a:t>
            </a:r>
          </a:p>
          <a:p>
            <a:endParaRPr lang="en-US" sz="1600" dirty="0" smtClean="0">
              <a:solidFill>
                <a:srgbClr val="003F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requests :</a:t>
            </a:r>
          </a:p>
          <a:p>
            <a:r>
              <a:rPr lang="en-US" sz="1600" dirty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Keuro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Monitor (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2 quad Timepix</a:t>
            </a:r>
            <a:r>
              <a:rPr lang="en-US" sz="1600" dirty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 readout 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system, </a:t>
            </a:r>
            <a:r>
              <a:rPr lang="en-US" sz="1600" dirty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movable 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stage) </a:t>
            </a:r>
          </a:p>
          <a:p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1600" dirty="0" err="1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Keuro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neutron detector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new 10x10 cm2 Borated GEM</a:t>
            </a:r>
          </a:p>
          <a:p>
            <a:r>
              <a:rPr lang="en-US" sz="1600" dirty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Missions :</a:t>
            </a:r>
          </a:p>
          <a:p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 </a:t>
            </a:r>
            <a:r>
              <a:rPr lang="en-US" sz="1600" dirty="0" err="1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Keuro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installations and collaboration meetings</a:t>
            </a:r>
            <a:endParaRPr lang="en-US" sz="1600" dirty="0" smtClean="0">
              <a:solidFill>
                <a:srgbClr val="003F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dirty="0" smtClean="0">
              <a:solidFill>
                <a:srgbClr val="003F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Facility : clean room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57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pix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MedipixTemplate</Template>
  <TotalTime>106882</TotalTime>
  <Words>362</Words>
  <Application>Microsoft Office PowerPoint</Application>
  <PresentationFormat>On-screen Show (16:9)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Franklin Gothic Medium</vt:lpstr>
      <vt:lpstr>Symbol</vt:lpstr>
      <vt:lpstr>MedipixTemplate</vt:lpstr>
      <vt:lpstr>Timepix Neutron Beam Monitor at nTOF </vt:lpstr>
      <vt:lpstr>Borated GEM: multiborated head-on converter</vt:lpstr>
      <vt:lpstr>Borated GEM for high efficiency thermal neutrons detector</vt:lpstr>
      <vt:lpstr>Production of 10 Borated GEM foils 10x10 cm2</vt:lpstr>
      <vt:lpstr>Financial requests 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Medipix3 Test set up</dc:title>
  <dc:creator>Xavier Llopart</dc:creator>
  <cp:lastModifiedBy>fabrizio murtas</cp:lastModifiedBy>
  <cp:revision>1360</cp:revision>
  <cp:lastPrinted>2018-10-02T14:52:45Z</cp:lastPrinted>
  <dcterms:created xsi:type="dcterms:W3CDTF">2009-01-28T08:24:25Z</dcterms:created>
  <dcterms:modified xsi:type="dcterms:W3CDTF">2020-04-24T13:57:50Z</dcterms:modified>
</cp:coreProperties>
</file>