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handoutMasterIdLst>
    <p:handoutMasterId r:id="rId14"/>
  </p:handoutMasterIdLst>
  <p:sldIdLst>
    <p:sldId id="263" r:id="rId4"/>
    <p:sldId id="270" r:id="rId5"/>
    <p:sldId id="271" r:id="rId6"/>
    <p:sldId id="272" r:id="rId7"/>
    <p:sldId id="274" r:id="rId8"/>
    <p:sldId id="275" r:id="rId9"/>
    <p:sldId id="276" r:id="rId10"/>
    <p:sldId id="277" r:id="rId11"/>
    <p:sldId id="267" r:id="rId12"/>
    <p:sldId id="27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2B0B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7" autoAdjust="0"/>
    <p:restoredTop sz="94592" autoAdjust="0"/>
  </p:normalViewPr>
  <p:slideViewPr>
    <p:cSldViewPr showGuides="1">
      <p:cViewPr varScale="1">
        <p:scale>
          <a:sx n="91" d="100"/>
          <a:sy n="91" d="100"/>
        </p:scale>
        <p:origin x="7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97008-5A80-491E-BE13-934481939984}" type="datetimeFigureOut">
              <a:rPr lang="it-IT" smtClean="0"/>
              <a:t>01/05/20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3CF82-CBDD-42C1-9B63-A5CC225C7A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523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inserire </a:t>
            </a:r>
          </a:p>
          <a:p>
            <a:pPr lvl="0"/>
            <a:r>
              <a:rPr lang="it-IT" dirty="0"/>
              <a:t>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entury Gothic" panose="020B050202020202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536405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8"/>
            <a:ext cx="6842125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10936"/>
            <a:ext cx="2942994" cy="208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00477" y="5933690"/>
            <a:ext cx="1308027" cy="87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www.unibo.it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852" y="548680"/>
            <a:ext cx="2664296" cy="188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Lunghezza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diffuzione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neutrone-neutrone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endParaRPr lang="en-GB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Cristian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Massimi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per INFN Bologna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Department of Physics and Astronomy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235CBAF4-9362-C34E-A5AF-5AFA477E1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708920"/>
            <a:ext cx="4896544" cy="297777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F1C8DB-57CD-FE40-AFEE-1EBDD0EE1C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T" dirty="0"/>
              <a:t>Determinazione di a</a:t>
            </a:r>
            <a:r>
              <a:rPr lang="en-IT" baseline="-25000" dirty="0"/>
              <a:t>nn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3588A-2FCD-4F42-80F2-3FF0F8E82B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IT" dirty="0"/>
              <a:t>Esistono in letteratura quasi esclusivamente metodi indiretti per la determinazione di a</a:t>
            </a:r>
            <a:r>
              <a:rPr lang="en-IT" baseline="-25000" dirty="0"/>
              <a:t>nn</a:t>
            </a:r>
            <a:r>
              <a:rPr lang="en-IT" dirty="0"/>
              <a:t>.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33C4064-012E-4148-B3AF-370679188E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8" y="2231612"/>
            <a:ext cx="3570796" cy="371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F981FC-853B-E343-BF75-DF809E7D98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T" dirty="0"/>
              <a:t>Sommario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2758A-7626-E64D-9F0A-D483A6E36E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GB" dirty="0"/>
              <a:t>B</a:t>
            </a:r>
            <a:r>
              <a:rPr lang="en-IT" dirty="0"/>
              <a:t>reve introduzione: problemi teorici e sperimentali</a:t>
            </a:r>
          </a:p>
          <a:p>
            <a:pPr marL="285750" indent="-285750">
              <a:buFontTx/>
              <a:buChar char="-"/>
            </a:pPr>
            <a:endParaRPr lang="en-IT" dirty="0"/>
          </a:p>
          <a:p>
            <a:pPr marL="285750" indent="-285750">
              <a:buFontTx/>
              <a:buChar char="-"/>
            </a:pPr>
            <a:r>
              <a:rPr lang="en-IT" dirty="0"/>
              <a:t>Proposal originale a n_TOF (P.A. Assimakopoulos, N. Patronis) </a:t>
            </a:r>
            <a:r>
              <a:rPr lang="en-IT" b="1" dirty="0"/>
              <a:t>2006</a:t>
            </a:r>
            <a:endParaRPr lang="en-IT" sz="1600" b="1" dirty="0"/>
          </a:p>
          <a:p>
            <a:pPr marL="285750" indent="-285750">
              <a:buFontTx/>
              <a:buChar char="-"/>
            </a:pPr>
            <a:endParaRPr lang="en-IT" dirty="0"/>
          </a:p>
          <a:p>
            <a:pPr marL="285750" indent="-285750">
              <a:buFontTx/>
              <a:buChar char="-"/>
            </a:pPr>
            <a:r>
              <a:rPr lang="en-IT" dirty="0"/>
              <a:t>Possibili migliorie</a:t>
            </a:r>
          </a:p>
        </p:txBody>
      </p:sp>
    </p:spTree>
    <p:extLst>
      <p:ext uri="{BB962C8B-B14F-4D97-AF65-F5344CB8AC3E}">
        <p14:creationId xmlns:p14="http://schemas.microsoft.com/office/powerpoint/2010/main" val="54497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909930-4AD0-284B-83AF-2FCC189FED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T" dirty="0"/>
              <a:t>Interesse in a</a:t>
            </a:r>
            <a:r>
              <a:rPr lang="en-IT" baseline="-25000" dirty="0"/>
              <a:t>nn</a:t>
            </a:r>
            <a:r>
              <a:rPr lang="en-IT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A33E212-7894-5540-98C4-79DF00EBB5B1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>
              <a:xfrm>
                <a:off x="395288" y="1412875"/>
                <a:ext cx="8569200" cy="4536405"/>
              </a:xfrm>
            </p:spPr>
            <p:txBody>
              <a:bodyPr/>
              <a:lstStyle/>
              <a:p>
                <a:r>
                  <a:rPr lang="en-IT" dirty="0"/>
                  <a:t>Il protone e il neutrone possiedono le stesse propietà per l’interazione forte?</a:t>
                </a:r>
              </a:p>
              <a:p>
                <a:r>
                  <a:rPr lang="en-IT" dirty="0">
                    <a:sym typeface="Wingdings" pitchFamily="2" charset="2"/>
                  </a:rPr>
                  <a:t>La </a:t>
                </a:r>
                <a:r>
                  <a:rPr lang="en-IT" b="1" dirty="0">
                    <a:sym typeface="Wingdings" pitchFamily="2" charset="2"/>
                  </a:rPr>
                  <a:t>simmetria di carica</a:t>
                </a:r>
                <a:r>
                  <a:rPr lang="en-IT" dirty="0">
                    <a:sym typeface="Wingdings" pitchFamily="2" charset="2"/>
                  </a:rPr>
                  <a:t> è un caso speciale dell’</a:t>
                </a:r>
                <a:r>
                  <a:rPr lang="en-IT" b="1" dirty="0">
                    <a:sym typeface="Wingdings" pitchFamily="2" charset="2"/>
                  </a:rPr>
                  <a:t>invarianza di isospin</a:t>
                </a:r>
                <a:r>
                  <a:rPr lang="en-IT" dirty="0">
                    <a:sym typeface="Wingdings" pitchFamily="2" charset="2"/>
                  </a:rPr>
                  <a:t>, e la sua violazione è detta rottura di simmetria di carica CSB.</a:t>
                </a:r>
              </a:p>
              <a:p>
                <a:r>
                  <a:rPr lang="en-IT" dirty="0">
                    <a:sym typeface="Wingdings" pitchFamily="2" charset="2"/>
                  </a:rPr>
                  <a:t>Segnali di CSB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ym typeface="Wingdings" pitchFamily="2" charset="2"/>
                  </a:rPr>
                  <a:t>m</a:t>
                </a:r>
                <a:r>
                  <a:rPr lang="en-IT" baseline="-25000" dirty="0">
                    <a:sym typeface="Wingdings" pitchFamily="2" charset="2"/>
                  </a:rPr>
                  <a:t>p</a:t>
                </a:r>
                <a:r>
                  <a:rPr lang="en-IT" dirty="0">
                    <a:sym typeface="Wingdings" pitchFamily="2" charset="2"/>
                  </a:rPr>
                  <a:t> </a:t>
                </a:r>
                <a:r>
                  <a:rPr lang="en-IT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" pitchFamily="2" charset="2"/>
                  </a:rPr>
                  <a:t>≠</a:t>
                </a:r>
                <a:r>
                  <a:rPr lang="en-IT" dirty="0">
                    <a:sym typeface="Wingdings" pitchFamily="2" charset="2"/>
                  </a:rPr>
                  <a:t> m</a:t>
                </a:r>
                <a:r>
                  <a:rPr lang="en-IT" baseline="-25000" dirty="0">
                    <a:sym typeface="Wingdings" pitchFamily="2" charset="2"/>
                  </a:rPr>
                  <a:t>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ym typeface="Wingdings" pitchFamily="2" charset="2"/>
                  </a:rPr>
                  <a:t>a</a:t>
                </a:r>
                <a:r>
                  <a:rPr lang="en-GB" baseline="-25000" dirty="0">
                    <a:sym typeface="Wingdings" pitchFamily="2" charset="2"/>
                  </a:rPr>
                  <a:t>pp</a:t>
                </a:r>
                <a:r>
                  <a:rPr lang="en-GB" dirty="0">
                    <a:sym typeface="Wingdings" pitchFamily="2" charset="2"/>
                  </a:rPr>
                  <a:t> </a:t>
                </a:r>
                <a:r>
                  <a:rPr lang="en-IT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" pitchFamily="2" charset="2"/>
                  </a:rPr>
                  <a:t>≠ </a:t>
                </a:r>
                <a:r>
                  <a:rPr lang="en-GB" dirty="0" err="1">
                    <a:sym typeface="Wingdings" pitchFamily="2" charset="2"/>
                  </a:rPr>
                  <a:t>a</a:t>
                </a:r>
                <a:r>
                  <a:rPr lang="en-GB" baseline="-25000" dirty="0" err="1">
                    <a:sym typeface="Wingdings" pitchFamily="2" charset="2"/>
                  </a:rPr>
                  <a:t>nn</a:t>
                </a:r>
                <a:endParaRPr lang="en-GB" baseline="-25000" dirty="0">
                  <a:sym typeface="Wingdings" pitchFamily="2" charset="2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ym typeface="Wingdings" pitchFamily="2" charset="2"/>
                  </a:rPr>
                  <a:t> E</a:t>
                </a:r>
                <a:r>
                  <a:rPr lang="en-IT" dirty="0">
                    <a:sym typeface="Wingdings" pitchFamily="2" charset="2"/>
                  </a:rPr>
                  <a:t>nergia di legame </a:t>
                </a:r>
                <a:r>
                  <a:rPr lang="en-IT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" pitchFamily="2" charset="2"/>
                  </a:rPr>
                  <a:t>≠  </a:t>
                </a:r>
                <a:r>
                  <a:rPr lang="en-IT" dirty="0">
                    <a:sym typeface="Wingdings" pitchFamily="2" charset="2"/>
                  </a:rPr>
                  <a:t>tra mirror nuclei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IT" dirty="0">
                    <a:sym typeface="Wingdings" pitchFamily="2" charset="2"/>
                  </a:rPr>
                  <a:t>…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IT" dirty="0">
                  <a:sym typeface="Wingdings" pitchFamily="2" charset="2"/>
                </a:endParaRPr>
              </a:p>
              <a:p>
                <a:r>
                  <a:rPr lang="en-IT" dirty="0">
                    <a:sym typeface="Wingdings" pitchFamily="2" charset="2"/>
                  </a:rPr>
                  <a:t>La quantità sperimentale di interesse è l’espansione dello sfasamento di fase in onda s: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b="0" i="0" smtClean="0">
                        <a:latin typeface="Cambria Math" panose="02040503050406030204" pitchFamily="18" charset="0"/>
                        <a:sym typeface="Wingdings" pitchFamily="2" charset="2"/>
                      </a:rPr>
                      <m:t>p</m:t>
                    </m:r>
                    <m:r>
                      <a:rPr lang="it-IT" b="0" i="0" smtClean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it-IT" b="0" i="0" smtClean="0">
                        <a:latin typeface="Cambria Math" panose="02040503050406030204" pitchFamily="18" charset="0"/>
                        <a:sym typeface="Wingdings" pitchFamily="2" charset="2"/>
                      </a:rPr>
                      <m:t>cot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itchFamily="2" charset="2"/>
                          </a:rPr>
                          <m:t>δ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itchFamily="2" charset="2"/>
                          </a:rPr>
                          <m:t>0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it-IT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f>
                      <m:fPr>
                        <m:ctrlP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𝑎</m:t>
                        </m:r>
                      </m:den>
                    </m:f>
                    <m:r>
                      <a:rPr lang="it-IT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+</m:t>
                    </m:r>
                    <m:f>
                      <m:fPr>
                        <m:ctrlP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𝑟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𝑝</m:t>
                        </m:r>
                      </m:e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T" dirty="0">
                    <a:sym typeface="Wingdings" pitchFamily="2" charset="2"/>
                  </a:rPr>
                  <a:t> </a:t>
                </a:r>
              </a:p>
              <a:p>
                <a:endParaRPr lang="en-GB" dirty="0">
                  <a:sym typeface="Wingdings" pitchFamily="2" charset="2"/>
                </a:endParaRPr>
              </a:p>
              <a:p>
                <a:r>
                  <a:rPr lang="en-GB" dirty="0">
                    <a:sym typeface="Wingdings" pitchFamily="2" charset="2"/>
                  </a:rPr>
                  <a:t>p</a:t>
                </a:r>
                <a:r>
                  <a:rPr lang="en-IT" dirty="0">
                    <a:sym typeface="Wingdings" pitchFamily="2" charset="2"/>
                  </a:rPr>
                  <a:t>= quantità di moto, a = lunghezza di diffusione, r = range effetivo</a:t>
                </a:r>
              </a:p>
              <a:p>
                <a:r>
                  <a:rPr lang="en-IT" dirty="0">
                    <a:sym typeface="Wingdings" pitchFamily="2" charset="2"/>
                  </a:rPr>
                  <a:t> </a:t>
                </a:r>
                <a:endParaRPr lang="en-IT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A33E212-7894-5540-98C4-79DF00EBB5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xfrm>
                <a:off x="395288" y="1412875"/>
                <a:ext cx="8569200" cy="4536405"/>
              </a:xfrm>
              <a:blipFill>
                <a:blip r:embed="rId2"/>
                <a:stretch>
                  <a:fillRect l="-592" t="-559" r="-1036" b="-5307"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close up of a clock&#10;&#10;Description automatically generated">
            <a:extLst>
              <a:ext uri="{FF2B5EF4-FFF2-40B4-BE49-F238E27FC236}">
                <a16:creationId xmlns:a16="http://schemas.microsoft.com/office/drawing/2014/main" id="{14DBFF38-175B-6C4D-97EC-E83940A50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2654424"/>
            <a:ext cx="2794000" cy="990600"/>
          </a:xfrm>
          <a:prstGeom prst="rect">
            <a:avLst/>
          </a:prstGeom>
          <a:ln w="12700">
            <a:solidFill>
              <a:srgbClr val="BD2B0B"/>
            </a:solidFill>
          </a:ln>
        </p:spPr>
      </p:pic>
      <p:sp>
        <p:nvSpPr>
          <p:cNvPr id="6" name="Explosion 2 5">
            <a:extLst>
              <a:ext uri="{FF2B5EF4-FFF2-40B4-BE49-F238E27FC236}">
                <a16:creationId xmlns:a16="http://schemas.microsoft.com/office/drawing/2014/main" id="{082CFB58-A5B8-A742-BE5D-98F6A1D303E3}"/>
              </a:ext>
            </a:extLst>
          </p:cNvPr>
          <p:cNvSpPr/>
          <p:nvPr/>
        </p:nvSpPr>
        <p:spPr>
          <a:xfrm>
            <a:off x="6372770" y="4653136"/>
            <a:ext cx="2591718" cy="1052736"/>
          </a:xfrm>
          <a:prstGeom prst="irregularSeal2">
            <a:avLst/>
          </a:prstGeom>
          <a:solidFill>
            <a:srgbClr val="BD2B0B"/>
          </a:solidFill>
          <a:ln>
            <a:solidFill>
              <a:srgbClr val="BD2B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risonanza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082257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F1C8DB-57CD-FE40-AFEE-1EBDD0EE1C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T" dirty="0"/>
              <a:t>Determinazione di a</a:t>
            </a:r>
            <a:r>
              <a:rPr lang="en-IT" baseline="-25000" dirty="0"/>
              <a:t>nn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3588A-2FCD-4F42-80F2-3FF0F8E82B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124744"/>
            <a:ext cx="3570796" cy="1485617"/>
          </a:xfrm>
        </p:spPr>
        <p:txBody>
          <a:bodyPr/>
          <a:lstStyle/>
          <a:p>
            <a:r>
              <a:rPr lang="en-IT" dirty="0"/>
              <a:t>Esistono in letteratura quasi esclusivamente </a:t>
            </a:r>
            <a:r>
              <a:rPr lang="en-IT" b="1" dirty="0"/>
              <a:t>metodi indirett</a:t>
            </a:r>
            <a:r>
              <a:rPr lang="en-IT" dirty="0"/>
              <a:t>i per la determinazione di a</a:t>
            </a:r>
            <a:r>
              <a:rPr lang="en-IT" baseline="-25000" dirty="0"/>
              <a:t>nn</a:t>
            </a:r>
            <a:r>
              <a:rPr lang="en-IT" dirty="0"/>
              <a:t>, principalmente </a:t>
            </a:r>
            <a:r>
              <a:rPr lang="en-GB" dirty="0"/>
              <a:t>b</a:t>
            </a:r>
            <a:r>
              <a:rPr lang="en-IT" dirty="0"/>
              <a:t>asati sul </a:t>
            </a:r>
            <a:r>
              <a:rPr lang="en-IT" b="1" dirty="0"/>
              <a:t>breakup del deutone</a:t>
            </a:r>
            <a:r>
              <a:rPr lang="en-IT" dirty="0"/>
              <a:t>: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33C4064-012E-4148-B3AF-370679188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8" y="2807677"/>
            <a:ext cx="3570796" cy="371766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B0297B0-3AAC-FC49-82F8-D77E74A9CE4B}"/>
              </a:ext>
            </a:extLst>
          </p:cNvPr>
          <p:cNvSpPr txBox="1">
            <a:spLocks/>
          </p:cNvSpPr>
          <p:nvPr/>
        </p:nvSpPr>
        <p:spPr>
          <a:xfrm>
            <a:off x="4280342" y="692696"/>
            <a:ext cx="4611568" cy="4608513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bg1"/>
                </a:solidFill>
              </a:rPr>
              <a:t>Per lo studio delle reazioni nucleari con 2 neutroni liberi nello stato finale (FSI): </a:t>
            </a: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r>
              <a:rPr lang="it-IT" b="1" dirty="0" err="1">
                <a:solidFill>
                  <a:schemeClr val="bg1"/>
                </a:solidFill>
              </a:rPr>
              <a:t>n</a:t>
            </a:r>
            <a:r>
              <a:rPr lang="it-IT" b="1" dirty="0">
                <a:solidFill>
                  <a:schemeClr val="bg1"/>
                </a:solidFill>
              </a:rPr>
              <a:t> + </a:t>
            </a:r>
            <a:r>
              <a:rPr lang="it-IT" b="1" baseline="30000" dirty="0">
                <a:solidFill>
                  <a:schemeClr val="bg1"/>
                </a:solidFill>
              </a:rPr>
              <a:t>2</a:t>
            </a:r>
            <a:r>
              <a:rPr lang="it-IT" b="1" dirty="0">
                <a:solidFill>
                  <a:schemeClr val="bg1"/>
                </a:solidFill>
              </a:rPr>
              <a:t>H 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t-IT" b="1" dirty="0" err="1">
                <a:solidFill>
                  <a:schemeClr val="bg1"/>
                </a:solidFill>
                <a:sym typeface="Wingdings" pitchFamily="2" charset="2"/>
              </a:rPr>
              <a:t>n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 + </a:t>
            </a:r>
            <a:r>
              <a:rPr lang="it-IT" b="1" dirty="0" err="1">
                <a:solidFill>
                  <a:schemeClr val="bg1"/>
                </a:solidFill>
                <a:sym typeface="Wingdings" pitchFamily="2" charset="2"/>
              </a:rPr>
              <a:t>n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 + </a:t>
            </a:r>
            <a:r>
              <a:rPr lang="it-IT" b="1" dirty="0" err="1">
                <a:solidFill>
                  <a:schemeClr val="bg1"/>
                </a:solidFill>
                <a:sym typeface="Wingdings" pitchFamily="2" charset="2"/>
              </a:rPr>
              <a:t>p</a:t>
            </a:r>
            <a:endParaRPr lang="it-IT" b="1" dirty="0">
              <a:solidFill>
                <a:schemeClr val="bg1"/>
              </a:solidFill>
              <a:sym typeface="Wingdings" pitchFamily="2" charset="2"/>
            </a:endParaRPr>
          </a:p>
          <a:p>
            <a:pPr algn="ctr"/>
            <a:r>
              <a:rPr lang="it-IT" b="1" dirty="0" err="1">
                <a:solidFill>
                  <a:schemeClr val="bg1"/>
                </a:solidFill>
                <a:latin typeface="Symbol" pitchFamily="2" charset="2"/>
              </a:rPr>
              <a:t>p</a:t>
            </a:r>
            <a:r>
              <a:rPr lang="it-IT" b="1" baseline="30000" dirty="0">
                <a:solidFill>
                  <a:schemeClr val="bg1"/>
                </a:solidFill>
              </a:rPr>
              <a:t>-</a:t>
            </a:r>
            <a:r>
              <a:rPr lang="it-IT" b="1" dirty="0">
                <a:solidFill>
                  <a:schemeClr val="bg1"/>
                </a:solidFill>
              </a:rPr>
              <a:t> + </a:t>
            </a:r>
            <a:r>
              <a:rPr lang="it-IT" b="1" baseline="30000" dirty="0">
                <a:solidFill>
                  <a:schemeClr val="bg1"/>
                </a:solidFill>
              </a:rPr>
              <a:t>2</a:t>
            </a:r>
            <a:r>
              <a:rPr lang="it-IT" b="1" dirty="0">
                <a:solidFill>
                  <a:schemeClr val="bg1"/>
                </a:solidFill>
              </a:rPr>
              <a:t>H 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t-IT" b="1" dirty="0" err="1">
                <a:solidFill>
                  <a:schemeClr val="bg1"/>
                </a:solidFill>
                <a:sym typeface="Wingdings" pitchFamily="2" charset="2"/>
              </a:rPr>
              <a:t>n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 + </a:t>
            </a:r>
            <a:r>
              <a:rPr lang="it-IT" b="1" dirty="0" err="1">
                <a:solidFill>
                  <a:schemeClr val="bg1"/>
                </a:solidFill>
                <a:sym typeface="Wingdings" pitchFamily="2" charset="2"/>
              </a:rPr>
              <a:t>n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 + </a:t>
            </a:r>
            <a:r>
              <a:rPr lang="it-IT" b="1" dirty="0">
                <a:solidFill>
                  <a:schemeClr val="bg1"/>
                </a:solidFill>
                <a:latin typeface="Symbol" pitchFamily="2" charset="2"/>
                <a:sym typeface="Wingdings" pitchFamily="2" charset="2"/>
              </a:rPr>
              <a:t>g</a:t>
            </a:r>
            <a:endParaRPr lang="it-IT" b="1" dirty="0">
              <a:solidFill>
                <a:schemeClr val="bg1"/>
              </a:solidFill>
              <a:latin typeface="Symbol" pitchFamily="2" charset="2"/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serve: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Buona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precisione</a:t>
            </a:r>
            <a:r>
              <a:rPr lang="it-IT" dirty="0">
                <a:solidFill>
                  <a:schemeClr val="bg1"/>
                </a:solidFill>
              </a:rPr>
              <a:t> ed </a:t>
            </a:r>
            <a:r>
              <a:rPr lang="it-IT" b="1" dirty="0">
                <a:solidFill>
                  <a:schemeClr val="bg1"/>
                </a:solidFill>
              </a:rPr>
              <a:t>efficienza</a:t>
            </a:r>
            <a:r>
              <a:rPr lang="it-IT" dirty="0">
                <a:solidFill>
                  <a:schemeClr val="bg1"/>
                </a:solidFill>
              </a:rPr>
              <a:t> per la </a:t>
            </a:r>
            <a:r>
              <a:rPr lang="it-IT" b="1" dirty="0">
                <a:solidFill>
                  <a:schemeClr val="bg1"/>
                </a:solidFill>
              </a:rPr>
              <a:t>rivelazione dei neutroni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Cinematica completa* (per esempio: </a:t>
            </a:r>
            <a:r>
              <a:rPr lang="it-IT" b="1" dirty="0">
                <a:solidFill>
                  <a:schemeClr val="bg1"/>
                </a:solidFill>
              </a:rPr>
              <a:t>quantità di moto di 2 particelle </a:t>
            </a:r>
            <a:r>
              <a:rPr lang="it-IT" dirty="0">
                <a:solidFill>
                  <a:schemeClr val="bg1"/>
                </a:solidFill>
              </a:rPr>
              <a:t>nello stato finale)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Correzioni teoriche</a:t>
            </a:r>
            <a:r>
              <a:rPr lang="it-IT" dirty="0">
                <a:solidFill>
                  <a:schemeClr val="bg1"/>
                </a:solidFill>
              </a:rPr>
              <a:t> molto accurate (poco incerte)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sz="1400" dirty="0">
                <a:solidFill>
                  <a:schemeClr val="bg1"/>
                </a:solidFill>
              </a:rPr>
              <a:t>*</a:t>
            </a:r>
            <a:r>
              <a:rPr lang="it-IT" sz="1400" dirty="0"/>
              <a:t>* gradi di libertà: 3N – 4 = 5 scalari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B87B7369-63B1-1244-B8DC-E54737C7CFE6}"/>
              </a:ext>
            </a:extLst>
          </p:cNvPr>
          <p:cNvSpPr/>
          <p:nvPr/>
        </p:nvSpPr>
        <p:spPr>
          <a:xfrm>
            <a:off x="251520" y="5301209"/>
            <a:ext cx="360040" cy="33339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40709C06-9E3D-F54A-B33D-70712D624DF3}"/>
              </a:ext>
            </a:extLst>
          </p:cNvPr>
          <p:cNvSpPr/>
          <p:nvPr/>
        </p:nvSpPr>
        <p:spPr>
          <a:xfrm>
            <a:off x="251520" y="5831915"/>
            <a:ext cx="360040" cy="33339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294810D-F07D-514E-8161-B9F23BFCCD9D}"/>
              </a:ext>
            </a:extLst>
          </p:cNvPr>
          <p:cNvCxnSpPr/>
          <p:nvPr/>
        </p:nvCxnSpPr>
        <p:spPr>
          <a:xfrm>
            <a:off x="3059832" y="5589241"/>
            <a:ext cx="360040" cy="0"/>
          </a:xfrm>
          <a:prstGeom prst="line">
            <a:avLst/>
          </a:prstGeom>
          <a:ln>
            <a:solidFill>
              <a:srgbClr val="BD2B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5BC1B91-2BFB-D24F-8C69-5FFC4C9CFC69}"/>
              </a:ext>
            </a:extLst>
          </p:cNvPr>
          <p:cNvCxnSpPr/>
          <p:nvPr/>
        </p:nvCxnSpPr>
        <p:spPr>
          <a:xfrm>
            <a:off x="3059832" y="6093297"/>
            <a:ext cx="360040" cy="0"/>
          </a:xfrm>
          <a:prstGeom prst="line">
            <a:avLst/>
          </a:prstGeom>
          <a:ln>
            <a:solidFill>
              <a:srgbClr val="BD2B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3D1DEE1-71EB-9A4C-9763-B460EA73E49A}"/>
              </a:ext>
            </a:extLst>
          </p:cNvPr>
          <p:cNvSpPr txBox="1">
            <a:spLocks/>
          </p:cNvSpPr>
          <p:nvPr/>
        </p:nvSpPr>
        <p:spPr>
          <a:xfrm>
            <a:off x="251520" y="6461180"/>
            <a:ext cx="7992888" cy="32564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>
                <a:solidFill>
                  <a:srgbClr val="BD2B0B"/>
                </a:solidFill>
              </a:rPr>
              <a:t>La discrepanza è osservata in esperimenti con cinematica completa / incompleta</a:t>
            </a:r>
            <a:endParaRPr lang="en-IT" sz="1400" dirty="0">
              <a:solidFill>
                <a:srgbClr val="BD2B0B"/>
              </a:solidFill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72CD998E-A946-D94B-9C74-D68F0DDC922D}"/>
              </a:ext>
            </a:extLst>
          </p:cNvPr>
          <p:cNvSpPr/>
          <p:nvPr/>
        </p:nvSpPr>
        <p:spPr>
          <a:xfrm rot="4120112">
            <a:off x="23241" y="6349460"/>
            <a:ext cx="360040" cy="11762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2883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909930-4AD0-284B-83AF-2FCC189FED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T" dirty="0"/>
              <a:t>Proposal a</a:t>
            </a:r>
            <a:r>
              <a:rPr lang="en-IT" baseline="-25000" dirty="0"/>
              <a:t>nn</a:t>
            </a:r>
            <a:r>
              <a:rPr lang="en-IT" dirty="0"/>
              <a:t> di Assimakopoulos 2006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CE7F8C-1E94-4941-BA00-689BE6CEA7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65780" y="980728"/>
            <a:ext cx="4942724" cy="1368152"/>
          </a:xfrm>
        </p:spPr>
        <p:txBody>
          <a:bodyPr/>
          <a:lstStyle/>
          <a:p>
            <a:r>
              <a:rPr lang="en-IT" dirty="0"/>
              <a:t>@ ~ EAR 1 a </a:t>
            </a:r>
            <a:r>
              <a:rPr lang="en-IT" b="1" dirty="0"/>
              <a:t>155 m</a:t>
            </a:r>
            <a:r>
              <a:rPr lang="en-IT" dirty="0"/>
              <a:t> dal bersaglio di piombo</a:t>
            </a:r>
          </a:p>
          <a:p>
            <a:r>
              <a:rPr lang="en-IT" dirty="0"/>
              <a:t>E</a:t>
            </a:r>
            <a:r>
              <a:rPr lang="en-IT" baseline="-25000" dirty="0"/>
              <a:t>n</a:t>
            </a:r>
            <a:r>
              <a:rPr lang="en-IT" dirty="0"/>
              <a:t> = 35 – 70 MeV</a:t>
            </a:r>
          </a:p>
          <a:p>
            <a:r>
              <a:rPr lang="en-IT" dirty="0"/>
              <a:t>Bersaglio </a:t>
            </a:r>
            <a:r>
              <a:rPr lang="en-IT" baseline="30000" dirty="0"/>
              <a:t>2</a:t>
            </a:r>
            <a:r>
              <a:rPr lang="en-IT" dirty="0"/>
              <a:t>H liquido oppure CD</a:t>
            </a:r>
            <a:r>
              <a:rPr lang="en-IT" baseline="-25000" dirty="0"/>
              <a:t>2 </a:t>
            </a:r>
            <a:r>
              <a:rPr lang="en-IT" dirty="0"/>
              <a:t>solido</a:t>
            </a:r>
          </a:p>
          <a:p>
            <a:endParaRPr lang="en-IT" dirty="0"/>
          </a:p>
        </p:txBody>
      </p:sp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D4206483-DC1B-1D4F-9482-D485B34B6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2536" y="908720"/>
            <a:ext cx="4252203" cy="3319140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23DB58E1-40C6-5349-B66B-83604E9B3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0043" y="2276872"/>
            <a:ext cx="4596413" cy="3751188"/>
          </a:xfrm>
          <a:prstGeom prst="rect">
            <a:avLst/>
          </a:prstGeom>
        </p:spPr>
      </p:pic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091CCA09-B94D-0445-AA48-CABE173EC70F}"/>
              </a:ext>
            </a:extLst>
          </p:cNvPr>
          <p:cNvSpPr txBox="1">
            <a:spLocks/>
          </p:cNvSpPr>
          <p:nvPr/>
        </p:nvSpPr>
        <p:spPr>
          <a:xfrm>
            <a:off x="107504" y="4509120"/>
            <a:ext cx="4464496" cy="201622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 dirty="0"/>
              <a:t>Il luogo dei punti per la cinematica della reazione </a:t>
            </a:r>
          </a:p>
          <a:p>
            <a:pPr algn="ctr"/>
            <a:r>
              <a:rPr lang="it-IT" sz="1600" b="1" dirty="0" err="1"/>
              <a:t>n</a:t>
            </a:r>
            <a:r>
              <a:rPr lang="it-IT" sz="1600" b="1" dirty="0"/>
              <a:t>(</a:t>
            </a:r>
            <a:r>
              <a:rPr lang="it-IT" sz="1600" b="1" baseline="30000" dirty="0"/>
              <a:t>2</a:t>
            </a:r>
            <a:r>
              <a:rPr lang="it-IT" sz="1600" b="1" dirty="0"/>
              <a:t>H,np)</a:t>
            </a:r>
            <a:r>
              <a:rPr lang="it-IT" sz="1600" b="1" dirty="0" err="1"/>
              <a:t>n</a:t>
            </a:r>
            <a:endParaRPr lang="it-IT" sz="1600" b="1" dirty="0"/>
          </a:p>
          <a:p>
            <a:r>
              <a:rPr lang="it-IT" sz="1600" dirty="0"/>
              <a:t>Vale anche se la reazione procede per la formazione di uno stato intermedio</a:t>
            </a:r>
          </a:p>
          <a:p>
            <a:pPr algn="ctr"/>
            <a:r>
              <a:rPr lang="it-IT" sz="1600" b="1" dirty="0" err="1"/>
              <a:t>n</a:t>
            </a:r>
            <a:r>
              <a:rPr lang="it-IT" sz="1600" b="1" dirty="0"/>
              <a:t> + </a:t>
            </a:r>
            <a:r>
              <a:rPr lang="it-IT" sz="1600" b="1" baseline="30000" dirty="0"/>
              <a:t>2</a:t>
            </a:r>
            <a:r>
              <a:rPr lang="it-IT" sz="1600" b="1" dirty="0"/>
              <a:t>H </a:t>
            </a:r>
            <a:r>
              <a:rPr lang="it-IT" sz="1600" b="1" dirty="0">
                <a:sym typeface="Wingdings" pitchFamily="2" charset="2"/>
              </a:rPr>
              <a:t> *C + </a:t>
            </a:r>
            <a:r>
              <a:rPr lang="it-IT" sz="1600" b="1" dirty="0" err="1">
                <a:sym typeface="Wingdings" pitchFamily="2" charset="2"/>
              </a:rPr>
              <a:t>p</a:t>
            </a:r>
            <a:r>
              <a:rPr lang="it-IT" sz="1600" b="1" dirty="0">
                <a:sym typeface="Wingdings" pitchFamily="2" charset="2"/>
              </a:rPr>
              <a:t>  </a:t>
            </a:r>
            <a:r>
              <a:rPr lang="it-IT" sz="1600" b="1" dirty="0" err="1">
                <a:sym typeface="Wingdings" pitchFamily="2" charset="2"/>
              </a:rPr>
              <a:t>n</a:t>
            </a:r>
            <a:r>
              <a:rPr lang="it-IT" sz="1600" b="1" dirty="0">
                <a:sym typeface="Wingdings" pitchFamily="2" charset="2"/>
              </a:rPr>
              <a:t> + </a:t>
            </a:r>
            <a:r>
              <a:rPr lang="it-IT" sz="1600" b="1" dirty="0" err="1">
                <a:sym typeface="Wingdings" pitchFamily="2" charset="2"/>
              </a:rPr>
              <a:t>n</a:t>
            </a:r>
            <a:r>
              <a:rPr lang="it-IT" sz="1600" b="1" dirty="0">
                <a:sym typeface="Wingdings" pitchFamily="2" charset="2"/>
              </a:rPr>
              <a:t> +</a:t>
            </a:r>
            <a:r>
              <a:rPr lang="it-IT" sz="1600" b="1" dirty="0" err="1">
                <a:sym typeface="Wingdings" pitchFamily="2" charset="2"/>
              </a:rPr>
              <a:t>p</a:t>
            </a:r>
            <a:endParaRPr lang="it-IT" sz="1600" b="1" dirty="0">
              <a:sym typeface="Wingdings" pitchFamily="2" charset="2"/>
            </a:endParaRPr>
          </a:p>
          <a:p>
            <a:r>
              <a:rPr lang="it-IT" sz="1600" dirty="0">
                <a:sym typeface="Wingdings" pitchFamily="2" charset="2"/>
              </a:rPr>
              <a:t> </a:t>
            </a:r>
            <a:endParaRPr lang="it-IT" sz="1600" dirty="0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1F64BCCB-A4C3-1242-95D7-86BA1AC3D797}"/>
              </a:ext>
            </a:extLst>
          </p:cNvPr>
          <p:cNvSpPr/>
          <p:nvPr/>
        </p:nvSpPr>
        <p:spPr>
          <a:xfrm rot="20949367" flipV="1">
            <a:off x="4228189" y="4774458"/>
            <a:ext cx="360040" cy="20669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7BD67D6A-FE81-214F-AA3C-7F59B4E82252}"/>
              </a:ext>
            </a:extLst>
          </p:cNvPr>
          <p:cNvSpPr/>
          <p:nvPr/>
        </p:nvSpPr>
        <p:spPr>
          <a:xfrm rot="13040036" flipV="1">
            <a:off x="2077513" y="6301379"/>
            <a:ext cx="360040" cy="20669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360CC25-3F90-C44D-8559-DB77DC50D977}"/>
              </a:ext>
            </a:extLst>
          </p:cNvPr>
          <p:cNvSpPr txBox="1">
            <a:spLocks/>
          </p:cNvSpPr>
          <p:nvPr/>
        </p:nvSpPr>
        <p:spPr>
          <a:xfrm>
            <a:off x="2627784" y="6270428"/>
            <a:ext cx="5184576" cy="587572"/>
          </a:xfrm>
          <a:prstGeom prst="rect">
            <a:avLst/>
          </a:prstGeom>
          <a:ln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rgbClr val="BD2B0B"/>
                </a:solidFill>
              </a:rPr>
              <a:t>Maggiore è l’energia del fascio primario, minore è la probabilità di interazione del dineutrone con il protone.</a:t>
            </a:r>
            <a:endParaRPr lang="en-IT" sz="1400" dirty="0">
              <a:solidFill>
                <a:srgbClr val="BD2B0B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EEBFF92-B247-E247-B97D-2EB2348BEEB2}"/>
              </a:ext>
            </a:extLst>
          </p:cNvPr>
          <p:cNvSpPr/>
          <p:nvPr/>
        </p:nvSpPr>
        <p:spPr>
          <a:xfrm>
            <a:off x="2267744" y="3068960"/>
            <a:ext cx="648072" cy="360040"/>
          </a:xfrm>
          <a:prstGeom prst="ellipse">
            <a:avLst/>
          </a:prstGeom>
          <a:noFill/>
          <a:ln w="57150">
            <a:solidFill>
              <a:srgbClr val="BD2B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86070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909930-4AD0-284B-83AF-2FCC189FED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T" dirty="0"/>
              <a:t>Proposal a</a:t>
            </a:r>
            <a:r>
              <a:rPr lang="en-IT" baseline="-25000" dirty="0"/>
              <a:t>nn</a:t>
            </a:r>
            <a:r>
              <a:rPr lang="en-IT" dirty="0"/>
              <a:t> di Assimakopoulos 2006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CE7F8C-1E94-4941-BA00-689BE6CEA7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65780" y="980728"/>
            <a:ext cx="4942724" cy="1368152"/>
          </a:xfrm>
        </p:spPr>
        <p:txBody>
          <a:bodyPr/>
          <a:lstStyle/>
          <a:p>
            <a:r>
              <a:rPr lang="en-IT" dirty="0"/>
              <a:t>@ ~ EAR 1 a </a:t>
            </a:r>
            <a:r>
              <a:rPr lang="en-IT" b="1" dirty="0"/>
              <a:t>155 m</a:t>
            </a:r>
            <a:r>
              <a:rPr lang="en-IT" dirty="0"/>
              <a:t> dal bersaglio di piombo</a:t>
            </a:r>
          </a:p>
          <a:p>
            <a:r>
              <a:rPr lang="en-IT" dirty="0"/>
              <a:t>E</a:t>
            </a:r>
            <a:r>
              <a:rPr lang="en-IT" baseline="-25000" dirty="0"/>
              <a:t>n</a:t>
            </a:r>
            <a:r>
              <a:rPr lang="en-IT" dirty="0"/>
              <a:t> = 35 – 70 MeV</a:t>
            </a:r>
          </a:p>
          <a:p>
            <a:r>
              <a:rPr lang="en-IT" dirty="0"/>
              <a:t>Bersaglio </a:t>
            </a:r>
            <a:r>
              <a:rPr lang="en-IT" baseline="30000" dirty="0"/>
              <a:t>2</a:t>
            </a:r>
            <a:r>
              <a:rPr lang="en-IT" dirty="0"/>
              <a:t>H liquido oppure CD</a:t>
            </a:r>
            <a:r>
              <a:rPr lang="en-IT" baseline="-25000" dirty="0"/>
              <a:t>2 </a:t>
            </a:r>
            <a:r>
              <a:rPr lang="en-IT" dirty="0"/>
              <a:t>solido</a:t>
            </a:r>
          </a:p>
          <a:p>
            <a:endParaRPr lang="en-IT" dirty="0"/>
          </a:p>
        </p:txBody>
      </p:sp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D4206483-DC1B-1D4F-9482-D485B34B6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2536" y="908720"/>
            <a:ext cx="4252203" cy="3319140"/>
          </a:xfrm>
          <a:prstGeom prst="rect">
            <a:avLst/>
          </a:prstGeom>
        </p:spPr>
      </p:pic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BBA1A5D-1686-984D-94DE-83A36C4FE31A}"/>
              </a:ext>
            </a:extLst>
          </p:cNvPr>
          <p:cNvSpPr txBox="1">
            <a:spLocks/>
          </p:cNvSpPr>
          <p:nvPr/>
        </p:nvSpPr>
        <p:spPr>
          <a:xfrm>
            <a:off x="4280342" y="2060848"/>
            <a:ext cx="4468370" cy="2167012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Rivelatore di protoni</a:t>
            </a:r>
            <a:r>
              <a:rPr lang="it-IT" dirty="0">
                <a:solidFill>
                  <a:schemeClr val="bg1"/>
                </a:solidFill>
              </a:rPr>
              <a:t> 3-stage </a:t>
            </a:r>
            <a:r>
              <a:rPr lang="it-IT" dirty="0" err="1">
                <a:solidFill>
                  <a:schemeClr val="bg1"/>
                </a:solidFill>
              </a:rPr>
              <a:t>Silicon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telescope</a:t>
            </a:r>
            <a:r>
              <a:rPr lang="it-IT" dirty="0">
                <a:solidFill>
                  <a:schemeClr val="bg1"/>
                </a:solidFill>
              </a:rPr>
              <a:t> (1.5x5 cm</a:t>
            </a:r>
            <a:r>
              <a:rPr lang="it-IT" baseline="30000" dirty="0">
                <a:solidFill>
                  <a:schemeClr val="bg1"/>
                </a:solidFill>
              </a:rPr>
              <a:t>2</a:t>
            </a:r>
            <a:r>
              <a:rPr lang="it-IT" dirty="0">
                <a:solidFill>
                  <a:schemeClr val="bg1"/>
                </a:solidFill>
              </a:rPr>
              <a:t>)</a:t>
            </a:r>
          </a:p>
          <a:p>
            <a:pPr marL="1028700" lvl="1"/>
            <a:r>
              <a:rPr lang="it-IT" sz="1600" dirty="0">
                <a:solidFill>
                  <a:schemeClr val="bg1"/>
                </a:solidFill>
              </a:rPr>
              <a:t> risoluzione temporale </a:t>
            </a:r>
            <a:r>
              <a:rPr lang="it-IT" sz="1600" b="1" dirty="0">
                <a:solidFill>
                  <a:schemeClr val="bg1"/>
                </a:solidFill>
              </a:rPr>
              <a:t>0.5 ns !!! (raffreddati a -50°)</a:t>
            </a:r>
            <a:endParaRPr lang="it-IT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Rivelatore di neutroni</a:t>
            </a:r>
            <a:r>
              <a:rPr lang="it-IT" dirty="0">
                <a:solidFill>
                  <a:schemeClr val="bg1"/>
                </a:solidFill>
              </a:rPr>
              <a:t> scintillatore liquido NE213, 13x13 cm</a:t>
            </a:r>
            <a:r>
              <a:rPr lang="it-IT" baseline="30000" dirty="0">
                <a:solidFill>
                  <a:schemeClr val="bg1"/>
                </a:solidFill>
              </a:rPr>
              <a:t>2 </a:t>
            </a:r>
            <a:r>
              <a:rPr lang="it-IT" dirty="0">
                <a:solidFill>
                  <a:schemeClr val="bg1"/>
                </a:solidFill>
              </a:rPr>
              <a:t>(buona discriminazione </a:t>
            </a:r>
            <a:r>
              <a:rPr lang="it-IT" dirty="0" err="1">
                <a:solidFill>
                  <a:schemeClr val="bg1"/>
                </a:solidFill>
              </a:rPr>
              <a:t>n</a:t>
            </a:r>
            <a:r>
              <a:rPr lang="it-IT" dirty="0">
                <a:solidFill>
                  <a:schemeClr val="bg1"/>
                </a:solidFill>
              </a:rPr>
              <a:t>/</a:t>
            </a:r>
            <a:r>
              <a:rPr lang="it-IT" dirty="0">
                <a:solidFill>
                  <a:schemeClr val="bg1"/>
                </a:solidFill>
                <a:latin typeface="Symbol" pitchFamily="2" charset="2"/>
              </a:rPr>
              <a:t>g</a:t>
            </a:r>
            <a:r>
              <a:rPr lang="it-IT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A38023A1-B6C9-4146-9D29-2E2F28564A6C}"/>
              </a:ext>
            </a:extLst>
          </p:cNvPr>
          <p:cNvSpPr txBox="1">
            <a:spLocks/>
          </p:cNvSpPr>
          <p:nvPr/>
        </p:nvSpPr>
        <p:spPr>
          <a:xfrm>
            <a:off x="179512" y="4466437"/>
            <a:ext cx="8208912" cy="136815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GB" dirty="0"/>
              <a:t>C</a:t>
            </a:r>
            <a:r>
              <a:rPr lang="en-IT" dirty="0"/>
              <a:t>oincidenza temporale</a:t>
            </a:r>
          </a:p>
          <a:p>
            <a:pPr marL="342900" indent="-342900">
              <a:buFont typeface="+mj-lt"/>
              <a:buAutoNum type="arabicPeriod"/>
            </a:pPr>
            <a:r>
              <a:rPr lang="en-IT" dirty="0"/>
              <a:t>Dal telescopio si ottiene l’energia cinetica del protone (tramite TOF)</a:t>
            </a:r>
          </a:p>
          <a:p>
            <a:pPr marL="342900" indent="-342900">
              <a:buFont typeface="+mj-lt"/>
              <a:buAutoNum type="arabicPeriod"/>
            </a:pPr>
            <a:r>
              <a:rPr lang="en-IT" dirty="0"/>
              <a:t>Energia cinetica del neutrone dal TOF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9F76BCA-7566-3240-A1B4-B4B78766CB09}"/>
              </a:ext>
            </a:extLst>
          </p:cNvPr>
          <p:cNvSpPr txBox="1">
            <a:spLocks/>
          </p:cNvSpPr>
          <p:nvPr/>
        </p:nvSpPr>
        <p:spPr>
          <a:xfrm>
            <a:off x="184690" y="5517232"/>
            <a:ext cx="7483653" cy="1268760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>
                <a:solidFill>
                  <a:schemeClr val="bg1"/>
                </a:solidFill>
              </a:rPr>
              <a:t>La stima del </a:t>
            </a:r>
            <a:r>
              <a:rPr lang="it-IT" b="1" dirty="0" err="1">
                <a:solidFill>
                  <a:schemeClr val="bg1"/>
                </a:solidFill>
              </a:rPr>
              <a:t>Count</a:t>
            </a:r>
            <a:r>
              <a:rPr lang="it-IT" b="1" dirty="0">
                <a:solidFill>
                  <a:schemeClr val="bg1"/>
                </a:solidFill>
              </a:rPr>
              <a:t> rate si basa sull’ipotesi </a:t>
            </a:r>
            <a:r>
              <a:rPr lang="it-IT" dirty="0">
                <a:solidFill>
                  <a:schemeClr val="bg1"/>
                </a:solidFill>
              </a:rPr>
              <a:t>che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solo il ~10% degli eventi procede tramite breakup diretto del deutone, il resto è FSI (risonanza) e che il 50% della sezione d’urto sia nella risonanza.</a:t>
            </a:r>
          </a:p>
          <a:p>
            <a:r>
              <a:rPr lang="it-IT" dirty="0">
                <a:solidFill>
                  <a:schemeClr val="bg1"/>
                </a:solidFill>
              </a:rPr>
              <a:t>  </a:t>
            </a:r>
            <a:r>
              <a:rPr lang="it-IT" b="1" dirty="0">
                <a:solidFill>
                  <a:schemeClr val="bg1"/>
                </a:solidFill>
              </a:rPr>
              <a:t>  CR = 0.5 eventi / </a:t>
            </a:r>
            <a:r>
              <a:rPr lang="it-IT" b="1" dirty="0" err="1">
                <a:solidFill>
                  <a:schemeClr val="bg1"/>
                </a:solidFill>
              </a:rPr>
              <a:t>bunch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con </a:t>
            </a:r>
            <a:r>
              <a:rPr lang="it-IT" baseline="30000" dirty="0">
                <a:solidFill>
                  <a:schemeClr val="bg1"/>
                </a:solidFill>
              </a:rPr>
              <a:t>2</a:t>
            </a:r>
            <a:r>
              <a:rPr lang="it-IT" dirty="0">
                <a:solidFill>
                  <a:schemeClr val="bg1"/>
                </a:solidFill>
              </a:rPr>
              <a:t>H liquido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B1E7B37-1D93-3C49-9A8E-A2A322EFDEEA}"/>
              </a:ext>
            </a:extLst>
          </p:cNvPr>
          <p:cNvSpPr/>
          <p:nvPr/>
        </p:nvSpPr>
        <p:spPr>
          <a:xfrm>
            <a:off x="2267744" y="3068960"/>
            <a:ext cx="648072" cy="360040"/>
          </a:xfrm>
          <a:prstGeom prst="ellipse">
            <a:avLst/>
          </a:prstGeom>
          <a:noFill/>
          <a:ln w="57150">
            <a:solidFill>
              <a:srgbClr val="BD2B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4" name="Explosion 2 3">
            <a:extLst>
              <a:ext uri="{FF2B5EF4-FFF2-40B4-BE49-F238E27FC236}">
                <a16:creationId xmlns:a16="http://schemas.microsoft.com/office/drawing/2014/main" id="{F8CA7934-B2A0-CA46-B884-789630E42B45}"/>
              </a:ext>
            </a:extLst>
          </p:cNvPr>
          <p:cNvSpPr/>
          <p:nvPr/>
        </p:nvSpPr>
        <p:spPr>
          <a:xfrm>
            <a:off x="7164288" y="72008"/>
            <a:ext cx="2303686" cy="105273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 x F</a:t>
            </a:r>
            <a:r>
              <a:rPr lang="en-IT" dirty="0"/>
              <a:t>lux @EAR1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61026F8-8537-CF41-8CC7-8E0915734789}"/>
              </a:ext>
            </a:extLst>
          </p:cNvPr>
          <p:cNvCxnSpPr/>
          <p:nvPr/>
        </p:nvCxnSpPr>
        <p:spPr>
          <a:xfrm flipH="1">
            <a:off x="6228184" y="548680"/>
            <a:ext cx="1584176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353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909930-4AD0-284B-83AF-2FCC189FED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T" dirty="0"/>
              <a:t>Possibili migliorie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CE7F8C-1E94-4941-BA00-689BE6CEA7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65780" y="980728"/>
            <a:ext cx="4942724" cy="1368152"/>
          </a:xfrm>
        </p:spPr>
        <p:txBody>
          <a:bodyPr/>
          <a:lstStyle/>
          <a:p>
            <a:r>
              <a:rPr lang="en-IT" dirty="0"/>
              <a:t>@ ~ EAR 2 a </a:t>
            </a:r>
            <a:r>
              <a:rPr lang="en-IT" b="1" dirty="0"/>
              <a:t>18 m</a:t>
            </a:r>
            <a:r>
              <a:rPr lang="en-IT" dirty="0"/>
              <a:t> dal bersaglio di piombo</a:t>
            </a:r>
          </a:p>
          <a:p>
            <a:r>
              <a:rPr lang="en-IT" dirty="0"/>
              <a:t>E</a:t>
            </a:r>
            <a:r>
              <a:rPr lang="en-IT" baseline="-25000" dirty="0"/>
              <a:t>n</a:t>
            </a:r>
            <a:r>
              <a:rPr lang="en-IT" dirty="0"/>
              <a:t> = 35 – 70 MeV</a:t>
            </a:r>
          </a:p>
          <a:p>
            <a:r>
              <a:rPr lang="en-IT" dirty="0"/>
              <a:t>Bersaglio </a:t>
            </a:r>
            <a:r>
              <a:rPr lang="en-IT" baseline="30000" dirty="0"/>
              <a:t>2</a:t>
            </a:r>
            <a:r>
              <a:rPr lang="en-IT" dirty="0"/>
              <a:t>H liquido oppure CD</a:t>
            </a:r>
            <a:r>
              <a:rPr lang="en-IT" baseline="-25000" dirty="0"/>
              <a:t>2 </a:t>
            </a:r>
            <a:r>
              <a:rPr lang="en-IT" dirty="0"/>
              <a:t>solido</a:t>
            </a:r>
          </a:p>
          <a:p>
            <a:endParaRPr lang="en-IT" dirty="0"/>
          </a:p>
        </p:txBody>
      </p:sp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D4206483-DC1B-1D4F-9482-D485B34B6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2536" y="908720"/>
            <a:ext cx="4252203" cy="3319140"/>
          </a:xfrm>
          <a:prstGeom prst="rect">
            <a:avLst/>
          </a:prstGeom>
        </p:spPr>
      </p:pic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BBA1A5D-1686-984D-94DE-83A36C4FE31A}"/>
              </a:ext>
            </a:extLst>
          </p:cNvPr>
          <p:cNvSpPr txBox="1">
            <a:spLocks/>
          </p:cNvSpPr>
          <p:nvPr/>
        </p:nvSpPr>
        <p:spPr>
          <a:xfrm>
            <a:off x="4280342" y="2060848"/>
            <a:ext cx="4468370" cy="2167012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Rivelatore di protoni</a:t>
            </a:r>
            <a:r>
              <a:rPr lang="it-IT" dirty="0">
                <a:solidFill>
                  <a:schemeClr val="bg1"/>
                </a:solidFill>
              </a:rPr>
              <a:t> 2-stage </a:t>
            </a:r>
            <a:r>
              <a:rPr lang="it-IT" b="1" dirty="0">
                <a:solidFill>
                  <a:schemeClr val="bg1"/>
                </a:solidFill>
              </a:rPr>
              <a:t>STRIP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Silicon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telescope</a:t>
            </a:r>
            <a:r>
              <a:rPr lang="it-IT" dirty="0">
                <a:solidFill>
                  <a:schemeClr val="bg1"/>
                </a:solidFill>
              </a:rPr>
              <a:t> molto più grande e più distante (minore risoluzione temporale)</a:t>
            </a:r>
            <a:endParaRPr lang="it-IT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Rivelatore di neutroni </a:t>
            </a:r>
            <a:r>
              <a:rPr lang="it-IT" dirty="0">
                <a:solidFill>
                  <a:schemeClr val="bg1"/>
                </a:solidFill>
              </a:rPr>
              <a:t>scintillatore plastico da ISOLDE (enorme)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A38023A1-B6C9-4146-9D29-2E2F28564A6C}"/>
              </a:ext>
            </a:extLst>
          </p:cNvPr>
          <p:cNvSpPr txBox="1">
            <a:spLocks/>
          </p:cNvSpPr>
          <p:nvPr/>
        </p:nvSpPr>
        <p:spPr>
          <a:xfrm>
            <a:off x="179512" y="4466437"/>
            <a:ext cx="8208912" cy="136815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GB" dirty="0"/>
              <a:t>C</a:t>
            </a:r>
            <a:r>
              <a:rPr lang="en-IT" dirty="0"/>
              <a:t>oincidenza temporale</a:t>
            </a:r>
          </a:p>
          <a:p>
            <a:pPr marL="342900" indent="-342900">
              <a:buFont typeface="+mj-lt"/>
              <a:buAutoNum type="arabicPeriod"/>
            </a:pPr>
            <a:r>
              <a:rPr lang="en-IT" dirty="0"/>
              <a:t>Dal telescopi si ottiene l’energia cinetica del protone (tramite TOF)</a:t>
            </a:r>
          </a:p>
          <a:p>
            <a:pPr marL="342900" indent="-342900">
              <a:buFont typeface="+mj-lt"/>
              <a:buAutoNum type="arabicPeriod"/>
            </a:pPr>
            <a:r>
              <a:rPr lang="en-IT" dirty="0"/>
              <a:t>Energia cinetica del neutrone dal TOF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9F76BCA-7566-3240-A1B4-B4B78766CB09}"/>
              </a:ext>
            </a:extLst>
          </p:cNvPr>
          <p:cNvSpPr txBox="1">
            <a:spLocks/>
          </p:cNvSpPr>
          <p:nvPr/>
        </p:nvSpPr>
        <p:spPr>
          <a:xfrm>
            <a:off x="184690" y="5733256"/>
            <a:ext cx="7483653" cy="936104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bg1"/>
                </a:solidFill>
              </a:rPr>
              <a:t>Collaborazione con </a:t>
            </a:r>
            <a:r>
              <a:rPr lang="it-IT" b="1" dirty="0">
                <a:solidFill>
                  <a:schemeClr val="bg1"/>
                </a:solidFill>
              </a:rPr>
              <a:t>P. Finelli (UNIBO)</a:t>
            </a:r>
            <a:r>
              <a:rPr lang="it-IT" dirty="0">
                <a:solidFill>
                  <a:schemeClr val="bg1"/>
                </a:solidFill>
              </a:rPr>
              <a:t> per gli studi teorici collegati, attualmente laurea magistrale per il calcolo della </a:t>
            </a:r>
            <a:r>
              <a:rPr lang="it-IT" dirty="0" err="1">
                <a:solidFill>
                  <a:schemeClr val="bg1"/>
                </a:solidFill>
                <a:latin typeface="Symbol" pitchFamily="2" charset="2"/>
              </a:rPr>
              <a:t>s</a:t>
            </a:r>
            <a:r>
              <a:rPr lang="it-IT" dirty="0">
                <a:solidFill>
                  <a:schemeClr val="bg1"/>
                </a:solidFill>
              </a:rPr>
              <a:t> tramite potenziali chirali e interazione a 2 corpi e 3 corpi </a:t>
            </a:r>
            <a:r>
              <a:rPr lang="it-IT" dirty="0">
                <a:solidFill>
                  <a:schemeClr val="bg1"/>
                </a:solidFill>
                <a:sym typeface="Wingdings" pitchFamily="2" charset="2"/>
              </a:rPr>
              <a:t> stima del CR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Explosion 2 8">
            <a:extLst>
              <a:ext uri="{FF2B5EF4-FFF2-40B4-BE49-F238E27FC236}">
                <a16:creationId xmlns:a16="http://schemas.microsoft.com/office/drawing/2014/main" id="{FAFCF5DD-3215-2F47-930F-AF42D5FDB8DC}"/>
              </a:ext>
            </a:extLst>
          </p:cNvPr>
          <p:cNvSpPr/>
          <p:nvPr/>
        </p:nvSpPr>
        <p:spPr>
          <a:xfrm>
            <a:off x="6876256" y="72008"/>
            <a:ext cx="2591718" cy="105273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80 x F</a:t>
            </a:r>
            <a:r>
              <a:rPr lang="en-IT" dirty="0"/>
              <a:t>lux @EAR1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57CBDE7-30DA-E342-9993-5DAA1BAC304C}"/>
              </a:ext>
            </a:extLst>
          </p:cNvPr>
          <p:cNvCxnSpPr/>
          <p:nvPr/>
        </p:nvCxnSpPr>
        <p:spPr>
          <a:xfrm flipH="1">
            <a:off x="6228184" y="548680"/>
            <a:ext cx="1584176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14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F981FC-853B-E343-BF75-DF809E7D98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T" dirty="0"/>
              <a:t>Conclusioni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2758A-7626-E64D-9F0A-D483A6E36E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Al di là della bellezza della misura in sé, ha senso impegnarsi se è possibile ottenere un risultato con un’indeterminazione bassa (attualmente la misura </a:t>
            </a:r>
            <a:r>
              <a:rPr lang="it-IT"/>
              <a:t>più precisa </a:t>
            </a:r>
            <a:r>
              <a:rPr lang="it-IT" dirty="0"/>
              <a:t>in letteratura ha un’</a:t>
            </a:r>
            <a:r>
              <a:rPr lang="it-IT" b="1" dirty="0"/>
              <a:t>incertezza del 2%</a:t>
            </a:r>
            <a:r>
              <a:rPr lang="it-IT" dirty="0"/>
              <a:t>).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Bisogna conoscere il </a:t>
            </a:r>
            <a:r>
              <a:rPr lang="it-IT" b="1" dirty="0"/>
              <a:t>flusso nella regione tra 10 e 70 </a:t>
            </a:r>
            <a:r>
              <a:rPr lang="it-IT" b="1" dirty="0" err="1"/>
              <a:t>MeV</a:t>
            </a:r>
            <a:r>
              <a:rPr lang="it-IT" dirty="0"/>
              <a:t> con un’incertezza del 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Incertezza statistica &lt;1% </a:t>
            </a:r>
            <a:r>
              <a:rPr lang="it-IT" dirty="0">
                <a:sym typeface="Wingdings" pitchFamily="2" charset="2"/>
              </a:rPr>
              <a:t> 10 mila eventi (~ </a:t>
            </a:r>
            <a:r>
              <a:rPr lang="it-IT" b="1" dirty="0">
                <a:sym typeface="Wingdings" pitchFamily="2" charset="2"/>
              </a:rPr>
              <a:t>10 giorni di misura</a:t>
            </a:r>
            <a:r>
              <a:rPr lang="it-IT" dirty="0">
                <a:sym typeface="Wingdings" pitchFamily="2" charset="2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Rivelatori con </a:t>
            </a:r>
            <a:r>
              <a:rPr lang="it-IT" b="1" dirty="0"/>
              <a:t>risoluzione temporale &lt; 1ns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Studio teorico accurato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…</a:t>
            </a:r>
          </a:p>
          <a:p>
            <a:endParaRPr lang="en-IT" dirty="0"/>
          </a:p>
          <a:p>
            <a:r>
              <a:rPr lang="en-IT" dirty="0"/>
              <a:t>Possiamo farcela?</a:t>
            </a:r>
          </a:p>
        </p:txBody>
      </p:sp>
    </p:spTree>
    <p:extLst>
      <p:ext uri="{BB962C8B-B14F-4D97-AF65-F5344CB8AC3E}">
        <p14:creationId xmlns:p14="http://schemas.microsoft.com/office/powerpoint/2010/main" val="3940084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Cristian Massimi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Physics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Astronomy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cristian.massimi@unibo.it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412900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</TotalTime>
  <Words>727</Words>
  <Application>Microsoft Macintosh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Symbol</vt:lpstr>
      <vt:lpstr>Wingdings</vt:lpstr>
      <vt:lpstr>COPERTINA</vt:lpstr>
      <vt:lpstr>DIAPOSITIVE</vt:lpstr>
      <vt:lpstr>CHIUSURA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Cristian Massimi</cp:lastModifiedBy>
  <cp:revision>124</cp:revision>
  <dcterms:created xsi:type="dcterms:W3CDTF">2017-11-13T10:11:35Z</dcterms:created>
  <dcterms:modified xsi:type="dcterms:W3CDTF">2020-05-02T17:58:14Z</dcterms:modified>
</cp:coreProperties>
</file>