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2" r:id="rId7"/>
    <p:sldId id="260" r:id="rId8"/>
    <p:sldId id="261" r:id="rId9"/>
    <p:sldId id="269" r:id="rId10"/>
    <p:sldId id="264" r:id="rId11"/>
    <p:sldId id="265" r:id="rId12"/>
    <p:sldId id="267" r:id="rId13"/>
    <p:sldId id="263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CDEA1-4304-4040-8DD1-3156C49B5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42465"/>
            <a:ext cx="8144134" cy="1373070"/>
          </a:xfrm>
        </p:spPr>
        <p:txBody>
          <a:bodyPr/>
          <a:lstStyle/>
          <a:p>
            <a:pPr algn="ctr"/>
            <a:r>
              <a:rPr lang="it-IT" sz="3200" dirty="0"/>
              <a:t>Calcoli</a:t>
            </a:r>
            <a:r>
              <a:rPr lang="it-IT" dirty="0"/>
              <a:t> </a:t>
            </a:r>
            <a:r>
              <a:rPr lang="it-IT" sz="3200" dirty="0"/>
              <a:t>preliminari</a:t>
            </a:r>
            <a:r>
              <a:rPr lang="it-IT" dirty="0"/>
              <a:t> </a:t>
            </a:r>
            <a:r>
              <a:rPr lang="it-IT" sz="3200" dirty="0"/>
              <a:t>per</a:t>
            </a:r>
            <a:r>
              <a:rPr lang="it-IT" dirty="0"/>
              <a:t> </a:t>
            </a:r>
            <a:r>
              <a:rPr lang="it-IT" sz="3200" dirty="0"/>
              <a:t>la</a:t>
            </a:r>
            <a:r>
              <a:rPr lang="it-IT" dirty="0"/>
              <a:t> </a:t>
            </a:r>
            <a:r>
              <a:rPr lang="it-IT" sz="3200" dirty="0"/>
              <a:t>reazione          U-235(</a:t>
            </a:r>
            <a:r>
              <a:rPr lang="it-IT" sz="3200" dirty="0" err="1"/>
              <a:t>n,f</a:t>
            </a:r>
            <a:r>
              <a:rPr lang="it-IT" sz="3200" dirty="0"/>
              <a:t>) a energie intermedie 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F6BF7A6-D1CC-4120-9FDA-CBFA6EE014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/>
              <a:t>Alberto Ventura</a:t>
            </a:r>
          </a:p>
          <a:p>
            <a:pPr algn="ctr"/>
            <a:r>
              <a:rPr lang="it-IT" dirty="0"/>
              <a:t>Sezione INFN Bologna</a:t>
            </a:r>
          </a:p>
        </p:txBody>
      </p:sp>
    </p:spTree>
    <p:extLst>
      <p:ext uri="{BB962C8B-B14F-4D97-AF65-F5344CB8AC3E}">
        <p14:creationId xmlns:p14="http://schemas.microsoft.com/office/powerpoint/2010/main" val="2494445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9D99C-924D-4B9F-B3EA-FF807068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46A143E-FDE8-499A-A6C5-E7E0101299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ctr"/>
                <a:r>
                  <a:rPr lang="it-IT" sz="2800" dirty="0">
                    <a:solidFill>
                      <a:srgbClr val="FFFF00"/>
                    </a:solidFill>
                  </a:rPr>
                  <a:t>Distribuzione angolare dei frammenti di fissione</a:t>
                </a:r>
              </a:p>
              <a:p>
                <a:r>
                  <a:rPr lang="it-IT" dirty="0"/>
                  <a:t>Detto </a:t>
                </a:r>
                <a:r>
                  <a:rPr lang="el-GR" dirty="0">
                    <a:solidFill>
                      <a:srgbClr val="FFFF00"/>
                    </a:solidFill>
                  </a:rPr>
                  <a:t>θ</a:t>
                </a:r>
                <a:r>
                  <a:rPr lang="it-IT" dirty="0"/>
                  <a:t> l’ angolo fra la direzione di emissione dei frammenti e quella del fascio, la distribuzione angolare </a:t>
                </a:r>
                <a:r>
                  <a:rPr lang="it-IT" dirty="0">
                    <a:solidFill>
                      <a:srgbClr val="FFFF00"/>
                    </a:solidFill>
                  </a:rPr>
                  <a:t>W(</a:t>
                </a:r>
                <a:r>
                  <a:rPr lang="el-GR" dirty="0">
                    <a:solidFill>
                      <a:srgbClr val="FFFF00"/>
                    </a:solidFill>
                  </a:rPr>
                  <a:t>θ</a:t>
                </a:r>
                <a:r>
                  <a:rPr lang="it-IT" dirty="0"/>
                  <a:t>) si può sviluppare in serie di polinomi di </a:t>
                </a:r>
                <a:r>
                  <a:rPr lang="it-IT" dirty="0" err="1"/>
                  <a:t>Legendre</a:t>
                </a:r>
                <a:r>
                  <a:rPr lang="it-IT" dirty="0"/>
                  <a:t> di ordine pari, perché l’ emissione di nucleo composto è simmetrica rispetto a </a:t>
                </a:r>
                <a:r>
                  <a:rPr lang="el-GR" dirty="0">
                    <a:solidFill>
                      <a:srgbClr val="FFFF00"/>
                    </a:solidFill>
                  </a:rPr>
                  <a:t>θ</a:t>
                </a:r>
                <a:r>
                  <a:rPr lang="it-IT" dirty="0"/>
                  <a:t> = 90⁰ :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W</m:t>
                    </m:r>
                    <m:d>
                      <m:dPr>
                        <m:ctrlP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it-IT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it-IT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it-IT" dirty="0">
                    <a:solidFill>
                      <a:srgbClr val="FFFF00"/>
                    </a:solidFill>
                  </a:rPr>
                  <a:t>₀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it-IT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it-IT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  <m:brk m:alnAt="9"/>
                              </m:rPr>
                              <a:rPr lang="it-IT" b="0" i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it-IT" b="0" i="1" dirty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it-IT" b="0" i="0" dirty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it-IT" b="0" i="0" dirty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m:rPr>
                        <m:sty m:val="p"/>
                      </m:rPr>
                      <a:rPr lang="it-IT" b="0" i="0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lang="it-IT" b="0" i="0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ₗ(</m:t>
                    </m:r>
                    <m:func>
                      <m:funcPr>
                        <m:ctrlPr>
                          <a:rPr lang="it-IT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i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i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it-IT" b="0" i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it-IT" b="0" i="0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it-IT" dirty="0">
                    <a:solidFill>
                      <a:srgbClr val="FFFF00"/>
                    </a:solidFill>
                  </a:rPr>
                  <a:t>                     (l =2,4)</a:t>
                </a:r>
              </a:p>
              <a:p>
                <a:pPr algn="ctr"/>
                <a:endParaRPr lang="it-IT" dirty="0"/>
              </a:p>
              <a:p>
                <a:pPr algn="ctr"/>
                <a:r>
                  <a:rPr lang="it-IT" sz="2800" dirty="0">
                    <a:solidFill>
                      <a:srgbClr val="FFFF00"/>
                    </a:solidFill>
                  </a:rPr>
                  <a:t>Coefficiente di anisotropia angolare</a:t>
                </a:r>
              </a:p>
              <a:p>
                <a:pPr algn="ctr"/>
                <a:r>
                  <a:rPr lang="it-IT" i="1" dirty="0">
                    <a:solidFill>
                      <a:srgbClr val="FFFF00"/>
                    </a:solidFill>
                  </a:rPr>
                  <a:t>A</a:t>
                </a:r>
                <a:r>
                  <a:rPr lang="it-IT" dirty="0">
                    <a:solidFill>
                      <a:srgbClr val="FFFF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it-IT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0 </m:t>
                            </m:r>
                          </m:sup>
                        </m:sSup>
                        <m:r>
                          <a:rPr lang="it-IT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it-IT" dirty="0"/>
                  <a:t> </a:t>
                </a:r>
              </a:p>
              <a:p>
                <a:pPr algn="ctr"/>
                <a:endParaRPr lang="it-IT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46A143E-FDE8-499A-A6C5-E7E0101299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6" t="-6768" r="-2283" b="-16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922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5F4846-B91F-4059-90B9-ABD8B5245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- 10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D5A84E2-09C4-4BC9-90C2-C4DFBC0C4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9311" y="2146300"/>
            <a:ext cx="5900270" cy="4559300"/>
          </a:xfrm>
        </p:spPr>
      </p:pic>
    </p:spTree>
    <p:extLst>
      <p:ext uri="{BB962C8B-B14F-4D97-AF65-F5344CB8AC3E}">
        <p14:creationId xmlns:p14="http://schemas.microsoft.com/office/powerpoint/2010/main" val="313779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97559-58DE-41D3-826E-1257CC3E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- 11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526ADE87-652D-4ED1-8CA5-248E5E1A1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5375" y="2336872"/>
            <a:ext cx="7306200" cy="3938094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FB4DDF-950D-41ED-BD79-5475A0E02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5297" y="2336872"/>
            <a:ext cx="3790078" cy="3599317"/>
          </a:xfrm>
        </p:spPr>
        <p:txBody>
          <a:bodyPr/>
          <a:lstStyle/>
          <a:p>
            <a:r>
              <a:rPr lang="it-IT" dirty="0"/>
              <a:t>V. </a:t>
            </a:r>
            <a:r>
              <a:rPr lang="it-IT" dirty="0" err="1"/>
              <a:t>Geppert-Kleinrath</a:t>
            </a:r>
            <a:r>
              <a:rPr lang="it-IT" dirty="0"/>
              <a:t> </a:t>
            </a:r>
            <a:r>
              <a:rPr lang="it-IT" i="1" dirty="0"/>
              <a:t>et al</a:t>
            </a:r>
            <a:r>
              <a:rPr lang="it-IT" dirty="0"/>
              <a:t>.</a:t>
            </a:r>
          </a:p>
          <a:p>
            <a:r>
              <a:rPr lang="it-IT" dirty="0"/>
              <a:t>( NIFFTE Collaboration)</a:t>
            </a:r>
          </a:p>
          <a:p>
            <a:r>
              <a:rPr lang="it-IT" dirty="0" err="1"/>
              <a:t>Phys</a:t>
            </a:r>
            <a:r>
              <a:rPr lang="it-IT" dirty="0"/>
              <a:t>. Rev. C </a:t>
            </a:r>
            <a:r>
              <a:rPr lang="it-IT" b="1" dirty="0"/>
              <a:t>99 </a:t>
            </a:r>
            <a:r>
              <a:rPr lang="it-IT" dirty="0"/>
              <a:t>(2019) 064619</a:t>
            </a:r>
          </a:p>
        </p:txBody>
      </p:sp>
    </p:spTree>
    <p:extLst>
      <p:ext uri="{BB962C8B-B14F-4D97-AF65-F5344CB8AC3E}">
        <p14:creationId xmlns:p14="http://schemas.microsoft.com/office/powerpoint/2010/main" val="2921672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4C261B-74DF-4AB9-A231-25C3E4BCF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- 12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610F7B3-370C-493B-A6EE-9D89D16D7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4418" y="2056061"/>
            <a:ext cx="6035145" cy="4663521"/>
          </a:xfrm>
        </p:spPr>
      </p:pic>
    </p:spTree>
    <p:extLst>
      <p:ext uri="{BB962C8B-B14F-4D97-AF65-F5344CB8AC3E}">
        <p14:creationId xmlns:p14="http://schemas.microsoft.com/office/powerpoint/2010/main" val="30163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DB5C82-AB5A-4564-B956-34592DE1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– 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2A7E1A-D557-4B5E-94DF-A581703DF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it-IT" sz="2800" dirty="0">
                <a:solidFill>
                  <a:srgbClr val="FFFF00"/>
                </a:solidFill>
              </a:rPr>
              <a:t>Conclusioni</a:t>
            </a:r>
          </a:p>
          <a:p>
            <a:r>
              <a:rPr lang="it-IT" dirty="0"/>
              <a:t>1) La catena di codici INCL-v.6.28/ABLA07 appare uno strumento appropriato alla riproduzione simultanea delle sezioni d’ urto</a:t>
            </a:r>
          </a:p>
          <a:p>
            <a:r>
              <a:rPr lang="it-IT" dirty="0"/>
              <a:t>U-235(</a:t>
            </a:r>
            <a:r>
              <a:rPr lang="it-IT" dirty="0" err="1"/>
              <a:t>p,f</a:t>
            </a:r>
            <a:r>
              <a:rPr lang="it-IT" dirty="0"/>
              <a:t>) misurata dal Gruppo di </a:t>
            </a:r>
            <a:r>
              <a:rPr lang="it-IT" dirty="0" err="1"/>
              <a:t>Gatchina</a:t>
            </a:r>
            <a:r>
              <a:rPr lang="it-IT" dirty="0"/>
              <a:t> (</a:t>
            </a:r>
            <a:r>
              <a:rPr lang="it-IT" dirty="0" err="1"/>
              <a:t>Kotov</a:t>
            </a:r>
            <a:r>
              <a:rPr lang="it-IT" dirty="0"/>
              <a:t> 2006) </a:t>
            </a:r>
          </a:p>
          <a:p>
            <a:r>
              <a:rPr lang="it-IT" dirty="0"/>
              <a:t>e U-235(</a:t>
            </a:r>
            <a:r>
              <a:rPr lang="it-IT" dirty="0" err="1"/>
              <a:t>n,f</a:t>
            </a:r>
            <a:r>
              <a:rPr lang="it-IT" dirty="0"/>
              <a:t>) (</a:t>
            </a:r>
            <a:r>
              <a:rPr lang="it-IT" dirty="0" err="1"/>
              <a:t>n_TOF</a:t>
            </a:r>
            <a:r>
              <a:rPr lang="it-IT" dirty="0"/>
              <a:t> 2020) fra 100 </a:t>
            </a:r>
            <a:r>
              <a:rPr lang="it-IT" dirty="0" err="1"/>
              <a:t>MeV</a:t>
            </a:r>
            <a:r>
              <a:rPr lang="it-IT" dirty="0"/>
              <a:t> e 1 GeV.</a:t>
            </a:r>
          </a:p>
          <a:p>
            <a:r>
              <a:rPr lang="it-IT" dirty="0"/>
              <a:t>2) Al di sotto di 100 </a:t>
            </a:r>
            <a:r>
              <a:rPr lang="it-IT" dirty="0" err="1"/>
              <a:t>MeV</a:t>
            </a:r>
            <a:r>
              <a:rPr lang="it-IT" dirty="0"/>
              <a:t> ci </a:t>
            </a:r>
            <a:r>
              <a:rPr lang="it-IT"/>
              <a:t>si potrà </a:t>
            </a:r>
            <a:r>
              <a:rPr lang="it-IT" dirty="0"/>
              <a:t>ricongiungere alla valutazione JENDL/HE-2007 se i nuovi dati </a:t>
            </a:r>
            <a:r>
              <a:rPr lang="it-IT"/>
              <a:t>saranno compatibili </a:t>
            </a:r>
            <a:r>
              <a:rPr lang="it-IT" dirty="0"/>
              <a:t>con </a:t>
            </a:r>
            <a:r>
              <a:rPr lang="it-IT" dirty="0" err="1"/>
              <a:t>Lisowski</a:t>
            </a:r>
            <a:r>
              <a:rPr lang="it-IT" dirty="0"/>
              <a:t> 1991, altrimenti si potrà provare a riprodurli con altri codici (TALYS, EMPIRE).</a:t>
            </a:r>
          </a:p>
          <a:p>
            <a:r>
              <a:rPr lang="it-IT" dirty="0"/>
              <a:t>3) Il coefficiente di anisotropia angolare in funzione dell’ energia si può considerare un test significativo della parametrizzazione adottata per riprodurre la sezione d’ urto (</a:t>
            </a:r>
            <a:r>
              <a:rPr lang="it-IT" dirty="0" err="1"/>
              <a:t>n,f</a:t>
            </a:r>
            <a:r>
              <a:rPr lang="it-IT" dirty="0"/>
              <a:t>). Sarebbe quindi opportuno ricavarne il valore oltre i 300 </a:t>
            </a:r>
            <a:r>
              <a:rPr lang="it-IT" dirty="0" err="1"/>
              <a:t>MeV</a:t>
            </a:r>
            <a:r>
              <a:rPr lang="it-IT" dirty="0"/>
              <a:t> di energia incidente.</a:t>
            </a:r>
          </a:p>
        </p:txBody>
      </p:sp>
    </p:spTree>
    <p:extLst>
      <p:ext uri="{BB962C8B-B14F-4D97-AF65-F5344CB8AC3E}">
        <p14:creationId xmlns:p14="http://schemas.microsoft.com/office/powerpoint/2010/main" val="271051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DEB65F-69D4-4F24-94A6-694832E3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5A7D08-91AB-45DE-B362-3E5C54CB5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it-IT" sz="3000" dirty="0">
                <a:solidFill>
                  <a:srgbClr val="FFFF00"/>
                </a:solidFill>
              </a:rPr>
              <a:t>Modelli e codici utilizzati </a:t>
            </a:r>
            <a:r>
              <a:rPr lang="it-IT" sz="3000" dirty="0"/>
              <a:t>:</a:t>
            </a:r>
          </a:p>
          <a:p>
            <a:r>
              <a:rPr lang="it-IT" dirty="0"/>
              <a:t>1) Modello di cascata intranucleare :</a:t>
            </a:r>
          </a:p>
          <a:p>
            <a:r>
              <a:rPr lang="it-IT" dirty="0">
                <a:solidFill>
                  <a:srgbClr val="FFFF00"/>
                </a:solidFill>
              </a:rPr>
              <a:t>INCL</a:t>
            </a:r>
            <a:r>
              <a:rPr lang="it-IT" dirty="0"/>
              <a:t> (</a:t>
            </a:r>
            <a:r>
              <a:rPr lang="it-IT" dirty="0" err="1"/>
              <a:t>Intranuclear</a:t>
            </a:r>
            <a:r>
              <a:rPr lang="it-IT" dirty="0"/>
              <a:t> </a:t>
            </a:r>
            <a:r>
              <a:rPr lang="it-IT" dirty="0" err="1"/>
              <a:t>Cascade</a:t>
            </a:r>
            <a:r>
              <a:rPr lang="it-IT" dirty="0"/>
              <a:t> </a:t>
            </a:r>
            <a:r>
              <a:rPr lang="it-IT" dirty="0" err="1"/>
              <a:t>Liège</a:t>
            </a:r>
            <a:r>
              <a:rPr lang="it-IT" dirty="0"/>
              <a:t>) – v. 6.28</a:t>
            </a:r>
          </a:p>
          <a:p>
            <a:r>
              <a:rPr lang="it-IT" dirty="0"/>
              <a:t>Autore principale Joseph </a:t>
            </a:r>
            <a:r>
              <a:rPr lang="it-IT" dirty="0" err="1"/>
              <a:t>Cugnon</a:t>
            </a:r>
            <a:r>
              <a:rPr lang="it-IT" dirty="0"/>
              <a:t> (Università di Liegi)</a:t>
            </a:r>
          </a:p>
          <a:p>
            <a:r>
              <a:rPr lang="it-IT" dirty="0"/>
              <a:t>2) Modelli di evaporazione – fissione :</a:t>
            </a:r>
          </a:p>
          <a:p>
            <a:r>
              <a:rPr lang="it-IT" dirty="0">
                <a:solidFill>
                  <a:srgbClr val="FFFF00"/>
                </a:solidFill>
              </a:rPr>
              <a:t>ABLA07</a:t>
            </a:r>
            <a:r>
              <a:rPr lang="it-IT" dirty="0"/>
              <a:t> </a:t>
            </a:r>
          </a:p>
          <a:p>
            <a:r>
              <a:rPr lang="it-IT" dirty="0"/>
              <a:t>Autore principale Karl-Heinz Schmidt (GSI Darmstadt)</a:t>
            </a:r>
          </a:p>
          <a:p>
            <a:r>
              <a:rPr lang="it-IT" dirty="0">
                <a:solidFill>
                  <a:srgbClr val="FFFF00"/>
                </a:solidFill>
              </a:rPr>
              <a:t>GEMINI</a:t>
            </a:r>
          </a:p>
          <a:p>
            <a:r>
              <a:rPr lang="it-IT" dirty="0"/>
              <a:t>Autore principale Robert Charity  (Washington University, St. Louis, Missouri)</a:t>
            </a:r>
          </a:p>
        </p:txBody>
      </p:sp>
    </p:spTree>
    <p:extLst>
      <p:ext uri="{BB962C8B-B14F-4D97-AF65-F5344CB8AC3E}">
        <p14:creationId xmlns:p14="http://schemas.microsoft.com/office/powerpoint/2010/main" val="322067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4BAAA3-9BD1-49DA-9E2C-046AA634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A9DE42-DC75-49FC-9800-F96B5B294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Lavori pubblicati utilizzando versioni precedenti di INCL, ABLA07 e GEMINI</a:t>
            </a:r>
          </a:p>
          <a:p>
            <a:r>
              <a:rPr lang="it-IT" dirty="0"/>
              <a:t>1) </a:t>
            </a:r>
            <a:r>
              <a:rPr lang="it-IT" i="1" dirty="0">
                <a:solidFill>
                  <a:srgbClr val="FFFF00"/>
                </a:solidFill>
              </a:rPr>
              <a:t>S. Lo Meo et al., </a:t>
            </a:r>
            <a:r>
              <a:rPr lang="it-IT" i="1" dirty="0" err="1">
                <a:solidFill>
                  <a:srgbClr val="FFFF00"/>
                </a:solidFill>
              </a:rPr>
              <a:t>Nucl</a:t>
            </a:r>
            <a:r>
              <a:rPr lang="it-IT" i="1" dirty="0">
                <a:solidFill>
                  <a:srgbClr val="FFFF00"/>
                </a:solidFill>
              </a:rPr>
              <a:t>. </a:t>
            </a:r>
            <a:r>
              <a:rPr lang="it-IT" i="1" dirty="0" err="1">
                <a:solidFill>
                  <a:srgbClr val="FFFF00"/>
                </a:solidFill>
              </a:rPr>
              <a:t>Phys</a:t>
            </a:r>
            <a:r>
              <a:rPr lang="it-IT" i="1" dirty="0">
                <a:solidFill>
                  <a:srgbClr val="FFFF00"/>
                </a:solidFill>
              </a:rPr>
              <a:t>. A  </a:t>
            </a:r>
            <a:r>
              <a:rPr lang="it-IT" b="1" i="1" dirty="0">
                <a:solidFill>
                  <a:srgbClr val="FFFF00"/>
                </a:solidFill>
              </a:rPr>
              <a:t>933</a:t>
            </a:r>
            <a:r>
              <a:rPr lang="it-IT" i="1" dirty="0">
                <a:solidFill>
                  <a:srgbClr val="FFFF00"/>
                </a:solidFill>
              </a:rPr>
              <a:t> (2015) 43</a:t>
            </a:r>
          </a:p>
          <a:p>
            <a:r>
              <a:rPr lang="it-IT" dirty="0"/>
              <a:t>reazioni (</a:t>
            </a:r>
            <a:r>
              <a:rPr lang="it-IT" dirty="0" err="1"/>
              <a:t>p,f</a:t>
            </a:r>
            <a:r>
              <a:rPr lang="it-IT" dirty="0"/>
              <a:t>) e (</a:t>
            </a:r>
            <a:r>
              <a:rPr lang="it-IT" dirty="0" err="1"/>
              <a:t>n,f</a:t>
            </a:r>
            <a:r>
              <a:rPr lang="it-IT" dirty="0"/>
              <a:t>) su attinidi, piombo e bismuto fino a 1 GeV di energia incidente (limite imposto </a:t>
            </a:r>
            <a:r>
              <a:rPr lang="it-IT" sz="2000" dirty="0"/>
              <a:t>dall</a:t>
            </a:r>
            <a:r>
              <a:rPr lang="it-IT" dirty="0"/>
              <a:t>’ assenza di produzione multipla di pioni in INCL-v.5.1.14)</a:t>
            </a:r>
          </a:p>
          <a:p>
            <a:r>
              <a:rPr lang="it-IT" dirty="0"/>
              <a:t>2) </a:t>
            </a:r>
            <a:r>
              <a:rPr lang="it-IT" i="1" dirty="0">
                <a:solidFill>
                  <a:srgbClr val="FFFF00"/>
                </a:solidFill>
              </a:rPr>
              <a:t>I. </a:t>
            </a:r>
            <a:r>
              <a:rPr lang="it-IT" i="1" dirty="0" err="1">
                <a:solidFill>
                  <a:srgbClr val="FFFF00"/>
                </a:solidFill>
              </a:rPr>
              <a:t>Duràn</a:t>
            </a:r>
            <a:r>
              <a:rPr lang="it-IT" i="1" dirty="0">
                <a:solidFill>
                  <a:srgbClr val="FFFF00"/>
                </a:solidFill>
              </a:rPr>
              <a:t> et al., EPJ Web of Conf. </a:t>
            </a:r>
            <a:r>
              <a:rPr lang="it-IT" b="1" i="1" dirty="0">
                <a:solidFill>
                  <a:srgbClr val="FFFF00"/>
                </a:solidFill>
              </a:rPr>
              <a:t>146</a:t>
            </a:r>
            <a:r>
              <a:rPr lang="it-IT" i="1" dirty="0">
                <a:solidFill>
                  <a:srgbClr val="FFFF00"/>
                </a:solidFill>
              </a:rPr>
              <a:t> (2017) 02032</a:t>
            </a:r>
          </a:p>
          <a:p>
            <a:pPr marL="0" indent="0">
              <a:buNone/>
            </a:pPr>
            <a:r>
              <a:rPr lang="it-IT" dirty="0"/>
              <a:t>(U-235, U-238, Bi-209 (</a:t>
            </a:r>
            <a:r>
              <a:rPr lang="it-IT" dirty="0" err="1"/>
              <a:t>p,f</a:t>
            </a:r>
            <a:r>
              <a:rPr lang="it-IT" dirty="0"/>
              <a:t>)-(</a:t>
            </a:r>
            <a:r>
              <a:rPr lang="it-IT" dirty="0" err="1"/>
              <a:t>n,f</a:t>
            </a:r>
            <a:r>
              <a:rPr lang="it-IT" dirty="0"/>
              <a:t>) fino a 3 GeV, con INCL-v.5.2)</a:t>
            </a:r>
          </a:p>
          <a:p>
            <a:pPr marL="0" indent="0">
              <a:buNone/>
            </a:pPr>
            <a:r>
              <a:rPr lang="it-IT" dirty="0"/>
              <a:t>3) </a:t>
            </a:r>
            <a:r>
              <a:rPr lang="it-IT" i="1" dirty="0">
                <a:solidFill>
                  <a:srgbClr val="FFFF00"/>
                </a:solidFill>
              </a:rPr>
              <a:t>S. Lo Meo et al., EPJ Web of Conf. </a:t>
            </a:r>
            <a:r>
              <a:rPr lang="it-IT" b="1" i="1" dirty="0">
                <a:solidFill>
                  <a:srgbClr val="FFFF00"/>
                </a:solidFill>
              </a:rPr>
              <a:t>146 </a:t>
            </a:r>
            <a:r>
              <a:rPr lang="it-IT" i="1" dirty="0">
                <a:solidFill>
                  <a:srgbClr val="FFFF00"/>
                </a:solidFill>
              </a:rPr>
              <a:t>(2017) 04049</a:t>
            </a:r>
          </a:p>
          <a:p>
            <a:pPr marL="0" indent="0">
              <a:buNone/>
            </a:pPr>
            <a:r>
              <a:rPr lang="it-IT" dirty="0"/>
              <a:t>(attinidi e </a:t>
            </a:r>
            <a:r>
              <a:rPr lang="it-IT" dirty="0" err="1"/>
              <a:t>preattinidi</a:t>
            </a:r>
            <a:r>
              <a:rPr lang="it-IT" dirty="0"/>
              <a:t>, (</a:t>
            </a:r>
            <a:r>
              <a:rPr lang="it-IT" dirty="0" err="1"/>
              <a:t>p,f</a:t>
            </a:r>
            <a:r>
              <a:rPr lang="it-IT" dirty="0"/>
              <a:t>)-(</a:t>
            </a:r>
            <a:r>
              <a:rPr lang="it-IT" dirty="0" err="1"/>
              <a:t>n,f</a:t>
            </a:r>
            <a:r>
              <a:rPr lang="it-IT" dirty="0"/>
              <a:t>) fino a 8 GeV con INCL-v.5.2).</a:t>
            </a:r>
          </a:p>
        </p:txBody>
      </p:sp>
    </p:spTree>
    <p:extLst>
      <p:ext uri="{BB962C8B-B14F-4D97-AF65-F5344CB8AC3E}">
        <p14:creationId xmlns:p14="http://schemas.microsoft.com/office/powerpoint/2010/main" val="10365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BEE08B-A60B-41A4-B47F-FD34F960C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29A28B-A423-42E3-A7AC-6DEB4DF15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it-IT" sz="3000" dirty="0">
                <a:solidFill>
                  <a:srgbClr val="FFFF00"/>
                </a:solidFill>
              </a:rPr>
              <a:t>Criteri di calcolo adottati nei lavori pubblicati</a:t>
            </a:r>
          </a:p>
          <a:p>
            <a:r>
              <a:rPr lang="it-IT" dirty="0"/>
              <a:t>Riproduzione dei dati sperimentali (</a:t>
            </a:r>
            <a:r>
              <a:rPr lang="it-IT" dirty="0" err="1"/>
              <a:t>p,f</a:t>
            </a:r>
            <a:r>
              <a:rPr lang="it-IT" dirty="0"/>
              <a:t>) e (</a:t>
            </a:r>
            <a:r>
              <a:rPr lang="it-IT" dirty="0" err="1"/>
              <a:t>n,f</a:t>
            </a:r>
            <a:r>
              <a:rPr lang="it-IT" dirty="0"/>
              <a:t>) di un dato isotopo utilizzando gli stessi parametri di modello. In particolare:</a:t>
            </a:r>
          </a:p>
          <a:p>
            <a:r>
              <a:rPr lang="it-IT" dirty="0"/>
              <a:t>1) nessuna modifica nel modello di cascata intranucleare INCL, come raccomandato dagli autori del codice ;</a:t>
            </a:r>
          </a:p>
          <a:p>
            <a:r>
              <a:rPr lang="it-IT" dirty="0"/>
              <a:t>2) modifica, sia in ABLA07 che in GEMINI, di due soli parametri per ottimizzare il confronto con le sezioni d’ urto sperimentali (</a:t>
            </a:r>
            <a:r>
              <a:rPr lang="it-IT" dirty="0" err="1"/>
              <a:t>p,f</a:t>
            </a:r>
            <a:r>
              <a:rPr lang="it-IT" dirty="0"/>
              <a:t>) e (</a:t>
            </a:r>
            <a:r>
              <a:rPr lang="it-IT" dirty="0" err="1"/>
              <a:t>n,f</a:t>
            </a:r>
            <a:r>
              <a:rPr lang="it-IT" dirty="0"/>
              <a:t>), moltiplicando o dividendo per lo stesso fattore i parametri di densità di livelli nel canale di fissione, </a:t>
            </a:r>
            <a:r>
              <a:rPr lang="it-IT" b="1" i="1" dirty="0" err="1">
                <a:solidFill>
                  <a:srgbClr val="FFFF00"/>
                </a:solidFill>
              </a:rPr>
              <a:t>a_</a:t>
            </a:r>
            <a:r>
              <a:rPr lang="it-IT" sz="2000" b="1" i="1" dirty="0" err="1">
                <a:solidFill>
                  <a:srgbClr val="FFFF00"/>
                </a:solidFill>
              </a:rPr>
              <a:t>f</a:t>
            </a:r>
            <a:r>
              <a:rPr lang="it-IT" sz="1800" b="1" i="1" dirty="0">
                <a:solidFill>
                  <a:srgbClr val="FFFF00"/>
                </a:solidFill>
              </a:rPr>
              <a:t>,</a:t>
            </a:r>
            <a:r>
              <a:rPr lang="it-IT" sz="1800" dirty="0"/>
              <a:t> </a:t>
            </a:r>
            <a:r>
              <a:rPr lang="it-IT" dirty="0"/>
              <a:t>e sommando o sottraendo la stessa quantità alle barriere di fissione dei nuclei residui che subiscono fissione dopo la fine della cascata intranucleare.</a:t>
            </a:r>
          </a:p>
        </p:txBody>
      </p:sp>
    </p:spTree>
    <p:extLst>
      <p:ext uri="{BB962C8B-B14F-4D97-AF65-F5344CB8AC3E}">
        <p14:creationId xmlns:p14="http://schemas.microsoft.com/office/powerpoint/2010/main" val="8715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BF5AA-21FB-42A7-82CB-22CA3EF2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- 4</a:t>
            </a:r>
          </a:p>
        </p:txBody>
      </p:sp>
      <p:pic>
        <p:nvPicPr>
          <p:cNvPr id="6" name="Segnaposto immagine 5">
            <a:extLst>
              <a:ext uri="{FF2B5EF4-FFF2-40B4-BE49-F238E27FC236}">
                <a16:creationId xmlns:a16="http://schemas.microsoft.com/office/drawing/2014/main" id="{A319AC3B-ABB3-4C75-91E5-2466A389034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7084" b="7084"/>
          <a:stretch>
            <a:fillRect/>
          </a:stretch>
        </p:blipFill>
        <p:spPr>
          <a:xfrm>
            <a:off x="4868333" y="2336873"/>
            <a:ext cx="6543563" cy="4340763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951852-A950-423C-8B0F-92A321B72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I. Duran et al., EPJ Web of Conferences </a:t>
            </a:r>
            <a:r>
              <a:rPr lang="it-IT" b="1" dirty="0"/>
              <a:t>146 </a:t>
            </a:r>
            <a:r>
              <a:rPr lang="it-IT" dirty="0"/>
              <a:t>(2017) 02032</a:t>
            </a:r>
          </a:p>
        </p:txBody>
      </p:sp>
    </p:spTree>
    <p:extLst>
      <p:ext uri="{BB962C8B-B14F-4D97-AF65-F5344CB8AC3E}">
        <p14:creationId xmlns:p14="http://schemas.microsoft.com/office/powerpoint/2010/main" val="190238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D33A1-F4D2-445C-A39C-9F7E4965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F2C728-AC84-42FA-A067-113836905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Nelle diapositive seguenti si confrontano i dati sperimentali attualmente disponibili per le sezioni d’ urto (</a:t>
            </a:r>
            <a:r>
              <a:rPr lang="it-IT" dirty="0" err="1"/>
              <a:t>p,f</a:t>
            </a:r>
            <a:r>
              <a:rPr lang="it-IT" dirty="0"/>
              <a:t>) e (</a:t>
            </a:r>
            <a:r>
              <a:rPr lang="it-IT" dirty="0" err="1"/>
              <a:t>n,f</a:t>
            </a:r>
            <a:r>
              <a:rPr lang="it-IT" dirty="0"/>
              <a:t>) con le sezioni d’ urto calcolate nell’ articolo del 2015 (INCL-v.5.1.14) e quelle calcolate con i parametri di default della versione di ABLA07 distribuita con INCL-v.6.28.</a:t>
            </a:r>
          </a:p>
          <a:p>
            <a:r>
              <a:rPr lang="it-IT" dirty="0"/>
              <a:t>Si deve notare che i calcoli del 2015 qui presentati sono stati eseguiti con GEMINI, previo aggiustamento dei due parametri di modello precedentemente menzionati. I calcoli con ABLA07 darebbero risultati molto vicini a quelli di GEMINI.</a:t>
            </a:r>
          </a:p>
          <a:p>
            <a:r>
              <a:rPr lang="it-IT" dirty="0"/>
              <a:t>L’ intervallo di energia incidente per le sezioni d’ urto teoriche va da 100 </a:t>
            </a:r>
            <a:r>
              <a:rPr lang="it-IT" dirty="0" err="1"/>
              <a:t>MeV</a:t>
            </a:r>
            <a:r>
              <a:rPr lang="it-IT" dirty="0"/>
              <a:t> a 1 GeV. Ad energie inferiori a 100 </a:t>
            </a:r>
            <a:r>
              <a:rPr lang="it-IT" dirty="0" err="1"/>
              <a:t>MeV</a:t>
            </a:r>
            <a:r>
              <a:rPr lang="it-IT" dirty="0"/>
              <a:t> i dati sperimentali verrebbero pesantemente sottostimati dai calcoli.</a:t>
            </a:r>
          </a:p>
        </p:txBody>
      </p:sp>
    </p:spTree>
    <p:extLst>
      <p:ext uri="{BB962C8B-B14F-4D97-AF65-F5344CB8AC3E}">
        <p14:creationId xmlns:p14="http://schemas.microsoft.com/office/powerpoint/2010/main" val="1254995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5BF6B-ECA3-44A3-8001-C1D051D2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- 6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C3BD448-4C20-4618-A99C-0FCB0AFB3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3038" y="2173419"/>
            <a:ext cx="5845052" cy="4516631"/>
          </a:xfrm>
        </p:spPr>
      </p:pic>
    </p:spTree>
    <p:extLst>
      <p:ext uri="{BB962C8B-B14F-4D97-AF65-F5344CB8AC3E}">
        <p14:creationId xmlns:p14="http://schemas.microsoft.com/office/powerpoint/2010/main" val="1376593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4732DB-D329-4710-8C8A-85B3BBD5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- 7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3C85617-F991-4DB2-A95C-AD9C69CD3C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4078" y="2159518"/>
            <a:ext cx="5714101" cy="4415442"/>
          </a:xfrm>
        </p:spPr>
      </p:pic>
    </p:spTree>
    <p:extLst>
      <p:ext uri="{BB962C8B-B14F-4D97-AF65-F5344CB8AC3E}">
        <p14:creationId xmlns:p14="http://schemas.microsoft.com/office/powerpoint/2010/main" val="235775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DAF71-C793-4878-B6A4-27026DE41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U-235(</a:t>
            </a:r>
            <a:r>
              <a:rPr lang="it-IT" dirty="0" err="1"/>
              <a:t>n,f</a:t>
            </a:r>
            <a:r>
              <a:rPr lang="it-IT" dirty="0"/>
              <a:t>) a energie intermedie - 8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1189A9-8F27-4D13-95FD-88E07051C0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Al di sotto di 200 </a:t>
            </a:r>
            <a:r>
              <a:rPr lang="it-IT" dirty="0" err="1"/>
              <a:t>MeV</a:t>
            </a:r>
            <a:r>
              <a:rPr lang="it-IT" dirty="0"/>
              <a:t> i dati disponibili (</a:t>
            </a:r>
            <a:r>
              <a:rPr lang="it-IT" dirty="0" err="1"/>
              <a:t>Lisowski</a:t>
            </a:r>
            <a:r>
              <a:rPr lang="it-IT" dirty="0"/>
              <a:t> 1991, Nolte 2007) sono ben riprodotti da JENDL/HE-2007 (affidabile fino a circa 500 </a:t>
            </a:r>
            <a:r>
              <a:rPr lang="it-IT" dirty="0" err="1"/>
              <a:t>MeV</a:t>
            </a:r>
            <a:r>
              <a:rPr lang="it-IT" dirty="0"/>
              <a:t>)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657656DA-12ED-4FC5-9434-3992656E34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5968" y="2336800"/>
            <a:ext cx="5471402" cy="4227902"/>
          </a:xfrm>
        </p:spPr>
      </p:pic>
    </p:spTree>
    <p:extLst>
      <p:ext uri="{BB962C8B-B14F-4D97-AF65-F5344CB8AC3E}">
        <p14:creationId xmlns:p14="http://schemas.microsoft.com/office/powerpoint/2010/main" val="27905722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337</TotalTime>
  <Words>950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Trebuchet MS</vt:lpstr>
      <vt:lpstr>Berlino</vt:lpstr>
      <vt:lpstr>Calcoli preliminari per la reazione          U-235(n,f) a energie intermedie  </vt:lpstr>
      <vt:lpstr>U-235(n,f) a energie intermedie - 1</vt:lpstr>
      <vt:lpstr>U-235(n,f) a energie intermedie - 2</vt:lpstr>
      <vt:lpstr>U-235(n,f) a energie intermedie - 3</vt:lpstr>
      <vt:lpstr>U-235(n,f) a energie intermedie - 4</vt:lpstr>
      <vt:lpstr>U-235(n,f) a energie intermedie - 5</vt:lpstr>
      <vt:lpstr>U-235(n,f) a energie intermedie - 6</vt:lpstr>
      <vt:lpstr>U-235(n,f) a energie intermedie - 7</vt:lpstr>
      <vt:lpstr>U-235(n,f) a energie intermedie - 8</vt:lpstr>
      <vt:lpstr>U-235(n,f) a energie intermedie - 9</vt:lpstr>
      <vt:lpstr>U-235(n,f) a energie intermedie - 10</vt:lpstr>
      <vt:lpstr>U-235(n,f) a energie intermedie - 11</vt:lpstr>
      <vt:lpstr>U-235(n,f) a energie intermedie - 12</vt:lpstr>
      <vt:lpstr>U-235(n,f) a energie intermedie – 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Calcoli preliminari per la reazione          U-235(n,f) a energie intermedie  </dc:title>
  <dc:creator>Alberto Ventura</dc:creator>
  <cp:lastModifiedBy>Alberto Ventura</cp:lastModifiedBy>
  <cp:revision>37</cp:revision>
  <dcterms:created xsi:type="dcterms:W3CDTF">2020-01-10T08:21:08Z</dcterms:created>
  <dcterms:modified xsi:type="dcterms:W3CDTF">2020-02-21T11:22:56Z</dcterms:modified>
</cp:coreProperties>
</file>