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9" r:id="rId2"/>
    <p:sldId id="290" r:id="rId3"/>
    <p:sldId id="291" r:id="rId4"/>
    <p:sldId id="292" r:id="rId5"/>
    <p:sldId id="293" r:id="rId6"/>
    <p:sldId id="294" r:id="rId7"/>
    <p:sldId id="266" r:id="rId8"/>
    <p:sldId id="267" r:id="rId9"/>
    <p:sldId id="259" r:id="rId10"/>
    <p:sldId id="260" r:id="rId11"/>
    <p:sldId id="261" r:id="rId12"/>
    <p:sldId id="262" r:id="rId13"/>
    <p:sldId id="263" r:id="rId14"/>
    <p:sldId id="264" r:id="rId15"/>
    <p:sldId id="285" r:id="rId16"/>
    <p:sldId id="300" r:id="rId17"/>
    <p:sldId id="296" r:id="rId18"/>
    <p:sldId id="297" r:id="rId19"/>
    <p:sldId id="301" r:id="rId20"/>
    <p:sldId id="302" r:id="rId21"/>
    <p:sldId id="303" r:id="rId22"/>
    <p:sldId id="308" r:id="rId23"/>
    <p:sldId id="307" r:id="rId24"/>
    <p:sldId id="304" r:id="rId25"/>
    <p:sldId id="305" r:id="rId26"/>
    <p:sldId id="306" r:id="rId27"/>
    <p:sldId id="265" r:id="rId28"/>
    <p:sldId id="295" r:id="rId2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seppe Tagliente" initials="GT" lastIdx="1" clrIdx="0">
    <p:extLst>
      <p:ext uri="{19B8F6BF-5375-455C-9EA6-DF929625EA0E}">
        <p15:presenceInfo xmlns:p15="http://schemas.microsoft.com/office/powerpoint/2012/main" userId="09e97827926f0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1T16:11:51.69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A436B-06E6-9643-8379-24F7A3412FA9}" type="datetimeFigureOut">
              <a:rPr lang="it-IT" smtClean="0"/>
              <a:t>03/05/20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78FAD-4936-C345-BFCF-77CD3D9B8C6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56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146F0-8E04-8C49-AC18-449D74716D36}" type="datetimeFigureOut">
              <a:rPr lang="it-IT" smtClean="0"/>
              <a:t>03/05/20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AAAEB-9780-8141-8D9F-CE0F18C2A8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730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42A7-594E-5245-9633-D2D55828D107}" type="datetime1">
              <a:rPr lang="it-IT" smtClean="0"/>
              <a:t>03/05/20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meeting  04/05/2020  G. Tagliente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9F3E-9277-9F49-A9F4-67C2B1A203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8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2DE5-FDB3-9844-981E-C591BA2A254B}" type="datetime1">
              <a:rPr lang="it-IT" smtClean="0"/>
              <a:t>03/05/20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meeting  04/05/2020  G. Tagliente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9F3E-9277-9F49-A9F4-67C2B1A203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8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BBEA-B8A6-024C-9A84-3C489F2C2E1B}" type="datetime1">
              <a:rPr lang="it-IT" smtClean="0"/>
              <a:t>03/05/20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meeting  04/05/2020  G. Tagliente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9F3E-9277-9F49-A9F4-67C2B1A203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6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EFAF-58B4-B644-8B26-F251E0F0F445}" type="datetime1">
              <a:rPr lang="it-IT" smtClean="0"/>
              <a:t>03/05/20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meeting  04/05/2020  G. Tagliente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9F3E-9277-9F49-A9F4-67C2B1A203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1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8BD6-B240-F44C-AE73-121221048708}" type="datetime1">
              <a:rPr lang="it-IT" smtClean="0"/>
              <a:t>03/05/20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meeting  04/05/2020  G. Tagliente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9F3E-9277-9F49-A9F4-67C2B1A203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93A0-F85A-2245-A125-12F6A41DEF52}" type="datetime1">
              <a:rPr lang="it-IT" smtClean="0"/>
              <a:t>03/05/20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meeting  04/05/2020  G. Tagliente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9F3E-9277-9F49-A9F4-67C2B1A203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2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25CA-D249-AA4F-A860-095E227F56FB}" type="datetime1">
              <a:rPr lang="it-IT" smtClean="0"/>
              <a:t>03/05/20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meeting  04/05/2020  G. Tagliente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9F3E-9277-9F49-A9F4-67C2B1A203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3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BF58-D2EC-5641-9C4A-E77558B00A33}" type="datetime1">
              <a:rPr lang="it-IT" smtClean="0"/>
              <a:t>03/05/20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meeting  04/05/2020  G. Tagliente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9F3E-9277-9F49-A9F4-67C2B1A203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3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B7F1-F654-B442-B23A-04FBACD9ECDC}" type="datetime1">
              <a:rPr lang="it-IT" smtClean="0"/>
              <a:t>03/05/20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meeting  04/05/2020  G. Tagliente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9F3E-9277-9F49-A9F4-67C2B1A203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1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B940-5FCA-E944-B6F0-8C7AD85A1782}" type="datetime1">
              <a:rPr lang="it-IT" smtClean="0"/>
              <a:t>03/05/20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meeting  04/05/2020  G. Tagliente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9F3E-9277-9F49-A9F4-67C2B1A203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5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BB12-1A77-F745-B98F-1641BB44C7AB}" type="datetime1">
              <a:rPr lang="it-IT" smtClean="0"/>
              <a:t>03/05/20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meeting  04/05/2020  G. Tagliente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9F3E-9277-9F49-A9F4-67C2B1A203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5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4144A-A129-4A43-ACDF-FA7EEB746AE5}" type="datetime1">
              <a:rPr lang="it-IT" smtClean="0"/>
              <a:t>03/05/20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n_TOF meeting  04/05/2020  G. Tagliente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F9F3E-9277-9F49-A9F4-67C2B1A203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2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4170" y="2068667"/>
            <a:ext cx="65663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Neutron capture cross section  </a:t>
            </a:r>
          </a:p>
          <a:p>
            <a:pPr algn="ctr"/>
            <a:r>
              <a:rPr lang="en-US" sz="4000" b="1" dirty="0"/>
              <a:t>of </a:t>
            </a:r>
            <a:r>
              <a:rPr lang="en-US" sz="4000" b="1" baseline="30000" dirty="0"/>
              <a:t>88</a:t>
            </a:r>
            <a:r>
              <a:rPr lang="en-US" sz="4000" b="1" dirty="0"/>
              <a:t>Sr(</a:t>
            </a:r>
            <a:r>
              <a:rPr lang="en-US" sz="4000" b="1" dirty="0" err="1"/>
              <a:t>n,</a:t>
            </a:r>
            <a:r>
              <a:rPr lang="en-US" sz="4000" b="1" dirty="0" err="1">
                <a:latin typeface="Symbol" charset="2"/>
                <a:cs typeface="Symbol" charset="2"/>
              </a:rPr>
              <a:t>g</a:t>
            </a:r>
            <a:r>
              <a:rPr lang="en-US" sz="4000" b="1" dirty="0"/>
              <a:t>), </a:t>
            </a:r>
            <a:r>
              <a:rPr lang="en-US" sz="4000" b="1" baseline="30000" dirty="0"/>
              <a:t>89</a:t>
            </a:r>
            <a:r>
              <a:rPr lang="en-US" sz="4000" b="1" dirty="0"/>
              <a:t>Y(</a:t>
            </a:r>
            <a:r>
              <a:rPr lang="en-US" sz="4000" b="1" dirty="0" err="1"/>
              <a:t>n,</a:t>
            </a:r>
            <a:r>
              <a:rPr lang="en-US" sz="4000" b="1" dirty="0" err="1">
                <a:latin typeface="Symbol" charset="2"/>
                <a:cs typeface="Symbol" charset="2"/>
              </a:rPr>
              <a:t>g</a:t>
            </a:r>
            <a:r>
              <a:rPr lang="en-US" sz="4000" b="1" dirty="0"/>
              <a:t>) @EAR1</a:t>
            </a:r>
          </a:p>
        </p:txBody>
      </p:sp>
      <p:sp>
        <p:nvSpPr>
          <p:cNvPr id="7" name="Rectangle 6"/>
          <p:cNvSpPr/>
          <p:nvPr/>
        </p:nvSpPr>
        <p:spPr>
          <a:xfrm>
            <a:off x="1743891" y="3997815"/>
            <a:ext cx="6633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G. Tagliente, P.M. Milazzo, L.A. Damone, M. Mastromarco, N. Colonna, A. Mazzone, M. Barbagallo, S. Cristallo, A.C. Larsen, M. Lugaro, C. </a:t>
            </a:r>
            <a:r>
              <a:rPr lang="it-IT">
                <a:solidFill>
                  <a:schemeClr val="tx2">
                    <a:lumMod val="75000"/>
                  </a:schemeClr>
                </a:solidFill>
              </a:rPr>
              <a:t>Massimi,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F. Mingrone , C.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Paradela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, P.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Schillebeeckx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and the n_TOF collaboration.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28501" y="546503"/>
            <a:ext cx="3995545" cy="1416318"/>
            <a:chOff x="706108" y="251019"/>
            <a:chExt cx="2789639" cy="651079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1" name="Immagin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108" y="251250"/>
              <a:ext cx="911214" cy="650848"/>
            </a:xfrm>
            <a:prstGeom prst="rect">
              <a:avLst/>
            </a:prstGeom>
          </p:spPr>
        </p:pic>
      </p:grp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473064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7B67734-C521-784A-A11F-E5A793168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702" y="818491"/>
            <a:ext cx="2650578" cy="11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0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74" y="1145401"/>
            <a:ext cx="5146480" cy="5146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839673" y="2889497"/>
            <a:ext cx="72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YIELD</a:t>
            </a:r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0650" y="5865231"/>
            <a:ext cx="85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>
                <a:solidFill>
                  <a:schemeClr val="bg2">
                    <a:lumMod val="75000"/>
                  </a:schemeClr>
                </a:solidFill>
              </a:rPr>
              <a:t>En</a:t>
            </a: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(eV)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968555" y="90544"/>
            <a:ext cx="617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Analysis </a:t>
            </a:r>
            <a:r>
              <a:rPr lang="mr-IN" sz="3600" dirty="0"/>
              <a:t>–</a:t>
            </a:r>
            <a:r>
              <a:rPr lang="en-US" sz="3600" dirty="0"/>
              <a:t> Contaminants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606451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6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55" y="1236756"/>
            <a:ext cx="4986585" cy="498658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598133" y="4397829"/>
            <a:ext cx="0" cy="36576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656916" y="3553103"/>
            <a:ext cx="2" cy="34834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5948" y="4385133"/>
            <a:ext cx="39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2">
                    <a:lumMod val="75000"/>
                  </a:schemeClr>
                </a:solidFill>
              </a:rPr>
              <a:t>Ho</a:t>
            </a:r>
            <a:endParaRPr lang="it-I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42616" y="3322336"/>
            <a:ext cx="388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2">
                    <a:lumMod val="75000"/>
                  </a:schemeClr>
                </a:solidFill>
              </a:rPr>
              <a:t>Ta</a:t>
            </a:r>
            <a:endParaRPr lang="it-I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241479" y="4689567"/>
            <a:ext cx="2" cy="34834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86406" y="4699941"/>
            <a:ext cx="43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2">
                    <a:lumMod val="75000"/>
                  </a:schemeClr>
                </a:solidFill>
              </a:rPr>
              <a:t>Ta</a:t>
            </a:r>
            <a:endParaRPr lang="it-I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1376" y="4216623"/>
            <a:ext cx="418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2">
                    <a:lumMod val="75000"/>
                  </a:schemeClr>
                </a:solidFill>
              </a:rPr>
              <a:t>Ho</a:t>
            </a:r>
            <a:endParaRPr lang="it-I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45986" y="4889886"/>
            <a:ext cx="46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2">
                    <a:lumMod val="75000"/>
                  </a:schemeClr>
                </a:solidFill>
              </a:rPr>
              <a:t>Ta</a:t>
            </a:r>
            <a:endParaRPr lang="it-I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447221" y="5155477"/>
            <a:ext cx="2" cy="34834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13991" y="5065136"/>
            <a:ext cx="369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2">
                    <a:lumMod val="75000"/>
                  </a:schemeClr>
                </a:solidFill>
              </a:rPr>
              <a:t>Ta</a:t>
            </a:r>
            <a:endParaRPr lang="it-I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60223" y="5066223"/>
            <a:ext cx="3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2">
                    <a:lumMod val="75000"/>
                  </a:schemeClr>
                </a:solidFill>
              </a:rPr>
              <a:t>Ta</a:t>
            </a:r>
            <a:endParaRPr lang="it-I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806453" y="5059678"/>
            <a:ext cx="2" cy="34834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312637" y="4976940"/>
            <a:ext cx="2" cy="34834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91807" y="4728757"/>
            <a:ext cx="395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2">
                    <a:lumMod val="75000"/>
                  </a:schemeClr>
                </a:solidFill>
              </a:rPr>
              <a:t>Ho</a:t>
            </a:r>
            <a:endParaRPr lang="it-I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12987" y="4889737"/>
            <a:ext cx="378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2">
                    <a:lumMod val="75000"/>
                  </a:schemeClr>
                </a:solidFill>
              </a:rPr>
              <a:t>Ta</a:t>
            </a:r>
            <a:endParaRPr lang="it-I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51963" y="4747622"/>
            <a:ext cx="470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2">
                    <a:lumMod val="75000"/>
                  </a:schemeClr>
                </a:solidFill>
              </a:rPr>
              <a:t>Ta</a:t>
            </a:r>
            <a:endParaRPr lang="it-I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445836" y="1837509"/>
            <a:ext cx="293915" cy="3936274"/>
          </a:xfrm>
          <a:prstGeom prst="ellipse">
            <a:avLst/>
          </a:prstGeom>
          <a:noFill/>
          <a:ln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Box 17"/>
          <p:cNvSpPr txBox="1"/>
          <p:nvPr/>
        </p:nvSpPr>
        <p:spPr>
          <a:xfrm>
            <a:off x="7080076" y="244998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Ho</a:t>
            </a:r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6531445" y="5129340"/>
            <a:ext cx="2" cy="34834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9012" y="4889866"/>
            <a:ext cx="45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2">
                    <a:lumMod val="75000"/>
                  </a:schemeClr>
                </a:solidFill>
              </a:rPr>
              <a:t>Ho</a:t>
            </a:r>
            <a:endParaRPr lang="it-I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6707790" y="5050962"/>
            <a:ext cx="2" cy="34834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10764" y="4882971"/>
            <a:ext cx="38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2">
                    <a:lumMod val="75000"/>
                  </a:schemeClr>
                </a:solidFill>
              </a:rPr>
              <a:t>Ta</a:t>
            </a:r>
            <a:endParaRPr lang="it-I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6861280" y="5151108"/>
            <a:ext cx="2" cy="34834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733923" y="4911635"/>
            <a:ext cx="346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2">
                    <a:lumMod val="75000"/>
                  </a:schemeClr>
                </a:solidFill>
              </a:rPr>
              <a:t>Ta</a:t>
            </a:r>
            <a:endParaRPr lang="it-I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3407" y="4815842"/>
            <a:ext cx="1488981" cy="707886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tx2">
                    <a:lumMod val="75000"/>
                  </a:schemeClr>
                </a:solidFill>
              </a:rPr>
              <a:t>Ta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= 0.295%</a:t>
            </a:r>
          </a:p>
          <a:p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Ho = 0.226%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07616" y="2441277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Ho</a:t>
            </a:r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65" y="1238948"/>
            <a:ext cx="3353606" cy="3353606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>
            <a:off x="2106378" y="2712715"/>
            <a:ext cx="0" cy="36576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899922" y="2617295"/>
            <a:ext cx="386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2">
                    <a:lumMod val="75000"/>
                  </a:schemeClr>
                </a:solidFill>
              </a:rPr>
              <a:t>Ho</a:t>
            </a:r>
            <a:endParaRPr lang="it-I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2713812" y="1528358"/>
            <a:ext cx="2" cy="34834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606037" y="1332421"/>
            <a:ext cx="417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2">
                    <a:lumMod val="75000"/>
                  </a:schemeClr>
                </a:solidFill>
              </a:rPr>
              <a:t>Ta</a:t>
            </a:r>
            <a:endParaRPr lang="it-I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382590" y="2882537"/>
            <a:ext cx="548639" cy="3161212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260162" y="2616559"/>
            <a:ext cx="730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2">
                    <a:lumMod val="75000"/>
                  </a:schemeClr>
                </a:solidFill>
              </a:rPr>
              <a:t>YIELD</a:t>
            </a:r>
            <a:endParaRPr lang="it-IT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21684" y="4280269"/>
            <a:ext cx="636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bg2">
                    <a:lumMod val="75000"/>
                  </a:schemeClr>
                </a:solidFill>
              </a:rPr>
              <a:t>En</a:t>
            </a:r>
            <a:r>
              <a:rPr lang="en-CA" sz="1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</a:rPr>
              <a:t>(eV)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36840" y="5808625"/>
            <a:ext cx="96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>
                <a:solidFill>
                  <a:schemeClr val="bg2">
                    <a:lumMod val="75000"/>
                  </a:schemeClr>
                </a:solidFill>
              </a:rPr>
              <a:t>En</a:t>
            </a: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(eV)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3312608" y="377545"/>
            <a:ext cx="5390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Analysis </a:t>
            </a:r>
            <a:r>
              <a:rPr lang="mr-IN" sz="3600" dirty="0"/>
              <a:t>–</a:t>
            </a:r>
            <a:r>
              <a:rPr lang="en-US" sz="3600" dirty="0"/>
              <a:t> Contaminants 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86412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32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638" y="1447947"/>
            <a:ext cx="2294699" cy="2294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638" y="3864156"/>
            <a:ext cx="2294699" cy="2294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37625" y="5851079"/>
            <a:ext cx="836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bg2">
                    <a:lumMod val="75000"/>
                  </a:schemeClr>
                </a:solidFill>
              </a:rPr>
              <a:t>En</a:t>
            </a:r>
            <a:r>
              <a:rPr lang="en-CA" sz="1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</a:rPr>
              <a:t>(eV)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8271" y="1611084"/>
            <a:ext cx="55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2">
                    <a:lumMod val="75000"/>
                  </a:schemeClr>
                </a:solidFill>
              </a:rPr>
              <a:t>YIELD</a:t>
            </a:r>
            <a:endParaRPr lang="it-IT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325303" y="2455820"/>
            <a:ext cx="555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2">
                    <a:lumMod val="75000"/>
                  </a:schemeClr>
                </a:solidFill>
              </a:rPr>
              <a:t>YIELD</a:t>
            </a:r>
            <a:endParaRPr lang="it-IT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51536" y="3627231"/>
            <a:ext cx="6368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 err="1">
                <a:solidFill>
                  <a:schemeClr val="bg2">
                    <a:lumMod val="75000"/>
                  </a:schemeClr>
                </a:solidFill>
              </a:rPr>
              <a:t>En</a:t>
            </a:r>
            <a:r>
              <a:rPr lang="en-CA" sz="9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900" dirty="0">
                <a:solidFill>
                  <a:schemeClr val="bg2">
                    <a:lumMod val="75000"/>
                  </a:schemeClr>
                </a:solidFill>
              </a:rPr>
              <a:t>(eV)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51536" y="6105109"/>
            <a:ext cx="6368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 err="1">
                <a:solidFill>
                  <a:schemeClr val="bg2">
                    <a:lumMod val="75000"/>
                  </a:schemeClr>
                </a:solidFill>
              </a:rPr>
              <a:t>En</a:t>
            </a:r>
            <a:r>
              <a:rPr lang="en-CA" sz="9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900" dirty="0">
                <a:solidFill>
                  <a:schemeClr val="bg2">
                    <a:lumMod val="75000"/>
                  </a:schemeClr>
                </a:solidFill>
              </a:rPr>
              <a:t>(eV)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340905" y="4557128"/>
            <a:ext cx="555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2">
                    <a:lumMod val="75000"/>
                  </a:schemeClr>
                </a:solidFill>
              </a:rPr>
              <a:t>YIELD</a:t>
            </a:r>
            <a:endParaRPr lang="it-IT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1" y="1436912"/>
            <a:ext cx="4721944" cy="472194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797695" y="394705"/>
            <a:ext cx="637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Analysis </a:t>
            </a:r>
            <a:r>
              <a:rPr lang="mr-IN" sz="3600" dirty="0"/>
              <a:t>–</a:t>
            </a:r>
            <a:r>
              <a:rPr lang="en-US" sz="3600" dirty="0"/>
              <a:t> Resonance analysis 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33800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  <p:sp>
        <p:nvSpPr>
          <p:cNvPr id="24" name="TextBox 14"/>
          <p:cNvSpPr txBox="1"/>
          <p:nvPr/>
        </p:nvSpPr>
        <p:spPr>
          <a:xfrm rot="16200000">
            <a:off x="284836" y="2847339"/>
            <a:ext cx="667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2">
                    <a:lumMod val="75000"/>
                  </a:schemeClr>
                </a:solidFill>
              </a:rPr>
              <a:t>YIELD</a:t>
            </a:r>
            <a:endParaRPr lang="it-IT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" name="TextBox 58"/>
          <p:cNvSpPr txBox="1"/>
          <p:nvPr/>
        </p:nvSpPr>
        <p:spPr>
          <a:xfrm>
            <a:off x="2640520" y="6029843"/>
            <a:ext cx="96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>
                <a:solidFill>
                  <a:schemeClr val="bg2">
                    <a:lumMod val="75000"/>
                  </a:schemeClr>
                </a:solidFill>
              </a:rPr>
              <a:t>En</a:t>
            </a: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(eV)</a:t>
            </a:r>
          </a:p>
        </p:txBody>
      </p:sp>
    </p:spTree>
    <p:extLst>
      <p:ext uri="{BB962C8B-B14F-4D97-AF65-F5344CB8AC3E}">
        <p14:creationId xmlns:p14="http://schemas.microsoft.com/office/powerpoint/2010/main" val="2891191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1" y="1499146"/>
            <a:ext cx="3945601" cy="3945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74" y="1499145"/>
            <a:ext cx="3945601" cy="39456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284836" y="2847339"/>
            <a:ext cx="667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2">
                    <a:lumMod val="75000"/>
                  </a:schemeClr>
                </a:solidFill>
              </a:rPr>
              <a:t>YIELD</a:t>
            </a:r>
            <a:endParaRPr lang="it-IT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278456" y="2739568"/>
            <a:ext cx="763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2">
                    <a:lumMod val="75000"/>
                  </a:schemeClr>
                </a:solidFill>
              </a:rPr>
              <a:t>YIELD</a:t>
            </a:r>
            <a:endParaRPr lang="it-IT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6722" y="5487540"/>
            <a:ext cx="953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bg2">
                    <a:lumMod val="75000"/>
                  </a:schemeClr>
                </a:solidFill>
              </a:rPr>
              <a:t>En</a:t>
            </a:r>
            <a:r>
              <a:rPr lang="en-CA" sz="1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</a:rPr>
              <a:t>(eV)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1353" y="5434918"/>
            <a:ext cx="808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bg2">
                    <a:lumMod val="75000"/>
                  </a:schemeClr>
                </a:solidFill>
              </a:rPr>
              <a:t>En</a:t>
            </a:r>
            <a:r>
              <a:rPr lang="en-CA" sz="1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</a:rPr>
              <a:t>(eV)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906208" y="377545"/>
            <a:ext cx="637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Analysis </a:t>
            </a:r>
            <a:r>
              <a:rPr lang="mr-IN" sz="3600" dirty="0"/>
              <a:t>–</a:t>
            </a:r>
            <a:r>
              <a:rPr lang="en-US" sz="3600" dirty="0"/>
              <a:t> Resonance analysis 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439493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40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5" y="1589468"/>
            <a:ext cx="4024406" cy="3912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49" y="1589469"/>
            <a:ext cx="3912834" cy="39128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21195" y="5549208"/>
            <a:ext cx="80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err="1">
                <a:solidFill>
                  <a:schemeClr val="bg2">
                    <a:lumMod val="75000"/>
                  </a:schemeClr>
                </a:solidFill>
              </a:rPr>
              <a:t>En</a:t>
            </a:r>
            <a:r>
              <a:rPr lang="en-CA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(eV)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3381" y="5536508"/>
            <a:ext cx="1001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err="1">
                <a:solidFill>
                  <a:schemeClr val="bg2">
                    <a:lumMod val="75000"/>
                  </a:schemeClr>
                </a:solidFill>
              </a:rPr>
              <a:t>En</a:t>
            </a:r>
            <a:r>
              <a:rPr lang="en-CA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</a:rPr>
              <a:t>(eV)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58198" y="3205838"/>
            <a:ext cx="756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2">
                    <a:lumMod val="75000"/>
                  </a:schemeClr>
                </a:solidFill>
              </a:rPr>
              <a:t>YIELD</a:t>
            </a:r>
            <a:endParaRPr lang="it-IT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254864" y="3057070"/>
            <a:ext cx="90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2">
                    <a:lumMod val="75000"/>
                  </a:schemeClr>
                </a:solidFill>
              </a:rPr>
              <a:t>YIELD</a:t>
            </a:r>
            <a:endParaRPr lang="it-IT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93508" y="394705"/>
            <a:ext cx="637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Analysis </a:t>
            </a:r>
            <a:r>
              <a:rPr lang="mr-IN" sz="3600" dirty="0"/>
              <a:t>–</a:t>
            </a:r>
            <a:r>
              <a:rPr lang="en-US" sz="3600" dirty="0"/>
              <a:t> Resonance analysis 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14700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9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Y89_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3" y="4118661"/>
            <a:ext cx="4905788" cy="2563200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3" y="1441529"/>
            <a:ext cx="4721944" cy="257068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312608" y="377545"/>
            <a:ext cx="5236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Analysis </a:t>
            </a:r>
            <a:r>
              <a:rPr lang="mr-IN" sz="3600" dirty="0"/>
              <a:t>–</a:t>
            </a:r>
            <a:r>
              <a:rPr lang="en-US" sz="3600" dirty="0"/>
              <a:t> Transmission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216261" y="1870559"/>
            <a:ext cx="3797647" cy="14773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transmission and capture measurements were performed at GELINA facility, by </a:t>
            </a:r>
            <a:r>
              <a:rPr lang="en-US" dirty="0">
                <a:solidFill>
                  <a:srgbClr val="FF0000"/>
                </a:solidFill>
              </a:rPr>
              <a:t>Carlos </a:t>
            </a:r>
            <a:r>
              <a:rPr lang="en-US" dirty="0" err="1">
                <a:solidFill>
                  <a:srgbClr val="FF0000"/>
                </a:solidFill>
              </a:rPr>
              <a:t>Paradela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Stefan </a:t>
            </a:r>
            <a:r>
              <a:rPr lang="en-US" dirty="0" err="1">
                <a:solidFill>
                  <a:srgbClr val="FF0000"/>
                </a:solidFill>
              </a:rPr>
              <a:t>Kopecky</a:t>
            </a:r>
            <a:r>
              <a:rPr lang="en-US" dirty="0"/>
              <a:t>. Three </a:t>
            </a:r>
            <a:r>
              <a:rPr lang="en-US" baseline="30000" dirty="0"/>
              <a:t>89</a:t>
            </a:r>
            <a:r>
              <a:rPr lang="en-US" dirty="0"/>
              <a:t>Y samples of different thickness were used.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3124200" y="6538912"/>
            <a:ext cx="3733800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310473" y="2235200"/>
            <a:ext cx="437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Yield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822561" y="3872440"/>
            <a:ext cx="535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</a:t>
            </a:r>
            <a:r>
              <a:rPr lang="en-US" sz="1000" baseline="-25000" dirty="0"/>
              <a:t>n</a:t>
            </a:r>
            <a:r>
              <a:rPr lang="en-US" sz="1000" dirty="0"/>
              <a:t> (</a:t>
            </a:r>
            <a:r>
              <a:rPr lang="en-US" sz="1000" dirty="0" err="1"/>
              <a:t>eV</a:t>
            </a:r>
            <a:r>
              <a:rPr lang="en-US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830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3CF4A73-CAB6-CF4D-9411-DE6D3D49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87110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AFC1F51D-39A8-0142-BC2A-6E80D26D7E8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180437"/>
            <a:ext cx="3600000" cy="216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F08C82C-EE63-D14D-A349-8D67649587E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80437"/>
            <a:ext cx="3600000" cy="216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690D397-9FAB-4C4D-961B-5C8BD8732F3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3625741"/>
            <a:ext cx="3600000" cy="2160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6A44048-2C0C-DA4B-A5ED-E55C96AC538A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53283" y="3625741"/>
            <a:ext cx="3600000" cy="21600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3F4ACB7-A9B7-134C-B654-FB50756BD409}"/>
              </a:ext>
            </a:extLst>
          </p:cNvPr>
          <p:cNvSpPr txBox="1"/>
          <p:nvPr/>
        </p:nvSpPr>
        <p:spPr>
          <a:xfrm>
            <a:off x="3312608" y="377545"/>
            <a:ext cx="2552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</a:t>
            </a:r>
            <a:r>
              <a:rPr lang="mr-IN" sz="3600" dirty="0"/>
              <a:t>–</a:t>
            </a:r>
            <a:r>
              <a:rPr lang="en-US" sz="3600" dirty="0"/>
              <a:t> GELINA </a:t>
            </a:r>
          </a:p>
        </p:txBody>
      </p:sp>
    </p:spTree>
    <p:extLst>
      <p:ext uri="{BB962C8B-B14F-4D97-AF65-F5344CB8AC3E}">
        <p14:creationId xmlns:p14="http://schemas.microsoft.com/office/powerpoint/2010/main" val="3471464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, mappa&#10;&#10;Descrizione generata automaticamente">
            <a:extLst>
              <a:ext uri="{FF2B5EF4-FFF2-40B4-BE49-F238E27FC236}">
                <a16:creationId xmlns:a16="http://schemas.microsoft.com/office/drawing/2014/main" id="{209D8F33-E1E9-814F-8324-70E84F2C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7199"/>
            <a:ext cx="4424854" cy="2858480"/>
          </a:xfrm>
          <a:prstGeom prst="rect">
            <a:avLst/>
          </a:prstGeom>
        </p:spPr>
      </p:pic>
      <p:pic>
        <p:nvPicPr>
          <p:cNvPr id="5" name="Immagine 4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77B130BC-FAB8-EF4F-8F3C-8DD00AB79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23" y="712164"/>
            <a:ext cx="4572000" cy="2910590"/>
          </a:xfrm>
          <a:prstGeom prst="rect">
            <a:avLst/>
          </a:prstGeom>
        </p:spPr>
      </p:pic>
      <p:pic>
        <p:nvPicPr>
          <p:cNvPr id="9" name="Immagine 8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1598FA4A-F65F-D94B-AE77-5C3789728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572"/>
            <a:ext cx="4443803" cy="2858480"/>
          </a:xfrm>
          <a:prstGeom prst="rect">
            <a:avLst/>
          </a:prstGeom>
        </p:spPr>
      </p:pic>
      <p:pic>
        <p:nvPicPr>
          <p:cNvPr id="13" name="Immagine 12" descr="Immagine che contiene mappa&#10;&#10;Descrizione generata automaticamente">
            <a:extLst>
              <a:ext uri="{FF2B5EF4-FFF2-40B4-BE49-F238E27FC236}">
                <a16:creationId xmlns:a16="http://schemas.microsoft.com/office/drawing/2014/main" id="{CACBF3F5-9268-AC4E-BD47-7E676791A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471" y="3583036"/>
            <a:ext cx="4423704" cy="283555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AF4788-366C-E343-BBCD-C4058FA391DA}"/>
              </a:ext>
            </a:extLst>
          </p:cNvPr>
          <p:cNvSpPr txBox="1"/>
          <p:nvPr/>
        </p:nvSpPr>
        <p:spPr>
          <a:xfrm>
            <a:off x="2913217" y="51724"/>
            <a:ext cx="4796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</a:t>
            </a:r>
            <a:r>
              <a:rPr lang="mr-IN" sz="3600" dirty="0"/>
              <a:t>–</a:t>
            </a:r>
            <a:r>
              <a:rPr lang="en-US" sz="3600" dirty="0"/>
              <a:t> Resonance Analysis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828C0E0-D4A7-304A-8AF0-AD657B0B2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60986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19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2B12B6B1-A04B-6748-BCD1-FB7836CC9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25023"/>
            <a:ext cx="4572000" cy="2922568"/>
          </a:xfrm>
          <a:prstGeom prst="rect">
            <a:avLst/>
          </a:prstGeom>
        </p:spPr>
      </p:pic>
      <p:pic>
        <p:nvPicPr>
          <p:cNvPr id="5" name="Immagine 4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4999890C-0305-704B-8936-23AC95A3F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17469"/>
            <a:ext cx="4572000" cy="293012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BB4C4E-E0AE-FC47-B68B-A10DB0DD548F}"/>
              </a:ext>
            </a:extLst>
          </p:cNvPr>
          <p:cNvSpPr txBox="1"/>
          <p:nvPr/>
        </p:nvSpPr>
        <p:spPr>
          <a:xfrm>
            <a:off x="3186487" y="377545"/>
            <a:ext cx="490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 </a:t>
            </a:r>
            <a:r>
              <a:rPr lang="mr-IN" sz="3600" dirty="0"/>
              <a:t>–</a:t>
            </a:r>
            <a:r>
              <a:rPr lang="en-US" sz="3600" dirty="0"/>
              <a:t> Resonance Analysis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433C59C9-AE57-FC46-8D0B-2E2BC43263AE}"/>
              </a:ext>
            </a:extLst>
          </p:cNvPr>
          <p:cNvGrpSpPr/>
          <p:nvPr/>
        </p:nvGrpSpPr>
        <p:grpSpPr>
          <a:xfrm>
            <a:off x="125551" y="246399"/>
            <a:ext cx="2672144" cy="794637"/>
            <a:chOff x="1045146" y="251019"/>
            <a:chExt cx="2450601" cy="651079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43A477FC-2EA5-3A41-8A99-ACC373FDB2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248591A1-A5D9-EF47-A8E0-3243CB809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" name="Immagine 25">
              <a:extLst>
                <a:ext uri="{FF2B5EF4-FFF2-40B4-BE49-F238E27FC236}">
                  <a16:creationId xmlns:a16="http://schemas.microsoft.com/office/drawing/2014/main" id="{0CA1B726-741B-3A42-88E5-1F79C87E0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32C5BAB-E40F-4949-8DE1-C96E0894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255579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79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FD68393-A9DC-B045-8C01-3D53F9D0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66860"/>
            <a:ext cx="3182007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03A22D-EA3B-344F-B435-4BF265DDA7E4}"/>
              </a:ext>
            </a:extLst>
          </p:cNvPr>
          <p:cNvSpPr txBox="1"/>
          <p:nvPr/>
        </p:nvSpPr>
        <p:spPr>
          <a:xfrm>
            <a:off x="3312608" y="377545"/>
            <a:ext cx="3435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</a:t>
            </a:r>
            <a:r>
              <a:rPr lang="mr-IN" sz="3600" dirty="0"/>
              <a:t>–</a:t>
            </a:r>
            <a:r>
              <a:rPr lang="en-US" sz="3600" dirty="0"/>
              <a:t> Kernel ratio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EF7F88C-6AC2-B84D-8273-F1E15B782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976366"/>
            <a:ext cx="8128000" cy="53467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6A3D471-A17F-3C4F-967F-916723C52919}"/>
              </a:ext>
            </a:extLst>
          </p:cNvPr>
          <p:cNvSpPr txBox="1"/>
          <p:nvPr/>
        </p:nvSpPr>
        <p:spPr>
          <a:xfrm>
            <a:off x="4014952" y="882869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464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1766" y="412360"/>
            <a:ext cx="368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MOTIVATIONS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455423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  <p:pic>
        <p:nvPicPr>
          <p:cNvPr id="18" name="Picture 9" descr="Screen Shot 2017-06-13 at 14.42.40.png">
            <a:extLst>
              <a:ext uri="{FF2B5EF4-FFF2-40B4-BE49-F238E27FC236}">
                <a16:creationId xmlns:a16="http://schemas.microsoft.com/office/drawing/2014/main" id="{FAC72D1C-A773-AF49-9CF2-D6DAF3F71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87" y="1757342"/>
            <a:ext cx="4098231" cy="3001926"/>
          </a:xfrm>
          <a:prstGeom prst="rect">
            <a:avLst/>
          </a:prstGeom>
        </p:spPr>
      </p:pic>
      <p:pic>
        <p:nvPicPr>
          <p:cNvPr id="20" name="Picture 6" descr="Screen Shot 2017-06-13 at 14.42.14.png">
            <a:extLst>
              <a:ext uri="{FF2B5EF4-FFF2-40B4-BE49-F238E27FC236}">
                <a16:creationId xmlns:a16="http://schemas.microsoft.com/office/drawing/2014/main" id="{C0A62BE0-E623-B148-AAB8-67FD1D88A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7" y="1445515"/>
            <a:ext cx="3501576" cy="3487284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63D0ED0-741C-E64E-BFCB-946D7A5432CC}"/>
              </a:ext>
            </a:extLst>
          </p:cNvPr>
          <p:cNvSpPr txBox="1"/>
          <p:nvPr/>
        </p:nvSpPr>
        <p:spPr>
          <a:xfrm>
            <a:off x="146184" y="4955389"/>
            <a:ext cx="8629078" cy="1200329"/>
          </a:xfrm>
          <a:prstGeom prst="rect">
            <a:avLst/>
          </a:prstGeom>
          <a:noFill/>
          <a:ln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E2883"/>
                </a:solidFill>
                <a:latin typeface="Verdana"/>
                <a:cs typeface="Verdana"/>
              </a:rPr>
              <a:t>Big discrepancy in the MACS. </a:t>
            </a:r>
          </a:p>
          <a:p>
            <a:pPr algn="ctr"/>
            <a:r>
              <a:rPr lang="it-IT" baseline="30000" dirty="0">
                <a:solidFill>
                  <a:srgbClr val="CD0004"/>
                </a:solidFill>
                <a:latin typeface="Verdana"/>
                <a:cs typeface="Verdana"/>
              </a:rPr>
              <a:t>88</a:t>
            </a:r>
            <a:r>
              <a:rPr lang="it-IT" dirty="0">
                <a:solidFill>
                  <a:srgbClr val="CD0004"/>
                </a:solidFill>
                <a:latin typeface="Verdana"/>
                <a:cs typeface="Verdana"/>
              </a:rPr>
              <a:t>Y: 13 - 21 mb @ 30 </a:t>
            </a:r>
            <a:r>
              <a:rPr lang="it-IT" dirty="0" err="1">
                <a:solidFill>
                  <a:srgbClr val="CD0004"/>
                </a:solidFill>
                <a:latin typeface="Verdana"/>
                <a:cs typeface="Verdana"/>
              </a:rPr>
              <a:t>keV</a:t>
            </a:r>
            <a:r>
              <a:rPr lang="it-IT" dirty="0">
                <a:solidFill>
                  <a:srgbClr val="CD0004"/>
                </a:solidFill>
                <a:latin typeface="Verdana"/>
                <a:cs typeface="Verdana"/>
              </a:rPr>
              <a:t> </a:t>
            </a:r>
          </a:p>
          <a:p>
            <a:pPr algn="ctr"/>
            <a:r>
              <a:rPr lang="it-IT" baseline="30000" dirty="0">
                <a:solidFill>
                  <a:srgbClr val="CD0004"/>
                </a:solidFill>
                <a:latin typeface="Verdana"/>
                <a:cs typeface="Verdana"/>
              </a:rPr>
              <a:t>88</a:t>
            </a:r>
            <a:r>
              <a:rPr lang="it-IT" dirty="0">
                <a:solidFill>
                  <a:srgbClr val="CD0004"/>
                </a:solidFill>
                <a:latin typeface="Verdana"/>
                <a:cs typeface="Verdana"/>
              </a:rPr>
              <a:t>Sr: 5 – 9 mb @ 30 </a:t>
            </a:r>
            <a:r>
              <a:rPr lang="it-IT" dirty="0" err="1">
                <a:solidFill>
                  <a:srgbClr val="CD0004"/>
                </a:solidFill>
                <a:latin typeface="Verdana"/>
                <a:cs typeface="Verdana"/>
              </a:rPr>
              <a:t>keV</a:t>
            </a:r>
            <a:endParaRPr lang="it-IT" dirty="0">
              <a:solidFill>
                <a:srgbClr val="CD0004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5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0B022F3-7AED-CF43-BF12-E307C48C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192517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9C6527-1CEE-F344-9559-D8B0249B6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07" y="2032217"/>
            <a:ext cx="4144922" cy="29376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938AA61-B2C6-B44C-979B-5783F89C7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607" y="2032212"/>
            <a:ext cx="4247611" cy="29376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A399B6-C9BB-D94A-BEB5-3379D47FE4C5}"/>
              </a:ext>
            </a:extLst>
          </p:cNvPr>
          <p:cNvSpPr txBox="1"/>
          <p:nvPr/>
        </p:nvSpPr>
        <p:spPr>
          <a:xfrm>
            <a:off x="3312608" y="377545"/>
            <a:ext cx="490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</a:t>
            </a:r>
            <a:r>
              <a:rPr lang="mr-IN" sz="3600" dirty="0"/>
              <a:t>–</a:t>
            </a:r>
            <a:r>
              <a:rPr lang="en-US" sz="3600" dirty="0"/>
              <a:t> Resonance Analysis </a:t>
            </a:r>
          </a:p>
        </p:txBody>
      </p:sp>
    </p:spTree>
    <p:extLst>
      <p:ext uri="{BB962C8B-B14F-4D97-AF65-F5344CB8AC3E}">
        <p14:creationId xmlns:p14="http://schemas.microsoft.com/office/powerpoint/2010/main" val="739135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582CC61-F9FD-1E40-B024-68C5755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255579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068C3BF-5C49-C84C-BF73-3100D14A8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32" y="2054793"/>
            <a:ext cx="4184448" cy="29376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F18564A-FE1F-2E4A-9675-CD935E339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01" y="2054793"/>
            <a:ext cx="4251962" cy="29376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876D87-CE0C-A94F-9BE8-4B07D8877427}"/>
              </a:ext>
            </a:extLst>
          </p:cNvPr>
          <p:cNvSpPr txBox="1"/>
          <p:nvPr/>
        </p:nvSpPr>
        <p:spPr>
          <a:xfrm>
            <a:off x="3312608" y="377545"/>
            <a:ext cx="490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</a:t>
            </a:r>
            <a:r>
              <a:rPr lang="mr-IN" sz="3600" dirty="0"/>
              <a:t>–</a:t>
            </a:r>
            <a:r>
              <a:rPr lang="en-US" sz="3600" dirty="0"/>
              <a:t> Resonance Analysis </a:t>
            </a:r>
          </a:p>
        </p:txBody>
      </p:sp>
    </p:spTree>
    <p:extLst>
      <p:ext uri="{BB962C8B-B14F-4D97-AF65-F5344CB8AC3E}">
        <p14:creationId xmlns:p14="http://schemas.microsoft.com/office/powerpoint/2010/main" val="707015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3CAFCB5-0342-FA47-8332-5417801F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meeting  04/05/2020  G. Tagliente</a:t>
            </a:r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DEDCD246-1490-3547-AC71-9F28679E2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958" y="1082880"/>
            <a:ext cx="3491842" cy="2462898"/>
          </a:xfrm>
          <a:prstGeom prst="rect">
            <a:avLst/>
          </a:prstGeom>
        </p:spPr>
      </p:pic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06BFBB48-B0D6-A247-9595-1F132B678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697" y="3573649"/>
            <a:ext cx="3453531" cy="2441006"/>
          </a:xfrm>
          <a:prstGeom prst="rect">
            <a:avLst/>
          </a:prstGeom>
        </p:spPr>
      </p:pic>
      <p:pic>
        <p:nvPicPr>
          <p:cNvPr id="8" name="Immagine 7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C7B5852A-5A05-6045-B331-280179984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66" y="3601015"/>
            <a:ext cx="3486369" cy="241364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0DC867D-0C86-4D4A-A80E-06A69F171A64}"/>
              </a:ext>
            </a:extLst>
          </p:cNvPr>
          <p:cNvSpPr txBox="1"/>
          <p:nvPr/>
        </p:nvSpPr>
        <p:spPr>
          <a:xfrm>
            <a:off x="3312608" y="377545"/>
            <a:ext cx="4410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</a:t>
            </a:r>
            <a:r>
              <a:rPr lang="mr-IN" sz="3600" dirty="0"/>
              <a:t>–</a:t>
            </a:r>
            <a:r>
              <a:rPr lang="en-US" sz="3600" dirty="0"/>
              <a:t> Spin assignment  </a:t>
            </a:r>
          </a:p>
        </p:txBody>
      </p:sp>
    </p:spTree>
    <p:extLst>
      <p:ext uri="{BB962C8B-B14F-4D97-AF65-F5344CB8AC3E}">
        <p14:creationId xmlns:p14="http://schemas.microsoft.com/office/powerpoint/2010/main" val="2423871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BEA68ED-F3DB-F840-A110-9EF9C3CF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n_TOF meeting  04/05/2020  G. Tagliente</a:t>
            </a:r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8AC0E112-F36F-E74D-985E-A93043569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5" y="3715745"/>
            <a:ext cx="3514399" cy="2493550"/>
          </a:xfrm>
          <a:prstGeom prst="rect">
            <a:avLst/>
          </a:prstGeom>
        </p:spPr>
      </p:pic>
      <p:pic>
        <p:nvPicPr>
          <p:cNvPr id="8" name="Immagine 7" descr="Immagine che contiene mappa&#10;&#10;Descrizione generata automaticamente">
            <a:extLst>
              <a:ext uri="{FF2B5EF4-FFF2-40B4-BE49-F238E27FC236}">
                <a16:creationId xmlns:a16="http://schemas.microsoft.com/office/drawing/2014/main" id="{D0228528-A20E-A045-82E7-10D2F0840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64" y="1097454"/>
            <a:ext cx="3564605" cy="2471236"/>
          </a:xfrm>
          <a:prstGeom prst="rect">
            <a:avLst/>
          </a:prstGeom>
        </p:spPr>
      </p:pic>
      <p:pic>
        <p:nvPicPr>
          <p:cNvPr id="10" name="Immagine 9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A6859A8B-8160-A04B-86F3-32A7A7855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682" y="3715745"/>
            <a:ext cx="3566226" cy="2493550"/>
          </a:xfrm>
          <a:prstGeom prst="rect">
            <a:avLst/>
          </a:prstGeom>
        </p:spPr>
      </p:pic>
      <p:pic>
        <p:nvPicPr>
          <p:cNvPr id="12" name="Immagine 11" descr="Immagine che contiene mappa&#10;&#10;Descrizione generata automaticamente">
            <a:extLst>
              <a:ext uri="{FF2B5EF4-FFF2-40B4-BE49-F238E27FC236}">
                <a16:creationId xmlns:a16="http://schemas.microsoft.com/office/drawing/2014/main" id="{0F439881-3081-5D48-9D75-647076E72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682" y="1097454"/>
            <a:ext cx="3489451" cy="247123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8479BB3-34D9-264F-B7F6-6C8DB568E50C}"/>
              </a:ext>
            </a:extLst>
          </p:cNvPr>
          <p:cNvSpPr txBox="1"/>
          <p:nvPr/>
        </p:nvSpPr>
        <p:spPr>
          <a:xfrm>
            <a:off x="3312608" y="377545"/>
            <a:ext cx="4410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</a:t>
            </a:r>
            <a:r>
              <a:rPr lang="mr-IN" sz="3600" dirty="0"/>
              <a:t>–</a:t>
            </a:r>
            <a:r>
              <a:rPr lang="en-US" sz="3600" dirty="0"/>
              <a:t> Spin assignment 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D8AA625-785A-6241-BF08-9B0155873A33}"/>
              </a:ext>
            </a:extLst>
          </p:cNvPr>
          <p:cNvSpPr txBox="1"/>
          <p:nvPr/>
        </p:nvSpPr>
        <p:spPr>
          <a:xfrm>
            <a:off x="977468" y="1219206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JENDL </a:t>
            </a:r>
            <a:r>
              <a:rPr lang="it-IT" sz="1400" dirty="0" err="1"/>
              <a:t>j</a:t>
            </a:r>
            <a:r>
              <a:rPr lang="it-IT" sz="1400" dirty="0"/>
              <a:t>=1</a:t>
            </a:r>
          </a:p>
          <a:p>
            <a:r>
              <a:rPr lang="it-IT" sz="1400" dirty="0"/>
              <a:t>ENDF  </a:t>
            </a:r>
            <a:r>
              <a:rPr lang="it-IT" sz="1400" dirty="0" err="1"/>
              <a:t>j</a:t>
            </a:r>
            <a:r>
              <a:rPr lang="it-IT" sz="1400" dirty="0"/>
              <a:t>=2</a:t>
            </a:r>
          </a:p>
        </p:txBody>
      </p:sp>
    </p:spTree>
    <p:extLst>
      <p:ext uri="{BB962C8B-B14F-4D97-AF65-F5344CB8AC3E}">
        <p14:creationId xmlns:p14="http://schemas.microsoft.com/office/powerpoint/2010/main" val="1009575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582CC61-F9FD-1E40-B024-68C5755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255579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876D87-CE0C-A94F-9BE8-4B07D8877427}"/>
              </a:ext>
            </a:extLst>
          </p:cNvPr>
          <p:cNvSpPr txBox="1"/>
          <p:nvPr/>
        </p:nvSpPr>
        <p:spPr>
          <a:xfrm>
            <a:off x="3312608" y="377545"/>
            <a:ext cx="227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</a:t>
            </a:r>
            <a:r>
              <a:rPr lang="mr-IN" sz="3600" dirty="0"/>
              <a:t>–</a:t>
            </a:r>
            <a:r>
              <a:rPr lang="en-US" sz="3600" dirty="0"/>
              <a:t> MACS</a:t>
            </a:r>
          </a:p>
        </p:txBody>
      </p: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97B8ACE-B938-0E4B-85C7-BB3674D5F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70" y="1128380"/>
            <a:ext cx="7391605" cy="51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84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582CC61-F9FD-1E40-B024-68C5755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255579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876D87-CE0C-A94F-9BE8-4B07D8877427}"/>
              </a:ext>
            </a:extLst>
          </p:cNvPr>
          <p:cNvSpPr txBox="1"/>
          <p:nvPr/>
        </p:nvSpPr>
        <p:spPr>
          <a:xfrm>
            <a:off x="3312608" y="377545"/>
            <a:ext cx="227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</a:t>
            </a:r>
            <a:r>
              <a:rPr lang="mr-IN" sz="3600" dirty="0"/>
              <a:t>–</a:t>
            </a:r>
            <a:r>
              <a:rPr lang="en-US" sz="3600" dirty="0"/>
              <a:t> MACS</a:t>
            </a:r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F86C8540-2093-4244-B4BE-CD57C6E01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62" y="1057461"/>
            <a:ext cx="7603876" cy="534166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12102D-81EA-CF4C-A93D-AD3CC6586558}"/>
              </a:ext>
            </a:extLst>
          </p:cNvPr>
          <p:cNvSpPr txBox="1"/>
          <p:nvPr/>
        </p:nvSpPr>
        <p:spPr>
          <a:xfrm>
            <a:off x="4414345" y="2816772"/>
            <a:ext cx="249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Macs</a:t>
            </a:r>
            <a:r>
              <a:rPr lang="it-IT" dirty="0"/>
              <a:t> @ 30 </a:t>
            </a:r>
            <a:r>
              <a:rPr lang="it-IT" dirty="0" err="1"/>
              <a:t>keV</a:t>
            </a:r>
            <a:r>
              <a:rPr lang="it-IT" dirty="0"/>
              <a:t>  18.2 mb</a:t>
            </a:r>
          </a:p>
        </p:txBody>
      </p:sp>
    </p:spTree>
    <p:extLst>
      <p:ext uri="{BB962C8B-B14F-4D97-AF65-F5344CB8AC3E}">
        <p14:creationId xmlns:p14="http://schemas.microsoft.com/office/powerpoint/2010/main" val="214718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582CC61-F9FD-1E40-B024-68C5755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255579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876D87-CE0C-A94F-9BE8-4B07D8877427}"/>
              </a:ext>
            </a:extLst>
          </p:cNvPr>
          <p:cNvSpPr txBox="1"/>
          <p:nvPr/>
        </p:nvSpPr>
        <p:spPr>
          <a:xfrm>
            <a:off x="3312608" y="377545"/>
            <a:ext cx="227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</a:t>
            </a:r>
            <a:r>
              <a:rPr lang="mr-IN" sz="3600" dirty="0"/>
              <a:t>–</a:t>
            </a:r>
            <a:r>
              <a:rPr lang="en-US" sz="3600" dirty="0"/>
              <a:t> MACS</a:t>
            </a:r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70005007-878D-E04B-87ED-8E6A65786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52" y="1194117"/>
            <a:ext cx="7274034" cy="50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2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7" y="1326221"/>
            <a:ext cx="8146486" cy="488484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293098" y="1532709"/>
            <a:ext cx="1022283" cy="4058194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99360" y="3753395"/>
            <a:ext cx="583474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3182512" y="3569807"/>
            <a:ext cx="527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87</a:t>
            </a:r>
            <a:r>
              <a:rPr lang="en-US" dirty="0"/>
              <a:t>Sr</a:t>
            </a:r>
          </a:p>
        </p:txBody>
      </p:sp>
      <p:sp>
        <p:nvSpPr>
          <p:cNvPr id="22" name="Oval 1"/>
          <p:cNvSpPr/>
          <p:nvPr/>
        </p:nvSpPr>
        <p:spPr>
          <a:xfrm>
            <a:off x="5320453" y="1512955"/>
            <a:ext cx="3570515" cy="454915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701647" y="1942011"/>
            <a:ext cx="64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88</a:t>
            </a:r>
            <a:r>
              <a:rPr lang="en-US" sz="2400" dirty="0"/>
              <a:t>Sr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312608" y="394706"/>
            <a:ext cx="3746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88</a:t>
            </a:r>
            <a:r>
              <a:rPr lang="en-US" sz="3600" dirty="0"/>
              <a:t>Sr Analysis - Yield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577447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5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87800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381500" y="550878"/>
            <a:ext cx="241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Conclusions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0256" y="1345324"/>
            <a:ext cx="7583487" cy="48242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capture cross section of </a:t>
            </a:r>
            <a:r>
              <a:rPr lang="en-US" sz="2000" baseline="30000" dirty="0"/>
              <a:t>89</a:t>
            </a:r>
            <a:r>
              <a:rPr lang="en-US" sz="2000" dirty="0"/>
              <a:t>Y and </a:t>
            </a:r>
            <a:r>
              <a:rPr lang="en-US" sz="2000" baseline="30000" dirty="0"/>
              <a:t>88</a:t>
            </a:r>
            <a:r>
              <a:rPr lang="en-US" sz="2000" dirty="0"/>
              <a:t>Sr have been measured in the energy range (1meV - 100keV)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capture measurements have been completed with transmission measurements performed at GELINA Facility</a:t>
            </a:r>
          </a:p>
          <a:p>
            <a:endParaRPr lang="en-US" sz="2000" dirty="0"/>
          </a:p>
          <a:p>
            <a:r>
              <a:rPr lang="en-US" sz="2000" dirty="0"/>
              <a:t>The analysis of the </a:t>
            </a:r>
            <a:r>
              <a:rPr lang="en-US" sz="2000" baseline="30000" dirty="0"/>
              <a:t>89</a:t>
            </a:r>
            <a:r>
              <a:rPr lang="en-US" sz="2000" dirty="0"/>
              <a:t>Y is completed, resonances from 2 -100 keV were analyzed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Large deviation with respect to literature have been observed</a:t>
            </a:r>
          </a:p>
          <a:p>
            <a:endParaRPr lang="en-US" sz="2000" dirty="0"/>
          </a:p>
          <a:p>
            <a:r>
              <a:rPr lang="en-US" sz="2000" dirty="0"/>
              <a:t>For the </a:t>
            </a:r>
            <a:r>
              <a:rPr lang="en-US" sz="2000" baseline="30000" dirty="0"/>
              <a:t>88</a:t>
            </a:r>
            <a:r>
              <a:rPr lang="en-US" sz="2000" dirty="0"/>
              <a:t>Sr, in order to quantify the impurity, a measurement of </a:t>
            </a:r>
            <a:r>
              <a:rPr lang="en-US" sz="2000" baseline="30000" dirty="0" err="1"/>
              <a:t>nat</a:t>
            </a:r>
            <a:r>
              <a:rPr lang="en-US" sz="2000" dirty="0" err="1"/>
              <a:t>Sr</a:t>
            </a:r>
            <a:r>
              <a:rPr lang="en-US" sz="2000" dirty="0"/>
              <a:t> will be done in GELINA, capture and transmission will be measured</a:t>
            </a:r>
          </a:p>
        </p:txBody>
      </p:sp>
    </p:spTree>
    <p:extLst>
      <p:ext uri="{BB962C8B-B14F-4D97-AF65-F5344CB8AC3E}">
        <p14:creationId xmlns:p14="http://schemas.microsoft.com/office/powerpoint/2010/main" val="91317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66" y="1992740"/>
            <a:ext cx="2661547" cy="3353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741" y="1995161"/>
            <a:ext cx="2706935" cy="33507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938051" y="5404056"/>
            <a:ext cx="312006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Goodfellow</a:t>
            </a:r>
          </a:p>
          <a:p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disk with a purity of 99,9%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42124" y="5404896"/>
            <a:ext cx="372716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ISOFLEX</a:t>
            </a:r>
          </a:p>
          <a:p>
            <a:r>
              <a:rPr lang="it-IT" sz="1400" b="1" dirty="0">
                <a:latin typeface="TimesNewRomanPSMT"/>
              </a:rPr>
              <a:t>Metal disk enrichment &gt; 99.9%</a:t>
            </a:r>
            <a:endParaRPr lang="it-IT" sz="14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586450" y="3701134"/>
            <a:ext cx="1123406" cy="8709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3686" y="3413746"/>
            <a:ext cx="635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3 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24883" y="3409386"/>
            <a:ext cx="635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3 cm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587648" y="3705485"/>
            <a:ext cx="1123406" cy="8709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018576" y="383221"/>
            <a:ext cx="3986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and </a:t>
            </a:r>
            <a:r>
              <a:rPr lang="en-US" sz="3600" baseline="30000" dirty="0"/>
              <a:t>88</a:t>
            </a:r>
            <a:r>
              <a:rPr lang="en-US" sz="3600" dirty="0"/>
              <a:t>Sr Samples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861194" y="1328440"/>
            <a:ext cx="2651488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baseline="30000" dirty="0"/>
              <a:t>88</a:t>
            </a:r>
            <a:r>
              <a:rPr lang="en-US" dirty="0"/>
              <a:t>Sr is the most abundant </a:t>
            </a:r>
            <a:r>
              <a:rPr lang="en-US" dirty="0" err="1"/>
              <a:t>Sr</a:t>
            </a:r>
            <a:r>
              <a:rPr lang="en-US" dirty="0"/>
              <a:t> isotope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822741" y="1320202"/>
            <a:ext cx="3106922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baseline="30000" dirty="0"/>
              <a:t>89</a:t>
            </a:r>
            <a:r>
              <a:rPr lang="en-US" dirty="0"/>
              <a:t>Y is the only stable isotopes of Y</a:t>
            </a: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86854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</a:p>
        </p:txBody>
      </p:sp>
    </p:spTree>
    <p:extLst>
      <p:ext uri="{BB962C8B-B14F-4D97-AF65-F5344CB8AC3E}">
        <p14:creationId xmlns:p14="http://schemas.microsoft.com/office/powerpoint/2010/main" val="94937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7229" y="418012"/>
            <a:ext cx="5097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EXPERIMENTAL SET-UP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18" y="1517212"/>
            <a:ext cx="1898885" cy="44960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71" y="1517212"/>
            <a:ext cx="4006026" cy="300785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3938456" y="2960925"/>
            <a:ext cx="920931" cy="1741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69077" y="2673538"/>
            <a:ext cx="134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neutrons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21493" y="3571674"/>
            <a:ext cx="27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73856" y="2198027"/>
            <a:ext cx="27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86807" y="2212753"/>
            <a:ext cx="27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33022" y="3575647"/>
            <a:ext cx="27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455423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</a:p>
        </p:txBody>
      </p:sp>
    </p:spTree>
    <p:extLst>
      <p:ext uri="{BB962C8B-B14F-4D97-AF65-F5344CB8AC3E}">
        <p14:creationId xmlns:p14="http://schemas.microsoft.com/office/powerpoint/2010/main" val="241937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58" y="1350438"/>
            <a:ext cx="6329389" cy="4759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32755" y="2281647"/>
            <a:ext cx="3725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Parametrization of the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seven functions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312608" y="394706"/>
            <a:ext cx="5071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Analysis - Background</a:t>
            </a: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702379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</a:p>
        </p:txBody>
      </p:sp>
    </p:spTree>
    <p:extLst>
      <p:ext uri="{BB962C8B-B14F-4D97-AF65-F5344CB8AC3E}">
        <p14:creationId xmlns:p14="http://schemas.microsoft.com/office/powerpoint/2010/main" val="96618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32" y="1323139"/>
            <a:ext cx="6367440" cy="48138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40722" y="3466013"/>
            <a:ext cx="28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Anna Maria Mazzone</a:t>
            </a: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312608" y="394706"/>
            <a:ext cx="3311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Analysis - WF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0132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0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9" y="1197209"/>
            <a:ext cx="8466554" cy="509060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312608" y="394706"/>
            <a:ext cx="3598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Analysis - Yield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86418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6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9" y="1197209"/>
            <a:ext cx="8466554" cy="509060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149527" y="1252443"/>
            <a:ext cx="3944984" cy="4991603"/>
          </a:xfrm>
          <a:prstGeom prst="ellipse">
            <a:avLst/>
          </a:prstGeom>
          <a:noFill/>
          <a:ln w="28575">
            <a:solidFill>
              <a:srgbClr val="00CC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9" y="1016632"/>
            <a:ext cx="3414674" cy="321655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4736283" y="1558834"/>
            <a:ext cx="1229088" cy="484068"/>
          </a:xfrm>
          <a:prstGeom prst="straightConnector1">
            <a:avLst/>
          </a:prstGeom>
          <a:ln w="28575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"/>
          <p:cNvGrpSpPr/>
          <p:nvPr/>
        </p:nvGrpSpPr>
        <p:grpSpPr>
          <a:xfrm>
            <a:off x="125551" y="246399"/>
            <a:ext cx="2672144" cy="794637"/>
            <a:chOff x="1045146" y="251019"/>
            <a:chExt cx="2450601" cy="65107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" name="Immagin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11" name="CasellaDiTesto 10"/>
          <p:cNvSpPr txBox="1"/>
          <p:nvPr/>
        </p:nvSpPr>
        <p:spPr>
          <a:xfrm>
            <a:off x="3312608" y="394706"/>
            <a:ext cx="5390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Analysis </a:t>
            </a:r>
            <a:r>
              <a:rPr lang="mr-IN" sz="3600" dirty="0"/>
              <a:t>–</a:t>
            </a:r>
            <a:r>
              <a:rPr lang="en-US" sz="3600" dirty="0"/>
              <a:t> Contaminants 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49460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9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63" y="1466079"/>
            <a:ext cx="3689341" cy="463371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312608" y="394706"/>
            <a:ext cx="5390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/>
              <a:t>89</a:t>
            </a:r>
            <a:r>
              <a:rPr lang="en-US" sz="3600" dirty="0"/>
              <a:t>Y Analysis </a:t>
            </a:r>
            <a:r>
              <a:rPr lang="mr-IN" sz="3600" dirty="0"/>
              <a:t>–</a:t>
            </a:r>
            <a:r>
              <a:rPr lang="en-US" sz="3600" dirty="0"/>
              <a:t> Contaminants 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31820" cy="365125"/>
          </a:xfrm>
        </p:spPr>
        <p:txBody>
          <a:bodyPr/>
          <a:lstStyle/>
          <a:p>
            <a:r>
              <a:rPr lang="en-US"/>
              <a:t>n_TOF meeting  04/05/2020  G. Tagliente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98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8947</TotalTime>
  <Words>695</Words>
  <Application>Microsoft Macintosh PowerPoint</Application>
  <PresentationFormat>Presentazione su schermo (4:3)</PresentationFormat>
  <Paragraphs>134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TimesNewRomanPSMT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Giuseppe Tagliente</dc:creator>
  <cp:lastModifiedBy>Giuseppe Tagliente</cp:lastModifiedBy>
  <cp:revision>54</cp:revision>
  <dcterms:created xsi:type="dcterms:W3CDTF">2018-11-10T07:59:55Z</dcterms:created>
  <dcterms:modified xsi:type="dcterms:W3CDTF">2020-05-03T17:50:32Z</dcterms:modified>
</cp:coreProperties>
</file>