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8" r:id="rId3"/>
    <p:sldId id="279" r:id="rId4"/>
    <p:sldId id="280" r:id="rId5"/>
    <p:sldId id="281" r:id="rId6"/>
    <p:sldId id="256" r:id="rId7"/>
    <p:sldId id="265" r:id="rId8"/>
    <p:sldId id="258" r:id="rId9"/>
    <p:sldId id="257" r:id="rId10"/>
    <p:sldId id="261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3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08" y="-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85C22-DF34-444B-94FA-A327782D15D0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82EFD-0A55-4D01-BB67-F164E15DE2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8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04DCD-C511-4B12-9DBB-AC80DD19A4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18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82EFD-0A55-4D01-BB67-F164E15DE24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47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399-90A0-44CA-AFAF-155587E9FD3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43C9-06C3-4926-8C49-C00119596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80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399-90A0-44CA-AFAF-155587E9FD3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43C9-06C3-4926-8C49-C00119596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16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399-90A0-44CA-AFAF-155587E9FD3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43C9-06C3-4926-8C49-C00119596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222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C48782-25F1-DB41-AE2F-D63E2142F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0B18521-CA33-754B-822A-0E20792FF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2E8B4F-7ABE-A44D-A0D2-56E07FE7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5A8-8AD3-8645-9AD2-38D581C2954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9E7748-87D2-F34B-B551-17ECE61A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9320B0-2D72-F04D-BB68-6B0E8EA7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B564-1F4B-C947-B07F-DBD40B6CFF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68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5C59E9-7DFA-6A4E-9007-36C442A4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A3F73F-36FA-0A4E-98B6-D56A6F865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3FFA38-7039-DE4D-9687-A61CDC58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5A8-8AD3-8645-9AD2-38D581C2954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E45ED9-D752-3945-8A93-888BA8FF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592B0C-1994-1343-999C-9D975C9F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B564-1F4B-C947-B07F-DBD40B6CFF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93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1A6785-414B-7441-8A41-12FE0FA4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E2E4CF-A0AE-EA4D-AD8C-482A1B22F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3F0FF5-3F3A-474C-B6D0-33E43A10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5A8-8AD3-8645-9AD2-38D581C2954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ABEE99-65A6-4940-A15D-FAA96D2C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640FAB-0A92-FC49-A57E-66BC8E73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B564-1F4B-C947-B07F-DBD40B6CFF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04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DDAB90-9502-AD48-8371-BFB05B0F2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BAD38A-82FA-A147-A726-F8B97196C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AFE11C-E234-554B-AE86-088F59473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9EB2A93-73E9-9F4A-8BE8-B6BCA9BF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5A8-8AD3-8645-9AD2-38D581C2954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4A046D-62F9-8C48-A73F-B8CCE645D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63E7CF-E084-F641-8276-1CDB2640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B564-1F4B-C947-B07F-DBD40B6CFF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8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557C08-A560-AE41-8442-ED2FA282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54DDAF-2EF8-8A41-9A53-615FF3E29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96CA480-5E75-844C-B92D-FF31E1A68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27856B2-1E5D-D047-B7D8-BB59EAB2E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7172195-7C6A-114C-920A-03A2DAAFD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457DFB7-C9EA-E648-8708-CC198332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5A8-8AD3-8645-9AD2-38D581C2954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3143B60-73C2-8B47-96F9-39BFF7DBC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2431281-C90E-B741-AE5B-FB98E075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B564-1F4B-C947-B07F-DBD40B6CFF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98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8A9265-8C5F-724B-8891-577A0C4F7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402EB15-0128-6E41-8BAD-A4A167D3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5A8-8AD3-8645-9AD2-38D581C2954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8DAEC5-8036-6A4F-AE94-ACF817AA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AE9B4B4-481B-664A-A486-C17F8124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B564-1F4B-C947-B07F-DBD40B6CFF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71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C040B1E-8E8C-594F-B7AC-BE97828D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5A8-8AD3-8645-9AD2-38D581C2954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7D7C2B-A38F-5942-9F35-ED453330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634E29-E671-E545-92B3-81145914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B564-1F4B-C947-B07F-DBD40B6CFF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29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91DCF9-8A3C-9C4D-B0A8-B9AD8AAC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21A0AA-9F96-BF42-9698-E155BFBE5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3CF0AF-FAC3-724B-A7E1-ED5FE8AEC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A6B24B-4C61-D442-85A1-D48FCA31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5A8-8AD3-8645-9AD2-38D581C2954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290633-BFBC-CC4C-89D6-32F130CA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F74044-2C6E-A541-9CD1-56E1336C4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B564-1F4B-C947-B07F-DBD40B6CFF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9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399-90A0-44CA-AFAF-155587E9FD3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43C9-06C3-4926-8C49-C00119596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814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369B25-6444-2344-B5E9-8B6687CB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AFE1C1C-6AB5-3F49-B8C6-3EC9D418F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B51279D-34AF-8E4A-8A3D-6D875E04D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DD46C2-1F5B-5E4D-B972-5B60B7CF3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5A8-8AD3-8645-9AD2-38D581C2954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ACCCC8D-C16C-5C4E-995E-2AA03398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C78CD1-CDB7-B541-9EEE-52AE7A86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B564-1F4B-C947-B07F-DBD40B6CFF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09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2B8A95-9E4D-1A49-9E2F-71308202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8198FF3-1B2C-AD48-B0A9-E88F6C5CC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100E73-A372-3E41-A0AD-C5F0DFE56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5A8-8AD3-8645-9AD2-38D581C2954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7531E0-C122-0241-9197-D1D9F562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CA69A5-C462-064B-AF3F-1F63C48D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B564-1F4B-C947-B07F-DBD40B6CFF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0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1C0C042-B1F0-0246-83FF-0286DD449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54963B3-B097-194E-B1DD-D6C2DCF7F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20BC58-3BAC-5145-8F8B-CBA8E690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5A8-8AD3-8645-9AD2-38D581C2954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A8257C-23D1-C346-AD84-8FC477F3A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EFCFA3-725B-2640-9E3E-B301A26E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B564-1F4B-C947-B07F-DBD40B6CFF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399-90A0-44CA-AFAF-155587E9FD3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43C9-06C3-4926-8C49-C00119596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93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399-90A0-44CA-AFAF-155587E9FD3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43C9-06C3-4926-8C49-C00119596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87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399-90A0-44CA-AFAF-155587E9FD3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43C9-06C3-4926-8C49-C00119596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16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399-90A0-44CA-AFAF-155587E9FD3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43C9-06C3-4926-8C49-C00119596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87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399-90A0-44CA-AFAF-155587E9FD3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43C9-06C3-4926-8C49-C00119596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15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399-90A0-44CA-AFAF-155587E9FD3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43C9-06C3-4926-8C49-C00119596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08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399-90A0-44CA-AFAF-155587E9FD3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43C9-06C3-4926-8C49-C00119596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70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D3399-90A0-44CA-AFAF-155587E9FD3D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443C9-06C3-4926-8C49-C00119596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22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02953E4-20A9-364B-B9F8-293175146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F8EB90-9DEB-DA40-B73F-1C37F63B9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0043C2-4298-4841-8018-CD99D76B5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915A8-8AD3-8645-9AD2-38D581C2954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F8C699-19C1-B846-9F3F-CB26EFBA5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04987D-32C7-2347-99F7-19F79387E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DB564-1F4B-C947-B07F-DBD40B6CFF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6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756346/" TargetMode="External"/><Relationship Id="rId2" Type="http://schemas.openxmlformats.org/officeDocument/2006/relationships/hyperlink" Target="mailto:https://indico.cern.ch/event/69921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861604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cern.ch/event/839155/overview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indico.cern.ch/event/69481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dico.cern.ch/event/596695/" TargetMode="External"/><Relationship Id="rId5" Type="http://schemas.openxmlformats.org/officeDocument/2006/relationships/hyperlink" Target="https://indico.cern.ch/category/5665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fcc-cdr.web.cern.ch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4" y="84884"/>
            <a:ext cx="152535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8144" y="1542851"/>
            <a:ext cx="62760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Comprehensive cost-effective program maximizing physics opportunities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Stage 1: FCC-ee (Z, W, H, </a:t>
            </a:r>
            <a:r>
              <a:rPr kumimoji="0" lang="en-GB" sz="1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tt</a:t>
            </a: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as first generation Higgs factory, EW and top factory at highest luminosities.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Stage 2: FCC-</a:t>
            </a:r>
            <a:r>
              <a:rPr kumimoji="0" lang="en-GB" sz="1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hh</a:t>
            </a: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(~100 </a:t>
            </a:r>
            <a:r>
              <a:rPr kumimoji="0" lang="en-GB" sz="1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TeV</a:t>
            </a: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as natural continuation at energy frontier, with ion and eh options.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Complementary physics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Integrating an ambitious high-field magnet R&amp;D program </a:t>
            </a:r>
            <a:endParaRPr kumimoji="0" lang="en-GB" sz="140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Common civil engineering and technical infrastructures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Building on and reusing CERN’s existing infrastructure.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FCC integrated project plan is fully integrated with HL-LHC exploitation  and provides for seamless continuation of HEP.</a:t>
            </a:r>
            <a:endParaRPr kumimoji="0" lang="en-GB" sz="140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03F0F83-3D9D-1C4A-9D35-A3329E63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6"/>
            <a:ext cx="3086100" cy="365125"/>
          </a:xfrm>
        </p:spPr>
        <p:txBody>
          <a:bodyPr/>
          <a:lstStyle/>
          <a:p>
            <a:r>
              <a:rPr lang="en-US" dirty="0"/>
              <a:t>M. Boscolo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xmlns="" id="{68A4A48A-8247-B14A-A61C-68F1F80DD000}"/>
              </a:ext>
            </a:extLst>
          </p:cNvPr>
          <p:cNvSpPr txBox="1">
            <a:spLocks/>
          </p:cNvSpPr>
          <p:nvPr/>
        </p:nvSpPr>
        <p:spPr>
          <a:xfrm>
            <a:off x="84658" y="16511"/>
            <a:ext cx="8964996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sz="3200" b="1" kern="0" dirty="0">
                <a:solidFill>
                  <a:srgbClr val="FF0000"/>
                </a:solidFill>
                <a:latin typeface="+mn-lt"/>
              </a:rPr>
              <a:t>The FCC integrated </a:t>
            </a:r>
            <a:r>
              <a:rPr lang="en-US" sz="3200" b="1" kern="0" dirty="0" smtClean="0">
                <a:solidFill>
                  <a:srgbClr val="FF0000"/>
                </a:solidFill>
                <a:latin typeface="+mn-lt"/>
              </a:rPr>
              <a:t>program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+mn-lt"/>
              </a:rPr>
              <a:t>inspired </a:t>
            </a:r>
            <a:r>
              <a:rPr lang="en-US" sz="3200" kern="0" dirty="0">
                <a:solidFill>
                  <a:srgbClr val="FF0000"/>
                </a:solidFill>
                <a:latin typeface="+mn-lt"/>
              </a:rPr>
              <a:t>by successful LEP – LHC programs at CERN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739350-C115-6642-BAC6-FE4498459E56}"/>
              </a:ext>
            </a:extLst>
          </p:cNvPr>
          <p:cNvSpPr/>
          <p:nvPr/>
        </p:nvSpPr>
        <p:spPr>
          <a:xfrm>
            <a:off x="287079" y="1052736"/>
            <a:ext cx="2340705" cy="523220"/>
          </a:xfrm>
          <a:prstGeom prst="rect">
            <a:avLst/>
          </a:prstGeom>
          <a:solidFill>
            <a:srgbClr val="FFFD78"/>
          </a:solidFill>
        </p:spPr>
        <p:txBody>
          <a:bodyPr wrap="none">
            <a:spAutoFit/>
          </a:bodyPr>
          <a:lstStyle/>
          <a:p>
            <a:r>
              <a:rPr lang="en-US" sz="2800" b="1" kern="0" dirty="0">
                <a:solidFill>
                  <a:srgbClr val="FF0000"/>
                </a:solidFill>
              </a:rPr>
              <a:t>Project Status </a:t>
            </a:r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C979DC-3FEE-BE4F-B945-BA1700008E7D}"/>
              </a:ext>
            </a:extLst>
          </p:cNvPr>
          <p:cNvSpPr txBox="1"/>
          <p:nvPr/>
        </p:nvSpPr>
        <p:spPr>
          <a:xfrm>
            <a:off x="168144" y="3920276"/>
            <a:ext cx="866822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Overall goal: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Perform all necessary steps and studies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enable a definitive project decision by 2025/26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at the anticipated date for the next ESU, and a subsequent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start of civil engineering construction by 2028/29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This requires successful completion of the following four main activities: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Develop and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establish a governance model for project construction and operation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Develop and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establish a financing strategy, including in-kind contributions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Prepare and successfully complete all required project preparatory and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administrative processes with the host states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</a:t>
            </a:r>
            <a:r>
              <a:rPr kumimoji="0" lang="en-US" sz="1400" u="none" strike="noStrike" kern="120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debat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public, EIA, etc.)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Perform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site investigations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enable CE planning and to prepare CE tendering..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parallel development preparation of TDRs and physics/experiment studies: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Machine designs and main technology R&amp;D lines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Establish user communities, work towards proto experiment collaboration by 2025/26.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r="1218"/>
          <a:stretch/>
        </p:blipFill>
        <p:spPr>
          <a:xfrm>
            <a:off x="6444208" y="1176401"/>
            <a:ext cx="2392163" cy="267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1921" y="62068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work load in 2020</a:t>
            </a:r>
            <a:endParaRPr lang="it-IT" sz="2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7" y="1756939"/>
            <a:ext cx="7681700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FontTx/>
              <a:buAutoNum type="arabicPeriod"/>
            </a:pPr>
            <a:r>
              <a:rPr lang="it-I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Assegni di ricerca to be requested</a:t>
            </a:r>
          </a:p>
          <a:p>
            <a:pPr marL="342900" indent="-342900">
              <a:spcAft>
                <a:spcPts val="2000"/>
              </a:spcAft>
              <a:buFontTx/>
              <a:buAutoNum type="arabicPeriod"/>
            </a:pP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senior scientists contributions with an average FTE of 25-30% (to be yet discussed)</a:t>
            </a:r>
          </a:p>
          <a:p>
            <a:pPr marL="342900" indent="-342900">
              <a:buFontTx/>
              <a:buAutoNum type="arabicPeriod"/>
            </a:pP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 only theoretical and simulaton work is foreseen there are no special requests for the DA services. However, we will need a help of the DA secretaries for documents preparation</a:t>
            </a:r>
            <a:endParaRPr lang="it-IT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9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ARIES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3100" b="1" dirty="0" smtClean="0">
                <a:solidFill>
                  <a:srgbClr val="FF0000"/>
                </a:solidFill>
              </a:rPr>
              <a:t>Accelerator Research and Innovation for European Science and Society</a:t>
            </a:r>
            <a:endParaRPr lang="en-US" sz="31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453926"/>
            <a:ext cx="8892480" cy="413531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Objectives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develop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demonstrate novel concepts and further improve the European particle accelerators; 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provide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European researchers and industry with access to top-class accelerator research and test infrastructures; 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enlarge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and further integrate the accelerator community in Europe; 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develop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 joint strategy for securing sustainable accelerator Science &amp; Technology; 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transfer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benefits and applications of accelerator technology to both science and society. </a:t>
            </a:r>
          </a:p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ARIES brings together a consortium of 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41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beneficiaries from 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18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countries</a:t>
            </a:r>
          </a:p>
          <a:p>
            <a:pPr marL="0" indent="0" algn="ctr"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EC Contribution 10 M</a:t>
            </a:r>
            <a:r>
              <a:rPr lang="en-GB" sz="3200" dirty="0"/>
              <a:t>€</a:t>
            </a:r>
            <a:r>
              <a:rPr lang="en-US" sz="2000" dirty="0" smtClean="0">
                <a:effectLst/>
              </a:rPr>
              <a:t> </a:t>
            </a:r>
          </a:p>
          <a:p>
            <a:pPr marL="0" indent="0" algn="ctr">
              <a:buNone/>
            </a:pPr>
            <a:endParaRPr lang="en-US" sz="32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Start: 1 May 2017	End: 30 April 2021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5705341"/>
            <a:ext cx="8151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/>
              <a:t> annual meeting: </a:t>
            </a:r>
            <a:r>
              <a:rPr lang="en-US" dirty="0" smtClean="0"/>
              <a:t>Riga 22-25 May 2018          </a:t>
            </a:r>
            <a:r>
              <a:rPr lang="en-US" dirty="0" smtClean="0">
                <a:hlinkClick r:id="rId2"/>
              </a:rPr>
              <a:t>https://indico.cern.ch/event/699219/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rd</a:t>
            </a:r>
            <a:r>
              <a:rPr lang="en-US" dirty="0" smtClean="0"/>
              <a:t> annual meeting: Budapest  </a:t>
            </a:r>
            <a:r>
              <a:rPr lang="it-IT" dirty="0" smtClean="0"/>
              <a:t>8-12 April 2019 </a:t>
            </a:r>
            <a:r>
              <a:rPr lang="it-IT" dirty="0" smtClean="0">
                <a:hlinkClick r:id="rId3"/>
              </a:rPr>
              <a:t>https://indico.cern.ch/event/756346/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annual meeting: Lisbon  20-24 April 2020    </a:t>
            </a:r>
            <a:r>
              <a:rPr lang="en-US" dirty="0" smtClean="0">
                <a:hlinkClick r:id="rId4"/>
              </a:rPr>
              <a:t>https://indico.cern.ch/event/861604/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285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ARIES Work Packages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1256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WP1 (Management, dissemination and ensuring sustainability) 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432FF"/>
                </a:solidFill>
              </a:rPr>
              <a:t>Network Activities</a:t>
            </a:r>
            <a:endParaRPr lang="en-US" b="1" dirty="0">
              <a:solidFill>
                <a:srgbClr val="0432FF"/>
              </a:solidFill>
            </a:endParaRPr>
          </a:p>
          <a:p>
            <a:r>
              <a:rPr lang="en-US" b="1" dirty="0"/>
              <a:t>WP2 (Training, Communication and Outreach for Accelerator Science) </a:t>
            </a:r>
          </a:p>
          <a:p>
            <a:r>
              <a:rPr lang="en-US" b="1" dirty="0"/>
              <a:t>WP3 (Industrial and Societal Applications) </a:t>
            </a:r>
          </a:p>
          <a:p>
            <a:r>
              <a:rPr lang="en-US" b="1" dirty="0"/>
              <a:t>WP4 (Efficient Energy Management) </a:t>
            </a:r>
          </a:p>
          <a:p>
            <a:r>
              <a:rPr lang="en-US" b="1" dirty="0">
                <a:solidFill>
                  <a:srgbClr val="FF0000"/>
                </a:solidFill>
              </a:rPr>
              <a:t>WP5</a:t>
            </a:r>
            <a:r>
              <a:rPr lang="en-US" b="1" dirty="0"/>
              <a:t> (European Network for Novel Accelerators) </a:t>
            </a:r>
          </a:p>
          <a:p>
            <a:r>
              <a:rPr lang="en-US" b="1" dirty="0">
                <a:solidFill>
                  <a:srgbClr val="FF0000"/>
                </a:solidFill>
              </a:rPr>
              <a:t>WP6 </a:t>
            </a:r>
            <a:r>
              <a:rPr lang="en-US" b="1" dirty="0"/>
              <a:t>(Accelerator Performance and Concepts) </a:t>
            </a:r>
          </a:p>
          <a:p>
            <a:r>
              <a:rPr lang="en-US" b="1" dirty="0">
                <a:solidFill>
                  <a:srgbClr val="FF0000"/>
                </a:solidFill>
              </a:rPr>
              <a:t>WP7</a:t>
            </a:r>
            <a:r>
              <a:rPr lang="en-US" b="1" dirty="0"/>
              <a:t> (Rings with Ultra-Low Emittance) </a:t>
            </a:r>
          </a:p>
          <a:p>
            <a:pPr>
              <a:spcAft>
                <a:spcPts val="1200"/>
              </a:spcAft>
            </a:pPr>
            <a:r>
              <a:rPr lang="en-US" b="1" dirty="0"/>
              <a:t>WP8 (Advanced Diagnostics at Accelerators</a:t>
            </a:r>
            <a:r>
              <a:rPr lang="en-US" b="1" dirty="0" smtClean="0"/>
              <a:t>)</a:t>
            </a:r>
            <a:r>
              <a:rPr lang="en-US" b="1" dirty="0"/>
              <a:t> 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432FF"/>
                </a:solidFill>
              </a:rPr>
              <a:t>Transnational Access</a:t>
            </a:r>
            <a:endParaRPr lang="en-US" b="1" dirty="0">
              <a:solidFill>
                <a:srgbClr val="0432FF"/>
              </a:solidFill>
            </a:endParaRPr>
          </a:p>
          <a:p>
            <a:r>
              <a:rPr lang="en-US" b="1" dirty="0"/>
              <a:t>WP9 (Magnet Testing) </a:t>
            </a:r>
            <a:endParaRPr lang="en-US" dirty="0"/>
          </a:p>
          <a:p>
            <a:r>
              <a:rPr lang="en-US" b="1" dirty="0"/>
              <a:t>WP10 (Material Testing) </a:t>
            </a:r>
            <a:endParaRPr lang="en-US" dirty="0"/>
          </a:p>
          <a:p>
            <a:r>
              <a:rPr lang="en-US" b="1" dirty="0"/>
              <a:t>WP11 (Electron and proton </a:t>
            </a:r>
            <a:r>
              <a:rPr lang="en-US" b="1" dirty="0" smtClean="0"/>
              <a:t>beam </a:t>
            </a:r>
            <a:r>
              <a:rPr lang="en-US" b="1" dirty="0"/>
              <a:t>testing) </a:t>
            </a:r>
            <a:endParaRPr lang="en-US" dirty="0"/>
          </a:p>
          <a:p>
            <a:r>
              <a:rPr lang="en-US" b="1" dirty="0"/>
              <a:t>WP12 (Radio Frequency Testing) </a:t>
            </a:r>
            <a:endParaRPr lang="en-US" dirty="0"/>
          </a:p>
          <a:p>
            <a:r>
              <a:rPr lang="en-US" b="1" dirty="0"/>
              <a:t>WP13 (Plasma beam testing)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36096" y="3964550"/>
            <a:ext cx="3707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432FF"/>
                </a:solidFill>
              </a:rPr>
              <a:t>Joint Research Activities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WP14 (Promoting Innovation) 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WP15</a:t>
            </a:r>
            <a:r>
              <a:rPr lang="en-US" b="1" dirty="0" smtClean="0"/>
              <a:t> (Thin Film for Superconducting RF Cavities), 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WP16 (Intense, RF modulated E-beams) 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WP17 (Materials for extreme thermal management) 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WP18 (Very High Gradient Acceleration Techniques)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1521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7167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Partecipazione</a:t>
            </a:r>
            <a:r>
              <a:rPr lang="en-US" sz="3600" b="1" dirty="0" smtClean="0">
                <a:solidFill>
                  <a:srgbClr val="FF0000"/>
                </a:solidFill>
              </a:rPr>
              <a:t> INFN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81829"/>
            <a:ext cx="8640960" cy="5512157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GB" dirty="0" smtClean="0"/>
              <a:t>WP5: European Network for Novel Accelerators (</a:t>
            </a:r>
            <a:r>
              <a:rPr lang="en-GB" dirty="0" err="1"/>
              <a:t>EuroNNAC</a:t>
            </a:r>
            <a:r>
              <a:rPr lang="en-GB" dirty="0" smtClean="0"/>
              <a:t>) </a:t>
            </a:r>
          </a:p>
          <a:p>
            <a:pPr lvl="1"/>
            <a:r>
              <a:rPr lang="en-GB" dirty="0"/>
              <a:t> Task 5.4. </a:t>
            </a:r>
            <a:r>
              <a:rPr lang="en-GB" dirty="0" smtClean="0"/>
              <a:t>Organization European </a:t>
            </a:r>
            <a:r>
              <a:rPr lang="en-GB" dirty="0"/>
              <a:t>Advanced Accelerator Concepts Workshop (EAAC) (DESY, </a:t>
            </a:r>
            <a:r>
              <a:rPr lang="en-GB" dirty="0" smtClean="0"/>
              <a:t>INFN-LNF), M. </a:t>
            </a:r>
            <a:r>
              <a:rPr lang="en-GB" dirty="0" err="1" smtClean="0"/>
              <a:t>Ferrario</a:t>
            </a:r>
            <a:r>
              <a:rPr lang="en-GB" dirty="0" smtClean="0"/>
              <a:t>, E. </a:t>
            </a:r>
            <a:r>
              <a:rPr lang="en-GB" dirty="0" err="1" smtClean="0"/>
              <a:t>Chiadroni</a:t>
            </a:r>
            <a:endParaRPr lang="en-GB" dirty="0"/>
          </a:p>
          <a:p>
            <a:pPr lvl="0"/>
            <a:r>
              <a:rPr lang="en-GB" dirty="0" smtClean="0"/>
              <a:t>WP6</a:t>
            </a:r>
            <a:r>
              <a:rPr lang="en-GB" dirty="0"/>
              <a:t>: Accelerator Performance and Concepts (APEC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 </a:t>
            </a:r>
            <a:r>
              <a:rPr lang="en-GB" b="1" dirty="0"/>
              <a:t>Task 6.4. </a:t>
            </a:r>
            <a:r>
              <a:rPr lang="en-GB" dirty="0"/>
              <a:t>Improved Beam </a:t>
            </a:r>
            <a:r>
              <a:rPr lang="en-GB" dirty="0" smtClean="0"/>
              <a:t>Stabilization (Roma1 + LNF), M. </a:t>
            </a:r>
            <a:r>
              <a:rPr lang="en-GB" dirty="0" err="1" smtClean="0"/>
              <a:t>Migliorati</a:t>
            </a:r>
            <a:r>
              <a:rPr lang="en-GB" dirty="0" smtClean="0"/>
              <a:t>, A. Drago, </a:t>
            </a:r>
            <a:r>
              <a:rPr lang="en-US" dirty="0" err="1" smtClean="0"/>
              <a:t>Assegno</a:t>
            </a:r>
            <a:r>
              <a:rPr lang="en-US" dirty="0" smtClean="0"/>
              <a:t> di </a:t>
            </a:r>
            <a:r>
              <a:rPr lang="en-US" dirty="0" err="1" smtClean="0"/>
              <a:t>Ricerca</a:t>
            </a:r>
            <a:r>
              <a:rPr lang="en-US" dirty="0" smtClean="0"/>
              <a:t> a Roma1</a:t>
            </a:r>
          </a:p>
          <a:p>
            <a:pPr lvl="1"/>
            <a:r>
              <a:rPr lang="en-US" dirty="0" smtClean="0"/>
              <a:t>Deliverable: </a:t>
            </a:r>
            <a:r>
              <a:rPr lang="en-US" dirty="0"/>
              <a:t> Summary of </a:t>
            </a:r>
            <a:r>
              <a:rPr lang="en-US" dirty="0" smtClean="0"/>
              <a:t>novel methods </a:t>
            </a:r>
            <a:r>
              <a:rPr lang="en-US" dirty="0"/>
              <a:t>to </a:t>
            </a:r>
            <a:r>
              <a:rPr lang="en-US" dirty="0" smtClean="0"/>
              <a:t>reduce accelerator impedance</a:t>
            </a:r>
          </a:p>
          <a:p>
            <a:pPr lvl="1"/>
            <a:r>
              <a:rPr lang="en-GB" dirty="0" smtClean="0"/>
              <a:t> </a:t>
            </a:r>
            <a:r>
              <a:rPr lang="en-GB" b="1" dirty="0" smtClean="0"/>
              <a:t>Task 6.6. </a:t>
            </a:r>
            <a:r>
              <a:rPr lang="en-GB" dirty="0"/>
              <a:t> </a:t>
            </a:r>
            <a:r>
              <a:rPr lang="en-GB" dirty="0" smtClean="0"/>
              <a:t>Far </a:t>
            </a:r>
            <a:r>
              <a:rPr lang="en-GB" dirty="0"/>
              <a:t>Future Concepts &amp; Feasibility (CERN, </a:t>
            </a:r>
            <a:r>
              <a:rPr lang="en-GB" dirty="0" smtClean="0"/>
              <a:t>INFN-PD), M. Zanetti, </a:t>
            </a:r>
            <a:r>
              <a:rPr lang="en-US" dirty="0" err="1" smtClean="0"/>
              <a:t>Assegno</a:t>
            </a:r>
            <a:r>
              <a:rPr lang="en-US" dirty="0" smtClean="0"/>
              <a:t> di </a:t>
            </a:r>
            <a:r>
              <a:rPr lang="en-US" dirty="0" err="1" smtClean="0"/>
              <a:t>Ricerca</a:t>
            </a:r>
            <a:r>
              <a:rPr lang="en-GB" dirty="0" smtClean="0"/>
              <a:t> a </a:t>
            </a:r>
            <a:r>
              <a:rPr lang="en-GB" dirty="0" err="1" smtClean="0"/>
              <a:t>Padova</a:t>
            </a:r>
            <a:endParaRPr lang="en-GB" dirty="0"/>
          </a:p>
          <a:p>
            <a:pPr lvl="1"/>
            <a:r>
              <a:rPr lang="en-US" dirty="0" smtClean="0"/>
              <a:t>Workshop </a:t>
            </a:r>
            <a:r>
              <a:rPr lang="en-US" dirty="0" err="1" smtClean="0"/>
              <a:t>sul</a:t>
            </a:r>
            <a:r>
              <a:rPr lang="en-US" dirty="0" smtClean="0"/>
              <a:t> ‘Muon Collider’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Padova</a:t>
            </a:r>
            <a:r>
              <a:rPr lang="en-US" dirty="0" smtClean="0"/>
              <a:t> </a:t>
            </a:r>
            <a:r>
              <a:rPr lang="en-US" dirty="0" err="1" smtClean="0"/>
              <a:t>luglio</a:t>
            </a:r>
            <a:r>
              <a:rPr lang="en-US" dirty="0" smtClean="0"/>
              <a:t> 2018</a:t>
            </a:r>
          </a:p>
          <a:p>
            <a:pPr lvl="1"/>
            <a:r>
              <a:rPr lang="en-US" dirty="0" smtClean="0"/>
              <a:t>Deliverable:</a:t>
            </a:r>
            <a:r>
              <a:rPr lang="en-US" dirty="0"/>
              <a:t> White list of ranked </a:t>
            </a:r>
            <a:r>
              <a:rPr lang="en-US" dirty="0" smtClean="0"/>
              <a:t>far future accelerator options</a:t>
            </a:r>
            <a:endParaRPr lang="en-US" dirty="0"/>
          </a:p>
          <a:p>
            <a:pPr lvl="0"/>
            <a:r>
              <a:rPr lang="en-GB" dirty="0"/>
              <a:t>WP7: Rings with Ultra-Low Emittance (RULE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 Task 7.3. Beam dynamics and technology for ultra-low emittance rings (CERN, INFN, </a:t>
            </a:r>
            <a:r>
              <a:rPr lang="en-GB" dirty="0" smtClean="0"/>
              <a:t>SOLEIL), M. E. </a:t>
            </a:r>
            <a:r>
              <a:rPr lang="en-GB" dirty="0" err="1" smtClean="0"/>
              <a:t>Biagini</a:t>
            </a:r>
            <a:endParaRPr lang="en-GB" dirty="0"/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Organizzazione</a:t>
            </a:r>
            <a:r>
              <a:rPr lang="en-GB" dirty="0" smtClean="0"/>
              <a:t> </a:t>
            </a:r>
            <a:r>
              <a:rPr lang="en-GB" dirty="0"/>
              <a:t> </a:t>
            </a:r>
            <a:r>
              <a:rPr lang="en-GB" dirty="0" smtClean="0"/>
              <a:t>”8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Loe</a:t>
            </a:r>
            <a:r>
              <a:rPr lang="en-GB" dirty="0" smtClean="0"/>
              <a:t> Emittance Rings Workshop” a </a:t>
            </a:r>
            <a:r>
              <a:rPr lang="en-GB" dirty="0" err="1" smtClean="0"/>
              <a:t>Frascati</a:t>
            </a:r>
            <a:r>
              <a:rPr lang="en-GB" dirty="0" smtClean="0"/>
              <a:t>, </a:t>
            </a:r>
            <a:r>
              <a:rPr lang="en-GB" dirty="0" err="1" smtClean="0"/>
              <a:t>Marzo</a:t>
            </a:r>
            <a:r>
              <a:rPr lang="en-GB" dirty="0" smtClean="0"/>
              <a:t> 2020</a:t>
            </a:r>
            <a:endParaRPr lang="it-IT" dirty="0" smtClean="0"/>
          </a:p>
          <a:p>
            <a:r>
              <a:rPr lang="en-GB" dirty="0" smtClean="0"/>
              <a:t>WP15</a:t>
            </a:r>
            <a:r>
              <a:rPr lang="en-GB" dirty="0"/>
              <a:t>: Thin Film for Superconducting RF Cavities SRF (</a:t>
            </a:r>
            <a:r>
              <a:rPr lang="en-GB" dirty="0" smtClean="0"/>
              <a:t>TF-SRF)</a:t>
            </a:r>
          </a:p>
          <a:p>
            <a:pPr lvl="1"/>
            <a:r>
              <a:rPr lang="en-GB" dirty="0" smtClean="0"/>
              <a:t>Task </a:t>
            </a:r>
            <a:r>
              <a:rPr lang="en-GB" dirty="0"/>
              <a:t>15.2. Substrate surface preparation </a:t>
            </a:r>
            <a:r>
              <a:rPr lang="en-GB" dirty="0" smtClean="0"/>
              <a:t>(LNL)</a:t>
            </a:r>
            <a:endParaRPr lang="en-GB" dirty="0"/>
          </a:p>
          <a:p>
            <a:pPr lvl="1"/>
            <a:r>
              <a:rPr lang="en-GB" dirty="0" smtClean="0"/>
              <a:t>Task </a:t>
            </a:r>
            <a:r>
              <a:rPr lang="en-GB" dirty="0"/>
              <a:t>15.3. Thin film deposition and </a:t>
            </a:r>
            <a:r>
              <a:rPr lang="en-GB" dirty="0" smtClean="0"/>
              <a:t>analysis, (LNL), C. </a:t>
            </a:r>
            <a:r>
              <a:rPr lang="en-GB" dirty="0" err="1" smtClean="0"/>
              <a:t>Pira</a:t>
            </a:r>
            <a:r>
              <a:rPr lang="en-GB" dirty="0" smtClean="0"/>
              <a:t>, Art. 36a LNL</a:t>
            </a:r>
            <a:r>
              <a:rPr lang="en-US" dirty="0" smtClean="0">
                <a:effectLst/>
              </a:rPr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Responsabile</a:t>
            </a:r>
            <a:r>
              <a:rPr lang="en-US" dirty="0" smtClean="0"/>
              <a:t> </a:t>
            </a:r>
            <a:r>
              <a:rPr lang="en-US" dirty="0" err="1" smtClean="0"/>
              <a:t>scientifico</a:t>
            </a:r>
            <a:r>
              <a:rPr lang="en-US" dirty="0" smtClean="0"/>
              <a:t>: S. </a:t>
            </a:r>
            <a:r>
              <a:rPr lang="en-US" dirty="0" err="1" smtClean="0"/>
              <a:t>Guiducci</a:t>
            </a:r>
            <a:r>
              <a:rPr lang="en-US" dirty="0" smtClean="0"/>
              <a:t> dal 1/06/2017; M.E. </a:t>
            </a:r>
            <a:r>
              <a:rPr lang="en-US" dirty="0" err="1" smtClean="0"/>
              <a:t>Biagini</a:t>
            </a:r>
            <a:r>
              <a:rPr lang="en-US" dirty="0" smtClean="0"/>
              <a:t> dal 1/12/2019	</a:t>
            </a:r>
          </a:p>
          <a:p>
            <a:pPr marL="0" indent="0" algn="ctr">
              <a:buNone/>
            </a:pPr>
            <a:r>
              <a:rPr lang="en-US" dirty="0" err="1" smtClean="0">
                <a:effectLst/>
              </a:rPr>
              <a:t>Responsabile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finanziario</a:t>
            </a:r>
            <a:r>
              <a:rPr lang="en-US" dirty="0" smtClean="0"/>
              <a:t>: T. Ferro</a:t>
            </a:r>
            <a:endParaRPr lang="en-US" dirty="0" smtClean="0">
              <a:effectLst/>
            </a:endParaRPr>
          </a:p>
          <a:p>
            <a:pPr marL="0" indent="0" algn="ctr">
              <a:buNone/>
            </a:pPr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 smtClean="0"/>
              <a:t>Totale</a:t>
            </a:r>
            <a:r>
              <a:rPr lang="en-US" dirty="0" smtClean="0"/>
              <a:t> 539 k</a:t>
            </a:r>
            <a:r>
              <a:rPr lang="en-GB" dirty="0" smtClean="0"/>
              <a:t>€</a:t>
            </a:r>
            <a:r>
              <a:rPr lang="en-US" sz="1800" dirty="0" smtClean="0">
                <a:effectLst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;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/>
              <a:t>Contributo</a:t>
            </a:r>
            <a:r>
              <a:rPr lang="en-US" dirty="0" smtClean="0"/>
              <a:t> EC 295 k</a:t>
            </a:r>
            <a:r>
              <a:rPr lang="en-GB" dirty="0" smtClean="0"/>
              <a:t>€</a:t>
            </a:r>
            <a:r>
              <a:rPr lang="en-US" sz="1800" dirty="0" smtClean="0">
                <a:effectLst/>
              </a:rPr>
              <a:t>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42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Impegni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8"/>
            <a:ext cx="8119814" cy="3706495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Primo report </a:t>
            </a:r>
            <a:r>
              <a:rPr lang="en-US" dirty="0" err="1" smtClean="0"/>
              <a:t>finanziario</a:t>
            </a:r>
            <a:r>
              <a:rPr lang="en-US" dirty="0" smtClean="0"/>
              <a:t> </a:t>
            </a:r>
            <a:r>
              <a:rPr lang="en-US" dirty="0" err="1" smtClean="0"/>
              <a:t>fatto</a:t>
            </a:r>
            <a:r>
              <a:rPr lang="en-US" dirty="0" smtClean="0"/>
              <a:t> 31 </a:t>
            </a:r>
            <a:r>
              <a:rPr lang="en-US" dirty="0" err="1" smtClean="0"/>
              <a:t>ottobre</a:t>
            </a:r>
            <a:r>
              <a:rPr lang="en-US" dirty="0" smtClean="0"/>
              <a:t> 2018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Secondo report 30 </a:t>
            </a:r>
            <a:r>
              <a:rPr lang="en-US" dirty="0" err="1" smtClean="0"/>
              <a:t>aprile</a:t>
            </a:r>
            <a:r>
              <a:rPr lang="en-US" dirty="0" smtClean="0"/>
              <a:t> 2020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Report finale 30 </a:t>
            </a:r>
            <a:r>
              <a:rPr lang="en-US" dirty="0" err="1" smtClean="0"/>
              <a:t>aprile</a:t>
            </a:r>
            <a:r>
              <a:rPr lang="en-US" dirty="0" smtClean="0"/>
              <a:t> 2021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Gli</a:t>
            </a:r>
            <a:r>
              <a:rPr lang="en-US" dirty="0" smtClean="0"/>
              <a:t> AR e </a:t>
            </a:r>
            <a:r>
              <a:rPr lang="en-US" dirty="0" err="1" smtClean="0"/>
              <a:t>l’art</a:t>
            </a:r>
            <a:r>
              <a:rPr lang="en-US" dirty="0" smtClean="0"/>
              <a:t>. 36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già</a:t>
            </a:r>
            <a:r>
              <a:rPr lang="en-US" dirty="0" smtClean="0"/>
              <a:t> </a:t>
            </a:r>
            <a:r>
              <a:rPr lang="en-US" dirty="0" err="1" smtClean="0"/>
              <a:t>stati</a:t>
            </a:r>
            <a:r>
              <a:rPr lang="en-US" dirty="0" smtClean="0"/>
              <a:t> </a:t>
            </a:r>
            <a:r>
              <a:rPr lang="en-US" dirty="0" err="1" smtClean="0"/>
              <a:t>assegnati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Workshops </a:t>
            </a:r>
            <a:r>
              <a:rPr lang="en-GB" dirty="0" err="1" smtClean="0"/>
              <a:t>EuroNNAC</a:t>
            </a:r>
            <a:r>
              <a:rPr lang="en-GB" dirty="0" smtClean="0"/>
              <a:t> </a:t>
            </a:r>
            <a:r>
              <a:rPr lang="en-GB" dirty="0" err="1" smtClean="0"/>
              <a:t>fatti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2017 e 2019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b="1" dirty="0" err="1" smtClean="0">
                <a:solidFill>
                  <a:srgbClr val="FF0000"/>
                </a:solidFill>
              </a:rPr>
              <a:t>L’impegno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principale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ora</a:t>
            </a:r>
            <a:r>
              <a:rPr lang="en-US" b="1" dirty="0" smtClean="0">
                <a:solidFill>
                  <a:srgbClr val="FF0000"/>
                </a:solidFill>
              </a:rPr>
              <a:t> per la DA è </a:t>
            </a:r>
            <a:r>
              <a:rPr lang="en-US" b="1" dirty="0" err="1" smtClean="0">
                <a:solidFill>
                  <a:srgbClr val="FF0000"/>
                </a:solidFill>
              </a:rPr>
              <a:t>l’organizzazione</a:t>
            </a:r>
            <a:r>
              <a:rPr lang="en-US" b="1" dirty="0" smtClean="0">
                <a:solidFill>
                  <a:srgbClr val="FF0000"/>
                </a:solidFill>
              </a:rPr>
              <a:t> del workshop sui Low Emittance Ring a </a:t>
            </a:r>
            <a:r>
              <a:rPr lang="en-US" b="1" dirty="0" err="1" smtClean="0">
                <a:solidFill>
                  <a:srgbClr val="FF0000"/>
                </a:solidFill>
              </a:rPr>
              <a:t>Frascati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0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927906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SITUAZIONE </a:t>
            </a:r>
            <a:r>
              <a:rPr lang="it-IT" b="1" dirty="0" smtClean="0"/>
              <a:t>MONTAGGI @ </a:t>
            </a:r>
            <a:r>
              <a:rPr lang="it-IT" b="1" dirty="0"/>
              <a:t>STAR </a:t>
            </a:r>
            <a:r>
              <a:rPr lang="it-IT" b="1" dirty="0" smtClean="0"/>
              <a:t>17/1/2020 CSDA</a:t>
            </a:r>
            <a:br>
              <a:rPr lang="it-IT" b="1" dirty="0" smtClean="0"/>
            </a:br>
            <a:r>
              <a:rPr lang="it-IT" b="1" dirty="0" smtClean="0"/>
              <a:t>L. Pellegrino</a:t>
            </a:r>
            <a:br>
              <a:rPr lang="it-IT" b="1" dirty="0" smtClean="0"/>
            </a:br>
            <a:r>
              <a:rPr lang="it-IT" b="1" dirty="0" smtClean="0"/>
              <a:t>(coordinatore per LNF)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69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330"/>
            <a:ext cx="6669360" cy="6669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7702" y="498765"/>
            <a:ext cx="39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1184564" y="214427"/>
            <a:ext cx="489857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ultimo intervento di montaggio 25 maggio 2017</a:t>
            </a:r>
            <a:endParaRPr lang="en-US" sz="36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5527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SITUAZIONE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ultimo intervento di montaggio 25 maggio 2017.</a:t>
            </a:r>
          </a:p>
          <a:p>
            <a:r>
              <a:rPr lang="it-IT" dirty="0" smtClean="0"/>
              <a:t>Aprile 2019 meeting @LNF con UNICAL per ripresa attività, aggiornato piano attività per i montaggi. </a:t>
            </a:r>
          </a:p>
          <a:p>
            <a:r>
              <a:rPr lang="it-IT" dirty="0" smtClean="0"/>
              <a:t>In stallo il permesso di accesso all’acceleratore: è stato interessato Vescovi che si è interfacciato con l’organizzazione locale.</a:t>
            </a:r>
          </a:p>
          <a:p>
            <a:r>
              <a:rPr lang="it-IT" dirty="0" smtClean="0"/>
              <a:t>Poca reattività di UNICAL.</a:t>
            </a:r>
          </a:p>
          <a:p>
            <a:r>
              <a:rPr lang="it-IT" dirty="0" smtClean="0"/>
              <a:t>Resta comunque molto da fare.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9808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726497"/>
              </p:ext>
            </p:extLst>
          </p:nvPr>
        </p:nvGraphicFramePr>
        <p:xfrm>
          <a:off x="1456815" y="447010"/>
          <a:ext cx="6380899" cy="6014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7562785" imgH="5346331" progId="Acrobat.Document.DC">
                  <p:embed/>
                </p:oleObj>
              </mc:Choice>
              <mc:Fallback>
                <p:oleObj name="Acrobat Document" r:id="rId3" imgW="7562785" imgH="534633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6815" y="447010"/>
                        <a:ext cx="6380899" cy="6014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715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BE9042-8639-5541-83DE-D8CC8EF3A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32859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2400" dirty="0">
                <a:solidFill>
                  <a:srgbClr val="FF0000"/>
                </a:solidFill>
              </a:rPr>
              <a:t>BEATS – SESAME</a:t>
            </a:r>
            <a:r>
              <a:rPr lang="it-IT" sz="2400" dirty="0"/>
              <a:t>:  </a:t>
            </a:r>
            <a:r>
              <a:rPr lang="it-IT" sz="2400" dirty="0" err="1"/>
              <a:t>study</a:t>
            </a:r>
            <a:r>
              <a:rPr lang="it-IT" sz="2400" dirty="0"/>
              <a:t> and </a:t>
            </a:r>
            <a:r>
              <a:rPr lang="it-IT" sz="2400" dirty="0" err="1"/>
              <a:t>project</a:t>
            </a:r>
            <a:r>
              <a:rPr lang="it-IT" sz="2400" dirty="0"/>
              <a:t> of the </a:t>
            </a:r>
            <a:r>
              <a:rPr lang="it-IT" sz="2400" dirty="0" err="1"/>
              <a:t>synchrotron</a:t>
            </a:r>
            <a:r>
              <a:rPr lang="it-IT" sz="2400" dirty="0"/>
              <a:t> </a:t>
            </a:r>
            <a:r>
              <a:rPr lang="it-IT" sz="2400" dirty="0" err="1"/>
              <a:t>radiation</a:t>
            </a:r>
            <a:r>
              <a:rPr lang="it-IT" sz="2400" dirty="0"/>
              <a:t> source for the </a:t>
            </a:r>
            <a:r>
              <a:rPr lang="it-IT" sz="2400" dirty="0" err="1"/>
              <a:t>Tomogaphy</a:t>
            </a:r>
            <a:r>
              <a:rPr lang="it-IT" sz="2400" dirty="0"/>
              <a:t> </a:t>
            </a:r>
            <a:r>
              <a:rPr lang="it-IT" sz="2400" dirty="0" err="1"/>
              <a:t>beam</a:t>
            </a:r>
            <a:r>
              <a:rPr lang="it-IT" sz="2400" dirty="0"/>
              <a:t> </a:t>
            </a:r>
            <a:r>
              <a:rPr lang="it-IT" sz="2400" dirty="0" err="1"/>
              <a:t>lines</a:t>
            </a:r>
            <a:r>
              <a:rPr lang="it-IT" sz="2400" dirty="0"/>
              <a:t> in the </a:t>
            </a:r>
            <a:r>
              <a:rPr lang="it-IT" sz="2400" dirty="0" err="1"/>
              <a:t>Giordanian</a:t>
            </a:r>
            <a:r>
              <a:rPr lang="it-IT" sz="2400" dirty="0"/>
              <a:t> light </a:t>
            </a:r>
            <a:r>
              <a:rPr lang="it-IT" sz="2400" dirty="0" smtClean="0"/>
              <a:t>source (</a:t>
            </a:r>
            <a:r>
              <a:rPr lang="it-IT" sz="2400" i="1" dirty="0" err="1" smtClean="0">
                <a:solidFill>
                  <a:srgbClr val="FF0000"/>
                </a:solidFill>
              </a:rPr>
              <a:t>almost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done</a:t>
            </a:r>
            <a:r>
              <a:rPr lang="it-IT" sz="2400" dirty="0" smtClean="0"/>
              <a:t>).</a:t>
            </a:r>
            <a:endParaRPr lang="it-IT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2400" dirty="0">
                <a:solidFill>
                  <a:srgbClr val="FF0000"/>
                </a:solidFill>
              </a:rPr>
              <a:t>X-band</a:t>
            </a:r>
            <a:r>
              <a:rPr lang="it-IT" sz="2400" dirty="0"/>
              <a:t>: </a:t>
            </a:r>
            <a:r>
              <a:rPr lang="it-IT" sz="2400" dirty="0" err="1"/>
              <a:t>collaboration</a:t>
            </a:r>
            <a:r>
              <a:rPr lang="it-IT" sz="2400" dirty="0"/>
              <a:t> </a:t>
            </a:r>
            <a:r>
              <a:rPr lang="it-IT" sz="2400" dirty="0" err="1"/>
              <a:t>agreement</a:t>
            </a:r>
            <a:r>
              <a:rPr lang="it-IT" sz="2400" dirty="0"/>
              <a:t> with CERN on </a:t>
            </a:r>
            <a:r>
              <a:rPr lang="it-IT" sz="2400" dirty="0" err="1"/>
              <a:t>development</a:t>
            </a:r>
            <a:r>
              <a:rPr lang="it-IT" sz="2400" dirty="0"/>
              <a:t> X-band </a:t>
            </a:r>
            <a:r>
              <a:rPr lang="it-IT" sz="2400" dirty="0" err="1"/>
              <a:t>technology</a:t>
            </a:r>
            <a:endParaRPr lang="it-IT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2400" dirty="0">
                <a:solidFill>
                  <a:srgbClr val="FF0000"/>
                </a:solidFill>
              </a:rPr>
              <a:t>HITRI-SEEIIST</a:t>
            </a:r>
            <a:r>
              <a:rPr lang="it-IT" sz="2400" dirty="0"/>
              <a:t>:  Project for </a:t>
            </a:r>
            <a:r>
              <a:rPr lang="it-IT" sz="2400" dirty="0" err="1"/>
              <a:t>Gantry</a:t>
            </a:r>
            <a:r>
              <a:rPr lang="it-IT" sz="2400" dirty="0"/>
              <a:t> </a:t>
            </a:r>
            <a:r>
              <a:rPr lang="it-IT" sz="2400" dirty="0" err="1"/>
              <a:t>magnet</a:t>
            </a:r>
            <a:r>
              <a:rPr lang="it-IT" sz="2400" dirty="0"/>
              <a:t> for </a:t>
            </a:r>
            <a:r>
              <a:rPr lang="it-IT" sz="2400" dirty="0" err="1"/>
              <a:t>hadrotherapy</a:t>
            </a:r>
            <a:r>
              <a:rPr lang="it-IT" sz="2400" dirty="0"/>
              <a:t> </a:t>
            </a:r>
            <a:r>
              <a:rPr lang="it-IT" sz="2400" dirty="0" err="1"/>
              <a:t>accelerators</a:t>
            </a:r>
            <a:r>
              <a:rPr lang="it-IT" sz="2400" dirty="0"/>
              <a:t> </a:t>
            </a:r>
            <a:r>
              <a:rPr lang="it-IT" sz="2400" dirty="0" smtClean="0"/>
              <a:t>CNAO-CERN (</a:t>
            </a:r>
            <a:r>
              <a:rPr lang="it-IT" sz="2400" i="1" dirty="0" smtClean="0">
                <a:solidFill>
                  <a:srgbClr val="FF0000"/>
                </a:solidFill>
              </a:rPr>
              <a:t>solo consulenza</a:t>
            </a:r>
            <a:r>
              <a:rPr lang="it-IT" sz="2400" dirty="0" smtClean="0"/>
              <a:t>)</a:t>
            </a:r>
            <a:endParaRPr lang="it-IT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2400" dirty="0">
                <a:solidFill>
                  <a:srgbClr val="FF0000"/>
                </a:solidFill>
              </a:rPr>
              <a:t>SPS </a:t>
            </a:r>
            <a:r>
              <a:rPr lang="it-IT" sz="2400" dirty="0" err="1">
                <a:solidFill>
                  <a:srgbClr val="FF0000"/>
                </a:solidFill>
              </a:rPr>
              <a:t>Extraction</a:t>
            </a:r>
            <a:r>
              <a:rPr lang="it-IT" sz="2400" dirty="0"/>
              <a:t>: 5 tanks production for </a:t>
            </a:r>
            <a:r>
              <a:rPr lang="it-IT" sz="2400" dirty="0" err="1"/>
              <a:t>diagnostics</a:t>
            </a:r>
            <a:r>
              <a:rPr lang="it-IT" sz="2400" dirty="0"/>
              <a:t> of </a:t>
            </a:r>
            <a:r>
              <a:rPr lang="it-IT" sz="2400" dirty="0" err="1"/>
              <a:t>channeling</a:t>
            </a:r>
            <a:r>
              <a:rPr lang="it-IT" sz="2400" dirty="0"/>
              <a:t> </a:t>
            </a:r>
            <a:r>
              <a:rPr lang="it-IT" sz="2400" dirty="0" err="1"/>
              <a:t>extraction</a:t>
            </a:r>
            <a:r>
              <a:rPr lang="it-IT" sz="2400" dirty="0"/>
              <a:t> in </a:t>
            </a:r>
            <a:r>
              <a:rPr lang="it-IT" sz="2400" dirty="0" smtClean="0"/>
              <a:t>SPS (</a:t>
            </a:r>
            <a:r>
              <a:rPr lang="it-IT" sz="2400" i="1" dirty="0" smtClean="0">
                <a:solidFill>
                  <a:srgbClr val="FF0000"/>
                </a:solidFill>
              </a:rPr>
              <a:t>progetto fatto, in fase di costruzione </a:t>
            </a:r>
            <a:r>
              <a:rPr lang="it-IT" sz="2400" dirty="0" smtClean="0"/>
              <a:t>)</a:t>
            </a:r>
            <a:endParaRPr lang="it-IT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2400" dirty="0" smtClean="0">
                <a:solidFill>
                  <a:srgbClr val="FF0000"/>
                </a:solidFill>
              </a:rPr>
              <a:t>e-</a:t>
            </a:r>
            <a:r>
              <a:rPr lang="it-IT" sz="2400" dirty="0" err="1" smtClean="0">
                <a:solidFill>
                  <a:srgbClr val="FF0000"/>
                </a:solidFill>
              </a:rPr>
              <a:t>cloud</a:t>
            </a:r>
            <a:r>
              <a:rPr lang="it-IT" sz="2400" dirty="0"/>
              <a:t>: </a:t>
            </a:r>
            <a:r>
              <a:rPr lang="it-IT" sz="2400" dirty="0" err="1"/>
              <a:t>collaboration</a:t>
            </a:r>
            <a:r>
              <a:rPr lang="it-IT" sz="2400" dirty="0"/>
              <a:t> with CERN on </a:t>
            </a:r>
            <a:r>
              <a:rPr lang="it-IT" sz="2400" dirty="0" err="1"/>
              <a:t>experimental</a:t>
            </a:r>
            <a:r>
              <a:rPr lang="it-IT" sz="2400" dirty="0"/>
              <a:t> </a:t>
            </a:r>
            <a:r>
              <a:rPr lang="it-IT" sz="2400" dirty="0" err="1"/>
              <a:t>study</a:t>
            </a:r>
            <a:r>
              <a:rPr lang="it-IT" sz="2400" dirty="0"/>
              <a:t> of </a:t>
            </a:r>
            <a:r>
              <a:rPr lang="it-IT" sz="2400" dirty="0" err="1"/>
              <a:t>Secondary</a:t>
            </a:r>
            <a:r>
              <a:rPr lang="it-IT" sz="2400" dirty="0"/>
              <a:t> </a:t>
            </a:r>
            <a:r>
              <a:rPr lang="it-IT" sz="2400" dirty="0" err="1"/>
              <a:t>Emission</a:t>
            </a:r>
            <a:r>
              <a:rPr lang="it-IT" sz="2400" dirty="0"/>
              <a:t> </a:t>
            </a:r>
            <a:r>
              <a:rPr lang="it-IT" sz="2400" dirty="0" err="1"/>
              <a:t>Yeld</a:t>
            </a:r>
            <a:r>
              <a:rPr lang="it-IT" sz="2400" dirty="0"/>
              <a:t> of FCC and HL-LHC </a:t>
            </a:r>
            <a:r>
              <a:rPr lang="it-IT" sz="2400" dirty="0" err="1"/>
              <a:t>vacuum</a:t>
            </a:r>
            <a:r>
              <a:rPr lang="it-IT" sz="2400" dirty="0"/>
              <a:t> </a:t>
            </a:r>
            <a:r>
              <a:rPr lang="it-IT" sz="2400" dirty="0" err="1" smtClean="0"/>
              <a:t>chamber</a:t>
            </a:r>
            <a:r>
              <a:rPr lang="it-IT" sz="2400" dirty="0" smtClean="0"/>
              <a:t> (</a:t>
            </a:r>
            <a:r>
              <a:rPr lang="it-IT" sz="2400" i="1" dirty="0" err="1" smtClean="0">
                <a:solidFill>
                  <a:srgbClr val="FF0000"/>
                </a:solidFill>
              </a:rPr>
              <a:t>almost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done</a:t>
            </a:r>
            <a:r>
              <a:rPr lang="it-IT" sz="2400" dirty="0" smtClean="0"/>
              <a:t>).</a:t>
            </a:r>
            <a:endParaRPr lang="it-IT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it-IT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864" y="269776"/>
            <a:ext cx="8445624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</a:rPr>
              <a:t>External project MoU and Collaboration agreements</a:t>
            </a:r>
          </a:p>
        </p:txBody>
      </p:sp>
    </p:spTree>
    <p:extLst>
      <p:ext uri="{BB962C8B-B14F-4D97-AF65-F5344CB8AC3E}">
        <p14:creationId xmlns:p14="http://schemas.microsoft.com/office/powerpoint/2010/main" val="151274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2B1CB40-3220-FA41-A0A0-5CD548B0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17"/>
            <a:ext cx="7886700" cy="1115914"/>
          </a:xfrm>
        </p:spPr>
        <p:txBody>
          <a:bodyPr>
            <a:normAutofit/>
          </a:bodyPr>
          <a:lstStyle/>
          <a:p>
            <a:pPr algn="ctr"/>
            <a:r>
              <a:rPr lang="en-US" sz="3200" kern="0" dirty="0">
                <a:solidFill>
                  <a:srgbClr val="FF0000"/>
                </a:solidFill>
              </a:rPr>
              <a:t>Collaboration Status -EU proposals 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AD39F2-1240-324B-9494-C6BCEA256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91" y="1238073"/>
            <a:ext cx="8964217" cy="2025358"/>
          </a:xfrm>
        </p:spPr>
        <p:txBody>
          <a:bodyPr>
            <a:noAutofit/>
          </a:bodyPr>
          <a:lstStyle/>
          <a:p>
            <a:pPr marL="271463" indent="-271463"/>
            <a:r>
              <a:rPr lang="en-US" sz="1600" dirty="0"/>
              <a:t>MoU for the FCC study (signed in 2014 by the LNF director)</a:t>
            </a:r>
          </a:p>
          <a:p>
            <a:pPr marL="271463" indent="-271463"/>
            <a:r>
              <a:rPr lang="en-US" sz="1600" dirty="0"/>
              <a:t>Addendum signed between FCC and LNF Accelerator Division</a:t>
            </a:r>
          </a:p>
          <a:p>
            <a:pPr marL="271463" lvl="1" indent="-271463">
              <a:buNone/>
            </a:pPr>
            <a:r>
              <a:rPr lang="en-US" sz="1600" dirty="0"/>
              <a:t>(coordination FCC-</a:t>
            </a:r>
            <a:r>
              <a:rPr lang="en-US" sz="1600" dirty="0" err="1"/>
              <a:t>ee</a:t>
            </a:r>
            <a:r>
              <a:rPr lang="en-US" sz="1600" dirty="0"/>
              <a:t> Machine detector interface study)</a:t>
            </a:r>
          </a:p>
          <a:p>
            <a:pPr marL="271463" indent="-271463"/>
            <a:r>
              <a:rPr lang="en-US" sz="1600" b="1" dirty="0" err="1"/>
              <a:t>EuroCirCol</a:t>
            </a:r>
            <a:r>
              <a:rPr lang="en-US" sz="1600" b="1" dirty="0"/>
              <a:t> (FCC-</a:t>
            </a:r>
            <a:r>
              <a:rPr lang="en-US" sz="1600" b="1" dirty="0" err="1"/>
              <a:t>hh</a:t>
            </a:r>
            <a:r>
              <a:rPr lang="en-US" sz="1600" b="1" dirty="0"/>
              <a:t>) </a:t>
            </a:r>
            <a:r>
              <a:rPr lang="en-US" sz="1600" dirty="0"/>
              <a:t>EU-2020 funded (start 1/6/2015, this week 17/Jan./2020 audit certification at LNF) </a:t>
            </a:r>
          </a:p>
          <a:p>
            <a:pPr marL="271463" indent="-271463"/>
            <a:r>
              <a:rPr lang="en-US" sz="1600" b="1" dirty="0">
                <a:solidFill>
                  <a:srgbClr val="0432FF"/>
                </a:solidFill>
              </a:rPr>
              <a:t>New proposal submitted to EC: FCC-IS  (Innovation Study) presently under evaluation!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31299BF-454F-9345-AFE2-2BABA472F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Boscolo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7D0087B-2DAA-AE49-A9B7-DAE23FDB9380}"/>
              </a:ext>
            </a:extLst>
          </p:cNvPr>
          <p:cNvSpPr txBox="1">
            <a:spLocks/>
          </p:cNvSpPr>
          <p:nvPr/>
        </p:nvSpPr>
        <p:spPr>
          <a:xfrm>
            <a:off x="89892" y="2708920"/>
            <a:ext cx="8964216" cy="2992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of the FCC-IS study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Carry out the technical design study for a </a:t>
            </a:r>
            <a:r>
              <a:rPr lang="en-US" sz="1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km long luminosity frontier circular collider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 at CERN that will extend Europe’s leadership in the domain of fundamental physics research until the end of the 21st century.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study </a:t>
            </a:r>
            <a:r>
              <a:rPr lang="en-US" sz="1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focuses on the high priority topics to prepare the ground for a construction project by 2026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Clr>
                <a:srgbClr val="0C377B"/>
              </a:buClr>
              <a:buFont typeface="+mj-lt"/>
              <a:buAutoNum type="arabicPeriod"/>
            </a:pP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optimisation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particle collider design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leads to the </a:t>
            </a: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C377B"/>
              </a:buClr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invariants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infrastructure project 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Clr>
                <a:srgbClr val="0C377B"/>
              </a:buClr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and necessary investigations for a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civil engineering construction project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 the requirements of a circular economy, 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Clr>
                <a:srgbClr val="0C377B"/>
              </a:buClr>
              <a:buFont typeface="+mj-lt"/>
              <a:buAutoNum type="arabicPeriod"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and public participation processes in France and Switzerland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(CERN host states) including transnational topics such as environmental impact assessment, management of excavation materials and access to shared resources (electricity, water, communication, transport), 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Clr>
                <a:srgbClr val="0C377B"/>
              </a:buClr>
              <a:buFont typeface="+mj-lt"/>
              <a:buAutoNum type="arabicPeriod"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and implementation of a project exploitation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considering the need to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committed user community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exploits the RI from the beginning onwards and to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every member of the society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Clr>
                <a:srgbClr val="0C377B"/>
              </a:buClr>
              <a:buFont typeface="+mj-lt"/>
              <a:buAutoNum type="arabicPeriod"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Socio-economic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impact assessment with a plan to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the facility for impact creation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including the regional impacts and potential synergies for all participating stakeholders in Europe.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A61AAC-224A-0046-848A-57F08601275F}"/>
              </a:ext>
            </a:extLst>
          </p:cNvPr>
          <p:cNvSpPr/>
          <p:nvPr/>
        </p:nvSpPr>
        <p:spPr>
          <a:xfrm>
            <a:off x="79921" y="938564"/>
            <a:ext cx="3932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Collaboration framework with INFN-LNF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2B5432-2D6E-CC48-82A6-22C797722114}"/>
              </a:ext>
            </a:extLst>
          </p:cNvPr>
          <p:cNvSpPr txBox="1"/>
          <p:nvPr/>
        </p:nvSpPr>
        <p:spPr>
          <a:xfrm>
            <a:off x="5207347" y="3681921"/>
            <a:ext cx="12328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432FF"/>
                </a:solidFill>
              </a:rPr>
              <a:t>INFN participation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88220E-E79F-F34D-A3C3-98AB4030980F}"/>
              </a:ext>
            </a:extLst>
          </p:cNvPr>
          <p:cNvSpPr/>
          <p:nvPr/>
        </p:nvSpPr>
        <p:spPr>
          <a:xfrm>
            <a:off x="6358005" y="3727529"/>
            <a:ext cx="1697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1200" i="1" dirty="0" err="1">
                <a:solidFill>
                  <a:srgbClr val="0432FF"/>
                </a:solidFill>
              </a:rPr>
              <a:t>Scientific</a:t>
            </a:r>
            <a:r>
              <a:rPr lang="it-IT" sz="1200" i="1" dirty="0">
                <a:solidFill>
                  <a:srgbClr val="0432FF"/>
                </a:solidFill>
              </a:rPr>
              <a:t> </a:t>
            </a:r>
            <a:r>
              <a:rPr lang="it-IT" sz="1200" i="1" dirty="0" err="1">
                <a:solidFill>
                  <a:srgbClr val="0432FF"/>
                </a:solidFill>
              </a:rPr>
              <a:t>Responsible</a:t>
            </a:r>
            <a:r>
              <a:rPr lang="it-IT" sz="1200" i="1" dirty="0">
                <a:solidFill>
                  <a:srgbClr val="0432FF"/>
                </a:solidFill>
              </a:rPr>
              <a:t>: </a:t>
            </a:r>
            <a:r>
              <a:rPr lang="it-IT" sz="1200" dirty="0">
                <a:solidFill>
                  <a:srgbClr val="0432FF"/>
                </a:solidFill>
              </a:rPr>
              <a:t>M. Boscolo</a:t>
            </a:r>
          </a:p>
        </p:txBody>
      </p:sp>
    </p:spTree>
    <p:extLst>
      <p:ext uri="{BB962C8B-B14F-4D97-AF65-F5344CB8AC3E}">
        <p14:creationId xmlns:p14="http://schemas.microsoft.com/office/powerpoint/2010/main" val="293145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4" y="84884"/>
            <a:ext cx="152535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B513C91-4C43-154D-B50B-C8A84492C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84903"/>
            <a:ext cx="3086100" cy="365125"/>
          </a:xfrm>
        </p:spPr>
        <p:txBody>
          <a:bodyPr/>
          <a:lstStyle/>
          <a:p>
            <a:r>
              <a:rPr lang="en-US"/>
              <a:t>M. Boscolo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6827A9-9EDC-A741-8644-24FAED64E4B4}"/>
              </a:ext>
            </a:extLst>
          </p:cNvPr>
          <p:cNvSpPr txBox="1"/>
          <p:nvPr/>
        </p:nvSpPr>
        <p:spPr>
          <a:xfrm>
            <a:off x="-5603" y="1260624"/>
            <a:ext cx="572973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/>
              <a:t>Mandate for the FCC-</a:t>
            </a:r>
            <a:r>
              <a:rPr lang="en-US" sz="1400" b="1" i="1" dirty="0" err="1"/>
              <a:t>ee</a:t>
            </a:r>
            <a:r>
              <a:rPr lang="en-US" sz="1400" b="1" i="1" dirty="0"/>
              <a:t> MDI WG</a:t>
            </a:r>
            <a:r>
              <a:rPr lang="en-US" sz="1400" i="1" dirty="0"/>
              <a:t>: </a:t>
            </a:r>
            <a:r>
              <a:rPr lang="en-US" sz="1400" dirty="0"/>
              <a:t>study the integration of beams, machine elements and detectors able to produce/exploit the very high luminosity and come up with a design </a:t>
            </a:r>
            <a:r>
              <a:rPr lang="en-US" sz="1400" dirty="0" err="1"/>
              <a:t>and,if</a:t>
            </a:r>
            <a:r>
              <a:rPr lang="en-US" sz="1400" dirty="0"/>
              <a:t> needed, a set of necessary technical R&amp;D or measurements. High priority list of topics to be addressed: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Synchrotron radiation and masking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other accelerator backgrounds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magnetic integration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Integration of luminosity measurements and other detectors in the 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MDI group has developed a feasible and flexible design for the Interaction Region that fulfils all constraints and requirements at all energies with the crab-waist collision scheme.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Synchrotron Radiation is one of the main driver of the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Most relevant beam and IP backgrounds estimated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High order modes absorbers to suppress </a:t>
            </a:r>
            <a:r>
              <a:rPr lang="en-US" sz="1400" dirty="0" err="1"/>
              <a:t>wakefields</a:t>
            </a:r>
            <a:r>
              <a:rPr lang="en-US" sz="1400" dirty="0"/>
              <a:t> included in the IR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 Luminometer designed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Final focus quad design prototyping (CCT design inspired from </a:t>
            </a:r>
            <a:r>
              <a:rPr lang="en-US" sz="1400" dirty="0" err="1"/>
              <a:t>SuperB</a:t>
            </a:r>
            <a:r>
              <a:rPr lang="en-US" sz="1400" dirty="0"/>
              <a:t>)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xmlns="" id="{796B4E01-B546-1E4D-968E-E5187048A08A}"/>
              </a:ext>
            </a:extLst>
          </p:cNvPr>
          <p:cNvSpPr txBox="1">
            <a:spLocks/>
          </p:cNvSpPr>
          <p:nvPr/>
        </p:nvSpPr>
        <p:spPr>
          <a:xfrm>
            <a:off x="628650" y="1"/>
            <a:ext cx="7886700" cy="9815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kern="0" dirty="0">
                <a:solidFill>
                  <a:srgbClr val="FF0000"/>
                </a:solidFill>
                <a:latin typeface="+mn-lt"/>
              </a:rPr>
              <a:t>FCC-</a:t>
            </a:r>
            <a:r>
              <a:rPr lang="en-US" sz="3200" kern="0" dirty="0" err="1">
                <a:solidFill>
                  <a:srgbClr val="FF0000"/>
                </a:solidFill>
                <a:latin typeface="+mn-lt"/>
              </a:rPr>
              <a:t>ee</a:t>
            </a:r>
            <a:r>
              <a:rPr lang="en-US" sz="3200" kern="0" dirty="0">
                <a:solidFill>
                  <a:srgbClr val="FF0000"/>
                </a:solidFill>
                <a:latin typeface="+mn-lt"/>
              </a:rPr>
              <a:t> Interaction Region Design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43A8354-B5F0-A944-AEFA-FFC1F8F9135C}"/>
              </a:ext>
            </a:extLst>
          </p:cNvPr>
          <p:cNvGrpSpPr/>
          <p:nvPr/>
        </p:nvGrpSpPr>
        <p:grpSpPr>
          <a:xfrm>
            <a:off x="5796136" y="1988840"/>
            <a:ext cx="3436685" cy="3895467"/>
            <a:chOff x="7870142" y="2930430"/>
            <a:chExt cx="4582245" cy="389546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18BF9E3B-1D57-7745-BA6F-594CADC3F808}"/>
                </a:ext>
              </a:extLst>
            </p:cNvPr>
            <p:cNvGrpSpPr/>
            <p:nvPr/>
          </p:nvGrpSpPr>
          <p:grpSpPr>
            <a:xfrm>
              <a:off x="7870142" y="2930430"/>
              <a:ext cx="4406028" cy="3024336"/>
              <a:chOff x="7843658" y="1068014"/>
              <a:chExt cx="4406028" cy="302433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1"/>
              <a:stretch/>
            </p:blipFill>
            <p:spPr>
              <a:xfrm>
                <a:off x="8120574" y="1335326"/>
                <a:ext cx="3659520" cy="2757024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843658" y="1068014"/>
                <a:ext cx="440602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9585"/>
                <a:r>
                  <a:rPr lang="en-GB" sz="1200" dirty="0">
                    <a:solidFill>
                      <a:srgbClr val="002060"/>
                    </a:solidFill>
                    <a:latin typeface="Calibri" panose="020F0502020204030204"/>
                  </a:rPr>
                  <a:t>3D sketch of key IR systems over ﬁrst 3 m from IP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7C579B2-CB0F-864B-B4C1-4E948353B52D}"/>
                </a:ext>
              </a:extLst>
            </p:cNvPr>
            <p:cNvGrpSpPr/>
            <p:nvPr/>
          </p:nvGrpSpPr>
          <p:grpSpPr>
            <a:xfrm>
              <a:off x="7870142" y="5827640"/>
              <a:ext cx="4582245" cy="998257"/>
              <a:chOff x="7910985" y="4334740"/>
              <a:chExt cx="4582245" cy="99825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F230DF4C-B05D-0E41-AB78-B2712E49AE7B}"/>
                  </a:ext>
                </a:extLst>
              </p:cNvPr>
              <p:cNvGrpSpPr/>
              <p:nvPr/>
            </p:nvGrpSpPr>
            <p:grpSpPr>
              <a:xfrm>
                <a:off x="7910985" y="4395880"/>
                <a:ext cx="3622759" cy="937117"/>
                <a:chOff x="7838045" y="4421270"/>
                <a:chExt cx="3622759" cy="937117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38045" y="4449384"/>
                  <a:ext cx="3622759" cy="908169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8865748" y="4421270"/>
                  <a:ext cx="15162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09585"/>
                  <a:r>
                    <a:rPr lang="en-US" sz="1400" dirty="0" err="1">
                      <a:solidFill>
                        <a:srgbClr val="44546A">
                          <a:lumMod val="75000"/>
                        </a:srgbClr>
                      </a:solidFill>
                      <a:latin typeface="Calibri" panose="020F0502020204030204"/>
                    </a:rPr>
                    <a:t>luminometer</a:t>
                  </a:r>
                  <a:endParaRPr lang="en-GB" sz="1400" dirty="0">
                    <a:solidFill>
                      <a:srgbClr val="44546A">
                        <a:lumMod val="75000"/>
                      </a:srgb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9760263" y="4835167"/>
                  <a:ext cx="162916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09585"/>
                  <a:r>
                    <a:rPr lang="en-US" sz="1400" dirty="0">
                      <a:solidFill>
                        <a:srgbClr val="C00000"/>
                      </a:solidFill>
                      <a:latin typeface="Calibri" panose="020F0502020204030204"/>
                    </a:rPr>
                    <a:t>compensation</a:t>
                  </a:r>
                </a:p>
                <a:p>
                  <a:pPr defTabSz="609585"/>
                  <a:r>
                    <a:rPr lang="en-US" sz="1400" dirty="0">
                      <a:solidFill>
                        <a:srgbClr val="C00000"/>
                      </a:solidFill>
                      <a:latin typeface="Calibri" panose="020F0502020204030204"/>
                    </a:rPr>
                    <a:t>solenoid</a:t>
                  </a:r>
                  <a:endParaRPr lang="en-GB" sz="1400" dirty="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368252" y="4882790"/>
                  <a:ext cx="4556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09585"/>
                  <a:r>
                    <a:rPr lang="en-US" sz="1600" dirty="0">
                      <a:solidFill>
                        <a:prstClr val="black"/>
                      </a:solidFill>
                      <a:latin typeface="Calibri" panose="020F0502020204030204"/>
                    </a:rPr>
                    <a:t>IP</a:t>
                  </a:r>
                  <a:endParaRPr lang="en-GB" sz="16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11271357" y="4334740"/>
                <a:ext cx="122187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585"/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/>
                  </a:rPr>
                  <a:t>Q1 with shielding</a:t>
                </a:r>
              </a:p>
              <a:p>
                <a:pPr defTabSz="609585"/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/>
                  </a:rPr>
                  <a:t>solenoid</a:t>
                </a:r>
                <a:endParaRPr lang="en-GB" sz="14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EE37646-9E6D-8349-A372-96D4894A8E54}"/>
              </a:ext>
            </a:extLst>
          </p:cNvPr>
          <p:cNvSpPr/>
          <p:nvPr/>
        </p:nvSpPr>
        <p:spPr>
          <a:xfrm>
            <a:off x="5652120" y="701763"/>
            <a:ext cx="35925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Nell’ INFN: </a:t>
            </a:r>
            <a:r>
              <a:rPr lang="en-US" sz="1400" dirty="0" err="1">
                <a:solidFill>
                  <a:srgbClr val="FF0000"/>
                </a:solidFill>
              </a:rPr>
              <a:t>attività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finanziata</a:t>
            </a:r>
            <a:r>
              <a:rPr lang="en-US" sz="1400" dirty="0">
                <a:solidFill>
                  <a:srgbClr val="FF0000"/>
                </a:solidFill>
              </a:rPr>
              <a:t> da CSN1 ((WP2-RD_FA)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M.Boscolo</a:t>
            </a:r>
            <a:r>
              <a:rPr lang="en-US" sz="1400" dirty="0">
                <a:solidFill>
                  <a:srgbClr val="FF0000"/>
                </a:solidFill>
              </a:rPr>
              <a:t> convener WP2(MDI per collider </a:t>
            </a:r>
            <a:r>
              <a:rPr lang="en-US" sz="1400" dirty="0" err="1">
                <a:solidFill>
                  <a:srgbClr val="FF0000"/>
                </a:solidFill>
              </a:rPr>
              <a:t>futuri</a:t>
            </a:r>
            <a:r>
              <a:rPr lang="en-US" sz="1400" dirty="0">
                <a:solidFill>
                  <a:srgbClr val="FF0000"/>
                </a:solidFill>
              </a:rPr>
              <a:t>) in RD_FA 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Attività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inclusa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nella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domanda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europea</a:t>
            </a:r>
            <a:r>
              <a:rPr lang="en-US" sz="1400" dirty="0">
                <a:solidFill>
                  <a:srgbClr val="FF0000"/>
                </a:solidFill>
              </a:rPr>
              <a:t> FCC-IS (next slide)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9B28895-8D33-3E47-9A74-29CA2B43557D}"/>
              </a:ext>
            </a:extLst>
          </p:cNvPr>
          <p:cNvSpPr/>
          <p:nvPr/>
        </p:nvSpPr>
        <p:spPr>
          <a:xfrm>
            <a:off x="265561" y="757779"/>
            <a:ext cx="5335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M. Boscolo convener working group</a:t>
            </a:r>
            <a:r>
              <a:rPr lang="en-US" sz="2000" dirty="0"/>
              <a:t> (since 2015)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883A7B8-7B02-A94B-BED0-B7F075968E7A}"/>
              </a:ext>
            </a:extLst>
          </p:cNvPr>
          <p:cNvSpPr/>
          <p:nvPr/>
        </p:nvSpPr>
        <p:spPr>
          <a:xfrm>
            <a:off x="4932040" y="6552700"/>
            <a:ext cx="4392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rgbClr val="011893"/>
                </a:solidFill>
              </a:rPr>
              <a:t>Monthly meetings: </a:t>
            </a:r>
            <a:r>
              <a:rPr lang="en-US" sz="1400" dirty="0">
                <a:solidFill>
                  <a:srgbClr val="01189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https://indico.cern.ch/category/5665/</a:t>
            </a:r>
            <a:endParaRPr lang="en-US" sz="1400" dirty="0">
              <a:solidFill>
                <a:srgbClr val="01189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1690CE7-3AE9-7148-A459-8B1E8A08173D}"/>
              </a:ext>
            </a:extLst>
          </p:cNvPr>
          <p:cNvSpPr txBox="1"/>
          <p:nvPr/>
        </p:nvSpPr>
        <p:spPr>
          <a:xfrm>
            <a:off x="2859262" y="5665647"/>
            <a:ext cx="153599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CDR done!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757029E-3A68-FC4A-8FF4-EA182ED41B0E}"/>
              </a:ext>
            </a:extLst>
          </p:cNvPr>
          <p:cNvSpPr/>
          <p:nvPr/>
        </p:nvSpPr>
        <p:spPr>
          <a:xfrm>
            <a:off x="4572000" y="5589240"/>
            <a:ext cx="47149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011893"/>
                </a:solidFill>
              </a:rPr>
              <a:t>3 MDI workshops:</a:t>
            </a:r>
          </a:p>
          <a:p>
            <a:pPr marL="382950" lvl="1" indent="-1440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11893"/>
                </a:solidFill>
              </a:rPr>
              <a:t>1</a:t>
            </a:r>
            <a:r>
              <a:rPr lang="en-US" sz="1200" baseline="30000" dirty="0">
                <a:solidFill>
                  <a:srgbClr val="011893"/>
                </a:solidFill>
              </a:rPr>
              <a:t>st </a:t>
            </a:r>
            <a:r>
              <a:rPr lang="en-US" sz="1200" dirty="0">
                <a:solidFill>
                  <a:srgbClr val="011893"/>
                </a:solidFill>
              </a:rPr>
              <a:t>edition (Jan. 2017): revisit/validate the layout for the CDR: </a:t>
            </a:r>
            <a:r>
              <a:rPr lang="en-US" sz="1200" dirty="0">
                <a:solidFill>
                  <a:srgbClr val="01189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link</a:t>
            </a:r>
            <a:endParaRPr lang="en-US" sz="1200" dirty="0">
              <a:solidFill>
                <a:srgbClr val="011893"/>
              </a:solidFill>
            </a:endParaRPr>
          </a:p>
          <a:p>
            <a:pPr marL="382950" lvl="1" indent="-1440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11893"/>
                </a:solidFill>
              </a:rPr>
              <a:t>2</a:t>
            </a:r>
            <a:r>
              <a:rPr lang="en-US" sz="1200" baseline="30000" dirty="0">
                <a:solidFill>
                  <a:srgbClr val="011893"/>
                </a:solidFill>
              </a:rPr>
              <a:t>nd</a:t>
            </a:r>
            <a:r>
              <a:rPr lang="en-US" sz="1200" dirty="0">
                <a:solidFill>
                  <a:srgbClr val="011893"/>
                </a:solidFill>
              </a:rPr>
              <a:t> edition (January 2018): mechanical </a:t>
            </a:r>
            <a:r>
              <a:rPr lang="en-US" sz="1200" dirty="0" err="1">
                <a:solidFill>
                  <a:srgbClr val="011893"/>
                </a:solidFill>
              </a:rPr>
              <a:t>optimisation</a:t>
            </a:r>
            <a:r>
              <a:rPr lang="en-US" sz="1200" dirty="0">
                <a:solidFill>
                  <a:srgbClr val="011893"/>
                </a:solidFill>
              </a:rPr>
              <a:t>: </a:t>
            </a:r>
            <a:r>
              <a:rPr lang="en-US" sz="1200" dirty="0">
                <a:solidFill>
                  <a:srgbClr val="01189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link</a:t>
            </a:r>
            <a:endParaRPr lang="en-US" sz="1200" dirty="0">
              <a:solidFill>
                <a:srgbClr val="011893"/>
              </a:solidFill>
            </a:endParaRPr>
          </a:p>
          <a:p>
            <a:pPr marL="382950" lvl="1" indent="-1440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11893"/>
                </a:solidFill>
              </a:rPr>
              <a:t>3</a:t>
            </a:r>
            <a:r>
              <a:rPr lang="en-US" sz="1200" baseline="30000" dirty="0">
                <a:solidFill>
                  <a:srgbClr val="011893"/>
                </a:solidFill>
              </a:rPr>
              <a:t>rd</a:t>
            </a:r>
            <a:r>
              <a:rPr lang="en-US" sz="1200" dirty="0">
                <a:solidFill>
                  <a:srgbClr val="011893"/>
                </a:solidFill>
              </a:rPr>
              <a:t> ed. (Sept. 2019): progress in the design after the CDR publication: </a:t>
            </a:r>
            <a:r>
              <a:rPr lang="en-US" sz="1200" dirty="0">
                <a:solidFill>
                  <a:srgbClr val="01189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link</a:t>
            </a:r>
            <a:endParaRPr lang="en-US" sz="1200" dirty="0">
              <a:solidFill>
                <a:srgbClr val="011893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C4A9A23-F51F-8C47-8315-AB81D41894E1}"/>
              </a:ext>
            </a:extLst>
          </p:cNvPr>
          <p:cNvSpPr/>
          <p:nvPr/>
        </p:nvSpPr>
        <p:spPr>
          <a:xfrm>
            <a:off x="498497" y="61273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Preprints available on </a:t>
            </a:r>
            <a:r>
              <a:rPr lang="en-GB" sz="1600" dirty="0">
                <a:hlinkClick r:id="rId9"/>
              </a:rPr>
              <a:t>http://fcc-cdr.web.cern.ch/</a:t>
            </a:r>
            <a:endParaRPr lang="en-GB" sz="1600" dirty="0"/>
          </a:p>
          <a:p>
            <a:r>
              <a:rPr lang="en-US" sz="1600" dirty="0"/>
              <a:t>CDRs accepted for publication EPJ ST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90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A9BD12-2CE3-4240-85A2-8C7CEC002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32" y="1401432"/>
            <a:ext cx="8855737" cy="21104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LNF Acceleration Division involved in the collider design working </a:t>
            </a:r>
            <a:r>
              <a:rPr lang="en-US" sz="2400" dirty="0" smtClean="0"/>
              <a:t>package</a:t>
            </a:r>
            <a:endParaRPr lang="en-US" sz="1800" dirty="0"/>
          </a:p>
          <a:p>
            <a:r>
              <a:rPr lang="en-US" sz="2000" b="1" dirty="0"/>
              <a:t>Interaction Region design: </a:t>
            </a:r>
            <a:r>
              <a:rPr lang="en-US" sz="2000" dirty="0"/>
              <a:t>machine detector interface, final focus magnets, background control, luminosity measurements: M. Boscolo (task leader) and L. Pellegrino for the 3D mechanical design of the IR</a:t>
            </a:r>
          </a:p>
          <a:p>
            <a:r>
              <a:rPr lang="en-US" sz="2000" b="1" dirty="0"/>
              <a:t>Impedance and collective effects</a:t>
            </a:r>
            <a:r>
              <a:rPr lang="en-US" sz="2000" dirty="0"/>
              <a:t>: M. </a:t>
            </a:r>
            <a:r>
              <a:rPr lang="en-US" sz="2000" dirty="0" err="1"/>
              <a:t>Migliorati</a:t>
            </a:r>
            <a:r>
              <a:rPr lang="en-US" sz="2000" dirty="0"/>
              <a:t> (task leader, Sapienza) and M. </a:t>
            </a:r>
            <a:r>
              <a:rPr lang="en-US" sz="2000" dirty="0" err="1"/>
              <a:t>Zobov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xmlns="" id="{334F15B1-ECA4-8F4C-A2E2-BECFFC9E0559}"/>
              </a:ext>
            </a:extLst>
          </p:cNvPr>
          <p:cNvSpPr txBox="1">
            <a:spLocks/>
          </p:cNvSpPr>
          <p:nvPr/>
        </p:nvSpPr>
        <p:spPr>
          <a:xfrm>
            <a:off x="9860" y="-9324"/>
            <a:ext cx="9144000" cy="1166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+mn-lt"/>
              </a:rPr>
              <a:t>INFN participation in FCC Innovation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DEDAE5-A54F-6641-B690-6EB9EEE4CFCE}"/>
              </a:ext>
            </a:extLst>
          </p:cNvPr>
          <p:cNvSpPr txBox="1"/>
          <p:nvPr/>
        </p:nvSpPr>
        <p:spPr>
          <a:xfrm>
            <a:off x="2696706" y="799076"/>
            <a:ext cx="618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proposal still under evaluation, response expected around May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AD3A2E-1B3F-4743-B8EB-D912C05246B1}"/>
              </a:ext>
            </a:extLst>
          </p:cNvPr>
          <p:cNvSpPr/>
          <p:nvPr/>
        </p:nvSpPr>
        <p:spPr>
          <a:xfrm>
            <a:off x="253968" y="3212976"/>
            <a:ext cx="4490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it-IT" i="1" dirty="0" err="1">
                <a:solidFill>
                  <a:prstClr val="black"/>
                </a:solidFill>
              </a:rPr>
              <a:t>Scientific</a:t>
            </a:r>
            <a:r>
              <a:rPr lang="it-IT" i="1" dirty="0">
                <a:solidFill>
                  <a:prstClr val="black"/>
                </a:solidFill>
              </a:rPr>
              <a:t> </a:t>
            </a:r>
            <a:r>
              <a:rPr lang="it-IT" i="1" dirty="0" err="1">
                <a:solidFill>
                  <a:prstClr val="black"/>
                </a:solidFill>
              </a:rPr>
              <a:t>Responsible</a:t>
            </a:r>
            <a:r>
              <a:rPr lang="it-IT" i="1" dirty="0">
                <a:solidFill>
                  <a:prstClr val="black"/>
                </a:solidFill>
              </a:rPr>
              <a:t>: </a:t>
            </a:r>
            <a:r>
              <a:rPr lang="it-IT" dirty="0">
                <a:solidFill>
                  <a:prstClr val="black"/>
                </a:solidFill>
              </a:rPr>
              <a:t>M. Boscolo</a:t>
            </a:r>
          </a:p>
          <a:p>
            <a:pPr>
              <a:defRPr/>
            </a:pPr>
            <a:r>
              <a:rPr lang="it-IT" i="1" dirty="0">
                <a:solidFill>
                  <a:prstClr val="black"/>
                </a:solidFill>
              </a:rPr>
              <a:t>(</a:t>
            </a:r>
            <a:r>
              <a:rPr lang="it-IT" i="1" dirty="0" err="1">
                <a:solidFill>
                  <a:prstClr val="black"/>
                </a:solidFill>
              </a:rPr>
              <a:t>Administrative</a:t>
            </a:r>
            <a:r>
              <a:rPr lang="it-IT" i="1" dirty="0">
                <a:solidFill>
                  <a:prstClr val="black"/>
                </a:solidFill>
              </a:rPr>
              <a:t> </a:t>
            </a:r>
            <a:r>
              <a:rPr lang="it-IT" i="1" dirty="0" err="1">
                <a:solidFill>
                  <a:prstClr val="black"/>
                </a:solidFill>
              </a:rPr>
              <a:t>Responsible</a:t>
            </a:r>
            <a:r>
              <a:rPr lang="it-IT" i="1" dirty="0">
                <a:solidFill>
                  <a:prstClr val="black"/>
                </a:solidFill>
              </a:rPr>
              <a:t>: </a:t>
            </a:r>
            <a:r>
              <a:rPr lang="it-IT" dirty="0">
                <a:solidFill>
                  <a:prstClr val="black"/>
                </a:solidFill>
              </a:rPr>
              <a:t>T. Ferro, C. Conti</a:t>
            </a:r>
            <a:r>
              <a:rPr lang="en-US" dirty="0">
                <a:solidFill>
                  <a:prstClr val="black"/>
                </a:solidFill>
              </a:rPr>
              <a:t>)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1412DA-BA2B-124F-A996-74439520C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1973"/>
            <a:ext cx="3215480" cy="295871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3B19D381-8141-5747-A567-E246B00A9643}"/>
              </a:ext>
            </a:extLst>
          </p:cNvPr>
          <p:cNvSpPr txBox="1">
            <a:spLocks/>
          </p:cNvSpPr>
          <p:nvPr/>
        </p:nvSpPr>
        <p:spPr>
          <a:xfrm>
            <a:off x="7145855" y="3564481"/>
            <a:ext cx="2647206" cy="2072505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defTabSz="914400">
              <a:spcBef>
                <a:spcPts val="1200"/>
              </a:spcBef>
              <a:buClr>
                <a:srgbClr val="0C377B"/>
              </a:buClr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Partners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80000" indent="-180000" defTabSz="914400">
              <a:spcBef>
                <a:spcPts val="200"/>
              </a:spcBef>
              <a:buClr>
                <a:srgbClr val="0C377B"/>
              </a:buClr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ea typeface="+mn-ea"/>
                <a:cs typeface="+mn-cs"/>
              </a:rPr>
              <a:t>D.R.R.T. (F)</a:t>
            </a:r>
          </a:p>
          <a:p>
            <a:pPr marL="180000" indent="-180000" defTabSz="914400">
              <a:spcBef>
                <a:spcPts val="200"/>
              </a:spcBef>
              <a:buClr>
                <a:srgbClr val="0C377B"/>
              </a:buClr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ea typeface="+mn-ea"/>
                <a:cs typeface="+mn-cs"/>
              </a:rPr>
              <a:t>Etat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ea typeface="+mn-ea"/>
                <a:cs typeface="+mn-cs"/>
              </a:rPr>
              <a:t> de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ea typeface="+mn-ea"/>
                <a:cs typeface="+mn-cs"/>
              </a:rPr>
              <a:t>Geneve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ea typeface="+mn-ea"/>
                <a:cs typeface="+mn-cs"/>
              </a:rPr>
              <a:t> (CH)</a:t>
            </a:r>
          </a:p>
          <a:p>
            <a:pPr marL="180000" indent="-180000" defTabSz="914400">
              <a:spcBef>
                <a:spcPts val="200"/>
              </a:spcBef>
              <a:buClr>
                <a:srgbClr val="0C377B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ea typeface="+mn-ea"/>
                <a:cs typeface="+mn-cs"/>
              </a:rPr>
              <a:t>DOE (US)</a:t>
            </a:r>
          </a:p>
          <a:p>
            <a:pPr marL="180000" indent="-180000" defTabSz="914400">
              <a:spcBef>
                <a:spcPts val="200"/>
              </a:spcBef>
              <a:buClr>
                <a:srgbClr val="0C377B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ea typeface="+mn-ea"/>
                <a:cs typeface="+mn-cs"/>
              </a:rPr>
              <a:t>BINP (Ru)</a:t>
            </a:r>
          </a:p>
          <a:p>
            <a:pPr marL="180000" indent="-180000" defTabSz="914400">
              <a:spcBef>
                <a:spcPts val="200"/>
              </a:spcBef>
              <a:buClr>
                <a:srgbClr val="0C377B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ea typeface="+mn-ea"/>
                <a:cs typeface="+mn-cs"/>
              </a:rPr>
              <a:t>U Oxford (UK)</a:t>
            </a:r>
          </a:p>
          <a:p>
            <a:pPr marL="36576" indent="0" defTabSz="914400">
              <a:spcBef>
                <a:spcPts val="1200"/>
              </a:spcBef>
              <a:buClr>
                <a:srgbClr val="0C377B"/>
              </a:buClr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7C5ECBB-3EEB-AB40-BFD1-3FD11CDDB368}"/>
              </a:ext>
            </a:extLst>
          </p:cNvPr>
          <p:cNvSpPr/>
          <p:nvPr/>
        </p:nvSpPr>
        <p:spPr>
          <a:xfrm>
            <a:off x="5072867" y="3571558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>
                <a:solidFill>
                  <a:srgbClr val="FF0000"/>
                </a:solidFill>
              </a:rPr>
              <a:t>FCC-IS participants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D27CB25-B10C-7345-B372-C076E954A738}"/>
              </a:ext>
            </a:extLst>
          </p:cNvPr>
          <p:cNvSpPr/>
          <p:nvPr/>
        </p:nvSpPr>
        <p:spPr>
          <a:xfrm>
            <a:off x="5868789" y="5636985"/>
            <a:ext cx="396688" cy="233082"/>
          </a:xfrm>
          <a:prstGeom prst="ellipse">
            <a:avLst/>
          </a:prstGeom>
          <a:noFill/>
          <a:ln w="38100">
            <a:solidFill>
              <a:srgbClr val="FFF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6B4D128-8B77-934D-BF90-63F69811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Boscolo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9961F4-0238-FC46-B42A-F67EBE81AA2E}"/>
              </a:ext>
            </a:extLst>
          </p:cNvPr>
          <p:cNvSpPr txBox="1"/>
          <p:nvPr/>
        </p:nvSpPr>
        <p:spPr>
          <a:xfrm>
            <a:off x="254647" y="4583218"/>
            <a:ext cx="3813297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Richieste</a:t>
            </a:r>
            <a:r>
              <a:rPr lang="en-US" sz="2400" b="1" dirty="0"/>
              <a:t> </a:t>
            </a:r>
            <a:r>
              <a:rPr lang="en-US" sz="2400" b="1" dirty="0" err="1"/>
              <a:t>servizi</a:t>
            </a:r>
            <a:r>
              <a:rPr lang="en-US" sz="2400" b="1" dirty="0"/>
              <a:t> div acc LNF per </a:t>
            </a:r>
            <a:r>
              <a:rPr lang="en-US" sz="2400" b="1" dirty="0" err="1"/>
              <a:t>il</a:t>
            </a:r>
            <a:r>
              <a:rPr lang="en-US" sz="2400" b="1" dirty="0"/>
              <a:t> 2020: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servizio</a:t>
            </a:r>
            <a:r>
              <a:rPr lang="en-US" sz="2400" b="1" dirty="0"/>
              <a:t> </a:t>
            </a:r>
            <a:r>
              <a:rPr lang="en-US" sz="2400" b="1" dirty="0" err="1"/>
              <a:t>meccanica</a:t>
            </a:r>
            <a:r>
              <a:rPr lang="en-US" sz="2400" b="1" dirty="0"/>
              <a:t> 1 </a:t>
            </a:r>
            <a:r>
              <a:rPr lang="en-US" sz="2400" b="1" dirty="0" err="1"/>
              <a:t>mese</a:t>
            </a:r>
            <a:r>
              <a:rPr lang="en-US" sz="2400" b="1" dirty="0"/>
              <a:t> </a:t>
            </a:r>
            <a:r>
              <a:rPr lang="en-US" sz="2400" b="1" dirty="0" err="1"/>
              <a:t>uomo</a:t>
            </a:r>
            <a:r>
              <a:rPr lang="en-US" sz="2400" b="1" dirty="0"/>
              <a:t> (1PM)</a:t>
            </a:r>
          </a:p>
        </p:txBody>
      </p:sp>
    </p:spTree>
    <p:extLst>
      <p:ext uri="{BB962C8B-B14F-4D97-AF65-F5344CB8AC3E}">
        <p14:creationId xmlns:p14="http://schemas.microsoft.com/office/powerpoint/2010/main" val="249467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1" y="131912"/>
            <a:ext cx="5724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CREMLIN+</a:t>
            </a:r>
            <a:endParaRPr lang="it-IT" sz="4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5464"/>
            <a:ext cx="282733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228" y="2852938"/>
            <a:ext cx="88183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Scientific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Research Reactor Complex 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Nuclotron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-based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Ion Collider Facility 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4th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Synchrotron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Radiation Source 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USSR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(LNF)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Super Charm-Tau Factory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(LNF, Ferrara, Lecce, Bari)</a:t>
            </a:r>
          </a:p>
          <a:p>
            <a:pPr lvl="0"/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Exawatt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Center for Extreme Light Studies 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XCELS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94" y="1124745"/>
            <a:ext cx="6661007" cy="1544919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9228" y="6025279"/>
            <a:ext cx="5133484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INFRASUPP-01-2018-2019 (Horizon 2020)</a:t>
            </a:r>
          </a:p>
          <a:p>
            <a:pPr algn="ctr"/>
            <a:r>
              <a:rPr lang="it-IT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Start: 1 Febbruary 2020</a:t>
            </a:r>
            <a:endParaRPr lang="it-IT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8669" y="5877274"/>
            <a:ext cx="3276987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C00000"/>
                </a:solidFill>
              </a:rPr>
              <a:t>Allocated 1130 </a:t>
            </a:r>
            <a:r>
              <a:rPr lang="it-IT" sz="2800" dirty="0" err="1" smtClean="0">
                <a:solidFill>
                  <a:srgbClr val="C00000"/>
                </a:solidFill>
              </a:rPr>
              <a:t>kEuro</a:t>
            </a:r>
            <a:endParaRPr lang="it-IT" sz="2800" dirty="0" smtClean="0">
              <a:solidFill>
                <a:srgbClr val="C00000"/>
              </a:solidFill>
            </a:endParaRPr>
          </a:p>
          <a:p>
            <a:pPr algn="ctr"/>
            <a:r>
              <a:rPr lang="it-IT" sz="2800" dirty="0" smtClean="0">
                <a:solidFill>
                  <a:srgbClr val="C00000"/>
                </a:solidFill>
              </a:rPr>
              <a:t>to INFN</a:t>
            </a:r>
            <a:endParaRPr lang="it-IT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3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017832" cy="5112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3676" y="342691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 Countries</a:t>
            </a:r>
            <a:endParaRPr lang="it-IT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3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3" y="332658"/>
            <a:ext cx="6165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0000CC"/>
                </a:solidFill>
              </a:rPr>
              <a:t>INFN participation in </a:t>
            </a:r>
            <a:r>
              <a:rPr lang="it-IT" sz="3600" dirty="0" smtClean="0">
                <a:solidFill>
                  <a:srgbClr val="0000CC"/>
                </a:solidFill>
              </a:rPr>
              <a:t>WP5 </a:t>
            </a:r>
            <a:r>
              <a:rPr lang="it-IT" sz="3600" dirty="0">
                <a:solidFill>
                  <a:srgbClr val="0000CC"/>
                </a:solidFill>
              </a:rPr>
              <a:t>– </a:t>
            </a:r>
            <a:r>
              <a:rPr lang="it-IT" sz="3600" dirty="0" smtClean="0">
                <a:solidFill>
                  <a:srgbClr val="0000CC"/>
                </a:solidFill>
              </a:rPr>
              <a:t>SCT</a:t>
            </a:r>
            <a:endParaRPr lang="it-IT" sz="3600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7938" y="5661250"/>
            <a:ext cx="5880687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Allocated</a:t>
            </a: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contribution </a:t>
            </a:r>
            <a:endParaRPr lang="fr-FR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(LNF, Ferrara, Lecce, Bari) - 730  </a:t>
            </a:r>
            <a:r>
              <a:rPr lang="fr-FR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kEuro</a:t>
            </a:r>
            <a:endParaRPr lang="fr-F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3" y="1127214"/>
            <a:ext cx="7871791" cy="162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9" y="2922670"/>
            <a:ext cx="8016849" cy="122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3" y="4365104"/>
            <a:ext cx="796329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02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7" y="45199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INFN participation in WP4 – USSR </a:t>
            </a:r>
            <a:endParaRPr lang="it-IT" sz="3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7154" y="6112293"/>
            <a:ext cx="6552728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Allocated EU contribution (LNF) – 400 kEuro</a:t>
            </a:r>
            <a:endParaRPr lang="it-IT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2" y="1412776"/>
            <a:ext cx="8129813" cy="172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2" y="3192173"/>
            <a:ext cx="8129813" cy="117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5" y="4458521"/>
            <a:ext cx="8151830" cy="151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32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5904656" cy="345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552" y="260648"/>
            <a:ext cx="2250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USSR </a:t>
            </a:r>
          </a:p>
          <a:p>
            <a:r>
              <a:rPr lang="it-IT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it-IT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</a:p>
          <a:p>
            <a:r>
              <a:rPr lang="it-IT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it-IT" sz="28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2688045" cy="1663134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2" b="23005"/>
          <a:stretch/>
        </p:blipFill>
        <p:spPr>
          <a:xfrm>
            <a:off x="44397" y="3933058"/>
            <a:ext cx="5967764" cy="2808311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0" t="78358" r="35403"/>
          <a:stretch/>
        </p:blipFill>
        <p:spPr>
          <a:xfrm>
            <a:off x="5436096" y="5013178"/>
            <a:ext cx="3024336" cy="1045871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t="1" r="13890" b="86103"/>
          <a:stretch/>
        </p:blipFill>
        <p:spPr>
          <a:xfrm>
            <a:off x="5148064" y="4103146"/>
            <a:ext cx="3848520" cy="6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1430</Words>
  <Application>Microsoft Office PowerPoint</Application>
  <PresentationFormat>Presentazione su schermo (4:3)</PresentationFormat>
  <Paragraphs>195</Paragraphs>
  <Slides>19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Acrobat Document</vt:lpstr>
      <vt:lpstr>Presentazione standard di PowerPoint</vt:lpstr>
      <vt:lpstr>Collaboration Status -EU proposals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ARIES  Accelerator Research and Innovation for European Science and Society</vt:lpstr>
      <vt:lpstr>ARIES Work Packages</vt:lpstr>
      <vt:lpstr>Partecipazione INFN</vt:lpstr>
      <vt:lpstr>Impegni</vt:lpstr>
      <vt:lpstr>SITUAZIONE MONTAGGI @ STAR 17/1/2020 CSDA L. Pellegrino (coordinatore per LNF)</vt:lpstr>
      <vt:lpstr>Presentazione standard di PowerPoint</vt:lpstr>
      <vt:lpstr>SITUAZIONE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Mikhail</dc:creator>
  <cp:lastModifiedBy>Sandro</cp:lastModifiedBy>
  <cp:revision>54</cp:revision>
  <dcterms:created xsi:type="dcterms:W3CDTF">2018-06-28T09:50:51Z</dcterms:created>
  <dcterms:modified xsi:type="dcterms:W3CDTF">2020-01-28T16:26:01Z</dcterms:modified>
</cp:coreProperties>
</file>