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57" r:id="rId4"/>
    <p:sldId id="258" r:id="rId5"/>
    <p:sldId id="265" r:id="rId6"/>
    <p:sldId id="259" r:id="rId7"/>
    <p:sldId id="262" r:id="rId8"/>
    <p:sldId id="263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3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1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359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10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05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31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74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72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10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2461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0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803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844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9A7F7-14E8-B247-BE1B-5BA1282CC4A2}" type="datetimeFigureOut">
              <a:rPr lang="en-GB" smtClean="0"/>
              <a:t>17/01/2020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81D01-F3F1-7545-B997-0A7AA1FAF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08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1648BF3-6371-BC4A-85B0-DD770F40A385}"/>
              </a:ext>
            </a:extLst>
          </p:cNvPr>
          <p:cNvSpPr txBox="1"/>
          <p:nvPr/>
        </p:nvSpPr>
        <p:spPr>
          <a:xfrm>
            <a:off x="2187615" y="1284790"/>
            <a:ext cx="44785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DAFNE run for SIDDHARTA-2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05DE9C7-0EFB-7840-8AAC-19F0EF9A1445}"/>
              </a:ext>
            </a:extLst>
          </p:cNvPr>
          <p:cNvSpPr txBox="1"/>
          <p:nvPr/>
        </p:nvSpPr>
        <p:spPr>
          <a:xfrm>
            <a:off x="3608256" y="2526478"/>
            <a:ext cx="184813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002060"/>
                </a:solidFill>
              </a:rPr>
              <a:t>C. </a:t>
            </a:r>
            <a:r>
              <a:rPr lang="en-GB" dirty="0" err="1">
                <a:solidFill>
                  <a:srgbClr val="002060"/>
                </a:solidFill>
              </a:rPr>
              <a:t>Milardi</a:t>
            </a:r>
            <a:endParaRPr lang="en-GB" dirty="0">
              <a:solidFill>
                <a:srgbClr val="002060"/>
              </a:solidFill>
            </a:endParaRPr>
          </a:p>
          <a:p>
            <a:pPr algn="ctr"/>
            <a:endParaRPr lang="en-GB" dirty="0">
              <a:solidFill>
                <a:srgbClr val="002060"/>
              </a:solidFill>
            </a:endParaRPr>
          </a:p>
          <a:p>
            <a:pPr algn="ctr"/>
            <a:r>
              <a:rPr lang="en-GB" dirty="0">
                <a:solidFill>
                  <a:srgbClr val="002060"/>
                </a:solidFill>
              </a:rPr>
              <a:t>January 17</a:t>
            </a:r>
            <a:r>
              <a:rPr lang="en-GB" baseline="30000" dirty="0">
                <a:solidFill>
                  <a:srgbClr val="002060"/>
                </a:solidFill>
              </a:rPr>
              <a:t>th</a:t>
            </a:r>
            <a:r>
              <a:rPr lang="en-GB" dirty="0">
                <a:solidFill>
                  <a:srgbClr val="002060"/>
                </a:solidFill>
              </a:rPr>
              <a:t> 2020</a:t>
            </a:r>
          </a:p>
          <a:p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5143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59799D4-43D5-784C-9F94-F08DCF8029BB}"/>
              </a:ext>
            </a:extLst>
          </p:cNvPr>
          <p:cNvSpPr txBox="1"/>
          <p:nvPr/>
        </p:nvSpPr>
        <p:spPr>
          <a:xfrm>
            <a:off x="1689903" y="2071868"/>
            <a:ext cx="584544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Mag terminal </a:t>
            </a:r>
          </a:p>
          <a:p>
            <a:pPr lvl="1"/>
            <a:r>
              <a:rPr lang="en-GB" dirty="0"/>
              <a:t>Global Load (bad file access), file loaded</a:t>
            </a:r>
          </a:p>
          <a:p>
            <a:pPr lvl="1"/>
            <a:r>
              <a:rPr lang="en-GB" dirty="0"/>
              <a:t>Global Save (bad file access), file saved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Response Matrix Acquisition</a:t>
            </a:r>
          </a:p>
          <a:p>
            <a:r>
              <a:rPr lang="en-GB" dirty="0"/>
              <a:t>	error saving files (wrong privileges), file not saved</a:t>
            </a:r>
          </a:p>
          <a:p>
            <a:endParaRPr lang="en-GB" dirty="0"/>
          </a:p>
          <a:p>
            <a:r>
              <a:rPr lang="en-GB" dirty="0"/>
              <a:t>Orbit Monitor</a:t>
            </a:r>
          </a:p>
          <a:p>
            <a:r>
              <a:rPr lang="en-GB" dirty="0"/>
              <a:t>	only one window can be opened</a:t>
            </a:r>
          </a:p>
          <a:p>
            <a:r>
              <a:rPr lang="en-GB" dirty="0"/>
              <a:t>	Grab does not save the orbit file in the proper directory</a:t>
            </a:r>
          </a:p>
          <a:p>
            <a:r>
              <a:rPr lang="en-GB" dirty="0"/>
              <a:t>	orbit difference does not work</a:t>
            </a: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3AB1A7-4985-7741-B13F-B37023723E3E}"/>
              </a:ext>
            </a:extLst>
          </p:cNvPr>
          <p:cNvSpPr txBox="1"/>
          <p:nvPr/>
        </p:nvSpPr>
        <p:spPr>
          <a:xfrm>
            <a:off x="2268638" y="729205"/>
            <a:ext cx="46120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Linux console Applications problems (Jan 2020)</a:t>
            </a:r>
          </a:p>
        </p:txBody>
      </p:sp>
    </p:spTree>
    <p:extLst>
      <p:ext uri="{BB962C8B-B14F-4D97-AF65-F5344CB8AC3E}">
        <p14:creationId xmlns:p14="http://schemas.microsoft.com/office/powerpoint/2010/main" val="670969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AC94400-136E-DC4C-BF20-9867A9B7403B}"/>
              </a:ext>
            </a:extLst>
          </p:cNvPr>
          <p:cNvSpPr txBox="1"/>
          <p:nvPr/>
        </p:nvSpPr>
        <p:spPr>
          <a:xfrm>
            <a:off x="923842" y="729357"/>
            <a:ext cx="540827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2019</a:t>
            </a:r>
          </a:p>
          <a:p>
            <a:pPr lvl="1"/>
            <a:r>
              <a:rPr lang="en-GB" b="1" dirty="0">
                <a:solidFill>
                  <a:srgbClr val="002060"/>
                </a:solidFill>
              </a:rPr>
              <a:t>Dec 16</a:t>
            </a:r>
            <a:r>
              <a:rPr lang="en-GB" b="1" baseline="30000" dirty="0">
                <a:solidFill>
                  <a:srgbClr val="002060"/>
                </a:solidFill>
              </a:rPr>
              <a:t>th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low-beta optics applied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b="1" dirty="0">
                <a:solidFill>
                  <a:srgbClr val="002060"/>
                </a:solidFill>
              </a:rPr>
              <a:t>Dec 18</a:t>
            </a:r>
            <a:r>
              <a:rPr lang="en-GB" b="1" baseline="30000" dirty="0">
                <a:solidFill>
                  <a:srgbClr val="002060"/>
                </a:solidFill>
              </a:rPr>
              <a:t>th</a:t>
            </a:r>
            <a:r>
              <a:rPr lang="en-GB" b="1" dirty="0">
                <a:solidFill>
                  <a:srgbClr val="002060"/>
                </a:solidFill>
              </a:rPr>
              <a:t> ÷ 20</a:t>
            </a:r>
            <a:r>
              <a:rPr lang="en-GB" b="1" baseline="30000" dirty="0">
                <a:solidFill>
                  <a:srgbClr val="002060"/>
                </a:solidFill>
              </a:rPr>
              <a:t>th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optics measurements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Linear and non-linear beam dynamics optimization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2020</a:t>
            </a:r>
          </a:p>
          <a:p>
            <a:pPr lvl="1"/>
            <a:r>
              <a:rPr lang="en-GB" b="1" dirty="0">
                <a:solidFill>
                  <a:srgbClr val="002060"/>
                </a:solidFill>
              </a:rPr>
              <a:t>Jan 14</a:t>
            </a:r>
            <a:r>
              <a:rPr lang="en-GB" b="1" baseline="30000" dirty="0">
                <a:solidFill>
                  <a:srgbClr val="002060"/>
                </a:solidFill>
              </a:rPr>
              <a:t>th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luminosity tests</a:t>
            </a:r>
            <a:endParaRPr lang="en-GB" dirty="0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32276C75-1590-7F4F-8DD2-DE5E78B7E9F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903" y="3317082"/>
            <a:ext cx="4644390" cy="309435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9FFAB43-F4FD-2544-B4F4-0762C14FB5D9}"/>
              </a:ext>
            </a:extLst>
          </p:cNvPr>
          <p:cNvSpPr/>
          <p:nvPr/>
        </p:nvSpPr>
        <p:spPr>
          <a:xfrm>
            <a:off x="3916893" y="211766"/>
            <a:ext cx="10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STATUS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FFBBB9-2776-CD41-BC7E-CFC592FE60A4}"/>
              </a:ext>
            </a:extLst>
          </p:cNvPr>
          <p:cNvSpPr txBox="1"/>
          <p:nvPr/>
        </p:nvSpPr>
        <p:spPr>
          <a:xfrm>
            <a:off x="1822510" y="6123007"/>
            <a:ext cx="21591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Gamma monitor signals</a:t>
            </a:r>
          </a:p>
        </p:txBody>
      </p:sp>
    </p:spTree>
    <p:extLst>
      <p:ext uri="{BB962C8B-B14F-4D97-AF65-F5344CB8AC3E}">
        <p14:creationId xmlns:p14="http://schemas.microsoft.com/office/powerpoint/2010/main" val="532724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C55EBAB-30C1-EC42-A83E-1D3A306E3F02}"/>
              </a:ext>
            </a:extLst>
          </p:cNvPr>
          <p:cNvSpPr/>
          <p:nvPr/>
        </p:nvSpPr>
        <p:spPr>
          <a:xfrm>
            <a:off x="2261714" y="732626"/>
            <a:ext cx="44596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Main Activities in the next months</a:t>
            </a:r>
            <a:endParaRPr lang="en-GB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445D14D-8FCB-6E45-8E48-95B9D5A1604C}"/>
              </a:ext>
            </a:extLst>
          </p:cNvPr>
          <p:cNvSpPr/>
          <p:nvPr/>
        </p:nvSpPr>
        <p:spPr>
          <a:xfrm>
            <a:off x="2810234" y="2202611"/>
            <a:ext cx="3029163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Operations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Luminosity measurements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srgbClr val="00206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2060"/>
                </a:solidFill>
              </a:rPr>
              <a:t>Mechanical and Alignment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516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EC325C-2F9C-6945-9AB5-415D678A1536}"/>
              </a:ext>
            </a:extLst>
          </p:cNvPr>
          <p:cNvSpPr/>
          <p:nvPr/>
        </p:nvSpPr>
        <p:spPr>
          <a:xfrm>
            <a:off x="3608705" y="281215"/>
            <a:ext cx="1566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Operations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62AFB2-BD4E-9E45-8FCB-774C93BDCB41}"/>
              </a:ext>
            </a:extLst>
          </p:cNvPr>
          <p:cNvSpPr/>
          <p:nvPr/>
        </p:nvSpPr>
        <p:spPr>
          <a:xfrm>
            <a:off x="506691" y="786644"/>
            <a:ext cx="863730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Support from all the </a:t>
            </a:r>
            <a:r>
              <a:rPr lang="en-GB" b="1" dirty="0">
                <a:solidFill>
                  <a:srgbClr val="002060"/>
                </a:solidFill>
              </a:rPr>
              <a:t>Services</a:t>
            </a:r>
            <a:r>
              <a:rPr lang="en-GB" dirty="0">
                <a:solidFill>
                  <a:srgbClr val="002060"/>
                </a:solidFill>
              </a:rPr>
              <a:t> in order to guarantee a reasonable collider uptime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Fluid Systems</a:t>
            </a:r>
          </a:p>
          <a:p>
            <a:pPr lvl="1"/>
            <a:r>
              <a:rPr lang="en-GB" i="1" dirty="0">
                <a:solidFill>
                  <a:srgbClr val="002060"/>
                </a:solidFill>
              </a:rPr>
              <a:t>Hoses</a:t>
            </a:r>
            <a:r>
              <a:rPr lang="en-GB" dirty="0">
                <a:solidFill>
                  <a:srgbClr val="002060"/>
                </a:solidFill>
              </a:rPr>
              <a:t> of the wiggler magnets are still an issue they cause:</a:t>
            </a:r>
          </a:p>
          <a:p>
            <a:pPr lvl="2"/>
            <a:r>
              <a:rPr lang="en-GB" dirty="0">
                <a:solidFill>
                  <a:srgbClr val="002060"/>
                </a:solidFill>
              </a:rPr>
              <a:t>frequent stops </a:t>
            </a:r>
          </a:p>
          <a:p>
            <a:pPr lvl="2"/>
            <a:r>
              <a:rPr lang="en-GB" dirty="0">
                <a:solidFill>
                  <a:srgbClr val="002060"/>
                </a:solidFill>
              </a:rPr>
              <a:t>damage of machine equipment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a final solution of the problem would be desirable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Electronics and Diagnostics</a:t>
            </a:r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full diagnostics operability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understanding jitter in the DR kickers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Control System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Implementation of the new Linux consoles</a:t>
            </a:r>
          </a:p>
          <a:p>
            <a:pPr lvl="2"/>
            <a:r>
              <a:rPr lang="en-GB" dirty="0">
                <a:solidFill>
                  <a:srgbClr val="002060"/>
                </a:solidFill>
              </a:rPr>
              <a:t>debugging</a:t>
            </a:r>
          </a:p>
          <a:p>
            <a:pPr lvl="2"/>
            <a:r>
              <a:rPr lang="en-GB" dirty="0">
                <a:solidFill>
                  <a:srgbClr val="002060"/>
                </a:solidFill>
              </a:rPr>
              <a:t>porting of the control application</a:t>
            </a:r>
          </a:p>
          <a:p>
            <a:pPr lvl="2"/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Finalization of the Luminosity monitor interfaces (gamma monitor, CCALT)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Optimization of the Applications assuring data exchange between the collider and the experiment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8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EC325C-2F9C-6945-9AB5-415D678A1536}"/>
              </a:ext>
            </a:extLst>
          </p:cNvPr>
          <p:cNvSpPr/>
          <p:nvPr/>
        </p:nvSpPr>
        <p:spPr>
          <a:xfrm>
            <a:off x="3643429" y="466410"/>
            <a:ext cx="15669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Operations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62AFB2-BD4E-9E45-8FCB-774C93BDCB41}"/>
              </a:ext>
            </a:extLst>
          </p:cNvPr>
          <p:cNvSpPr/>
          <p:nvPr/>
        </p:nvSpPr>
        <p:spPr>
          <a:xfrm>
            <a:off x="1166448" y="1214907"/>
            <a:ext cx="7506350" cy="25853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Injection System</a:t>
            </a:r>
          </a:p>
          <a:p>
            <a:pPr lvl="1"/>
            <a:r>
              <a:rPr lang="en-GB" dirty="0">
                <a:solidFill>
                  <a:srgbClr val="002060"/>
                </a:solidFill>
              </a:rPr>
              <a:t>Full operability and reproducibility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Electronics and Diagnostics</a:t>
            </a:r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LINAC</a:t>
            </a:r>
          </a:p>
          <a:p>
            <a:r>
              <a:rPr lang="en-GB" b="1" dirty="0">
                <a:solidFill>
                  <a:srgbClr val="002060"/>
                </a:solidFill>
              </a:rPr>
              <a:t>Control System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Completing the frame grabber application for  the TLs would be desirable</a:t>
            </a:r>
          </a:p>
        </p:txBody>
      </p:sp>
    </p:spTree>
    <p:extLst>
      <p:ext uri="{BB962C8B-B14F-4D97-AF65-F5344CB8AC3E}">
        <p14:creationId xmlns:p14="http://schemas.microsoft.com/office/powerpoint/2010/main" val="286647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340FF1-0FDF-F843-958C-E18B11D501F3}"/>
              </a:ext>
            </a:extLst>
          </p:cNvPr>
          <p:cNvSpPr/>
          <p:nvPr/>
        </p:nvSpPr>
        <p:spPr>
          <a:xfrm>
            <a:off x="2990919" y="663180"/>
            <a:ext cx="26438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Luminosity Monitor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C8334E-BFC2-F442-8E36-C811F2246065}"/>
              </a:ext>
            </a:extLst>
          </p:cNvPr>
          <p:cNvSpPr/>
          <p:nvPr/>
        </p:nvSpPr>
        <p:spPr>
          <a:xfrm>
            <a:off x="1892461" y="1777524"/>
            <a:ext cx="553848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rgbClr val="002060"/>
                </a:solidFill>
              </a:rPr>
              <a:t>Electronics and Diagnostics</a:t>
            </a:r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Support for hardware diagnostics and possible development</a:t>
            </a:r>
          </a:p>
          <a:p>
            <a:pPr lvl="1"/>
            <a:endParaRPr lang="en-GB" b="1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2060"/>
                </a:solidFill>
              </a:rPr>
              <a:t>Control System</a:t>
            </a:r>
            <a:endParaRPr lang="en-GB" dirty="0">
              <a:solidFill>
                <a:srgbClr val="002060"/>
              </a:solidFill>
            </a:endParaRPr>
          </a:p>
          <a:p>
            <a:pPr lvl="1"/>
            <a:r>
              <a:rPr lang="en-GB" dirty="0">
                <a:solidFill>
                  <a:srgbClr val="002060"/>
                </a:solidFill>
              </a:rPr>
              <a:t>Finalization of the Luminosity monitor interfaces (gamma monitor, CCALT)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706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340FF1-0FDF-F843-958C-E18B11D501F3}"/>
              </a:ext>
            </a:extLst>
          </p:cNvPr>
          <p:cNvSpPr/>
          <p:nvPr/>
        </p:nvSpPr>
        <p:spPr>
          <a:xfrm>
            <a:off x="2771000" y="640031"/>
            <a:ext cx="35134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FF0000"/>
                </a:solidFill>
              </a:rPr>
              <a:t>Mechanical and Alignment</a:t>
            </a:r>
            <a:endParaRPr lang="en-GB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9C8334E-BFC2-F442-8E36-C811F2246065}"/>
              </a:ext>
            </a:extLst>
          </p:cNvPr>
          <p:cNvSpPr/>
          <p:nvPr/>
        </p:nvSpPr>
        <p:spPr>
          <a:xfrm>
            <a:off x="2239701" y="2090040"/>
            <a:ext cx="5538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2060"/>
                </a:solidFill>
              </a:rPr>
              <a:t>Completing Measurements of </a:t>
            </a:r>
            <a:r>
              <a:rPr lang="en-GB" b="1" dirty="0">
                <a:solidFill>
                  <a:srgbClr val="002060"/>
                </a:solidFill>
              </a:rPr>
              <a:t>BPM offsets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Crab-Waist </a:t>
            </a:r>
            <a:r>
              <a:rPr lang="en-GB" dirty="0" err="1">
                <a:solidFill>
                  <a:srgbClr val="002060"/>
                </a:solidFill>
              </a:rPr>
              <a:t>Sestupoles</a:t>
            </a:r>
            <a:r>
              <a:rPr lang="en-GB" dirty="0">
                <a:solidFill>
                  <a:srgbClr val="002060"/>
                </a:solidFill>
              </a:rPr>
              <a:t> alignment 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Assembly and measurements of the new </a:t>
            </a:r>
            <a:r>
              <a:rPr lang="en-GB" b="1" dirty="0">
                <a:solidFill>
                  <a:srgbClr val="002060"/>
                </a:solidFill>
              </a:rPr>
              <a:t>PMQFs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dirty="0">
                <a:solidFill>
                  <a:srgbClr val="002060"/>
                </a:solidFill>
              </a:rPr>
              <a:t>After SIDDHARTINO run</a:t>
            </a:r>
          </a:p>
          <a:p>
            <a:r>
              <a:rPr lang="en-GB" dirty="0">
                <a:solidFill>
                  <a:srgbClr val="002060"/>
                </a:solidFill>
              </a:rPr>
              <a:t>Installation and alignment of the new PMQFs</a:t>
            </a:r>
          </a:p>
          <a:p>
            <a:pPr lvl="1"/>
            <a:endParaRPr lang="en-GB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0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B7BFF0-9FD5-E24A-9A12-8BC228349D59}"/>
              </a:ext>
            </a:extLst>
          </p:cNvPr>
          <p:cNvSpPr txBox="1"/>
          <p:nvPr/>
        </p:nvSpPr>
        <p:spPr>
          <a:xfrm>
            <a:off x="4051139" y="2511707"/>
            <a:ext cx="1435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SPARE SLIDES</a:t>
            </a:r>
          </a:p>
        </p:txBody>
      </p:sp>
    </p:spTree>
    <p:extLst>
      <p:ext uri="{BB962C8B-B14F-4D97-AF65-F5344CB8AC3E}">
        <p14:creationId xmlns:p14="http://schemas.microsoft.com/office/powerpoint/2010/main" val="1155990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292</Words>
  <Application>Microsoft Macintosh PowerPoint</Application>
  <PresentationFormat>On-screen Show (4:3)</PresentationFormat>
  <Paragraphs>83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Catia Milardi</dc:creator>
  <cp:lastModifiedBy>Catia Milardi</cp:lastModifiedBy>
  <cp:revision>20</cp:revision>
  <dcterms:created xsi:type="dcterms:W3CDTF">2020-01-17T09:56:00Z</dcterms:created>
  <dcterms:modified xsi:type="dcterms:W3CDTF">2020-01-17T13:11:19Z</dcterms:modified>
</cp:coreProperties>
</file>