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142" r:id="rId1"/>
  </p:sldMasterIdLst>
  <p:notesMasterIdLst>
    <p:notesMasterId r:id="rId44"/>
  </p:notesMasterIdLst>
  <p:handoutMasterIdLst>
    <p:handoutMasterId r:id="rId45"/>
  </p:handoutMasterIdLst>
  <p:sldIdLst>
    <p:sldId id="442" r:id="rId2"/>
    <p:sldId id="325" r:id="rId3"/>
    <p:sldId id="330" r:id="rId4"/>
    <p:sldId id="468" r:id="rId5"/>
    <p:sldId id="340" r:id="rId6"/>
    <p:sldId id="464" r:id="rId7"/>
    <p:sldId id="444" r:id="rId8"/>
    <p:sldId id="461" r:id="rId9"/>
    <p:sldId id="329" r:id="rId10"/>
    <p:sldId id="326" r:id="rId11"/>
    <p:sldId id="327" r:id="rId12"/>
    <p:sldId id="333" r:id="rId13"/>
    <p:sldId id="301" r:id="rId14"/>
    <p:sldId id="336" r:id="rId15"/>
    <p:sldId id="440" r:id="rId16"/>
    <p:sldId id="443" r:id="rId17"/>
    <p:sldId id="481" r:id="rId18"/>
    <p:sldId id="458" r:id="rId19"/>
    <p:sldId id="401" r:id="rId20"/>
    <p:sldId id="433" r:id="rId21"/>
    <p:sldId id="432" r:id="rId22"/>
    <p:sldId id="435" r:id="rId23"/>
    <p:sldId id="437" r:id="rId24"/>
    <p:sldId id="436" r:id="rId25"/>
    <p:sldId id="332" r:id="rId26"/>
    <p:sldId id="482" r:id="rId27"/>
    <p:sldId id="379" r:id="rId28"/>
    <p:sldId id="394" r:id="rId29"/>
    <p:sldId id="473" r:id="rId30"/>
    <p:sldId id="471" r:id="rId31"/>
    <p:sldId id="472" r:id="rId32"/>
    <p:sldId id="387" r:id="rId33"/>
    <p:sldId id="320" r:id="rId34"/>
    <p:sldId id="256" r:id="rId35"/>
    <p:sldId id="480" r:id="rId36"/>
    <p:sldId id="476" r:id="rId37"/>
    <p:sldId id="477" r:id="rId38"/>
    <p:sldId id="475" r:id="rId39"/>
    <p:sldId id="478" r:id="rId40"/>
    <p:sldId id="474" r:id="rId41"/>
    <p:sldId id="479" r:id="rId42"/>
    <p:sldId id="274" r:id="rId43"/>
  </p:sldIdLst>
  <p:sldSz cx="9144000" cy="5143500" type="screen16x9"/>
  <p:notesSz cx="6858000" cy="9144000"/>
  <p:defaultTextStyle>
    <a:defPPr>
      <a:defRPr lang="it-IT"/>
    </a:defPPr>
    <a:lvl1pPr algn="l" rtl="0" fontAlgn="base">
      <a:spcBef>
        <a:spcPct val="0"/>
      </a:spcBef>
      <a:spcAft>
        <a:spcPct val="0"/>
      </a:spcAft>
      <a:defRPr kern="1200">
        <a:solidFill>
          <a:schemeClr val="tx1"/>
        </a:solidFill>
        <a:latin typeface="Perpetua" pitchFamily="-105" charset="0"/>
        <a:ea typeface="ＭＳ Ｐゴシック" pitchFamily="-105" charset="-128"/>
        <a:cs typeface="ＭＳ Ｐゴシック" pitchFamily="-105" charset="-128"/>
      </a:defRPr>
    </a:lvl1pPr>
    <a:lvl2pPr marL="457200" algn="l" rtl="0" fontAlgn="base">
      <a:spcBef>
        <a:spcPct val="0"/>
      </a:spcBef>
      <a:spcAft>
        <a:spcPct val="0"/>
      </a:spcAft>
      <a:defRPr kern="1200">
        <a:solidFill>
          <a:schemeClr val="tx1"/>
        </a:solidFill>
        <a:latin typeface="Perpetua" pitchFamily="-105" charset="0"/>
        <a:ea typeface="ＭＳ Ｐゴシック" pitchFamily="-105" charset="-128"/>
        <a:cs typeface="ＭＳ Ｐゴシック" pitchFamily="-105" charset="-128"/>
      </a:defRPr>
    </a:lvl2pPr>
    <a:lvl3pPr marL="914400" algn="l" rtl="0" fontAlgn="base">
      <a:spcBef>
        <a:spcPct val="0"/>
      </a:spcBef>
      <a:spcAft>
        <a:spcPct val="0"/>
      </a:spcAft>
      <a:defRPr kern="1200">
        <a:solidFill>
          <a:schemeClr val="tx1"/>
        </a:solidFill>
        <a:latin typeface="Perpetua" pitchFamily="-105" charset="0"/>
        <a:ea typeface="ＭＳ Ｐゴシック" pitchFamily="-105" charset="-128"/>
        <a:cs typeface="ＭＳ Ｐゴシック" pitchFamily="-105" charset="-128"/>
      </a:defRPr>
    </a:lvl3pPr>
    <a:lvl4pPr marL="1371600" algn="l" rtl="0" fontAlgn="base">
      <a:spcBef>
        <a:spcPct val="0"/>
      </a:spcBef>
      <a:spcAft>
        <a:spcPct val="0"/>
      </a:spcAft>
      <a:defRPr kern="1200">
        <a:solidFill>
          <a:schemeClr val="tx1"/>
        </a:solidFill>
        <a:latin typeface="Perpetua" pitchFamily="-105" charset="0"/>
        <a:ea typeface="ＭＳ Ｐゴシック" pitchFamily="-105" charset="-128"/>
        <a:cs typeface="ＭＳ Ｐゴシック" pitchFamily="-105" charset="-128"/>
      </a:defRPr>
    </a:lvl4pPr>
    <a:lvl5pPr marL="1828800" algn="l" rtl="0" fontAlgn="base">
      <a:spcBef>
        <a:spcPct val="0"/>
      </a:spcBef>
      <a:spcAft>
        <a:spcPct val="0"/>
      </a:spcAft>
      <a:defRPr kern="1200">
        <a:solidFill>
          <a:schemeClr val="tx1"/>
        </a:solidFill>
        <a:latin typeface="Perpetua" pitchFamily="-105" charset="0"/>
        <a:ea typeface="ＭＳ Ｐゴシック" pitchFamily="-105" charset="-128"/>
        <a:cs typeface="ＭＳ Ｐゴシック" pitchFamily="-105" charset="-128"/>
      </a:defRPr>
    </a:lvl5pPr>
    <a:lvl6pPr marL="2286000" algn="l" defTabSz="457200" rtl="0" eaLnBrk="1" latinLnBrk="0" hangingPunct="1">
      <a:defRPr kern="1200">
        <a:solidFill>
          <a:schemeClr val="tx1"/>
        </a:solidFill>
        <a:latin typeface="Perpetua" pitchFamily="-105" charset="0"/>
        <a:ea typeface="ＭＳ Ｐゴシック" pitchFamily="-105" charset="-128"/>
        <a:cs typeface="ＭＳ Ｐゴシック" pitchFamily="-105" charset="-128"/>
      </a:defRPr>
    </a:lvl6pPr>
    <a:lvl7pPr marL="2743200" algn="l" defTabSz="457200" rtl="0" eaLnBrk="1" latinLnBrk="0" hangingPunct="1">
      <a:defRPr kern="1200">
        <a:solidFill>
          <a:schemeClr val="tx1"/>
        </a:solidFill>
        <a:latin typeface="Perpetua" pitchFamily="-105" charset="0"/>
        <a:ea typeface="ＭＳ Ｐゴシック" pitchFamily="-105" charset="-128"/>
        <a:cs typeface="ＭＳ Ｐゴシック" pitchFamily="-105" charset="-128"/>
      </a:defRPr>
    </a:lvl7pPr>
    <a:lvl8pPr marL="3200400" algn="l" defTabSz="457200" rtl="0" eaLnBrk="1" latinLnBrk="0" hangingPunct="1">
      <a:defRPr kern="1200">
        <a:solidFill>
          <a:schemeClr val="tx1"/>
        </a:solidFill>
        <a:latin typeface="Perpetua" pitchFamily="-105" charset="0"/>
        <a:ea typeface="ＭＳ Ｐゴシック" pitchFamily="-105" charset="-128"/>
        <a:cs typeface="ＭＳ Ｐゴシック" pitchFamily="-105" charset="-128"/>
      </a:defRPr>
    </a:lvl8pPr>
    <a:lvl9pPr marL="3657600" algn="l" defTabSz="457200" rtl="0" eaLnBrk="1" latinLnBrk="0" hangingPunct="1">
      <a:defRPr kern="1200">
        <a:solidFill>
          <a:schemeClr val="tx1"/>
        </a:solidFill>
        <a:latin typeface="Perpetua" pitchFamily="-105" charset="0"/>
        <a:ea typeface="ＭＳ Ｐゴシック" pitchFamily="-105" charset="-128"/>
        <a:cs typeface="ＭＳ Ｐゴシック" pitchFamily="-105" charset="-128"/>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2480"/>
    <a:srgbClr val="E3B7D5"/>
    <a:srgbClr val="8D1556"/>
    <a:srgbClr val="1CC176"/>
    <a:srgbClr val="2D7B29"/>
    <a:srgbClr val="00C300"/>
    <a:srgbClr val="307E30"/>
    <a:srgbClr val="C153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899"/>
    <p:restoredTop sz="96208" autoAdjust="0"/>
  </p:normalViewPr>
  <p:slideViewPr>
    <p:cSldViewPr>
      <p:cViewPr varScale="1">
        <p:scale>
          <a:sx n="134" d="100"/>
          <a:sy n="134" d="100"/>
        </p:scale>
        <p:origin x="200" y="68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Perpetua"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A046CFF-4340-D045-A327-6382B4F51BBA}" type="datetime1">
              <a:rPr lang="en-US"/>
              <a:pPr/>
              <a:t>6/7/21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Perpetua"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FF5E28E-6BA2-DA46-94D2-45830ABD4FE8}" type="slidenum">
              <a:rPr lang="en-US"/>
              <a:pPr/>
              <a:t>‹N›</a:t>
            </a:fld>
            <a:endParaRPr lang="en-US"/>
          </a:p>
        </p:txBody>
      </p:sp>
    </p:spTree>
    <p:extLst>
      <p:ext uri="{BB962C8B-B14F-4D97-AF65-F5344CB8AC3E}">
        <p14:creationId xmlns:p14="http://schemas.microsoft.com/office/powerpoint/2010/main" val="1418410738"/>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0T20:12:01.161"/>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5" charset="0"/>
              </a:defRPr>
            </a:lvl1pPr>
          </a:lstStyle>
          <a:p>
            <a:fld id="{42EA093A-8336-8744-99A7-C272B52ACDC4}" type="datetime1">
              <a:rPr lang="en-US"/>
              <a:pPr/>
              <a:t>6/7/21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5" charset="0"/>
              </a:defRPr>
            </a:lvl1pPr>
          </a:lstStyle>
          <a:p>
            <a:fld id="{B73A104E-E1CE-8D4A-AFDB-BB01212EC0AC}" type="slidenum">
              <a:rPr lang="en-US"/>
              <a:pPr/>
              <a:t>‹N›</a:t>
            </a:fld>
            <a:endParaRPr lang="en-US"/>
          </a:p>
        </p:txBody>
      </p:sp>
    </p:spTree>
    <p:extLst>
      <p:ext uri="{BB962C8B-B14F-4D97-AF65-F5344CB8AC3E}">
        <p14:creationId xmlns:p14="http://schemas.microsoft.com/office/powerpoint/2010/main" val="205787359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73A104E-E1CE-8D4A-AFDB-BB01212EC0AC}" type="slidenum">
              <a:rPr lang="en-US" smtClean="0"/>
              <a:pPr/>
              <a:t>1</a:t>
            </a:fld>
            <a:endParaRPr lang="en-US"/>
          </a:p>
        </p:txBody>
      </p:sp>
    </p:spTree>
    <p:extLst>
      <p:ext uri="{BB962C8B-B14F-4D97-AF65-F5344CB8AC3E}">
        <p14:creationId xmlns:p14="http://schemas.microsoft.com/office/powerpoint/2010/main" val="1123539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73A104E-E1CE-8D4A-AFDB-BB01212EC0AC}" type="slidenum">
              <a:rPr lang="en-US" smtClean="0"/>
              <a:pPr/>
              <a:t>26</a:t>
            </a:fld>
            <a:endParaRPr lang="en-US"/>
          </a:p>
        </p:txBody>
      </p:sp>
    </p:spTree>
    <p:extLst>
      <p:ext uri="{BB962C8B-B14F-4D97-AF65-F5344CB8AC3E}">
        <p14:creationId xmlns:p14="http://schemas.microsoft.com/office/powerpoint/2010/main" val="195021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p:cNvSpPr>
          <p:nvPr>
            <p:ph type="sldImg"/>
          </p:nvPr>
        </p:nvSpPr>
        <p:spPr bwMode="auto">
          <a:noFill/>
          <a:ln>
            <a:solidFill>
              <a:srgbClr val="000000"/>
            </a:solidFill>
            <a:miter lim="800000"/>
            <a:headEnd/>
            <a:tailEnd/>
          </a:ln>
        </p:spPr>
      </p:sp>
      <p:sp>
        <p:nvSpPr>
          <p:cNvPr id="30722" name="Rectangle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a:ea typeface="ＭＳ Ｐゴシック" pitchFamily="-105" charset="-128"/>
              <a:cs typeface="ＭＳ Ｐゴシック" pitchFamily="-105" charset="-128"/>
            </a:endParaRPr>
          </a:p>
        </p:txBody>
      </p:sp>
      <p:sp>
        <p:nvSpPr>
          <p:cNvPr id="30723" name="Rectangle 3"/>
          <p:cNvSpPr>
            <a:spLocks noGrp="1"/>
          </p:cNvSpPr>
          <p:nvPr>
            <p:ph type="sldNum" sz="quarter" idx="5"/>
          </p:nvPr>
        </p:nvSpPr>
        <p:spPr bwMode="auto">
          <a:noFill/>
          <a:ln>
            <a:miter lim="800000"/>
            <a:headEnd/>
            <a:tailEnd/>
          </a:ln>
        </p:spPr>
        <p:txBody>
          <a:bodyPr/>
          <a:lstStyle/>
          <a:p>
            <a:fld id="{531C50D7-2678-654F-9975-5B4CF1FDC3E9}" type="slidenum">
              <a:rPr lang="en-US"/>
              <a:pPr/>
              <a:t>27</a:t>
            </a:fld>
            <a:endParaRPr lang="en-US"/>
          </a:p>
        </p:txBody>
      </p:sp>
    </p:spTree>
    <p:extLst>
      <p:ext uri="{BB962C8B-B14F-4D97-AF65-F5344CB8AC3E}">
        <p14:creationId xmlns:p14="http://schemas.microsoft.com/office/powerpoint/2010/main" val="269990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endParaRPr lang="en-GB">
              <a:ea typeface="ＭＳ Ｐゴシック" pitchFamily="-105" charset="-128"/>
              <a:cs typeface="ＭＳ Ｐゴシック" pitchFamily="-105" charset="-128"/>
            </a:endParaRPr>
          </a:p>
        </p:txBody>
      </p:sp>
      <p:sp>
        <p:nvSpPr>
          <p:cNvPr id="28675" name="Slide Number Placeholder 3"/>
          <p:cNvSpPr>
            <a:spLocks noGrp="1"/>
          </p:cNvSpPr>
          <p:nvPr>
            <p:ph type="sldNum" sz="quarter" idx="5"/>
          </p:nvPr>
        </p:nvSpPr>
        <p:spPr bwMode="auto">
          <a:noFill/>
          <a:ln>
            <a:miter lim="800000"/>
            <a:headEnd/>
            <a:tailEnd/>
          </a:ln>
        </p:spPr>
        <p:txBody>
          <a:bodyPr/>
          <a:lstStyle/>
          <a:p>
            <a:fld id="{107C12C0-6E8C-E84D-9FCF-AA53D1CA7312}" type="slidenum">
              <a:rPr lang="en-US"/>
              <a:pPr/>
              <a:t>28</a:t>
            </a:fld>
            <a:endParaRPr lang="en-US"/>
          </a:p>
        </p:txBody>
      </p:sp>
    </p:spTree>
    <p:extLst>
      <p:ext uri="{BB962C8B-B14F-4D97-AF65-F5344CB8AC3E}">
        <p14:creationId xmlns:p14="http://schemas.microsoft.com/office/powerpoint/2010/main" val="1705916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p:cNvSpPr>
          <p:nvPr>
            <p:ph type="sldImg"/>
          </p:nvPr>
        </p:nvSpPr>
        <p:spPr bwMode="auto">
          <a:noFill/>
          <a:ln>
            <a:solidFill>
              <a:srgbClr val="000000"/>
            </a:solidFill>
            <a:miter lim="800000"/>
            <a:headEnd/>
            <a:tailEnd/>
          </a:ln>
        </p:spPr>
      </p:sp>
      <p:sp>
        <p:nvSpPr>
          <p:cNvPr id="30722" name="Rectangle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a:ea typeface="ＭＳ Ｐゴシック" pitchFamily="-105" charset="-128"/>
              <a:cs typeface="ＭＳ Ｐゴシック" pitchFamily="-105" charset="-128"/>
            </a:endParaRPr>
          </a:p>
        </p:txBody>
      </p:sp>
      <p:sp>
        <p:nvSpPr>
          <p:cNvPr id="30723" name="Rectangle 3"/>
          <p:cNvSpPr>
            <a:spLocks noGrp="1"/>
          </p:cNvSpPr>
          <p:nvPr>
            <p:ph type="sldNum" sz="quarter" idx="5"/>
          </p:nvPr>
        </p:nvSpPr>
        <p:spPr bwMode="auto">
          <a:noFill/>
          <a:ln>
            <a:miter lim="800000"/>
            <a:headEnd/>
            <a:tailEnd/>
          </a:ln>
        </p:spPr>
        <p:txBody>
          <a:bodyPr/>
          <a:lstStyle/>
          <a:p>
            <a:fld id="{531C50D7-2678-654F-9975-5B4CF1FDC3E9}" type="slidenum">
              <a:rPr lang="en-US"/>
              <a:pPr/>
              <a:t>32</a:t>
            </a:fld>
            <a:endParaRPr lang="en-US"/>
          </a:p>
        </p:txBody>
      </p:sp>
    </p:spTree>
    <p:extLst>
      <p:ext uri="{BB962C8B-B14F-4D97-AF65-F5344CB8AC3E}">
        <p14:creationId xmlns:p14="http://schemas.microsoft.com/office/powerpoint/2010/main" val="1617110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73A104E-E1CE-8D4A-AFDB-BB01212EC0AC}" type="slidenum">
              <a:rPr lang="en-US" smtClean="0"/>
              <a:pPr/>
              <a:t>39</a:t>
            </a:fld>
            <a:endParaRPr lang="en-US"/>
          </a:p>
        </p:txBody>
      </p:sp>
    </p:spTree>
    <p:extLst>
      <p:ext uri="{BB962C8B-B14F-4D97-AF65-F5344CB8AC3E}">
        <p14:creationId xmlns:p14="http://schemas.microsoft.com/office/powerpoint/2010/main" val="3476816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600" dirty="0"/>
          </a:p>
        </p:txBody>
      </p:sp>
      <p:sp>
        <p:nvSpPr>
          <p:cNvPr id="4" name="Segnaposto numero diapositiva 3"/>
          <p:cNvSpPr>
            <a:spLocks noGrp="1"/>
          </p:cNvSpPr>
          <p:nvPr>
            <p:ph type="sldNum" sz="quarter" idx="5"/>
          </p:nvPr>
        </p:nvSpPr>
        <p:spPr/>
        <p:txBody>
          <a:bodyPr/>
          <a:lstStyle/>
          <a:p>
            <a:fld id="{4367F2D0-83A1-1B46-9A16-79D74C4E9491}" type="slidenum">
              <a:rPr lang="en-US" smtClean="0"/>
              <a:pPr/>
              <a:t>42</a:t>
            </a:fld>
            <a:endParaRPr lang="en-US" dirty="0"/>
          </a:p>
        </p:txBody>
      </p:sp>
    </p:spTree>
    <p:extLst>
      <p:ext uri="{BB962C8B-B14F-4D97-AF65-F5344CB8AC3E}">
        <p14:creationId xmlns:p14="http://schemas.microsoft.com/office/powerpoint/2010/main" val="289138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73A104E-E1CE-8D4A-AFDB-BB01212EC0AC}" type="slidenum">
              <a:rPr lang="en-US" smtClean="0"/>
              <a:pPr/>
              <a:t>8</a:t>
            </a:fld>
            <a:endParaRPr lang="en-US"/>
          </a:p>
        </p:txBody>
      </p:sp>
    </p:spTree>
    <p:extLst>
      <p:ext uri="{BB962C8B-B14F-4D97-AF65-F5344CB8AC3E}">
        <p14:creationId xmlns:p14="http://schemas.microsoft.com/office/powerpoint/2010/main" val="86915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73A104E-E1CE-8D4A-AFDB-BB01212EC0AC}" type="slidenum">
              <a:rPr lang="en-US" smtClean="0"/>
              <a:pPr/>
              <a:t>12</a:t>
            </a:fld>
            <a:endParaRPr lang="en-US"/>
          </a:p>
        </p:txBody>
      </p:sp>
    </p:spTree>
    <p:extLst>
      <p:ext uri="{BB962C8B-B14F-4D97-AF65-F5344CB8AC3E}">
        <p14:creationId xmlns:p14="http://schemas.microsoft.com/office/powerpoint/2010/main" val="4030591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3A104E-E1CE-8D4A-AFDB-BB01212EC0AC}" type="slidenum">
              <a:rPr lang="en-US" smtClean="0"/>
              <a:pPr/>
              <a:t>13</a:t>
            </a:fld>
            <a:endParaRPr lang="en-US"/>
          </a:p>
        </p:txBody>
      </p:sp>
    </p:spTree>
    <p:extLst>
      <p:ext uri="{BB962C8B-B14F-4D97-AF65-F5344CB8AC3E}">
        <p14:creationId xmlns:p14="http://schemas.microsoft.com/office/powerpoint/2010/main" val="2174022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73A104E-E1CE-8D4A-AFDB-BB01212EC0AC}" type="slidenum">
              <a:rPr lang="en-US" smtClean="0"/>
              <a:pPr/>
              <a:t>16</a:t>
            </a:fld>
            <a:endParaRPr lang="en-US"/>
          </a:p>
        </p:txBody>
      </p:sp>
    </p:spTree>
    <p:extLst>
      <p:ext uri="{BB962C8B-B14F-4D97-AF65-F5344CB8AC3E}">
        <p14:creationId xmlns:p14="http://schemas.microsoft.com/office/powerpoint/2010/main" val="2293520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endParaRPr lang="en-GB">
              <a:ea typeface="ＭＳ Ｐゴシック" pitchFamily="-105" charset="-128"/>
              <a:cs typeface="ＭＳ Ｐゴシック" pitchFamily="-105" charset="-128"/>
            </a:endParaRPr>
          </a:p>
        </p:txBody>
      </p:sp>
      <p:sp>
        <p:nvSpPr>
          <p:cNvPr id="28675" name="Slide Number Placeholder 3"/>
          <p:cNvSpPr>
            <a:spLocks noGrp="1"/>
          </p:cNvSpPr>
          <p:nvPr>
            <p:ph type="sldNum" sz="quarter" idx="5"/>
          </p:nvPr>
        </p:nvSpPr>
        <p:spPr bwMode="auto">
          <a:noFill/>
          <a:ln>
            <a:miter lim="800000"/>
            <a:headEnd/>
            <a:tailEnd/>
          </a:ln>
        </p:spPr>
        <p:txBody>
          <a:bodyPr/>
          <a:lstStyle/>
          <a:p>
            <a:fld id="{107C12C0-6E8C-E84D-9FCF-AA53D1CA7312}" type="slidenum">
              <a:rPr lang="en-US"/>
              <a:pPr/>
              <a:t>19</a:t>
            </a:fld>
            <a:endParaRPr lang="en-US"/>
          </a:p>
        </p:txBody>
      </p:sp>
    </p:spTree>
    <p:extLst>
      <p:ext uri="{BB962C8B-B14F-4D97-AF65-F5344CB8AC3E}">
        <p14:creationId xmlns:p14="http://schemas.microsoft.com/office/powerpoint/2010/main" val="2216846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a:p>
        </p:txBody>
      </p:sp>
      <p:sp>
        <p:nvSpPr>
          <p:cNvPr id="4" name="Slide Number Placeholder 3"/>
          <p:cNvSpPr>
            <a:spLocks noGrp="1"/>
          </p:cNvSpPr>
          <p:nvPr>
            <p:ph type="sldNum" sz="quarter" idx="10"/>
          </p:nvPr>
        </p:nvSpPr>
        <p:spPr/>
        <p:txBody>
          <a:bodyPr/>
          <a:lstStyle/>
          <a:p>
            <a:fld id="{B73A104E-E1CE-8D4A-AFDB-BB01212EC0AC}" type="slidenum">
              <a:rPr lang="en-US" smtClean="0"/>
              <a:pPr/>
              <a:t>22</a:t>
            </a:fld>
            <a:endParaRPr lang="en-US"/>
          </a:p>
        </p:txBody>
      </p:sp>
    </p:spTree>
    <p:extLst>
      <p:ext uri="{BB962C8B-B14F-4D97-AF65-F5344CB8AC3E}">
        <p14:creationId xmlns:p14="http://schemas.microsoft.com/office/powerpoint/2010/main" val="1222585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73A104E-E1CE-8D4A-AFDB-BB01212EC0AC}" type="slidenum">
              <a:rPr lang="en-US" smtClean="0"/>
              <a:pPr/>
              <a:t>23</a:t>
            </a:fld>
            <a:endParaRPr lang="en-US"/>
          </a:p>
        </p:txBody>
      </p:sp>
    </p:spTree>
    <p:extLst>
      <p:ext uri="{BB962C8B-B14F-4D97-AF65-F5344CB8AC3E}">
        <p14:creationId xmlns:p14="http://schemas.microsoft.com/office/powerpoint/2010/main" val="3543139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73A104E-E1CE-8D4A-AFDB-BB01212EC0AC}" type="slidenum">
              <a:rPr lang="en-US" smtClean="0"/>
              <a:pPr/>
              <a:t>25</a:t>
            </a:fld>
            <a:endParaRPr lang="en-US"/>
          </a:p>
        </p:txBody>
      </p:sp>
    </p:spTree>
    <p:extLst>
      <p:ext uri="{BB962C8B-B14F-4D97-AF65-F5344CB8AC3E}">
        <p14:creationId xmlns:p14="http://schemas.microsoft.com/office/powerpoint/2010/main" val="708150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3187700" y="201613"/>
            <a:ext cx="5668963" cy="2924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Rectangle 4"/>
          <p:cNvSpPr/>
          <p:nvPr/>
        </p:nvSpPr>
        <p:spPr>
          <a:xfrm>
            <a:off x="268288" y="201613"/>
            <a:ext cx="184150" cy="2914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ctrTitle"/>
          </p:nvPr>
        </p:nvSpPr>
        <p:spPr>
          <a:xfrm>
            <a:off x="3200400" y="3156697"/>
            <a:ext cx="5458968" cy="786513"/>
          </a:xfrm>
        </p:spPr>
        <p:txBody>
          <a:bodyPr rtlCol="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it-IT"/>
              <a:t>Click to edit Master title style</a:t>
            </a:r>
            <a:endParaRPr/>
          </a:p>
        </p:txBody>
      </p:sp>
      <p:sp>
        <p:nvSpPr>
          <p:cNvPr id="3" name="Subtitle 2"/>
          <p:cNvSpPr>
            <a:spLocks noGrp="1"/>
          </p:cNvSpPr>
          <p:nvPr>
            <p:ph type="subTitle" idx="1"/>
          </p:nvPr>
        </p:nvSpPr>
        <p:spPr>
          <a:xfrm>
            <a:off x="3200400" y="3943350"/>
            <a:ext cx="5458968" cy="466344"/>
          </a:xfrm>
        </p:spPr>
        <p:txBody>
          <a:bodyPr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dirty="0"/>
          </a:p>
        </p:txBody>
      </p:sp>
      <p:sp>
        <p:nvSpPr>
          <p:cNvPr id="6" name="Date Placeholder 3"/>
          <p:cNvSpPr>
            <a:spLocks noGrp="1"/>
          </p:cNvSpPr>
          <p:nvPr>
            <p:ph type="dt" sz="half" idx="10"/>
          </p:nvPr>
        </p:nvSpPr>
        <p:spPr>
          <a:xfrm>
            <a:off x="3276600" y="293688"/>
            <a:ext cx="5505450" cy="273050"/>
          </a:xfrm>
        </p:spPr>
        <p:txBody>
          <a:bodyPr/>
          <a:lstStyle>
            <a:lvl1pPr>
              <a:defRPr sz="2200" b="0">
                <a:solidFill>
                  <a:schemeClr val="bg1"/>
                </a:solidFill>
                <a:latin typeface="Century Gothic" pitchFamily="-105" charset="0"/>
              </a:defRPr>
            </a:lvl1pPr>
          </a:lstStyle>
          <a:p>
            <a:fld id="{C0B2E5D1-DD55-1241-A4DC-61C0466F0016}" type="datetime1">
              <a:rPr lang="it-IT"/>
              <a:pPr/>
              <a:t>07/06/21</a:t>
            </a:fld>
            <a:endParaRPr lang="it-IT"/>
          </a:p>
        </p:txBody>
      </p:sp>
      <p:sp>
        <p:nvSpPr>
          <p:cNvPr id="7" name="Footer Placeholder 4"/>
          <p:cNvSpPr>
            <a:spLocks noGrp="1"/>
          </p:cNvSpPr>
          <p:nvPr>
            <p:ph type="ftr" sz="quarter" idx="11"/>
          </p:nvPr>
        </p:nvSpPr>
        <p:spPr>
          <a:xfrm>
            <a:off x="3219450" y="4767263"/>
            <a:ext cx="4735513" cy="274637"/>
          </a:xfrm>
        </p:spPr>
        <p:txBody>
          <a:bodyPr/>
          <a:lstStyle>
            <a:lvl1pPr>
              <a:defRPr>
                <a:latin typeface="Century Gothic" pitchFamily="-105" charset="0"/>
              </a:defRPr>
            </a:lvl1pPr>
          </a:lstStyle>
          <a:p>
            <a:r>
              <a:rPr lang="en-US"/>
              <a:t>FRANCESCA SCIANITTI, INFN UFFICIO COMUNICAZIONE  -  Corso Formazione Nazionale - Frascati 6 giugno 2017 </a:t>
            </a:r>
            <a:endParaRPr lang="it-IT"/>
          </a:p>
        </p:txBody>
      </p:sp>
      <p:sp>
        <p:nvSpPr>
          <p:cNvPr id="8" name="Slide Number Placeholder 5"/>
          <p:cNvSpPr>
            <a:spLocks noGrp="1"/>
          </p:cNvSpPr>
          <p:nvPr>
            <p:ph type="sldNum" sz="quarter" idx="12"/>
          </p:nvPr>
        </p:nvSpPr>
        <p:spPr>
          <a:xfrm>
            <a:off x="8256588" y="4767263"/>
            <a:ext cx="685800" cy="274637"/>
          </a:xfrm>
        </p:spPr>
        <p:txBody>
          <a:bodyPr/>
          <a:lstStyle>
            <a:lvl1pPr>
              <a:defRPr sz="1100">
                <a:solidFill>
                  <a:srgbClr val="858585"/>
                </a:solidFill>
                <a:latin typeface="Century Gothic" pitchFamily="-105" charset="0"/>
              </a:defRPr>
            </a:lvl1pPr>
          </a:lstStyle>
          <a:p>
            <a:fld id="{255D3096-2D0F-584A-81FF-B19231FF4072}" type="slidenum">
              <a:rPr lang="it-IT"/>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Rectangle 5"/>
          <p:cNvSpPr/>
          <p:nvPr/>
        </p:nvSpPr>
        <p:spPr>
          <a:xfrm>
            <a:off x="8148638" y="201613"/>
            <a:ext cx="719137" cy="12334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7200" y="685800"/>
            <a:ext cx="7391401" cy="857250"/>
          </a:xfrm>
        </p:spPr>
        <p:txBody>
          <a:bodyPr/>
          <a:lstStyle/>
          <a:p>
            <a:r>
              <a:rPr lang="it-IT"/>
              <a:t>Click to edit Master title style</a:t>
            </a:r>
            <a:endParaRPr/>
          </a:p>
        </p:txBody>
      </p:sp>
      <p:sp>
        <p:nvSpPr>
          <p:cNvPr id="3" name="Content Placeholder 2"/>
          <p:cNvSpPr>
            <a:spLocks noGrp="1"/>
          </p:cNvSpPr>
          <p:nvPr>
            <p:ph sz="half" idx="1"/>
          </p:nvPr>
        </p:nvSpPr>
        <p:spPr>
          <a:xfrm>
            <a:off x="4282440" y="1660922"/>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9" name="Content Placeholder 2"/>
          <p:cNvSpPr>
            <a:spLocks noGrp="1"/>
          </p:cNvSpPr>
          <p:nvPr>
            <p:ph sz="half" idx="13"/>
          </p:nvPr>
        </p:nvSpPr>
        <p:spPr>
          <a:xfrm>
            <a:off x="4282440" y="3168730"/>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10" name="Content Placeholder 2"/>
          <p:cNvSpPr>
            <a:spLocks noGrp="1"/>
          </p:cNvSpPr>
          <p:nvPr>
            <p:ph sz="half" idx="14"/>
          </p:nvPr>
        </p:nvSpPr>
        <p:spPr>
          <a:xfrm>
            <a:off x="457200" y="1660922"/>
            <a:ext cx="3566160" cy="29337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7" name="Date Placeholder 4"/>
          <p:cNvSpPr>
            <a:spLocks noGrp="1"/>
          </p:cNvSpPr>
          <p:nvPr>
            <p:ph type="dt" sz="half" idx="15"/>
          </p:nvPr>
        </p:nvSpPr>
        <p:spPr/>
        <p:txBody>
          <a:bodyPr/>
          <a:lstStyle>
            <a:lvl1pPr>
              <a:defRPr/>
            </a:lvl1pPr>
          </a:lstStyle>
          <a:p>
            <a:fld id="{CEA043D7-CAF2-FA44-AF06-1DD17429D0EA}" type="datetime1">
              <a:rPr lang="it-IT"/>
              <a:pPr/>
              <a:t>07/06/21</a:t>
            </a:fld>
            <a:endParaRPr lang="it-IT"/>
          </a:p>
        </p:txBody>
      </p:sp>
      <p:sp>
        <p:nvSpPr>
          <p:cNvPr id="8" name="Footer Placeholder 5"/>
          <p:cNvSpPr>
            <a:spLocks noGrp="1"/>
          </p:cNvSpPr>
          <p:nvPr>
            <p:ph type="ftr" sz="quarter" idx="16"/>
          </p:nvPr>
        </p:nvSpPr>
        <p:spPr/>
        <p:txBody>
          <a:bodyPr/>
          <a:lstStyle>
            <a:lvl1pPr>
              <a:defRPr/>
            </a:lvl1pPr>
          </a:lstStyle>
          <a:p>
            <a:r>
              <a:rPr lang="en-US"/>
              <a:t>FRANCESCA SCIANITTI, INFN UFFICIO COMUNICAZIONE  -  Corso Formazione Nazionale - Frascati 6 giugno 2017 </a:t>
            </a:r>
            <a:endParaRPr lang="it-IT"/>
          </a:p>
        </p:txBody>
      </p:sp>
      <p:sp>
        <p:nvSpPr>
          <p:cNvPr id="11" name="Slide Number Placeholder 6"/>
          <p:cNvSpPr>
            <a:spLocks noGrp="1"/>
          </p:cNvSpPr>
          <p:nvPr>
            <p:ph type="sldNum" sz="quarter" idx="17"/>
          </p:nvPr>
        </p:nvSpPr>
        <p:spPr/>
        <p:txBody>
          <a:bodyPr/>
          <a:lstStyle>
            <a:lvl1pPr>
              <a:defRPr/>
            </a:lvl1pPr>
          </a:lstStyle>
          <a:p>
            <a:fld id="{84F6D2F6-E065-3D41-96C2-0C4E823EF4A8}" type="slidenum">
              <a:rPr lang="it-IT"/>
              <a:pPr/>
              <a:t>‹N›</a:t>
            </a:fld>
            <a:endParaRPr lang="it-IT"/>
          </a:p>
        </p:txBody>
      </p:sp>
    </p:spTree>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Rectangle 6"/>
          <p:cNvSpPr/>
          <p:nvPr/>
        </p:nvSpPr>
        <p:spPr>
          <a:xfrm>
            <a:off x="8148638" y="201613"/>
            <a:ext cx="719137" cy="12334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7200" y="685800"/>
            <a:ext cx="7391401" cy="857250"/>
          </a:xfrm>
        </p:spPr>
        <p:txBody>
          <a:bodyPr/>
          <a:lstStyle/>
          <a:p>
            <a:r>
              <a:rPr lang="it-IT"/>
              <a:t>Click to edit Master title style</a:t>
            </a:r>
            <a:endParaRPr/>
          </a:p>
        </p:txBody>
      </p:sp>
      <p:sp>
        <p:nvSpPr>
          <p:cNvPr id="3" name="Content Placeholder 2"/>
          <p:cNvSpPr>
            <a:spLocks noGrp="1"/>
          </p:cNvSpPr>
          <p:nvPr>
            <p:ph sz="half" idx="1"/>
          </p:nvPr>
        </p:nvSpPr>
        <p:spPr>
          <a:xfrm>
            <a:off x="4282440" y="1660922"/>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9" name="Content Placeholder 2"/>
          <p:cNvSpPr>
            <a:spLocks noGrp="1"/>
          </p:cNvSpPr>
          <p:nvPr>
            <p:ph sz="half" idx="13"/>
          </p:nvPr>
        </p:nvSpPr>
        <p:spPr>
          <a:xfrm>
            <a:off x="4282440" y="3168730"/>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11" name="Content Placeholder 2"/>
          <p:cNvSpPr>
            <a:spLocks noGrp="1"/>
          </p:cNvSpPr>
          <p:nvPr>
            <p:ph sz="half" idx="14"/>
          </p:nvPr>
        </p:nvSpPr>
        <p:spPr>
          <a:xfrm>
            <a:off x="457200" y="1660922"/>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12" name="Content Placeholder 2"/>
          <p:cNvSpPr>
            <a:spLocks noGrp="1"/>
          </p:cNvSpPr>
          <p:nvPr>
            <p:ph sz="half" idx="15"/>
          </p:nvPr>
        </p:nvSpPr>
        <p:spPr>
          <a:xfrm>
            <a:off x="457200" y="3168730"/>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8" name="Date Placeholder 4"/>
          <p:cNvSpPr>
            <a:spLocks noGrp="1"/>
          </p:cNvSpPr>
          <p:nvPr>
            <p:ph type="dt" sz="half" idx="16"/>
          </p:nvPr>
        </p:nvSpPr>
        <p:spPr/>
        <p:txBody>
          <a:bodyPr/>
          <a:lstStyle>
            <a:lvl1pPr>
              <a:defRPr/>
            </a:lvl1pPr>
          </a:lstStyle>
          <a:p>
            <a:fld id="{18D85BD5-A6B9-374E-B878-F09273EBC9AD}" type="datetime1">
              <a:rPr lang="it-IT"/>
              <a:pPr/>
              <a:t>07/06/21</a:t>
            </a:fld>
            <a:endParaRPr lang="it-IT"/>
          </a:p>
        </p:txBody>
      </p:sp>
      <p:sp>
        <p:nvSpPr>
          <p:cNvPr id="10" name="Footer Placeholder 5"/>
          <p:cNvSpPr>
            <a:spLocks noGrp="1"/>
          </p:cNvSpPr>
          <p:nvPr>
            <p:ph type="ftr" sz="quarter" idx="17"/>
          </p:nvPr>
        </p:nvSpPr>
        <p:spPr/>
        <p:txBody>
          <a:bodyPr/>
          <a:lstStyle>
            <a:lvl1pPr>
              <a:defRPr/>
            </a:lvl1pPr>
          </a:lstStyle>
          <a:p>
            <a:r>
              <a:rPr lang="en-US"/>
              <a:t>FRANCESCA SCIANITTI, INFN UFFICIO COMUNICAZIONE  -  Corso Formazione Nazionale - Frascati 6 giugno 2017 </a:t>
            </a:r>
            <a:endParaRPr lang="it-IT"/>
          </a:p>
        </p:txBody>
      </p:sp>
      <p:sp>
        <p:nvSpPr>
          <p:cNvPr id="13" name="Slide Number Placeholder 6"/>
          <p:cNvSpPr>
            <a:spLocks noGrp="1"/>
          </p:cNvSpPr>
          <p:nvPr>
            <p:ph type="sldNum" sz="quarter" idx="18"/>
          </p:nvPr>
        </p:nvSpPr>
        <p:spPr/>
        <p:txBody>
          <a:bodyPr/>
          <a:lstStyle>
            <a:lvl1pPr>
              <a:defRPr/>
            </a:lvl1pPr>
          </a:lstStyle>
          <a:p>
            <a:fld id="{4AE45F12-755C-6B43-A396-283ECCC993DC}" type="slidenum">
              <a:rPr lang="it-IT"/>
              <a:pPr/>
              <a:t>‹N›</a:t>
            </a:fld>
            <a:endParaRPr lang="it-IT"/>
          </a:p>
        </p:txBody>
      </p:sp>
    </p:spTree>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8148638" y="201613"/>
            <a:ext cx="719137" cy="12334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p:txBody>
          <a:bodyPr/>
          <a:lstStyle/>
          <a:p>
            <a:r>
              <a:rPr lang="it-IT"/>
              <a:t>Click to edit Master title style</a:t>
            </a:r>
            <a:endParaRPr/>
          </a:p>
        </p:txBody>
      </p:sp>
      <p:sp>
        <p:nvSpPr>
          <p:cNvPr id="4" name="Date Placeholder 2"/>
          <p:cNvSpPr>
            <a:spLocks noGrp="1"/>
          </p:cNvSpPr>
          <p:nvPr>
            <p:ph type="dt" sz="half" idx="10"/>
          </p:nvPr>
        </p:nvSpPr>
        <p:spPr/>
        <p:txBody>
          <a:bodyPr/>
          <a:lstStyle>
            <a:lvl1pPr>
              <a:defRPr/>
            </a:lvl1pPr>
          </a:lstStyle>
          <a:p>
            <a:fld id="{B1651E93-4181-9A47-B0F4-C297AD3DCBBC}" type="datetime1">
              <a:rPr lang="it-IT"/>
              <a:pPr/>
              <a:t>07/06/21</a:t>
            </a:fld>
            <a:endParaRPr lang="it-IT"/>
          </a:p>
        </p:txBody>
      </p:sp>
      <p:sp>
        <p:nvSpPr>
          <p:cNvPr id="5" name="Footer Placeholder 3"/>
          <p:cNvSpPr>
            <a:spLocks noGrp="1"/>
          </p:cNvSpPr>
          <p:nvPr>
            <p:ph type="ftr" sz="quarter" idx="11"/>
          </p:nvPr>
        </p:nvSpPr>
        <p:spPr/>
        <p:txBody>
          <a:bodyPr/>
          <a:lstStyle>
            <a:lvl1pPr>
              <a:defRPr/>
            </a:lvl1pPr>
          </a:lstStyle>
          <a:p>
            <a:r>
              <a:rPr lang="en-US"/>
              <a:t>FRANCESCA SCIANITTI, INFN UFFICIO COMUNICAZIONE  -  Corso Formazione Nazionale - Frascati 6 giugno 2017 </a:t>
            </a:r>
            <a:endParaRPr lang="it-IT"/>
          </a:p>
        </p:txBody>
      </p:sp>
      <p:sp>
        <p:nvSpPr>
          <p:cNvPr id="6" name="Slide Number Placeholder 4"/>
          <p:cNvSpPr>
            <a:spLocks noGrp="1"/>
          </p:cNvSpPr>
          <p:nvPr>
            <p:ph type="sldNum" sz="quarter" idx="12"/>
          </p:nvPr>
        </p:nvSpPr>
        <p:spPr/>
        <p:txBody>
          <a:bodyPr/>
          <a:lstStyle>
            <a:lvl1pPr>
              <a:defRPr/>
            </a:lvl1pPr>
          </a:lstStyle>
          <a:p>
            <a:fld id="{1DBC66FA-7E33-2140-917C-3086E58A5544}" type="slidenum">
              <a:rPr lang="it-IT"/>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8148638" y="201613"/>
            <a:ext cx="719137" cy="425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3" name="Date Placeholder 1"/>
          <p:cNvSpPr>
            <a:spLocks noGrp="1"/>
          </p:cNvSpPr>
          <p:nvPr>
            <p:ph type="dt" sz="half" idx="10"/>
          </p:nvPr>
        </p:nvSpPr>
        <p:spPr/>
        <p:txBody>
          <a:bodyPr/>
          <a:lstStyle>
            <a:lvl1pPr>
              <a:defRPr/>
            </a:lvl1pPr>
          </a:lstStyle>
          <a:p>
            <a:fld id="{63A94848-D2DC-0D4E-9D03-F1DE37A5A52D}" type="datetime1">
              <a:rPr lang="it-IT"/>
              <a:pPr/>
              <a:t>07/06/21</a:t>
            </a:fld>
            <a:endParaRPr lang="it-IT"/>
          </a:p>
        </p:txBody>
      </p:sp>
      <p:sp>
        <p:nvSpPr>
          <p:cNvPr id="4" name="Footer Placeholder 2"/>
          <p:cNvSpPr>
            <a:spLocks noGrp="1"/>
          </p:cNvSpPr>
          <p:nvPr>
            <p:ph type="ftr" sz="quarter" idx="11"/>
          </p:nvPr>
        </p:nvSpPr>
        <p:spPr/>
        <p:txBody>
          <a:bodyPr/>
          <a:lstStyle>
            <a:lvl1pPr>
              <a:defRPr/>
            </a:lvl1pPr>
          </a:lstStyle>
          <a:p>
            <a:r>
              <a:rPr lang="en-US"/>
              <a:t>FRANCESCA SCIANITTI, INFN UFFICIO COMUNICAZIONE  -  Corso Formazione Nazionale - Frascati 6 giugno 2017 </a:t>
            </a:r>
            <a:endParaRPr lang="it-IT"/>
          </a:p>
        </p:txBody>
      </p:sp>
      <p:sp>
        <p:nvSpPr>
          <p:cNvPr id="5" name="Slide Number Placeholder 3"/>
          <p:cNvSpPr>
            <a:spLocks noGrp="1"/>
          </p:cNvSpPr>
          <p:nvPr>
            <p:ph type="sldNum" sz="quarter" idx="12"/>
          </p:nvPr>
        </p:nvSpPr>
        <p:spPr/>
        <p:txBody>
          <a:bodyPr/>
          <a:lstStyle>
            <a:lvl1pPr>
              <a:defRPr/>
            </a:lvl1pPr>
          </a:lstStyle>
          <a:p>
            <a:fld id="{A3885159-729A-1A49-A972-9B21D58C20CF}" type="slidenum">
              <a:rPr lang="it-IT"/>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8148638" y="201613"/>
            <a:ext cx="719137" cy="425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7199" y="746312"/>
            <a:ext cx="3566160" cy="776568"/>
          </a:xfrm>
        </p:spPr>
        <p:txBody>
          <a:bodyPr/>
          <a:lstStyle>
            <a:lvl1pPr algn="l">
              <a:defRPr sz="2800" b="0"/>
            </a:lvl1pPr>
          </a:lstStyle>
          <a:p>
            <a:r>
              <a:rPr lang="it-IT"/>
              <a:t>Click to edit Master title style</a:t>
            </a:r>
            <a:endParaRPr/>
          </a:p>
        </p:txBody>
      </p:sp>
      <p:sp>
        <p:nvSpPr>
          <p:cNvPr id="3" name="Content Placeholder 2"/>
          <p:cNvSpPr>
            <a:spLocks noGrp="1"/>
          </p:cNvSpPr>
          <p:nvPr>
            <p:ph idx="1"/>
          </p:nvPr>
        </p:nvSpPr>
        <p:spPr>
          <a:xfrm>
            <a:off x="4762052" y="742951"/>
            <a:ext cx="3566160" cy="385167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4" name="Text Placeholder 3"/>
          <p:cNvSpPr>
            <a:spLocks noGrp="1"/>
          </p:cNvSpPr>
          <p:nvPr>
            <p:ph type="body" sz="half" idx="2"/>
          </p:nvPr>
        </p:nvSpPr>
        <p:spPr>
          <a:xfrm>
            <a:off x="457199" y="1543050"/>
            <a:ext cx="3566160" cy="27432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6" name="Date Placeholder 4"/>
          <p:cNvSpPr>
            <a:spLocks noGrp="1"/>
          </p:cNvSpPr>
          <p:nvPr>
            <p:ph type="dt" sz="half" idx="10"/>
          </p:nvPr>
        </p:nvSpPr>
        <p:spPr/>
        <p:txBody>
          <a:bodyPr/>
          <a:lstStyle>
            <a:lvl1pPr>
              <a:defRPr/>
            </a:lvl1pPr>
          </a:lstStyle>
          <a:p>
            <a:fld id="{2988585D-96CF-F747-A9F9-DD2C39EEA6C0}" type="datetime1">
              <a:rPr lang="it-IT"/>
              <a:pPr/>
              <a:t>07/06/21</a:t>
            </a:fld>
            <a:endParaRPr lang="it-IT"/>
          </a:p>
        </p:txBody>
      </p:sp>
      <p:sp>
        <p:nvSpPr>
          <p:cNvPr id="7" name="Footer Placeholder 5"/>
          <p:cNvSpPr>
            <a:spLocks noGrp="1"/>
          </p:cNvSpPr>
          <p:nvPr>
            <p:ph type="ftr" sz="quarter" idx="11"/>
          </p:nvPr>
        </p:nvSpPr>
        <p:spPr/>
        <p:txBody>
          <a:bodyPr/>
          <a:lstStyle>
            <a:lvl1pPr>
              <a:defRPr/>
            </a:lvl1pPr>
          </a:lstStyle>
          <a:p>
            <a:r>
              <a:rPr lang="en-US"/>
              <a:t>FRANCESCA SCIANITTI, INFN UFFICIO COMUNICAZIONE  -  Corso Formazione Nazionale - Frascati 6 giugno 2017 </a:t>
            </a:r>
            <a:endParaRPr lang="it-IT"/>
          </a:p>
        </p:txBody>
      </p:sp>
      <p:sp>
        <p:nvSpPr>
          <p:cNvPr id="8" name="Slide Number Placeholder 6"/>
          <p:cNvSpPr>
            <a:spLocks noGrp="1"/>
          </p:cNvSpPr>
          <p:nvPr>
            <p:ph type="sldNum" sz="quarter" idx="12"/>
          </p:nvPr>
        </p:nvSpPr>
        <p:spPr/>
        <p:txBody>
          <a:bodyPr/>
          <a:lstStyle>
            <a:lvl1pPr>
              <a:defRPr/>
            </a:lvl1pPr>
          </a:lstStyle>
          <a:p>
            <a:fld id="{372230B2-D723-6247-88B0-F57B30039557}" type="slidenum">
              <a:rPr lang="it-IT"/>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Rectangle 4"/>
          <p:cNvSpPr/>
          <p:nvPr/>
        </p:nvSpPr>
        <p:spPr>
          <a:xfrm>
            <a:off x="4746625" y="201613"/>
            <a:ext cx="4114800" cy="425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7199" y="746312"/>
            <a:ext cx="3566160" cy="776568"/>
          </a:xfrm>
        </p:spPr>
        <p:txBody>
          <a:bodyPr/>
          <a:lstStyle>
            <a:lvl1pPr algn="l">
              <a:defRPr sz="2800" b="0"/>
            </a:lvl1pPr>
          </a:lstStyle>
          <a:p>
            <a:r>
              <a:rPr lang="it-IT"/>
              <a:t>Click to edit Master title style</a:t>
            </a:r>
            <a:endParaRPr/>
          </a:p>
        </p:txBody>
      </p:sp>
      <p:sp>
        <p:nvSpPr>
          <p:cNvPr id="4" name="Text Placeholder 3"/>
          <p:cNvSpPr>
            <a:spLocks noGrp="1"/>
          </p:cNvSpPr>
          <p:nvPr>
            <p:ph type="body" sz="half" idx="2"/>
          </p:nvPr>
        </p:nvSpPr>
        <p:spPr>
          <a:xfrm>
            <a:off x="457199" y="1543050"/>
            <a:ext cx="3566160" cy="27432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10" name="Picture Placeholder 9"/>
          <p:cNvSpPr>
            <a:spLocks noGrp="1"/>
          </p:cNvSpPr>
          <p:nvPr>
            <p:ph type="pic" sz="quarter" idx="13"/>
          </p:nvPr>
        </p:nvSpPr>
        <p:spPr>
          <a:xfrm>
            <a:off x="4760258" y="742950"/>
            <a:ext cx="4096512" cy="4208860"/>
          </a:xfrm>
        </p:spPr>
        <p:txBody>
          <a:bodyPr rtlCol="0">
            <a:normAutofit/>
          </a:bodyPr>
          <a:lstStyle>
            <a:lvl1pPr>
              <a:buNone/>
              <a:defRPr/>
            </a:lvl1pPr>
          </a:lstStyle>
          <a:p>
            <a:pPr lvl="0"/>
            <a:r>
              <a:rPr lang="it-IT" noProof="0"/>
              <a:t>Drag picture to placeholder or click icon to add</a:t>
            </a:r>
            <a:endParaRPr noProof="0"/>
          </a:p>
        </p:txBody>
      </p:sp>
      <p:sp>
        <p:nvSpPr>
          <p:cNvPr id="6" name="Date Placeholder 4"/>
          <p:cNvSpPr>
            <a:spLocks noGrp="1"/>
          </p:cNvSpPr>
          <p:nvPr>
            <p:ph type="dt" sz="half" idx="14"/>
          </p:nvPr>
        </p:nvSpPr>
        <p:spPr>
          <a:xfrm>
            <a:off x="161925" y="4592638"/>
            <a:ext cx="1752600" cy="274637"/>
          </a:xfrm>
        </p:spPr>
        <p:txBody>
          <a:bodyPr/>
          <a:lstStyle>
            <a:lvl1pPr algn="l">
              <a:defRPr/>
            </a:lvl1pPr>
          </a:lstStyle>
          <a:p>
            <a:fld id="{565DB041-E54A-024B-AD2D-EDB5614F3B82}" type="datetime1">
              <a:rPr lang="it-IT"/>
              <a:pPr/>
              <a:t>07/06/21</a:t>
            </a:fld>
            <a:endParaRPr lang="it-IT"/>
          </a:p>
        </p:txBody>
      </p:sp>
      <p:sp>
        <p:nvSpPr>
          <p:cNvPr id="7" name="Footer Placeholder 5"/>
          <p:cNvSpPr>
            <a:spLocks noGrp="1"/>
          </p:cNvSpPr>
          <p:nvPr>
            <p:ph type="ftr" sz="quarter" idx="15"/>
          </p:nvPr>
        </p:nvSpPr>
        <p:spPr>
          <a:xfrm>
            <a:off x="174625" y="4767263"/>
            <a:ext cx="3863975" cy="274637"/>
          </a:xfrm>
        </p:spPr>
        <p:txBody>
          <a:bodyPr/>
          <a:lstStyle>
            <a:lvl1pPr>
              <a:defRPr/>
            </a:lvl1pPr>
          </a:lstStyle>
          <a:p>
            <a:r>
              <a:rPr lang="en-US"/>
              <a:t>FRANCESCA SCIANITTI, INFN UFFICIO COMUNICAZIONE  -  Corso Formazione Nazionale - Frascati 6 giugno 2017 </a:t>
            </a:r>
            <a:endParaRPr lang="it-IT"/>
          </a:p>
        </p:txBody>
      </p:sp>
      <p:sp>
        <p:nvSpPr>
          <p:cNvPr id="8" name="Slide Number Placeholder 6"/>
          <p:cNvSpPr>
            <a:spLocks noGrp="1"/>
          </p:cNvSpPr>
          <p:nvPr>
            <p:ph type="sldNum" sz="quarter" idx="16"/>
          </p:nvPr>
        </p:nvSpPr>
        <p:spPr/>
        <p:txBody>
          <a:bodyPr/>
          <a:lstStyle>
            <a:lvl1pPr>
              <a:defRPr/>
            </a:lvl1pPr>
          </a:lstStyle>
          <a:p>
            <a:fld id="{D1513DAF-830B-2747-9D93-1FCF9725C756}" type="slidenum">
              <a:rPr lang="it-IT"/>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4"/>
          <p:cNvSpPr/>
          <p:nvPr/>
        </p:nvSpPr>
        <p:spPr>
          <a:xfrm>
            <a:off x="7216775" y="201613"/>
            <a:ext cx="1639888" cy="2728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8788" y="3200400"/>
            <a:ext cx="6477000" cy="425054"/>
          </a:xfrm>
        </p:spPr>
        <p:txBody>
          <a:bodyPr/>
          <a:lstStyle>
            <a:lvl1pPr algn="l">
              <a:defRPr sz="2800" b="0"/>
            </a:lvl1pPr>
          </a:lstStyle>
          <a:p>
            <a:r>
              <a:rPr lang="it-IT"/>
              <a:t>Click to edit Master title style</a:t>
            </a:r>
            <a:endParaRPr/>
          </a:p>
        </p:txBody>
      </p:sp>
      <p:sp>
        <p:nvSpPr>
          <p:cNvPr id="3" name="Picture Placeholder 2"/>
          <p:cNvSpPr>
            <a:spLocks noGrp="1"/>
          </p:cNvSpPr>
          <p:nvPr>
            <p:ph type="pic" idx="1"/>
          </p:nvPr>
        </p:nvSpPr>
        <p:spPr>
          <a:xfrm>
            <a:off x="269874" y="201216"/>
            <a:ext cx="6858000" cy="27294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Drag picture to placeholder or click icon to add</a:t>
            </a:r>
            <a:endParaRPr noProof="0"/>
          </a:p>
        </p:txBody>
      </p:sp>
      <p:sp>
        <p:nvSpPr>
          <p:cNvPr id="4" name="Text Placeholder 3"/>
          <p:cNvSpPr>
            <a:spLocks noGrp="1"/>
          </p:cNvSpPr>
          <p:nvPr>
            <p:ph type="body" sz="half" idx="2"/>
          </p:nvPr>
        </p:nvSpPr>
        <p:spPr>
          <a:xfrm>
            <a:off x="458788" y="3630706"/>
            <a:ext cx="6475412" cy="978203"/>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6" name="Date Placeholder 4"/>
          <p:cNvSpPr>
            <a:spLocks noGrp="1"/>
          </p:cNvSpPr>
          <p:nvPr>
            <p:ph type="dt" sz="half" idx="10"/>
          </p:nvPr>
        </p:nvSpPr>
        <p:spPr/>
        <p:txBody>
          <a:bodyPr/>
          <a:lstStyle>
            <a:lvl1pPr>
              <a:defRPr/>
            </a:lvl1pPr>
          </a:lstStyle>
          <a:p>
            <a:fld id="{8E9B3C95-F4DB-574C-97A7-7DAE01C61327}" type="datetime1">
              <a:rPr lang="it-IT"/>
              <a:pPr/>
              <a:t>07/06/21</a:t>
            </a:fld>
            <a:endParaRPr lang="it-IT"/>
          </a:p>
        </p:txBody>
      </p:sp>
      <p:sp>
        <p:nvSpPr>
          <p:cNvPr id="7" name="Footer Placeholder 5"/>
          <p:cNvSpPr>
            <a:spLocks noGrp="1"/>
          </p:cNvSpPr>
          <p:nvPr>
            <p:ph type="ftr" sz="quarter" idx="11"/>
          </p:nvPr>
        </p:nvSpPr>
        <p:spPr/>
        <p:txBody>
          <a:bodyPr/>
          <a:lstStyle>
            <a:lvl1pPr>
              <a:defRPr/>
            </a:lvl1pPr>
          </a:lstStyle>
          <a:p>
            <a:r>
              <a:rPr lang="en-US"/>
              <a:t>FRANCESCA SCIANITTI, INFN UFFICIO COMUNICAZIONE  -  Corso Formazione Nazionale - Frascati 6 giugno 2017 </a:t>
            </a:r>
            <a:endParaRPr lang="it-IT"/>
          </a:p>
        </p:txBody>
      </p:sp>
      <p:sp>
        <p:nvSpPr>
          <p:cNvPr id="8" name="Slide Number Placeholder 6"/>
          <p:cNvSpPr>
            <a:spLocks noGrp="1"/>
          </p:cNvSpPr>
          <p:nvPr>
            <p:ph type="sldNum" sz="quarter" idx="12"/>
          </p:nvPr>
        </p:nvSpPr>
        <p:spPr/>
        <p:txBody>
          <a:bodyPr/>
          <a:lstStyle>
            <a:lvl1pPr>
              <a:defRPr/>
            </a:lvl1pPr>
          </a:lstStyle>
          <a:p>
            <a:fld id="{F7E4CB76-6779-284A-B1CC-8A16F93DACBA}" type="slidenum">
              <a:rPr lang="it-IT"/>
              <a:pPr/>
              <a:t>‹N›</a:t>
            </a:fld>
            <a:endParaRPr lang="it-IT"/>
          </a:p>
        </p:txBody>
      </p:sp>
    </p:spTree>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938" y="201613"/>
            <a:ext cx="720725" cy="2728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8788" y="3200400"/>
            <a:ext cx="6477000" cy="425054"/>
          </a:xfrm>
        </p:spPr>
        <p:txBody>
          <a:bodyPr/>
          <a:lstStyle>
            <a:lvl1pPr algn="l">
              <a:defRPr sz="2800" b="0"/>
            </a:lvl1pPr>
          </a:lstStyle>
          <a:p>
            <a:r>
              <a:rPr lang="it-IT"/>
              <a:t>Click to edit Master title style</a:t>
            </a:r>
            <a:endParaRPr/>
          </a:p>
        </p:txBody>
      </p:sp>
      <p:sp>
        <p:nvSpPr>
          <p:cNvPr id="3" name="Picture Placeholder 2"/>
          <p:cNvSpPr>
            <a:spLocks noGrp="1"/>
          </p:cNvSpPr>
          <p:nvPr>
            <p:ph type="pic" idx="1"/>
          </p:nvPr>
        </p:nvSpPr>
        <p:spPr>
          <a:xfrm>
            <a:off x="269874" y="201216"/>
            <a:ext cx="3006726" cy="27294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Drag picture to placeholder or click icon to add</a:t>
            </a:r>
            <a:endParaRPr noProof="0"/>
          </a:p>
        </p:txBody>
      </p:sp>
      <p:sp>
        <p:nvSpPr>
          <p:cNvPr id="4" name="Text Placeholder 3"/>
          <p:cNvSpPr>
            <a:spLocks noGrp="1"/>
          </p:cNvSpPr>
          <p:nvPr>
            <p:ph type="body" sz="half" idx="2"/>
          </p:nvPr>
        </p:nvSpPr>
        <p:spPr>
          <a:xfrm>
            <a:off x="458788" y="3630706"/>
            <a:ext cx="6475412" cy="978203"/>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10" name="Picture Placeholder 2"/>
          <p:cNvSpPr>
            <a:spLocks noGrp="1"/>
          </p:cNvSpPr>
          <p:nvPr>
            <p:ph type="pic" idx="13"/>
          </p:nvPr>
        </p:nvSpPr>
        <p:spPr>
          <a:xfrm>
            <a:off x="3352800" y="201216"/>
            <a:ext cx="4701988" cy="133174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Drag picture to placeholder or click icon to add</a:t>
            </a:r>
            <a:endParaRPr noProof="0"/>
          </a:p>
        </p:txBody>
      </p:sp>
      <p:sp>
        <p:nvSpPr>
          <p:cNvPr id="11" name="Picture Placeholder 2"/>
          <p:cNvSpPr>
            <a:spLocks noGrp="1"/>
          </p:cNvSpPr>
          <p:nvPr>
            <p:ph type="pic" idx="14"/>
          </p:nvPr>
        </p:nvSpPr>
        <p:spPr>
          <a:xfrm>
            <a:off x="3352800" y="1598952"/>
            <a:ext cx="2304288" cy="133174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Drag picture to placeholder or click icon to add</a:t>
            </a:r>
            <a:endParaRPr noProof="0"/>
          </a:p>
        </p:txBody>
      </p:sp>
      <p:sp>
        <p:nvSpPr>
          <p:cNvPr id="12" name="Picture Placeholder 2"/>
          <p:cNvSpPr>
            <a:spLocks noGrp="1"/>
          </p:cNvSpPr>
          <p:nvPr>
            <p:ph type="pic" idx="15"/>
          </p:nvPr>
        </p:nvSpPr>
        <p:spPr>
          <a:xfrm>
            <a:off x="5750500" y="1598952"/>
            <a:ext cx="2304288" cy="133174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Drag picture to placeholder or click icon to add</a:t>
            </a:r>
            <a:endParaRPr noProof="0"/>
          </a:p>
        </p:txBody>
      </p:sp>
      <p:sp>
        <p:nvSpPr>
          <p:cNvPr id="9" name="Date Placeholder 4"/>
          <p:cNvSpPr>
            <a:spLocks noGrp="1"/>
          </p:cNvSpPr>
          <p:nvPr>
            <p:ph type="dt" sz="half" idx="16"/>
          </p:nvPr>
        </p:nvSpPr>
        <p:spPr/>
        <p:txBody>
          <a:bodyPr/>
          <a:lstStyle>
            <a:lvl1pPr>
              <a:defRPr/>
            </a:lvl1pPr>
          </a:lstStyle>
          <a:p>
            <a:fld id="{F0D40550-9082-3E4F-81B5-DA2980129CE5}" type="datetime1">
              <a:rPr lang="it-IT"/>
              <a:pPr/>
              <a:t>07/06/21</a:t>
            </a:fld>
            <a:endParaRPr lang="it-IT"/>
          </a:p>
        </p:txBody>
      </p:sp>
      <p:sp>
        <p:nvSpPr>
          <p:cNvPr id="13" name="Footer Placeholder 5"/>
          <p:cNvSpPr>
            <a:spLocks noGrp="1"/>
          </p:cNvSpPr>
          <p:nvPr>
            <p:ph type="ftr" sz="quarter" idx="17"/>
          </p:nvPr>
        </p:nvSpPr>
        <p:spPr/>
        <p:txBody>
          <a:bodyPr/>
          <a:lstStyle>
            <a:lvl1pPr>
              <a:defRPr/>
            </a:lvl1pPr>
          </a:lstStyle>
          <a:p>
            <a:r>
              <a:rPr lang="en-US"/>
              <a:t>FRANCESCA SCIANITTI, INFN UFFICIO COMUNICAZIONE  -  Corso Formazione Nazionale - Frascati 6 giugno 2017 </a:t>
            </a:r>
            <a:endParaRPr lang="it-IT"/>
          </a:p>
        </p:txBody>
      </p:sp>
      <p:sp>
        <p:nvSpPr>
          <p:cNvPr id="14" name="Slide Number Placeholder 6"/>
          <p:cNvSpPr>
            <a:spLocks noGrp="1"/>
          </p:cNvSpPr>
          <p:nvPr>
            <p:ph type="sldNum" sz="quarter" idx="18"/>
          </p:nvPr>
        </p:nvSpPr>
        <p:spPr/>
        <p:txBody>
          <a:bodyPr/>
          <a:lstStyle>
            <a:lvl1pPr>
              <a:defRPr/>
            </a:lvl1pPr>
          </a:lstStyle>
          <a:p>
            <a:fld id="{73FAD100-C973-1747-B34C-A1CF432223C8}" type="slidenum">
              <a:rPr lang="it-IT"/>
              <a:pPr/>
              <a:t>‹N›</a:t>
            </a:fld>
            <a:endParaRPr lang="it-IT"/>
          </a:p>
        </p:txBody>
      </p:sp>
    </p:spTree>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p:nvSpPr>
        <p:spPr>
          <a:xfrm>
            <a:off x="7212013" y="201613"/>
            <a:ext cx="1646237" cy="12334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p:txBody>
          <a:bodyPr/>
          <a:lstStyle/>
          <a:p>
            <a:r>
              <a:rPr lang="it-IT"/>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5" name="Date Placeholder 3"/>
          <p:cNvSpPr>
            <a:spLocks noGrp="1"/>
          </p:cNvSpPr>
          <p:nvPr>
            <p:ph type="dt" sz="half" idx="10"/>
          </p:nvPr>
        </p:nvSpPr>
        <p:spPr/>
        <p:txBody>
          <a:bodyPr/>
          <a:lstStyle>
            <a:lvl1pPr>
              <a:defRPr/>
            </a:lvl1pPr>
          </a:lstStyle>
          <a:p>
            <a:fld id="{54E2F4DD-0B47-6345-BB7B-908A5387AF1B}" type="datetime1">
              <a:rPr lang="it-IT"/>
              <a:pPr/>
              <a:t>07/06/21</a:t>
            </a:fld>
            <a:endParaRPr lang="it-IT"/>
          </a:p>
        </p:txBody>
      </p:sp>
      <p:sp>
        <p:nvSpPr>
          <p:cNvPr id="6" name="Footer Placeholder 4"/>
          <p:cNvSpPr>
            <a:spLocks noGrp="1"/>
          </p:cNvSpPr>
          <p:nvPr>
            <p:ph type="ftr" sz="quarter" idx="11"/>
          </p:nvPr>
        </p:nvSpPr>
        <p:spPr/>
        <p:txBody>
          <a:bodyPr/>
          <a:lstStyle>
            <a:lvl1pPr>
              <a:defRPr/>
            </a:lvl1pPr>
          </a:lstStyle>
          <a:p>
            <a:r>
              <a:rPr lang="en-US"/>
              <a:t>FRANCESCA SCIANITTI, INFN UFFICIO COMUNICAZIONE  -  Corso Formazione Nazionale - Frascati 6 giugno 2017 </a:t>
            </a:r>
            <a:endParaRPr lang="it-IT"/>
          </a:p>
        </p:txBody>
      </p:sp>
      <p:sp>
        <p:nvSpPr>
          <p:cNvPr id="7" name="Slide Number Placeholder 5"/>
          <p:cNvSpPr>
            <a:spLocks noGrp="1"/>
          </p:cNvSpPr>
          <p:nvPr>
            <p:ph type="sldNum" sz="quarter" idx="12"/>
          </p:nvPr>
        </p:nvSpPr>
        <p:spPr/>
        <p:txBody>
          <a:bodyPr/>
          <a:lstStyle>
            <a:lvl1pPr>
              <a:defRPr/>
            </a:lvl1pPr>
          </a:lstStyle>
          <a:p>
            <a:fld id="{51F20EAF-1CBF-AD4A-87AD-0D179B95355A}" type="slidenum">
              <a:rPr lang="it-IT"/>
              <a:pPr/>
              <a:t>‹N›</a:t>
            </a:fld>
            <a:endParaRPr lang="it-IT"/>
          </a:p>
        </p:txBody>
      </p:sp>
    </p:spTree>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8148638" y="201613"/>
            <a:ext cx="719137" cy="425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Vertical Title 1"/>
          <p:cNvSpPr>
            <a:spLocks noGrp="1"/>
          </p:cNvSpPr>
          <p:nvPr>
            <p:ph type="title" orient="vert"/>
          </p:nvPr>
        </p:nvSpPr>
        <p:spPr>
          <a:xfrm>
            <a:off x="7543800" y="776569"/>
            <a:ext cx="1322295" cy="3818054"/>
          </a:xfrm>
        </p:spPr>
        <p:txBody>
          <a:bodyPr vert="eaVert" anchor="t"/>
          <a:lstStyle/>
          <a:p>
            <a:r>
              <a:rPr lang="it-IT"/>
              <a:t>Click to edit Master title style</a:t>
            </a:r>
            <a:endParaRPr/>
          </a:p>
        </p:txBody>
      </p:sp>
      <p:sp>
        <p:nvSpPr>
          <p:cNvPr id="3" name="Vertical Text Placeholder 2"/>
          <p:cNvSpPr>
            <a:spLocks noGrp="1"/>
          </p:cNvSpPr>
          <p:nvPr>
            <p:ph type="body" orient="vert" idx="1"/>
          </p:nvPr>
        </p:nvSpPr>
        <p:spPr>
          <a:xfrm>
            <a:off x="457200" y="776568"/>
            <a:ext cx="6019800" cy="3832342"/>
          </a:xfrm>
        </p:spPr>
        <p:txBody>
          <a:bodyPr vert="eaVert"/>
          <a:lstStyle>
            <a:lvl5pPr>
              <a:defRPr/>
            </a:lvl5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5" name="Date Placeholder 3"/>
          <p:cNvSpPr>
            <a:spLocks noGrp="1"/>
          </p:cNvSpPr>
          <p:nvPr>
            <p:ph type="dt" sz="half" idx="10"/>
          </p:nvPr>
        </p:nvSpPr>
        <p:spPr/>
        <p:txBody>
          <a:bodyPr/>
          <a:lstStyle>
            <a:lvl1pPr>
              <a:defRPr/>
            </a:lvl1pPr>
          </a:lstStyle>
          <a:p>
            <a:fld id="{328D23A3-53CC-5F46-9506-7E2402530A9D}" type="datetime1">
              <a:rPr lang="it-IT"/>
              <a:pPr/>
              <a:t>07/06/21</a:t>
            </a:fld>
            <a:endParaRPr lang="it-IT"/>
          </a:p>
        </p:txBody>
      </p:sp>
      <p:sp>
        <p:nvSpPr>
          <p:cNvPr id="6" name="Footer Placeholder 4"/>
          <p:cNvSpPr>
            <a:spLocks noGrp="1"/>
          </p:cNvSpPr>
          <p:nvPr>
            <p:ph type="ftr" sz="quarter" idx="11"/>
          </p:nvPr>
        </p:nvSpPr>
        <p:spPr/>
        <p:txBody>
          <a:bodyPr/>
          <a:lstStyle>
            <a:lvl1pPr>
              <a:defRPr/>
            </a:lvl1pPr>
          </a:lstStyle>
          <a:p>
            <a:r>
              <a:rPr lang="en-US"/>
              <a:t>FRANCESCA SCIANITTI, INFN UFFICIO COMUNICAZIONE  -  Corso Formazione Nazionale - Frascati 6 giugno 2017 </a:t>
            </a:r>
            <a:endParaRPr lang="it-IT"/>
          </a:p>
        </p:txBody>
      </p:sp>
      <p:sp>
        <p:nvSpPr>
          <p:cNvPr id="7" name="Slide Number Placeholder 5"/>
          <p:cNvSpPr>
            <a:spLocks noGrp="1"/>
          </p:cNvSpPr>
          <p:nvPr>
            <p:ph type="sldNum" sz="quarter" idx="12"/>
          </p:nvPr>
        </p:nvSpPr>
        <p:spPr/>
        <p:txBody>
          <a:bodyPr/>
          <a:lstStyle>
            <a:lvl1pPr>
              <a:defRPr/>
            </a:lvl1pPr>
          </a:lstStyle>
          <a:p>
            <a:fld id="{737B5DBD-DCD4-7C43-985B-7C113DBD17F7}" type="slidenum">
              <a:rPr lang="it-IT"/>
              <a:pPr/>
              <a:t>‹N›</a:t>
            </a:fld>
            <a:endParaRPr lang="it-IT"/>
          </a:p>
        </p:txBody>
      </p:sp>
    </p:spTree>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7212013" y="201613"/>
            <a:ext cx="1646237" cy="12334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p:txBody>
          <a:bodyPr/>
          <a:lstStyle/>
          <a:p>
            <a:r>
              <a:rPr lang="it-IT"/>
              <a:t>Click to edit Master title style</a:t>
            </a:r>
            <a:endParaRPr/>
          </a:p>
        </p:txBody>
      </p:sp>
      <p:sp>
        <p:nvSpPr>
          <p:cNvPr id="3" name="Content Placeholder 2"/>
          <p:cNvSpPr>
            <a:spLocks noGrp="1"/>
          </p:cNvSpPr>
          <p:nvPr>
            <p:ph idx="1"/>
          </p:nvPr>
        </p:nvSpPr>
        <p:spPr/>
        <p:txBody>
          <a:bodyPr/>
          <a:lstStyle>
            <a:lvl5pPr>
              <a:defRPr/>
            </a:lvl5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5" name="Date Placeholder 3"/>
          <p:cNvSpPr>
            <a:spLocks noGrp="1"/>
          </p:cNvSpPr>
          <p:nvPr>
            <p:ph type="dt" sz="half" idx="10"/>
          </p:nvPr>
        </p:nvSpPr>
        <p:spPr>
          <a:xfrm>
            <a:off x="7212013" y="4767263"/>
            <a:ext cx="1752600" cy="274637"/>
          </a:xfrm>
        </p:spPr>
        <p:txBody>
          <a:bodyPr/>
          <a:lstStyle>
            <a:lvl1pPr>
              <a:defRPr/>
            </a:lvl1pPr>
          </a:lstStyle>
          <a:p>
            <a:fld id="{65E63524-5EC9-3746-BF87-A336A5167C1D}" type="datetime1">
              <a:rPr lang="it-IT"/>
              <a:pPr/>
              <a:t>07/06/21</a:t>
            </a:fld>
            <a:endParaRPr lang="it-IT"/>
          </a:p>
        </p:txBody>
      </p:sp>
      <p:sp>
        <p:nvSpPr>
          <p:cNvPr id="6" name="Footer Placeholder 4"/>
          <p:cNvSpPr>
            <a:spLocks noGrp="1"/>
          </p:cNvSpPr>
          <p:nvPr>
            <p:ph type="ftr" sz="quarter" idx="11"/>
          </p:nvPr>
        </p:nvSpPr>
        <p:spPr/>
        <p:txBody>
          <a:bodyPr/>
          <a:lstStyle>
            <a:lvl1pPr>
              <a:defRPr/>
            </a:lvl1pPr>
          </a:lstStyle>
          <a:p>
            <a:r>
              <a:rPr lang="en-US"/>
              <a:t>FRANCESCA SCIANITTI, INFN UFFICIO COMUNICAZIONE  -  Corso Formazione Nazionale - Frascati 6 giugno 2017 </a:t>
            </a:r>
            <a:endParaRPr lang="it-IT"/>
          </a:p>
        </p:txBody>
      </p:sp>
      <p:sp>
        <p:nvSpPr>
          <p:cNvPr id="7" name="Slide Number Placeholder 5"/>
          <p:cNvSpPr>
            <a:spLocks noGrp="1"/>
          </p:cNvSpPr>
          <p:nvPr>
            <p:ph type="sldNum" sz="quarter" idx="12"/>
          </p:nvPr>
        </p:nvSpPr>
        <p:spPr/>
        <p:txBody>
          <a:bodyPr/>
          <a:lstStyle>
            <a:lvl1pPr>
              <a:defRPr/>
            </a:lvl1pPr>
          </a:lstStyle>
          <a:p>
            <a:fld id="{5A061707-3BF8-E14A-A5A2-04BE4966BD28}" type="slidenum">
              <a:rPr lang="it-IT"/>
              <a:pPr/>
              <a:t>‹N›</a:t>
            </a:fld>
            <a:endParaRPr lang="it-IT"/>
          </a:p>
        </p:txBody>
      </p:sp>
    </p:spTree>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5" name="Rectangle 4"/>
          <p:cNvSpPr/>
          <p:nvPr/>
        </p:nvSpPr>
        <p:spPr>
          <a:xfrm>
            <a:off x="3187700" y="201613"/>
            <a:ext cx="5668963" cy="1919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Rectangle 5"/>
          <p:cNvSpPr/>
          <p:nvPr/>
        </p:nvSpPr>
        <p:spPr>
          <a:xfrm>
            <a:off x="268288" y="201613"/>
            <a:ext cx="184150" cy="2914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ctrTitle"/>
          </p:nvPr>
        </p:nvSpPr>
        <p:spPr>
          <a:xfrm>
            <a:off x="3200400" y="3128962"/>
            <a:ext cx="5457919" cy="814388"/>
          </a:xfrm>
        </p:spPr>
        <p:txBody>
          <a:bodyPr>
            <a:normAutofit/>
          </a:bodyPr>
          <a:lstStyle>
            <a:lvl1pPr>
              <a:defRPr sz="4600"/>
            </a:lvl1pPr>
          </a:lstStyle>
          <a:p>
            <a:r>
              <a:rPr lang="it-IT"/>
              <a:t>Click to edit Master title style</a:t>
            </a:r>
            <a:endParaRPr/>
          </a:p>
        </p:txBody>
      </p:sp>
      <p:sp>
        <p:nvSpPr>
          <p:cNvPr id="3" name="Subtitle 2"/>
          <p:cNvSpPr>
            <a:spLocks noGrp="1"/>
          </p:cNvSpPr>
          <p:nvPr>
            <p:ph type="subTitle" idx="1"/>
          </p:nvPr>
        </p:nvSpPr>
        <p:spPr>
          <a:xfrm>
            <a:off x="3200401" y="3943349"/>
            <a:ext cx="5457918" cy="463924"/>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dirty="0"/>
          </a:p>
        </p:txBody>
      </p:sp>
      <p:sp>
        <p:nvSpPr>
          <p:cNvPr id="9" name="Picture Placeholder 8"/>
          <p:cNvSpPr>
            <a:spLocks noGrp="1"/>
          </p:cNvSpPr>
          <p:nvPr>
            <p:ph type="pic" sz="quarter" idx="13"/>
          </p:nvPr>
        </p:nvSpPr>
        <p:spPr>
          <a:xfrm>
            <a:off x="3200401" y="2158253"/>
            <a:ext cx="5646867" cy="960120"/>
          </a:xfrm>
        </p:spPr>
        <p:txBody>
          <a:bodyPr rtlCol="0">
            <a:normAutofit/>
          </a:bodyPr>
          <a:lstStyle>
            <a:lvl1pPr>
              <a:buNone/>
              <a:defRPr/>
            </a:lvl1pPr>
          </a:lstStyle>
          <a:p>
            <a:pPr lvl="0"/>
            <a:r>
              <a:rPr lang="it-IT" noProof="0"/>
              <a:t>Drag picture to placeholder or click icon to add</a:t>
            </a:r>
            <a:endParaRPr noProof="0"/>
          </a:p>
        </p:txBody>
      </p:sp>
      <p:sp>
        <p:nvSpPr>
          <p:cNvPr id="7" name="Date Placeholder 3"/>
          <p:cNvSpPr>
            <a:spLocks noGrp="1"/>
          </p:cNvSpPr>
          <p:nvPr>
            <p:ph type="dt" sz="half" idx="14"/>
          </p:nvPr>
        </p:nvSpPr>
        <p:spPr>
          <a:xfrm>
            <a:off x="3276600" y="292100"/>
            <a:ext cx="5499100" cy="274638"/>
          </a:xfrm>
        </p:spPr>
        <p:txBody>
          <a:bodyPr/>
          <a:lstStyle>
            <a:lvl1pPr>
              <a:defRPr sz="2200" b="0">
                <a:solidFill>
                  <a:schemeClr val="bg1"/>
                </a:solidFill>
              </a:defRPr>
            </a:lvl1pPr>
          </a:lstStyle>
          <a:p>
            <a:fld id="{EDE0AE09-06AD-834A-80CB-ADD20F62E1B0}" type="datetime1">
              <a:rPr lang="it-IT"/>
              <a:pPr/>
              <a:t>07/06/21</a:t>
            </a:fld>
            <a:endParaRPr lang="it-IT"/>
          </a:p>
        </p:txBody>
      </p:sp>
      <p:sp>
        <p:nvSpPr>
          <p:cNvPr id="8" name="Footer Placeholder 4"/>
          <p:cNvSpPr>
            <a:spLocks noGrp="1"/>
          </p:cNvSpPr>
          <p:nvPr>
            <p:ph type="ftr" sz="quarter" idx="15"/>
          </p:nvPr>
        </p:nvSpPr>
        <p:spPr>
          <a:xfrm>
            <a:off x="3213100" y="4767263"/>
            <a:ext cx="4735513" cy="274637"/>
          </a:xfrm>
        </p:spPr>
        <p:txBody>
          <a:bodyPr/>
          <a:lstStyle>
            <a:lvl1pPr>
              <a:defRPr/>
            </a:lvl1pPr>
          </a:lstStyle>
          <a:p>
            <a:r>
              <a:rPr lang="en-US"/>
              <a:t>FRANCESCA SCIANITTI, INFN UFFICIO COMUNICAZIONE  -  Corso Formazione Nazionale - Frascati 6 giugno 2017 </a:t>
            </a:r>
            <a:endParaRPr lang="it-IT"/>
          </a:p>
        </p:txBody>
      </p:sp>
      <p:sp>
        <p:nvSpPr>
          <p:cNvPr id="10" name="Slide Number Placeholder 5"/>
          <p:cNvSpPr>
            <a:spLocks noGrp="1"/>
          </p:cNvSpPr>
          <p:nvPr>
            <p:ph type="sldNum" sz="quarter" idx="16"/>
          </p:nvPr>
        </p:nvSpPr>
        <p:spPr>
          <a:xfrm>
            <a:off x="8266113" y="4767263"/>
            <a:ext cx="685800" cy="274637"/>
          </a:xfrm>
        </p:spPr>
        <p:txBody>
          <a:bodyPr/>
          <a:lstStyle>
            <a:lvl1pPr>
              <a:defRPr sz="1100">
                <a:solidFill>
                  <a:srgbClr val="858585"/>
                </a:solidFill>
                <a:latin typeface="Century Gothic" pitchFamily="-105" charset="0"/>
              </a:defRPr>
            </a:lvl1pPr>
          </a:lstStyle>
          <a:p>
            <a:fld id="{608A96C9-D407-9D4D-B61B-1B8398A75302}" type="slidenum">
              <a:rPr lang="it-IT"/>
              <a:pPr/>
              <a:t>‹N›</a:t>
            </a:fld>
            <a:endParaRPr lang="it-IT"/>
          </a:p>
        </p:txBody>
      </p:sp>
    </p:spTree>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5" name="Rectangle 4"/>
          <p:cNvSpPr/>
          <p:nvPr/>
        </p:nvSpPr>
        <p:spPr>
          <a:xfrm>
            <a:off x="269875" y="201613"/>
            <a:ext cx="1646238" cy="12334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2178424" y="685800"/>
            <a:ext cx="6508377" cy="857250"/>
          </a:xfrm>
        </p:spPr>
        <p:txBody>
          <a:bodyPr/>
          <a:lstStyle/>
          <a:p>
            <a:r>
              <a:rPr lang="it-IT"/>
              <a:t>Click to edit Master title style</a:t>
            </a:r>
            <a:endParaRPr/>
          </a:p>
        </p:txBody>
      </p:sp>
      <p:sp>
        <p:nvSpPr>
          <p:cNvPr id="3" name="Content Placeholder 2"/>
          <p:cNvSpPr>
            <a:spLocks noGrp="1"/>
          </p:cNvSpPr>
          <p:nvPr>
            <p:ph idx="1"/>
          </p:nvPr>
        </p:nvSpPr>
        <p:spPr>
          <a:xfrm>
            <a:off x="2178424" y="1657351"/>
            <a:ext cx="6508377" cy="2937272"/>
          </a:xfrm>
        </p:spPr>
        <p:txBody>
          <a:bodyPr/>
          <a:lstStyle>
            <a:lvl5pPr>
              <a:defRPr/>
            </a:lvl5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9" name="Picture Placeholder 8"/>
          <p:cNvSpPr>
            <a:spLocks noGrp="1"/>
          </p:cNvSpPr>
          <p:nvPr>
            <p:ph type="pic" sz="quarter" idx="13"/>
          </p:nvPr>
        </p:nvSpPr>
        <p:spPr>
          <a:xfrm>
            <a:off x="269875" y="1482539"/>
            <a:ext cx="1645920" cy="3469341"/>
          </a:xfrm>
        </p:spPr>
        <p:txBody>
          <a:bodyPr rtlCol="0">
            <a:normAutofit/>
          </a:bodyPr>
          <a:lstStyle>
            <a:lvl1pPr>
              <a:buNone/>
              <a:defRPr/>
            </a:lvl1pPr>
          </a:lstStyle>
          <a:p>
            <a:pPr lvl="0"/>
            <a:r>
              <a:rPr lang="it-IT" noProof="0"/>
              <a:t>Drag picture to placeholder or click icon to add</a:t>
            </a:r>
            <a:endParaRPr noProof="0"/>
          </a:p>
        </p:txBody>
      </p:sp>
      <p:sp>
        <p:nvSpPr>
          <p:cNvPr id="6" name="Date Placeholder 3"/>
          <p:cNvSpPr>
            <a:spLocks noGrp="1"/>
          </p:cNvSpPr>
          <p:nvPr>
            <p:ph type="dt" sz="half" idx="14"/>
          </p:nvPr>
        </p:nvSpPr>
        <p:spPr>
          <a:xfrm>
            <a:off x="7212013" y="4767263"/>
            <a:ext cx="1752600" cy="274637"/>
          </a:xfrm>
        </p:spPr>
        <p:txBody>
          <a:bodyPr/>
          <a:lstStyle>
            <a:lvl1pPr>
              <a:defRPr/>
            </a:lvl1pPr>
          </a:lstStyle>
          <a:p>
            <a:fld id="{8379A357-175C-5949-A628-DDE8DCA1FADC}" type="datetime1">
              <a:rPr lang="it-IT"/>
              <a:pPr/>
              <a:t>07/06/21</a:t>
            </a:fld>
            <a:endParaRPr lang="it-IT"/>
          </a:p>
        </p:txBody>
      </p:sp>
      <p:sp>
        <p:nvSpPr>
          <p:cNvPr id="7" name="Footer Placeholder 4"/>
          <p:cNvSpPr>
            <a:spLocks noGrp="1"/>
          </p:cNvSpPr>
          <p:nvPr>
            <p:ph type="ftr" sz="quarter" idx="15"/>
          </p:nvPr>
        </p:nvSpPr>
        <p:spPr>
          <a:xfrm>
            <a:off x="2178050" y="4767263"/>
            <a:ext cx="4927600" cy="274637"/>
          </a:xfrm>
        </p:spPr>
        <p:txBody>
          <a:bodyPr/>
          <a:lstStyle>
            <a:lvl1pPr>
              <a:defRPr/>
            </a:lvl1pPr>
          </a:lstStyle>
          <a:p>
            <a:r>
              <a:rPr lang="en-US"/>
              <a:t>FRANCESCA SCIANITTI, INFN UFFICIO COMUNICAZIONE  -  Corso Formazione Nazionale - Frascati 6 giugno 2017 </a:t>
            </a:r>
            <a:endParaRPr lang="it-IT"/>
          </a:p>
        </p:txBody>
      </p:sp>
      <p:sp>
        <p:nvSpPr>
          <p:cNvPr id="8" name="Slide Number Placeholder 5"/>
          <p:cNvSpPr>
            <a:spLocks noGrp="1"/>
          </p:cNvSpPr>
          <p:nvPr>
            <p:ph type="sldNum" sz="quarter" idx="16"/>
          </p:nvPr>
        </p:nvSpPr>
        <p:spPr>
          <a:xfrm>
            <a:off x="331788" y="271463"/>
            <a:ext cx="506412" cy="273050"/>
          </a:xfrm>
        </p:spPr>
        <p:txBody>
          <a:bodyPr/>
          <a:lstStyle>
            <a:lvl1pPr>
              <a:defRPr/>
            </a:lvl1pPr>
          </a:lstStyle>
          <a:p>
            <a:fld id="{61984354-AF4D-444E-82A6-D80D5B96CD89}" type="slidenum">
              <a:rPr lang="it-IT"/>
              <a:pPr/>
              <a:t>‹N›</a:t>
            </a:fld>
            <a:endParaRPr lang="it-IT"/>
          </a:p>
        </p:txBody>
      </p:sp>
    </p:spTree>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7759700" y="201613"/>
            <a:ext cx="1098550" cy="4762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2209801" y="2571750"/>
            <a:ext cx="4966446" cy="1048871"/>
          </a:xfrm>
        </p:spPr>
        <p:txBody>
          <a:bodyPr/>
          <a:lstStyle>
            <a:lvl1pPr algn="r">
              <a:defRPr sz="4600" b="0" cap="none" baseline="0"/>
            </a:lvl1pPr>
          </a:lstStyle>
          <a:p>
            <a:r>
              <a:rPr lang="it-IT"/>
              <a:t>Click to edit Master title style</a:t>
            </a:r>
            <a:endParaRPr/>
          </a:p>
        </p:txBody>
      </p:sp>
      <p:sp>
        <p:nvSpPr>
          <p:cNvPr id="3" name="Text Placeholder 2"/>
          <p:cNvSpPr>
            <a:spLocks noGrp="1"/>
          </p:cNvSpPr>
          <p:nvPr>
            <p:ph type="body" idx="1"/>
          </p:nvPr>
        </p:nvSpPr>
        <p:spPr>
          <a:xfrm>
            <a:off x="2209801" y="3618310"/>
            <a:ext cx="4966446" cy="990600"/>
          </a:xfrm>
        </p:spPr>
        <p:txBody>
          <a:bodyPr>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Click to edit Master text styles</a:t>
            </a:r>
          </a:p>
        </p:txBody>
      </p:sp>
      <p:sp>
        <p:nvSpPr>
          <p:cNvPr id="5" name="Date Placeholder 3"/>
          <p:cNvSpPr>
            <a:spLocks noGrp="1"/>
          </p:cNvSpPr>
          <p:nvPr>
            <p:ph type="dt" sz="half" idx="10"/>
          </p:nvPr>
        </p:nvSpPr>
        <p:spPr>
          <a:xfrm>
            <a:off x="5562600" y="4767263"/>
            <a:ext cx="1622425" cy="274637"/>
          </a:xfrm>
        </p:spPr>
        <p:txBody>
          <a:bodyPr/>
          <a:lstStyle>
            <a:lvl1pPr>
              <a:defRPr/>
            </a:lvl1pPr>
          </a:lstStyle>
          <a:p>
            <a:fld id="{55E50592-39EA-B24C-AE58-2BA22888EE37}" type="datetime1">
              <a:rPr lang="it-IT"/>
              <a:pPr/>
              <a:t>07/06/21</a:t>
            </a:fld>
            <a:endParaRPr lang="it-IT"/>
          </a:p>
        </p:txBody>
      </p:sp>
      <p:sp>
        <p:nvSpPr>
          <p:cNvPr id="6" name="Footer Placeholder 4"/>
          <p:cNvSpPr>
            <a:spLocks noGrp="1"/>
          </p:cNvSpPr>
          <p:nvPr>
            <p:ph type="ftr" sz="quarter" idx="11"/>
          </p:nvPr>
        </p:nvSpPr>
        <p:spPr>
          <a:xfrm>
            <a:off x="174625" y="4767263"/>
            <a:ext cx="5311775" cy="274637"/>
          </a:xfrm>
        </p:spPr>
        <p:txBody>
          <a:bodyPr/>
          <a:lstStyle>
            <a:lvl1pPr>
              <a:defRPr/>
            </a:lvl1pPr>
          </a:lstStyle>
          <a:p>
            <a:r>
              <a:rPr lang="en-US"/>
              <a:t>FRANCESCA SCIANITTI, INFN UFFICIO COMUNICAZIONE  -  Corso Formazione Nazionale - Frascati 6 giugno 2017 </a:t>
            </a:r>
            <a:endParaRPr lang="it-IT"/>
          </a:p>
        </p:txBody>
      </p:sp>
      <p:sp>
        <p:nvSpPr>
          <p:cNvPr id="7" name="Slide Number Placeholder 5"/>
          <p:cNvSpPr>
            <a:spLocks noGrp="1"/>
          </p:cNvSpPr>
          <p:nvPr>
            <p:ph type="sldNum" sz="quarter" idx="12"/>
          </p:nvPr>
        </p:nvSpPr>
        <p:spPr/>
        <p:txBody>
          <a:bodyPr/>
          <a:lstStyle>
            <a:lvl1pPr>
              <a:defRPr/>
            </a:lvl1pPr>
          </a:lstStyle>
          <a:p>
            <a:fld id="{2B5AD63A-D5FD-ED46-AAA2-EAE1B1524C09}" type="slidenum">
              <a:rPr lang="it-IT"/>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5" name="Rectangle 4"/>
          <p:cNvSpPr/>
          <p:nvPr/>
        </p:nvSpPr>
        <p:spPr>
          <a:xfrm>
            <a:off x="269875" y="3579813"/>
            <a:ext cx="2971800" cy="1384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3720354" y="2571751"/>
            <a:ext cx="4966446" cy="1048871"/>
          </a:xfrm>
        </p:spPr>
        <p:txBody>
          <a:bodyPr/>
          <a:lstStyle>
            <a:lvl1pPr algn="r">
              <a:defRPr sz="4600" b="0" cap="none" baseline="0"/>
            </a:lvl1pPr>
          </a:lstStyle>
          <a:p>
            <a:r>
              <a:rPr lang="it-IT"/>
              <a:t>Click to edit Master title style</a:t>
            </a:r>
            <a:endParaRPr/>
          </a:p>
        </p:txBody>
      </p:sp>
      <p:sp>
        <p:nvSpPr>
          <p:cNvPr id="3" name="Text Placeholder 2"/>
          <p:cNvSpPr>
            <a:spLocks noGrp="1"/>
          </p:cNvSpPr>
          <p:nvPr>
            <p:ph type="body" idx="1"/>
          </p:nvPr>
        </p:nvSpPr>
        <p:spPr>
          <a:xfrm>
            <a:off x="3720354" y="3618310"/>
            <a:ext cx="4966446" cy="990600"/>
          </a:xfrm>
        </p:spPr>
        <p:txBody>
          <a:bodyPr>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Click to edit Master text styles</a:t>
            </a:r>
          </a:p>
        </p:txBody>
      </p:sp>
      <p:sp>
        <p:nvSpPr>
          <p:cNvPr id="9" name="Picture Placeholder 8"/>
          <p:cNvSpPr>
            <a:spLocks noGrp="1"/>
          </p:cNvSpPr>
          <p:nvPr>
            <p:ph type="pic" sz="quarter" idx="13"/>
          </p:nvPr>
        </p:nvSpPr>
        <p:spPr>
          <a:xfrm>
            <a:off x="269874" y="201216"/>
            <a:ext cx="2971800" cy="3328988"/>
          </a:xfrm>
        </p:spPr>
        <p:txBody>
          <a:bodyPr rtlCol="0">
            <a:normAutofit/>
          </a:bodyPr>
          <a:lstStyle>
            <a:lvl1pPr>
              <a:buNone/>
              <a:defRPr/>
            </a:lvl1pPr>
          </a:lstStyle>
          <a:p>
            <a:pPr lvl="0"/>
            <a:r>
              <a:rPr lang="it-IT" noProof="0"/>
              <a:t>Drag picture to placeholder or click icon to add</a:t>
            </a:r>
            <a:endParaRPr noProof="0"/>
          </a:p>
        </p:txBody>
      </p:sp>
      <p:sp>
        <p:nvSpPr>
          <p:cNvPr id="6" name="Slide Number Placeholder 5"/>
          <p:cNvSpPr>
            <a:spLocks noGrp="1"/>
          </p:cNvSpPr>
          <p:nvPr>
            <p:ph type="sldNum" sz="quarter" idx="14"/>
          </p:nvPr>
        </p:nvSpPr>
        <p:spPr>
          <a:xfrm>
            <a:off x="350838" y="4578350"/>
            <a:ext cx="506412" cy="274638"/>
          </a:xfrm>
        </p:spPr>
        <p:txBody>
          <a:bodyPr/>
          <a:lstStyle>
            <a:lvl1pPr>
              <a:defRPr/>
            </a:lvl1pPr>
          </a:lstStyle>
          <a:p>
            <a:fld id="{D6C6F698-212C-D348-87B0-40A43BAE6781}" type="slidenum">
              <a:rPr lang="it-IT"/>
              <a:pPr/>
              <a:t>‹N›</a:t>
            </a:fld>
            <a:endParaRPr lang="it-IT"/>
          </a:p>
        </p:txBody>
      </p:sp>
    </p:spTree>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8148638" y="201613"/>
            <a:ext cx="719137" cy="12334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7200" y="685800"/>
            <a:ext cx="7391401" cy="857250"/>
          </a:xfrm>
        </p:spPr>
        <p:txBody>
          <a:bodyPr/>
          <a:lstStyle/>
          <a:p>
            <a:r>
              <a:rPr lang="it-IT"/>
              <a:t>Click to edit Master title style</a:t>
            </a:r>
            <a:endParaRPr/>
          </a:p>
        </p:txBody>
      </p:sp>
      <p:sp>
        <p:nvSpPr>
          <p:cNvPr id="3" name="Content Placeholder 2"/>
          <p:cNvSpPr>
            <a:spLocks noGrp="1"/>
          </p:cNvSpPr>
          <p:nvPr>
            <p:ph sz="half" idx="1"/>
          </p:nvPr>
        </p:nvSpPr>
        <p:spPr>
          <a:xfrm>
            <a:off x="457200" y="1660922"/>
            <a:ext cx="3566160" cy="29337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4" name="Content Placeholder 3"/>
          <p:cNvSpPr>
            <a:spLocks noGrp="1"/>
          </p:cNvSpPr>
          <p:nvPr>
            <p:ph sz="half" idx="2"/>
          </p:nvPr>
        </p:nvSpPr>
        <p:spPr>
          <a:xfrm>
            <a:off x="4282440" y="1660922"/>
            <a:ext cx="3566160" cy="29337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6" name="Date Placeholder 4"/>
          <p:cNvSpPr>
            <a:spLocks noGrp="1"/>
          </p:cNvSpPr>
          <p:nvPr>
            <p:ph type="dt" sz="half" idx="10"/>
          </p:nvPr>
        </p:nvSpPr>
        <p:spPr/>
        <p:txBody>
          <a:bodyPr/>
          <a:lstStyle>
            <a:lvl1pPr>
              <a:defRPr/>
            </a:lvl1pPr>
          </a:lstStyle>
          <a:p>
            <a:fld id="{8A7B74C6-DD61-2246-9ADD-920C8ACC4FC8}" type="datetime1">
              <a:rPr lang="it-IT"/>
              <a:pPr/>
              <a:t>07/06/21</a:t>
            </a:fld>
            <a:endParaRPr lang="it-IT"/>
          </a:p>
        </p:txBody>
      </p:sp>
      <p:sp>
        <p:nvSpPr>
          <p:cNvPr id="7" name="Footer Placeholder 5"/>
          <p:cNvSpPr>
            <a:spLocks noGrp="1"/>
          </p:cNvSpPr>
          <p:nvPr>
            <p:ph type="ftr" sz="quarter" idx="11"/>
          </p:nvPr>
        </p:nvSpPr>
        <p:spPr/>
        <p:txBody>
          <a:bodyPr/>
          <a:lstStyle>
            <a:lvl1pPr>
              <a:defRPr/>
            </a:lvl1pPr>
          </a:lstStyle>
          <a:p>
            <a:r>
              <a:rPr lang="en-US"/>
              <a:t>FRANCESCA SCIANITTI, INFN UFFICIO COMUNICAZIONE  -  Corso Formazione Nazionale - Frascati 6 giugno 2017 </a:t>
            </a:r>
            <a:endParaRPr lang="it-IT"/>
          </a:p>
        </p:txBody>
      </p:sp>
      <p:sp>
        <p:nvSpPr>
          <p:cNvPr id="8" name="Slide Number Placeholder 6"/>
          <p:cNvSpPr>
            <a:spLocks noGrp="1"/>
          </p:cNvSpPr>
          <p:nvPr>
            <p:ph type="sldNum" sz="quarter" idx="12"/>
          </p:nvPr>
        </p:nvSpPr>
        <p:spPr/>
        <p:txBody>
          <a:bodyPr/>
          <a:lstStyle>
            <a:lvl1pPr>
              <a:defRPr/>
            </a:lvl1pPr>
          </a:lstStyle>
          <a:p>
            <a:fld id="{402A0303-B0BF-3E4D-BE9B-94328D05513C}" type="slidenum">
              <a:rPr lang="it-IT"/>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8148638" y="201613"/>
            <a:ext cx="719137" cy="12334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7199" y="685800"/>
            <a:ext cx="7388352" cy="857250"/>
          </a:xfrm>
        </p:spPr>
        <p:txBody>
          <a:bodyPr/>
          <a:lstStyle>
            <a:lvl1pPr>
              <a:defRPr/>
            </a:lvl1pPr>
          </a:lstStyle>
          <a:p>
            <a:r>
              <a:rPr lang="it-IT"/>
              <a:t>Click to edit Master title style</a:t>
            </a:r>
            <a:endParaRPr/>
          </a:p>
        </p:txBody>
      </p:sp>
      <p:sp>
        <p:nvSpPr>
          <p:cNvPr id="3" name="Text Placeholder 2"/>
          <p:cNvSpPr>
            <a:spLocks noGrp="1"/>
          </p:cNvSpPr>
          <p:nvPr>
            <p:ph type="body" idx="1"/>
          </p:nvPr>
        </p:nvSpPr>
        <p:spPr>
          <a:xfrm>
            <a:off x="457200" y="1540599"/>
            <a:ext cx="3566160" cy="47982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4" name="Content Placeholder 3"/>
          <p:cNvSpPr>
            <a:spLocks noGrp="1"/>
          </p:cNvSpPr>
          <p:nvPr>
            <p:ph sz="half" idx="2"/>
          </p:nvPr>
        </p:nvSpPr>
        <p:spPr>
          <a:xfrm>
            <a:off x="457200" y="2017059"/>
            <a:ext cx="3566160" cy="2577563"/>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5" name="Text Placeholder 4"/>
          <p:cNvSpPr>
            <a:spLocks noGrp="1"/>
          </p:cNvSpPr>
          <p:nvPr>
            <p:ph type="body" sz="quarter" idx="3"/>
          </p:nvPr>
        </p:nvSpPr>
        <p:spPr>
          <a:xfrm>
            <a:off x="4279391" y="1540599"/>
            <a:ext cx="3566160" cy="47982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6" name="Content Placeholder 5"/>
          <p:cNvSpPr>
            <a:spLocks noGrp="1"/>
          </p:cNvSpPr>
          <p:nvPr>
            <p:ph sz="quarter" idx="4"/>
          </p:nvPr>
        </p:nvSpPr>
        <p:spPr>
          <a:xfrm>
            <a:off x="4279391" y="2017059"/>
            <a:ext cx="3566160" cy="2577563"/>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8" name="Date Placeholder 6"/>
          <p:cNvSpPr>
            <a:spLocks noGrp="1"/>
          </p:cNvSpPr>
          <p:nvPr>
            <p:ph type="dt" sz="half" idx="10"/>
          </p:nvPr>
        </p:nvSpPr>
        <p:spPr/>
        <p:txBody>
          <a:bodyPr/>
          <a:lstStyle>
            <a:lvl1pPr>
              <a:defRPr/>
            </a:lvl1pPr>
          </a:lstStyle>
          <a:p>
            <a:fld id="{164FA5C3-BA36-2E44-BB0F-276B9EDA28CD}" type="datetime1">
              <a:rPr lang="it-IT"/>
              <a:pPr/>
              <a:t>07/06/21</a:t>
            </a:fld>
            <a:endParaRPr lang="it-IT"/>
          </a:p>
        </p:txBody>
      </p:sp>
      <p:sp>
        <p:nvSpPr>
          <p:cNvPr id="9" name="Footer Placeholder 7"/>
          <p:cNvSpPr>
            <a:spLocks noGrp="1"/>
          </p:cNvSpPr>
          <p:nvPr>
            <p:ph type="ftr" sz="quarter" idx="11"/>
          </p:nvPr>
        </p:nvSpPr>
        <p:spPr/>
        <p:txBody>
          <a:bodyPr/>
          <a:lstStyle>
            <a:lvl1pPr>
              <a:defRPr/>
            </a:lvl1pPr>
          </a:lstStyle>
          <a:p>
            <a:r>
              <a:rPr lang="en-US"/>
              <a:t>FRANCESCA SCIANITTI, INFN UFFICIO COMUNICAZIONE  -  Corso Formazione Nazionale - Frascati 6 giugno 2017 </a:t>
            </a:r>
            <a:endParaRPr lang="it-IT"/>
          </a:p>
        </p:txBody>
      </p:sp>
      <p:sp>
        <p:nvSpPr>
          <p:cNvPr id="10" name="Slide Number Placeholder 8"/>
          <p:cNvSpPr>
            <a:spLocks noGrp="1"/>
          </p:cNvSpPr>
          <p:nvPr>
            <p:ph type="sldNum" sz="quarter" idx="12"/>
          </p:nvPr>
        </p:nvSpPr>
        <p:spPr/>
        <p:txBody>
          <a:bodyPr/>
          <a:lstStyle>
            <a:lvl1pPr>
              <a:defRPr/>
            </a:lvl1pPr>
          </a:lstStyle>
          <a:p>
            <a:fld id="{3BD5E756-3233-7541-919A-D014AB3764A5}" type="slidenum">
              <a:rPr lang="it-IT"/>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5" name="Rectangle 4"/>
          <p:cNvSpPr/>
          <p:nvPr/>
        </p:nvSpPr>
        <p:spPr>
          <a:xfrm>
            <a:off x="8148638" y="201613"/>
            <a:ext cx="719137" cy="12334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7200" y="685800"/>
            <a:ext cx="7391401" cy="857250"/>
          </a:xfrm>
        </p:spPr>
        <p:txBody>
          <a:bodyPr/>
          <a:lstStyle/>
          <a:p>
            <a:r>
              <a:rPr lang="it-IT"/>
              <a:t>Click to edit Master title style</a:t>
            </a:r>
            <a:endParaRPr/>
          </a:p>
        </p:txBody>
      </p:sp>
      <p:sp>
        <p:nvSpPr>
          <p:cNvPr id="3" name="Content Placeholder 2"/>
          <p:cNvSpPr>
            <a:spLocks noGrp="1"/>
          </p:cNvSpPr>
          <p:nvPr>
            <p:ph sz="half" idx="1"/>
          </p:nvPr>
        </p:nvSpPr>
        <p:spPr>
          <a:xfrm>
            <a:off x="457200" y="1660922"/>
            <a:ext cx="7396163"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9" name="Content Placeholder 2"/>
          <p:cNvSpPr>
            <a:spLocks noGrp="1"/>
          </p:cNvSpPr>
          <p:nvPr>
            <p:ph sz="half" idx="13"/>
          </p:nvPr>
        </p:nvSpPr>
        <p:spPr>
          <a:xfrm>
            <a:off x="457200" y="3168730"/>
            <a:ext cx="7396163"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6" name="Date Placeholder 4"/>
          <p:cNvSpPr>
            <a:spLocks noGrp="1"/>
          </p:cNvSpPr>
          <p:nvPr>
            <p:ph type="dt" sz="half" idx="14"/>
          </p:nvPr>
        </p:nvSpPr>
        <p:spPr/>
        <p:txBody>
          <a:bodyPr/>
          <a:lstStyle>
            <a:lvl1pPr>
              <a:defRPr/>
            </a:lvl1pPr>
          </a:lstStyle>
          <a:p>
            <a:fld id="{CD575550-B1C8-9548-AE06-95FFDE9E2CDF}" type="datetime1">
              <a:rPr lang="it-IT"/>
              <a:pPr/>
              <a:t>07/06/21</a:t>
            </a:fld>
            <a:endParaRPr lang="it-IT"/>
          </a:p>
        </p:txBody>
      </p:sp>
      <p:sp>
        <p:nvSpPr>
          <p:cNvPr id="7" name="Footer Placeholder 5"/>
          <p:cNvSpPr>
            <a:spLocks noGrp="1"/>
          </p:cNvSpPr>
          <p:nvPr>
            <p:ph type="ftr" sz="quarter" idx="15"/>
          </p:nvPr>
        </p:nvSpPr>
        <p:spPr/>
        <p:txBody>
          <a:bodyPr/>
          <a:lstStyle>
            <a:lvl1pPr>
              <a:defRPr/>
            </a:lvl1pPr>
          </a:lstStyle>
          <a:p>
            <a:r>
              <a:rPr lang="en-US"/>
              <a:t>FRANCESCA SCIANITTI, INFN UFFICIO COMUNICAZIONE  -  Corso Formazione Nazionale - Frascati 6 giugno 2017 </a:t>
            </a:r>
            <a:endParaRPr lang="it-IT"/>
          </a:p>
        </p:txBody>
      </p:sp>
      <p:sp>
        <p:nvSpPr>
          <p:cNvPr id="8" name="Slide Number Placeholder 6"/>
          <p:cNvSpPr>
            <a:spLocks noGrp="1"/>
          </p:cNvSpPr>
          <p:nvPr>
            <p:ph type="sldNum" sz="quarter" idx="16"/>
          </p:nvPr>
        </p:nvSpPr>
        <p:spPr/>
        <p:txBody>
          <a:bodyPr/>
          <a:lstStyle>
            <a:lvl1pPr>
              <a:defRPr/>
            </a:lvl1pPr>
          </a:lstStyle>
          <a:p>
            <a:fld id="{E8CDE8FC-624E-0C41-A309-E14BE7F612F1}" type="slidenum">
              <a:rPr lang="it-IT"/>
              <a:pPr/>
              <a:t>‹N›</a:t>
            </a:fld>
            <a:endParaRPr lang="it-IT"/>
          </a:p>
        </p:txBody>
      </p:sp>
    </p:spTree>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alpha val="1800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685800"/>
            <a:ext cx="6508750" cy="8572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a:t>Click to edit Master title style</a:t>
            </a:r>
            <a:endParaRPr lang="en-GB"/>
          </a:p>
        </p:txBody>
      </p:sp>
      <p:sp>
        <p:nvSpPr>
          <p:cNvPr id="1027" name="Text Placeholder 2"/>
          <p:cNvSpPr>
            <a:spLocks noGrp="1"/>
          </p:cNvSpPr>
          <p:nvPr>
            <p:ph type="body" idx="1"/>
          </p:nvPr>
        </p:nvSpPr>
        <p:spPr bwMode="auto">
          <a:xfrm>
            <a:off x="457200" y="1657350"/>
            <a:ext cx="6508750" cy="2936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GB"/>
          </a:p>
        </p:txBody>
      </p:sp>
      <p:sp>
        <p:nvSpPr>
          <p:cNvPr id="4" name="Date Placeholder 3"/>
          <p:cNvSpPr>
            <a:spLocks noGrp="1"/>
          </p:cNvSpPr>
          <p:nvPr>
            <p:ph type="dt" sz="half" idx="2"/>
          </p:nvPr>
        </p:nvSpPr>
        <p:spPr>
          <a:xfrm>
            <a:off x="7199313" y="4767263"/>
            <a:ext cx="1752600" cy="274637"/>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858585"/>
                </a:solidFill>
              </a:defRPr>
            </a:lvl1pPr>
          </a:lstStyle>
          <a:p>
            <a:fld id="{D4BE3510-1664-5648-B672-017BB8F54CFA}" type="datetime1">
              <a:rPr lang="it-IT"/>
              <a:pPr/>
              <a:t>07/06/21</a:t>
            </a:fld>
            <a:endParaRPr lang="it-IT"/>
          </a:p>
        </p:txBody>
      </p:sp>
      <p:sp>
        <p:nvSpPr>
          <p:cNvPr id="5" name="Footer Placeholder 4"/>
          <p:cNvSpPr>
            <a:spLocks noGrp="1"/>
          </p:cNvSpPr>
          <p:nvPr>
            <p:ph type="ftr" sz="quarter" idx="3"/>
          </p:nvPr>
        </p:nvSpPr>
        <p:spPr>
          <a:xfrm>
            <a:off x="174625" y="4767263"/>
            <a:ext cx="6007100" cy="274637"/>
          </a:xfrm>
          <a:prstGeom prst="rect">
            <a:avLst/>
          </a:prstGeom>
        </p:spPr>
        <p:txBody>
          <a:bodyPr vert="horz" wrap="square" lIns="91440" tIns="45720" rIns="91440" bIns="45720" numCol="1" anchor="ctr" anchorCtr="0" compatLnSpc="1">
            <a:prstTxWarp prst="textNoShape">
              <a:avLst/>
            </a:prstTxWarp>
          </a:bodyPr>
          <a:lstStyle>
            <a:lvl1pPr>
              <a:defRPr sz="1100" b="1">
                <a:solidFill>
                  <a:srgbClr val="858585"/>
                </a:solidFill>
              </a:defRPr>
            </a:lvl1pPr>
          </a:lstStyle>
          <a:p>
            <a:r>
              <a:rPr lang="en-US"/>
              <a:t>FRANCESCA SCIANITTI, INFN UFFICIO COMUNICAZIONE  -  </a:t>
            </a:r>
            <a:r>
              <a:rPr lang="en-US" err="1"/>
              <a:t>Corso</a:t>
            </a:r>
            <a:r>
              <a:rPr lang="en-US"/>
              <a:t> </a:t>
            </a:r>
            <a:r>
              <a:rPr lang="en-US" err="1"/>
              <a:t>Formazione</a:t>
            </a:r>
            <a:r>
              <a:rPr lang="en-US"/>
              <a:t> </a:t>
            </a:r>
            <a:r>
              <a:rPr lang="en-US" err="1"/>
              <a:t>Nazionale</a:t>
            </a:r>
            <a:r>
              <a:rPr lang="en-US"/>
              <a:t> - </a:t>
            </a:r>
            <a:r>
              <a:rPr lang="en-US" err="1"/>
              <a:t>Frascati</a:t>
            </a:r>
            <a:r>
              <a:rPr lang="en-US"/>
              <a:t> 6 </a:t>
            </a:r>
            <a:r>
              <a:rPr lang="en-US" err="1"/>
              <a:t>giugno</a:t>
            </a:r>
            <a:r>
              <a:rPr lang="en-US"/>
              <a:t> 2017 </a:t>
            </a:r>
            <a:endParaRPr lang="it-IT"/>
          </a:p>
        </p:txBody>
      </p:sp>
      <p:sp>
        <p:nvSpPr>
          <p:cNvPr id="6" name="Slide Number Placeholder 5"/>
          <p:cNvSpPr>
            <a:spLocks noGrp="1"/>
          </p:cNvSpPr>
          <p:nvPr>
            <p:ph type="sldNum" sz="quarter" idx="4"/>
          </p:nvPr>
        </p:nvSpPr>
        <p:spPr>
          <a:xfrm>
            <a:off x="8256588" y="271463"/>
            <a:ext cx="506412" cy="273050"/>
          </a:xfrm>
          <a:prstGeom prst="rect">
            <a:avLst/>
          </a:prstGeom>
        </p:spPr>
        <p:txBody>
          <a:bodyPr vert="horz" wrap="square" lIns="91440" tIns="45720" rIns="91440" bIns="45720" numCol="1" anchor="ctr" anchorCtr="0" compatLnSpc="1">
            <a:prstTxWarp prst="textNoShape">
              <a:avLst/>
            </a:prstTxWarp>
          </a:bodyPr>
          <a:lstStyle>
            <a:lvl1pPr algn="r">
              <a:defRPr sz="2200" b="1">
                <a:solidFill>
                  <a:schemeClr val="bg1"/>
                </a:solidFill>
              </a:defRPr>
            </a:lvl1pPr>
          </a:lstStyle>
          <a:p>
            <a:fld id="{D4391152-42AF-7946-A195-254791961AE3}"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 id="2147484308" r:id="rId14"/>
    <p:sldLayoutId id="2147484309" r:id="rId15"/>
    <p:sldLayoutId id="2147484310" r:id="rId16"/>
    <p:sldLayoutId id="2147484311" r:id="rId17"/>
    <p:sldLayoutId id="2147484312" r:id="rId18"/>
    <p:sldLayoutId id="2147484313" r:id="rId19"/>
  </p:sldLayoutIdLst>
  <p:hf sldNum="0" hdr="0" dt="0"/>
  <p:txStyles>
    <p:title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p:titleStyle>
    <p:bodyStyle>
      <a:lvl1pPr marL="228600" indent="-228600" algn="l" rtl="0" eaLnBrk="0" fontAlgn="base" hangingPunct="0">
        <a:spcBef>
          <a:spcPts val="1800"/>
        </a:spcBef>
        <a:spcAft>
          <a:spcPct val="0"/>
        </a:spcAft>
        <a:buClr>
          <a:schemeClr val="accent1"/>
        </a:buClr>
        <a:buSzPct val="100000"/>
        <a:buFont typeface="Wingdings 2" pitchFamily="-105" charset="2"/>
        <a:buChar char="¡"/>
        <a:defRPr sz="2000" kern="1200">
          <a:solidFill>
            <a:schemeClr val="tx2"/>
          </a:solidFill>
          <a:latin typeface="+mn-lt"/>
          <a:ea typeface="ＭＳ Ｐゴシック" charset="0"/>
          <a:cs typeface="ＭＳ Ｐゴシック" charset="0"/>
        </a:defRPr>
      </a:lvl1pPr>
      <a:lvl2pPr marL="457200" indent="-228600" algn="l" rtl="0" eaLnBrk="0" fontAlgn="base" hangingPunct="0">
        <a:spcBef>
          <a:spcPts val="600"/>
        </a:spcBef>
        <a:spcAft>
          <a:spcPct val="0"/>
        </a:spcAft>
        <a:buClr>
          <a:srgbClr val="4D0000"/>
        </a:buClr>
        <a:buSzPct val="100000"/>
        <a:buFont typeface="Wingdings 2" pitchFamily="-105" charset="2"/>
        <a:buChar char="¡"/>
        <a:defRPr kern="1200">
          <a:solidFill>
            <a:schemeClr val="tx2"/>
          </a:solidFill>
          <a:latin typeface="+mn-lt"/>
          <a:ea typeface="ＭＳ Ｐゴシック" charset="0"/>
          <a:cs typeface="+mn-cs"/>
        </a:defRPr>
      </a:lvl2pPr>
      <a:lvl3pPr marL="685800" indent="-228600" algn="l" rtl="0" eaLnBrk="0" fontAlgn="base" hangingPunct="0">
        <a:spcBef>
          <a:spcPts val="600"/>
        </a:spcBef>
        <a:spcAft>
          <a:spcPct val="0"/>
        </a:spcAft>
        <a:buClr>
          <a:schemeClr val="accent1"/>
        </a:buClr>
        <a:buSzPct val="100000"/>
        <a:buFont typeface="Wingdings 2" pitchFamily="-105" charset="2"/>
        <a:buChar char="¡"/>
        <a:defRPr kern="1200">
          <a:solidFill>
            <a:schemeClr val="tx2"/>
          </a:solidFill>
          <a:latin typeface="+mn-lt"/>
          <a:ea typeface="ＭＳ Ｐゴシック" charset="0"/>
          <a:cs typeface="+mn-cs"/>
        </a:defRPr>
      </a:lvl3pPr>
      <a:lvl4pPr marL="914400" indent="-228600" algn="l" rtl="0" eaLnBrk="0" fontAlgn="base" hangingPunct="0">
        <a:spcBef>
          <a:spcPts val="600"/>
        </a:spcBef>
        <a:spcAft>
          <a:spcPct val="0"/>
        </a:spcAft>
        <a:buClr>
          <a:srgbClr val="4D0000"/>
        </a:buClr>
        <a:buSzPct val="100000"/>
        <a:buFont typeface="Wingdings 2" pitchFamily="-105" charset="2"/>
        <a:buChar char="¡"/>
        <a:defRPr kern="1200">
          <a:solidFill>
            <a:schemeClr val="tx2"/>
          </a:solidFill>
          <a:latin typeface="+mn-lt"/>
          <a:ea typeface="ＭＳ Ｐゴシック" charset="0"/>
          <a:cs typeface="+mn-cs"/>
        </a:defRPr>
      </a:lvl4pPr>
      <a:lvl5pPr marL="1143000" indent="-228600" algn="l" rtl="0" eaLnBrk="0" fontAlgn="base" hangingPunct="0">
        <a:spcBef>
          <a:spcPts val="600"/>
        </a:spcBef>
        <a:spcAft>
          <a:spcPct val="0"/>
        </a:spcAft>
        <a:buClr>
          <a:schemeClr val="accent1"/>
        </a:buClr>
        <a:buSzPct val="100000"/>
        <a:buFont typeface="Wingdings 2" pitchFamily="-105" charset="2"/>
        <a:buChar char="¡"/>
        <a:defRPr kern="1200">
          <a:solidFill>
            <a:schemeClr val="tx2"/>
          </a:solidFill>
          <a:latin typeface="+mn-lt"/>
          <a:ea typeface="ＭＳ Ｐゴシック" charset="0"/>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jpe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29B027-59ED-4B43-95D3-455364732CB2}"/>
              </a:ext>
            </a:extLst>
          </p:cNvPr>
          <p:cNvSpPr>
            <a:spLocks noGrp="1"/>
          </p:cNvSpPr>
          <p:nvPr>
            <p:ph type="title"/>
          </p:nvPr>
        </p:nvSpPr>
        <p:spPr>
          <a:xfrm>
            <a:off x="304800" y="1276351"/>
            <a:ext cx="7315200" cy="2285999"/>
          </a:xfrm>
        </p:spPr>
        <p:txBody>
          <a:bodyPr/>
          <a:lstStyle/>
          <a:p>
            <a:r>
              <a:rPr lang="it-IT" dirty="0" err="1"/>
              <a:t>Talking</a:t>
            </a:r>
            <a:r>
              <a:rPr lang="it-IT"/>
              <a:t> </a:t>
            </a:r>
            <a:r>
              <a:rPr lang="it-IT" err="1"/>
              <a:t>about</a:t>
            </a:r>
            <a:r>
              <a:rPr lang="it-IT"/>
              <a:t> science: </a:t>
            </a:r>
            <a:r>
              <a:rPr lang="it-IT" err="1"/>
              <a:t>tricks</a:t>
            </a:r>
            <a:r>
              <a:rPr lang="it-IT"/>
              <a:t> and </a:t>
            </a:r>
            <a:r>
              <a:rPr lang="it-IT" err="1"/>
              <a:t>tips</a:t>
            </a:r>
            <a:r>
              <a:rPr lang="it-IT" sz="4800"/>
              <a:t> </a:t>
            </a:r>
            <a:br>
              <a:rPr lang="en-US" sz="4800">
                <a:latin typeface="Calibri light"/>
                <a:cs typeface="Calibri light"/>
              </a:rPr>
            </a:br>
            <a:br>
              <a:rPr lang="en-US" sz="4800">
                <a:latin typeface="Calibri light"/>
                <a:cs typeface="Calibri light"/>
              </a:rPr>
            </a:br>
            <a:r>
              <a:rPr lang="en-US" sz="2000">
                <a:latin typeface="Calibri light"/>
                <a:cs typeface="Calibri light"/>
              </a:rPr>
              <a:t>June 7-11, 2021</a:t>
            </a:r>
            <a:endParaRPr lang="it-IT" sz="2000"/>
          </a:p>
        </p:txBody>
      </p:sp>
      <p:sp>
        <p:nvSpPr>
          <p:cNvPr id="3" name="Segnaposto testo 2">
            <a:extLst>
              <a:ext uri="{FF2B5EF4-FFF2-40B4-BE49-F238E27FC236}">
                <a16:creationId xmlns:a16="http://schemas.microsoft.com/office/drawing/2014/main" id="{9D0C7771-A93B-BB43-B2D2-06C543904B81}"/>
              </a:ext>
            </a:extLst>
          </p:cNvPr>
          <p:cNvSpPr>
            <a:spLocks noGrp="1"/>
          </p:cNvSpPr>
          <p:nvPr>
            <p:ph type="body" idx="1"/>
          </p:nvPr>
        </p:nvSpPr>
        <p:spPr>
          <a:xfrm>
            <a:off x="2667000" y="2585926"/>
            <a:ext cx="4872038" cy="595424"/>
          </a:xfrm>
        </p:spPr>
        <p:txBody>
          <a:bodyPr>
            <a:normAutofit/>
          </a:bodyPr>
          <a:lstStyle/>
          <a:p>
            <a:r>
              <a:rPr lang="en-GB" sz="2000"/>
              <a:t>Building good stories in science</a:t>
            </a:r>
          </a:p>
        </p:txBody>
      </p:sp>
      <p:sp>
        <p:nvSpPr>
          <p:cNvPr id="5" name="Rectangle 7">
            <a:extLst>
              <a:ext uri="{FF2B5EF4-FFF2-40B4-BE49-F238E27FC236}">
                <a16:creationId xmlns:a16="http://schemas.microsoft.com/office/drawing/2014/main" id="{CE250ACA-70A7-494A-8996-CB3CF41A003F}"/>
              </a:ext>
            </a:extLst>
          </p:cNvPr>
          <p:cNvSpPr/>
          <p:nvPr/>
        </p:nvSpPr>
        <p:spPr>
          <a:xfrm>
            <a:off x="147638" y="4733865"/>
            <a:ext cx="7391400" cy="430887"/>
          </a:xfrm>
          <a:prstGeom prst="rect">
            <a:avLst/>
          </a:prstGeom>
        </p:spPr>
        <p:txBody>
          <a:bodyPr wrap="square">
            <a:spAutoFit/>
          </a:bodyPr>
          <a:lstStyle/>
          <a:p>
            <a:pPr algn="ctr"/>
            <a:r>
              <a:rPr lang="en-US" sz="1100">
                <a:latin typeface="Calibri light"/>
                <a:cs typeface="Calibri light"/>
              </a:rPr>
              <a:t>FRANCESCA SCIANITTI, INFN Communications – </a:t>
            </a:r>
            <a:r>
              <a:rPr lang="en-US" sz="1100">
                <a:latin typeface="Calibri Light" panose="020F0302020204030204" pitchFamily="34" charset="0"/>
                <a:cs typeface="Calibri Light" panose="020F0302020204030204" pitchFamily="34" charset="0"/>
              </a:rPr>
              <a:t>XXXII International Seminar of Nuclear and Subnuclear Physics</a:t>
            </a:r>
            <a:r>
              <a:rPr lang="it-IT" sz="1100">
                <a:latin typeface="Calibri Light" panose="020F0302020204030204" pitchFamily="34" charset="0"/>
                <a:cs typeface="Calibri Light" panose="020F0302020204030204" pitchFamily="34" charset="0"/>
              </a:rPr>
              <a:t> </a:t>
            </a:r>
            <a:r>
              <a:rPr lang="en-US" sz="1100">
                <a:latin typeface="Calibri Light" panose="020F0302020204030204" pitchFamily="34" charset="0"/>
                <a:cs typeface="Calibri Light" panose="020F0302020204030204" pitchFamily="34" charset="0"/>
              </a:rPr>
              <a:t>– </a:t>
            </a:r>
            <a:r>
              <a:rPr lang="it-IT" sz="1100" err="1">
                <a:latin typeface="Calibri Light" panose="020F0302020204030204" pitchFamily="34" charset="0"/>
                <a:cs typeface="Calibri Light" panose="020F0302020204030204" pitchFamily="34" charset="0"/>
              </a:rPr>
              <a:t>June</a:t>
            </a:r>
            <a:r>
              <a:rPr lang="it-IT" sz="1100">
                <a:latin typeface="Calibri Light" panose="020F0302020204030204" pitchFamily="34" charset="0"/>
                <a:cs typeface="Calibri Light" panose="020F0302020204030204" pitchFamily="34" charset="0"/>
              </a:rPr>
              <a:t> 7-11, 2021</a:t>
            </a:r>
          </a:p>
          <a:p>
            <a:pPr algn="ctr"/>
            <a:endParaRPr lang="it-IT" sz="1100">
              <a:latin typeface="Calibri light"/>
              <a:cs typeface="Calibri light"/>
            </a:endParaRPr>
          </a:p>
        </p:txBody>
      </p:sp>
      <p:pic>
        <p:nvPicPr>
          <p:cNvPr id="6" name="Picture 6" descr="LOGO_INFN_SIGLA.jpeg">
            <a:extLst>
              <a:ext uri="{FF2B5EF4-FFF2-40B4-BE49-F238E27FC236}">
                <a16:creationId xmlns:a16="http://schemas.microsoft.com/office/drawing/2014/main" id="{6F331CED-E4BE-C140-9049-CFB3BF9C897A}"/>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rcRect/>
          <a:stretch>
            <a:fillRect/>
          </a:stretch>
        </p:blipFill>
        <p:spPr bwMode="auto">
          <a:xfrm>
            <a:off x="7539038" y="57150"/>
            <a:ext cx="1528762" cy="936625"/>
          </a:xfrm>
          <a:prstGeom prst="rect">
            <a:avLst/>
          </a:prstGeom>
          <a:noFill/>
          <a:ln w="9525">
            <a:noFill/>
            <a:miter lim="800000"/>
            <a:headEnd/>
            <a:tailEnd/>
          </a:ln>
        </p:spPr>
      </p:pic>
    </p:spTree>
    <p:extLst>
      <p:ext uri="{BB962C8B-B14F-4D97-AF65-F5344CB8AC3E}">
        <p14:creationId xmlns:p14="http://schemas.microsoft.com/office/powerpoint/2010/main" val="2017322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1E5D6CC1-F233-5D4C-ADA0-272810D12BB9}"/>
              </a:ext>
            </a:extLst>
          </p:cNvPr>
          <p:cNvSpPr txBox="1">
            <a:spLocks/>
          </p:cNvSpPr>
          <p:nvPr/>
        </p:nvSpPr>
        <p:spPr bwMode="auto">
          <a:xfrm>
            <a:off x="228600" y="25495"/>
            <a:ext cx="7086600" cy="857250"/>
          </a:xfrm>
          <a:prstGeom prst="rect">
            <a:avLst/>
          </a:prstGeom>
          <a:noFill/>
          <a:ln w="9525">
            <a:noFill/>
            <a:miter lim="800000"/>
            <a:headEnd/>
            <a:tailEnd/>
          </a:ln>
        </p:spPr>
        <p:txBody>
          <a:bodyPr anchor="b">
            <a:prstTxWarp prst="textNoShape">
              <a:avLst/>
            </a:prstTxWarp>
          </a:bodyPr>
          <a:lstStyle/>
          <a:p>
            <a:r>
              <a:rPr lang="en-GB" sz="2400">
                <a:solidFill>
                  <a:srgbClr val="800000"/>
                </a:solidFill>
                <a:latin typeface="Calibri Light"/>
                <a:ea typeface="Franklin Gothic Book" pitchFamily="-105" charset="0"/>
                <a:cs typeface="Calibri Light"/>
              </a:rPr>
              <a:t>4. Stories</a:t>
            </a:r>
            <a:r>
              <a:rPr lang="it-IT" sz="2800">
                <a:solidFill>
                  <a:srgbClr val="800000"/>
                </a:solidFill>
                <a:latin typeface="Calibri Light"/>
                <a:ea typeface="Calibri Light" charset="0"/>
                <a:cs typeface="Calibri Light"/>
              </a:rPr>
              <a:t>| </a:t>
            </a:r>
            <a:r>
              <a:rPr lang="en-GB" sz="2400" i="1">
                <a:solidFill>
                  <a:schemeClr val="accent1">
                    <a:lumMod val="50000"/>
                  </a:schemeClr>
                </a:solidFill>
                <a:latin typeface="Calibri Light"/>
                <a:ea typeface="Calibri Light" charset="0"/>
                <a:cs typeface="Calibri Light"/>
              </a:rPr>
              <a:t>talking about your project</a:t>
            </a:r>
          </a:p>
        </p:txBody>
      </p:sp>
      <p:sp>
        <p:nvSpPr>
          <p:cNvPr id="7" name="TextBox 18">
            <a:extLst>
              <a:ext uri="{FF2B5EF4-FFF2-40B4-BE49-F238E27FC236}">
                <a16:creationId xmlns:a16="http://schemas.microsoft.com/office/drawing/2014/main" id="{E2E7EA25-F004-5D48-8430-587B48E229E4}"/>
              </a:ext>
            </a:extLst>
          </p:cNvPr>
          <p:cNvSpPr txBox="1">
            <a:spLocks noChangeArrowheads="1"/>
          </p:cNvSpPr>
          <p:nvPr/>
        </p:nvSpPr>
        <p:spPr bwMode="auto">
          <a:xfrm>
            <a:off x="511056" y="1112124"/>
            <a:ext cx="6575544" cy="307777"/>
          </a:xfrm>
          <a:prstGeom prst="rect">
            <a:avLst/>
          </a:prstGeom>
          <a:solidFill>
            <a:schemeClr val="bg1">
              <a:lumMod val="95000"/>
              <a:alpha val="39000"/>
            </a:schemeClr>
          </a:solidFill>
          <a:ln>
            <a:noFill/>
          </a:ln>
        </p:spPr>
        <p:txBody>
          <a:bodyPr wrap="square">
            <a:spAutoFit/>
          </a:bodyPr>
          <a:lstStyle>
            <a:lvl1pPr eaLnBrk="0" hangingPunct="0">
              <a:defRPr sz="2400">
                <a:solidFill>
                  <a:schemeClr val="tx1"/>
                </a:solidFill>
                <a:latin typeface="Perpetua" charset="0"/>
                <a:ea typeface="ＭＳ Ｐゴシック" charset="0"/>
                <a:cs typeface="ＭＳ Ｐゴシック" charset="0"/>
              </a:defRPr>
            </a:lvl1pPr>
            <a:lvl2pPr marL="742950" indent="-285750" eaLnBrk="0" hangingPunct="0">
              <a:defRPr sz="2400">
                <a:solidFill>
                  <a:schemeClr val="tx1"/>
                </a:solidFill>
                <a:latin typeface="Perpetua" charset="0"/>
                <a:ea typeface="ＭＳ Ｐゴシック" charset="0"/>
              </a:defRPr>
            </a:lvl2pPr>
            <a:lvl3pPr marL="1143000" indent="-228600" eaLnBrk="0" hangingPunct="0">
              <a:defRPr sz="2400">
                <a:solidFill>
                  <a:schemeClr val="tx1"/>
                </a:solidFill>
                <a:latin typeface="Perpetua" charset="0"/>
                <a:ea typeface="ＭＳ Ｐゴシック" charset="0"/>
              </a:defRPr>
            </a:lvl3pPr>
            <a:lvl4pPr marL="1600200" indent="-228600" eaLnBrk="0" hangingPunct="0">
              <a:defRPr sz="2400">
                <a:solidFill>
                  <a:schemeClr val="tx1"/>
                </a:solidFill>
                <a:latin typeface="Perpetua" charset="0"/>
                <a:ea typeface="ＭＳ Ｐゴシック" charset="0"/>
              </a:defRPr>
            </a:lvl4pPr>
            <a:lvl5pPr marL="2057400" indent="-228600" eaLnBrk="0" hangingPunct="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pPr eaLnBrk="1" hangingPunct="1">
              <a:spcAft>
                <a:spcPts val="600"/>
              </a:spcAft>
              <a:buClr>
                <a:srgbClr val="800000"/>
              </a:buClr>
              <a:buSzPct val="95000"/>
              <a:defRPr/>
            </a:pPr>
            <a:r>
              <a:rPr lang="en-GB" sz="1400" i="1">
                <a:latin typeface="Calibri Light"/>
                <a:cs typeface="Calibri Light"/>
              </a:rPr>
              <a:t>Your story is based on the five W’s you have in mind … thus you have in mind the story</a:t>
            </a:r>
          </a:p>
        </p:txBody>
      </p:sp>
      <p:sp>
        <p:nvSpPr>
          <p:cNvPr id="2" name="Rettangolo 1">
            <a:extLst>
              <a:ext uri="{FF2B5EF4-FFF2-40B4-BE49-F238E27FC236}">
                <a16:creationId xmlns:a16="http://schemas.microsoft.com/office/drawing/2014/main" id="{781CD09B-5A53-514E-B9A9-E7DF17E93D53}"/>
              </a:ext>
            </a:extLst>
          </p:cNvPr>
          <p:cNvSpPr/>
          <p:nvPr/>
        </p:nvSpPr>
        <p:spPr>
          <a:xfrm>
            <a:off x="685800" y="1612308"/>
            <a:ext cx="5181600" cy="1477328"/>
          </a:xfrm>
          <a:prstGeom prst="rect">
            <a:avLst/>
          </a:prstGeom>
        </p:spPr>
        <p:txBody>
          <a:bodyPr wrap="square">
            <a:spAutoFit/>
          </a:bodyPr>
          <a:lstStyle/>
          <a:p>
            <a:pPr marL="285750" indent="-285750" eaLnBrk="1" hangingPunct="1">
              <a:spcAft>
                <a:spcPts val="600"/>
              </a:spcAft>
              <a:buClr>
                <a:srgbClr val="800000"/>
              </a:buClr>
              <a:buSzPct val="95000"/>
              <a:buFont typeface="Wingdings" charset="2"/>
              <a:buChar char="§"/>
              <a:defRPr/>
            </a:pPr>
            <a:r>
              <a:rPr lang="en-GB" sz="1400" b="1" i="1">
                <a:latin typeface="Calibri Light"/>
                <a:cs typeface="Calibri Light"/>
              </a:rPr>
              <a:t>Why </a:t>
            </a:r>
            <a:r>
              <a:rPr lang="en-GB" sz="1400">
                <a:latin typeface="Calibri Light"/>
                <a:ea typeface="Calibri Light" charset="0"/>
                <a:cs typeface="Calibri Light"/>
              </a:rPr>
              <a:t>|</a:t>
            </a:r>
            <a:r>
              <a:rPr lang="en-GB" sz="1400">
                <a:latin typeface="Calibri Light"/>
                <a:cs typeface="Calibri Light"/>
              </a:rPr>
              <a:t> you do what you do</a:t>
            </a:r>
          </a:p>
          <a:p>
            <a:pPr marL="285750" indent="-285750" eaLnBrk="1" hangingPunct="1">
              <a:spcAft>
                <a:spcPts val="600"/>
              </a:spcAft>
              <a:buClr>
                <a:srgbClr val="800000"/>
              </a:buClr>
              <a:buSzPct val="95000"/>
              <a:buFont typeface="Wingdings" charset="2"/>
              <a:buChar char="§"/>
              <a:defRPr/>
            </a:pPr>
            <a:r>
              <a:rPr lang="en-GB" sz="1400" b="1" i="1">
                <a:latin typeface="Calibri Light"/>
                <a:cs typeface="Calibri Light"/>
              </a:rPr>
              <a:t>What </a:t>
            </a:r>
            <a:r>
              <a:rPr lang="en-GB" sz="1400">
                <a:latin typeface="Calibri Light"/>
                <a:ea typeface="Calibri Light" charset="0"/>
                <a:cs typeface="Calibri Light"/>
              </a:rPr>
              <a:t>|</a:t>
            </a:r>
            <a:r>
              <a:rPr lang="en-GB" sz="1400">
                <a:latin typeface="Calibri Light"/>
                <a:cs typeface="Calibri Light"/>
              </a:rPr>
              <a:t> is the plan, the scheduled process</a:t>
            </a:r>
          </a:p>
          <a:p>
            <a:pPr marL="285750" indent="-285750" eaLnBrk="1" hangingPunct="1">
              <a:spcAft>
                <a:spcPts val="600"/>
              </a:spcAft>
              <a:buClr>
                <a:srgbClr val="800000"/>
              </a:buClr>
              <a:buSzPct val="95000"/>
              <a:buFont typeface="Wingdings" charset="2"/>
              <a:buChar char="§"/>
              <a:defRPr/>
            </a:pPr>
            <a:r>
              <a:rPr lang="en-GB" sz="1400" b="1" i="1">
                <a:latin typeface="Calibri Light"/>
                <a:cs typeface="Calibri Light"/>
              </a:rPr>
              <a:t>Where</a:t>
            </a:r>
            <a:r>
              <a:rPr lang="en-GB" sz="1400">
                <a:latin typeface="Calibri Light"/>
                <a:ea typeface="Calibri Light" charset="0"/>
                <a:cs typeface="Calibri Light"/>
              </a:rPr>
              <a:t>|</a:t>
            </a:r>
            <a:r>
              <a:rPr lang="en-GB" sz="1400">
                <a:latin typeface="Calibri Light"/>
                <a:cs typeface="Calibri Light"/>
              </a:rPr>
              <a:t> will you conduct your research</a:t>
            </a:r>
          </a:p>
          <a:p>
            <a:pPr marL="285750" indent="-285750" eaLnBrk="1" hangingPunct="1">
              <a:spcAft>
                <a:spcPts val="600"/>
              </a:spcAft>
              <a:buClr>
                <a:srgbClr val="800000"/>
              </a:buClr>
              <a:buSzPct val="95000"/>
              <a:buFont typeface="Wingdings" charset="2"/>
              <a:buChar char="§"/>
              <a:defRPr/>
            </a:pPr>
            <a:r>
              <a:rPr lang="en-GB" sz="1400" b="1" i="1">
                <a:latin typeface="Calibri Light"/>
                <a:cs typeface="Calibri Light"/>
              </a:rPr>
              <a:t>When</a:t>
            </a:r>
            <a:r>
              <a:rPr lang="en-GB" sz="1400">
                <a:latin typeface="Calibri Light"/>
                <a:ea typeface="Calibri Light" charset="0"/>
                <a:cs typeface="Calibri Light"/>
              </a:rPr>
              <a:t>|</a:t>
            </a:r>
            <a:r>
              <a:rPr lang="en-GB" sz="1400">
                <a:latin typeface="Calibri Light"/>
                <a:cs typeface="Calibri Light"/>
              </a:rPr>
              <a:t>  do you expect to gather results</a:t>
            </a:r>
          </a:p>
          <a:p>
            <a:pPr marL="285750" indent="-285750" eaLnBrk="1" hangingPunct="1">
              <a:spcAft>
                <a:spcPts val="600"/>
              </a:spcAft>
              <a:buClr>
                <a:srgbClr val="800000"/>
              </a:buClr>
              <a:buSzPct val="95000"/>
              <a:buFont typeface="Wingdings" charset="2"/>
              <a:buChar char="§"/>
              <a:defRPr/>
            </a:pPr>
            <a:r>
              <a:rPr lang="en-GB" sz="1400" b="1" i="1">
                <a:latin typeface="Calibri Light"/>
                <a:cs typeface="Calibri Light"/>
              </a:rPr>
              <a:t>Who</a:t>
            </a:r>
            <a:r>
              <a:rPr lang="en-GB" sz="1100" b="1" i="1">
                <a:latin typeface="Calibri Light"/>
                <a:cs typeface="Calibri Light"/>
              </a:rPr>
              <a:t> </a:t>
            </a:r>
            <a:r>
              <a:rPr lang="en-GB" sz="1400">
                <a:latin typeface="Calibri Light"/>
                <a:ea typeface="Calibri Light" charset="0"/>
                <a:cs typeface="Calibri Light"/>
              </a:rPr>
              <a:t>| is financing your project</a:t>
            </a:r>
            <a:endParaRPr lang="en-GB" sz="1400">
              <a:latin typeface="Calibri Light"/>
              <a:cs typeface="Calibri Light"/>
            </a:endParaRPr>
          </a:p>
        </p:txBody>
      </p:sp>
      <p:sp>
        <p:nvSpPr>
          <p:cNvPr id="8" name="TextBox 18">
            <a:extLst>
              <a:ext uri="{FF2B5EF4-FFF2-40B4-BE49-F238E27FC236}">
                <a16:creationId xmlns:a16="http://schemas.microsoft.com/office/drawing/2014/main" id="{9AC25660-5768-AE40-A345-98EADC40C6C9}"/>
              </a:ext>
            </a:extLst>
          </p:cNvPr>
          <p:cNvSpPr txBox="1">
            <a:spLocks noChangeArrowheads="1"/>
          </p:cNvSpPr>
          <p:nvPr/>
        </p:nvSpPr>
        <p:spPr bwMode="auto">
          <a:xfrm>
            <a:off x="511056" y="3287775"/>
            <a:ext cx="6042144" cy="1061829"/>
          </a:xfrm>
          <a:prstGeom prst="rect">
            <a:avLst/>
          </a:prstGeom>
          <a:solidFill>
            <a:schemeClr val="bg1">
              <a:lumMod val="95000"/>
              <a:alpha val="39000"/>
            </a:schemeClr>
          </a:solidFill>
          <a:ln>
            <a:noFill/>
          </a:ln>
        </p:spPr>
        <p:txBody>
          <a:bodyPr wrap="square">
            <a:spAutoFit/>
          </a:bodyPr>
          <a:lstStyle>
            <a:lvl1pPr eaLnBrk="0" hangingPunct="0">
              <a:defRPr sz="2400">
                <a:solidFill>
                  <a:schemeClr val="tx1"/>
                </a:solidFill>
                <a:latin typeface="Perpetua" charset="0"/>
                <a:ea typeface="ＭＳ Ｐゴシック" charset="0"/>
                <a:cs typeface="ＭＳ Ｐゴシック" charset="0"/>
              </a:defRPr>
            </a:lvl1pPr>
            <a:lvl2pPr marL="742950" indent="-285750" eaLnBrk="0" hangingPunct="0">
              <a:defRPr sz="2400">
                <a:solidFill>
                  <a:schemeClr val="tx1"/>
                </a:solidFill>
                <a:latin typeface="Perpetua" charset="0"/>
                <a:ea typeface="ＭＳ Ｐゴシック" charset="0"/>
              </a:defRPr>
            </a:lvl2pPr>
            <a:lvl3pPr marL="1143000" indent="-228600" eaLnBrk="0" hangingPunct="0">
              <a:defRPr sz="2400">
                <a:solidFill>
                  <a:schemeClr val="tx1"/>
                </a:solidFill>
                <a:latin typeface="Perpetua" charset="0"/>
                <a:ea typeface="ＭＳ Ｐゴシック" charset="0"/>
              </a:defRPr>
            </a:lvl3pPr>
            <a:lvl4pPr marL="1600200" indent="-228600" eaLnBrk="0" hangingPunct="0">
              <a:defRPr sz="2400">
                <a:solidFill>
                  <a:schemeClr val="tx1"/>
                </a:solidFill>
                <a:latin typeface="Perpetua" charset="0"/>
                <a:ea typeface="ＭＳ Ｐゴシック" charset="0"/>
              </a:defRPr>
            </a:lvl4pPr>
            <a:lvl5pPr marL="2057400" indent="-228600" eaLnBrk="0" hangingPunct="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pPr eaLnBrk="1" hangingPunct="1">
              <a:spcAft>
                <a:spcPts val="600"/>
              </a:spcAft>
              <a:buClr>
                <a:srgbClr val="800000"/>
              </a:buClr>
              <a:buSzPct val="95000"/>
              <a:defRPr/>
            </a:pPr>
            <a:r>
              <a:rPr lang="en-GB" sz="1200" i="1">
                <a:latin typeface="Calibri Light"/>
                <a:cs typeface="Calibri Light"/>
              </a:rPr>
              <a:t>Three elements have to be added to build a good story:</a:t>
            </a:r>
          </a:p>
          <a:p>
            <a:pPr marL="228600" indent="-228600" eaLnBrk="1" hangingPunct="1">
              <a:spcAft>
                <a:spcPts val="600"/>
              </a:spcAft>
              <a:buClr>
                <a:srgbClr val="800000"/>
              </a:buClr>
              <a:buSzPct val="95000"/>
              <a:buAutoNum type="arabicPeriod"/>
              <a:defRPr/>
            </a:pPr>
            <a:r>
              <a:rPr lang="en-GB" sz="1200" i="1">
                <a:latin typeface="Calibri Light"/>
                <a:cs typeface="Calibri Light"/>
              </a:rPr>
              <a:t>The storyboard (a logical sequence)</a:t>
            </a:r>
          </a:p>
          <a:p>
            <a:pPr marL="228600" indent="-228600" eaLnBrk="1" hangingPunct="1">
              <a:spcAft>
                <a:spcPts val="600"/>
              </a:spcAft>
              <a:buClr>
                <a:srgbClr val="800000"/>
              </a:buClr>
              <a:buSzPct val="95000"/>
              <a:buAutoNum type="arabicPeriod"/>
              <a:defRPr/>
            </a:pPr>
            <a:r>
              <a:rPr lang="en-GB" sz="1200" b="1" i="1">
                <a:solidFill>
                  <a:srgbClr val="C00000"/>
                </a:solidFill>
                <a:latin typeface="Calibri Light"/>
                <a:cs typeface="Calibri Light"/>
              </a:rPr>
              <a:t>The non-storyboard (what would be illogical in the sequence</a:t>
            </a:r>
            <a:r>
              <a:rPr lang="en-GB" sz="1200" i="1">
                <a:latin typeface="Calibri Light"/>
                <a:cs typeface="Calibri Light"/>
              </a:rPr>
              <a:t>)</a:t>
            </a:r>
          </a:p>
          <a:p>
            <a:pPr marL="228600" indent="-228600" eaLnBrk="1" hangingPunct="1">
              <a:spcAft>
                <a:spcPts val="600"/>
              </a:spcAft>
              <a:buClr>
                <a:srgbClr val="800000"/>
              </a:buClr>
              <a:buSzPct val="95000"/>
              <a:buAutoNum type="arabicPeriod"/>
              <a:defRPr/>
            </a:pPr>
            <a:r>
              <a:rPr lang="en-GB" sz="1200" i="1">
                <a:latin typeface="Calibri Light"/>
                <a:cs typeface="Calibri Light"/>
              </a:rPr>
              <a:t>The language (words to use or to not use)</a:t>
            </a:r>
          </a:p>
        </p:txBody>
      </p:sp>
      <p:pic>
        <p:nvPicPr>
          <p:cNvPr id="9" name="Picture 6" descr="LOGO_INFN_SIGLA.jpeg">
            <a:extLst>
              <a:ext uri="{FF2B5EF4-FFF2-40B4-BE49-F238E27FC236}">
                <a16:creationId xmlns:a16="http://schemas.microsoft.com/office/drawing/2014/main" id="{A19D2645-43F1-7841-BC47-F283F8450EB8}"/>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rcRect/>
          <a:stretch>
            <a:fillRect/>
          </a:stretch>
        </p:blipFill>
        <p:spPr bwMode="auto">
          <a:xfrm>
            <a:off x="7539038" y="57150"/>
            <a:ext cx="1528762" cy="936625"/>
          </a:xfrm>
          <a:prstGeom prst="rect">
            <a:avLst/>
          </a:prstGeom>
          <a:noFill/>
          <a:ln w="9525">
            <a:noFill/>
            <a:miter lim="800000"/>
            <a:headEnd/>
            <a:tailEnd/>
          </a:ln>
        </p:spPr>
      </p:pic>
      <p:pic>
        <p:nvPicPr>
          <p:cNvPr id="14" name="Immagine 13">
            <a:extLst>
              <a:ext uri="{FF2B5EF4-FFF2-40B4-BE49-F238E27FC236}">
                <a16:creationId xmlns:a16="http://schemas.microsoft.com/office/drawing/2014/main" id="{1509AE6C-23A0-994E-8B8C-7C86C91D02D3}"/>
              </a:ext>
            </a:extLst>
          </p:cNvPr>
          <p:cNvPicPr>
            <a:picLocks noChangeAspect="1"/>
          </p:cNvPicPr>
          <p:nvPr/>
        </p:nvPicPr>
        <p:blipFill>
          <a:blip r:embed="rId3"/>
          <a:stretch>
            <a:fillRect/>
          </a:stretch>
        </p:blipFill>
        <p:spPr>
          <a:xfrm>
            <a:off x="4800600" y="2982441"/>
            <a:ext cx="2961856" cy="1714759"/>
          </a:xfrm>
          <a:prstGeom prst="rect">
            <a:avLst/>
          </a:prstGeom>
        </p:spPr>
      </p:pic>
      <p:pic>
        <p:nvPicPr>
          <p:cNvPr id="16" name="Immagine 15">
            <a:extLst>
              <a:ext uri="{FF2B5EF4-FFF2-40B4-BE49-F238E27FC236}">
                <a16:creationId xmlns:a16="http://schemas.microsoft.com/office/drawing/2014/main" id="{23E3A186-BE01-1E45-B144-98D53937EF10}"/>
              </a:ext>
            </a:extLst>
          </p:cNvPr>
          <p:cNvPicPr>
            <a:picLocks noChangeAspect="1"/>
          </p:cNvPicPr>
          <p:nvPr/>
        </p:nvPicPr>
        <p:blipFill>
          <a:blip r:embed="rId4"/>
          <a:stretch>
            <a:fillRect/>
          </a:stretch>
        </p:blipFill>
        <p:spPr>
          <a:xfrm>
            <a:off x="5024826" y="1751170"/>
            <a:ext cx="2737630" cy="1536605"/>
          </a:xfrm>
          <a:prstGeom prst="rect">
            <a:avLst/>
          </a:prstGeom>
        </p:spPr>
      </p:pic>
      <p:sp>
        <p:nvSpPr>
          <p:cNvPr id="11" name="Rectangle 7">
            <a:extLst>
              <a:ext uri="{FF2B5EF4-FFF2-40B4-BE49-F238E27FC236}">
                <a16:creationId xmlns:a16="http://schemas.microsoft.com/office/drawing/2014/main" id="{8D68241F-25C1-B243-BF27-0200ACE6334D}"/>
              </a:ext>
            </a:extLst>
          </p:cNvPr>
          <p:cNvSpPr/>
          <p:nvPr/>
        </p:nvSpPr>
        <p:spPr>
          <a:xfrm>
            <a:off x="147638" y="4733865"/>
            <a:ext cx="7391400" cy="430887"/>
          </a:xfrm>
          <a:prstGeom prst="rect">
            <a:avLst/>
          </a:prstGeom>
        </p:spPr>
        <p:txBody>
          <a:bodyPr wrap="square">
            <a:spAutoFit/>
          </a:bodyPr>
          <a:lstStyle/>
          <a:p>
            <a:pPr algn="ctr"/>
            <a:r>
              <a:rPr lang="en-US" sz="1100">
                <a:latin typeface="Calibri light"/>
                <a:cs typeface="Calibri light"/>
              </a:rPr>
              <a:t>FRANCESCA SCIANITTI, INFN Communications – </a:t>
            </a:r>
            <a:r>
              <a:rPr lang="en-US" sz="1100">
                <a:latin typeface="Calibri Light" panose="020F0302020204030204" pitchFamily="34" charset="0"/>
                <a:cs typeface="Calibri Light" panose="020F0302020204030204" pitchFamily="34" charset="0"/>
              </a:rPr>
              <a:t>XXXII International Seminar of Nuclear and Subnuclear Physics</a:t>
            </a:r>
            <a:r>
              <a:rPr lang="it-IT" sz="1100">
                <a:latin typeface="Calibri Light" panose="020F0302020204030204" pitchFamily="34" charset="0"/>
                <a:cs typeface="Calibri Light" panose="020F0302020204030204" pitchFamily="34" charset="0"/>
              </a:rPr>
              <a:t> </a:t>
            </a:r>
            <a:r>
              <a:rPr lang="en-US" sz="1100">
                <a:latin typeface="Calibri Light" panose="020F0302020204030204" pitchFamily="34" charset="0"/>
                <a:cs typeface="Calibri Light" panose="020F0302020204030204" pitchFamily="34" charset="0"/>
              </a:rPr>
              <a:t>– </a:t>
            </a:r>
            <a:r>
              <a:rPr lang="it-IT" sz="1100" err="1">
                <a:latin typeface="Calibri Light" panose="020F0302020204030204" pitchFamily="34" charset="0"/>
                <a:cs typeface="Calibri Light" panose="020F0302020204030204" pitchFamily="34" charset="0"/>
              </a:rPr>
              <a:t>June</a:t>
            </a:r>
            <a:r>
              <a:rPr lang="it-IT" sz="1100">
                <a:latin typeface="Calibri Light" panose="020F0302020204030204" pitchFamily="34" charset="0"/>
                <a:cs typeface="Calibri Light" panose="020F0302020204030204" pitchFamily="34" charset="0"/>
              </a:rPr>
              <a:t> 7-11, 2021</a:t>
            </a:r>
          </a:p>
          <a:p>
            <a:pPr algn="ctr"/>
            <a:endParaRPr lang="it-IT" sz="1100">
              <a:latin typeface="Calibri light"/>
              <a:cs typeface="Calibri light"/>
            </a:endParaRPr>
          </a:p>
        </p:txBody>
      </p:sp>
    </p:spTree>
    <p:extLst>
      <p:ext uri="{BB962C8B-B14F-4D97-AF65-F5344CB8AC3E}">
        <p14:creationId xmlns:p14="http://schemas.microsoft.com/office/powerpoint/2010/main" val="1252731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1E5D6CC1-F233-5D4C-ADA0-272810D12BB9}"/>
              </a:ext>
            </a:extLst>
          </p:cNvPr>
          <p:cNvSpPr txBox="1">
            <a:spLocks/>
          </p:cNvSpPr>
          <p:nvPr/>
        </p:nvSpPr>
        <p:spPr bwMode="auto">
          <a:xfrm>
            <a:off x="394915" y="223477"/>
            <a:ext cx="7010400" cy="552450"/>
          </a:xfrm>
          <a:prstGeom prst="rect">
            <a:avLst/>
          </a:prstGeom>
          <a:noFill/>
          <a:ln w="9525">
            <a:noFill/>
            <a:miter lim="800000"/>
            <a:headEnd/>
            <a:tailEnd/>
          </a:ln>
        </p:spPr>
        <p:txBody>
          <a:bodyPr anchor="b">
            <a:prstTxWarp prst="textNoShape">
              <a:avLst/>
            </a:prstTxWarp>
          </a:bodyPr>
          <a:lstStyle/>
          <a:p>
            <a:r>
              <a:rPr lang="en-GB" sz="2400">
                <a:solidFill>
                  <a:srgbClr val="800000"/>
                </a:solidFill>
                <a:latin typeface="Calibri Light"/>
                <a:ea typeface="Franklin Gothic Book" pitchFamily="-105" charset="0"/>
                <a:cs typeface="Calibri Light"/>
              </a:rPr>
              <a:t>4. Stories</a:t>
            </a:r>
            <a:r>
              <a:rPr lang="it-IT" sz="2800">
                <a:solidFill>
                  <a:srgbClr val="800000"/>
                </a:solidFill>
                <a:latin typeface="Calibri Light"/>
                <a:ea typeface="Calibri Light" charset="0"/>
                <a:cs typeface="Calibri Light"/>
              </a:rPr>
              <a:t>| </a:t>
            </a:r>
            <a:r>
              <a:rPr lang="en-GB" sz="2400" i="1">
                <a:solidFill>
                  <a:schemeClr val="accent1">
                    <a:lumMod val="50000"/>
                  </a:schemeClr>
                </a:solidFill>
                <a:latin typeface="Calibri Light"/>
                <a:ea typeface="Calibri Light" charset="0"/>
                <a:cs typeface="Calibri Light"/>
              </a:rPr>
              <a:t>the message</a:t>
            </a:r>
          </a:p>
        </p:txBody>
      </p:sp>
      <p:sp>
        <p:nvSpPr>
          <p:cNvPr id="8" name="TextBox 18">
            <a:extLst>
              <a:ext uri="{FF2B5EF4-FFF2-40B4-BE49-F238E27FC236}">
                <a16:creationId xmlns:a16="http://schemas.microsoft.com/office/drawing/2014/main" id="{9AC25660-5768-AE40-A345-98EADC40C6C9}"/>
              </a:ext>
            </a:extLst>
          </p:cNvPr>
          <p:cNvSpPr txBox="1">
            <a:spLocks noChangeArrowheads="1"/>
          </p:cNvSpPr>
          <p:nvPr/>
        </p:nvSpPr>
        <p:spPr bwMode="auto">
          <a:xfrm>
            <a:off x="229625" y="836448"/>
            <a:ext cx="4342375" cy="4016484"/>
          </a:xfrm>
          <a:prstGeom prst="rect">
            <a:avLst/>
          </a:prstGeom>
          <a:solidFill>
            <a:schemeClr val="bg1">
              <a:lumMod val="95000"/>
              <a:alpha val="39000"/>
            </a:schemeClr>
          </a:solidFill>
          <a:ln>
            <a:noFill/>
          </a:ln>
        </p:spPr>
        <p:txBody>
          <a:bodyPr wrap="square">
            <a:spAutoFit/>
          </a:bodyPr>
          <a:lstStyle>
            <a:lvl1pPr eaLnBrk="0" hangingPunct="0">
              <a:defRPr sz="2400">
                <a:solidFill>
                  <a:schemeClr val="tx1"/>
                </a:solidFill>
                <a:latin typeface="Perpetua" charset="0"/>
                <a:ea typeface="ＭＳ Ｐゴシック" charset="0"/>
                <a:cs typeface="ＭＳ Ｐゴシック" charset="0"/>
              </a:defRPr>
            </a:lvl1pPr>
            <a:lvl2pPr marL="742950" indent="-285750" eaLnBrk="0" hangingPunct="0">
              <a:defRPr sz="2400">
                <a:solidFill>
                  <a:schemeClr val="tx1"/>
                </a:solidFill>
                <a:latin typeface="Perpetua" charset="0"/>
                <a:ea typeface="ＭＳ Ｐゴシック" charset="0"/>
              </a:defRPr>
            </a:lvl2pPr>
            <a:lvl3pPr marL="1143000" indent="-228600" eaLnBrk="0" hangingPunct="0">
              <a:defRPr sz="2400">
                <a:solidFill>
                  <a:schemeClr val="tx1"/>
                </a:solidFill>
                <a:latin typeface="Perpetua" charset="0"/>
                <a:ea typeface="ＭＳ Ｐゴシック" charset="0"/>
              </a:defRPr>
            </a:lvl3pPr>
            <a:lvl4pPr marL="1600200" indent="-228600" eaLnBrk="0" hangingPunct="0">
              <a:defRPr sz="2400">
                <a:solidFill>
                  <a:schemeClr val="tx1"/>
                </a:solidFill>
                <a:latin typeface="Perpetua" charset="0"/>
                <a:ea typeface="ＭＳ Ｐゴシック" charset="0"/>
              </a:defRPr>
            </a:lvl4pPr>
            <a:lvl5pPr marL="2057400" indent="-228600" eaLnBrk="0" hangingPunct="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pPr eaLnBrk="1" hangingPunct="1">
              <a:spcAft>
                <a:spcPts val="600"/>
              </a:spcAft>
              <a:buClr>
                <a:srgbClr val="800000"/>
              </a:buClr>
              <a:buSzPct val="95000"/>
              <a:defRPr/>
            </a:pPr>
            <a:r>
              <a:rPr lang="en-GB" sz="1400" i="1" dirty="0">
                <a:solidFill>
                  <a:schemeClr val="accent1"/>
                </a:solidFill>
                <a:latin typeface="Calibri Light"/>
                <a:cs typeface="Calibri Light"/>
              </a:rPr>
              <a:t>A story is something YOU tell to OTHERS to engage them with a content that is usually NEW for them and WELL KNOWN to you.</a:t>
            </a:r>
          </a:p>
          <a:p>
            <a:pPr eaLnBrk="1" hangingPunct="1">
              <a:spcAft>
                <a:spcPts val="600"/>
              </a:spcAft>
              <a:buClr>
                <a:srgbClr val="800000"/>
              </a:buClr>
              <a:buSzPct val="95000"/>
              <a:defRPr/>
            </a:pPr>
            <a:endParaRPr lang="en-GB" sz="1200" i="1" dirty="0">
              <a:latin typeface="Calibri Light"/>
              <a:cs typeface="Calibri Light"/>
            </a:endParaRPr>
          </a:p>
          <a:p>
            <a:pPr eaLnBrk="1" hangingPunct="1">
              <a:spcAft>
                <a:spcPts val="600"/>
              </a:spcAft>
              <a:buClr>
                <a:srgbClr val="800000"/>
              </a:buClr>
              <a:buSzPct val="95000"/>
              <a:defRPr/>
            </a:pPr>
            <a:r>
              <a:rPr lang="en-GB" sz="1400" i="1" dirty="0">
                <a:latin typeface="Calibri Light"/>
                <a:cs typeface="Calibri Light"/>
              </a:rPr>
              <a:t>The science story must be:</a:t>
            </a:r>
            <a:br>
              <a:rPr lang="en-GB" sz="1200" i="1" dirty="0">
                <a:latin typeface="Calibri Light"/>
                <a:cs typeface="Calibri Light"/>
              </a:rPr>
            </a:br>
            <a:endParaRPr lang="en-GB" sz="1200" i="1" dirty="0">
              <a:latin typeface="Calibri Light"/>
              <a:cs typeface="Calibri Light"/>
            </a:endParaRPr>
          </a:p>
          <a:p>
            <a:pPr marL="171450" indent="-171450" eaLnBrk="1" hangingPunct="1">
              <a:spcAft>
                <a:spcPts val="600"/>
              </a:spcAft>
              <a:buClr>
                <a:srgbClr val="800000"/>
              </a:buClr>
              <a:buSzPct val="95000"/>
              <a:buFont typeface="Arial" panose="020B0604020202020204" pitchFamily="34" charset="0"/>
              <a:buChar char="•"/>
              <a:defRPr/>
            </a:pPr>
            <a:r>
              <a:rPr lang="en-GB" sz="1400" i="1" dirty="0">
                <a:latin typeface="Calibri Light"/>
                <a:cs typeface="Calibri Light"/>
              </a:rPr>
              <a:t>True </a:t>
            </a:r>
          </a:p>
          <a:p>
            <a:pPr marL="171450" indent="-171450" eaLnBrk="1" hangingPunct="1">
              <a:spcAft>
                <a:spcPts val="600"/>
              </a:spcAft>
              <a:buClr>
                <a:srgbClr val="800000"/>
              </a:buClr>
              <a:buSzPct val="95000"/>
              <a:buFont typeface="Arial" panose="020B0604020202020204" pitchFamily="34" charset="0"/>
              <a:buChar char="•"/>
              <a:defRPr/>
            </a:pPr>
            <a:r>
              <a:rPr lang="en-GB" sz="1400" i="1" dirty="0">
                <a:latin typeface="Calibri Light"/>
                <a:cs typeface="Calibri Light"/>
              </a:rPr>
              <a:t>Personal or correctly reported</a:t>
            </a:r>
          </a:p>
          <a:p>
            <a:pPr marL="171450" indent="-171450" eaLnBrk="1" hangingPunct="1">
              <a:spcAft>
                <a:spcPts val="600"/>
              </a:spcAft>
              <a:buClr>
                <a:srgbClr val="800000"/>
              </a:buClr>
              <a:buSzPct val="95000"/>
              <a:buFont typeface="Arial" panose="020B0604020202020204" pitchFamily="34" charset="0"/>
              <a:buChar char="•"/>
              <a:defRPr/>
            </a:pPr>
            <a:r>
              <a:rPr lang="en-GB" sz="1400" i="1" dirty="0">
                <a:latin typeface="Calibri Light"/>
                <a:cs typeface="Calibri Light"/>
              </a:rPr>
              <a:t>Comprehensible</a:t>
            </a:r>
          </a:p>
          <a:p>
            <a:pPr marL="171450" indent="-171450" eaLnBrk="1" hangingPunct="1">
              <a:spcAft>
                <a:spcPts val="600"/>
              </a:spcAft>
              <a:buClr>
                <a:srgbClr val="800000"/>
              </a:buClr>
              <a:buSzPct val="95000"/>
              <a:buFont typeface="Arial" panose="020B0604020202020204" pitchFamily="34" charset="0"/>
              <a:buChar char="•"/>
              <a:defRPr/>
            </a:pPr>
            <a:r>
              <a:rPr lang="en-GB" sz="1400" i="1" dirty="0">
                <a:latin typeface="Calibri Light"/>
                <a:cs typeface="Calibri Light"/>
              </a:rPr>
              <a:t>Interesting</a:t>
            </a:r>
          </a:p>
          <a:p>
            <a:pPr marL="171450" indent="-171450" eaLnBrk="1" hangingPunct="1">
              <a:spcAft>
                <a:spcPts val="600"/>
              </a:spcAft>
              <a:buClr>
                <a:srgbClr val="800000"/>
              </a:buClr>
              <a:buSzPct val="95000"/>
              <a:buFont typeface="Arial" panose="020B0604020202020204" pitchFamily="34" charset="0"/>
              <a:buChar char="•"/>
              <a:defRPr/>
            </a:pPr>
            <a:r>
              <a:rPr lang="en-GB" sz="1400" i="1" dirty="0">
                <a:latin typeface="Calibri Light"/>
                <a:cs typeface="Calibri Light"/>
              </a:rPr>
              <a:t>Narratively complete</a:t>
            </a:r>
            <a:r>
              <a:rPr lang="en-GB" sz="1200" i="1" dirty="0">
                <a:latin typeface="Calibri Light"/>
                <a:cs typeface="Calibri Light"/>
              </a:rPr>
              <a:t> </a:t>
            </a:r>
          </a:p>
          <a:p>
            <a:pPr marL="171450" indent="-171450" eaLnBrk="1" hangingPunct="1">
              <a:spcAft>
                <a:spcPts val="600"/>
              </a:spcAft>
              <a:buClr>
                <a:srgbClr val="800000"/>
              </a:buClr>
              <a:buSzPct val="95000"/>
              <a:buFont typeface="Arial" panose="020B0604020202020204" pitchFamily="34" charset="0"/>
              <a:buChar char="•"/>
              <a:defRPr/>
            </a:pPr>
            <a:r>
              <a:rPr lang="en-GB" sz="1400" i="1" dirty="0">
                <a:latin typeface="Calibri Light"/>
                <a:cs typeface="Calibri Light"/>
              </a:rPr>
              <a:t>Short (some questions will remain without an answer)</a:t>
            </a:r>
          </a:p>
          <a:p>
            <a:pPr eaLnBrk="1" hangingPunct="1">
              <a:spcAft>
                <a:spcPts val="600"/>
              </a:spcAft>
              <a:buClr>
                <a:srgbClr val="800000"/>
              </a:buClr>
              <a:buSzPct val="95000"/>
              <a:defRPr/>
            </a:pPr>
            <a:endParaRPr lang="en-GB" sz="1200" i="1" dirty="0">
              <a:latin typeface="Calibri Light"/>
              <a:cs typeface="Calibri Light"/>
            </a:endParaRPr>
          </a:p>
          <a:p>
            <a:pPr eaLnBrk="1" hangingPunct="1">
              <a:spcAft>
                <a:spcPts val="600"/>
              </a:spcAft>
              <a:buClr>
                <a:srgbClr val="800000"/>
              </a:buClr>
              <a:buSzPct val="95000"/>
              <a:defRPr/>
            </a:pPr>
            <a:r>
              <a:rPr lang="en-GB" sz="1400" i="1" dirty="0">
                <a:latin typeface="Calibri Light"/>
                <a:cs typeface="Calibri Light"/>
              </a:rPr>
              <a:t>“Complete in its structure” doesn’t mean exhaustive!</a:t>
            </a:r>
          </a:p>
          <a:p>
            <a:pPr marL="228600" indent="-228600" eaLnBrk="1" hangingPunct="1">
              <a:spcAft>
                <a:spcPts val="600"/>
              </a:spcAft>
              <a:buClr>
                <a:srgbClr val="800000"/>
              </a:buClr>
              <a:buSzPct val="95000"/>
              <a:buAutoNum type="arabicPeriod"/>
              <a:defRPr/>
            </a:pPr>
            <a:endParaRPr lang="en-GB" sz="1200" i="1" dirty="0">
              <a:latin typeface="Calibri Light"/>
              <a:cs typeface="Calibri Light"/>
            </a:endParaRPr>
          </a:p>
        </p:txBody>
      </p:sp>
      <p:pic>
        <p:nvPicPr>
          <p:cNvPr id="7" name="Picture 6" descr="LOGO_INFN_SIGLA.jpeg">
            <a:extLst>
              <a:ext uri="{FF2B5EF4-FFF2-40B4-BE49-F238E27FC236}">
                <a16:creationId xmlns:a16="http://schemas.microsoft.com/office/drawing/2014/main" id="{EACECA67-B9E8-B145-9AE5-AF1A419CB444}"/>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rcRect/>
          <a:stretch>
            <a:fillRect/>
          </a:stretch>
        </p:blipFill>
        <p:spPr bwMode="auto">
          <a:xfrm>
            <a:off x="7539038" y="57150"/>
            <a:ext cx="1528762" cy="936625"/>
          </a:xfrm>
          <a:prstGeom prst="rect">
            <a:avLst/>
          </a:prstGeom>
          <a:noFill/>
          <a:ln w="9525">
            <a:noFill/>
            <a:miter lim="800000"/>
            <a:headEnd/>
            <a:tailEnd/>
          </a:ln>
        </p:spPr>
      </p:pic>
      <p:pic>
        <p:nvPicPr>
          <p:cNvPr id="10" name="Immagine 9">
            <a:extLst>
              <a:ext uri="{FF2B5EF4-FFF2-40B4-BE49-F238E27FC236}">
                <a16:creationId xmlns:a16="http://schemas.microsoft.com/office/drawing/2014/main" id="{61896A0D-77B1-FD46-A5B8-A19C1C1CF3A0}"/>
              </a:ext>
            </a:extLst>
          </p:cNvPr>
          <p:cNvPicPr>
            <a:picLocks noChangeAspect="1"/>
          </p:cNvPicPr>
          <p:nvPr/>
        </p:nvPicPr>
        <p:blipFill>
          <a:blip r:embed="rId3"/>
          <a:stretch>
            <a:fillRect/>
          </a:stretch>
        </p:blipFill>
        <p:spPr>
          <a:xfrm>
            <a:off x="4343400" y="1352550"/>
            <a:ext cx="3428095" cy="3428095"/>
          </a:xfrm>
          <a:prstGeom prst="rect">
            <a:avLst/>
          </a:prstGeom>
        </p:spPr>
      </p:pic>
    </p:spTree>
    <p:extLst>
      <p:ext uri="{BB962C8B-B14F-4D97-AF65-F5344CB8AC3E}">
        <p14:creationId xmlns:p14="http://schemas.microsoft.com/office/powerpoint/2010/main" val="2434283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1E5D6CC1-F233-5D4C-ADA0-272810D12BB9}"/>
              </a:ext>
            </a:extLst>
          </p:cNvPr>
          <p:cNvSpPr txBox="1">
            <a:spLocks/>
          </p:cNvSpPr>
          <p:nvPr/>
        </p:nvSpPr>
        <p:spPr bwMode="auto">
          <a:xfrm>
            <a:off x="280851" y="207677"/>
            <a:ext cx="7086600" cy="580557"/>
          </a:xfrm>
          <a:prstGeom prst="rect">
            <a:avLst/>
          </a:prstGeom>
          <a:noFill/>
          <a:ln w="9525">
            <a:noFill/>
            <a:miter lim="800000"/>
            <a:headEnd/>
            <a:tailEnd/>
          </a:ln>
        </p:spPr>
        <p:txBody>
          <a:bodyPr anchor="b">
            <a:prstTxWarp prst="textNoShape">
              <a:avLst/>
            </a:prstTxWarp>
          </a:bodyPr>
          <a:lstStyle/>
          <a:p>
            <a:r>
              <a:rPr lang="en-GB" sz="2000" dirty="0">
                <a:solidFill>
                  <a:srgbClr val="800000"/>
                </a:solidFill>
                <a:latin typeface="Calibri Light"/>
                <a:ea typeface="Franklin Gothic Book" pitchFamily="-105" charset="0"/>
                <a:cs typeface="Calibri Light"/>
              </a:rPr>
              <a:t>4. Stories</a:t>
            </a:r>
            <a:r>
              <a:rPr lang="it-IT" sz="2800" dirty="0">
                <a:solidFill>
                  <a:srgbClr val="800000"/>
                </a:solidFill>
                <a:latin typeface="Calibri Light"/>
                <a:ea typeface="Calibri Light" charset="0"/>
                <a:cs typeface="Calibri Light"/>
              </a:rPr>
              <a:t>| </a:t>
            </a:r>
            <a:r>
              <a:rPr lang="en-GB" sz="2400" i="1" dirty="0">
                <a:solidFill>
                  <a:schemeClr val="accent1">
                    <a:lumMod val="50000"/>
                  </a:schemeClr>
                </a:solidFill>
                <a:latin typeface="Calibri Light"/>
                <a:ea typeface="Calibri Light" charset="0"/>
                <a:cs typeface="Calibri Light"/>
              </a:rPr>
              <a:t>the non-storyboard</a:t>
            </a:r>
          </a:p>
        </p:txBody>
      </p:sp>
      <p:pic>
        <p:nvPicPr>
          <p:cNvPr id="9" name="Picture 6" descr="LOGO_INFN_SIGLA.jpeg">
            <a:extLst>
              <a:ext uri="{FF2B5EF4-FFF2-40B4-BE49-F238E27FC236}">
                <a16:creationId xmlns:a16="http://schemas.microsoft.com/office/drawing/2014/main" id="{A19D2645-43F1-7841-BC47-F283F8450EB8}"/>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rcRect/>
          <a:stretch>
            <a:fillRect/>
          </a:stretch>
        </p:blipFill>
        <p:spPr bwMode="auto">
          <a:xfrm>
            <a:off x="7539038" y="57150"/>
            <a:ext cx="1528762" cy="936625"/>
          </a:xfrm>
          <a:prstGeom prst="rect">
            <a:avLst/>
          </a:prstGeom>
          <a:noFill/>
          <a:ln w="9525">
            <a:noFill/>
            <a:miter lim="800000"/>
            <a:headEnd/>
            <a:tailEnd/>
          </a:ln>
        </p:spPr>
      </p:pic>
      <p:sp>
        <p:nvSpPr>
          <p:cNvPr id="3" name="Rettangolo 2">
            <a:extLst>
              <a:ext uri="{FF2B5EF4-FFF2-40B4-BE49-F238E27FC236}">
                <a16:creationId xmlns:a16="http://schemas.microsoft.com/office/drawing/2014/main" id="{C54BDED2-8676-5A49-86C6-9088AE22F850}"/>
              </a:ext>
            </a:extLst>
          </p:cNvPr>
          <p:cNvSpPr/>
          <p:nvPr/>
        </p:nvSpPr>
        <p:spPr>
          <a:xfrm>
            <a:off x="622574" y="1022789"/>
            <a:ext cx="3786051" cy="2477601"/>
          </a:xfrm>
          <a:prstGeom prst="rect">
            <a:avLst/>
          </a:prstGeom>
        </p:spPr>
        <p:txBody>
          <a:bodyPr wrap="square">
            <a:spAutoFit/>
          </a:bodyPr>
          <a:lstStyle/>
          <a:p>
            <a:pPr eaLnBrk="1" hangingPunct="1">
              <a:spcAft>
                <a:spcPts val="600"/>
              </a:spcAft>
              <a:buClr>
                <a:srgbClr val="800000"/>
              </a:buClr>
              <a:buSzPct val="95000"/>
              <a:defRPr/>
            </a:pPr>
            <a:r>
              <a:rPr lang="en-GB" sz="1600" dirty="0">
                <a:latin typeface="Calibri Light"/>
                <a:cs typeface="Calibri Light"/>
              </a:rPr>
              <a:t>… even if you find them fascinating:</a:t>
            </a:r>
          </a:p>
          <a:p>
            <a:pPr eaLnBrk="1" hangingPunct="1">
              <a:spcAft>
                <a:spcPts val="600"/>
              </a:spcAft>
              <a:buClr>
                <a:srgbClr val="800000"/>
              </a:buClr>
              <a:buSzPct val="95000"/>
              <a:defRPr/>
            </a:pPr>
            <a:endParaRPr lang="en-GB" sz="1600" dirty="0">
              <a:latin typeface="Calibri Light"/>
              <a:cs typeface="Calibri Light"/>
            </a:endParaRPr>
          </a:p>
          <a:p>
            <a:pPr marL="171450" indent="-171450" eaLnBrk="1" hangingPunct="1">
              <a:spcAft>
                <a:spcPts val="600"/>
              </a:spcAft>
              <a:buClr>
                <a:srgbClr val="800000"/>
              </a:buClr>
              <a:buSzPct val="95000"/>
              <a:buFont typeface="Arial" panose="020B0604020202020204" pitchFamily="34" charset="0"/>
              <a:buChar char="•"/>
              <a:defRPr/>
            </a:pPr>
            <a:r>
              <a:rPr lang="en-GB" sz="1600" dirty="0">
                <a:latin typeface="Calibri Light"/>
                <a:cs typeface="Calibri Light"/>
              </a:rPr>
              <a:t>Deep or unnecessary </a:t>
            </a:r>
            <a:r>
              <a:rPr lang="en-GB" sz="1600" b="1" dirty="0">
                <a:latin typeface="Calibri Light"/>
                <a:cs typeface="Calibri Light"/>
              </a:rPr>
              <a:t>details</a:t>
            </a:r>
          </a:p>
          <a:p>
            <a:pPr marL="171450" indent="-171450" eaLnBrk="1" hangingPunct="1">
              <a:spcAft>
                <a:spcPts val="600"/>
              </a:spcAft>
              <a:buClr>
                <a:srgbClr val="800000"/>
              </a:buClr>
              <a:buSzPct val="95000"/>
              <a:buFont typeface="Arial" panose="020B0604020202020204" pitchFamily="34" charset="0"/>
              <a:buChar char="•"/>
              <a:defRPr/>
            </a:pPr>
            <a:r>
              <a:rPr lang="en-GB" sz="1600" dirty="0">
                <a:latin typeface="Calibri Light"/>
                <a:cs typeface="Calibri Light"/>
              </a:rPr>
              <a:t>Very</a:t>
            </a:r>
            <a:r>
              <a:rPr lang="en-GB" sz="1600" b="1" dirty="0">
                <a:latin typeface="Calibri Light"/>
                <a:cs typeface="Calibri Light"/>
              </a:rPr>
              <a:t> technical </a:t>
            </a:r>
            <a:r>
              <a:rPr lang="en-GB" sz="1600" dirty="0">
                <a:latin typeface="Calibri Light"/>
                <a:cs typeface="Calibri Light"/>
              </a:rPr>
              <a:t>aspects</a:t>
            </a:r>
          </a:p>
          <a:p>
            <a:pPr marL="171450" indent="-171450" eaLnBrk="1" hangingPunct="1">
              <a:spcAft>
                <a:spcPts val="600"/>
              </a:spcAft>
              <a:buClr>
                <a:srgbClr val="800000"/>
              </a:buClr>
              <a:buSzPct val="95000"/>
              <a:buFont typeface="Arial" panose="020B0604020202020204" pitchFamily="34" charset="0"/>
              <a:buChar char="•"/>
              <a:defRPr/>
            </a:pPr>
            <a:r>
              <a:rPr lang="en-GB" sz="1600" b="1" dirty="0">
                <a:latin typeface="Calibri Light"/>
                <a:cs typeface="Calibri Light"/>
              </a:rPr>
              <a:t>Difficult</a:t>
            </a:r>
            <a:r>
              <a:rPr lang="en-GB" sz="1600" dirty="0">
                <a:latin typeface="Calibri Light"/>
                <a:cs typeface="Calibri Light"/>
              </a:rPr>
              <a:t> concepts</a:t>
            </a:r>
          </a:p>
          <a:p>
            <a:pPr marL="171450" indent="-171450" eaLnBrk="1" hangingPunct="1">
              <a:spcAft>
                <a:spcPts val="600"/>
              </a:spcAft>
              <a:buClr>
                <a:srgbClr val="800000"/>
              </a:buClr>
              <a:buSzPct val="95000"/>
              <a:buFont typeface="Arial" panose="020B0604020202020204" pitchFamily="34" charset="0"/>
              <a:buChar char="•"/>
              <a:defRPr/>
            </a:pPr>
            <a:r>
              <a:rPr lang="en-GB" sz="1600" b="1" dirty="0">
                <a:latin typeface="Calibri Light"/>
                <a:cs typeface="Calibri Light"/>
              </a:rPr>
              <a:t>Autoreferential</a:t>
            </a:r>
            <a:r>
              <a:rPr lang="en-GB" sz="1600" dirty="0">
                <a:latin typeface="Calibri Light"/>
                <a:cs typeface="Calibri Light"/>
              </a:rPr>
              <a:t> issues </a:t>
            </a:r>
          </a:p>
          <a:p>
            <a:pPr eaLnBrk="1" hangingPunct="1">
              <a:spcAft>
                <a:spcPts val="600"/>
              </a:spcAft>
              <a:buClr>
                <a:srgbClr val="800000"/>
              </a:buClr>
              <a:buSzPct val="95000"/>
              <a:defRPr/>
            </a:pPr>
            <a:r>
              <a:rPr lang="en-GB" sz="1600" dirty="0">
                <a:latin typeface="Calibri Light"/>
                <a:cs typeface="Calibri Light"/>
              </a:rPr>
              <a:t>(merits should come out from the story</a:t>
            </a:r>
            <a:r>
              <a:rPr lang="en-GB" sz="1200" dirty="0">
                <a:latin typeface="Calibri Light"/>
                <a:cs typeface="Calibri Light"/>
              </a:rPr>
              <a:t>)</a:t>
            </a:r>
          </a:p>
          <a:p>
            <a:pPr eaLnBrk="1" hangingPunct="1">
              <a:spcAft>
                <a:spcPts val="600"/>
              </a:spcAft>
              <a:buClr>
                <a:srgbClr val="800000"/>
              </a:buClr>
              <a:buSzPct val="95000"/>
              <a:defRPr/>
            </a:pPr>
            <a:endParaRPr lang="en-GB" sz="800" dirty="0">
              <a:latin typeface="Calibri Light"/>
              <a:cs typeface="Calibri Light"/>
            </a:endParaRPr>
          </a:p>
        </p:txBody>
      </p:sp>
      <p:pic>
        <p:nvPicPr>
          <p:cNvPr id="14" name="Immagine 13">
            <a:extLst>
              <a:ext uri="{FF2B5EF4-FFF2-40B4-BE49-F238E27FC236}">
                <a16:creationId xmlns:a16="http://schemas.microsoft.com/office/drawing/2014/main" id="{7FF39CBE-A2E2-4A4C-9445-D35C9AF261BB}"/>
              </a:ext>
            </a:extLst>
          </p:cNvPr>
          <p:cNvPicPr>
            <a:picLocks noChangeAspect="1"/>
          </p:cNvPicPr>
          <p:nvPr/>
        </p:nvPicPr>
        <p:blipFill>
          <a:blip r:embed="rId4"/>
          <a:stretch>
            <a:fillRect/>
          </a:stretch>
        </p:blipFill>
        <p:spPr>
          <a:xfrm>
            <a:off x="4572000" y="1212694"/>
            <a:ext cx="2997200" cy="2819400"/>
          </a:xfrm>
          <a:prstGeom prst="rect">
            <a:avLst/>
          </a:prstGeom>
        </p:spPr>
      </p:pic>
      <p:sp>
        <p:nvSpPr>
          <p:cNvPr id="8" name="Rectangle 7">
            <a:extLst>
              <a:ext uri="{FF2B5EF4-FFF2-40B4-BE49-F238E27FC236}">
                <a16:creationId xmlns:a16="http://schemas.microsoft.com/office/drawing/2014/main" id="{F286C3C9-8500-C349-9EFE-23124B12F754}"/>
              </a:ext>
            </a:extLst>
          </p:cNvPr>
          <p:cNvSpPr/>
          <p:nvPr/>
        </p:nvSpPr>
        <p:spPr>
          <a:xfrm>
            <a:off x="147638" y="4733865"/>
            <a:ext cx="7391400" cy="430887"/>
          </a:xfrm>
          <a:prstGeom prst="rect">
            <a:avLst/>
          </a:prstGeom>
        </p:spPr>
        <p:txBody>
          <a:bodyPr wrap="square">
            <a:spAutoFit/>
          </a:bodyPr>
          <a:lstStyle/>
          <a:p>
            <a:pPr algn="ctr"/>
            <a:r>
              <a:rPr lang="en-US" sz="1100" dirty="0">
                <a:latin typeface="Calibri light"/>
                <a:cs typeface="Calibri light"/>
              </a:rPr>
              <a:t>FRANCESCA SCIANITTI, INFN Communications – </a:t>
            </a:r>
            <a:r>
              <a:rPr lang="en-US" sz="1100" dirty="0">
                <a:latin typeface="Calibri Light" panose="020F0302020204030204" pitchFamily="34" charset="0"/>
                <a:cs typeface="Calibri Light" panose="020F0302020204030204" pitchFamily="34" charset="0"/>
              </a:rPr>
              <a:t>XXXII International Seminar of Nuclear and Subnuclear Physics</a:t>
            </a:r>
            <a:r>
              <a:rPr lang="it-IT" sz="1100" dirty="0">
                <a:latin typeface="Calibri Light" panose="020F0302020204030204" pitchFamily="34" charset="0"/>
                <a:cs typeface="Calibri Light" panose="020F0302020204030204" pitchFamily="34" charset="0"/>
              </a:rPr>
              <a:t> </a:t>
            </a:r>
            <a:r>
              <a:rPr lang="en-US" sz="1100" dirty="0">
                <a:latin typeface="Calibri Light" panose="020F0302020204030204" pitchFamily="34" charset="0"/>
                <a:cs typeface="Calibri Light" panose="020F0302020204030204" pitchFamily="34" charset="0"/>
              </a:rPr>
              <a:t>– </a:t>
            </a:r>
            <a:r>
              <a:rPr lang="it-IT" sz="1100" dirty="0" err="1">
                <a:latin typeface="Calibri Light" panose="020F0302020204030204" pitchFamily="34" charset="0"/>
                <a:cs typeface="Calibri Light" panose="020F0302020204030204" pitchFamily="34" charset="0"/>
              </a:rPr>
              <a:t>June</a:t>
            </a:r>
            <a:r>
              <a:rPr lang="it-IT" sz="1100" dirty="0">
                <a:latin typeface="Calibri Light" panose="020F0302020204030204" pitchFamily="34" charset="0"/>
                <a:cs typeface="Calibri Light" panose="020F0302020204030204" pitchFamily="34" charset="0"/>
              </a:rPr>
              <a:t> 7-11, 2021</a:t>
            </a:r>
          </a:p>
          <a:p>
            <a:pPr algn="ctr"/>
            <a:endParaRPr lang="it-IT" sz="1100" dirty="0">
              <a:latin typeface="Calibri light"/>
              <a:cs typeface="Calibri light"/>
            </a:endParaRPr>
          </a:p>
        </p:txBody>
      </p:sp>
      <p:sp>
        <p:nvSpPr>
          <p:cNvPr id="10" name="Rettangolo 9">
            <a:extLst>
              <a:ext uri="{FF2B5EF4-FFF2-40B4-BE49-F238E27FC236}">
                <a16:creationId xmlns:a16="http://schemas.microsoft.com/office/drawing/2014/main" id="{1AAD4B5A-34E7-B54B-AD2B-D3D85707F8C9}"/>
              </a:ext>
            </a:extLst>
          </p:cNvPr>
          <p:cNvSpPr/>
          <p:nvPr/>
        </p:nvSpPr>
        <p:spPr>
          <a:xfrm>
            <a:off x="275352" y="3785145"/>
            <a:ext cx="7391400" cy="723275"/>
          </a:xfrm>
          <a:prstGeom prst="rect">
            <a:avLst/>
          </a:prstGeom>
        </p:spPr>
        <p:txBody>
          <a:bodyPr wrap="square">
            <a:spAutoFit/>
          </a:bodyPr>
          <a:lstStyle/>
          <a:p>
            <a:pPr eaLnBrk="1" hangingPunct="1">
              <a:spcAft>
                <a:spcPts val="600"/>
              </a:spcAft>
              <a:buClr>
                <a:srgbClr val="800000"/>
              </a:buClr>
              <a:buSzPct val="95000"/>
              <a:defRPr/>
            </a:pPr>
            <a:r>
              <a:rPr lang="en-GB" dirty="0">
                <a:solidFill>
                  <a:schemeClr val="accent1"/>
                </a:solidFill>
                <a:latin typeface="Calibri Light"/>
                <a:cs typeface="Calibri Light"/>
              </a:rPr>
              <a:t>The non-storyboard is made of what is</a:t>
            </a:r>
          </a:p>
          <a:p>
            <a:pPr eaLnBrk="1" hangingPunct="1">
              <a:spcAft>
                <a:spcPts val="600"/>
              </a:spcAft>
              <a:buClr>
                <a:srgbClr val="800000"/>
              </a:buClr>
              <a:buSzPct val="95000"/>
              <a:defRPr/>
            </a:pPr>
            <a:r>
              <a:rPr lang="en-GB" dirty="0">
                <a:solidFill>
                  <a:schemeClr val="accent1"/>
                </a:solidFill>
                <a:latin typeface="Calibri Light"/>
                <a:cs typeface="Calibri Light"/>
              </a:rPr>
              <a:t> essential and interesting FOR YOU but not FOR OTHERS and not for your story</a:t>
            </a:r>
          </a:p>
        </p:txBody>
      </p:sp>
      <p:pic>
        <p:nvPicPr>
          <p:cNvPr id="11" name="Immagine 10">
            <a:extLst>
              <a:ext uri="{FF2B5EF4-FFF2-40B4-BE49-F238E27FC236}">
                <a16:creationId xmlns:a16="http://schemas.microsoft.com/office/drawing/2014/main" id="{54A99A04-3C1D-074D-93A1-549C7477FFC7}"/>
              </a:ext>
            </a:extLst>
          </p:cNvPr>
          <p:cNvPicPr>
            <a:picLocks noChangeAspect="1"/>
          </p:cNvPicPr>
          <p:nvPr/>
        </p:nvPicPr>
        <p:blipFill rotWithShape="1">
          <a:blip r:embed="rId5"/>
          <a:srcRect t="10011" b="21937"/>
          <a:stretch/>
        </p:blipFill>
        <p:spPr>
          <a:xfrm>
            <a:off x="4838089" y="57150"/>
            <a:ext cx="2731111" cy="1449673"/>
          </a:xfrm>
          <a:prstGeom prst="rect">
            <a:avLst/>
          </a:prstGeom>
        </p:spPr>
      </p:pic>
    </p:spTree>
    <p:extLst>
      <p:ext uri="{BB962C8B-B14F-4D97-AF65-F5344CB8AC3E}">
        <p14:creationId xmlns:p14="http://schemas.microsoft.com/office/powerpoint/2010/main" val="2476508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495300" y="138109"/>
            <a:ext cx="6896100" cy="728296"/>
          </a:xfrm>
        </p:spPr>
        <p:txBody>
          <a:bodyPr/>
          <a:lstStyle/>
          <a:p>
            <a:pPr eaLnBrk="1" hangingPunct="1"/>
            <a:r>
              <a:rPr lang="en-GB" sz="2400" dirty="0">
                <a:solidFill>
                  <a:srgbClr val="800000"/>
                </a:solidFill>
                <a:latin typeface="Calibri Light" charset="0"/>
                <a:ea typeface="Calibri Light" charset="0"/>
                <a:cs typeface="Calibri Light" charset="0"/>
              </a:rPr>
              <a:t>4. Stories</a:t>
            </a:r>
            <a:r>
              <a:rPr lang="it-IT" sz="2400" dirty="0">
                <a:solidFill>
                  <a:srgbClr val="800000"/>
                </a:solidFill>
                <a:latin typeface="Calibri Light" charset="0"/>
                <a:ea typeface="Calibri Light" charset="0"/>
                <a:cs typeface="Calibri Light" charset="0"/>
              </a:rPr>
              <a:t>|</a:t>
            </a:r>
            <a:r>
              <a:rPr lang="en-GB" sz="2400" dirty="0">
                <a:solidFill>
                  <a:srgbClr val="800000"/>
                </a:solidFill>
                <a:latin typeface="Calibri Light" charset="0"/>
                <a:ea typeface="Calibri Light" charset="0"/>
                <a:cs typeface="Calibri Light" charset="0"/>
              </a:rPr>
              <a:t> </a:t>
            </a:r>
            <a:r>
              <a:rPr lang="en-GB" sz="2400" i="1" dirty="0">
                <a:solidFill>
                  <a:schemeClr val="accent1">
                    <a:lumMod val="50000"/>
                  </a:schemeClr>
                </a:solidFill>
                <a:latin typeface="Calibri Light" charset="0"/>
                <a:ea typeface="Calibri Light" charset="0"/>
                <a:cs typeface="Calibri Light" charset="0"/>
              </a:rPr>
              <a:t>why not a simple speech</a:t>
            </a:r>
          </a:p>
        </p:txBody>
      </p:sp>
      <p:pic>
        <p:nvPicPr>
          <p:cNvPr id="31748" name="Picture 10" descr="LOGO_INFN_SIGLA.jpeg"/>
          <p:cNvPicPr>
            <a:picLocks noChangeAspect="1"/>
          </p:cNvPicPr>
          <p:nvPr/>
        </p:nvPicPr>
        <p:blipFill>
          <a:blip r:embed="rId3" cstate="email">
            <a:alphaModFix amt="60000"/>
            <a:extLst>
              <a:ext uri="{28A0092B-C50C-407E-A947-70E740481C1C}">
                <a14:useLocalDpi xmlns:a14="http://schemas.microsoft.com/office/drawing/2010/main"/>
              </a:ext>
            </a:extLst>
          </a:blip>
          <a:srcRect/>
          <a:stretch>
            <a:fillRect/>
          </a:stretch>
        </p:blipFill>
        <p:spPr bwMode="auto">
          <a:xfrm>
            <a:off x="6858000" y="133350"/>
            <a:ext cx="1490662" cy="914400"/>
          </a:xfrm>
          <a:prstGeom prst="rect">
            <a:avLst/>
          </a:prstGeom>
          <a:noFill/>
          <a:ln w="9525">
            <a:noFill/>
            <a:miter lim="800000"/>
            <a:headEnd/>
            <a:tailEnd/>
          </a:ln>
        </p:spPr>
      </p:pic>
      <p:sp>
        <p:nvSpPr>
          <p:cNvPr id="6" name="TextBox 18"/>
          <p:cNvSpPr txBox="1">
            <a:spLocks noChangeArrowheads="1"/>
          </p:cNvSpPr>
          <p:nvPr/>
        </p:nvSpPr>
        <p:spPr bwMode="auto">
          <a:xfrm>
            <a:off x="267447" y="1032537"/>
            <a:ext cx="5371353" cy="2529813"/>
          </a:xfrm>
          <a:prstGeom prst="rect">
            <a:avLst/>
          </a:prstGeom>
          <a:solidFill>
            <a:schemeClr val="bg1">
              <a:lumMod val="95000"/>
              <a:alpha val="38000"/>
            </a:schemeClr>
          </a:solidFill>
          <a:ln>
            <a:noFill/>
          </a:ln>
        </p:spPr>
        <p:txBody>
          <a:bodyPr wrap="square">
            <a:spAutoFit/>
          </a:bodyPr>
          <a:lstStyle>
            <a:lvl1pPr eaLnBrk="0" hangingPunct="0">
              <a:defRPr sz="2400">
                <a:solidFill>
                  <a:schemeClr val="tx1"/>
                </a:solidFill>
                <a:latin typeface="Perpetua" charset="0"/>
                <a:ea typeface="ＭＳ Ｐゴシック" charset="0"/>
                <a:cs typeface="ＭＳ Ｐゴシック" charset="0"/>
              </a:defRPr>
            </a:lvl1pPr>
            <a:lvl2pPr marL="742950" indent="-285750" eaLnBrk="0" hangingPunct="0">
              <a:defRPr sz="2400">
                <a:solidFill>
                  <a:schemeClr val="tx1"/>
                </a:solidFill>
                <a:latin typeface="Perpetua" charset="0"/>
                <a:ea typeface="ＭＳ Ｐゴシック" charset="0"/>
              </a:defRPr>
            </a:lvl2pPr>
            <a:lvl3pPr marL="1143000" indent="-228600" eaLnBrk="0" hangingPunct="0">
              <a:defRPr sz="2400">
                <a:solidFill>
                  <a:schemeClr val="tx1"/>
                </a:solidFill>
                <a:latin typeface="Perpetua" charset="0"/>
                <a:ea typeface="ＭＳ Ｐゴシック" charset="0"/>
              </a:defRPr>
            </a:lvl3pPr>
            <a:lvl4pPr marL="1600200" indent="-228600" eaLnBrk="0" hangingPunct="0">
              <a:defRPr sz="2400">
                <a:solidFill>
                  <a:schemeClr val="tx1"/>
                </a:solidFill>
                <a:latin typeface="Perpetua" charset="0"/>
                <a:ea typeface="ＭＳ Ｐゴシック" charset="0"/>
              </a:defRPr>
            </a:lvl4pPr>
            <a:lvl5pPr marL="2057400" indent="-228600" eaLnBrk="0" hangingPunct="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r>
              <a:rPr lang="en-GB" sz="1400" dirty="0">
                <a:solidFill>
                  <a:schemeClr val="accent2"/>
                </a:solidFill>
                <a:latin typeface="Calibri Light" panose="020F0302020204030204" pitchFamily="34" charset="0"/>
                <a:cs typeface="Calibri Light" panose="020F0302020204030204" pitchFamily="34" charset="0"/>
              </a:rPr>
              <a:t>Following the psychologist and education scientist Jerome Seymour Bruner:</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Human beings organize and manage their knowledge of the world following </a:t>
            </a:r>
            <a:r>
              <a:rPr lang="en-GB" sz="1400" b="1" dirty="0">
                <a:latin typeface="Calibri Light" panose="020F0302020204030204" pitchFamily="34" charset="0"/>
                <a:cs typeface="Calibri Light" panose="020F0302020204030204" pitchFamily="34" charset="0"/>
              </a:rPr>
              <a:t>two main ways of thinking:</a:t>
            </a:r>
            <a:endParaRPr lang="en-GB" sz="1400" dirty="0">
              <a:latin typeface="Calibri Light" panose="020F0302020204030204" pitchFamily="34" charset="0"/>
              <a:cs typeface="Calibri Light" panose="020F0302020204030204" pitchFamily="34" charset="0"/>
            </a:endParaRPr>
          </a:p>
          <a:p>
            <a:endParaRPr lang="en-GB" sz="1400" i="1" dirty="0">
              <a:latin typeface="Calibri Light" panose="020F0302020204030204" pitchFamily="34" charset="0"/>
              <a:cs typeface="Calibri Light" panose="020F0302020204030204" pitchFamily="34" charset="0"/>
            </a:endParaRPr>
          </a:p>
          <a:p>
            <a:r>
              <a:rPr lang="en-GB" sz="1400" b="1" i="1" dirty="0">
                <a:latin typeface="Calibri Light" panose="020F0302020204030204" pitchFamily="34" charset="0"/>
                <a:cs typeface="Calibri Light" panose="020F0302020204030204" pitchFamily="34" charset="0"/>
              </a:rPr>
              <a:t>1_ The narrative thinking </a:t>
            </a:r>
            <a:r>
              <a:rPr lang="en-GB" sz="1400" b="1" dirty="0">
                <a:latin typeface="Calibri Light" panose="020F0302020204030204" pitchFamily="34" charset="0"/>
                <a:cs typeface="Calibri Light" panose="020F0302020204030204" pitchFamily="34" charset="0"/>
              </a:rPr>
              <a:t>i</a:t>
            </a:r>
            <a:r>
              <a:rPr lang="en-GB" sz="1400" dirty="0">
                <a:latin typeface="Calibri Light" panose="020F0302020204030204" pitchFamily="34" charset="0"/>
                <a:cs typeface="Calibri Light" panose="020F0302020204030204" pitchFamily="34" charset="0"/>
              </a:rPr>
              <a:t>s </a:t>
            </a:r>
            <a:r>
              <a:rPr lang="en-GB" sz="1400" i="1" dirty="0">
                <a:latin typeface="Calibri Light" panose="020F0302020204030204" pitchFamily="34" charset="0"/>
                <a:cs typeface="Calibri Light" panose="020F0302020204030204" pitchFamily="34" charset="0"/>
              </a:rPr>
              <a:t>the way people use to structure their own immediate experience. </a:t>
            </a:r>
          </a:p>
          <a:p>
            <a:endParaRPr lang="en-GB" sz="1400" i="1" dirty="0">
              <a:latin typeface="Calibri Light" panose="020F0302020204030204" pitchFamily="34" charset="0"/>
              <a:cs typeface="Calibri Light" panose="020F0302020204030204" pitchFamily="34" charset="0"/>
            </a:endParaRPr>
          </a:p>
          <a:p>
            <a:r>
              <a:rPr lang="en-GB" sz="1400" i="1" dirty="0">
                <a:latin typeface="Calibri Light" panose="020F0302020204030204" pitchFamily="34" charset="0"/>
                <a:cs typeface="Calibri Light" panose="020F0302020204030204" pitchFamily="34" charset="0"/>
              </a:rPr>
              <a:t>2_</a:t>
            </a:r>
            <a:r>
              <a:rPr lang="en-GB" sz="1400" b="1" i="1" dirty="0">
                <a:latin typeface="Calibri Light" panose="020F0302020204030204" pitchFamily="34" charset="0"/>
                <a:cs typeface="Calibri Light" panose="020F0302020204030204" pitchFamily="34" charset="0"/>
              </a:rPr>
              <a:t>The logical-scientific thinking</a:t>
            </a:r>
            <a:r>
              <a:rPr lang="en-GB" sz="1400" dirty="0">
                <a:latin typeface="Calibri Light" panose="020F0302020204030204" pitchFamily="34" charset="0"/>
                <a:cs typeface="Calibri Light" panose="020F0302020204030204" pitchFamily="34" charset="0"/>
              </a:rPr>
              <a:t>: is the way in which human beings aim to clarify their knowledge to remove ambiguities. </a:t>
            </a:r>
            <a:endParaRPr lang="it-IT" sz="1400" dirty="0">
              <a:latin typeface="Calibri Light" panose="020F0302020204030204" pitchFamily="34" charset="0"/>
              <a:cs typeface="Calibri Light" panose="020F0302020204030204" pitchFamily="34" charset="0"/>
            </a:endParaRPr>
          </a:p>
        </p:txBody>
      </p:sp>
      <p:sp>
        <p:nvSpPr>
          <p:cNvPr id="2" name="Rettangolo 1">
            <a:extLst>
              <a:ext uri="{FF2B5EF4-FFF2-40B4-BE49-F238E27FC236}">
                <a16:creationId xmlns:a16="http://schemas.microsoft.com/office/drawing/2014/main" id="{64128FCC-ED06-A74E-A93F-9EA2A4CF2BE1}"/>
              </a:ext>
            </a:extLst>
          </p:cNvPr>
          <p:cNvSpPr/>
          <p:nvPr/>
        </p:nvSpPr>
        <p:spPr>
          <a:xfrm>
            <a:off x="267447" y="3756872"/>
            <a:ext cx="5066552" cy="923330"/>
          </a:xfrm>
          <a:prstGeom prst="rect">
            <a:avLst/>
          </a:prstGeom>
        </p:spPr>
        <p:txBody>
          <a:bodyPr wrap="square">
            <a:spAutoFit/>
          </a:bodyPr>
          <a:lstStyle/>
          <a:p>
            <a:pPr marL="450000" lvl="1" indent="0">
              <a:buClr>
                <a:schemeClr val="accent4"/>
              </a:buClr>
              <a:buNone/>
            </a:pPr>
            <a:r>
              <a:rPr lang="en-GB" dirty="0">
                <a:solidFill>
                  <a:schemeClr val="accent2"/>
                </a:solidFill>
                <a:latin typeface="Calibri Light"/>
                <a:cs typeface="Calibri Light"/>
                <a:sym typeface="Wingdings"/>
              </a:rPr>
              <a:t>When the two coexist, they mutually reinforce their capability to facilitate the process of meaning making.</a:t>
            </a:r>
            <a:endParaRPr lang="en-GB" dirty="0">
              <a:solidFill>
                <a:schemeClr val="accent2"/>
              </a:solidFill>
              <a:latin typeface="Calibri Light"/>
              <a:cs typeface="Calibri Light"/>
            </a:endParaRPr>
          </a:p>
        </p:txBody>
      </p:sp>
      <p:pic>
        <p:nvPicPr>
          <p:cNvPr id="7" name="Picture 4" descr="45729259_10156757627117579_4573294096042426368_n.jpg">
            <a:extLst>
              <a:ext uri="{FF2B5EF4-FFF2-40B4-BE49-F238E27FC236}">
                <a16:creationId xmlns:a16="http://schemas.microsoft.com/office/drawing/2014/main" id="{9ADF5F14-FFA1-0045-9918-9BA3621DFB3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38800" y="2187961"/>
            <a:ext cx="3237753" cy="242831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strips(downLeft)">
                                      <p:cBhvr>
                                        <p:cTn id="13" dur="500"/>
                                        <p:tgtEl>
                                          <p:spTgt spid="6">
                                            <p:txEl>
                                              <p:pRg st="2" end="2"/>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strips(downLeft)">
                                      <p:cBhvr>
                                        <p:cTn id="16" dur="500"/>
                                        <p:tgtEl>
                                          <p:spTgt spid="6">
                                            <p:txEl>
                                              <p:pRg st="4" end="4"/>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strips(downLeft)">
                                      <p:cBhvr>
                                        <p:cTn id="19" dur="500"/>
                                        <p:tgtEl>
                                          <p:spTgt spid="6">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strips(downLeft)">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1E5D6CC1-F233-5D4C-ADA0-272810D12BB9}"/>
              </a:ext>
            </a:extLst>
          </p:cNvPr>
          <p:cNvSpPr txBox="1">
            <a:spLocks/>
          </p:cNvSpPr>
          <p:nvPr/>
        </p:nvSpPr>
        <p:spPr bwMode="auto">
          <a:xfrm>
            <a:off x="147638" y="133350"/>
            <a:ext cx="7239000" cy="592536"/>
          </a:xfrm>
          <a:prstGeom prst="rect">
            <a:avLst/>
          </a:prstGeom>
          <a:noFill/>
          <a:ln w="9525">
            <a:noFill/>
            <a:miter lim="800000"/>
            <a:headEnd/>
            <a:tailEnd/>
          </a:ln>
        </p:spPr>
        <p:txBody>
          <a:bodyPr anchor="b">
            <a:prstTxWarp prst="textNoShape">
              <a:avLst/>
            </a:prstTxWarp>
          </a:bodyPr>
          <a:lstStyle/>
          <a:p>
            <a:r>
              <a:rPr lang="en-GB" sz="2400" dirty="0">
                <a:solidFill>
                  <a:srgbClr val="800000"/>
                </a:solidFill>
                <a:latin typeface="Calibri Light"/>
                <a:ea typeface="Franklin Gothic Book" pitchFamily="-105" charset="0"/>
                <a:cs typeface="Calibri Light"/>
              </a:rPr>
              <a:t>4. Stories</a:t>
            </a:r>
            <a:r>
              <a:rPr lang="it-IT" sz="2400" dirty="0">
                <a:solidFill>
                  <a:srgbClr val="800000"/>
                </a:solidFill>
                <a:latin typeface="Calibri Light"/>
                <a:ea typeface="Calibri Light" charset="0"/>
                <a:cs typeface="Calibri Light"/>
              </a:rPr>
              <a:t>| </a:t>
            </a:r>
            <a:r>
              <a:rPr lang="en-GB" sz="2400" i="1" dirty="0">
                <a:solidFill>
                  <a:schemeClr val="accent1">
                    <a:lumMod val="50000"/>
                  </a:schemeClr>
                </a:solidFill>
                <a:latin typeface="Calibri Light"/>
                <a:ea typeface="Calibri Light" charset="0"/>
                <a:cs typeface="Calibri Light"/>
              </a:rPr>
              <a:t>a “story science” to communicate science</a:t>
            </a:r>
          </a:p>
        </p:txBody>
      </p:sp>
      <p:sp>
        <p:nvSpPr>
          <p:cNvPr id="8" name="TextBox 18">
            <a:extLst>
              <a:ext uri="{FF2B5EF4-FFF2-40B4-BE49-F238E27FC236}">
                <a16:creationId xmlns:a16="http://schemas.microsoft.com/office/drawing/2014/main" id="{9AC25660-5768-AE40-A345-98EADC40C6C9}"/>
              </a:ext>
            </a:extLst>
          </p:cNvPr>
          <p:cNvSpPr txBox="1">
            <a:spLocks noChangeArrowheads="1"/>
          </p:cNvSpPr>
          <p:nvPr/>
        </p:nvSpPr>
        <p:spPr bwMode="auto">
          <a:xfrm>
            <a:off x="457200" y="915389"/>
            <a:ext cx="7081838" cy="3550587"/>
          </a:xfrm>
          <a:prstGeom prst="rect">
            <a:avLst/>
          </a:prstGeom>
          <a:solidFill>
            <a:schemeClr val="bg1">
              <a:lumMod val="95000"/>
              <a:alpha val="39000"/>
            </a:schemeClr>
          </a:solidFill>
          <a:ln>
            <a:noFill/>
          </a:ln>
        </p:spPr>
        <p:txBody>
          <a:bodyPr wrap="square">
            <a:spAutoFit/>
          </a:bodyPr>
          <a:lstStyle>
            <a:lvl1pPr eaLnBrk="0" hangingPunct="0">
              <a:defRPr sz="2400">
                <a:solidFill>
                  <a:schemeClr val="tx1"/>
                </a:solidFill>
                <a:latin typeface="Perpetua" charset="0"/>
                <a:ea typeface="ＭＳ Ｐゴシック" charset="0"/>
                <a:cs typeface="ＭＳ Ｐゴシック" charset="0"/>
              </a:defRPr>
            </a:lvl1pPr>
            <a:lvl2pPr marL="742950" indent="-285750" eaLnBrk="0" hangingPunct="0">
              <a:defRPr sz="2400">
                <a:solidFill>
                  <a:schemeClr val="tx1"/>
                </a:solidFill>
                <a:latin typeface="Perpetua" charset="0"/>
                <a:ea typeface="ＭＳ Ｐゴシック" charset="0"/>
              </a:defRPr>
            </a:lvl2pPr>
            <a:lvl3pPr marL="1143000" indent="-228600" eaLnBrk="0" hangingPunct="0">
              <a:defRPr sz="2400">
                <a:solidFill>
                  <a:schemeClr val="tx1"/>
                </a:solidFill>
                <a:latin typeface="Perpetua" charset="0"/>
                <a:ea typeface="ＭＳ Ｐゴシック" charset="0"/>
              </a:defRPr>
            </a:lvl3pPr>
            <a:lvl4pPr marL="1600200" indent="-228600" eaLnBrk="0" hangingPunct="0">
              <a:defRPr sz="2400">
                <a:solidFill>
                  <a:schemeClr val="tx1"/>
                </a:solidFill>
                <a:latin typeface="Perpetua" charset="0"/>
                <a:ea typeface="ＭＳ Ｐゴシック" charset="0"/>
              </a:defRPr>
            </a:lvl4pPr>
            <a:lvl5pPr marL="2057400" indent="-228600" eaLnBrk="0" hangingPunct="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pPr>
              <a:lnSpc>
                <a:spcPct val="130000"/>
              </a:lnSpc>
              <a:spcAft>
                <a:spcPts val="0"/>
              </a:spcAft>
            </a:pPr>
            <a:r>
              <a:rPr lang="en-GB" sz="1600" b="1" dirty="0">
                <a:solidFill>
                  <a:schemeClr val="accent1"/>
                </a:solidFill>
                <a:latin typeface="Calibri Light" panose="020F0302020204030204" pitchFamily="34" charset="0"/>
                <a:cs typeface="Calibri Light" panose="020F0302020204030204" pitchFamily="34" charset="0"/>
              </a:rPr>
              <a:t>What do we mean with “STORIES”?</a:t>
            </a:r>
          </a:p>
          <a:p>
            <a:pPr>
              <a:lnSpc>
                <a:spcPct val="130000"/>
              </a:lnSpc>
              <a:spcAft>
                <a:spcPts val="0"/>
              </a:spcAft>
            </a:pPr>
            <a:r>
              <a:rPr lang="en-GB" sz="1600" dirty="0">
                <a:solidFill>
                  <a:schemeClr val="accent1"/>
                </a:solidFill>
                <a:latin typeface="Calibri Light" panose="020F0302020204030204" pitchFamily="34" charset="0"/>
                <a:cs typeface="Calibri Light" panose="020F0302020204030204" pitchFamily="34" charset="0"/>
              </a:rPr>
              <a:t>The «science of stories» can be used to produce persuasive and coherent science stories</a:t>
            </a:r>
            <a:endParaRPr lang="it-IT" sz="1600" dirty="0">
              <a:latin typeface="Calibri Light" panose="020F0302020204030204" pitchFamily="34" charset="0"/>
              <a:cs typeface="Calibri Light" panose="020F0302020204030204" pitchFamily="34" charset="0"/>
            </a:endParaRPr>
          </a:p>
          <a:p>
            <a:pPr>
              <a:lnSpc>
                <a:spcPct val="130000"/>
              </a:lnSpc>
              <a:spcAft>
                <a:spcPts val="0"/>
              </a:spcAft>
            </a:pPr>
            <a:r>
              <a:rPr lang="en-GB" sz="1400" dirty="0">
                <a:latin typeface="Calibri Light" panose="020F0302020204030204" pitchFamily="34" charset="0"/>
                <a:cs typeface="Calibri Light" panose="020F0302020204030204" pitchFamily="34" charset="0"/>
              </a:rPr>
              <a:t> </a:t>
            </a:r>
          </a:p>
          <a:p>
            <a:pPr>
              <a:lnSpc>
                <a:spcPct val="130000"/>
              </a:lnSpc>
              <a:spcAft>
                <a:spcPts val="0"/>
              </a:spcAft>
            </a:pPr>
            <a:r>
              <a:rPr lang="en-GB" sz="1400" dirty="0">
                <a:latin typeface="Calibri Light" panose="020F0302020204030204" pitchFamily="34" charset="0"/>
                <a:cs typeface="Calibri Light" panose="020F0302020204030204" pitchFamily="34" charset="0"/>
              </a:rPr>
              <a:t>the interplay between storytelling and culture, perceptions and science  </a:t>
            </a:r>
          </a:p>
          <a:p>
            <a:pPr>
              <a:lnSpc>
                <a:spcPct val="130000"/>
              </a:lnSpc>
              <a:spcAft>
                <a:spcPts val="0"/>
              </a:spcAft>
            </a:pPr>
            <a:r>
              <a:rPr lang="en-GB" sz="1400" dirty="0">
                <a:latin typeface="Calibri Light" panose="020F0302020204030204" pitchFamily="34" charset="0"/>
                <a:cs typeface="Calibri Light" panose="020F0302020204030204" pitchFamily="34" charset="0"/>
                <a:sym typeface="Wingdings" pitchFamily="2" charset="2"/>
              </a:rPr>
              <a:t> </a:t>
            </a:r>
            <a:r>
              <a:rPr lang="en-GB" sz="1400" dirty="0">
                <a:latin typeface="Calibri Light" panose="020F0302020204030204" pitchFamily="34" charset="0"/>
                <a:cs typeface="Calibri Light" panose="020F0302020204030204" pitchFamily="34" charset="0"/>
              </a:rPr>
              <a:t>emotional connection between scientists and their publics should. </a:t>
            </a:r>
          </a:p>
          <a:p>
            <a:pPr>
              <a:lnSpc>
                <a:spcPct val="130000"/>
              </a:lnSpc>
              <a:spcAft>
                <a:spcPts val="0"/>
              </a:spcAft>
            </a:pPr>
            <a:endParaRPr lang="en-GB" sz="1400" dirty="0">
              <a:solidFill>
                <a:schemeClr val="tx1">
                  <a:lumMod val="85000"/>
                  <a:lumOff val="15000"/>
                </a:schemeClr>
              </a:solidFill>
              <a:latin typeface="Calibri Light" panose="020F0302020204030204" pitchFamily="34" charset="0"/>
              <a:cs typeface="Calibri Light" panose="020F0302020204030204" pitchFamily="34" charset="0"/>
            </a:endParaRPr>
          </a:p>
          <a:p>
            <a:pPr>
              <a:lnSpc>
                <a:spcPct val="130000"/>
              </a:lnSpc>
              <a:spcAft>
                <a:spcPts val="0"/>
              </a:spcAft>
            </a:pPr>
            <a:r>
              <a:rPr lang="en-GB" sz="1400" dirty="0">
                <a:solidFill>
                  <a:schemeClr val="tx1">
                    <a:lumMod val="85000"/>
                    <a:lumOff val="15000"/>
                  </a:schemeClr>
                </a:solidFill>
                <a:latin typeface="Calibri Light" panose="020F0302020204030204" pitchFamily="34" charset="0"/>
                <a:cs typeface="Calibri Light" panose="020F0302020204030204" pitchFamily="34" charset="0"/>
              </a:rPr>
              <a:t>The "story science” can help us to define our narrative framework and the key elements for a good story: </a:t>
            </a:r>
          </a:p>
          <a:p>
            <a:pPr marL="285750" indent="-285750">
              <a:lnSpc>
                <a:spcPct val="130000"/>
              </a:lnSpc>
              <a:spcAft>
                <a:spcPts val="0"/>
              </a:spcAft>
              <a:buFont typeface="Arial" panose="020B0604020202020204" pitchFamily="34" charset="0"/>
              <a:buChar char="•"/>
            </a:pPr>
            <a:r>
              <a:rPr lang="en-GB" sz="1400" dirty="0">
                <a:solidFill>
                  <a:schemeClr val="tx1">
                    <a:lumMod val="85000"/>
                    <a:lumOff val="15000"/>
                  </a:schemeClr>
                </a:solidFill>
                <a:latin typeface="Calibri Light" panose="020F0302020204030204" pitchFamily="34" charset="0"/>
                <a:cs typeface="Calibri Light" panose="020F0302020204030204" pitchFamily="34" charset="0"/>
              </a:rPr>
              <a:t>structure and setting</a:t>
            </a:r>
          </a:p>
          <a:p>
            <a:pPr marL="285750" indent="-285750">
              <a:lnSpc>
                <a:spcPct val="130000"/>
              </a:lnSpc>
              <a:spcAft>
                <a:spcPts val="0"/>
              </a:spcAft>
              <a:buFont typeface="Arial" panose="020B0604020202020204" pitchFamily="34" charset="0"/>
              <a:buChar char="•"/>
            </a:pPr>
            <a:r>
              <a:rPr lang="en-GB" sz="1400" dirty="0">
                <a:solidFill>
                  <a:schemeClr val="tx1">
                    <a:lumMod val="85000"/>
                    <a:lumOff val="15000"/>
                  </a:schemeClr>
                </a:solidFill>
                <a:latin typeface="Calibri Light" panose="020F0302020204030204" pitchFamily="34" charset="0"/>
                <a:cs typeface="Calibri Light" panose="020F0302020204030204" pitchFamily="34" charset="0"/>
              </a:rPr>
              <a:t>characters</a:t>
            </a:r>
          </a:p>
          <a:p>
            <a:pPr marL="285750" indent="-285750">
              <a:lnSpc>
                <a:spcPct val="130000"/>
              </a:lnSpc>
              <a:spcAft>
                <a:spcPts val="0"/>
              </a:spcAft>
              <a:buFont typeface="Arial" panose="020B0604020202020204" pitchFamily="34" charset="0"/>
              <a:buChar char="•"/>
            </a:pPr>
            <a:r>
              <a:rPr lang="en-GB" sz="1400" dirty="0">
                <a:solidFill>
                  <a:schemeClr val="tx1">
                    <a:lumMod val="85000"/>
                    <a:lumOff val="15000"/>
                  </a:schemeClr>
                </a:solidFill>
                <a:latin typeface="Calibri Light" panose="020F0302020204030204" pitchFamily="34" charset="0"/>
                <a:cs typeface="Calibri Light" panose="020F0302020204030204" pitchFamily="34" charset="0"/>
              </a:rPr>
              <a:t>plot and “moral”</a:t>
            </a:r>
          </a:p>
        </p:txBody>
      </p:sp>
      <p:pic>
        <p:nvPicPr>
          <p:cNvPr id="7" name="Picture 6" descr="LOGO_INFN_SIGLA.jpeg">
            <a:extLst>
              <a:ext uri="{FF2B5EF4-FFF2-40B4-BE49-F238E27FC236}">
                <a16:creationId xmlns:a16="http://schemas.microsoft.com/office/drawing/2014/main" id="{E15AAD65-276F-934A-9B6B-ED33070CE247}"/>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rcRect/>
          <a:stretch>
            <a:fillRect/>
          </a:stretch>
        </p:blipFill>
        <p:spPr bwMode="auto">
          <a:xfrm>
            <a:off x="7539038" y="57150"/>
            <a:ext cx="1528762" cy="936625"/>
          </a:xfrm>
          <a:prstGeom prst="rect">
            <a:avLst/>
          </a:prstGeom>
          <a:noFill/>
          <a:ln w="9525">
            <a:noFill/>
            <a:miter lim="800000"/>
            <a:headEnd/>
            <a:tailEnd/>
          </a:ln>
        </p:spPr>
      </p:pic>
      <p:sp>
        <p:nvSpPr>
          <p:cNvPr id="9" name="Rectangle 7">
            <a:extLst>
              <a:ext uri="{FF2B5EF4-FFF2-40B4-BE49-F238E27FC236}">
                <a16:creationId xmlns:a16="http://schemas.microsoft.com/office/drawing/2014/main" id="{B82EF74C-3AE4-DE48-9909-CA5B8BEAF47C}"/>
              </a:ext>
            </a:extLst>
          </p:cNvPr>
          <p:cNvSpPr/>
          <p:nvPr/>
        </p:nvSpPr>
        <p:spPr>
          <a:xfrm>
            <a:off x="147638" y="4733865"/>
            <a:ext cx="7391400" cy="430887"/>
          </a:xfrm>
          <a:prstGeom prst="rect">
            <a:avLst/>
          </a:prstGeom>
        </p:spPr>
        <p:txBody>
          <a:bodyPr wrap="square">
            <a:spAutoFit/>
          </a:bodyPr>
          <a:lstStyle/>
          <a:p>
            <a:pPr algn="ctr"/>
            <a:r>
              <a:rPr lang="en-US" sz="1100">
                <a:latin typeface="Calibri light"/>
                <a:cs typeface="Calibri light"/>
              </a:rPr>
              <a:t>FRANCESCA SCIANITTI, INFN Communications – </a:t>
            </a:r>
            <a:r>
              <a:rPr lang="en-US" sz="1100">
                <a:latin typeface="Calibri Light" panose="020F0302020204030204" pitchFamily="34" charset="0"/>
                <a:cs typeface="Calibri Light" panose="020F0302020204030204" pitchFamily="34" charset="0"/>
              </a:rPr>
              <a:t>XXXII International Seminar of Nuclear and Subnuclear Physics</a:t>
            </a:r>
            <a:r>
              <a:rPr lang="it-IT" sz="1100">
                <a:latin typeface="Calibri Light" panose="020F0302020204030204" pitchFamily="34" charset="0"/>
                <a:cs typeface="Calibri Light" panose="020F0302020204030204" pitchFamily="34" charset="0"/>
              </a:rPr>
              <a:t> </a:t>
            </a:r>
            <a:r>
              <a:rPr lang="en-US" sz="1100">
                <a:latin typeface="Calibri Light" panose="020F0302020204030204" pitchFamily="34" charset="0"/>
                <a:cs typeface="Calibri Light" panose="020F0302020204030204" pitchFamily="34" charset="0"/>
              </a:rPr>
              <a:t>– </a:t>
            </a:r>
            <a:r>
              <a:rPr lang="it-IT" sz="1100" err="1">
                <a:latin typeface="Calibri Light" panose="020F0302020204030204" pitchFamily="34" charset="0"/>
                <a:cs typeface="Calibri Light" panose="020F0302020204030204" pitchFamily="34" charset="0"/>
              </a:rPr>
              <a:t>June</a:t>
            </a:r>
            <a:r>
              <a:rPr lang="it-IT" sz="1100">
                <a:latin typeface="Calibri Light" panose="020F0302020204030204" pitchFamily="34" charset="0"/>
                <a:cs typeface="Calibri Light" panose="020F0302020204030204" pitchFamily="34" charset="0"/>
              </a:rPr>
              <a:t> 7-11, 2021</a:t>
            </a:r>
          </a:p>
          <a:p>
            <a:pPr algn="ctr"/>
            <a:endParaRPr lang="it-IT" sz="1100">
              <a:latin typeface="Calibri light"/>
              <a:cs typeface="Calibri light"/>
            </a:endParaRPr>
          </a:p>
        </p:txBody>
      </p:sp>
    </p:spTree>
    <p:extLst>
      <p:ext uri="{BB962C8B-B14F-4D97-AF65-F5344CB8AC3E}">
        <p14:creationId xmlns:p14="http://schemas.microsoft.com/office/powerpoint/2010/main" val="3192612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LOGO_INFN_SIGLA.jpeg">
            <a:extLst>
              <a:ext uri="{FF2B5EF4-FFF2-40B4-BE49-F238E27FC236}">
                <a16:creationId xmlns:a16="http://schemas.microsoft.com/office/drawing/2014/main" id="{A19D2645-43F1-7841-BC47-F283F8450EB8}"/>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rcRect/>
          <a:stretch>
            <a:fillRect/>
          </a:stretch>
        </p:blipFill>
        <p:spPr bwMode="auto">
          <a:xfrm>
            <a:off x="7539038" y="57150"/>
            <a:ext cx="1528762" cy="936625"/>
          </a:xfrm>
          <a:prstGeom prst="rect">
            <a:avLst/>
          </a:prstGeom>
          <a:noFill/>
          <a:ln w="9525">
            <a:noFill/>
            <a:miter lim="800000"/>
            <a:headEnd/>
            <a:tailEnd/>
          </a:ln>
        </p:spPr>
      </p:pic>
      <p:sp>
        <p:nvSpPr>
          <p:cNvPr id="5" name="Rectangle 7">
            <a:extLst>
              <a:ext uri="{FF2B5EF4-FFF2-40B4-BE49-F238E27FC236}">
                <a16:creationId xmlns:a16="http://schemas.microsoft.com/office/drawing/2014/main" id="{9876188B-5BFB-E545-9106-F33DAFC66660}"/>
              </a:ext>
            </a:extLst>
          </p:cNvPr>
          <p:cNvSpPr/>
          <p:nvPr/>
        </p:nvSpPr>
        <p:spPr>
          <a:xfrm>
            <a:off x="147638" y="4733865"/>
            <a:ext cx="7391400" cy="430887"/>
          </a:xfrm>
          <a:prstGeom prst="rect">
            <a:avLst/>
          </a:prstGeom>
        </p:spPr>
        <p:txBody>
          <a:bodyPr wrap="square">
            <a:spAutoFit/>
          </a:bodyPr>
          <a:lstStyle/>
          <a:p>
            <a:pPr algn="ctr"/>
            <a:r>
              <a:rPr lang="en-US" sz="1100">
                <a:latin typeface="Calibri light"/>
                <a:cs typeface="Calibri light"/>
              </a:rPr>
              <a:t>FRANCESCA SCIANITTI, INFN Communications – </a:t>
            </a:r>
            <a:r>
              <a:rPr lang="en-US" sz="1100">
                <a:latin typeface="Calibri Light" panose="020F0302020204030204" pitchFamily="34" charset="0"/>
                <a:cs typeface="Calibri Light" panose="020F0302020204030204" pitchFamily="34" charset="0"/>
              </a:rPr>
              <a:t>XXXII International Seminar of Nuclear and Subnuclear Physics</a:t>
            </a:r>
            <a:r>
              <a:rPr lang="it-IT" sz="1100">
                <a:latin typeface="Calibri Light" panose="020F0302020204030204" pitchFamily="34" charset="0"/>
                <a:cs typeface="Calibri Light" panose="020F0302020204030204" pitchFamily="34" charset="0"/>
              </a:rPr>
              <a:t> </a:t>
            </a:r>
            <a:r>
              <a:rPr lang="en-US" sz="1100">
                <a:latin typeface="Calibri Light" panose="020F0302020204030204" pitchFamily="34" charset="0"/>
                <a:cs typeface="Calibri Light" panose="020F0302020204030204" pitchFamily="34" charset="0"/>
              </a:rPr>
              <a:t>– </a:t>
            </a:r>
            <a:r>
              <a:rPr lang="it-IT" sz="1100" err="1">
                <a:latin typeface="Calibri Light" panose="020F0302020204030204" pitchFamily="34" charset="0"/>
                <a:cs typeface="Calibri Light" panose="020F0302020204030204" pitchFamily="34" charset="0"/>
              </a:rPr>
              <a:t>June</a:t>
            </a:r>
            <a:r>
              <a:rPr lang="it-IT" sz="1100">
                <a:latin typeface="Calibri Light" panose="020F0302020204030204" pitchFamily="34" charset="0"/>
                <a:cs typeface="Calibri Light" panose="020F0302020204030204" pitchFamily="34" charset="0"/>
              </a:rPr>
              <a:t> 7-11, 2021</a:t>
            </a:r>
          </a:p>
          <a:p>
            <a:pPr algn="ctr"/>
            <a:endParaRPr lang="it-IT" sz="1100">
              <a:latin typeface="Calibri light"/>
              <a:cs typeface="Calibri light"/>
            </a:endParaRPr>
          </a:p>
        </p:txBody>
      </p:sp>
      <p:sp>
        <p:nvSpPr>
          <p:cNvPr id="7" name="Rectangle 3">
            <a:extLst>
              <a:ext uri="{FF2B5EF4-FFF2-40B4-BE49-F238E27FC236}">
                <a16:creationId xmlns:a16="http://schemas.microsoft.com/office/drawing/2014/main" id="{84C770E3-DF73-504E-88FF-3300FF43A95F}"/>
              </a:ext>
            </a:extLst>
          </p:cNvPr>
          <p:cNvSpPr txBox="1">
            <a:spLocks/>
          </p:cNvSpPr>
          <p:nvPr/>
        </p:nvSpPr>
        <p:spPr bwMode="auto">
          <a:xfrm>
            <a:off x="300038" y="248149"/>
            <a:ext cx="7086600" cy="596995"/>
          </a:xfrm>
          <a:prstGeom prst="rect">
            <a:avLst/>
          </a:prstGeom>
          <a:noFill/>
          <a:ln w="9525">
            <a:noFill/>
            <a:miter lim="800000"/>
            <a:headEnd/>
            <a:tailEnd/>
          </a:ln>
        </p:spPr>
        <p:txBody>
          <a:bodyPr anchor="b">
            <a:prstTxWarp prst="textNoShape">
              <a:avLst/>
            </a:prstTxWarp>
          </a:bodyPr>
          <a:lstStyle/>
          <a:p>
            <a:r>
              <a:rPr lang="en-GB" sz="2400" dirty="0">
                <a:solidFill>
                  <a:srgbClr val="800000"/>
                </a:solidFill>
                <a:latin typeface="Calibri Light"/>
                <a:ea typeface="Franklin Gothic Book" pitchFamily="-105" charset="0"/>
                <a:cs typeface="Calibri Light"/>
              </a:rPr>
              <a:t>4. Stories</a:t>
            </a:r>
            <a:r>
              <a:rPr lang="it-IT" sz="2800" dirty="0">
                <a:solidFill>
                  <a:srgbClr val="800000"/>
                </a:solidFill>
                <a:latin typeface="Calibri Light"/>
                <a:ea typeface="Calibri Light" charset="0"/>
                <a:cs typeface="Calibri Light"/>
              </a:rPr>
              <a:t>| </a:t>
            </a:r>
            <a:r>
              <a:rPr lang="en-GB" sz="2400" i="1" dirty="0">
                <a:solidFill>
                  <a:schemeClr val="accent1">
                    <a:lumMod val="50000"/>
                  </a:schemeClr>
                </a:solidFill>
                <a:latin typeface="Calibri Light"/>
                <a:ea typeface="Calibri Light" charset="0"/>
                <a:cs typeface="Calibri Light"/>
              </a:rPr>
              <a:t>the storyboard </a:t>
            </a:r>
          </a:p>
        </p:txBody>
      </p:sp>
      <p:sp>
        <p:nvSpPr>
          <p:cNvPr id="8" name="TextBox 18">
            <a:extLst>
              <a:ext uri="{FF2B5EF4-FFF2-40B4-BE49-F238E27FC236}">
                <a16:creationId xmlns:a16="http://schemas.microsoft.com/office/drawing/2014/main" id="{71A33993-0B9D-8E4E-95B4-6B85017D8916}"/>
              </a:ext>
            </a:extLst>
          </p:cNvPr>
          <p:cNvSpPr txBox="1">
            <a:spLocks noChangeArrowheads="1"/>
          </p:cNvSpPr>
          <p:nvPr/>
        </p:nvSpPr>
        <p:spPr bwMode="auto">
          <a:xfrm>
            <a:off x="523876" y="1428750"/>
            <a:ext cx="6862762" cy="2523768"/>
          </a:xfrm>
          <a:prstGeom prst="rect">
            <a:avLst/>
          </a:prstGeom>
          <a:solidFill>
            <a:schemeClr val="bg1">
              <a:lumMod val="95000"/>
              <a:alpha val="39000"/>
            </a:schemeClr>
          </a:solidFill>
          <a:ln>
            <a:noFill/>
          </a:ln>
        </p:spPr>
        <p:txBody>
          <a:bodyPr wrap="square">
            <a:spAutoFit/>
          </a:bodyPr>
          <a:lstStyle>
            <a:lvl1pPr eaLnBrk="0" hangingPunct="0">
              <a:defRPr sz="2400">
                <a:solidFill>
                  <a:schemeClr val="tx1"/>
                </a:solidFill>
                <a:latin typeface="Perpetua" charset="0"/>
                <a:ea typeface="ＭＳ Ｐゴシック" charset="0"/>
                <a:cs typeface="ＭＳ Ｐゴシック" charset="0"/>
              </a:defRPr>
            </a:lvl1pPr>
            <a:lvl2pPr marL="742950" indent="-285750" eaLnBrk="0" hangingPunct="0">
              <a:defRPr sz="2400">
                <a:solidFill>
                  <a:schemeClr val="tx1"/>
                </a:solidFill>
                <a:latin typeface="Perpetua" charset="0"/>
                <a:ea typeface="ＭＳ Ｐゴシック" charset="0"/>
              </a:defRPr>
            </a:lvl2pPr>
            <a:lvl3pPr marL="1143000" indent="-228600" eaLnBrk="0" hangingPunct="0">
              <a:defRPr sz="2400">
                <a:solidFill>
                  <a:schemeClr val="tx1"/>
                </a:solidFill>
                <a:latin typeface="Perpetua" charset="0"/>
                <a:ea typeface="ＭＳ Ｐゴシック" charset="0"/>
              </a:defRPr>
            </a:lvl3pPr>
            <a:lvl4pPr marL="1600200" indent="-228600" eaLnBrk="0" hangingPunct="0">
              <a:defRPr sz="2400">
                <a:solidFill>
                  <a:schemeClr val="tx1"/>
                </a:solidFill>
                <a:latin typeface="Perpetua" charset="0"/>
                <a:ea typeface="ＭＳ Ｐゴシック" charset="0"/>
              </a:defRPr>
            </a:lvl4pPr>
            <a:lvl5pPr marL="2057400" indent="-228600" eaLnBrk="0" hangingPunct="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pPr eaLnBrk="1" hangingPunct="1">
              <a:spcAft>
                <a:spcPts val="600"/>
              </a:spcAft>
              <a:buClr>
                <a:srgbClr val="800000"/>
              </a:buClr>
              <a:buSzPct val="95000"/>
              <a:defRPr/>
            </a:pPr>
            <a:r>
              <a:rPr lang="en-GB" sz="1600" dirty="0">
                <a:latin typeface="Calibri Light"/>
                <a:cs typeface="Calibri Light"/>
              </a:rPr>
              <a:t>The storyboard is made of:</a:t>
            </a:r>
          </a:p>
          <a:p>
            <a:pPr marL="171450" indent="-171450" eaLnBrk="1" hangingPunct="1">
              <a:spcAft>
                <a:spcPts val="600"/>
              </a:spcAft>
              <a:buClr>
                <a:srgbClr val="800000"/>
              </a:buClr>
              <a:buSzPct val="95000"/>
              <a:buFont typeface="Arial" panose="020B0604020202020204" pitchFamily="34" charset="0"/>
              <a:buChar char="•"/>
              <a:defRPr/>
            </a:pPr>
            <a:r>
              <a:rPr lang="en-GB" sz="1600" b="1" dirty="0">
                <a:solidFill>
                  <a:schemeClr val="accent1"/>
                </a:solidFill>
                <a:latin typeface="Calibri Light"/>
                <a:cs typeface="Calibri Light"/>
              </a:rPr>
              <a:t>Structure</a:t>
            </a:r>
            <a:r>
              <a:rPr lang="en-GB" sz="1600" dirty="0">
                <a:latin typeface="Calibri Light"/>
                <a:cs typeface="Calibri Light"/>
              </a:rPr>
              <a:t> </a:t>
            </a:r>
          </a:p>
          <a:p>
            <a:pPr eaLnBrk="1" hangingPunct="1">
              <a:spcAft>
                <a:spcPts val="600"/>
              </a:spcAft>
              <a:buClr>
                <a:srgbClr val="800000"/>
              </a:buClr>
              <a:buSzPct val="95000"/>
              <a:defRPr/>
            </a:pPr>
            <a:r>
              <a:rPr lang="en-GB" sz="1600" dirty="0">
                <a:latin typeface="Calibri Light"/>
                <a:cs typeface="Calibri Light"/>
              </a:rPr>
              <a:t>the sequence is not improvised and include narrative key elements</a:t>
            </a:r>
          </a:p>
          <a:p>
            <a:pPr marL="171450" indent="-171450" eaLnBrk="1" hangingPunct="1">
              <a:spcAft>
                <a:spcPts val="600"/>
              </a:spcAft>
              <a:buClr>
                <a:srgbClr val="800000"/>
              </a:buClr>
              <a:buSzPct val="95000"/>
              <a:buFont typeface="Arial" panose="020B0604020202020204" pitchFamily="34" charset="0"/>
              <a:buChar char="•"/>
              <a:defRPr/>
            </a:pPr>
            <a:r>
              <a:rPr lang="en-GB" sz="1600" b="1" dirty="0">
                <a:solidFill>
                  <a:schemeClr val="accent1"/>
                </a:solidFill>
                <a:latin typeface="Calibri Light"/>
                <a:cs typeface="Calibri Light"/>
              </a:rPr>
              <a:t>Logic line </a:t>
            </a:r>
          </a:p>
          <a:p>
            <a:pPr eaLnBrk="1" hangingPunct="1">
              <a:spcAft>
                <a:spcPts val="600"/>
              </a:spcAft>
              <a:buClr>
                <a:srgbClr val="800000"/>
              </a:buClr>
              <a:buSzPct val="95000"/>
              <a:defRPr/>
            </a:pPr>
            <a:r>
              <a:rPr lang="en-GB" sz="1600" dirty="0">
                <a:latin typeface="Calibri Light"/>
                <a:cs typeface="Calibri Light"/>
              </a:rPr>
              <a:t>one concept logically follows the other (a good rule is: “never anticipate”)</a:t>
            </a:r>
          </a:p>
          <a:p>
            <a:pPr marL="171450" indent="-171450" eaLnBrk="1" hangingPunct="1">
              <a:spcAft>
                <a:spcPts val="600"/>
              </a:spcAft>
              <a:buClr>
                <a:srgbClr val="800000"/>
              </a:buClr>
              <a:buSzPct val="95000"/>
              <a:buFont typeface="Arial" panose="020B0604020202020204" pitchFamily="34" charset="0"/>
              <a:buChar char="•"/>
              <a:defRPr/>
            </a:pPr>
            <a:r>
              <a:rPr lang="en-GB" sz="1600" b="1" dirty="0">
                <a:solidFill>
                  <a:schemeClr val="accent1"/>
                </a:solidFill>
                <a:latin typeface="Calibri Light"/>
                <a:cs typeface="Calibri Light"/>
              </a:rPr>
              <a:t>Time line</a:t>
            </a:r>
          </a:p>
          <a:p>
            <a:pPr eaLnBrk="1" hangingPunct="1">
              <a:spcAft>
                <a:spcPts val="600"/>
              </a:spcAft>
              <a:buClr>
                <a:srgbClr val="800000"/>
              </a:buClr>
              <a:buSzPct val="95000"/>
              <a:defRPr/>
            </a:pPr>
            <a:r>
              <a:rPr lang="en-GB" sz="1600" dirty="0">
                <a:latin typeface="Calibri Light"/>
                <a:cs typeface="Calibri Light"/>
              </a:rPr>
              <a:t>The quantity and complexity of contents respect the time window at your disposal</a:t>
            </a:r>
          </a:p>
        </p:txBody>
      </p:sp>
    </p:spTree>
    <p:extLst>
      <p:ext uri="{BB962C8B-B14F-4D97-AF65-F5344CB8AC3E}">
        <p14:creationId xmlns:p14="http://schemas.microsoft.com/office/powerpoint/2010/main" val="3940895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29B027-59ED-4B43-95D3-455364732CB2}"/>
              </a:ext>
            </a:extLst>
          </p:cNvPr>
          <p:cNvSpPr>
            <a:spLocks noGrp="1"/>
          </p:cNvSpPr>
          <p:nvPr>
            <p:ph type="title"/>
          </p:nvPr>
        </p:nvSpPr>
        <p:spPr>
          <a:xfrm>
            <a:off x="1219200" y="1428750"/>
            <a:ext cx="5957047" cy="2191871"/>
          </a:xfrm>
        </p:spPr>
        <p:txBody>
          <a:bodyPr/>
          <a:lstStyle/>
          <a:p>
            <a:r>
              <a:rPr lang="en-US" sz="4800">
                <a:latin typeface="Calibri light"/>
                <a:cs typeface="Calibri light"/>
              </a:rPr>
              <a:t>Building a good story</a:t>
            </a:r>
            <a:br>
              <a:rPr lang="en-US" sz="4800">
                <a:latin typeface="Calibri light"/>
                <a:cs typeface="Calibri light"/>
              </a:rPr>
            </a:br>
            <a:br>
              <a:rPr lang="en-US" sz="4800">
                <a:latin typeface="Calibri light"/>
                <a:cs typeface="Calibri light"/>
              </a:rPr>
            </a:br>
            <a:r>
              <a:rPr lang="en-US" sz="2000">
                <a:latin typeface="Calibri light"/>
                <a:cs typeface="Calibri light"/>
              </a:rPr>
              <a:t>Independently from the PE format you choose</a:t>
            </a:r>
            <a:endParaRPr lang="it-IT" sz="2000"/>
          </a:p>
        </p:txBody>
      </p:sp>
      <p:sp>
        <p:nvSpPr>
          <p:cNvPr id="3" name="Segnaposto testo 2">
            <a:extLst>
              <a:ext uri="{FF2B5EF4-FFF2-40B4-BE49-F238E27FC236}">
                <a16:creationId xmlns:a16="http://schemas.microsoft.com/office/drawing/2014/main" id="{9D0C7771-A93B-BB43-B2D2-06C543904B81}"/>
              </a:ext>
            </a:extLst>
          </p:cNvPr>
          <p:cNvSpPr>
            <a:spLocks noGrp="1"/>
          </p:cNvSpPr>
          <p:nvPr>
            <p:ph type="body" idx="1"/>
          </p:nvPr>
        </p:nvSpPr>
        <p:spPr>
          <a:xfrm>
            <a:off x="1447800" y="2585926"/>
            <a:ext cx="5728447" cy="290624"/>
          </a:xfrm>
        </p:spPr>
        <p:txBody>
          <a:bodyPr>
            <a:normAutofit fontScale="77500" lnSpcReduction="20000"/>
          </a:bodyPr>
          <a:lstStyle/>
          <a:p>
            <a:r>
              <a:rPr lang="en-GB" sz="2000"/>
              <a:t>Understandable, engaging and persuasive</a:t>
            </a:r>
          </a:p>
        </p:txBody>
      </p:sp>
      <p:pic>
        <p:nvPicPr>
          <p:cNvPr id="6" name="Picture 6" descr="LOGO_INFN_SIGLA.jpeg">
            <a:extLst>
              <a:ext uri="{FF2B5EF4-FFF2-40B4-BE49-F238E27FC236}">
                <a16:creationId xmlns:a16="http://schemas.microsoft.com/office/drawing/2014/main" id="{6F331CED-E4BE-C140-9049-CFB3BF9C897A}"/>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rcRect/>
          <a:stretch>
            <a:fillRect/>
          </a:stretch>
        </p:blipFill>
        <p:spPr bwMode="auto">
          <a:xfrm>
            <a:off x="7539038" y="57150"/>
            <a:ext cx="1528762" cy="936625"/>
          </a:xfrm>
          <a:prstGeom prst="rect">
            <a:avLst/>
          </a:prstGeom>
          <a:noFill/>
          <a:ln w="9525">
            <a:noFill/>
            <a:miter lim="800000"/>
            <a:headEnd/>
            <a:tailEnd/>
          </a:ln>
        </p:spPr>
      </p:pic>
      <p:sp>
        <p:nvSpPr>
          <p:cNvPr id="7" name="Rectangle 7">
            <a:extLst>
              <a:ext uri="{FF2B5EF4-FFF2-40B4-BE49-F238E27FC236}">
                <a16:creationId xmlns:a16="http://schemas.microsoft.com/office/drawing/2014/main" id="{886C50E8-B657-4649-91D1-354328675439}"/>
              </a:ext>
            </a:extLst>
          </p:cNvPr>
          <p:cNvSpPr/>
          <p:nvPr/>
        </p:nvSpPr>
        <p:spPr>
          <a:xfrm>
            <a:off x="147638" y="4733865"/>
            <a:ext cx="7391400" cy="430887"/>
          </a:xfrm>
          <a:prstGeom prst="rect">
            <a:avLst/>
          </a:prstGeom>
        </p:spPr>
        <p:txBody>
          <a:bodyPr wrap="square">
            <a:spAutoFit/>
          </a:bodyPr>
          <a:lstStyle/>
          <a:p>
            <a:pPr algn="ctr"/>
            <a:r>
              <a:rPr lang="en-US" sz="1100" dirty="0">
                <a:latin typeface="Calibri light"/>
                <a:cs typeface="Calibri light"/>
              </a:rPr>
              <a:t>FRANCESCA SCIANITTI, INFN Communications – </a:t>
            </a:r>
            <a:r>
              <a:rPr lang="en-US" sz="1100" dirty="0">
                <a:latin typeface="Calibri Light" panose="020F0302020204030204" pitchFamily="34" charset="0"/>
                <a:cs typeface="Calibri Light" panose="020F0302020204030204" pitchFamily="34" charset="0"/>
              </a:rPr>
              <a:t>XXXII International Seminar of Nuclear and Subnuclear Physics</a:t>
            </a:r>
            <a:r>
              <a:rPr lang="it-IT" sz="1100" dirty="0">
                <a:latin typeface="Calibri Light" panose="020F0302020204030204" pitchFamily="34" charset="0"/>
                <a:cs typeface="Calibri Light" panose="020F0302020204030204" pitchFamily="34" charset="0"/>
              </a:rPr>
              <a:t> </a:t>
            </a:r>
            <a:r>
              <a:rPr lang="en-US" sz="1100" dirty="0">
                <a:latin typeface="Calibri Light" panose="020F0302020204030204" pitchFamily="34" charset="0"/>
                <a:cs typeface="Calibri Light" panose="020F0302020204030204" pitchFamily="34" charset="0"/>
              </a:rPr>
              <a:t>– </a:t>
            </a:r>
            <a:r>
              <a:rPr lang="it-IT" sz="1100" dirty="0" err="1">
                <a:latin typeface="Calibri Light" panose="020F0302020204030204" pitchFamily="34" charset="0"/>
                <a:cs typeface="Calibri Light" panose="020F0302020204030204" pitchFamily="34" charset="0"/>
              </a:rPr>
              <a:t>June</a:t>
            </a:r>
            <a:r>
              <a:rPr lang="it-IT" sz="1100" dirty="0">
                <a:latin typeface="Calibri Light" panose="020F0302020204030204" pitchFamily="34" charset="0"/>
                <a:cs typeface="Calibri Light" panose="020F0302020204030204" pitchFamily="34" charset="0"/>
              </a:rPr>
              <a:t> 7-11, 2021</a:t>
            </a:r>
          </a:p>
          <a:p>
            <a:pPr algn="ctr"/>
            <a:endParaRPr lang="it-IT" sz="1100" dirty="0">
              <a:latin typeface="Calibri light"/>
              <a:cs typeface="Calibri light"/>
            </a:endParaRPr>
          </a:p>
        </p:txBody>
      </p:sp>
    </p:spTree>
    <p:extLst>
      <p:ext uri="{BB962C8B-B14F-4D97-AF65-F5344CB8AC3E}">
        <p14:creationId xmlns:p14="http://schemas.microsoft.com/office/powerpoint/2010/main" val="3102221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14637E-0BE6-F74C-A92D-F2525F6B75E7}"/>
              </a:ext>
            </a:extLst>
          </p:cNvPr>
          <p:cNvSpPr txBox="1">
            <a:spLocks/>
          </p:cNvSpPr>
          <p:nvPr/>
        </p:nvSpPr>
        <p:spPr bwMode="auto">
          <a:xfrm>
            <a:off x="228600" y="298661"/>
            <a:ext cx="6629400" cy="44428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eaLnBrk="1" hangingPunct="1"/>
            <a:r>
              <a:rPr lang="en-GB" sz="2800" dirty="0">
                <a:solidFill>
                  <a:srgbClr val="800000"/>
                </a:solidFill>
                <a:latin typeface="Calibri Light" charset="0"/>
                <a:ea typeface="Calibri Light" charset="0"/>
                <a:cs typeface="Calibri Light" charset="0"/>
              </a:rPr>
              <a:t>5. Structure of a story</a:t>
            </a:r>
            <a:r>
              <a:rPr lang="it-IT" sz="2800" dirty="0">
                <a:solidFill>
                  <a:srgbClr val="800000"/>
                </a:solidFill>
                <a:latin typeface="Calibri Light" charset="0"/>
                <a:ea typeface="Calibri Light" charset="0"/>
                <a:cs typeface="Calibri Light" charset="0"/>
              </a:rPr>
              <a:t>|</a:t>
            </a:r>
            <a:r>
              <a:rPr lang="en-GB" sz="2800" dirty="0">
                <a:solidFill>
                  <a:srgbClr val="800000"/>
                </a:solidFill>
                <a:latin typeface="Calibri Light" charset="0"/>
                <a:ea typeface="Calibri Light" charset="0"/>
                <a:cs typeface="Calibri Light" charset="0"/>
              </a:rPr>
              <a:t> </a:t>
            </a:r>
            <a:r>
              <a:rPr lang="en-GB" sz="2800" dirty="0">
                <a:solidFill>
                  <a:schemeClr val="accent1">
                    <a:lumMod val="50000"/>
                  </a:schemeClr>
                </a:solidFill>
                <a:latin typeface="Calibri Light" charset="0"/>
                <a:ea typeface="Calibri Light" charset="0"/>
                <a:cs typeface="Calibri Light" charset="0"/>
              </a:rPr>
              <a:t>key elements</a:t>
            </a:r>
          </a:p>
        </p:txBody>
      </p:sp>
      <p:sp>
        <p:nvSpPr>
          <p:cNvPr id="7" name="CasellaDiTesto 6">
            <a:extLst>
              <a:ext uri="{FF2B5EF4-FFF2-40B4-BE49-F238E27FC236}">
                <a16:creationId xmlns:a16="http://schemas.microsoft.com/office/drawing/2014/main" id="{44B20E6A-A627-3648-A7A9-72813481766A}"/>
              </a:ext>
            </a:extLst>
          </p:cNvPr>
          <p:cNvSpPr txBox="1"/>
          <p:nvPr/>
        </p:nvSpPr>
        <p:spPr>
          <a:xfrm>
            <a:off x="5029200" y="967375"/>
            <a:ext cx="3311060" cy="4119649"/>
          </a:xfrm>
          <a:prstGeom prst="rect">
            <a:avLst/>
          </a:prstGeom>
          <a:solidFill>
            <a:schemeClr val="bg1">
              <a:lumMod val="95000"/>
              <a:alpha val="96340"/>
            </a:schemeClr>
          </a:solidFill>
        </p:spPr>
        <p:txBody>
          <a:bodyPr wrap="square" rtlCol="0">
            <a:spAutoFit/>
          </a:bodyPr>
          <a:lstStyle/>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Who is/are the </a:t>
            </a:r>
            <a:r>
              <a:rPr lang="en-GB" sz="1400" b="1" dirty="0">
                <a:latin typeface="Calibri Light" panose="020F0302020204030204" pitchFamily="34" charset="0"/>
                <a:cs typeface="Calibri Light" panose="020F0302020204030204" pitchFamily="34" charset="0"/>
              </a:rPr>
              <a:t>characters</a:t>
            </a:r>
            <a:r>
              <a:rPr lang="en-GB" sz="1400" dirty="0">
                <a:latin typeface="Calibri Light" panose="020F0302020204030204" pitchFamily="34" charset="0"/>
                <a:cs typeface="Calibri Light" panose="020F0302020204030204" pitchFamily="34" charset="0"/>
              </a:rPr>
              <a:t>:  people/ideas/experiments/Physics objects/entities (gluons, neutrinos)</a:t>
            </a:r>
          </a:p>
          <a:p>
            <a:pPr marL="171450" indent="-171450">
              <a:buFont typeface="Arial" panose="020B0604020202020204" pitchFamily="34" charset="0"/>
              <a:buChar char="•"/>
            </a:pPr>
            <a:endParaRPr lang="en-GB" sz="1400" dirty="0">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What is the </a:t>
            </a:r>
            <a:r>
              <a:rPr lang="en-GB" sz="1400" b="1" dirty="0">
                <a:latin typeface="Calibri Light" panose="020F0302020204030204" pitchFamily="34" charset="0"/>
                <a:cs typeface="Calibri Light" panose="020F0302020204030204" pitchFamily="34" charset="0"/>
              </a:rPr>
              <a:t>setting</a:t>
            </a:r>
            <a:r>
              <a:rPr lang="en-GB" sz="1400" dirty="0">
                <a:latin typeface="Calibri Light" panose="020F0302020204030204" pitchFamily="34" charset="0"/>
                <a:cs typeface="Calibri Light" panose="020F0302020204030204" pitchFamily="34" charset="0"/>
              </a:rPr>
              <a:t> made of:  Infrastructure/laboratory/Space/ physics context (early universe, atomic nucleus)</a:t>
            </a:r>
          </a:p>
          <a:p>
            <a:pPr marL="171450" indent="-171450">
              <a:buFont typeface="Arial" panose="020B0604020202020204" pitchFamily="34" charset="0"/>
              <a:buChar char="•"/>
            </a:pPr>
            <a:endParaRPr lang="en-GB" sz="1400" dirty="0">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Which is the </a:t>
            </a:r>
            <a:r>
              <a:rPr lang="en-GB" sz="1400" b="1" dirty="0">
                <a:latin typeface="Calibri Light" panose="020F0302020204030204" pitchFamily="34" charset="0"/>
                <a:cs typeface="Calibri Light" panose="020F0302020204030204" pitchFamily="34" charset="0"/>
              </a:rPr>
              <a:t>problem</a:t>
            </a:r>
            <a:r>
              <a:rPr lang="en-GB" sz="1400" dirty="0">
                <a:latin typeface="Calibri Light" panose="020F0302020204030204" pitchFamily="34" charset="0"/>
                <a:cs typeface="Calibri Light" panose="020F0302020204030204" pitchFamily="34" charset="0"/>
              </a:rPr>
              <a:t> to solve: Expected discovery/ nature of something/unexplained behaviours </a:t>
            </a:r>
          </a:p>
          <a:p>
            <a:endParaRPr lang="en-GB" sz="1400" dirty="0">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Solution</a:t>
            </a:r>
            <a:r>
              <a:rPr lang="en-GB" sz="1400" dirty="0">
                <a:latin typeface="Calibri Light" panose="020F0302020204030204" pitchFamily="34" charset="0"/>
                <a:cs typeface="Calibri Light" panose="020F0302020204030204" pitchFamily="34" charset="0"/>
              </a:rPr>
              <a:t>: discovery/explanation/New experiment/New Physics</a:t>
            </a:r>
          </a:p>
          <a:p>
            <a:pPr marL="171450" indent="-171450">
              <a:buFont typeface="Arial" panose="020B0604020202020204" pitchFamily="34" charset="0"/>
              <a:buChar char="•"/>
            </a:pPr>
            <a:endParaRPr lang="en-GB" sz="1400" dirty="0">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Mood changing: </a:t>
            </a:r>
            <a:r>
              <a:rPr lang="en-GB" sz="1400" dirty="0">
                <a:latin typeface="Calibri Light" panose="020F0302020204030204" pitchFamily="34" charset="0"/>
                <a:cs typeface="Calibri Light" panose="020F0302020204030204" pitchFamily="34" charset="0"/>
              </a:rPr>
              <a:t>long term experiment, very near discovery, epical discovery, deep uncertainty but big enthusiasm.</a:t>
            </a:r>
          </a:p>
        </p:txBody>
      </p:sp>
      <p:pic>
        <p:nvPicPr>
          <p:cNvPr id="1025" name="Picture 1" descr="page1image3247537168">
            <a:extLst>
              <a:ext uri="{FF2B5EF4-FFF2-40B4-BE49-F238E27FC236}">
                <a16:creationId xmlns:a16="http://schemas.microsoft.com/office/drawing/2014/main" id="{CB02484B-9FCD-9E45-9634-09AB3ADE0D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11" t="415" r="-4811" b="4903"/>
          <a:stretch/>
        </p:blipFill>
        <p:spPr bwMode="auto">
          <a:xfrm>
            <a:off x="685800" y="967374"/>
            <a:ext cx="4585103" cy="4119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2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9E2978-8462-8D42-8A04-3EC279B5FE6A}"/>
              </a:ext>
            </a:extLst>
          </p:cNvPr>
          <p:cNvSpPr>
            <a:spLocks noGrp="1"/>
          </p:cNvSpPr>
          <p:nvPr>
            <p:ph type="title"/>
          </p:nvPr>
        </p:nvSpPr>
        <p:spPr>
          <a:xfrm>
            <a:off x="6629400" y="628650"/>
            <a:ext cx="2209800" cy="3657600"/>
          </a:xfrm>
        </p:spPr>
        <p:txBody>
          <a:bodyPr/>
          <a:lstStyle/>
          <a:p>
            <a:r>
              <a:rPr lang="it-IT"/>
              <a:t>The </a:t>
            </a:r>
            <a:r>
              <a:rPr lang="it-IT" err="1"/>
              <a:t>Shapes</a:t>
            </a:r>
            <a:r>
              <a:rPr lang="it-IT"/>
              <a:t> of Stories</a:t>
            </a:r>
            <a:br>
              <a:rPr lang="it-IT"/>
            </a:br>
            <a:br>
              <a:rPr lang="it-IT"/>
            </a:br>
            <a:r>
              <a:rPr lang="it-IT" sz="2400">
                <a:solidFill>
                  <a:schemeClr val="tx1"/>
                </a:solidFill>
              </a:rPr>
              <a:t>Kurt </a:t>
            </a:r>
            <a:r>
              <a:rPr lang="it-IT" sz="2400" err="1">
                <a:solidFill>
                  <a:schemeClr val="tx1"/>
                </a:solidFill>
              </a:rPr>
              <a:t>Vonnegut</a:t>
            </a:r>
            <a:endParaRPr lang="it-IT" sz="2400">
              <a:solidFill>
                <a:schemeClr val="tx1"/>
              </a:solidFill>
            </a:endParaRPr>
          </a:p>
        </p:txBody>
      </p:sp>
      <p:pic>
        <p:nvPicPr>
          <p:cNvPr id="6" name="Kurt Vonnegut on the Shapes of Stories" descr="Kurt Vonnegut on the Shapes of Stories">
            <a:hlinkClick r:id="" action="ppaction://media"/>
            <a:extLst>
              <a:ext uri="{FF2B5EF4-FFF2-40B4-BE49-F238E27FC236}">
                <a16:creationId xmlns:a16="http://schemas.microsoft.com/office/drawing/2014/main" id="{D7AC5D1F-81B8-3841-A88C-979B6645E0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133350"/>
            <a:ext cx="6053138" cy="4539854"/>
          </a:xfrm>
          <a:prstGeom prst="rect">
            <a:avLst/>
          </a:prstGeom>
        </p:spPr>
      </p:pic>
      <p:pic>
        <p:nvPicPr>
          <p:cNvPr id="7" name="Picture 10" descr="LOGO_INFN_SIGLA.jpeg">
            <a:extLst>
              <a:ext uri="{FF2B5EF4-FFF2-40B4-BE49-F238E27FC236}">
                <a16:creationId xmlns:a16="http://schemas.microsoft.com/office/drawing/2014/main" id="{737A1DD7-0955-EA44-A369-B2CB377D51EB}"/>
              </a:ext>
            </a:extLst>
          </p:cNvPr>
          <p:cNvPicPr>
            <a:picLocks noChangeAspect="1"/>
          </p:cNvPicPr>
          <p:nvPr/>
        </p:nvPicPr>
        <p:blipFill>
          <a:blip r:embed="rId5" cstate="screen">
            <a:alphaModFix amt="60000"/>
            <a:extLst>
              <a:ext uri="{28A0092B-C50C-407E-A947-70E740481C1C}">
                <a14:useLocalDpi xmlns:a14="http://schemas.microsoft.com/office/drawing/2010/main"/>
              </a:ext>
            </a:extLst>
          </a:blip>
          <a:srcRect/>
          <a:stretch>
            <a:fillRect/>
          </a:stretch>
        </p:blipFill>
        <p:spPr bwMode="auto">
          <a:xfrm>
            <a:off x="6815138" y="133350"/>
            <a:ext cx="1490662" cy="914400"/>
          </a:xfrm>
          <a:prstGeom prst="rect">
            <a:avLst/>
          </a:prstGeom>
          <a:noFill/>
          <a:ln w="9525">
            <a:noFill/>
            <a:miter lim="800000"/>
            <a:headEnd/>
            <a:tailEnd/>
          </a:ln>
        </p:spPr>
      </p:pic>
      <p:sp>
        <p:nvSpPr>
          <p:cNvPr id="9" name="Rectangle 7">
            <a:extLst>
              <a:ext uri="{FF2B5EF4-FFF2-40B4-BE49-F238E27FC236}">
                <a16:creationId xmlns:a16="http://schemas.microsoft.com/office/drawing/2014/main" id="{AEB80B11-9653-F04A-936B-8730F5B9CA68}"/>
              </a:ext>
            </a:extLst>
          </p:cNvPr>
          <p:cNvSpPr/>
          <p:nvPr/>
        </p:nvSpPr>
        <p:spPr>
          <a:xfrm>
            <a:off x="137926" y="4806232"/>
            <a:ext cx="7391400" cy="261610"/>
          </a:xfrm>
          <a:prstGeom prst="rect">
            <a:avLst/>
          </a:prstGeom>
        </p:spPr>
        <p:txBody>
          <a:bodyPr wrap="square">
            <a:spAutoFit/>
          </a:bodyPr>
          <a:lstStyle/>
          <a:p>
            <a:pPr algn="ctr"/>
            <a:r>
              <a:rPr lang="en-US" sz="1100">
                <a:latin typeface="Calibri light"/>
                <a:cs typeface="Calibri light"/>
              </a:rPr>
              <a:t>FRANCESCA SCIANITTI, INFN Communications – </a:t>
            </a:r>
            <a:r>
              <a:rPr lang="en-US" sz="1100">
                <a:latin typeface="Calibri Light" panose="020F0302020204030204" pitchFamily="34" charset="0"/>
                <a:cs typeface="Calibri Light" panose="020F0302020204030204" pitchFamily="34" charset="0"/>
              </a:rPr>
              <a:t>XXXII International Seminar of Nuclear and Subnuclear Physics</a:t>
            </a:r>
            <a:r>
              <a:rPr lang="it-IT" sz="1100">
                <a:latin typeface="Calibri Light" panose="020F0302020204030204" pitchFamily="34" charset="0"/>
                <a:cs typeface="Calibri Light" panose="020F0302020204030204" pitchFamily="34" charset="0"/>
              </a:rPr>
              <a:t> </a:t>
            </a:r>
            <a:r>
              <a:rPr lang="en-US" sz="1100">
                <a:latin typeface="Calibri Light" panose="020F0302020204030204" pitchFamily="34" charset="0"/>
                <a:cs typeface="Calibri Light" panose="020F0302020204030204" pitchFamily="34" charset="0"/>
              </a:rPr>
              <a:t>– </a:t>
            </a:r>
            <a:r>
              <a:rPr lang="it-IT" sz="1100" err="1">
                <a:latin typeface="Calibri Light" panose="020F0302020204030204" pitchFamily="34" charset="0"/>
                <a:cs typeface="Calibri Light" panose="020F0302020204030204" pitchFamily="34" charset="0"/>
              </a:rPr>
              <a:t>June</a:t>
            </a:r>
            <a:r>
              <a:rPr lang="it-IT" sz="1100">
                <a:latin typeface="Calibri Light" panose="020F0302020204030204" pitchFamily="34" charset="0"/>
                <a:cs typeface="Calibri Light" panose="020F0302020204030204" pitchFamily="34" charset="0"/>
              </a:rPr>
              <a:t> 7-11, 2021</a:t>
            </a:r>
          </a:p>
        </p:txBody>
      </p:sp>
    </p:spTree>
    <p:extLst>
      <p:ext uri="{BB962C8B-B14F-4D97-AF65-F5344CB8AC3E}">
        <p14:creationId xmlns:p14="http://schemas.microsoft.com/office/powerpoint/2010/main" val="233821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4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LOGO_INFN_SIGLA.jpeg"/>
          <p:cNvPicPr>
            <a:picLocks noChangeAspect="1"/>
          </p:cNvPicPr>
          <p:nvPr/>
        </p:nvPicPr>
        <p:blipFill>
          <a:blip r:embed="rId3" cstate="screen">
            <a:alphaModFix amt="60000"/>
            <a:extLst>
              <a:ext uri="{28A0092B-C50C-407E-A947-70E740481C1C}">
                <a14:useLocalDpi xmlns:a14="http://schemas.microsoft.com/office/drawing/2010/main"/>
              </a:ext>
            </a:extLst>
          </a:blip>
          <a:srcRect/>
          <a:stretch>
            <a:fillRect/>
          </a:stretch>
        </p:blipFill>
        <p:spPr bwMode="auto">
          <a:xfrm>
            <a:off x="6815138" y="133350"/>
            <a:ext cx="1490662" cy="914400"/>
          </a:xfrm>
          <a:prstGeom prst="rect">
            <a:avLst/>
          </a:prstGeom>
          <a:noFill/>
          <a:ln w="9525">
            <a:noFill/>
            <a:miter lim="800000"/>
            <a:headEnd/>
            <a:tailEnd/>
          </a:ln>
        </p:spPr>
      </p:pic>
      <p:sp>
        <p:nvSpPr>
          <p:cNvPr id="9" name="Title 1">
            <a:extLst>
              <a:ext uri="{FF2B5EF4-FFF2-40B4-BE49-F238E27FC236}">
                <a16:creationId xmlns:a16="http://schemas.microsoft.com/office/drawing/2014/main" id="{74A712C5-1AC6-5441-97F4-FE4885368AAF}"/>
              </a:ext>
            </a:extLst>
          </p:cNvPr>
          <p:cNvSpPr txBox="1">
            <a:spLocks/>
          </p:cNvSpPr>
          <p:nvPr/>
        </p:nvSpPr>
        <p:spPr bwMode="auto">
          <a:xfrm>
            <a:off x="228600" y="298661"/>
            <a:ext cx="8153400" cy="552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eaLnBrk="1" hangingPunct="1"/>
            <a:r>
              <a:rPr lang="en-GB" sz="2400" dirty="0">
                <a:solidFill>
                  <a:srgbClr val="800000"/>
                </a:solidFill>
                <a:latin typeface="Calibri Light" charset="0"/>
                <a:ea typeface="Calibri Light" charset="0"/>
                <a:cs typeface="Calibri Light" charset="0"/>
              </a:rPr>
              <a:t>5. Structure of a story</a:t>
            </a:r>
            <a:r>
              <a:rPr lang="it-IT" sz="2400" dirty="0">
                <a:solidFill>
                  <a:srgbClr val="800000"/>
                </a:solidFill>
                <a:latin typeface="Calibri Light" charset="0"/>
                <a:ea typeface="Calibri Light" charset="0"/>
                <a:cs typeface="Calibri Light" charset="0"/>
              </a:rPr>
              <a:t>|</a:t>
            </a:r>
            <a:r>
              <a:rPr lang="en-GB" sz="2400" dirty="0">
                <a:solidFill>
                  <a:srgbClr val="800000"/>
                </a:solidFill>
                <a:latin typeface="Calibri Light" charset="0"/>
                <a:ea typeface="Calibri Light" charset="0"/>
                <a:cs typeface="Calibri Light" charset="0"/>
              </a:rPr>
              <a:t> </a:t>
            </a:r>
            <a:r>
              <a:rPr lang="en-GB" sz="2400" dirty="0">
                <a:solidFill>
                  <a:schemeClr val="accent1">
                    <a:lumMod val="50000"/>
                  </a:schemeClr>
                </a:solidFill>
                <a:latin typeface="Calibri Light" charset="0"/>
                <a:ea typeface="Calibri Light" charset="0"/>
                <a:cs typeface="Calibri Light" charset="0"/>
              </a:rPr>
              <a:t>… three acts?</a:t>
            </a:r>
          </a:p>
        </p:txBody>
      </p:sp>
      <p:sp>
        <p:nvSpPr>
          <p:cNvPr id="12" name="Rettangolo 11">
            <a:extLst>
              <a:ext uri="{FF2B5EF4-FFF2-40B4-BE49-F238E27FC236}">
                <a16:creationId xmlns:a16="http://schemas.microsoft.com/office/drawing/2014/main" id="{CDF0F68A-3CA3-6646-AAC3-A99703875B8C}"/>
              </a:ext>
            </a:extLst>
          </p:cNvPr>
          <p:cNvSpPr/>
          <p:nvPr/>
        </p:nvSpPr>
        <p:spPr>
          <a:xfrm>
            <a:off x="6659744" y="1786920"/>
            <a:ext cx="2484256" cy="1569660"/>
          </a:xfrm>
          <a:prstGeom prst="rect">
            <a:avLst/>
          </a:prstGeom>
        </p:spPr>
        <p:txBody>
          <a:bodyPr wrap="square">
            <a:spAutoFit/>
          </a:bodyPr>
          <a:lstStyle/>
          <a:p>
            <a:r>
              <a:rPr lang="en-GB">
                <a:solidFill>
                  <a:srgbClr val="222222"/>
                </a:solidFill>
                <a:latin typeface="Calibri" panose="020F0502020204030204" pitchFamily="34" charset="0"/>
                <a:cs typeface="Calibri" panose="020F0502020204030204" pitchFamily="34" charset="0"/>
              </a:rPr>
              <a:t>The narrative arc:</a:t>
            </a:r>
          </a:p>
          <a:p>
            <a:pPr marL="285750" indent="-285750">
              <a:buFont typeface="Arial" panose="020B0604020202020204" pitchFamily="34" charset="0"/>
              <a:buChar char="•"/>
            </a:pPr>
            <a:endParaRPr lang="en-GB" b="1">
              <a:solidFill>
                <a:srgbClr val="C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err="1">
                <a:solidFill>
                  <a:schemeClr val="accent2"/>
                </a:solidFill>
                <a:latin typeface="Calibri" panose="020F0502020204030204" pitchFamily="34" charset="0"/>
                <a:cs typeface="Calibri" panose="020F0502020204030204" pitchFamily="34" charset="0"/>
              </a:rPr>
              <a:t>Equlibrium</a:t>
            </a:r>
            <a:endParaRPr lang="en-GB" sz="2000">
              <a:solidFill>
                <a:schemeClr val="accent2"/>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a:solidFill>
                  <a:schemeClr val="accent2"/>
                </a:solidFill>
                <a:latin typeface="Calibri" panose="020F0502020204030204" pitchFamily="34" charset="0"/>
                <a:cs typeface="Calibri" panose="020F0502020204030204" pitchFamily="34" charset="0"/>
              </a:rPr>
              <a:t>Disruption</a:t>
            </a:r>
          </a:p>
          <a:p>
            <a:pPr marL="285750" indent="-285750">
              <a:buFont typeface="Arial" panose="020B0604020202020204" pitchFamily="34" charset="0"/>
              <a:buChar char="•"/>
            </a:pPr>
            <a:r>
              <a:rPr lang="en-GB" sz="2000">
                <a:solidFill>
                  <a:schemeClr val="accent2"/>
                </a:solidFill>
                <a:latin typeface="Calibri" panose="020F0502020204030204" pitchFamily="34" charset="0"/>
                <a:cs typeface="Calibri" panose="020F0502020204030204" pitchFamily="34" charset="0"/>
              </a:rPr>
              <a:t>New Equilibrium</a:t>
            </a:r>
            <a:endParaRPr lang="en-GB" sz="2000" i="0" u="none" strike="noStrike">
              <a:solidFill>
                <a:schemeClr val="accent2"/>
              </a:solidFill>
              <a:effectLst/>
              <a:latin typeface="Calibri" panose="020F0502020204030204" pitchFamily="34" charset="0"/>
              <a:cs typeface="Calibri" panose="020F0502020204030204" pitchFamily="34" charset="0"/>
            </a:endParaRPr>
          </a:p>
        </p:txBody>
      </p:sp>
      <p:pic>
        <p:nvPicPr>
          <p:cNvPr id="6" name="Immagine 5">
            <a:extLst>
              <a:ext uri="{FF2B5EF4-FFF2-40B4-BE49-F238E27FC236}">
                <a16:creationId xmlns:a16="http://schemas.microsoft.com/office/drawing/2014/main" id="{D16A8E4E-E0B3-0743-90B0-9AC33BF8A19E}"/>
              </a:ext>
            </a:extLst>
          </p:cNvPr>
          <p:cNvPicPr>
            <a:picLocks noChangeAspect="1"/>
          </p:cNvPicPr>
          <p:nvPr/>
        </p:nvPicPr>
        <p:blipFill>
          <a:blip r:embed="rId4"/>
          <a:stretch>
            <a:fillRect/>
          </a:stretch>
        </p:blipFill>
        <p:spPr>
          <a:xfrm>
            <a:off x="242275" y="1059179"/>
            <a:ext cx="6452828" cy="3785659"/>
          </a:xfrm>
          <a:prstGeom prst="rect">
            <a:avLst/>
          </a:prstGeom>
        </p:spPr>
      </p:pic>
    </p:spTree>
    <p:extLst>
      <p:ext uri="{BB962C8B-B14F-4D97-AF65-F5344CB8AC3E}">
        <p14:creationId xmlns:p14="http://schemas.microsoft.com/office/powerpoint/2010/main" val="373359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1E5D6CC1-F233-5D4C-ADA0-272810D12BB9}"/>
              </a:ext>
            </a:extLst>
          </p:cNvPr>
          <p:cNvSpPr txBox="1">
            <a:spLocks/>
          </p:cNvSpPr>
          <p:nvPr/>
        </p:nvSpPr>
        <p:spPr bwMode="auto">
          <a:xfrm>
            <a:off x="381000" y="209550"/>
            <a:ext cx="7086600" cy="548133"/>
          </a:xfrm>
          <a:prstGeom prst="rect">
            <a:avLst/>
          </a:prstGeom>
          <a:noFill/>
          <a:ln w="9525">
            <a:noFill/>
            <a:miter lim="800000"/>
            <a:headEnd/>
            <a:tailEnd/>
          </a:ln>
        </p:spPr>
        <p:txBody>
          <a:bodyPr anchor="b">
            <a:prstTxWarp prst="textNoShape">
              <a:avLst/>
            </a:prstTxWarp>
          </a:bodyPr>
          <a:lstStyle/>
          <a:p>
            <a:r>
              <a:rPr lang="en-GB" sz="2400">
                <a:solidFill>
                  <a:srgbClr val="800000"/>
                </a:solidFill>
                <a:latin typeface="Calibri Light"/>
                <a:ea typeface="Franklin Gothic Book" pitchFamily="-105" charset="0"/>
                <a:cs typeface="Calibri Light"/>
              </a:rPr>
              <a:t>Talking about science</a:t>
            </a:r>
            <a:r>
              <a:rPr lang="it-IT" sz="2800">
                <a:solidFill>
                  <a:srgbClr val="800000"/>
                </a:solidFill>
                <a:latin typeface="Calibri Light"/>
                <a:ea typeface="Calibri Light" charset="0"/>
                <a:cs typeface="Calibri Light"/>
              </a:rPr>
              <a:t>| </a:t>
            </a:r>
            <a:r>
              <a:rPr lang="en-GB" sz="2200">
                <a:solidFill>
                  <a:schemeClr val="accent1">
                    <a:lumMod val="50000"/>
                  </a:schemeClr>
                </a:solidFill>
                <a:latin typeface="Calibri Light"/>
                <a:ea typeface="Calibri Light" charset="0"/>
                <a:cs typeface="Calibri Light"/>
              </a:rPr>
              <a:t>What we’ll talk about …</a:t>
            </a:r>
          </a:p>
        </p:txBody>
      </p:sp>
      <p:pic>
        <p:nvPicPr>
          <p:cNvPr id="8" name="Picture 6" descr="LOGO_INFN_SIGLA.jpeg">
            <a:extLst>
              <a:ext uri="{FF2B5EF4-FFF2-40B4-BE49-F238E27FC236}">
                <a16:creationId xmlns:a16="http://schemas.microsoft.com/office/drawing/2014/main" id="{3C7D0749-92DD-C142-B7FF-00469FF23E83}"/>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rcRect/>
          <a:stretch>
            <a:fillRect/>
          </a:stretch>
        </p:blipFill>
        <p:spPr bwMode="auto">
          <a:xfrm>
            <a:off x="7539038" y="57150"/>
            <a:ext cx="1528762" cy="936625"/>
          </a:xfrm>
          <a:prstGeom prst="rect">
            <a:avLst/>
          </a:prstGeom>
          <a:noFill/>
          <a:ln w="9525">
            <a:noFill/>
            <a:miter lim="800000"/>
            <a:headEnd/>
            <a:tailEnd/>
          </a:ln>
        </p:spPr>
      </p:pic>
      <p:sp>
        <p:nvSpPr>
          <p:cNvPr id="9" name="Rectangle 7">
            <a:extLst>
              <a:ext uri="{FF2B5EF4-FFF2-40B4-BE49-F238E27FC236}">
                <a16:creationId xmlns:a16="http://schemas.microsoft.com/office/drawing/2014/main" id="{B82B9F2F-623A-CB45-B720-FBB11EFC56D0}"/>
              </a:ext>
            </a:extLst>
          </p:cNvPr>
          <p:cNvSpPr/>
          <p:nvPr/>
        </p:nvSpPr>
        <p:spPr>
          <a:xfrm>
            <a:off x="147638" y="4733865"/>
            <a:ext cx="7391400" cy="261610"/>
          </a:xfrm>
          <a:prstGeom prst="rect">
            <a:avLst/>
          </a:prstGeom>
        </p:spPr>
        <p:txBody>
          <a:bodyPr wrap="square">
            <a:spAutoFit/>
          </a:bodyPr>
          <a:lstStyle/>
          <a:p>
            <a:pPr algn="ctr"/>
            <a:r>
              <a:rPr lang="en-US" sz="1100" dirty="0">
                <a:latin typeface="Calibri light"/>
                <a:cs typeface="Calibri light"/>
              </a:rPr>
              <a:t>FRANCESCA SCIANITTI, INFN Communications – </a:t>
            </a:r>
            <a:r>
              <a:rPr lang="en-US" sz="1100" dirty="0">
                <a:latin typeface="Calibri Light" panose="020F0302020204030204" pitchFamily="34" charset="0"/>
                <a:cs typeface="Calibri Light" panose="020F0302020204030204" pitchFamily="34" charset="0"/>
              </a:rPr>
              <a:t>XXXII International Seminar of Nuclear and Subnuclear Physics</a:t>
            </a:r>
            <a:r>
              <a:rPr lang="it-IT" sz="1100" dirty="0">
                <a:latin typeface="Calibri Light" panose="020F0302020204030204" pitchFamily="34" charset="0"/>
                <a:cs typeface="Calibri Light" panose="020F0302020204030204" pitchFamily="34" charset="0"/>
              </a:rPr>
              <a:t> </a:t>
            </a:r>
            <a:r>
              <a:rPr lang="en-US" sz="1100" dirty="0">
                <a:latin typeface="Calibri Light" panose="020F0302020204030204" pitchFamily="34" charset="0"/>
                <a:cs typeface="Calibri Light" panose="020F0302020204030204" pitchFamily="34" charset="0"/>
              </a:rPr>
              <a:t>– </a:t>
            </a:r>
            <a:r>
              <a:rPr lang="it-IT" sz="1100" dirty="0" err="1">
                <a:latin typeface="Calibri Light" panose="020F0302020204030204" pitchFamily="34" charset="0"/>
                <a:cs typeface="Calibri Light" panose="020F0302020204030204" pitchFamily="34" charset="0"/>
              </a:rPr>
              <a:t>June</a:t>
            </a:r>
            <a:r>
              <a:rPr lang="it-IT" sz="1100" dirty="0">
                <a:latin typeface="Calibri Light" panose="020F0302020204030204" pitchFamily="34" charset="0"/>
                <a:cs typeface="Calibri Light" panose="020F0302020204030204" pitchFamily="34" charset="0"/>
              </a:rPr>
              <a:t> 7-11, 2021</a:t>
            </a:r>
          </a:p>
        </p:txBody>
      </p:sp>
      <p:sp>
        <p:nvSpPr>
          <p:cNvPr id="10" name="TextBox 18">
            <a:extLst>
              <a:ext uri="{FF2B5EF4-FFF2-40B4-BE49-F238E27FC236}">
                <a16:creationId xmlns:a16="http://schemas.microsoft.com/office/drawing/2014/main" id="{AC8EAE2C-6F1F-8844-80C3-9BC604BF4780}"/>
              </a:ext>
            </a:extLst>
          </p:cNvPr>
          <p:cNvSpPr txBox="1">
            <a:spLocks noChangeArrowheads="1"/>
          </p:cNvSpPr>
          <p:nvPr/>
        </p:nvSpPr>
        <p:spPr bwMode="auto">
          <a:xfrm>
            <a:off x="762000" y="993775"/>
            <a:ext cx="5943600" cy="3330575"/>
          </a:xfrm>
          <a:prstGeom prst="rect">
            <a:avLst/>
          </a:prstGeom>
          <a:solidFill>
            <a:schemeClr val="bg1">
              <a:lumMod val="95000"/>
              <a:alpha val="39000"/>
            </a:schemeClr>
          </a:solidFill>
          <a:ln>
            <a:noFill/>
          </a:ln>
        </p:spPr>
        <p:txBody>
          <a:bodyPr wrap="square">
            <a:spAutoFit/>
          </a:bodyPr>
          <a:lstStyle>
            <a:lvl1pPr eaLnBrk="0" hangingPunct="0">
              <a:defRPr sz="2400">
                <a:solidFill>
                  <a:schemeClr val="tx1"/>
                </a:solidFill>
                <a:latin typeface="Perpetua" charset="0"/>
                <a:ea typeface="ＭＳ Ｐゴシック" charset="0"/>
                <a:cs typeface="ＭＳ Ｐゴシック" charset="0"/>
              </a:defRPr>
            </a:lvl1pPr>
            <a:lvl2pPr marL="742950" indent="-285750" eaLnBrk="0" hangingPunct="0">
              <a:defRPr sz="2400">
                <a:solidFill>
                  <a:schemeClr val="tx1"/>
                </a:solidFill>
                <a:latin typeface="Perpetua" charset="0"/>
                <a:ea typeface="ＭＳ Ｐゴシック" charset="0"/>
              </a:defRPr>
            </a:lvl2pPr>
            <a:lvl3pPr marL="1143000" indent="-228600" eaLnBrk="0" hangingPunct="0">
              <a:defRPr sz="2400">
                <a:solidFill>
                  <a:schemeClr val="tx1"/>
                </a:solidFill>
                <a:latin typeface="Perpetua" charset="0"/>
                <a:ea typeface="ＭＳ Ｐゴシック" charset="0"/>
              </a:defRPr>
            </a:lvl3pPr>
            <a:lvl4pPr marL="1600200" indent="-228600" eaLnBrk="0" hangingPunct="0">
              <a:defRPr sz="2400">
                <a:solidFill>
                  <a:schemeClr val="tx1"/>
                </a:solidFill>
                <a:latin typeface="Perpetua" charset="0"/>
                <a:ea typeface="ＭＳ Ｐゴシック" charset="0"/>
              </a:defRPr>
            </a:lvl4pPr>
            <a:lvl5pPr marL="2057400" indent="-228600" eaLnBrk="0" hangingPunct="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pPr marL="1943100" lvl="3" indent="-342900" eaLnBrk="1" hangingPunct="1">
              <a:spcAft>
                <a:spcPts val="600"/>
              </a:spcAft>
              <a:buClr>
                <a:srgbClr val="800000"/>
              </a:buClr>
              <a:buSzPct val="95000"/>
              <a:buFont typeface="+mj-lt"/>
              <a:buAutoNum type="alphaUcPeriod"/>
              <a:defRPr/>
            </a:pPr>
            <a:r>
              <a:rPr lang="en-GB" sz="1600" b="1" dirty="0">
                <a:solidFill>
                  <a:schemeClr val="accent2"/>
                </a:solidFill>
                <a:latin typeface="Calibri Light"/>
                <a:cs typeface="Calibri Light"/>
                <a:sym typeface="Wingdings" pitchFamily="2" charset="2"/>
              </a:rPr>
              <a:t>Communicating science</a:t>
            </a:r>
          </a:p>
          <a:p>
            <a:pPr marL="342900" indent="-342900" eaLnBrk="1" hangingPunct="1">
              <a:spcAft>
                <a:spcPts val="600"/>
              </a:spcAft>
              <a:buClr>
                <a:srgbClr val="800000"/>
              </a:buClr>
              <a:buSzPct val="95000"/>
              <a:buFont typeface="+mj-lt"/>
              <a:buAutoNum type="arabicPeriod"/>
              <a:defRPr/>
            </a:pPr>
            <a:r>
              <a:rPr lang="en-GB" sz="1400" dirty="0">
                <a:latin typeface="Calibri Light"/>
                <a:cs typeface="Calibri Light"/>
                <a:sym typeface="Wingdings" pitchFamily="2" charset="2"/>
              </a:rPr>
              <a:t>Publics &amp; Language</a:t>
            </a:r>
          </a:p>
          <a:p>
            <a:pPr marL="342900" indent="-342900" eaLnBrk="1" hangingPunct="1">
              <a:spcAft>
                <a:spcPts val="600"/>
              </a:spcAft>
              <a:buClr>
                <a:srgbClr val="800000"/>
              </a:buClr>
              <a:buSzPct val="95000"/>
              <a:buFont typeface="+mj-lt"/>
              <a:buAutoNum type="arabicPeriod"/>
              <a:defRPr/>
            </a:pPr>
            <a:r>
              <a:rPr lang="en-GB" sz="1400" dirty="0">
                <a:latin typeface="Calibri Light"/>
                <a:cs typeface="Calibri Light"/>
                <a:sym typeface="Wingdings" pitchFamily="2" charset="2"/>
              </a:rPr>
              <a:t>Formats</a:t>
            </a:r>
          </a:p>
          <a:p>
            <a:pPr marL="342900" indent="-342900" eaLnBrk="1" hangingPunct="1">
              <a:spcAft>
                <a:spcPts val="600"/>
              </a:spcAft>
              <a:buClr>
                <a:srgbClr val="800000"/>
              </a:buClr>
              <a:buSzPct val="95000"/>
              <a:buFont typeface="+mj-lt"/>
              <a:buAutoNum type="arabicPeriod"/>
              <a:defRPr/>
            </a:pPr>
            <a:r>
              <a:rPr lang="en-GB" sz="1400" dirty="0">
                <a:latin typeface="Calibri Light"/>
                <a:cs typeface="Calibri Light"/>
                <a:sym typeface="Wingdings" pitchFamily="2" charset="2"/>
              </a:rPr>
              <a:t>Stories</a:t>
            </a:r>
          </a:p>
          <a:p>
            <a:pPr marL="1943100" lvl="3" indent="-342900" eaLnBrk="1" hangingPunct="1">
              <a:spcAft>
                <a:spcPts val="600"/>
              </a:spcAft>
              <a:buClr>
                <a:srgbClr val="800000"/>
              </a:buClr>
              <a:buSzPct val="95000"/>
              <a:buFont typeface="+mj-lt"/>
              <a:buAutoNum type="alphaUcPeriod" startAt="2"/>
              <a:defRPr/>
            </a:pPr>
            <a:r>
              <a:rPr lang="en-GB" sz="1600" b="1" dirty="0">
                <a:solidFill>
                  <a:schemeClr val="accent2"/>
                </a:solidFill>
                <a:latin typeface="Calibri Light"/>
                <a:cs typeface="Calibri Light"/>
                <a:sym typeface="Wingdings" pitchFamily="2" charset="2"/>
              </a:rPr>
              <a:t>Building a good story</a:t>
            </a:r>
          </a:p>
          <a:p>
            <a:pPr marL="342900" indent="-342900" eaLnBrk="1" hangingPunct="1">
              <a:spcAft>
                <a:spcPts val="600"/>
              </a:spcAft>
              <a:buClr>
                <a:srgbClr val="800000"/>
              </a:buClr>
              <a:buSzPct val="95000"/>
              <a:buFont typeface="+mj-lt"/>
              <a:buAutoNum type="arabicPeriod"/>
              <a:defRPr/>
            </a:pPr>
            <a:r>
              <a:rPr lang="en-GB" sz="1400" dirty="0">
                <a:latin typeface="Calibri Light"/>
                <a:cs typeface="Calibri Light"/>
                <a:sym typeface="Wingdings" pitchFamily="2" charset="2"/>
              </a:rPr>
              <a:t>The structure</a:t>
            </a:r>
          </a:p>
          <a:p>
            <a:pPr marL="342900" indent="-342900" eaLnBrk="1" hangingPunct="1">
              <a:spcAft>
                <a:spcPts val="600"/>
              </a:spcAft>
              <a:buClr>
                <a:srgbClr val="800000"/>
              </a:buClr>
              <a:buSzPct val="95000"/>
              <a:buFont typeface="+mj-lt"/>
              <a:buAutoNum type="arabicPeriod"/>
              <a:defRPr/>
            </a:pPr>
            <a:r>
              <a:rPr lang="en-GB" sz="1400" dirty="0">
                <a:latin typeface="Calibri Light"/>
                <a:cs typeface="Calibri Light"/>
                <a:sym typeface="Wingdings" pitchFamily="2" charset="2"/>
              </a:rPr>
              <a:t>Some examples</a:t>
            </a:r>
          </a:p>
          <a:p>
            <a:pPr marL="1943100" lvl="3" indent="-342900" eaLnBrk="1" hangingPunct="1">
              <a:spcAft>
                <a:spcPts val="600"/>
              </a:spcAft>
              <a:buClr>
                <a:srgbClr val="800000"/>
              </a:buClr>
              <a:buSzPct val="95000"/>
              <a:buFont typeface="+mj-lt"/>
              <a:buAutoNum type="alphaUcPeriod" startAt="3"/>
              <a:defRPr/>
            </a:pPr>
            <a:r>
              <a:rPr lang="en-GB" sz="1600" b="1" dirty="0">
                <a:solidFill>
                  <a:schemeClr val="accent2"/>
                </a:solidFill>
                <a:latin typeface="Calibri Light"/>
                <a:cs typeface="Calibri Light"/>
                <a:sym typeface="Wingdings" pitchFamily="2" charset="2"/>
              </a:rPr>
              <a:t>Around your PE activity</a:t>
            </a:r>
          </a:p>
          <a:p>
            <a:pPr marL="342900" indent="-342900" eaLnBrk="1" hangingPunct="1">
              <a:spcAft>
                <a:spcPts val="600"/>
              </a:spcAft>
              <a:buClr>
                <a:srgbClr val="800000"/>
              </a:buClr>
              <a:buSzPct val="95000"/>
              <a:buFont typeface="+mj-lt"/>
              <a:buAutoNum type="arabicPeriod"/>
              <a:defRPr/>
            </a:pPr>
            <a:r>
              <a:rPr lang="en-GB" sz="1400" dirty="0">
                <a:latin typeface="Calibri Light"/>
                <a:cs typeface="Calibri Light"/>
                <a:sym typeface="Wingdings" pitchFamily="2" charset="2"/>
              </a:rPr>
              <a:t>Communication</a:t>
            </a:r>
          </a:p>
          <a:p>
            <a:pPr marL="342900" indent="-342900" eaLnBrk="1" hangingPunct="1">
              <a:spcAft>
                <a:spcPts val="600"/>
              </a:spcAft>
              <a:buClr>
                <a:srgbClr val="800000"/>
              </a:buClr>
              <a:buSzPct val="95000"/>
              <a:buFont typeface="+mj-lt"/>
              <a:buAutoNum type="arabicPeriod"/>
              <a:defRPr/>
            </a:pPr>
            <a:r>
              <a:rPr lang="en-GB" sz="1400" dirty="0">
                <a:latin typeface="Calibri Light"/>
                <a:cs typeface="Calibri Light"/>
                <a:sym typeface="Wingdings" pitchFamily="2" charset="2"/>
              </a:rPr>
              <a:t>Budget</a:t>
            </a:r>
          </a:p>
          <a:p>
            <a:pPr marL="342900" indent="-342900" eaLnBrk="1" hangingPunct="1">
              <a:spcAft>
                <a:spcPts val="600"/>
              </a:spcAft>
              <a:buClr>
                <a:srgbClr val="800000"/>
              </a:buClr>
              <a:buSzPct val="95000"/>
              <a:buFont typeface="+mj-lt"/>
              <a:buAutoNum type="arabicPeriod"/>
              <a:defRPr/>
            </a:pPr>
            <a:r>
              <a:rPr lang="en-GB" sz="1400" dirty="0">
                <a:latin typeface="Calibri Light"/>
                <a:cs typeface="Calibri Light"/>
                <a:sym typeface="Wingdings" pitchFamily="2" charset="2"/>
              </a:rPr>
              <a:t>Evaluation</a:t>
            </a:r>
          </a:p>
        </p:txBody>
      </p:sp>
    </p:spTree>
    <p:extLst>
      <p:ext uri="{BB962C8B-B14F-4D97-AF65-F5344CB8AC3E}">
        <p14:creationId xmlns:p14="http://schemas.microsoft.com/office/powerpoint/2010/main" val="123169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strips(downLeft)">
                                      <p:cBhvr>
                                        <p:cTn id="7" dur="1000"/>
                                        <p:tgtEl>
                                          <p:spTgt spid="10">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strips(downLeft)">
                                      <p:cBhvr>
                                        <p:cTn id="10" dur="1000"/>
                                        <p:tgtEl>
                                          <p:spTgt spid="10">
                                            <p:txEl>
                                              <p:pRg st="1" end="1"/>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strips(downLeft)">
                                      <p:cBhvr>
                                        <p:cTn id="13" dur="1000"/>
                                        <p:tgtEl>
                                          <p:spTgt spid="10">
                                            <p:txEl>
                                              <p:pRg st="2" end="2"/>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strips(downLeft)">
                                      <p:cBhvr>
                                        <p:cTn id="16" dur="1000"/>
                                        <p:tgtEl>
                                          <p:spTgt spid="1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strips(downLeft)">
                                      <p:cBhvr>
                                        <p:cTn id="21" dur="1000"/>
                                        <p:tgtEl>
                                          <p:spTgt spid="10">
                                            <p:txEl>
                                              <p:pRg st="4" end="4"/>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10">
                                            <p:txEl>
                                              <p:pRg st="5" end="5"/>
                                            </p:txEl>
                                          </p:spTgt>
                                        </p:tgtEl>
                                        <p:attrNameLst>
                                          <p:attrName>style.visibility</p:attrName>
                                        </p:attrNameLst>
                                      </p:cBhvr>
                                      <p:to>
                                        <p:strVal val="visible"/>
                                      </p:to>
                                    </p:set>
                                    <p:animEffect transition="in" filter="strips(downLeft)">
                                      <p:cBhvr>
                                        <p:cTn id="24" dur="1000"/>
                                        <p:tgtEl>
                                          <p:spTgt spid="10">
                                            <p:txEl>
                                              <p:pRg st="5" end="5"/>
                                            </p:txEl>
                                          </p:spTgt>
                                        </p:tgtEl>
                                      </p:cBhvr>
                                    </p:animEffect>
                                  </p:childTnLst>
                                </p:cTn>
                              </p:par>
                              <p:par>
                                <p:cTn id="25" presetID="18" presetClass="entr" presetSubtype="12" fill="hold"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strips(downLeft)">
                                      <p:cBhvr>
                                        <p:cTn id="27" dur="1000"/>
                                        <p:tgtEl>
                                          <p:spTgt spid="1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0">
                                            <p:txEl>
                                              <p:pRg st="7" end="7"/>
                                            </p:txEl>
                                          </p:spTgt>
                                        </p:tgtEl>
                                        <p:attrNameLst>
                                          <p:attrName>style.visibility</p:attrName>
                                        </p:attrNameLst>
                                      </p:cBhvr>
                                      <p:to>
                                        <p:strVal val="visible"/>
                                      </p:to>
                                    </p:set>
                                    <p:animEffect transition="in" filter="strips(downLeft)">
                                      <p:cBhvr>
                                        <p:cTn id="32" dur="1000"/>
                                        <p:tgtEl>
                                          <p:spTgt spid="10">
                                            <p:txEl>
                                              <p:pRg st="7" end="7"/>
                                            </p:txEl>
                                          </p:spTgt>
                                        </p:tgtEl>
                                      </p:cBhvr>
                                    </p:animEffect>
                                  </p:childTnLst>
                                </p:cTn>
                              </p:par>
                              <p:par>
                                <p:cTn id="33" presetID="18" presetClass="entr" presetSubtype="12" fill="hold" nodeType="with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animEffect transition="in" filter="strips(downLeft)">
                                      <p:cBhvr>
                                        <p:cTn id="35" dur="1000"/>
                                        <p:tgtEl>
                                          <p:spTgt spid="10">
                                            <p:txEl>
                                              <p:pRg st="8" end="8"/>
                                            </p:txEl>
                                          </p:spTgt>
                                        </p:tgtEl>
                                      </p:cBhvr>
                                    </p:animEffect>
                                  </p:childTnLst>
                                </p:cTn>
                              </p:par>
                              <p:par>
                                <p:cTn id="36" presetID="18" presetClass="entr" presetSubtype="12" fill="hold" nodeType="withEffect">
                                  <p:stCondLst>
                                    <p:cond delay="0"/>
                                  </p:stCondLst>
                                  <p:childTnLst>
                                    <p:set>
                                      <p:cBhvr>
                                        <p:cTn id="37" dur="1" fill="hold">
                                          <p:stCondLst>
                                            <p:cond delay="0"/>
                                          </p:stCondLst>
                                        </p:cTn>
                                        <p:tgtEl>
                                          <p:spTgt spid="10">
                                            <p:txEl>
                                              <p:pRg st="9" end="9"/>
                                            </p:txEl>
                                          </p:spTgt>
                                        </p:tgtEl>
                                        <p:attrNameLst>
                                          <p:attrName>style.visibility</p:attrName>
                                        </p:attrNameLst>
                                      </p:cBhvr>
                                      <p:to>
                                        <p:strVal val="visible"/>
                                      </p:to>
                                    </p:set>
                                    <p:animEffect transition="in" filter="strips(downLeft)">
                                      <p:cBhvr>
                                        <p:cTn id="38" dur="1000"/>
                                        <p:tgtEl>
                                          <p:spTgt spid="10">
                                            <p:txEl>
                                              <p:pRg st="9" end="9"/>
                                            </p:txEl>
                                          </p:spTgt>
                                        </p:tgtEl>
                                      </p:cBhvr>
                                    </p:animEffect>
                                  </p:childTnLst>
                                </p:cTn>
                              </p:par>
                              <p:par>
                                <p:cTn id="39" presetID="18" presetClass="entr" presetSubtype="12" fill="hold" nodeType="withEffect">
                                  <p:stCondLst>
                                    <p:cond delay="0"/>
                                  </p:stCondLst>
                                  <p:childTnLst>
                                    <p:set>
                                      <p:cBhvr>
                                        <p:cTn id="40" dur="1" fill="hold">
                                          <p:stCondLst>
                                            <p:cond delay="0"/>
                                          </p:stCondLst>
                                        </p:cTn>
                                        <p:tgtEl>
                                          <p:spTgt spid="10">
                                            <p:txEl>
                                              <p:pRg st="10" end="10"/>
                                            </p:txEl>
                                          </p:spTgt>
                                        </p:tgtEl>
                                        <p:attrNameLst>
                                          <p:attrName>style.visibility</p:attrName>
                                        </p:attrNameLst>
                                      </p:cBhvr>
                                      <p:to>
                                        <p:strVal val="visible"/>
                                      </p:to>
                                    </p:set>
                                    <p:animEffect transition="in" filter="strips(downLeft)">
                                      <p:cBhvr>
                                        <p:cTn id="41" dur="10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547360" y="1433466"/>
            <a:ext cx="3352800" cy="1400383"/>
          </a:xfrm>
          <a:prstGeom prst="rect">
            <a:avLst/>
          </a:prstGeom>
        </p:spPr>
        <p:txBody>
          <a:bodyPr wrap="square">
            <a:spAutoFit/>
          </a:bodyPr>
          <a:lstStyle/>
          <a:p>
            <a:pPr>
              <a:spcAft>
                <a:spcPts val="600"/>
              </a:spcAft>
            </a:pPr>
            <a:r>
              <a:rPr lang="en-GB" sz="1400" b="1" dirty="0">
                <a:latin typeface="Calibri Light"/>
                <a:cs typeface="Calibri Light"/>
              </a:rPr>
              <a:t>Useful to</a:t>
            </a:r>
            <a:r>
              <a:rPr lang="en-GB" sz="1400" dirty="0">
                <a:latin typeface="Calibri Light"/>
                <a:cs typeface="Calibri Light"/>
              </a:rPr>
              <a:t>:</a:t>
            </a:r>
          </a:p>
          <a:p>
            <a:pPr>
              <a:spcAft>
                <a:spcPts val="600"/>
              </a:spcAft>
              <a:buFont typeface="Arial"/>
              <a:buChar char="•"/>
            </a:pPr>
            <a:r>
              <a:rPr lang="en-GB" sz="1400" dirty="0">
                <a:latin typeface="Calibri Light"/>
                <a:cs typeface="Calibri Light"/>
              </a:rPr>
              <a:t> Telling how some challenges have been addressed
 Gradually increase the tension
 Ending the story satisfactorily</a:t>
            </a:r>
          </a:p>
        </p:txBody>
      </p:sp>
      <p:pic>
        <p:nvPicPr>
          <p:cNvPr id="6" name="Picture 10" descr="LOGO_INFN_SIGLA.jpeg">
            <a:extLst>
              <a:ext uri="{FF2B5EF4-FFF2-40B4-BE49-F238E27FC236}">
                <a16:creationId xmlns:a16="http://schemas.microsoft.com/office/drawing/2014/main" id="{A35E4294-6744-5E40-A3AC-5D95455DFD0F}"/>
              </a:ext>
            </a:extLst>
          </p:cNvPr>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bwMode="auto">
          <a:xfrm>
            <a:off x="6815138" y="133350"/>
            <a:ext cx="1490662" cy="914400"/>
          </a:xfrm>
          <a:prstGeom prst="rect">
            <a:avLst/>
          </a:prstGeom>
          <a:noFill/>
          <a:ln w="9525">
            <a:noFill/>
            <a:miter lim="800000"/>
            <a:headEnd/>
            <a:tailEnd/>
          </a:ln>
        </p:spPr>
      </p:pic>
      <p:sp>
        <p:nvSpPr>
          <p:cNvPr id="7" name="Title 1">
            <a:extLst>
              <a:ext uri="{FF2B5EF4-FFF2-40B4-BE49-F238E27FC236}">
                <a16:creationId xmlns:a16="http://schemas.microsoft.com/office/drawing/2014/main" id="{C96EB8C8-39AC-BE46-8996-5EFE2A137FA0}"/>
              </a:ext>
            </a:extLst>
          </p:cNvPr>
          <p:cNvSpPr txBox="1">
            <a:spLocks/>
          </p:cNvSpPr>
          <p:nvPr/>
        </p:nvSpPr>
        <p:spPr bwMode="auto">
          <a:xfrm>
            <a:off x="292903" y="133350"/>
            <a:ext cx="8153400" cy="50956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eaLnBrk="1" hangingPunct="1"/>
            <a:r>
              <a:rPr lang="en-GB" sz="2400" dirty="0">
                <a:solidFill>
                  <a:srgbClr val="800000"/>
                </a:solidFill>
                <a:latin typeface="Calibri Light" charset="0"/>
                <a:ea typeface="Calibri Light" charset="0"/>
                <a:cs typeface="Calibri Light" charset="0"/>
              </a:rPr>
              <a:t>6. Examples of structures </a:t>
            </a:r>
            <a:r>
              <a:rPr lang="it-IT" sz="2400" dirty="0">
                <a:solidFill>
                  <a:srgbClr val="800000"/>
                </a:solidFill>
                <a:latin typeface="Calibri Light" charset="0"/>
                <a:ea typeface="Calibri Light" charset="0"/>
                <a:cs typeface="Calibri Light" charset="0"/>
              </a:rPr>
              <a:t>|</a:t>
            </a:r>
            <a:r>
              <a:rPr lang="en-GB" sz="2400" dirty="0">
                <a:solidFill>
                  <a:srgbClr val="800000"/>
                </a:solidFill>
                <a:latin typeface="Calibri Light" charset="0"/>
                <a:ea typeface="Calibri Light" charset="0"/>
                <a:cs typeface="Calibri Light" charset="0"/>
              </a:rPr>
              <a:t> </a:t>
            </a:r>
            <a:r>
              <a:rPr lang="en-GB" sz="2400" dirty="0">
                <a:solidFill>
                  <a:schemeClr val="accent1">
                    <a:lumMod val="50000"/>
                  </a:schemeClr>
                </a:solidFill>
                <a:latin typeface="Calibri Light" charset="0"/>
                <a:ea typeface="Calibri Light" charset="0"/>
                <a:cs typeface="Calibri Light" charset="0"/>
              </a:rPr>
              <a:t>… the Mountain</a:t>
            </a:r>
          </a:p>
        </p:txBody>
      </p:sp>
      <p:sp>
        <p:nvSpPr>
          <p:cNvPr id="9" name="Rectangle 3">
            <a:extLst>
              <a:ext uri="{FF2B5EF4-FFF2-40B4-BE49-F238E27FC236}">
                <a16:creationId xmlns:a16="http://schemas.microsoft.com/office/drawing/2014/main" id="{6A55A1F9-6189-594D-A6E0-E04BE929D965}"/>
              </a:ext>
            </a:extLst>
          </p:cNvPr>
          <p:cNvSpPr/>
          <p:nvPr/>
        </p:nvSpPr>
        <p:spPr>
          <a:xfrm>
            <a:off x="292903" y="3749754"/>
            <a:ext cx="8622497" cy="954107"/>
          </a:xfrm>
          <a:prstGeom prst="rect">
            <a:avLst/>
          </a:prstGeom>
        </p:spPr>
        <p:txBody>
          <a:bodyPr wrap="square">
            <a:spAutoFit/>
          </a:bodyPr>
          <a:lstStyle/>
          <a:p>
            <a:r>
              <a:rPr lang="en-GB" sz="1400" b="1" dirty="0">
                <a:latin typeface="Calibri Light"/>
                <a:cs typeface="Calibri Light"/>
              </a:rPr>
              <a:t>Examples:</a:t>
            </a:r>
            <a:endParaRPr lang="en-GB" sz="1400" dirty="0">
              <a:latin typeface="Calibri Light"/>
              <a:cs typeface="Calibri Light"/>
            </a:endParaRPr>
          </a:p>
          <a:p>
            <a:pPr>
              <a:buFont typeface="Arial"/>
              <a:buChar char="•"/>
            </a:pPr>
            <a:r>
              <a:rPr lang="en-GB" sz="1400" dirty="0">
                <a:latin typeface="Calibri Light"/>
                <a:cs typeface="Calibri Light"/>
              </a:rPr>
              <a:t> The evolution of a past discovery/ The establishment of an idea, a shared paradigm
 An ongoing research adventure, a wait for discovery
 A positive progression: from research costs to innovation and societal benefits</a:t>
            </a:r>
          </a:p>
        </p:txBody>
      </p:sp>
      <p:pic>
        <p:nvPicPr>
          <p:cNvPr id="2" name="Immagine 1">
            <a:extLst>
              <a:ext uri="{FF2B5EF4-FFF2-40B4-BE49-F238E27FC236}">
                <a16:creationId xmlns:a16="http://schemas.microsoft.com/office/drawing/2014/main" id="{2904B36F-A8F6-8347-AF8F-634103F041C1}"/>
              </a:ext>
            </a:extLst>
          </p:cNvPr>
          <p:cNvPicPr>
            <a:picLocks noChangeAspect="1"/>
          </p:cNvPicPr>
          <p:nvPr/>
        </p:nvPicPr>
        <p:blipFill>
          <a:blip r:embed="rId3"/>
          <a:stretch>
            <a:fillRect/>
          </a:stretch>
        </p:blipFill>
        <p:spPr>
          <a:xfrm>
            <a:off x="1447800" y="489942"/>
            <a:ext cx="3733800" cy="3733800"/>
          </a:xfrm>
          <a:prstGeom prst="rect">
            <a:avLst/>
          </a:prstGeom>
        </p:spPr>
      </p:pic>
    </p:spTree>
    <p:extLst>
      <p:ext uri="{BB962C8B-B14F-4D97-AF65-F5344CB8AC3E}">
        <p14:creationId xmlns:p14="http://schemas.microsoft.com/office/powerpoint/2010/main" val="2987284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05338" y="3486150"/>
            <a:ext cx="4407423" cy="1169551"/>
          </a:xfrm>
          <a:prstGeom prst="rect">
            <a:avLst/>
          </a:prstGeom>
        </p:spPr>
        <p:txBody>
          <a:bodyPr wrap="square">
            <a:spAutoFit/>
          </a:bodyPr>
          <a:lstStyle/>
          <a:p>
            <a:r>
              <a:rPr lang="en-GB" sz="1400" b="1" dirty="0">
                <a:latin typeface="Calibri Light"/>
                <a:cs typeface="Calibri Light"/>
              </a:rPr>
              <a:t>Useful to</a:t>
            </a:r>
            <a:r>
              <a:rPr lang="en-GB" sz="1400" dirty="0">
                <a:latin typeface="Calibri Light"/>
                <a:cs typeface="Calibri Light"/>
              </a:rPr>
              <a:t>:</a:t>
            </a:r>
          </a:p>
          <a:p>
            <a:pPr>
              <a:buFont typeface="Arial"/>
              <a:buChar char="•"/>
            </a:pPr>
            <a:r>
              <a:rPr lang="en-GB" sz="1400" dirty="0">
                <a:latin typeface="Calibri Light"/>
                <a:cs typeface="Calibri Light"/>
              </a:rPr>
              <a:t> Tell about a journey, an adventure, an experiment story
 Highlight the positives of exploring
 Describe the phases of a scenario change (new paradigm, someone’s theory)</a:t>
            </a:r>
          </a:p>
        </p:txBody>
      </p:sp>
      <p:sp>
        <p:nvSpPr>
          <p:cNvPr id="4" name="Rectangle 3"/>
          <p:cNvSpPr/>
          <p:nvPr/>
        </p:nvSpPr>
        <p:spPr>
          <a:xfrm>
            <a:off x="5583754" y="1294477"/>
            <a:ext cx="3090869" cy="2031325"/>
          </a:xfrm>
          <a:prstGeom prst="rect">
            <a:avLst/>
          </a:prstGeom>
        </p:spPr>
        <p:txBody>
          <a:bodyPr wrap="square">
            <a:spAutoFit/>
          </a:bodyPr>
          <a:lstStyle/>
          <a:p>
            <a:r>
              <a:rPr lang="en-GB" sz="1400" dirty="0">
                <a:latin typeface="Calibri" panose="020F0502020204030204" pitchFamily="34" charset="0"/>
                <a:cs typeface="Calibri" panose="020F0502020204030204" pitchFamily="34" charset="0"/>
              </a:rPr>
              <a:t>It involves:</a:t>
            </a:r>
          </a:p>
          <a:p>
            <a:endParaRPr lang="en-GB"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i="1" dirty="0">
                <a:latin typeface="Calibri Light" panose="020F0302020204030204" pitchFamily="34" charset="0"/>
                <a:cs typeface="Calibri Light" panose="020F0302020204030204" pitchFamily="34" charset="0"/>
              </a:rPr>
              <a:t>A Hero (a person, a community, a team)</a:t>
            </a: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An initial scenario and a modified end scenario
A "heroic" journey with overcoming obstacles
The acquirement of new knowledge</a:t>
            </a:r>
          </a:p>
        </p:txBody>
      </p:sp>
      <p:pic>
        <p:nvPicPr>
          <p:cNvPr id="5" name="Picture 10" descr="LOGO_INFN_SIGLA.jpeg">
            <a:extLst>
              <a:ext uri="{FF2B5EF4-FFF2-40B4-BE49-F238E27FC236}">
                <a16:creationId xmlns:a16="http://schemas.microsoft.com/office/drawing/2014/main" id="{F915044D-0EB5-684D-B698-36B028F10846}"/>
              </a:ext>
            </a:extLst>
          </p:cNvPr>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bwMode="auto">
          <a:xfrm>
            <a:off x="6815138" y="133350"/>
            <a:ext cx="1490662" cy="914400"/>
          </a:xfrm>
          <a:prstGeom prst="rect">
            <a:avLst/>
          </a:prstGeom>
          <a:noFill/>
          <a:ln w="9525">
            <a:noFill/>
            <a:miter lim="800000"/>
            <a:headEnd/>
            <a:tailEnd/>
          </a:ln>
        </p:spPr>
      </p:pic>
      <p:pic>
        <p:nvPicPr>
          <p:cNvPr id="7" name="Immagine 6">
            <a:extLst>
              <a:ext uri="{FF2B5EF4-FFF2-40B4-BE49-F238E27FC236}">
                <a16:creationId xmlns:a16="http://schemas.microsoft.com/office/drawing/2014/main" id="{C6900828-C6FB-3D43-A78C-CBDF769B4B9C}"/>
              </a:ext>
            </a:extLst>
          </p:cNvPr>
          <p:cNvPicPr>
            <a:picLocks noChangeAspect="1"/>
          </p:cNvPicPr>
          <p:nvPr/>
        </p:nvPicPr>
        <p:blipFill>
          <a:blip r:embed="rId3"/>
          <a:stretch>
            <a:fillRect/>
          </a:stretch>
        </p:blipFill>
        <p:spPr>
          <a:xfrm>
            <a:off x="469377" y="1028700"/>
            <a:ext cx="4407423" cy="3555206"/>
          </a:xfrm>
          <a:prstGeom prst="rect">
            <a:avLst/>
          </a:prstGeom>
        </p:spPr>
      </p:pic>
      <p:sp>
        <p:nvSpPr>
          <p:cNvPr id="10" name="Title 1">
            <a:extLst>
              <a:ext uri="{FF2B5EF4-FFF2-40B4-BE49-F238E27FC236}">
                <a16:creationId xmlns:a16="http://schemas.microsoft.com/office/drawing/2014/main" id="{3FE4CE29-A339-B942-B176-DB05BC255233}"/>
              </a:ext>
            </a:extLst>
          </p:cNvPr>
          <p:cNvSpPr txBox="1">
            <a:spLocks/>
          </p:cNvSpPr>
          <p:nvPr/>
        </p:nvSpPr>
        <p:spPr bwMode="auto">
          <a:xfrm>
            <a:off x="304800" y="142875"/>
            <a:ext cx="8153400" cy="50956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eaLnBrk="1" hangingPunct="1"/>
            <a:r>
              <a:rPr lang="en-GB" sz="2400" dirty="0">
                <a:solidFill>
                  <a:srgbClr val="800000"/>
                </a:solidFill>
                <a:latin typeface="Calibri Light" charset="0"/>
                <a:ea typeface="Calibri Light" charset="0"/>
                <a:cs typeface="Calibri Light" charset="0"/>
              </a:rPr>
              <a:t>6. Examples of structures </a:t>
            </a:r>
            <a:r>
              <a:rPr lang="it-IT" sz="2400" dirty="0">
                <a:solidFill>
                  <a:srgbClr val="800000"/>
                </a:solidFill>
                <a:latin typeface="Calibri Light" charset="0"/>
                <a:ea typeface="Calibri Light" charset="0"/>
                <a:cs typeface="Calibri Light" charset="0"/>
              </a:rPr>
              <a:t>|</a:t>
            </a:r>
            <a:r>
              <a:rPr lang="en-GB" sz="2400" dirty="0">
                <a:solidFill>
                  <a:srgbClr val="800000"/>
                </a:solidFill>
                <a:latin typeface="Calibri Light" charset="0"/>
                <a:ea typeface="Calibri Light" charset="0"/>
                <a:cs typeface="Calibri Light" charset="0"/>
              </a:rPr>
              <a:t> </a:t>
            </a:r>
            <a:r>
              <a:rPr lang="en-GB" sz="2400" dirty="0">
                <a:solidFill>
                  <a:schemeClr val="accent1">
                    <a:lumMod val="50000"/>
                  </a:schemeClr>
                </a:solidFill>
                <a:latin typeface="Calibri Light" charset="0"/>
                <a:ea typeface="Calibri Light" charset="0"/>
                <a:cs typeface="Calibri Light" charset="0"/>
              </a:rPr>
              <a:t>… the Hero Journey</a:t>
            </a:r>
          </a:p>
        </p:txBody>
      </p:sp>
    </p:spTree>
    <p:extLst>
      <p:ext uri="{BB962C8B-B14F-4D97-AF65-F5344CB8AC3E}">
        <p14:creationId xmlns:p14="http://schemas.microsoft.com/office/powerpoint/2010/main" val="278051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57800" y="1395474"/>
            <a:ext cx="2971800" cy="1400383"/>
          </a:xfrm>
          <a:prstGeom prst="rect">
            <a:avLst/>
          </a:prstGeom>
        </p:spPr>
        <p:txBody>
          <a:bodyPr wrap="square">
            <a:spAutoFit/>
          </a:bodyPr>
          <a:lstStyle/>
          <a:p>
            <a:pPr>
              <a:spcAft>
                <a:spcPts val="600"/>
              </a:spcAft>
            </a:pPr>
            <a:r>
              <a:rPr lang="en-US" sz="1400" b="1" dirty="0">
                <a:latin typeface="Calibri Light"/>
                <a:cs typeface="Calibri Light"/>
              </a:rPr>
              <a:t>Useful to:</a:t>
            </a:r>
          </a:p>
          <a:p>
            <a:pPr>
              <a:spcAft>
                <a:spcPts val="600"/>
              </a:spcAft>
              <a:buFont typeface="Arial"/>
              <a:buChar char="•"/>
            </a:pPr>
            <a:r>
              <a:rPr lang="en-GB" sz="1400" dirty="0">
                <a:latin typeface="Calibri Light"/>
                <a:cs typeface="Calibri Light"/>
              </a:rPr>
              <a:t> Keeping the public's attention
 Generate wait and suspense
 Give rhythm without losing the thread of a sequence</a:t>
            </a:r>
          </a:p>
        </p:txBody>
      </p:sp>
      <p:sp>
        <p:nvSpPr>
          <p:cNvPr id="6" name="Rectangle 5"/>
          <p:cNvSpPr/>
          <p:nvPr/>
        </p:nvSpPr>
        <p:spPr>
          <a:xfrm>
            <a:off x="5105400" y="3028950"/>
            <a:ext cx="3767131" cy="1384995"/>
          </a:xfrm>
          <a:prstGeom prst="rect">
            <a:avLst/>
          </a:prstGeom>
        </p:spPr>
        <p:txBody>
          <a:bodyPr wrap="square">
            <a:spAutoFit/>
          </a:bodyPr>
          <a:lstStyle/>
          <a:p>
            <a:r>
              <a:rPr lang="en-GB" sz="1400" b="1" dirty="0">
                <a:latin typeface="Calibri Light"/>
                <a:cs typeface="Calibri Light"/>
              </a:rPr>
              <a:t>Examples:</a:t>
            </a:r>
            <a:endParaRPr lang="en-GB" sz="1400" dirty="0">
              <a:latin typeface="Calibri Light"/>
              <a:cs typeface="Calibri Light"/>
            </a:endParaRPr>
          </a:p>
          <a:p>
            <a:pPr indent="-133200">
              <a:buFont typeface="Arial"/>
              <a:buChar char="•"/>
            </a:pPr>
            <a:r>
              <a:rPr lang="en-GB" sz="1400" dirty="0">
                <a:latin typeface="Calibri Light"/>
                <a:cs typeface="Calibri Light"/>
              </a:rPr>
              <a:t> Time Travels: Possibility vs. Impossibility
 What is dark matter: Hypotheses and evidence vs. experiments/Known vs. unknown
 LHC history: from initial strategies/expectations to path changes (rigid timeline).</a:t>
            </a:r>
          </a:p>
        </p:txBody>
      </p:sp>
      <p:pic>
        <p:nvPicPr>
          <p:cNvPr id="7" name="Picture 10" descr="LOGO_INFN_SIGLA.jpeg">
            <a:extLst>
              <a:ext uri="{FF2B5EF4-FFF2-40B4-BE49-F238E27FC236}">
                <a16:creationId xmlns:a16="http://schemas.microsoft.com/office/drawing/2014/main" id="{8FB6BD6C-6F4D-E24A-8B4B-44BB8B5B22A8}"/>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rcRect/>
          <a:stretch>
            <a:fillRect/>
          </a:stretch>
        </p:blipFill>
        <p:spPr bwMode="auto">
          <a:xfrm>
            <a:off x="6815138" y="133350"/>
            <a:ext cx="1490662" cy="914400"/>
          </a:xfrm>
          <a:prstGeom prst="rect">
            <a:avLst/>
          </a:prstGeom>
          <a:noFill/>
          <a:ln w="9525">
            <a:noFill/>
            <a:miter lim="800000"/>
            <a:headEnd/>
            <a:tailEnd/>
          </a:ln>
        </p:spPr>
      </p:pic>
      <p:pic>
        <p:nvPicPr>
          <p:cNvPr id="3" name="Immagine 2">
            <a:extLst>
              <a:ext uri="{FF2B5EF4-FFF2-40B4-BE49-F238E27FC236}">
                <a16:creationId xmlns:a16="http://schemas.microsoft.com/office/drawing/2014/main" id="{8BA0EDFD-02A7-A84F-AD03-C308243C6A32}"/>
              </a:ext>
            </a:extLst>
          </p:cNvPr>
          <p:cNvPicPr>
            <a:picLocks noChangeAspect="1"/>
          </p:cNvPicPr>
          <p:nvPr/>
        </p:nvPicPr>
        <p:blipFill>
          <a:blip r:embed="rId4"/>
          <a:stretch>
            <a:fillRect/>
          </a:stretch>
        </p:blipFill>
        <p:spPr>
          <a:xfrm>
            <a:off x="381000" y="1102543"/>
            <a:ext cx="4572000" cy="3429000"/>
          </a:xfrm>
          <a:prstGeom prst="rect">
            <a:avLst/>
          </a:prstGeom>
        </p:spPr>
      </p:pic>
      <p:sp>
        <p:nvSpPr>
          <p:cNvPr id="9" name="Title 1">
            <a:extLst>
              <a:ext uri="{FF2B5EF4-FFF2-40B4-BE49-F238E27FC236}">
                <a16:creationId xmlns:a16="http://schemas.microsoft.com/office/drawing/2014/main" id="{3502DD17-7260-FD4D-9418-5D572BF9E4E1}"/>
              </a:ext>
            </a:extLst>
          </p:cNvPr>
          <p:cNvSpPr txBox="1">
            <a:spLocks/>
          </p:cNvSpPr>
          <p:nvPr/>
        </p:nvSpPr>
        <p:spPr bwMode="auto">
          <a:xfrm>
            <a:off x="271469" y="-42882"/>
            <a:ext cx="8153400" cy="838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eaLnBrk="1" hangingPunct="1"/>
            <a:r>
              <a:rPr lang="en-GB" sz="2800">
                <a:solidFill>
                  <a:srgbClr val="800000"/>
                </a:solidFill>
                <a:latin typeface="Calibri Light" charset="0"/>
                <a:ea typeface="Calibri Light" charset="0"/>
                <a:cs typeface="Calibri Light" charset="0"/>
              </a:rPr>
              <a:t>6. Examples of structures </a:t>
            </a:r>
            <a:r>
              <a:rPr lang="it-IT" sz="2800">
                <a:solidFill>
                  <a:srgbClr val="800000"/>
                </a:solidFill>
                <a:latin typeface="Calibri Light" charset="0"/>
                <a:ea typeface="Calibri Light" charset="0"/>
                <a:cs typeface="Calibri Light" charset="0"/>
              </a:rPr>
              <a:t>|</a:t>
            </a:r>
            <a:r>
              <a:rPr lang="en-GB" sz="2800">
                <a:solidFill>
                  <a:srgbClr val="800000"/>
                </a:solidFill>
                <a:latin typeface="Calibri Light" charset="0"/>
                <a:ea typeface="Calibri Light" charset="0"/>
                <a:cs typeface="Calibri Light" charset="0"/>
              </a:rPr>
              <a:t> </a:t>
            </a:r>
            <a:r>
              <a:rPr lang="en-GB" sz="2800">
                <a:solidFill>
                  <a:schemeClr val="accent1">
                    <a:lumMod val="50000"/>
                  </a:schemeClr>
                </a:solidFill>
                <a:latin typeface="Calibri Light" charset="0"/>
                <a:ea typeface="Calibri Light" charset="0"/>
                <a:cs typeface="Calibri Light" charset="0"/>
              </a:rPr>
              <a:t>… the sparklines</a:t>
            </a:r>
          </a:p>
        </p:txBody>
      </p:sp>
    </p:spTree>
    <p:extLst>
      <p:ext uri="{BB962C8B-B14F-4D97-AF65-F5344CB8AC3E}">
        <p14:creationId xmlns:p14="http://schemas.microsoft.com/office/powerpoint/2010/main" val="412854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strips(down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12024" y="1390172"/>
            <a:ext cx="4783815" cy="1184940"/>
          </a:xfrm>
          <a:prstGeom prst="rect">
            <a:avLst/>
          </a:prstGeom>
        </p:spPr>
        <p:txBody>
          <a:bodyPr wrap="square">
            <a:spAutoFit/>
          </a:bodyPr>
          <a:lstStyle/>
          <a:p>
            <a:pPr>
              <a:spcAft>
                <a:spcPts val="600"/>
              </a:spcAft>
            </a:pPr>
            <a:r>
              <a:rPr lang="it-IT" sz="1400" b="1" dirty="0" err="1">
                <a:latin typeface="Calibri Light"/>
                <a:cs typeface="Calibri Light"/>
              </a:rPr>
              <a:t>Useful</a:t>
            </a:r>
            <a:r>
              <a:rPr lang="it-IT" sz="1400" b="1" dirty="0">
                <a:latin typeface="Calibri Light"/>
                <a:cs typeface="Calibri Light"/>
              </a:rPr>
              <a:t> to:</a:t>
            </a:r>
          </a:p>
          <a:p>
            <a:pPr marL="285750" indent="-285750">
              <a:spcAft>
                <a:spcPts val="600"/>
              </a:spcAft>
              <a:buFont typeface="Arial" panose="020B0604020202020204" pitchFamily="34" charset="0"/>
              <a:buChar char="•"/>
            </a:pPr>
            <a:r>
              <a:rPr lang="en-GB" sz="1400" dirty="0">
                <a:latin typeface="Calibri Light"/>
                <a:cs typeface="Calibri Light"/>
              </a:rPr>
              <a:t>Describe connections between threads in a story or process
Show how different scenarios relate to a single idea
Allow multiple speakers to talk around a guiding theme</a:t>
            </a:r>
          </a:p>
        </p:txBody>
      </p:sp>
      <p:sp>
        <p:nvSpPr>
          <p:cNvPr id="4" name="Rectangle 3"/>
          <p:cNvSpPr/>
          <p:nvPr/>
        </p:nvSpPr>
        <p:spPr>
          <a:xfrm>
            <a:off x="4343400" y="2922170"/>
            <a:ext cx="4391974" cy="1677382"/>
          </a:xfrm>
          <a:prstGeom prst="rect">
            <a:avLst/>
          </a:prstGeom>
        </p:spPr>
        <p:txBody>
          <a:bodyPr wrap="square">
            <a:spAutoFit/>
          </a:bodyPr>
          <a:lstStyle/>
          <a:p>
            <a:pPr>
              <a:spcAft>
                <a:spcPts val="600"/>
              </a:spcAft>
            </a:pPr>
            <a:r>
              <a:rPr lang="en-GB" sz="1400" b="1" dirty="0">
                <a:latin typeface="Calibri Light"/>
                <a:cs typeface="Calibri Light"/>
              </a:rPr>
              <a:t>Examples:</a:t>
            </a:r>
          </a:p>
          <a:p>
            <a:pPr marL="285750" indent="-285750">
              <a:spcAft>
                <a:spcPts val="0"/>
              </a:spcAft>
              <a:buFont typeface="Arial" panose="020B0604020202020204" pitchFamily="34" charset="0"/>
              <a:buChar char="•"/>
            </a:pPr>
            <a:r>
              <a:rPr lang="en-GB" sz="1400" dirty="0">
                <a:latin typeface="Calibri Light"/>
                <a:cs typeface="Calibri Light"/>
              </a:rPr>
              <a:t> Innovation and research: physics and medicine/cultural heritage/computing/new materials
 Contemporary astronomy: different approaches. GW/neutrinos/gamma/optical
 Dark Universe: Dialogue between INFN, ASI and INAF </a:t>
            </a:r>
            <a:r>
              <a:rPr lang="en-GB" sz="1400" dirty="0" err="1">
                <a:latin typeface="Calibri Light"/>
                <a:cs typeface="Calibri Light"/>
              </a:rPr>
              <a:t>rapresentatives</a:t>
            </a:r>
            <a:endParaRPr lang="en-GB" sz="1400" b="1" dirty="0"/>
          </a:p>
        </p:txBody>
      </p:sp>
      <p:pic>
        <p:nvPicPr>
          <p:cNvPr id="5" name="Picture 10" descr="LOGO_INFN_SIGLA.jpeg">
            <a:extLst>
              <a:ext uri="{FF2B5EF4-FFF2-40B4-BE49-F238E27FC236}">
                <a16:creationId xmlns:a16="http://schemas.microsoft.com/office/drawing/2014/main" id="{53670921-061B-C74B-BA5A-F364FA787153}"/>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rcRect/>
          <a:stretch>
            <a:fillRect/>
          </a:stretch>
        </p:blipFill>
        <p:spPr bwMode="auto">
          <a:xfrm>
            <a:off x="6815138" y="133350"/>
            <a:ext cx="1490662" cy="914400"/>
          </a:xfrm>
          <a:prstGeom prst="rect">
            <a:avLst/>
          </a:prstGeom>
          <a:noFill/>
          <a:ln w="9525">
            <a:noFill/>
            <a:miter lim="800000"/>
            <a:headEnd/>
            <a:tailEnd/>
          </a:ln>
        </p:spPr>
      </p:pic>
      <p:pic>
        <p:nvPicPr>
          <p:cNvPr id="2" name="Immagine 1">
            <a:extLst>
              <a:ext uri="{FF2B5EF4-FFF2-40B4-BE49-F238E27FC236}">
                <a16:creationId xmlns:a16="http://schemas.microsoft.com/office/drawing/2014/main" id="{4436C6A5-CEAB-3F4A-B0CA-83854D938789}"/>
              </a:ext>
            </a:extLst>
          </p:cNvPr>
          <p:cNvPicPr>
            <a:picLocks noChangeAspect="1"/>
          </p:cNvPicPr>
          <p:nvPr/>
        </p:nvPicPr>
        <p:blipFill>
          <a:blip r:embed="rId4"/>
          <a:stretch>
            <a:fillRect/>
          </a:stretch>
        </p:blipFill>
        <p:spPr>
          <a:xfrm>
            <a:off x="243841" y="772116"/>
            <a:ext cx="3761423" cy="4371384"/>
          </a:xfrm>
          <a:prstGeom prst="rect">
            <a:avLst/>
          </a:prstGeom>
        </p:spPr>
      </p:pic>
      <p:sp>
        <p:nvSpPr>
          <p:cNvPr id="8" name="Title 1">
            <a:extLst>
              <a:ext uri="{FF2B5EF4-FFF2-40B4-BE49-F238E27FC236}">
                <a16:creationId xmlns:a16="http://schemas.microsoft.com/office/drawing/2014/main" id="{683A3F30-3536-C14C-B6D3-CAC057EED844}"/>
              </a:ext>
            </a:extLst>
          </p:cNvPr>
          <p:cNvSpPr txBox="1">
            <a:spLocks/>
          </p:cNvSpPr>
          <p:nvPr/>
        </p:nvSpPr>
        <p:spPr bwMode="auto">
          <a:xfrm>
            <a:off x="152400" y="59380"/>
            <a:ext cx="8153400" cy="538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eaLnBrk="1" hangingPunct="1"/>
            <a:r>
              <a:rPr lang="en-GB" sz="2400" dirty="0">
                <a:solidFill>
                  <a:srgbClr val="800000"/>
                </a:solidFill>
                <a:latin typeface="Calibri Light" charset="0"/>
                <a:ea typeface="Calibri Light" charset="0"/>
                <a:cs typeface="Calibri Light" charset="0"/>
              </a:rPr>
              <a:t>6. Examples of structures </a:t>
            </a:r>
            <a:r>
              <a:rPr lang="it-IT" sz="2400" dirty="0">
                <a:solidFill>
                  <a:srgbClr val="800000"/>
                </a:solidFill>
                <a:latin typeface="Calibri Light" charset="0"/>
                <a:ea typeface="Calibri Light" charset="0"/>
                <a:cs typeface="Calibri Light" charset="0"/>
              </a:rPr>
              <a:t>|</a:t>
            </a:r>
            <a:r>
              <a:rPr lang="en-GB" sz="2400" dirty="0">
                <a:solidFill>
                  <a:srgbClr val="800000"/>
                </a:solidFill>
                <a:latin typeface="Calibri Light" charset="0"/>
                <a:ea typeface="Calibri Light" charset="0"/>
                <a:cs typeface="Calibri Light" charset="0"/>
              </a:rPr>
              <a:t> </a:t>
            </a:r>
            <a:r>
              <a:rPr lang="en-GB" sz="2400" dirty="0">
                <a:solidFill>
                  <a:schemeClr val="accent1">
                    <a:lumMod val="50000"/>
                  </a:schemeClr>
                </a:solidFill>
                <a:latin typeface="Calibri Light" charset="0"/>
                <a:ea typeface="Calibri Light" charset="0"/>
                <a:cs typeface="Calibri Light" charset="0"/>
              </a:rPr>
              <a:t>… the Petal structure</a:t>
            </a:r>
          </a:p>
        </p:txBody>
      </p:sp>
    </p:spTree>
    <p:extLst>
      <p:ext uri="{BB962C8B-B14F-4D97-AF65-F5344CB8AC3E}">
        <p14:creationId xmlns:p14="http://schemas.microsoft.com/office/powerpoint/2010/main" val="389677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8526" y="590550"/>
            <a:ext cx="5586983" cy="2971800"/>
          </a:xfrm>
          <a:prstGeom prst="rect">
            <a:avLst/>
          </a:prstGeom>
        </p:spPr>
      </p:pic>
      <p:sp>
        <p:nvSpPr>
          <p:cNvPr id="7" name="Rectangle 6"/>
          <p:cNvSpPr/>
          <p:nvPr/>
        </p:nvSpPr>
        <p:spPr>
          <a:xfrm>
            <a:off x="5877272" y="1729108"/>
            <a:ext cx="3088202" cy="2046714"/>
          </a:xfrm>
          <a:prstGeom prst="rect">
            <a:avLst/>
          </a:prstGeom>
        </p:spPr>
        <p:txBody>
          <a:bodyPr wrap="square">
            <a:spAutoFit/>
          </a:bodyPr>
          <a:lstStyle/>
          <a:p>
            <a:pPr>
              <a:spcAft>
                <a:spcPts val="600"/>
              </a:spcAft>
            </a:pPr>
            <a:r>
              <a:rPr lang="en-GB" sz="1400" b="1" dirty="0">
                <a:latin typeface="Calibri Light"/>
                <a:cs typeface="Calibri Light"/>
              </a:rPr>
              <a:t>Useful when </a:t>
            </a:r>
            <a:r>
              <a:rPr lang="en-GB" sz="1400" dirty="0">
                <a:latin typeface="Calibri Light"/>
                <a:cs typeface="Calibri Light"/>
              </a:rPr>
              <a:t>the story has a well-defined development to:</a:t>
            </a:r>
          </a:p>
          <a:p>
            <a:pPr marL="285750" indent="-285750">
              <a:spcAft>
                <a:spcPts val="600"/>
              </a:spcAft>
              <a:buFont typeface="Arial" panose="020B0604020202020204" pitchFamily="34" charset="0"/>
              <a:buChar char="•"/>
            </a:pPr>
            <a:r>
              <a:rPr lang="en-GB" sz="1400" dirty="0">
                <a:latin typeface="Calibri Light"/>
                <a:cs typeface="Calibri Light"/>
              </a:rPr>
              <a:t>Capturing attention from the first moment
Keep the audience suspended while waiting for an explanation
Focus on a crucial moment in your story</a:t>
            </a:r>
          </a:p>
        </p:txBody>
      </p:sp>
      <p:sp>
        <p:nvSpPr>
          <p:cNvPr id="4" name="Rectangle 3"/>
          <p:cNvSpPr/>
          <p:nvPr/>
        </p:nvSpPr>
        <p:spPr>
          <a:xfrm>
            <a:off x="381000" y="3766297"/>
            <a:ext cx="7924800" cy="954107"/>
          </a:xfrm>
          <a:prstGeom prst="rect">
            <a:avLst/>
          </a:prstGeom>
        </p:spPr>
        <p:txBody>
          <a:bodyPr wrap="square">
            <a:spAutoFit/>
          </a:bodyPr>
          <a:lstStyle/>
          <a:p>
            <a:r>
              <a:rPr lang="en-GB" sz="1400" b="1" dirty="0">
                <a:latin typeface="Calibri Light"/>
                <a:cs typeface="Calibri Light"/>
              </a:rPr>
              <a:t>Examples:  </a:t>
            </a:r>
            <a:endParaRPr lang="en-GB" sz="1400" dirty="0">
              <a:latin typeface="Calibri Light"/>
              <a:cs typeface="Calibri Light"/>
            </a:endParaRPr>
          </a:p>
          <a:p>
            <a:pPr>
              <a:buFont typeface="Arial"/>
              <a:buChar char="•"/>
            </a:pPr>
            <a:r>
              <a:rPr lang="en-GB" sz="1400" dirty="0">
                <a:latin typeface="Calibri Light"/>
                <a:cs typeface="Calibri Light"/>
              </a:rPr>
              <a:t> LHC is the coldest place in the universe
 Einstein is the unwitting inventor of GPS
 The 2015 gravitational wave was emitted at a distance of more than a billion light years</a:t>
            </a:r>
          </a:p>
        </p:txBody>
      </p:sp>
      <p:pic>
        <p:nvPicPr>
          <p:cNvPr id="5" name="Picture 10" descr="LOGO_INFN_SIGLA.jpeg">
            <a:extLst>
              <a:ext uri="{FF2B5EF4-FFF2-40B4-BE49-F238E27FC236}">
                <a16:creationId xmlns:a16="http://schemas.microsoft.com/office/drawing/2014/main" id="{77255E2D-2600-EC4C-9DCD-B9EEEE6DEE1F}"/>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rcRect/>
          <a:stretch>
            <a:fillRect/>
          </a:stretch>
        </p:blipFill>
        <p:spPr bwMode="auto">
          <a:xfrm>
            <a:off x="6815138" y="133350"/>
            <a:ext cx="1490662" cy="914400"/>
          </a:xfrm>
          <a:prstGeom prst="rect">
            <a:avLst/>
          </a:prstGeom>
          <a:noFill/>
          <a:ln w="9525">
            <a:noFill/>
            <a:miter lim="800000"/>
            <a:headEnd/>
            <a:tailEnd/>
          </a:ln>
        </p:spPr>
      </p:pic>
      <p:sp>
        <p:nvSpPr>
          <p:cNvPr id="8" name="Title 1">
            <a:extLst>
              <a:ext uri="{FF2B5EF4-FFF2-40B4-BE49-F238E27FC236}">
                <a16:creationId xmlns:a16="http://schemas.microsoft.com/office/drawing/2014/main" id="{487DF47B-9AC3-D04B-A694-D40CD70A9C9A}"/>
              </a:ext>
            </a:extLst>
          </p:cNvPr>
          <p:cNvSpPr txBox="1">
            <a:spLocks/>
          </p:cNvSpPr>
          <p:nvPr/>
        </p:nvSpPr>
        <p:spPr bwMode="auto">
          <a:xfrm>
            <a:off x="152400" y="59380"/>
            <a:ext cx="8153400" cy="538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eaLnBrk="1" hangingPunct="1"/>
            <a:r>
              <a:rPr lang="en-GB" sz="2400" dirty="0">
                <a:solidFill>
                  <a:srgbClr val="800000"/>
                </a:solidFill>
                <a:latin typeface="Calibri Light" charset="0"/>
                <a:ea typeface="Calibri Light" charset="0"/>
                <a:cs typeface="Calibri Light" charset="0"/>
              </a:rPr>
              <a:t>6. Examples of structures </a:t>
            </a:r>
            <a:r>
              <a:rPr lang="it-IT" sz="2400" dirty="0">
                <a:solidFill>
                  <a:srgbClr val="800000"/>
                </a:solidFill>
                <a:latin typeface="Calibri Light" charset="0"/>
                <a:ea typeface="Calibri Light" charset="0"/>
                <a:cs typeface="Calibri Light" charset="0"/>
              </a:rPr>
              <a:t>|</a:t>
            </a:r>
            <a:r>
              <a:rPr lang="en-GB" sz="2400" dirty="0">
                <a:solidFill>
                  <a:srgbClr val="800000"/>
                </a:solidFill>
                <a:latin typeface="Calibri Light" charset="0"/>
                <a:ea typeface="Calibri Light" charset="0"/>
                <a:cs typeface="Calibri Light" charset="0"/>
              </a:rPr>
              <a:t> </a:t>
            </a:r>
            <a:r>
              <a:rPr lang="en-GB" sz="2400" dirty="0">
                <a:solidFill>
                  <a:schemeClr val="accent1">
                    <a:lumMod val="50000"/>
                  </a:schemeClr>
                </a:solidFill>
                <a:latin typeface="Calibri Light" charset="0"/>
                <a:ea typeface="Calibri Light" charset="0"/>
                <a:cs typeface="Calibri Light" charset="0"/>
              </a:rPr>
              <a:t>… in </a:t>
            </a:r>
            <a:r>
              <a:rPr lang="en-GB" sz="2400" i="1" dirty="0">
                <a:solidFill>
                  <a:schemeClr val="accent1">
                    <a:lumMod val="50000"/>
                  </a:schemeClr>
                </a:solidFill>
                <a:latin typeface="Calibri Light" charset="0"/>
                <a:ea typeface="Calibri Light" charset="0"/>
                <a:cs typeface="Calibri Light" charset="0"/>
              </a:rPr>
              <a:t>Media Res</a:t>
            </a:r>
          </a:p>
        </p:txBody>
      </p:sp>
    </p:spTree>
    <p:extLst>
      <p:ext uri="{BB962C8B-B14F-4D97-AF65-F5344CB8AC3E}">
        <p14:creationId xmlns:p14="http://schemas.microsoft.com/office/powerpoint/2010/main" val="21109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strips(downLeft)">
                                      <p:cBhvr>
                                        <p:cTn id="17" dur="500"/>
                                        <p:tgtEl>
                                          <p:spTgt spid="4">
                                            <p:txEl>
                                              <p:pRg st="0" end="0"/>
                                            </p:txEl>
                                          </p:spTgt>
                                        </p:tgtEl>
                                      </p:cBhvr>
                                    </p:animEffect>
                                  </p:childTnLst>
                                </p:cTn>
                              </p:par>
                              <p:par>
                                <p:cTn id="18" presetID="18" presetClass="entr" presetSubtype="12"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strips(downLeft)">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1E5D6CC1-F233-5D4C-ADA0-272810D12BB9}"/>
              </a:ext>
            </a:extLst>
          </p:cNvPr>
          <p:cNvSpPr txBox="1">
            <a:spLocks/>
          </p:cNvSpPr>
          <p:nvPr/>
        </p:nvSpPr>
        <p:spPr bwMode="auto">
          <a:xfrm>
            <a:off x="291977" y="115104"/>
            <a:ext cx="7081838" cy="527402"/>
          </a:xfrm>
          <a:prstGeom prst="rect">
            <a:avLst/>
          </a:prstGeom>
          <a:noFill/>
          <a:ln w="9525">
            <a:noFill/>
            <a:miter lim="800000"/>
            <a:headEnd/>
            <a:tailEnd/>
          </a:ln>
        </p:spPr>
        <p:txBody>
          <a:bodyPr anchor="b">
            <a:prstTxWarp prst="textNoShape">
              <a:avLst/>
            </a:prstTxWarp>
          </a:bodyPr>
          <a:lstStyle/>
          <a:p>
            <a:r>
              <a:rPr lang="en-GB" sz="2400" i="1">
                <a:solidFill>
                  <a:schemeClr val="accent1">
                    <a:lumMod val="50000"/>
                  </a:schemeClr>
                </a:solidFill>
                <a:latin typeface="Calibri Light"/>
                <a:ea typeface="Calibri Light" charset="0"/>
                <a:cs typeface="Calibri Light"/>
              </a:rPr>
              <a:t>Why using narratives to talk about science - bibliography</a:t>
            </a:r>
          </a:p>
        </p:txBody>
      </p:sp>
      <p:sp>
        <p:nvSpPr>
          <p:cNvPr id="8" name="TextBox 18">
            <a:extLst>
              <a:ext uri="{FF2B5EF4-FFF2-40B4-BE49-F238E27FC236}">
                <a16:creationId xmlns:a16="http://schemas.microsoft.com/office/drawing/2014/main" id="{9AC25660-5768-AE40-A345-98EADC40C6C9}"/>
              </a:ext>
            </a:extLst>
          </p:cNvPr>
          <p:cNvSpPr txBox="1">
            <a:spLocks noChangeArrowheads="1"/>
          </p:cNvSpPr>
          <p:nvPr/>
        </p:nvSpPr>
        <p:spPr bwMode="auto">
          <a:xfrm>
            <a:off x="381000" y="732607"/>
            <a:ext cx="7158038" cy="4031873"/>
          </a:xfrm>
          <a:prstGeom prst="rect">
            <a:avLst/>
          </a:prstGeom>
          <a:solidFill>
            <a:schemeClr val="bg1">
              <a:lumMod val="95000"/>
              <a:alpha val="39000"/>
            </a:schemeClr>
          </a:solidFill>
          <a:ln>
            <a:noFill/>
          </a:ln>
        </p:spPr>
        <p:txBody>
          <a:bodyPr wrap="square">
            <a:spAutoFit/>
          </a:bodyPr>
          <a:lstStyle>
            <a:lvl1pPr eaLnBrk="0" hangingPunct="0">
              <a:defRPr sz="2400">
                <a:solidFill>
                  <a:schemeClr val="tx1"/>
                </a:solidFill>
                <a:latin typeface="Perpetua" charset="0"/>
                <a:ea typeface="ＭＳ Ｐゴシック" charset="0"/>
                <a:cs typeface="ＭＳ Ｐゴシック" charset="0"/>
              </a:defRPr>
            </a:lvl1pPr>
            <a:lvl2pPr marL="742950" indent="-285750" eaLnBrk="0" hangingPunct="0">
              <a:defRPr sz="2400">
                <a:solidFill>
                  <a:schemeClr val="tx1"/>
                </a:solidFill>
                <a:latin typeface="Perpetua" charset="0"/>
                <a:ea typeface="ＭＳ Ｐゴシック" charset="0"/>
              </a:defRPr>
            </a:lvl2pPr>
            <a:lvl3pPr marL="1143000" indent="-228600" eaLnBrk="0" hangingPunct="0">
              <a:defRPr sz="2400">
                <a:solidFill>
                  <a:schemeClr val="tx1"/>
                </a:solidFill>
                <a:latin typeface="Perpetua" charset="0"/>
                <a:ea typeface="ＭＳ Ｐゴシック" charset="0"/>
              </a:defRPr>
            </a:lvl3pPr>
            <a:lvl4pPr marL="1600200" indent="-228600" eaLnBrk="0" hangingPunct="0">
              <a:defRPr sz="2400">
                <a:solidFill>
                  <a:schemeClr val="tx1"/>
                </a:solidFill>
                <a:latin typeface="Perpetua" charset="0"/>
                <a:ea typeface="ＭＳ Ｐゴシック" charset="0"/>
              </a:defRPr>
            </a:lvl4pPr>
            <a:lvl5pPr marL="2057400" indent="-228600" eaLnBrk="0" hangingPunct="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pPr marL="457200" indent="-457200">
              <a:buFont typeface="+mj-lt"/>
              <a:buAutoNum type="arabicPeriod"/>
            </a:pPr>
            <a:r>
              <a:rPr lang="it-IT" sz="1600"/>
              <a:t>Jones M.D., Crow D.A. (2017), </a:t>
            </a:r>
            <a:r>
              <a:rPr lang="it-IT" sz="1600" i="1"/>
              <a:t>How can </a:t>
            </a:r>
            <a:r>
              <a:rPr lang="it-IT" sz="1600" i="1" err="1"/>
              <a:t>we</a:t>
            </a:r>
            <a:r>
              <a:rPr lang="it-IT" sz="1600" i="1"/>
              <a:t> use the ‘science of stories’ to produce persuasive </a:t>
            </a:r>
            <a:r>
              <a:rPr lang="it-IT" sz="1600" i="1" err="1"/>
              <a:t>scientific</a:t>
            </a:r>
            <a:r>
              <a:rPr lang="it-IT" sz="1600" i="1"/>
              <a:t> stories</a:t>
            </a:r>
            <a:r>
              <a:rPr lang="it-IT" sz="1600"/>
              <a:t>?, </a:t>
            </a:r>
            <a:r>
              <a:rPr lang="it-IT" sz="1600" err="1"/>
              <a:t>Palmgrave</a:t>
            </a:r>
            <a:r>
              <a:rPr lang="it-IT" sz="1600"/>
              <a:t> </a:t>
            </a:r>
            <a:r>
              <a:rPr lang="it-IT" sz="1600" err="1"/>
              <a:t>Commuications</a:t>
            </a:r>
            <a:r>
              <a:rPr lang="it-IT" sz="1600"/>
              <a:t>, 3:53, Nature</a:t>
            </a:r>
          </a:p>
          <a:p>
            <a:pPr marL="457200" indent="-457200">
              <a:buFont typeface="+mj-lt"/>
              <a:buAutoNum type="arabicPeriod"/>
            </a:pPr>
            <a:r>
              <a:rPr lang="it-IT" sz="1600" err="1"/>
              <a:t>Shanahan</a:t>
            </a:r>
            <a:r>
              <a:rPr lang="it-IT" sz="1600"/>
              <a:t> E., Jones M.D., </a:t>
            </a:r>
            <a:r>
              <a:rPr lang="it-IT" sz="1600" err="1"/>
              <a:t>McBeth</a:t>
            </a:r>
            <a:r>
              <a:rPr lang="it-IT" sz="1600"/>
              <a:t> M.K., Radaelli C.M. (2017) </a:t>
            </a:r>
            <a:r>
              <a:rPr lang="it-IT" sz="1600" i="1"/>
              <a:t>The Narrative Policy Framework</a:t>
            </a:r>
            <a:r>
              <a:rPr lang="it-IT" sz="1600"/>
              <a:t>. In: </a:t>
            </a:r>
            <a:r>
              <a:rPr lang="it-IT" sz="1600" err="1"/>
              <a:t>Weible</a:t>
            </a:r>
            <a:r>
              <a:rPr lang="it-IT" sz="1600"/>
              <a:t> C, </a:t>
            </a:r>
            <a:r>
              <a:rPr lang="it-IT" sz="1600" err="1"/>
              <a:t>Sabatier</a:t>
            </a:r>
            <a:r>
              <a:rPr lang="it-IT" sz="1600"/>
              <a:t> </a:t>
            </a:r>
            <a:r>
              <a:rPr lang="it-IT" sz="1600" err="1"/>
              <a:t>P</a:t>
            </a:r>
            <a:r>
              <a:rPr lang="it-IT" sz="1600"/>
              <a:t> (</a:t>
            </a:r>
            <a:r>
              <a:rPr lang="it-IT" sz="1600" err="1"/>
              <a:t>eds</a:t>
            </a:r>
            <a:r>
              <a:rPr lang="it-IT" sz="1600"/>
              <a:t>) </a:t>
            </a:r>
            <a:r>
              <a:rPr lang="it-IT" sz="1600" err="1"/>
              <a:t>Theories</a:t>
            </a:r>
            <a:r>
              <a:rPr lang="it-IT" sz="1600"/>
              <a:t> of the Policy </a:t>
            </a:r>
            <a:r>
              <a:rPr lang="it-IT" sz="1600" err="1"/>
              <a:t>Process</a:t>
            </a:r>
            <a:r>
              <a:rPr lang="it-IT" sz="1600"/>
              <a:t>. 4th </a:t>
            </a:r>
            <a:r>
              <a:rPr lang="it-IT" sz="1600" err="1"/>
              <a:t>edn</a:t>
            </a:r>
            <a:r>
              <a:rPr lang="it-IT" sz="1600"/>
              <a:t>, </a:t>
            </a:r>
            <a:r>
              <a:rPr lang="it-IT" sz="1600" err="1"/>
              <a:t>Westview</a:t>
            </a:r>
            <a:r>
              <a:rPr lang="it-IT" sz="1600"/>
              <a:t> Press, </a:t>
            </a:r>
            <a:r>
              <a:rPr lang="it-IT" sz="1600" err="1"/>
              <a:t>p</a:t>
            </a:r>
            <a:r>
              <a:rPr lang="it-IT" sz="1600"/>
              <a:t> 173–213</a:t>
            </a:r>
          </a:p>
          <a:p>
            <a:pPr marL="457200" indent="-457200">
              <a:buFont typeface="+mj-lt"/>
              <a:buAutoNum type="arabicPeriod"/>
            </a:pPr>
            <a:r>
              <a:rPr lang="it-IT" sz="1600"/>
              <a:t>Herman D. (2003) </a:t>
            </a:r>
            <a:r>
              <a:rPr lang="it-IT" sz="1600" i="1"/>
              <a:t>Narrative </a:t>
            </a:r>
            <a:r>
              <a:rPr lang="it-IT" sz="1600" i="1" err="1"/>
              <a:t>theory</a:t>
            </a:r>
            <a:r>
              <a:rPr lang="it-IT" sz="1600" i="1"/>
              <a:t> and the cognitive </a:t>
            </a:r>
            <a:r>
              <a:rPr lang="it-IT" sz="1600" i="1" err="1"/>
              <a:t>sciences</a:t>
            </a:r>
            <a:r>
              <a:rPr lang="it-IT" sz="1600"/>
              <a:t>: Stanford </a:t>
            </a:r>
            <a:r>
              <a:rPr lang="it-IT" sz="1600" err="1"/>
              <a:t>Univ</a:t>
            </a:r>
            <a:r>
              <a:rPr lang="it-IT" sz="1600"/>
              <a:t> Center for the </a:t>
            </a:r>
            <a:r>
              <a:rPr lang="it-IT" sz="1600" err="1"/>
              <a:t>Study</a:t>
            </a:r>
            <a:r>
              <a:rPr lang="it-IT" sz="1600"/>
              <a:t>.</a:t>
            </a:r>
          </a:p>
          <a:p>
            <a:pPr marL="457200" indent="-457200">
              <a:buFont typeface="+mj-lt"/>
              <a:buAutoNum type="arabicPeriod"/>
            </a:pPr>
            <a:r>
              <a:rPr lang="it-IT" sz="1600" err="1"/>
              <a:t>Dahlstrom</a:t>
            </a:r>
            <a:r>
              <a:rPr lang="it-IT" sz="1600"/>
              <a:t>, Michael </a:t>
            </a:r>
            <a:r>
              <a:rPr lang="it-IT" sz="1600" err="1"/>
              <a:t>F</a:t>
            </a:r>
            <a:r>
              <a:rPr lang="it-IT" sz="1600"/>
              <a:t>. </a:t>
            </a:r>
            <a:r>
              <a:rPr lang="it-IT" sz="1600" i="1"/>
              <a:t>Using </a:t>
            </a:r>
            <a:r>
              <a:rPr lang="it-IT" sz="1600" i="1" err="1"/>
              <a:t>narratives</a:t>
            </a:r>
            <a:r>
              <a:rPr lang="it-IT" sz="1600" i="1"/>
              <a:t> and </a:t>
            </a:r>
            <a:r>
              <a:rPr lang="it-IT" sz="1600" i="1" err="1"/>
              <a:t>storytelling</a:t>
            </a:r>
            <a:r>
              <a:rPr lang="it-IT" sz="1600" i="1"/>
              <a:t> to </a:t>
            </a:r>
            <a:r>
              <a:rPr lang="it-IT" sz="1600" i="1" err="1"/>
              <a:t>communicate</a:t>
            </a:r>
            <a:r>
              <a:rPr lang="it-IT" sz="1600" i="1"/>
              <a:t> science with non </a:t>
            </a:r>
            <a:r>
              <a:rPr lang="it-IT" sz="1600" i="1" err="1"/>
              <a:t>expert</a:t>
            </a:r>
            <a:r>
              <a:rPr lang="it-IT" sz="1600" i="1"/>
              <a:t> </a:t>
            </a:r>
            <a:r>
              <a:rPr lang="it-IT" sz="1600" i="1" err="1"/>
              <a:t>audiences</a:t>
            </a:r>
            <a:r>
              <a:rPr lang="it-IT" sz="1600"/>
              <a:t>, </a:t>
            </a:r>
            <a:r>
              <a:rPr lang="it-IT" sz="1600" i="1"/>
              <a:t>PNAS </a:t>
            </a:r>
            <a:r>
              <a:rPr lang="it-IT" sz="1600" err="1"/>
              <a:t>vol</a:t>
            </a:r>
            <a:r>
              <a:rPr lang="it-IT" sz="1600"/>
              <a:t> 111 </a:t>
            </a:r>
            <a:r>
              <a:rPr lang="it-IT" sz="1600" err="1"/>
              <a:t>suppl</a:t>
            </a:r>
            <a:r>
              <a:rPr lang="it-IT" sz="1600"/>
              <a:t>. 4 </a:t>
            </a:r>
            <a:r>
              <a:rPr lang="it-IT" sz="1600" err="1"/>
              <a:t>September</a:t>
            </a:r>
            <a:r>
              <a:rPr lang="it-IT" sz="1600"/>
              <a:t> 16, 2014 [</a:t>
            </a:r>
            <a:r>
              <a:rPr lang="it-IT" sz="1600" err="1"/>
              <a:t>www.pnas.org</a:t>
            </a:r>
            <a:r>
              <a:rPr lang="it-IT" sz="1600"/>
              <a:t>/</a:t>
            </a:r>
            <a:r>
              <a:rPr lang="it-IT" sz="1600" err="1"/>
              <a:t>cgi</a:t>
            </a:r>
            <a:r>
              <a:rPr lang="it-IT" sz="1600"/>
              <a:t>/</a:t>
            </a:r>
            <a:r>
              <a:rPr lang="it-IT" sz="1600" err="1"/>
              <a:t>doi</a:t>
            </a:r>
            <a:r>
              <a:rPr lang="it-IT" sz="1600"/>
              <a:t>/10.1073/</a:t>
            </a:r>
            <a:r>
              <a:rPr lang="it-IT" sz="1600" err="1"/>
              <a:t>pnas</a:t>
            </a:r>
            <a:r>
              <a:rPr lang="it-IT" sz="1600"/>
              <a:t>. 1320645111] </a:t>
            </a:r>
          </a:p>
          <a:p>
            <a:pPr marL="457200" indent="-457200">
              <a:buFont typeface="+mj-lt"/>
              <a:buAutoNum type="arabicPeriod"/>
            </a:pPr>
            <a:r>
              <a:rPr lang="it-IT" sz="1600"/>
              <a:t>Irwin, A. </a:t>
            </a:r>
            <a:r>
              <a:rPr lang="it-IT" sz="1600" i="1"/>
              <a:t>The </a:t>
            </a:r>
            <a:r>
              <a:rPr lang="it-IT" sz="1600" i="1" err="1"/>
              <a:t>Politics</a:t>
            </a:r>
            <a:r>
              <a:rPr lang="it-IT" sz="1600" i="1"/>
              <a:t> of Talk: </a:t>
            </a:r>
            <a:r>
              <a:rPr lang="it-IT" sz="1600" i="1" err="1"/>
              <a:t>Coming</a:t>
            </a:r>
            <a:r>
              <a:rPr lang="it-IT" sz="1600" i="1"/>
              <a:t> to </a:t>
            </a:r>
            <a:r>
              <a:rPr lang="it-IT" sz="1600" i="1" err="1"/>
              <a:t>Terms</a:t>
            </a:r>
            <a:r>
              <a:rPr lang="it-IT" sz="1600" i="1"/>
              <a:t> with the ‘New’ </a:t>
            </a:r>
            <a:r>
              <a:rPr lang="it-IT" sz="1600" i="1" err="1"/>
              <a:t>Scientific</a:t>
            </a:r>
            <a:r>
              <a:rPr lang="it-IT" sz="1600" i="1"/>
              <a:t> </a:t>
            </a:r>
            <a:r>
              <a:rPr lang="it-IT" sz="1600" i="1" err="1"/>
              <a:t>Governance</a:t>
            </a:r>
            <a:r>
              <a:rPr lang="it-IT" sz="1600"/>
              <a:t>, Social </a:t>
            </a:r>
            <a:r>
              <a:rPr lang="it-IT" sz="1600" err="1"/>
              <a:t>Studies</a:t>
            </a:r>
            <a:r>
              <a:rPr lang="it-IT" sz="1600"/>
              <a:t> of Science 36(2): 299–320 </a:t>
            </a:r>
          </a:p>
          <a:p>
            <a:pPr marL="457200" indent="-457200">
              <a:buFont typeface="+mj-lt"/>
              <a:buAutoNum type="arabicPeriod"/>
            </a:pPr>
            <a:r>
              <a:rPr lang="it-IT" sz="1600" err="1"/>
              <a:t>Bruner</a:t>
            </a:r>
            <a:r>
              <a:rPr lang="it-IT" sz="1600"/>
              <a:t>, </a:t>
            </a:r>
            <a:r>
              <a:rPr lang="it-IT" sz="1600" err="1"/>
              <a:t>J</a:t>
            </a:r>
            <a:r>
              <a:rPr lang="it-IT" sz="1600"/>
              <a:t>. S. </a:t>
            </a:r>
            <a:r>
              <a:rPr lang="it-IT" sz="1600" i="1" err="1"/>
              <a:t>Actual</a:t>
            </a:r>
            <a:r>
              <a:rPr lang="it-IT" sz="1600" i="1"/>
              <a:t> </a:t>
            </a:r>
            <a:r>
              <a:rPr lang="it-IT" sz="1600" i="1" err="1"/>
              <a:t>minds</a:t>
            </a:r>
            <a:r>
              <a:rPr lang="it-IT" sz="1600" i="1"/>
              <a:t>. </a:t>
            </a:r>
            <a:r>
              <a:rPr lang="it-IT" sz="1600" i="1" err="1"/>
              <a:t>Possible</a:t>
            </a:r>
            <a:r>
              <a:rPr lang="it-IT" sz="1600" i="1"/>
              <a:t> </a:t>
            </a:r>
            <a:r>
              <a:rPr lang="it-IT" sz="1600" i="1" err="1"/>
              <a:t>words</a:t>
            </a:r>
            <a:r>
              <a:rPr lang="it-IT" sz="1600"/>
              <a:t>, Harvard </a:t>
            </a:r>
            <a:r>
              <a:rPr lang="it-IT" sz="1600" err="1"/>
              <a:t>University</a:t>
            </a:r>
            <a:r>
              <a:rPr lang="it-IT" sz="1600"/>
              <a:t> Press, Cambridge, </a:t>
            </a:r>
            <a:r>
              <a:rPr lang="it-IT" sz="1600">
                <a:latin typeface="Perpetua" panose="02020502060401020303" pitchFamily="18" charset="77"/>
              </a:rPr>
              <a:t>1986.</a:t>
            </a:r>
          </a:p>
          <a:p>
            <a:pPr marL="457200" indent="-457200">
              <a:buFont typeface="+mj-lt"/>
              <a:buAutoNum type="arabicPeriod"/>
            </a:pPr>
            <a:r>
              <a:rPr lang="it-IT" sz="1600" err="1">
                <a:latin typeface="Perpetua" panose="02020502060401020303" pitchFamily="18" charset="77"/>
              </a:rPr>
              <a:t>Bruner</a:t>
            </a:r>
            <a:r>
              <a:rPr lang="it-IT" sz="1600">
                <a:latin typeface="Perpetua" panose="02020502060401020303" pitchFamily="18" charset="77"/>
              </a:rPr>
              <a:t>, </a:t>
            </a:r>
            <a:r>
              <a:rPr lang="it-IT" sz="1600" err="1">
                <a:latin typeface="Perpetua" panose="02020502060401020303" pitchFamily="18" charset="77"/>
              </a:rPr>
              <a:t>J</a:t>
            </a:r>
            <a:r>
              <a:rPr lang="it-IT" sz="1600">
                <a:latin typeface="Perpetua" panose="02020502060401020303" pitchFamily="18" charset="77"/>
              </a:rPr>
              <a:t>. (1992). </a:t>
            </a:r>
            <a:r>
              <a:rPr lang="it-IT" sz="1600" i="1">
                <a:latin typeface="Perpetua" panose="02020502060401020303" pitchFamily="18" charset="77"/>
              </a:rPr>
              <a:t>La ricerca del significato</a:t>
            </a:r>
            <a:r>
              <a:rPr lang="it-IT" sz="1600">
                <a:latin typeface="Perpetua" panose="02020502060401020303" pitchFamily="18" charset="77"/>
              </a:rPr>
              <a:t>. Bollati </a:t>
            </a:r>
            <a:r>
              <a:rPr lang="it-IT" sz="1600" err="1">
                <a:latin typeface="Perpetua" panose="02020502060401020303" pitchFamily="18" charset="77"/>
              </a:rPr>
              <a:t>Boringhieri</a:t>
            </a:r>
            <a:r>
              <a:rPr lang="it-IT" sz="1600">
                <a:latin typeface="Perpetua" panose="02020502060401020303" pitchFamily="18" charset="77"/>
              </a:rPr>
              <a:t>.</a:t>
            </a:r>
          </a:p>
          <a:p>
            <a:pPr marL="457200" indent="-457200">
              <a:buFont typeface="+mj-lt"/>
              <a:buAutoNum type="arabicPeriod"/>
            </a:pPr>
            <a:r>
              <a:rPr lang="it-IT" sz="1600" err="1">
                <a:latin typeface="Perpetua" panose="02020502060401020303" pitchFamily="18" charset="77"/>
              </a:rPr>
              <a:t>Bruner</a:t>
            </a:r>
            <a:r>
              <a:rPr lang="it-IT" sz="1600">
                <a:latin typeface="Perpetua" panose="02020502060401020303" pitchFamily="18" charset="77"/>
              </a:rPr>
              <a:t>, </a:t>
            </a:r>
            <a:r>
              <a:rPr lang="it-IT" sz="1600" err="1">
                <a:latin typeface="Perpetua" panose="02020502060401020303" pitchFamily="18" charset="77"/>
              </a:rPr>
              <a:t>J</a:t>
            </a:r>
            <a:r>
              <a:rPr lang="it-IT" sz="1600">
                <a:latin typeface="Perpetua" panose="02020502060401020303" pitchFamily="18" charset="77"/>
              </a:rPr>
              <a:t>. (2004). </a:t>
            </a:r>
            <a:r>
              <a:rPr lang="it-IT" sz="1600" i="1" err="1">
                <a:latin typeface="Perpetua" panose="02020502060401020303" pitchFamily="18" charset="77"/>
              </a:rPr>
              <a:t>Narratives</a:t>
            </a:r>
            <a:r>
              <a:rPr lang="it-IT" sz="1600" i="1">
                <a:latin typeface="Perpetua" panose="02020502060401020303" pitchFamily="18" charset="77"/>
              </a:rPr>
              <a:t> of science. In </a:t>
            </a:r>
            <a:r>
              <a:rPr lang="it-IT" sz="1600" i="1" err="1">
                <a:latin typeface="Perpetua" panose="02020502060401020303" pitchFamily="18" charset="77"/>
              </a:rPr>
              <a:t>Reconsidering</a:t>
            </a:r>
            <a:r>
              <a:rPr lang="it-IT" sz="1600" i="1">
                <a:latin typeface="Perpetua" panose="02020502060401020303" pitchFamily="18" charset="77"/>
              </a:rPr>
              <a:t> science </a:t>
            </a:r>
            <a:r>
              <a:rPr lang="it-IT" sz="1600" i="1" err="1">
                <a:latin typeface="Perpetua" panose="02020502060401020303" pitchFamily="18" charset="77"/>
              </a:rPr>
              <a:t>learning</a:t>
            </a:r>
            <a:r>
              <a:rPr lang="it-IT" sz="1600">
                <a:latin typeface="Perpetua" panose="02020502060401020303" pitchFamily="18" charset="77"/>
              </a:rPr>
              <a:t>, (pp. 90-98). </a:t>
            </a:r>
            <a:r>
              <a:rPr lang="it-IT" sz="1600" err="1">
                <a:latin typeface="Perpetua" panose="02020502060401020303" pitchFamily="18" charset="77"/>
              </a:rPr>
              <a:t>Routledge</a:t>
            </a:r>
            <a:r>
              <a:rPr lang="it-IT" sz="1600">
                <a:latin typeface="Perpetua" panose="02020502060401020303" pitchFamily="18" charset="77"/>
              </a:rPr>
              <a:t> </a:t>
            </a:r>
            <a:r>
              <a:rPr lang="it-IT" sz="1600" err="1">
                <a:latin typeface="Perpetua" panose="02020502060401020303" pitchFamily="18" charset="77"/>
              </a:rPr>
              <a:t>Farme</a:t>
            </a:r>
            <a:endParaRPr lang="it-IT" sz="1600">
              <a:latin typeface="Perpetua" panose="02020502060401020303" pitchFamily="18" charset="77"/>
            </a:endParaRPr>
          </a:p>
        </p:txBody>
      </p:sp>
      <p:pic>
        <p:nvPicPr>
          <p:cNvPr id="7" name="Picture 6" descr="LOGO_INFN_SIGLA.jpeg">
            <a:extLst>
              <a:ext uri="{FF2B5EF4-FFF2-40B4-BE49-F238E27FC236}">
                <a16:creationId xmlns:a16="http://schemas.microsoft.com/office/drawing/2014/main" id="{E15AAD65-276F-934A-9B6B-ED33070CE247}"/>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rcRect/>
          <a:stretch>
            <a:fillRect/>
          </a:stretch>
        </p:blipFill>
        <p:spPr bwMode="auto">
          <a:xfrm>
            <a:off x="7539038" y="57150"/>
            <a:ext cx="1528762" cy="936625"/>
          </a:xfrm>
          <a:prstGeom prst="rect">
            <a:avLst/>
          </a:prstGeom>
          <a:noFill/>
          <a:ln w="9525">
            <a:noFill/>
            <a:miter lim="800000"/>
            <a:headEnd/>
            <a:tailEnd/>
          </a:ln>
        </p:spPr>
      </p:pic>
      <p:sp>
        <p:nvSpPr>
          <p:cNvPr id="5" name="Rectangle 7">
            <a:extLst>
              <a:ext uri="{FF2B5EF4-FFF2-40B4-BE49-F238E27FC236}">
                <a16:creationId xmlns:a16="http://schemas.microsoft.com/office/drawing/2014/main" id="{868849E0-FAD7-A04A-B087-A3E6CE18E305}"/>
              </a:ext>
            </a:extLst>
          </p:cNvPr>
          <p:cNvSpPr/>
          <p:nvPr/>
        </p:nvSpPr>
        <p:spPr>
          <a:xfrm>
            <a:off x="137196" y="4897591"/>
            <a:ext cx="7391400" cy="261610"/>
          </a:xfrm>
          <a:prstGeom prst="rect">
            <a:avLst/>
          </a:prstGeom>
        </p:spPr>
        <p:txBody>
          <a:bodyPr wrap="square">
            <a:spAutoFit/>
          </a:bodyPr>
          <a:lstStyle/>
          <a:p>
            <a:pPr algn="ctr"/>
            <a:r>
              <a:rPr lang="en-US" sz="1100">
                <a:latin typeface="Calibri light"/>
                <a:cs typeface="Calibri light"/>
              </a:rPr>
              <a:t>FRANCESCA SCIANITTI, INFN Communications – </a:t>
            </a:r>
            <a:r>
              <a:rPr lang="en-US" sz="1100">
                <a:latin typeface="Calibri Light" panose="020F0302020204030204" pitchFamily="34" charset="0"/>
                <a:cs typeface="Calibri Light" panose="020F0302020204030204" pitchFamily="34" charset="0"/>
              </a:rPr>
              <a:t>XXXII International Seminar of Nuclear and Subnuclear Physics</a:t>
            </a:r>
            <a:r>
              <a:rPr lang="it-IT" sz="1100">
                <a:latin typeface="Calibri Light" panose="020F0302020204030204" pitchFamily="34" charset="0"/>
                <a:cs typeface="Calibri Light" panose="020F0302020204030204" pitchFamily="34" charset="0"/>
              </a:rPr>
              <a:t> </a:t>
            </a:r>
            <a:r>
              <a:rPr lang="en-US" sz="1100">
                <a:latin typeface="Calibri Light" panose="020F0302020204030204" pitchFamily="34" charset="0"/>
                <a:cs typeface="Calibri Light" panose="020F0302020204030204" pitchFamily="34" charset="0"/>
              </a:rPr>
              <a:t>– </a:t>
            </a:r>
            <a:r>
              <a:rPr lang="it-IT" sz="1100" err="1">
                <a:latin typeface="Calibri Light" panose="020F0302020204030204" pitchFamily="34" charset="0"/>
                <a:cs typeface="Calibri Light" panose="020F0302020204030204" pitchFamily="34" charset="0"/>
              </a:rPr>
              <a:t>June</a:t>
            </a:r>
            <a:r>
              <a:rPr lang="it-IT" sz="1100">
                <a:latin typeface="Calibri Light" panose="020F0302020204030204" pitchFamily="34" charset="0"/>
                <a:cs typeface="Calibri Light" panose="020F0302020204030204" pitchFamily="34" charset="0"/>
              </a:rPr>
              <a:t> 7-11, 2021</a:t>
            </a:r>
          </a:p>
        </p:txBody>
      </p:sp>
    </p:spTree>
    <p:extLst>
      <p:ext uri="{BB962C8B-B14F-4D97-AF65-F5344CB8AC3E}">
        <p14:creationId xmlns:p14="http://schemas.microsoft.com/office/powerpoint/2010/main" val="273551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29B027-59ED-4B43-95D3-455364732CB2}"/>
              </a:ext>
            </a:extLst>
          </p:cNvPr>
          <p:cNvSpPr>
            <a:spLocks noGrp="1"/>
          </p:cNvSpPr>
          <p:nvPr>
            <p:ph type="title"/>
          </p:nvPr>
        </p:nvSpPr>
        <p:spPr>
          <a:xfrm>
            <a:off x="1219200" y="1428750"/>
            <a:ext cx="5957047" cy="2191871"/>
          </a:xfrm>
        </p:spPr>
        <p:txBody>
          <a:bodyPr/>
          <a:lstStyle/>
          <a:p>
            <a:r>
              <a:rPr lang="en-US" sz="4800" dirty="0">
                <a:latin typeface="Calibri light"/>
                <a:cs typeface="Calibri light"/>
              </a:rPr>
              <a:t>Around your PE activity</a:t>
            </a:r>
            <a:br>
              <a:rPr lang="en-US" sz="4800" dirty="0">
                <a:latin typeface="Calibri light"/>
                <a:cs typeface="Calibri light"/>
              </a:rPr>
            </a:br>
            <a:br>
              <a:rPr lang="en-US" sz="4800" dirty="0">
                <a:latin typeface="Calibri light"/>
                <a:cs typeface="Calibri light"/>
              </a:rPr>
            </a:br>
            <a:endParaRPr lang="it-IT" sz="2000" dirty="0"/>
          </a:p>
        </p:txBody>
      </p:sp>
      <p:sp>
        <p:nvSpPr>
          <p:cNvPr id="3" name="Segnaposto testo 2">
            <a:extLst>
              <a:ext uri="{FF2B5EF4-FFF2-40B4-BE49-F238E27FC236}">
                <a16:creationId xmlns:a16="http://schemas.microsoft.com/office/drawing/2014/main" id="{9D0C7771-A93B-BB43-B2D2-06C543904B81}"/>
              </a:ext>
            </a:extLst>
          </p:cNvPr>
          <p:cNvSpPr>
            <a:spLocks noGrp="1"/>
          </p:cNvSpPr>
          <p:nvPr>
            <p:ph type="body" idx="1"/>
          </p:nvPr>
        </p:nvSpPr>
        <p:spPr>
          <a:xfrm>
            <a:off x="1447800" y="2585926"/>
            <a:ext cx="5728447" cy="290624"/>
          </a:xfrm>
        </p:spPr>
        <p:txBody>
          <a:bodyPr>
            <a:normAutofit fontScale="77500" lnSpcReduction="20000"/>
          </a:bodyPr>
          <a:lstStyle/>
          <a:p>
            <a:r>
              <a:rPr lang="en-GB" sz="2000" dirty="0"/>
              <a:t>Communication, Budget, evaluation</a:t>
            </a:r>
          </a:p>
        </p:txBody>
      </p:sp>
      <p:pic>
        <p:nvPicPr>
          <p:cNvPr id="6" name="Picture 6" descr="LOGO_INFN_SIGLA.jpeg">
            <a:extLst>
              <a:ext uri="{FF2B5EF4-FFF2-40B4-BE49-F238E27FC236}">
                <a16:creationId xmlns:a16="http://schemas.microsoft.com/office/drawing/2014/main" id="{6F331CED-E4BE-C140-9049-CFB3BF9C897A}"/>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rcRect/>
          <a:stretch>
            <a:fillRect/>
          </a:stretch>
        </p:blipFill>
        <p:spPr bwMode="auto">
          <a:xfrm>
            <a:off x="7539038" y="57150"/>
            <a:ext cx="1528762" cy="936625"/>
          </a:xfrm>
          <a:prstGeom prst="rect">
            <a:avLst/>
          </a:prstGeom>
          <a:noFill/>
          <a:ln w="9525">
            <a:noFill/>
            <a:miter lim="800000"/>
            <a:headEnd/>
            <a:tailEnd/>
          </a:ln>
        </p:spPr>
      </p:pic>
      <p:sp>
        <p:nvSpPr>
          <p:cNvPr id="7" name="Rectangle 7">
            <a:extLst>
              <a:ext uri="{FF2B5EF4-FFF2-40B4-BE49-F238E27FC236}">
                <a16:creationId xmlns:a16="http://schemas.microsoft.com/office/drawing/2014/main" id="{886C50E8-B657-4649-91D1-354328675439}"/>
              </a:ext>
            </a:extLst>
          </p:cNvPr>
          <p:cNvSpPr/>
          <p:nvPr/>
        </p:nvSpPr>
        <p:spPr>
          <a:xfrm>
            <a:off x="147638" y="4733865"/>
            <a:ext cx="7391400" cy="261610"/>
          </a:xfrm>
          <a:prstGeom prst="rect">
            <a:avLst/>
          </a:prstGeom>
        </p:spPr>
        <p:txBody>
          <a:bodyPr wrap="square">
            <a:spAutoFit/>
          </a:bodyPr>
          <a:lstStyle/>
          <a:p>
            <a:pPr algn="ctr"/>
            <a:r>
              <a:rPr lang="en-US" sz="1100" dirty="0">
                <a:latin typeface="Calibri light"/>
                <a:cs typeface="Calibri light"/>
              </a:rPr>
              <a:t>FRANCESCA SCIANITTI, INFN Communications – </a:t>
            </a:r>
            <a:r>
              <a:rPr lang="en-US" sz="1100" dirty="0">
                <a:latin typeface="Calibri Light" panose="020F0302020204030204" pitchFamily="34" charset="0"/>
                <a:cs typeface="Calibri Light" panose="020F0302020204030204" pitchFamily="34" charset="0"/>
              </a:rPr>
              <a:t>XXXII International Seminar of Nuclear and Subnuclear Physics</a:t>
            </a:r>
            <a:r>
              <a:rPr lang="it-IT" sz="1100" dirty="0">
                <a:latin typeface="Calibri Light" panose="020F0302020204030204" pitchFamily="34" charset="0"/>
                <a:cs typeface="Calibri Light" panose="020F0302020204030204" pitchFamily="34" charset="0"/>
              </a:rPr>
              <a:t> </a:t>
            </a:r>
            <a:r>
              <a:rPr lang="en-US" sz="1100" dirty="0">
                <a:latin typeface="Calibri Light" panose="020F0302020204030204" pitchFamily="34" charset="0"/>
                <a:cs typeface="Calibri Light" panose="020F0302020204030204" pitchFamily="34" charset="0"/>
              </a:rPr>
              <a:t>– </a:t>
            </a:r>
            <a:r>
              <a:rPr lang="it-IT" sz="1100" dirty="0" err="1">
                <a:latin typeface="Calibri Light" panose="020F0302020204030204" pitchFamily="34" charset="0"/>
                <a:cs typeface="Calibri Light" panose="020F0302020204030204" pitchFamily="34" charset="0"/>
              </a:rPr>
              <a:t>June</a:t>
            </a:r>
            <a:r>
              <a:rPr lang="it-IT" sz="1100" dirty="0">
                <a:latin typeface="Calibri Light" panose="020F0302020204030204" pitchFamily="34" charset="0"/>
                <a:cs typeface="Calibri Light" panose="020F0302020204030204" pitchFamily="34" charset="0"/>
              </a:rPr>
              <a:t> 7-11, 2021</a:t>
            </a:r>
          </a:p>
        </p:txBody>
      </p:sp>
    </p:spTree>
    <p:extLst>
      <p:ext uri="{BB962C8B-B14F-4D97-AF65-F5344CB8AC3E}">
        <p14:creationId xmlns:p14="http://schemas.microsoft.com/office/powerpoint/2010/main" val="473021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txBox="1">
            <a:spLocks/>
          </p:cNvSpPr>
          <p:nvPr/>
        </p:nvSpPr>
        <p:spPr bwMode="auto">
          <a:xfrm>
            <a:off x="304800" y="209550"/>
            <a:ext cx="6934200" cy="685800"/>
          </a:xfrm>
          <a:prstGeom prst="rect">
            <a:avLst/>
          </a:prstGeom>
          <a:noFill/>
          <a:ln w="9525">
            <a:noFill/>
            <a:miter lim="800000"/>
            <a:headEnd/>
            <a:tailEnd/>
          </a:ln>
        </p:spPr>
        <p:txBody>
          <a:bodyPr anchor="b">
            <a:prstTxWarp prst="textNoShape">
              <a:avLst/>
            </a:prstTxWarp>
          </a:bodyPr>
          <a:lstStyle/>
          <a:p>
            <a:r>
              <a:rPr lang="en-GB" sz="2800" dirty="0">
                <a:solidFill>
                  <a:srgbClr val="800000"/>
                </a:solidFill>
                <a:latin typeface="Calibri Light" charset="0"/>
                <a:ea typeface="Calibri Light" charset="0"/>
                <a:cs typeface="Calibri Light" charset="0"/>
              </a:rPr>
              <a:t>7.Communication| </a:t>
            </a:r>
            <a:r>
              <a:rPr lang="en-GB" sz="2400" dirty="0">
                <a:solidFill>
                  <a:schemeClr val="accent2"/>
                </a:solidFill>
                <a:latin typeface="Calibri Light" charset="0"/>
                <a:ea typeface="Calibri Light" charset="0"/>
                <a:cs typeface="Calibri Light" charset="0"/>
              </a:rPr>
              <a:t>how </a:t>
            </a:r>
            <a:r>
              <a:rPr lang="en-GB" sz="2400" dirty="0">
                <a:solidFill>
                  <a:schemeClr val="accent2"/>
                </a:solidFill>
                <a:latin typeface="Calibri Light"/>
                <a:cs typeface="Calibri Light"/>
              </a:rPr>
              <a:t>choosing a title</a:t>
            </a:r>
            <a:endParaRPr lang="en-GB" sz="2400" dirty="0">
              <a:solidFill>
                <a:schemeClr val="accent2"/>
              </a:solidFill>
              <a:latin typeface="Calibri Light"/>
              <a:ea typeface="Franklin Gothic Book" pitchFamily="-105" charset="0"/>
              <a:cs typeface="Calibri Light"/>
            </a:endParaRPr>
          </a:p>
        </p:txBody>
      </p:sp>
      <p:pic>
        <p:nvPicPr>
          <p:cNvPr id="19" name="Picture 10" descr="LOGO_INFN_SIGLA.jpeg"/>
          <p:cNvPicPr>
            <a:picLocks noChangeAspect="1"/>
          </p:cNvPicPr>
          <p:nvPr/>
        </p:nvPicPr>
        <p:blipFill>
          <a:blip r:embed="rId3" cstate="screen">
            <a:alphaModFix amt="60000"/>
            <a:extLst>
              <a:ext uri="{28A0092B-C50C-407E-A947-70E740481C1C}">
                <a14:useLocalDpi xmlns:a14="http://schemas.microsoft.com/office/drawing/2010/main"/>
              </a:ext>
            </a:extLst>
          </a:blip>
          <a:srcRect/>
          <a:stretch>
            <a:fillRect/>
          </a:stretch>
        </p:blipFill>
        <p:spPr bwMode="auto">
          <a:xfrm>
            <a:off x="6815138" y="133350"/>
            <a:ext cx="1490662" cy="914400"/>
          </a:xfrm>
          <a:prstGeom prst="rect">
            <a:avLst/>
          </a:prstGeom>
          <a:noFill/>
          <a:ln w="9525">
            <a:noFill/>
            <a:miter lim="800000"/>
            <a:headEnd/>
            <a:tailEnd/>
          </a:ln>
        </p:spPr>
      </p:pic>
      <p:sp>
        <p:nvSpPr>
          <p:cNvPr id="5" name="Segnaposto contenuto 2"/>
          <p:cNvSpPr txBox="1">
            <a:spLocks/>
          </p:cNvSpPr>
          <p:nvPr/>
        </p:nvSpPr>
        <p:spPr bwMode="auto">
          <a:xfrm>
            <a:off x="0" y="1047750"/>
            <a:ext cx="8305800" cy="3733800"/>
          </a:xfrm>
          <a:prstGeom prst="rect">
            <a:avLst/>
          </a:prstGeom>
          <a:solidFill>
            <a:srgbClr val="0A2646">
              <a:alpha val="66000"/>
            </a:srgbClr>
          </a:solidFill>
          <a:ln w="9525">
            <a:noFill/>
            <a:miter lim="800000"/>
            <a:headEnd/>
            <a:tailEnd/>
          </a:ln>
        </p:spPr>
        <p:txBody>
          <a:bodyPr vert="horz" wrap="square" lIns="91440" tIns="45720" rIns="91440" bIns="45720" numCol="1" anchor="t" anchorCtr="0" compatLnSpc="1">
            <a:prstTxWarp prst="textNoShape">
              <a:avLst/>
            </a:prstTxWarp>
            <a:normAutofit/>
          </a:bodyPr>
          <a:lstStyle/>
          <a:p>
            <a:pPr marL="450000" marR="0" lvl="2" indent="-342900" algn="ctr" defTabSz="914400" rtl="0" eaLnBrk="0" fontAlgn="base" latinLnBrk="0" hangingPunct="0">
              <a:lnSpc>
                <a:spcPct val="120000"/>
              </a:lnSpc>
              <a:spcBef>
                <a:spcPts val="1200"/>
              </a:spcBef>
              <a:spcAft>
                <a:spcPts val="0"/>
              </a:spcAft>
              <a:buClr>
                <a:schemeClr val="accent4"/>
              </a:buClr>
              <a:buSzPct val="100000"/>
              <a:buFont typeface="Wingdings 2" pitchFamily="-105" charset="2"/>
              <a:buNone/>
              <a:tabLst/>
              <a:defRPr/>
            </a:pPr>
            <a:endParaRPr kumimoji="0" lang="en-GB" sz="1600" b="0" i="0" u="none" strike="noStrike" kern="1200" cap="none" spc="0" normalizeH="0" baseline="0" noProof="0" dirty="0">
              <a:ln>
                <a:noFill/>
              </a:ln>
              <a:solidFill>
                <a:schemeClr val="bg1"/>
              </a:solidFill>
              <a:effectLst/>
              <a:uLnTx/>
              <a:uFillTx/>
              <a:latin typeface="Calibri Light"/>
              <a:ea typeface="Calibri Light" charset="0"/>
              <a:cs typeface="Calibri Light"/>
            </a:endParaRPr>
          </a:p>
          <a:p>
            <a:pPr marL="907200" lvl="1" indent="-228600" eaLnBrk="0" hangingPunct="0">
              <a:spcBef>
                <a:spcPts val="600"/>
              </a:spcBef>
              <a:buClr>
                <a:schemeClr val="accent4"/>
              </a:buClr>
              <a:buSzPct val="100000"/>
              <a:buFont typeface="Wingdings" charset="2"/>
              <a:buChar char=""/>
            </a:pPr>
            <a:r>
              <a:rPr lang="en-GB" dirty="0">
                <a:solidFill>
                  <a:schemeClr val="bg1"/>
                </a:solidFill>
                <a:latin typeface="Calibri Light"/>
                <a:ea typeface="ＭＳ Ｐゴシック" charset="0"/>
                <a:cs typeface="Calibri Light"/>
              </a:rPr>
              <a:t>EVOQUES through images, irony, ideas, literary quotes, puns
TELLS what the event is about
INVITE the public
DEFINE the style</a:t>
            </a:r>
          </a:p>
          <a:p>
            <a:pPr marL="907200" lvl="1" indent="-228600" eaLnBrk="0" hangingPunct="0">
              <a:spcBef>
                <a:spcPts val="600"/>
              </a:spcBef>
              <a:buClr>
                <a:schemeClr val="accent4"/>
              </a:buClr>
              <a:buSzPct val="100000"/>
              <a:buFont typeface="Wingdings" charset="2"/>
              <a:buChar char=""/>
            </a:pPr>
            <a:endParaRPr lang="en-GB" dirty="0">
              <a:solidFill>
                <a:schemeClr val="bg1"/>
              </a:solidFill>
              <a:latin typeface="Calibri Light"/>
              <a:ea typeface="ＭＳ Ｐゴシック" charset="0"/>
              <a:cs typeface="Calibri Light"/>
            </a:endParaRPr>
          </a:p>
          <a:p>
            <a:pPr marL="678600" lvl="1" eaLnBrk="0" hangingPunct="0">
              <a:spcBef>
                <a:spcPts val="600"/>
              </a:spcBef>
              <a:buClr>
                <a:schemeClr val="accent4"/>
              </a:buClr>
              <a:buSzPct val="100000"/>
            </a:pPr>
            <a:endParaRPr lang="en-GB" dirty="0">
              <a:solidFill>
                <a:schemeClr val="bg1"/>
              </a:solidFill>
              <a:latin typeface="Calibri Light"/>
              <a:ea typeface="ＭＳ Ｐゴシック" charset="0"/>
              <a:cs typeface="Calibri Light"/>
            </a:endParaRPr>
          </a:p>
          <a:p>
            <a:pPr marL="907200" lvl="1" indent="-228600" eaLnBrk="0" hangingPunct="0">
              <a:spcBef>
                <a:spcPts val="600"/>
              </a:spcBef>
              <a:buClr>
                <a:schemeClr val="accent4"/>
              </a:buClr>
              <a:buSzPct val="100000"/>
            </a:pPr>
            <a:r>
              <a:rPr lang="en-GB" dirty="0">
                <a:solidFill>
                  <a:schemeClr val="accent4"/>
                </a:solidFill>
                <a:latin typeface="Calibri Light"/>
                <a:ea typeface="ＭＳ Ｐゴシック" charset="0"/>
                <a:cs typeface="Calibri Light"/>
              </a:rPr>
              <a:t>THE SUBTITLE </a:t>
            </a:r>
            <a:r>
              <a:rPr lang="en-GB" dirty="0">
                <a:solidFill>
                  <a:schemeClr val="bg1"/>
                </a:solidFill>
                <a:latin typeface="Calibri Light"/>
                <a:ea typeface="ＭＳ Ｐゴシック" charset="0"/>
                <a:cs typeface="Calibri Light"/>
              </a:rPr>
              <a:t>(always useful whenever possible)
it reveals the content and the style</a:t>
            </a:r>
            <a:r>
              <a:rPr lang="it-IT" dirty="0">
                <a:solidFill>
                  <a:schemeClr val="bg1"/>
                </a:solidFill>
                <a:latin typeface="Calibri Light"/>
                <a:ea typeface="ＭＳ Ｐゴシック" charset="0"/>
                <a:cs typeface="Calibri Light"/>
              </a:rPr>
              <a:t>
</a:t>
            </a:r>
          </a:p>
          <a:p>
            <a:pPr marL="450000" marR="0" lvl="0" indent="-228600" algn="l" defTabSz="914400" rtl="0" eaLnBrk="0" fontAlgn="base" latinLnBrk="0" hangingPunct="0">
              <a:lnSpc>
                <a:spcPct val="100000"/>
              </a:lnSpc>
              <a:spcBef>
                <a:spcPts val="600"/>
              </a:spcBef>
              <a:spcAft>
                <a:spcPct val="0"/>
              </a:spcAft>
              <a:buClr>
                <a:schemeClr val="accent4"/>
              </a:buClr>
              <a:buSzPct val="100000"/>
              <a:buFont typeface="Wingdings 2" pitchFamily="-105" charset="2"/>
              <a:buChar char="¡"/>
              <a:tabLst/>
              <a:defRPr/>
            </a:pPr>
            <a:endParaRPr lang="it-IT" dirty="0">
              <a:solidFill>
                <a:schemeClr val="bg1"/>
              </a:solidFill>
              <a:latin typeface="Calibri Light"/>
              <a:ea typeface="ＭＳ Ｐゴシック" charset="0"/>
              <a:cs typeface="Calibri Light"/>
            </a:endParaRPr>
          </a:p>
          <a:p>
            <a:pPr marL="450000" lvl="0" indent="-228600" eaLnBrk="0" hangingPunct="0">
              <a:spcBef>
                <a:spcPts val="600"/>
              </a:spcBef>
              <a:buClr>
                <a:schemeClr val="accent4"/>
              </a:buClr>
              <a:buSzPct val="100000"/>
              <a:defRPr/>
            </a:pPr>
            <a:endParaRPr lang="it-IT" dirty="0">
              <a:solidFill>
                <a:schemeClr val="bg1"/>
              </a:solidFill>
              <a:latin typeface="Calibri Light"/>
              <a:ea typeface="ＭＳ Ｐゴシック" charset="0"/>
              <a:cs typeface="Calibri Light"/>
            </a:endParaRPr>
          </a:p>
          <a:p>
            <a:pPr marL="450000" marR="0" lvl="0" indent="-228600" algn="l" defTabSz="914400" rtl="0" eaLnBrk="0" fontAlgn="base" latinLnBrk="0" hangingPunct="0">
              <a:lnSpc>
                <a:spcPct val="100000"/>
              </a:lnSpc>
              <a:spcBef>
                <a:spcPts val="600"/>
              </a:spcBef>
              <a:spcAft>
                <a:spcPct val="0"/>
              </a:spcAft>
              <a:buClr>
                <a:schemeClr val="accent4"/>
              </a:buClr>
              <a:buSzPct val="100000"/>
              <a:tabLst/>
              <a:defRPr/>
            </a:pPr>
            <a:endParaRPr lang="it-IT" dirty="0">
              <a:solidFill>
                <a:schemeClr val="accent4"/>
              </a:solidFill>
              <a:latin typeface="Calibri Light"/>
              <a:ea typeface="ＭＳ Ｐゴシック" charset="0"/>
              <a:cs typeface="Calibri Light"/>
            </a:endParaRPr>
          </a:p>
          <a:p>
            <a:pPr marL="450000" marR="0" lvl="0" indent="-228600" algn="l" defTabSz="914400" rtl="0" eaLnBrk="0" fontAlgn="base" latinLnBrk="0" hangingPunct="0">
              <a:lnSpc>
                <a:spcPct val="100000"/>
              </a:lnSpc>
              <a:spcBef>
                <a:spcPts val="600"/>
              </a:spcBef>
              <a:spcAft>
                <a:spcPct val="0"/>
              </a:spcAft>
              <a:buClr>
                <a:schemeClr val="accent4"/>
              </a:buClr>
              <a:buSzPct val="100000"/>
              <a:tabLst/>
              <a:defRPr/>
            </a:pPr>
            <a:endParaRPr lang="it-IT" dirty="0">
              <a:solidFill>
                <a:schemeClr val="accent4"/>
              </a:solidFill>
              <a:latin typeface="Calibri Light"/>
              <a:ea typeface="ＭＳ Ｐゴシック" charset="0"/>
              <a:cs typeface="Calibri Light"/>
            </a:endParaRPr>
          </a:p>
          <a:p>
            <a:pPr marL="450000" marR="0" lvl="0" indent="-228600" algn="l" defTabSz="914400" rtl="0" eaLnBrk="0" fontAlgn="base" latinLnBrk="0" hangingPunct="0">
              <a:lnSpc>
                <a:spcPct val="100000"/>
              </a:lnSpc>
              <a:spcBef>
                <a:spcPts val="600"/>
              </a:spcBef>
              <a:spcAft>
                <a:spcPct val="0"/>
              </a:spcAft>
              <a:buClr>
                <a:schemeClr val="accent4"/>
              </a:buClr>
              <a:buSzPct val="100000"/>
              <a:tabLst/>
              <a:defRPr/>
            </a:pPr>
            <a:endParaRPr lang="it-IT" dirty="0">
              <a:solidFill>
                <a:schemeClr val="accent4"/>
              </a:solidFill>
              <a:latin typeface="Calibri Light"/>
              <a:ea typeface="ＭＳ Ｐゴシック" charset="0"/>
              <a:cs typeface="Calibri Light"/>
            </a:endParaRPr>
          </a:p>
          <a:p>
            <a:pPr marL="450000" marR="0" lvl="0" indent="-228600" algn="l" defTabSz="914400" rtl="0" eaLnBrk="0" fontAlgn="base" latinLnBrk="0" hangingPunct="0">
              <a:lnSpc>
                <a:spcPct val="100000"/>
              </a:lnSpc>
              <a:spcBef>
                <a:spcPts val="600"/>
              </a:spcBef>
              <a:spcAft>
                <a:spcPct val="0"/>
              </a:spcAft>
              <a:buClr>
                <a:schemeClr val="accent4"/>
              </a:buClr>
              <a:buSzPct val="100000"/>
              <a:buFont typeface="Wingdings 2" pitchFamily="-105" charset="2"/>
              <a:buChar char="¡"/>
              <a:tabLst/>
              <a:defRPr/>
            </a:pPr>
            <a:endParaRPr kumimoji="0" lang="it-IT" sz="1600" b="0" i="0" u="none" strike="noStrike" kern="1200" cap="none" spc="0" normalizeH="0" baseline="0" noProof="0" dirty="0">
              <a:ln>
                <a:noFill/>
              </a:ln>
              <a:solidFill>
                <a:schemeClr val="bg1"/>
              </a:solidFill>
              <a:effectLst/>
              <a:uLnTx/>
              <a:uFillTx/>
              <a:latin typeface="Calibri Light"/>
              <a:ea typeface="ＭＳ Ｐゴシック" charset="0"/>
              <a:cs typeface="Calibri Light"/>
            </a:endParaRPr>
          </a:p>
          <a:p>
            <a:pPr marL="571500" marR="0" lvl="2" indent="-342900" algn="l" defTabSz="914400" rtl="0" eaLnBrk="0" fontAlgn="base" latinLnBrk="0" hangingPunct="0">
              <a:lnSpc>
                <a:spcPct val="120000"/>
              </a:lnSpc>
              <a:spcBef>
                <a:spcPts val="0"/>
              </a:spcBef>
              <a:spcAft>
                <a:spcPts val="0"/>
              </a:spcAft>
              <a:buClr>
                <a:schemeClr val="accent4"/>
              </a:buClr>
              <a:buSzPct val="100000"/>
              <a:buFont typeface="Wingdings 2" pitchFamily="-105" charset="2"/>
              <a:buNone/>
              <a:tabLst/>
              <a:defRPr/>
            </a:pPr>
            <a:endParaRPr kumimoji="0" lang="it-IT" sz="1600" b="0" i="0" u="none" strike="noStrike" kern="1200" cap="none" spc="0" normalizeH="0" baseline="0" noProof="0" dirty="0">
              <a:ln>
                <a:noFill/>
              </a:ln>
              <a:solidFill>
                <a:schemeClr val="bg1"/>
              </a:solidFill>
              <a:effectLst/>
              <a:uLnTx/>
              <a:uFillTx/>
              <a:latin typeface="Calibri Light"/>
              <a:ea typeface="Calibri Light" charset="0"/>
              <a:cs typeface="Calibri Light"/>
            </a:endParaRPr>
          </a:p>
          <a:p>
            <a:pPr marL="571500" marR="0" lvl="2" indent="-342900" algn="l" defTabSz="914400" rtl="0" eaLnBrk="0" fontAlgn="base" latinLnBrk="0" hangingPunct="0">
              <a:lnSpc>
                <a:spcPct val="120000"/>
              </a:lnSpc>
              <a:spcBef>
                <a:spcPts val="0"/>
              </a:spcBef>
              <a:spcAft>
                <a:spcPts val="0"/>
              </a:spcAft>
              <a:buClr>
                <a:schemeClr val="accent4"/>
              </a:buClr>
              <a:buSzPct val="100000"/>
              <a:buFont typeface="Wingdings 2" pitchFamily="-105" charset="2"/>
              <a:buNone/>
              <a:tabLst/>
              <a:defRPr/>
            </a:pPr>
            <a:endParaRPr kumimoji="0" lang="it-IT" sz="1600" b="0" i="0" u="none" strike="noStrike" kern="1200" cap="none" spc="0" normalizeH="0" baseline="0" noProof="0" dirty="0">
              <a:ln>
                <a:noFill/>
              </a:ln>
              <a:solidFill>
                <a:schemeClr val="bg1"/>
              </a:solidFill>
              <a:effectLst/>
              <a:uLnTx/>
              <a:uFillTx/>
              <a:latin typeface="Calibri Light"/>
              <a:ea typeface="Calibri Light" charset="0"/>
              <a:cs typeface="Calibri Light"/>
            </a:endParaRPr>
          </a:p>
        </p:txBody>
      </p:sp>
      <p:sp>
        <p:nvSpPr>
          <p:cNvPr id="6" name="Rectangle 7">
            <a:extLst>
              <a:ext uri="{FF2B5EF4-FFF2-40B4-BE49-F238E27FC236}">
                <a16:creationId xmlns:a16="http://schemas.microsoft.com/office/drawing/2014/main" id="{6889BCBC-B917-7F40-8494-6646F8846106}"/>
              </a:ext>
            </a:extLst>
          </p:cNvPr>
          <p:cNvSpPr/>
          <p:nvPr/>
        </p:nvSpPr>
        <p:spPr>
          <a:xfrm>
            <a:off x="169069" y="4819650"/>
            <a:ext cx="7391400" cy="261610"/>
          </a:xfrm>
          <a:prstGeom prst="rect">
            <a:avLst/>
          </a:prstGeom>
        </p:spPr>
        <p:txBody>
          <a:bodyPr wrap="square">
            <a:spAutoFit/>
          </a:bodyPr>
          <a:lstStyle/>
          <a:p>
            <a:pPr algn="ctr"/>
            <a:r>
              <a:rPr lang="en-US" sz="1100" dirty="0">
                <a:latin typeface="Calibri light"/>
                <a:cs typeface="Calibri light"/>
              </a:rPr>
              <a:t>FRANCESCA SCIANITTI, INFN Communications – </a:t>
            </a:r>
            <a:r>
              <a:rPr lang="en-US" sz="1100" dirty="0">
                <a:latin typeface="Calibri Light" panose="020F0302020204030204" pitchFamily="34" charset="0"/>
                <a:cs typeface="Calibri Light" panose="020F0302020204030204" pitchFamily="34" charset="0"/>
              </a:rPr>
              <a:t>XXXII International Seminar of Nuclear and Subnuclear Physics</a:t>
            </a:r>
            <a:r>
              <a:rPr lang="it-IT" sz="1100" dirty="0">
                <a:latin typeface="Calibri Light" panose="020F0302020204030204" pitchFamily="34" charset="0"/>
                <a:cs typeface="Calibri Light" panose="020F0302020204030204" pitchFamily="34" charset="0"/>
              </a:rPr>
              <a:t> </a:t>
            </a:r>
            <a:r>
              <a:rPr lang="en-US" sz="1100" dirty="0">
                <a:latin typeface="Calibri Light" panose="020F0302020204030204" pitchFamily="34" charset="0"/>
                <a:cs typeface="Calibri Light" panose="020F0302020204030204" pitchFamily="34" charset="0"/>
              </a:rPr>
              <a:t>– </a:t>
            </a:r>
            <a:r>
              <a:rPr lang="it-IT" sz="1100" dirty="0" err="1">
                <a:latin typeface="Calibri Light" panose="020F0302020204030204" pitchFamily="34" charset="0"/>
                <a:cs typeface="Calibri Light" panose="020F0302020204030204" pitchFamily="34" charset="0"/>
              </a:rPr>
              <a:t>June</a:t>
            </a:r>
            <a:r>
              <a:rPr lang="it-IT" sz="1100" dirty="0">
                <a:latin typeface="Calibri Light" panose="020F0302020204030204" pitchFamily="34" charset="0"/>
                <a:cs typeface="Calibri Light" panose="020F0302020204030204" pitchFamily="34" charset="0"/>
              </a:rPr>
              <a:t> 7-11, 2021</a:t>
            </a:r>
          </a:p>
        </p:txBody>
      </p:sp>
    </p:spTree>
    <p:extLst>
      <p:ext uri="{BB962C8B-B14F-4D97-AF65-F5344CB8AC3E}">
        <p14:creationId xmlns:p14="http://schemas.microsoft.com/office/powerpoint/2010/main" val="71890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strips(down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 calcmode="lin" valueType="num">
                                      <p:cBhvr additive="base">
                                        <p:cTn id="12"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1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LOGO_INFN_SIGLA.jpeg"/>
          <p:cNvPicPr>
            <a:picLocks noChangeAspect="1"/>
          </p:cNvPicPr>
          <p:nvPr/>
        </p:nvPicPr>
        <p:blipFill>
          <a:blip r:embed="rId3" cstate="screen">
            <a:alphaModFix amt="60000"/>
            <a:extLst>
              <a:ext uri="{28A0092B-C50C-407E-A947-70E740481C1C}">
                <a14:useLocalDpi xmlns:a14="http://schemas.microsoft.com/office/drawing/2010/main"/>
              </a:ext>
            </a:extLst>
          </a:blip>
          <a:srcRect/>
          <a:stretch>
            <a:fillRect/>
          </a:stretch>
        </p:blipFill>
        <p:spPr bwMode="auto">
          <a:xfrm>
            <a:off x="6815138" y="133350"/>
            <a:ext cx="1490662" cy="914400"/>
          </a:xfrm>
          <a:prstGeom prst="rect">
            <a:avLst/>
          </a:prstGeom>
          <a:noFill/>
          <a:ln w="9525">
            <a:noFill/>
            <a:miter lim="800000"/>
            <a:headEnd/>
            <a:tailEnd/>
          </a:ln>
        </p:spPr>
      </p:pic>
      <p:sp>
        <p:nvSpPr>
          <p:cNvPr id="7" name="Rectangle 6"/>
          <p:cNvSpPr/>
          <p:nvPr/>
        </p:nvSpPr>
        <p:spPr>
          <a:xfrm>
            <a:off x="152400" y="819150"/>
            <a:ext cx="8534400" cy="4124206"/>
          </a:xfrm>
          <a:prstGeom prst="rect">
            <a:avLst/>
          </a:prstGeom>
          <a:ln>
            <a:noFill/>
          </a:ln>
        </p:spPr>
        <p:txBody>
          <a:bodyPr wrap="square">
            <a:spAutoFit/>
          </a:bodyPr>
          <a:lstStyle/>
          <a:p>
            <a:r>
              <a:rPr lang="it-IT" sz="1200" dirty="0">
                <a:latin typeface="Euphemia UCAS"/>
                <a:cs typeface="Euphemia UCAS"/>
              </a:rPr>
              <a:t>CO</a:t>
            </a:r>
            <a:r>
              <a:rPr lang="en-GB" sz="1200" dirty="0">
                <a:latin typeface="Euphemia UCAS"/>
                <a:cs typeface="Euphemia UCAS"/>
              </a:rPr>
              <a:t>NFERENCE-SHOW </a:t>
            </a:r>
          </a:p>
          <a:p>
            <a:r>
              <a:rPr lang="en-GB" sz="1400" b="1" dirty="0">
                <a:latin typeface="Euphemia UCAS"/>
                <a:cs typeface="Euphemia UCAS"/>
              </a:rPr>
              <a:t>LIGHTS AND WAVES RHAPSODY</a:t>
            </a:r>
            <a:r>
              <a:rPr lang="en-GB" sz="1400" dirty="0">
                <a:latin typeface="Euphemia UCAS"/>
                <a:cs typeface="Euphemia UCAS"/>
              </a:rPr>
              <a:t>. </a:t>
            </a:r>
            <a:r>
              <a:rPr lang="en-GB" sz="1400" i="1" dirty="0">
                <a:latin typeface="Euphemia UCAS"/>
                <a:cs typeface="Euphemia UCAS"/>
              </a:rPr>
              <a:t>A THREE-VOICE MUSIC STORY </a:t>
            </a:r>
          </a:p>
          <a:p>
            <a:r>
              <a:rPr lang="en-GB" sz="1400" cap="small" dirty="0">
                <a:latin typeface="Euphemia UCAS"/>
                <a:cs typeface="Euphemia UCAS"/>
              </a:rPr>
              <a:t>an event by the National Institute of Nuclear Physics, the Italian space agency, with the contribution of the National Institute of Astrophysics
</a:t>
            </a:r>
            <a:endParaRPr lang="en-GB" sz="1400" dirty="0">
              <a:latin typeface="Euphemia UCAS"/>
              <a:cs typeface="Euphemia UCAS"/>
            </a:endParaRPr>
          </a:p>
          <a:p>
            <a:r>
              <a:rPr lang="en-GB" sz="1400" dirty="0">
                <a:latin typeface="Euphemia UCAS"/>
                <a:cs typeface="Euphemia UCAS"/>
              </a:rPr>
              <a:t>(</a:t>
            </a:r>
            <a:r>
              <a:rPr lang="en-GB" sz="1400" dirty="0">
                <a:solidFill>
                  <a:schemeClr val="accent4"/>
                </a:solidFill>
                <a:latin typeface="Euphemia UCAS"/>
                <a:cs typeface="Euphemia UCAS"/>
              </a:rPr>
              <a:t>SUBJECT</a:t>
            </a:r>
            <a:r>
              <a:rPr lang="en-GB" sz="1400" dirty="0">
                <a:solidFill>
                  <a:schemeClr val="accent4"/>
                </a:solidFill>
                <a:latin typeface="Euphemia UCAS"/>
                <a:cs typeface="Euphemia UCAS"/>
                <a:sym typeface="Wingdings"/>
              </a:rPr>
              <a:t></a:t>
            </a:r>
            <a:r>
              <a:rPr lang="en-GB" sz="1400" dirty="0">
                <a:latin typeface="Euphemia UCAS"/>
                <a:cs typeface="Euphemia UCAS"/>
              </a:rPr>
              <a:t>) The story is that of the most extraordinary discovery in physics of the last 100 years: the first detection of gravitational waves emitted by the fusion of neutron stars, which took place in perfect synergy between very different instruments. A discovery that changed the image of our universe. (</a:t>
            </a:r>
            <a:r>
              <a:rPr lang="en-GB" sz="1400" dirty="0">
                <a:solidFill>
                  <a:srgbClr val="EB8F00"/>
                </a:solidFill>
                <a:latin typeface="Euphemia UCAS"/>
                <a:cs typeface="Euphemia UCAS"/>
              </a:rPr>
              <a:t>STYLE </a:t>
            </a:r>
            <a:r>
              <a:rPr lang="en-GB" sz="1400" dirty="0">
                <a:solidFill>
                  <a:srgbClr val="EB8F00"/>
                </a:solidFill>
                <a:latin typeface="Euphemia UCAS"/>
                <a:cs typeface="Euphemia UCAS"/>
                <a:sym typeface="Wingdings"/>
              </a:rPr>
              <a:t></a:t>
            </a:r>
            <a:r>
              <a:rPr lang="en-GB" sz="1400" dirty="0">
                <a:latin typeface="Euphemia UCAS"/>
                <a:cs typeface="Euphemia UCAS"/>
              </a:rPr>
              <a:t>) In a non-random alternation of words and music, the two-act narrative is entrusted to the protagonists of discovery: (</a:t>
            </a:r>
            <a:r>
              <a:rPr lang="en-GB" sz="1400" dirty="0">
                <a:solidFill>
                  <a:srgbClr val="EB8F00"/>
                </a:solidFill>
                <a:latin typeface="Euphemia UCAS"/>
                <a:cs typeface="Euphemia UCAS"/>
              </a:rPr>
              <a:t>PROTAGONISTS </a:t>
            </a:r>
            <a:r>
              <a:rPr lang="en-GB" sz="1400" dirty="0">
                <a:solidFill>
                  <a:srgbClr val="EB8F00"/>
                </a:solidFill>
                <a:latin typeface="Euphemia UCAS"/>
                <a:cs typeface="Euphemia UCAS"/>
                <a:sym typeface="Wingdings"/>
              </a:rPr>
              <a:t></a:t>
            </a:r>
            <a:r>
              <a:rPr lang="en-GB" sz="1400" dirty="0">
                <a:latin typeface="Euphemia UCAS"/>
                <a:cs typeface="Euphemia UCAS"/>
                <a:sym typeface="Wingdings"/>
              </a:rPr>
              <a:t>) </a:t>
            </a:r>
            <a:r>
              <a:rPr lang="en-GB" sz="1400" dirty="0">
                <a:latin typeface="Euphemia UCAS"/>
                <a:cs typeface="Euphemia UCAS"/>
              </a:rPr>
              <a:t>exceptional physicists who, thanks to different tools, technologies and knowledge, have </a:t>
            </a:r>
            <a:r>
              <a:rPr lang="en-GB" sz="1400" dirty="0" err="1">
                <a:latin typeface="Euphemia UCAS"/>
                <a:cs typeface="Euphemia UCAS"/>
              </a:rPr>
              <a:t>rassembled</a:t>
            </a:r>
            <a:r>
              <a:rPr lang="en-GB" sz="1400" dirty="0">
                <a:latin typeface="Euphemia UCAS"/>
                <a:cs typeface="Euphemia UCAS"/>
              </a:rPr>
              <a:t> the image (</a:t>
            </a:r>
            <a:r>
              <a:rPr lang="en-GB" sz="1400" dirty="0">
                <a:solidFill>
                  <a:srgbClr val="EB8F00"/>
                </a:solidFill>
                <a:latin typeface="Euphemia UCAS"/>
                <a:cs typeface="Euphemia UCAS"/>
              </a:rPr>
              <a:t>CONTENUTS </a:t>
            </a:r>
            <a:r>
              <a:rPr lang="en-GB" sz="1400" dirty="0">
                <a:solidFill>
                  <a:srgbClr val="EB8F00"/>
                </a:solidFill>
                <a:latin typeface="Euphemia UCAS"/>
                <a:cs typeface="Euphemia UCAS"/>
                <a:sym typeface="Wingdings"/>
              </a:rPr>
              <a:t></a:t>
            </a:r>
            <a:r>
              <a:rPr lang="en-GB" sz="1400" dirty="0">
                <a:latin typeface="Euphemia UCAS"/>
                <a:cs typeface="Euphemia UCAS"/>
              </a:rPr>
              <a:t>) of an extraordinary cosmic event, describing in detail its characteristics and opening the new era of multi-messaging astronomy. (</a:t>
            </a:r>
            <a:r>
              <a:rPr lang="en-GB" sz="1400" dirty="0">
                <a:solidFill>
                  <a:srgbClr val="EB8F00"/>
                </a:solidFill>
                <a:latin typeface="Euphemia UCAS"/>
                <a:cs typeface="Euphemia UCAS"/>
              </a:rPr>
              <a:t>ARTISTS </a:t>
            </a:r>
            <a:r>
              <a:rPr lang="en-GB" sz="1400" dirty="0">
                <a:solidFill>
                  <a:srgbClr val="EB8F00"/>
                </a:solidFill>
                <a:latin typeface="Euphemia UCAS"/>
                <a:cs typeface="Euphemia UCAS"/>
                <a:sym typeface="Wingdings"/>
              </a:rPr>
              <a:t></a:t>
            </a:r>
            <a:r>
              <a:rPr lang="en-GB" sz="1400" dirty="0">
                <a:latin typeface="Euphemia UCAS"/>
                <a:cs typeface="Euphemia UCAS"/>
                <a:sym typeface="Wingdings"/>
              </a:rPr>
              <a:t>) </a:t>
            </a:r>
            <a:r>
              <a:rPr lang="en-GB" sz="1400" dirty="0">
                <a:latin typeface="Euphemia UCAS"/>
                <a:cs typeface="Euphemia UCAS"/>
              </a:rPr>
              <a:t>The musical contribution to the narrative participates in the choral message. Alternating with the voice of scientists, the music of the jazz trio and the Open Orchestra, returns the image of the specific and at the same time synergistic contribution of three ways of investigating the universe: (</a:t>
            </a:r>
            <a:r>
              <a:rPr lang="en-GB" sz="1400" dirty="0">
                <a:solidFill>
                  <a:srgbClr val="EB8F00"/>
                </a:solidFill>
                <a:latin typeface="Euphemia UCAS"/>
                <a:cs typeface="Euphemia UCAS"/>
              </a:rPr>
              <a:t>CONTENTS </a:t>
            </a:r>
            <a:r>
              <a:rPr lang="en-GB" sz="1400" dirty="0">
                <a:solidFill>
                  <a:srgbClr val="EB8F00"/>
                </a:solidFill>
                <a:latin typeface="Euphemia UCAS"/>
                <a:cs typeface="Euphemia UCAS"/>
                <a:sym typeface="Wingdings"/>
              </a:rPr>
              <a:t></a:t>
            </a:r>
            <a:r>
              <a:rPr lang="en-GB" sz="1400" dirty="0">
                <a:latin typeface="Euphemia UCAS"/>
                <a:cs typeface="Euphemia UCAS"/>
              </a:rPr>
              <a:t>) that of fundamental physics, with gravitational wave detectors, astrophysics, electromagnetic signal detectors from cosmic sources, and instruments orbiting space</a:t>
            </a:r>
            <a:r>
              <a:rPr lang="en-GB" sz="1400" b="1" dirty="0">
                <a:latin typeface="Euphemia UCAS"/>
                <a:cs typeface="Euphemia UCAS"/>
              </a:rPr>
              <a:t>. </a:t>
            </a:r>
            <a:r>
              <a:rPr lang="en-GB" sz="1400" b="1" dirty="0">
                <a:solidFill>
                  <a:schemeClr val="accent1"/>
                </a:solidFill>
                <a:latin typeface="Euphemia UCAS"/>
                <a:cs typeface="Euphemia UCAS"/>
              </a:rPr>
              <a:t>(1100 types)</a:t>
            </a:r>
          </a:p>
          <a:p>
            <a:endParaRPr lang="it-IT" sz="1200" b="1" dirty="0">
              <a:solidFill>
                <a:schemeClr val="accent1"/>
              </a:solidFill>
              <a:latin typeface="Calibri light"/>
              <a:cs typeface="Calibri light"/>
            </a:endParaRPr>
          </a:p>
        </p:txBody>
      </p:sp>
      <p:sp>
        <p:nvSpPr>
          <p:cNvPr id="5" name="Rectangle 1"/>
          <p:cNvSpPr txBox="1">
            <a:spLocks/>
          </p:cNvSpPr>
          <p:nvPr/>
        </p:nvSpPr>
        <p:spPr bwMode="auto">
          <a:xfrm>
            <a:off x="164184" y="146508"/>
            <a:ext cx="6553200" cy="609600"/>
          </a:xfrm>
          <a:prstGeom prst="rect">
            <a:avLst/>
          </a:prstGeom>
          <a:noFill/>
          <a:ln w="9525">
            <a:noFill/>
            <a:miter lim="800000"/>
            <a:headEnd/>
            <a:tailEnd/>
          </a:ln>
        </p:spPr>
        <p:txBody>
          <a:bodyPr anchor="b">
            <a:prstTxWarp prst="textNoShape">
              <a:avLst/>
            </a:prstTxWarp>
          </a:bodyPr>
          <a:lstStyle/>
          <a:p>
            <a:r>
              <a:rPr lang="it-IT" sz="2400" dirty="0">
                <a:solidFill>
                  <a:srgbClr val="800000"/>
                </a:solidFill>
                <a:latin typeface="Calibri Light"/>
                <a:ea typeface="Franklin Gothic Book" pitchFamily="-105" charset="0"/>
                <a:cs typeface="Calibri Light"/>
              </a:rPr>
              <a:t>7. </a:t>
            </a:r>
            <a:r>
              <a:rPr lang="it-IT" sz="2400" dirty="0" err="1">
                <a:solidFill>
                  <a:srgbClr val="800000"/>
                </a:solidFill>
                <a:latin typeface="Calibri Light"/>
                <a:ea typeface="Franklin Gothic Book" pitchFamily="-105" charset="0"/>
                <a:cs typeface="Calibri Light"/>
              </a:rPr>
              <a:t>Communication</a:t>
            </a:r>
            <a:r>
              <a:rPr lang="en-GB" sz="2400" dirty="0">
                <a:solidFill>
                  <a:srgbClr val="800000"/>
                </a:solidFill>
                <a:latin typeface="Calibri Light" charset="0"/>
                <a:ea typeface="Calibri Light" charset="0"/>
                <a:cs typeface="Calibri Light" charset="0"/>
              </a:rPr>
              <a:t>| </a:t>
            </a:r>
            <a:r>
              <a:rPr lang="en-GB" sz="2400" dirty="0">
                <a:solidFill>
                  <a:schemeClr val="accent1">
                    <a:lumMod val="50000"/>
                  </a:schemeClr>
                </a:solidFill>
                <a:latin typeface="Calibri Light" charset="0"/>
                <a:ea typeface="Calibri Light" charset="0"/>
                <a:cs typeface="Calibri Light" charset="0"/>
              </a:rPr>
              <a:t>The event in a few lines</a:t>
            </a:r>
            <a:endParaRPr lang="en-GB" sz="2400" dirty="0">
              <a:solidFill>
                <a:schemeClr val="accent2"/>
              </a:solidFill>
              <a:latin typeface="Calibri Light"/>
              <a:ea typeface="Franklin Gothic Book" pitchFamily="-105" charset="0"/>
              <a:cs typeface="Calibri Light"/>
            </a:endParaRPr>
          </a:p>
        </p:txBody>
      </p:sp>
    </p:spTree>
    <p:extLst>
      <p:ext uri="{BB962C8B-B14F-4D97-AF65-F5344CB8AC3E}">
        <p14:creationId xmlns:p14="http://schemas.microsoft.com/office/powerpoint/2010/main" val="379396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trips(downLeft)">
                                      <p:cBhvr>
                                        <p:cTn id="7" dur="500"/>
                                        <p:tgtEl>
                                          <p:spTgt spid="7">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strips(downLeft)">
                                      <p:cBhvr>
                                        <p:cTn id="10" dur="500"/>
                                        <p:tgtEl>
                                          <p:spTgt spid="7">
                                            <p:txEl>
                                              <p:pRg st="1" end="1"/>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strips(downLeft)">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 calcmode="lin" valueType="num">
                                      <p:cBhvr additive="base">
                                        <p:cTn id="18"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1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LOGO_INFN_SIGLA.jpeg">
            <a:extLst>
              <a:ext uri="{FF2B5EF4-FFF2-40B4-BE49-F238E27FC236}">
                <a16:creationId xmlns:a16="http://schemas.microsoft.com/office/drawing/2014/main" id="{B57A778E-EC80-A744-A51E-0BB6816AD4B8}"/>
              </a:ext>
            </a:extLst>
          </p:cNvPr>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bwMode="auto">
          <a:xfrm>
            <a:off x="7515622" y="209550"/>
            <a:ext cx="1366440" cy="838200"/>
          </a:xfrm>
          <a:prstGeom prst="rect">
            <a:avLst/>
          </a:prstGeom>
          <a:noFill/>
          <a:ln w="9525">
            <a:noFill/>
            <a:miter lim="800000"/>
            <a:headEnd/>
            <a:tailEnd/>
          </a:ln>
        </p:spPr>
      </p:pic>
      <p:pic>
        <p:nvPicPr>
          <p:cNvPr id="4" name="Immagine 3">
            <a:extLst>
              <a:ext uri="{FF2B5EF4-FFF2-40B4-BE49-F238E27FC236}">
                <a16:creationId xmlns:a16="http://schemas.microsoft.com/office/drawing/2014/main" id="{2A139959-1F75-7847-8CCC-3ABD1C7E42AB}"/>
              </a:ext>
            </a:extLst>
          </p:cNvPr>
          <p:cNvPicPr>
            <a:picLocks noChangeAspect="1"/>
          </p:cNvPicPr>
          <p:nvPr/>
        </p:nvPicPr>
        <p:blipFill>
          <a:blip r:embed="rId3"/>
          <a:stretch>
            <a:fillRect/>
          </a:stretch>
        </p:blipFill>
        <p:spPr>
          <a:xfrm>
            <a:off x="4130651" y="16957"/>
            <a:ext cx="3320202" cy="5143500"/>
          </a:xfrm>
          <a:prstGeom prst="rect">
            <a:avLst/>
          </a:prstGeom>
        </p:spPr>
      </p:pic>
      <p:sp>
        <p:nvSpPr>
          <p:cNvPr id="5" name="Title 1">
            <a:extLst>
              <a:ext uri="{FF2B5EF4-FFF2-40B4-BE49-F238E27FC236}">
                <a16:creationId xmlns:a16="http://schemas.microsoft.com/office/drawing/2014/main" id="{3E86568E-01BA-FD4C-A4A4-0BC1155982DD}"/>
              </a:ext>
            </a:extLst>
          </p:cNvPr>
          <p:cNvSpPr txBox="1">
            <a:spLocks/>
          </p:cNvSpPr>
          <p:nvPr/>
        </p:nvSpPr>
        <p:spPr bwMode="auto">
          <a:xfrm>
            <a:off x="217169" y="514350"/>
            <a:ext cx="3913482"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eaLnBrk="1" hangingPunct="1"/>
            <a:r>
              <a:rPr lang="en-GB" sz="2400" dirty="0">
                <a:solidFill>
                  <a:srgbClr val="800000"/>
                </a:solidFill>
                <a:latin typeface="Calibri Light" charset="0"/>
                <a:ea typeface="Calibri Light" charset="0"/>
                <a:cs typeface="Calibri Light" charset="0"/>
              </a:rPr>
              <a:t>7. Visual communication</a:t>
            </a:r>
            <a:r>
              <a:rPr lang="en-GB" sz="3200" dirty="0">
                <a:solidFill>
                  <a:srgbClr val="800000"/>
                </a:solidFill>
                <a:latin typeface="Calibri Light" charset="0"/>
                <a:ea typeface="Calibri Light" charset="0"/>
                <a:cs typeface="Calibri Light" charset="0"/>
              </a:rPr>
              <a:t>| </a:t>
            </a:r>
            <a:r>
              <a:rPr lang="en-GB" sz="2400" dirty="0">
                <a:solidFill>
                  <a:schemeClr val="accent1">
                    <a:lumMod val="50000"/>
                  </a:schemeClr>
                </a:solidFill>
                <a:latin typeface="Calibri Light" charset="0"/>
                <a:ea typeface="Calibri Light" charset="0"/>
                <a:cs typeface="Calibri Light" charset="0"/>
              </a:rPr>
              <a:t>the importance of a clear and direct communication</a:t>
            </a:r>
          </a:p>
        </p:txBody>
      </p:sp>
    </p:spTree>
    <p:extLst>
      <p:ext uri="{BB962C8B-B14F-4D97-AF65-F5344CB8AC3E}">
        <p14:creationId xmlns:p14="http://schemas.microsoft.com/office/powerpoint/2010/main" val="2555117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_INFN_SIGLA.jpeg">
            <a:extLst>
              <a:ext uri="{FF2B5EF4-FFF2-40B4-BE49-F238E27FC236}">
                <a16:creationId xmlns:a16="http://schemas.microsoft.com/office/drawing/2014/main" id="{A357326B-076B-4848-98C5-705BC324D2AA}"/>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rcRect/>
          <a:stretch>
            <a:fillRect/>
          </a:stretch>
        </p:blipFill>
        <p:spPr bwMode="auto">
          <a:xfrm>
            <a:off x="7539038" y="57150"/>
            <a:ext cx="1528762" cy="936625"/>
          </a:xfrm>
          <a:prstGeom prst="rect">
            <a:avLst/>
          </a:prstGeom>
          <a:noFill/>
          <a:ln w="9525">
            <a:noFill/>
            <a:miter lim="800000"/>
            <a:headEnd/>
            <a:tailEnd/>
          </a:ln>
        </p:spPr>
      </p:pic>
      <p:pic>
        <p:nvPicPr>
          <p:cNvPr id="3" name="Immagine 2">
            <a:extLst>
              <a:ext uri="{FF2B5EF4-FFF2-40B4-BE49-F238E27FC236}">
                <a16:creationId xmlns:a16="http://schemas.microsoft.com/office/drawing/2014/main" id="{4DFDCEF6-84DB-F745-863A-6C6137B662EC}"/>
              </a:ext>
            </a:extLst>
          </p:cNvPr>
          <p:cNvPicPr>
            <a:picLocks noChangeAspect="1"/>
          </p:cNvPicPr>
          <p:nvPr/>
        </p:nvPicPr>
        <p:blipFill>
          <a:blip r:embed="rId3"/>
          <a:stretch>
            <a:fillRect/>
          </a:stretch>
        </p:blipFill>
        <p:spPr>
          <a:xfrm>
            <a:off x="1869759" y="209550"/>
            <a:ext cx="3947158" cy="4188001"/>
          </a:xfrm>
          <a:prstGeom prst="rect">
            <a:avLst/>
          </a:prstGeom>
        </p:spPr>
      </p:pic>
      <p:sp>
        <p:nvSpPr>
          <p:cNvPr id="6" name="Rectangle 7">
            <a:extLst>
              <a:ext uri="{FF2B5EF4-FFF2-40B4-BE49-F238E27FC236}">
                <a16:creationId xmlns:a16="http://schemas.microsoft.com/office/drawing/2014/main" id="{4F0EB49D-5CD8-5547-B8B0-1F10C0D20176}"/>
              </a:ext>
            </a:extLst>
          </p:cNvPr>
          <p:cNvSpPr/>
          <p:nvPr/>
        </p:nvSpPr>
        <p:spPr>
          <a:xfrm>
            <a:off x="147638" y="4733865"/>
            <a:ext cx="7391400" cy="430887"/>
          </a:xfrm>
          <a:prstGeom prst="rect">
            <a:avLst/>
          </a:prstGeom>
        </p:spPr>
        <p:txBody>
          <a:bodyPr wrap="square">
            <a:spAutoFit/>
          </a:bodyPr>
          <a:lstStyle/>
          <a:p>
            <a:pPr algn="ctr"/>
            <a:r>
              <a:rPr lang="en-US" sz="1100">
                <a:latin typeface="Calibri light"/>
                <a:cs typeface="Calibri light"/>
              </a:rPr>
              <a:t>FRANCESCA SCIANITTI, INFN Communications – </a:t>
            </a:r>
            <a:r>
              <a:rPr lang="en-US" sz="1100">
                <a:latin typeface="Calibri Light" panose="020F0302020204030204" pitchFamily="34" charset="0"/>
                <a:cs typeface="Calibri Light" panose="020F0302020204030204" pitchFamily="34" charset="0"/>
              </a:rPr>
              <a:t>XXXII International Seminar of Nuclear and Subnuclear Physics</a:t>
            </a:r>
            <a:r>
              <a:rPr lang="it-IT" sz="1100">
                <a:latin typeface="Calibri Light" panose="020F0302020204030204" pitchFamily="34" charset="0"/>
                <a:cs typeface="Calibri Light" panose="020F0302020204030204" pitchFamily="34" charset="0"/>
              </a:rPr>
              <a:t> </a:t>
            </a:r>
            <a:r>
              <a:rPr lang="en-US" sz="1100">
                <a:latin typeface="Calibri Light" panose="020F0302020204030204" pitchFamily="34" charset="0"/>
                <a:cs typeface="Calibri Light" panose="020F0302020204030204" pitchFamily="34" charset="0"/>
              </a:rPr>
              <a:t>– </a:t>
            </a:r>
            <a:r>
              <a:rPr lang="it-IT" sz="1100" err="1">
                <a:latin typeface="Calibri Light" panose="020F0302020204030204" pitchFamily="34" charset="0"/>
                <a:cs typeface="Calibri Light" panose="020F0302020204030204" pitchFamily="34" charset="0"/>
              </a:rPr>
              <a:t>June</a:t>
            </a:r>
            <a:r>
              <a:rPr lang="it-IT" sz="1100">
                <a:latin typeface="Calibri Light" panose="020F0302020204030204" pitchFamily="34" charset="0"/>
                <a:cs typeface="Calibri Light" panose="020F0302020204030204" pitchFamily="34" charset="0"/>
              </a:rPr>
              <a:t> 7-11, 2021</a:t>
            </a:r>
          </a:p>
          <a:p>
            <a:pPr algn="ctr"/>
            <a:endParaRPr lang="it-IT" sz="1100">
              <a:latin typeface="Calibri light"/>
              <a:cs typeface="Calibri light"/>
            </a:endParaRPr>
          </a:p>
        </p:txBody>
      </p:sp>
    </p:spTree>
    <p:extLst>
      <p:ext uri="{BB962C8B-B14F-4D97-AF65-F5344CB8AC3E}">
        <p14:creationId xmlns:p14="http://schemas.microsoft.com/office/powerpoint/2010/main" val="1609921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LOGO_INFN_SIGLA.jpeg">
            <a:extLst>
              <a:ext uri="{FF2B5EF4-FFF2-40B4-BE49-F238E27FC236}">
                <a16:creationId xmlns:a16="http://schemas.microsoft.com/office/drawing/2014/main" id="{B57A778E-EC80-A744-A51E-0BB6816AD4B8}"/>
              </a:ext>
            </a:extLst>
          </p:cNvPr>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bwMode="auto">
          <a:xfrm>
            <a:off x="7515622" y="209550"/>
            <a:ext cx="1366440" cy="838200"/>
          </a:xfrm>
          <a:prstGeom prst="rect">
            <a:avLst/>
          </a:prstGeom>
          <a:noFill/>
          <a:ln w="9525">
            <a:noFill/>
            <a:miter lim="800000"/>
            <a:headEnd/>
            <a:tailEnd/>
          </a:ln>
        </p:spPr>
      </p:pic>
      <p:sp>
        <p:nvSpPr>
          <p:cNvPr id="7" name="Title 1">
            <a:extLst>
              <a:ext uri="{FF2B5EF4-FFF2-40B4-BE49-F238E27FC236}">
                <a16:creationId xmlns:a16="http://schemas.microsoft.com/office/drawing/2014/main" id="{6759023E-438C-3441-927F-46763067AEA9}"/>
              </a:ext>
            </a:extLst>
          </p:cNvPr>
          <p:cNvSpPr txBox="1">
            <a:spLocks/>
          </p:cNvSpPr>
          <p:nvPr/>
        </p:nvSpPr>
        <p:spPr bwMode="auto">
          <a:xfrm>
            <a:off x="152400" y="222708"/>
            <a:ext cx="7363222"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eaLnBrk="1" hangingPunct="1"/>
            <a:r>
              <a:rPr lang="en-GB" sz="2400" dirty="0">
                <a:solidFill>
                  <a:srgbClr val="800000"/>
                </a:solidFill>
                <a:latin typeface="Calibri Light" charset="0"/>
                <a:ea typeface="Calibri Light" charset="0"/>
                <a:cs typeface="Calibri Light" charset="0"/>
              </a:rPr>
              <a:t>7. Visual communication</a:t>
            </a:r>
            <a:r>
              <a:rPr lang="en-GB" sz="3200" dirty="0">
                <a:solidFill>
                  <a:srgbClr val="800000"/>
                </a:solidFill>
                <a:latin typeface="Calibri Light" charset="0"/>
                <a:ea typeface="Calibri Light" charset="0"/>
                <a:cs typeface="Calibri Light" charset="0"/>
              </a:rPr>
              <a:t>| </a:t>
            </a:r>
            <a:r>
              <a:rPr lang="en-GB" sz="2400" dirty="0">
                <a:solidFill>
                  <a:schemeClr val="accent1">
                    <a:lumMod val="50000"/>
                  </a:schemeClr>
                </a:solidFill>
                <a:latin typeface="Calibri Light" charset="0"/>
                <a:ea typeface="Calibri Light" charset="0"/>
                <a:cs typeface="Calibri Light" charset="0"/>
              </a:rPr>
              <a:t>A good example of poster</a:t>
            </a:r>
          </a:p>
        </p:txBody>
      </p:sp>
      <p:pic>
        <p:nvPicPr>
          <p:cNvPr id="9" name="Immagine 8" descr="Immagine che contiene erba, sedendo, piccolo, aeroplano&#10;&#10;Descrizione generata automaticamente">
            <a:extLst>
              <a:ext uri="{FF2B5EF4-FFF2-40B4-BE49-F238E27FC236}">
                <a16:creationId xmlns:a16="http://schemas.microsoft.com/office/drawing/2014/main" id="{D05797AC-7A5A-3242-A059-77907D009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047750"/>
            <a:ext cx="7467600" cy="3733800"/>
          </a:xfrm>
          <a:prstGeom prst="rect">
            <a:avLst/>
          </a:prstGeom>
        </p:spPr>
      </p:pic>
    </p:spTree>
    <p:extLst>
      <p:ext uri="{BB962C8B-B14F-4D97-AF65-F5344CB8AC3E}">
        <p14:creationId xmlns:p14="http://schemas.microsoft.com/office/powerpoint/2010/main" val="3392557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LOGO_INFN_SIGLA.jpeg">
            <a:extLst>
              <a:ext uri="{FF2B5EF4-FFF2-40B4-BE49-F238E27FC236}">
                <a16:creationId xmlns:a16="http://schemas.microsoft.com/office/drawing/2014/main" id="{B57A778E-EC80-A744-A51E-0BB6816AD4B8}"/>
              </a:ext>
            </a:extLst>
          </p:cNvPr>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bwMode="auto">
          <a:xfrm>
            <a:off x="7515622" y="209550"/>
            <a:ext cx="1366440" cy="838200"/>
          </a:xfrm>
          <a:prstGeom prst="rect">
            <a:avLst/>
          </a:prstGeom>
          <a:noFill/>
          <a:ln w="9525">
            <a:noFill/>
            <a:miter lim="800000"/>
            <a:headEnd/>
            <a:tailEnd/>
          </a:ln>
        </p:spPr>
      </p:pic>
      <p:pic>
        <p:nvPicPr>
          <p:cNvPr id="2" name="Immagine 1">
            <a:extLst>
              <a:ext uri="{FF2B5EF4-FFF2-40B4-BE49-F238E27FC236}">
                <a16:creationId xmlns:a16="http://schemas.microsoft.com/office/drawing/2014/main" id="{35D53A99-BA29-7C45-8CA5-25C5FA4AF1EB}"/>
              </a:ext>
            </a:extLst>
          </p:cNvPr>
          <p:cNvPicPr>
            <a:picLocks noChangeAspect="1"/>
          </p:cNvPicPr>
          <p:nvPr/>
        </p:nvPicPr>
        <p:blipFill>
          <a:blip r:embed="rId3"/>
          <a:stretch>
            <a:fillRect/>
          </a:stretch>
        </p:blipFill>
        <p:spPr>
          <a:xfrm>
            <a:off x="685800" y="710709"/>
            <a:ext cx="6021832" cy="4247374"/>
          </a:xfrm>
          <a:prstGeom prst="rect">
            <a:avLst/>
          </a:prstGeom>
        </p:spPr>
      </p:pic>
      <p:sp>
        <p:nvSpPr>
          <p:cNvPr id="8" name="Title 1">
            <a:extLst>
              <a:ext uri="{FF2B5EF4-FFF2-40B4-BE49-F238E27FC236}">
                <a16:creationId xmlns:a16="http://schemas.microsoft.com/office/drawing/2014/main" id="{BB7992A3-FB39-6C4B-8518-A4009F8AF046}"/>
              </a:ext>
            </a:extLst>
          </p:cNvPr>
          <p:cNvSpPr txBox="1">
            <a:spLocks/>
          </p:cNvSpPr>
          <p:nvPr/>
        </p:nvSpPr>
        <p:spPr bwMode="auto">
          <a:xfrm>
            <a:off x="152400" y="19050"/>
            <a:ext cx="7363222"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eaLnBrk="1" hangingPunct="1"/>
            <a:r>
              <a:rPr lang="en-GB" sz="2400" dirty="0">
                <a:solidFill>
                  <a:srgbClr val="800000"/>
                </a:solidFill>
                <a:latin typeface="Calibri Light" charset="0"/>
                <a:ea typeface="Calibri Light" charset="0"/>
                <a:cs typeface="Calibri Light" charset="0"/>
              </a:rPr>
              <a:t>7. Visual communication</a:t>
            </a:r>
            <a:r>
              <a:rPr lang="en-GB" sz="3200" dirty="0">
                <a:solidFill>
                  <a:srgbClr val="800000"/>
                </a:solidFill>
                <a:latin typeface="Calibri Light" charset="0"/>
                <a:ea typeface="Calibri Light" charset="0"/>
                <a:cs typeface="Calibri Light" charset="0"/>
              </a:rPr>
              <a:t>| </a:t>
            </a:r>
            <a:r>
              <a:rPr lang="en-GB" sz="2400" dirty="0">
                <a:solidFill>
                  <a:schemeClr val="accent1">
                    <a:lumMod val="50000"/>
                  </a:schemeClr>
                </a:solidFill>
                <a:latin typeface="Calibri Light" charset="0"/>
                <a:ea typeface="Calibri Light" charset="0"/>
                <a:cs typeface="Calibri Light" charset="0"/>
              </a:rPr>
              <a:t>A bad example of poster</a:t>
            </a:r>
          </a:p>
        </p:txBody>
      </p:sp>
    </p:spTree>
    <p:extLst>
      <p:ext uri="{BB962C8B-B14F-4D97-AF65-F5344CB8AC3E}">
        <p14:creationId xmlns:p14="http://schemas.microsoft.com/office/powerpoint/2010/main" val="3766934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txBox="1">
            <a:spLocks/>
          </p:cNvSpPr>
          <p:nvPr/>
        </p:nvSpPr>
        <p:spPr bwMode="auto">
          <a:xfrm>
            <a:off x="414339" y="133350"/>
            <a:ext cx="6400800" cy="685800"/>
          </a:xfrm>
          <a:prstGeom prst="rect">
            <a:avLst/>
          </a:prstGeom>
          <a:noFill/>
          <a:ln w="9525">
            <a:noFill/>
            <a:miter lim="800000"/>
            <a:headEnd/>
            <a:tailEnd/>
          </a:ln>
        </p:spPr>
        <p:txBody>
          <a:bodyPr anchor="b">
            <a:prstTxWarp prst="textNoShape">
              <a:avLst/>
            </a:prstTxWarp>
          </a:bodyPr>
          <a:lstStyle/>
          <a:p>
            <a:r>
              <a:rPr lang="en-GB" sz="2400" dirty="0">
                <a:solidFill>
                  <a:schemeClr val="accent2">
                    <a:lumMod val="90000"/>
                    <a:lumOff val="10000"/>
                  </a:schemeClr>
                </a:solidFill>
                <a:latin typeface="Calibri Light" charset="0"/>
                <a:ea typeface="Calibri Light" charset="0"/>
                <a:cs typeface="Calibri Light" charset="0"/>
              </a:rPr>
              <a:t>8. How … much </a:t>
            </a:r>
            <a:r>
              <a:rPr lang="en-GB" sz="2400" dirty="0">
                <a:solidFill>
                  <a:srgbClr val="800000"/>
                </a:solidFill>
                <a:latin typeface="Calibri Light" charset="0"/>
                <a:ea typeface="Calibri Light" charset="0"/>
                <a:cs typeface="Calibri Light" charset="0"/>
              </a:rPr>
              <a:t>| </a:t>
            </a:r>
            <a:r>
              <a:rPr lang="it-IT" sz="2400" dirty="0">
                <a:solidFill>
                  <a:schemeClr val="accent1">
                    <a:lumMod val="50000"/>
                  </a:schemeClr>
                </a:solidFill>
                <a:latin typeface="Calibri"/>
                <a:cs typeface="Calibri"/>
              </a:rPr>
              <a:t>Budget</a:t>
            </a:r>
          </a:p>
        </p:txBody>
      </p:sp>
      <p:sp>
        <p:nvSpPr>
          <p:cNvPr id="6" name="Segnaposto contenuto 2">
            <a:extLst>
              <a:ext uri="{FF2B5EF4-FFF2-40B4-BE49-F238E27FC236}">
                <a16:creationId xmlns:a16="http://schemas.microsoft.com/office/drawing/2014/main" id="{9AA2F67C-5C7F-0E4B-A49B-E7DB06F000B7}"/>
              </a:ext>
            </a:extLst>
          </p:cNvPr>
          <p:cNvSpPr txBox="1">
            <a:spLocks/>
          </p:cNvSpPr>
          <p:nvPr/>
        </p:nvSpPr>
        <p:spPr bwMode="auto">
          <a:xfrm>
            <a:off x="571502" y="974306"/>
            <a:ext cx="8039098" cy="4046394"/>
          </a:xfrm>
          <a:prstGeom prst="rect">
            <a:avLst/>
          </a:prstGeom>
          <a:solidFill>
            <a:schemeClr val="bg1">
              <a:alpha val="39000"/>
            </a:schemeClr>
          </a:solidFill>
          <a:ln w="9525">
            <a:no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algn="ctr" defTabSz="914378" eaLnBrk="0" hangingPunct="0">
              <a:spcBef>
                <a:spcPts val="1100"/>
              </a:spcBef>
              <a:buClr>
                <a:schemeClr val="accent1"/>
              </a:buClr>
              <a:buSzPct val="100000"/>
              <a:defRPr/>
            </a:pPr>
            <a:r>
              <a:rPr lang="en-GB" sz="1730" dirty="0">
                <a:solidFill>
                  <a:schemeClr val="accent2"/>
                </a:solidFill>
                <a:latin typeface="Calibri Light"/>
                <a:ea typeface="ＭＳ Ｐゴシック" charset="0"/>
                <a:cs typeface="Calibri Light"/>
              </a:rPr>
              <a:t>Some budget could be necessary:</a:t>
            </a:r>
          </a:p>
          <a:p>
            <a:pPr marL="228594" indent="-228594" defTabSz="914378" eaLnBrk="0" hangingPunct="0">
              <a:spcBef>
                <a:spcPts val="1100"/>
              </a:spcBef>
              <a:buClr>
                <a:schemeClr val="accent1"/>
              </a:buClr>
              <a:buSzPct val="100000"/>
              <a:buFont typeface="Wingdings 2" pitchFamily="-105" charset="2"/>
              <a:buChar char="¡"/>
              <a:defRPr/>
            </a:pPr>
            <a:r>
              <a:rPr lang="en-GB" sz="1730" dirty="0">
                <a:solidFill>
                  <a:srgbClr val="0A2646"/>
                </a:solidFill>
                <a:latin typeface="Calibri Light"/>
                <a:ea typeface="ＭＳ Ｐゴシック" charset="0"/>
                <a:cs typeface="Calibri Light"/>
              </a:rPr>
              <a:t>To buy objects for demonstrations</a:t>
            </a:r>
          </a:p>
          <a:p>
            <a:pPr marL="228594" indent="-228594" defTabSz="914378" eaLnBrk="0" hangingPunct="0">
              <a:spcBef>
                <a:spcPts val="1100"/>
              </a:spcBef>
              <a:buClr>
                <a:schemeClr val="accent1"/>
              </a:buClr>
              <a:buSzPct val="100000"/>
              <a:buFont typeface="Wingdings 2" pitchFamily="-105" charset="2"/>
              <a:buChar char="¡"/>
              <a:defRPr/>
            </a:pPr>
            <a:r>
              <a:rPr lang="en-GB" sz="1730" dirty="0">
                <a:solidFill>
                  <a:srgbClr val="0A2646"/>
                </a:solidFill>
                <a:latin typeface="Calibri Light"/>
                <a:ea typeface="ＭＳ Ｐゴシック" charset="0"/>
                <a:cs typeface="Calibri Light"/>
              </a:rPr>
              <a:t>To buy materials to build an exhibit</a:t>
            </a:r>
          </a:p>
          <a:p>
            <a:pPr marL="228594" indent="-228594" defTabSz="914378" eaLnBrk="0" hangingPunct="0">
              <a:spcBef>
                <a:spcPts val="1100"/>
              </a:spcBef>
              <a:buClr>
                <a:schemeClr val="accent1"/>
              </a:buClr>
              <a:buSzPct val="100000"/>
              <a:buFont typeface="Wingdings 2" pitchFamily="-105" charset="2"/>
              <a:buChar char="¡"/>
              <a:defRPr/>
            </a:pPr>
            <a:r>
              <a:rPr lang="en-GB" sz="1730" dirty="0">
                <a:solidFill>
                  <a:srgbClr val="0A2646"/>
                </a:solidFill>
                <a:latin typeface="Calibri Light"/>
                <a:ea typeface="ＭＳ Ｐゴシック" charset="0"/>
                <a:cs typeface="Calibri Light"/>
              </a:rPr>
              <a:t>To pay the SIAE for copyright on videos, readings, music</a:t>
            </a:r>
          </a:p>
          <a:p>
            <a:pPr marL="228594" indent="-228594" defTabSz="914378" eaLnBrk="0" hangingPunct="0">
              <a:spcBef>
                <a:spcPts val="1100"/>
              </a:spcBef>
              <a:buClr>
                <a:schemeClr val="accent1"/>
              </a:buClr>
              <a:buSzPct val="100000"/>
              <a:buFont typeface="Wingdings 2" pitchFamily="-105" charset="2"/>
              <a:buChar char="¡"/>
              <a:defRPr/>
            </a:pPr>
            <a:r>
              <a:rPr lang="en-GB" sz="1730" dirty="0">
                <a:solidFill>
                  <a:srgbClr val="0A2646"/>
                </a:solidFill>
                <a:latin typeface="Calibri Light"/>
                <a:ea typeface="ＭＳ Ｐゴシック" charset="0"/>
                <a:cs typeface="Calibri Light"/>
              </a:rPr>
              <a:t>To pay travel and stay for your invited speakers/contributors</a:t>
            </a:r>
          </a:p>
          <a:p>
            <a:pPr marL="228594" indent="-228594" defTabSz="914378" eaLnBrk="0" hangingPunct="0">
              <a:spcBef>
                <a:spcPts val="1100"/>
              </a:spcBef>
              <a:buClr>
                <a:schemeClr val="accent1"/>
              </a:buClr>
              <a:buSzPct val="100000"/>
              <a:buFont typeface="Wingdings 2" pitchFamily="-105" charset="2"/>
              <a:buChar char="¡"/>
              <a:defRPr/>
            </a:pPr>
            <a:r>
              <a:rPr lang="en-GB" sz="1730" dirty="0">
                <a:solidFill>
                  <a:srgbClr val="0A2646"/>
                </a:solidFill>
                <a:latin typeface="Calibri Light"/>
                <a:ea typeface="ＭＳ Ｐゴシック" charset="0"/>
                <a:cs typeface="Calibri Light"/>
              </a:rPr>
              <a:t>To pay a professional moderator/an artist/a performer</a:t>
            </a:r>
          </a:p>
          <a:p>
            <a:pPr marL="228594" indent="-228594" defTabSz="914378" eaLnBrk="0" hangingPunct="0">
              <a:spcBef>
                <a:spcPts val="1100"/>
              </a:spcBef>
              <a:buClr>
                <a:schemeClr val="accent1"/>
              </a:buClr>
              <a:buSzPct val="100000"/>
              <a:buFont typeface="Wingdings 2" pitchFamily="-105" charset="2"/>
              <a:buChar char="¡"/>
              <a:defRPr/>
            </a:pPr>
            <a:r>
              <a:rPr lang="en-GB" sz="1730" dirty="0">
                <a:solidFill>
                  <a:srgbClr val="0A2646"/>
                </a:solidFill>
                <a:latin typeface="Calibri Light"/>
                <a:ea typeface="ＭＳ Ｐゴシック" charset="0"/>
                <a:cs typeface="Calibri Light"/>
              </a:rPr>
              <a:t>To rent technical material for your public event: screen, projector, lights, </a:t>
            </a:r>
          </a:p>
          <a:p>
            <a:pPr defTabSz="914378" eaLnBrk="0" hangingPunct="0">
              <a:spcBef>
                <a:spcPts val="1100"/>
              </a:spcBef>
              <a:buClr>
                <a:schemeClr val="accent1"/>
              </a:buClr>
              <a:buSzPct val="100000"/>
              <a:defRPr/>
            </a:pPr>
            <a:r>
              <a:rPr lang="en-GB" sz="1730" dirty="0">
                <a:solidFill>
                  <a:srgbClr val="0A2646"/>
                </a:solidFill>
                <a:latin typeface="Calibri Light"/>
                <a:ea typeface="ＭＳ Ｐゴシック" charset="0"/>
                <a:cs typeface="Calibri Light"/>
              </a:rPr>
              <a:t>     microphones, streaming system, simultaneous translation …</a:t>
            </a:r>
          </a:p>
          <a:p>
            <a:pPr marL="228594" indent="-228594" defTabSz="914378" eaLnBrk="0" hangingPunct="0">
              <a:spcBef>
                <a:spcPts val="1100"/>
              </a:spcBef>
              <a:buClr>
                <a:schemeClr val="accent1"/>
              </a:buClr>
              <a:buSzPct val="100000"/>
              <a:buFont typeface="Wingdings 2" pitchFamily="-105" charset="2"/>
              <a:buChar char="¡"/>
              <a:defRPr/>
            </a:pPr>
            <a:r>
              <a:rPr lang="en-GB" sz="1730" dirty="0">
                <a:solidFill>
                  <a:srgbClr val="0A2646"/>
                </a:solidFill>
                <a:latin typeface="Calibri Light"/>
                <a:ea typeface="ＭＳ Ｐゴシック" charset="0"/>
                <a:cs typeface="Calibri Light"/>
              </a:rPr>
              <a:t>To rent the place where staging your activity (theatre, auditorium…)</a:t>
            </a:r>
          </a:p>
          <a:p>
            <a:pPr marL="228594" indent="-228594" defTabSz="914378" eaLnBrk="0" hangingPunct="0">
              <a:spcBef>
                <a:spcPts val="1100"/>
              </a:spcBef>
              <a:buClr>
                <a:schemeClr val="accent1"/>
              </a:buClr>
              <a:buSzPct val="100000"/>
              <a:buFont typeface="Wingdings 2" pitchFamily="-105" charset="2"/>
              <a:buChar char="¡"/>
              <a:defRPr/>
            </a:pPr>
            <a:r>
              <a:rPr lang="en-GB" sz="1730" dirty="0">
                <a:solidFill>
                  <a:srgbClr val="0A2646"/>
                </a:solidFill>
                <a:latin typeface="Calibri Light"/>
                <a:ea typeface="ＭＳ Ｐゴシック" charset="0"/>
                <a:cs typeface="Calibri Light"/>
              </a:rPr>
              <a:t>To pay professionals to create multimedia installations or a videos</a:t>
            </a:r>
          </a:p>
          <a:p>
            <a:pPr marL="228594" indent="-228594" defTabSz="914378" eaLnBrk="0" hangingPunct="0">
              <a:spcBef>
                <a:spcPts val="1100"/>
              </a:spcBef>
              <a:buClr>
                <a:schemeClr val="accent1"/>
              </a:buClr>
              <a:buSzPct val="100000"/>
              <a:buFont typeface="Wingdings 2" pitchFamily="-105" charset="2"/>
              <a:buChar char="¡"/>
              <a:defRPr/>
            </a:pPr>
            <a:r>
              <a:rPr lang="en-GB" sz="1730" dirty="0">
                <a:solidFill>
                  <a:srgbClr val="0A2646"/>
                </a:solidFill>
                <a:latin typeface="Calibri Light"/>
                <a:ea typeface="ＭＳ Ｐゴシック" charset="0"/>
                <a:cs typeface="Calibri Light"/>
              </a:rPr>
              <a:t>To pay professionals to design an exhibition (architect, stand builder …)</a:t>
            </a:r>
          </a:p>
          <a:p>
            <a:pPr marL="228594" indent="-228594" defTabSz="914378" eaLnBrk="0" hangingPunct="0">
              <a:spcBef>
                <a:spcPts val="1100"/>
              </a:spcBef>
              <a:buClr>
                <a:schemeClr val="accent1"/>
              </a:buClr>
              <a:buSzPct val="100000"/>
              <a:buFont typeface="Wingdings 2" pitchFamily="-105" charset="2"/>
              <a:buChar char="¡"/>
              <a:defRPr/>
            </a:pPr>
            <a:endParaRPr lang="en-GB" sz="1730" dirty="0">
              <a:solidFill>
                <a:srgbClr val="0A2646"/>
              </a:solidFill>
              <a:latin typeface="Calibri Light"/>
              <a:ea typeface="ＭＳ Ｐゴシック" charset="0"/>
              <a:cs typeface="Calibri Light"/>
            </a:endParaRPr>
          </a:p>
          <a:p>
            <a:pPr marL="228594" indent="-228594" defTabSz="914378" eaLnBrk="0" hangingPunct="0">
              <a:spcBef>
                <a:spcPts val="1100"/>
              </a:spcBef>
              <a:buClr>
                <a:schemeClr val="accent1"/>
              </a:buClr>
              <a:buSzPct val="100000"/>
              <a:buFont typeface="Wingdings 2" pitchFamily="-105" charset="2"/>
              <a:buChar char="¡"/>
              <a:defRPr/>
            </a:pPr>
            <a:endParaRPr lang="en-GB" sz="1730" dirty="0">
              <a:solidFill>
                <a:srgbClr val="0A2646"/>
              </a:solidFill>
              <a:latin typeface="Calibri Light"/>
              <a:ea typeface="ＭＳ Ｐゴシック" charset="0"/>
              <a:cs typeface="Calibri Light"/>
            </a:endParaRPr>
          </a:p>
          <a:p>
            <a:pPr marL="228594" indent="-228594" defTabSz="914378" eaLnBrk="0" hangingPunct="0">
              <a:spcBef>
                <a:spcPts val="1100"/>
              </a:spcBef>
              <a:buClr>
                <a:schemeClr val="accent1"/>
              </a:buClr>
              <a:buSzPct val="100000"/>
              <a:buFont typeface="Wingdings 2" pitchFamily="-105" charset="2"/>
              <a:buChar char="¡"/>
              <a:defRPr/>
            </a:pPr>
            <a:endParaRPr lang="it-IT" sz="1730" dirty="0">
              <a:solidFill>
                <a:srgbClr val="0A2646"/>
              </a:solidFill>
              <a:latin typeface="Calibri Light"/>
              <a:ea typeface="ＭＳ Ｐゴシック" charset="0"/>
              <a:cs typeface="Calibri Light"/>
            </a:endParaRPr>
          </a:p>
          <a:p>
            <a:pPr marL="228594" indent="-228594" defTabSz="914378" eaLnBrk="0" hangingPunct="0">
              <a:spcBef>
                <a:spcPts val="1100"/>
              </a:spcBef>
              <a:buClr>
                <a:schemeClr val="accent1"/>
              </a:buClr>
              <a:buSzPct val="100000"/>
              <a:buFont typeface="Wingdings 2" pitchFamily="-105" charset="2"/>
              <a:buChar char="¡"/>
              <a:defRPr/>
            </a:pPr>
            <a:endParaRPr lang="it-IT" sz="1730" dirty="0">
              <a:solidFill>
                <a:srgbClr val="0A2646"/>
              </a:solidFill>
              <a:latin typeface="Calibri Light"/>
              <a:ea typeface="ＭＳ Ｐゴシック" charset="0"/>
              <a:cs typeface="Calibri Light"/>
            </a:endParaRPr>
          </a:p>
          <a:p>
            <a:pPr marL="228594" indent="-228594" defTabSz="914378" eaLnBrk="0" hangingPunct="0">
              <a:spcBef>
                <a:spcPts val="1100"/>
              </a:spcBef>
              <a:buClr>
                <a:schemeClr val="accent1"/>
              </a:buClr>
              <a:buSzPct val="100000"/>
              <a:buFont typeface="Wingdings 2" pitchFamily="-105" charset="2"/>
              <a:buChar char="¡"/>
              <a:defRPr/>
            </a:pPr>
            <a:endParaRPr lang="it-IT" sz="1900" dirty="0">
              <a:solidFill>
                <a:srgbClr val="0A2646"/>
              </a:solidFill>
              <a:latin typeface="Calibri Light"/>
              <a:ea typeface="ＭＳ Ｐゴシック" charset="0"/>
              <a:cs typeface="Calibri Light"/>
            </a:endParaRPr>
          </a:p>
          <a:p>
            <a:pPr defTabSz="914378" eaLnBrk="0" hangingPunct="0">
              <a:spcBef>
                <a:spcPts val="1100"/>
              </a:spcBef>
              <a:buClr>
                <a:schemeClr val="accent1"/>
              </a:buClr>
              <a:buSzPct val="100000"/>
              <a:defRPr/>
            </a:pPr>
            <a:endParaRPr lang="it-IT" sz="1900" dirty="0">
              <a:solidFill>
                <a:srgbClr val="0A2646"/>
              </a:solidFill>
              <a:latin typeface="Calibri Light"/>
              <a:ea typeface="ＭＳ Ｐゴシック" charset="0"/>
              <a:cs typeface="Calibri Light"/>
            </a:endParaRPr>
          </a:p>
        </p:txBody>
      </p:sp>
      <mc:AlternateContent xmlns:mc="http://schemas.openxmlformats.org/markup-compatibility/2006" xmlns:p14="http://schemas.microsoft.com/office/powerpoint/2010/main">
        <mc:Choice Requires="p14">
          <p:contentPart p14:bwMode="auto" r:id="rId3">
            <p14:nvContentPartPr>
              <p14:cNvPr id="7" name="Input penna 6">
                <a:extLst>
                  <a:ext uri="{FF2B5EF4-FFF2-40B4-BE49-F238E27FC236}">
                    <a16:creationId xmlns:a16="http://schemas.microsoft.com/office/drawing/2014/main" id="{65F2D6F0-CA8F-9845-AD65-5095027993EE}"/>
                  </a:ext>
                </a:extLst>
              </p14:cNvPr>
              <p14:cNvContentPartPr/>
              <p14:nvPr/>
            </p14:nvContentPartPr>
            <p14:xfrm>
              <a:off x="1973575" y="-1127437"/>
              <a:ext cx="360" cy="360"/>
            </p14:xfrm>
          </p:contentPart>
        </mc:Choice>
        <mc:Fallback xmlns="">
          <p:pic>
            <p:nvPicPr>
              <p:cNvPr id="7" name="Input penna 6">
                <a:extLst>
                  <a:ext uri="{FF2B5EF4-FFF2-40B4-BE49-F238E27FC236}">
                    <a16:creationId xmlns:a16="http://schemas.microsoft.com/office/drawing/2014/main" id="{65F2D6F0-CA8F-9845-AD65-5095027993EE}"/>
                  </a:ext>
                </a:extLst>
              </p:cNvPr>
              <p:cNvPicPr/>
              <p:nvPr/>
            </p:nvPicPr>
            <p:blipFill>
              <a:blip r:embed="rId4"/>
              <a:stretch>
                <a:fillRect/>
              </a:stretch>
            </p:blipFill>
            <p:spPr>
              <a:xfrm>
                <a:off x="1964575" y="-1136077"/>
                <a:ext cx="18000" cy="18000"/>
              </a:xfrm>
              <a:prstGeom prst="rect">
                <a:avLst/>
              </a:prstGeom>
            </p:spPr>
          </p:pic>
        </mc:Fallback>
      </mc:AlternateContent>
      <p:cxnSp>
        <p:nvCxnSpPr>
          <p:cNvPr id="9" name="Connettore 2 8">
            <a:extLst>
              <a:ext uri="{FF2B5EF4-FFF2-40B4-BE49-F238E27FC236}">
                <a16:creationId xmlns:a16="http://schemas.microsoft.com/office/drawing/2014/main" id="{26021189-F17C-2445-B029-808DBB99564F}"/>
              </a:ext>
            </a:extLst>
          </p:cNvPr>
          <p:cNvCxnSpPr>
            <a:cxnSpLocks/>
          </p:cNvCxnSpPr>
          <p:nvPr/>
        </p:nvCxnSpPr>
        <p:spPr>
          <a:xfrm>
            <a:off x="7784630" y="1502897"/>
            <a:ext cx="0" cy="2971800"/>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pic>
        <p:nvPicPr>
          <p:cNvPr id="19" name="Picture 10" descr="LOGO_INFN_SIGLA.jpeg"/>
          <p:cNvPicPr>
            <a:picLocks noChangeAspect="1"/>
          </p:cNvPicPr>
          <p:nvPr/>
        </p:nvPicPr>
        <p:blipFill>
          <a:blip r:embed="rId5" cstate="screen">
            <a:alphaModFix amt="60000"/>
            <a:extLst>
              <a:ext uri="{28A0092B-C50C-407E-A947-70E740481C1C}">
                <a14:useLocalDpi xmlns:a14="http://schemas.microsoft.com/office/drawing/2010/main"/>
              </a:ext>
            </a:extLst>
          </a:blip>
          <a:srcRect/>
          <a:stretch>
            <a:fillRect/>
          </a:stretch>
        </p:blipFill>
        <p:spPr bwMode="auto">
          <a:xfrm>
            <a:off x="7111732" y="59906"/>
            <a:ext cx="1490662" cy="914400"/>
          </a:xfrm>
          <a:prstGeom prst="rect">
            <a:avLst/>
          </a:prstGeom>
          <a:noFill/>
          <a:ln w="9525">
            <a:noFill/>
            <a:miter lim="800000"/>
            <a:headEnd/>
            <a:tailEnd/>
          </a:ln>
        </p:spPr>
      </p:pic>
      <p:sp>
        <p:nvSpPr>
          <p:cNvPr id="11" name="CasellaDiTesto 10">
            <a:extLst>
              <a:ext uri="{FF2B5EF4-FFF2-40B4-BE49-F238E27FC236}">
                <a16:creationId xmlns:a16="http://schemas.microsoft.com/office/drawing/2014/main" id="{E4FE38B6-BCF9-0145-A08F-539A06D1FB2A}"/>
              </a:ext>
            </a:extLst>
          </p:cNvPr>
          <p:cNvSpPr txBox="1"/>
          <p:nvPr/>
        </p:nvSpPr>
        <p:spPr>
          <a:xfrm>
            <a:off x="6979522" y="1155951"/>
            <a:ext cx="1075909" cy="400110"/>
          </a:xfrm>
          <a:prstGeom prst="rect">
            <a:avLst/>
          </a:prstGeom>
          <a:noFill/>
        </p:spPr>
        <p:txBody>
          <a:bodyPr wrap="square" rtlCol="0">
            <a:spAutoFit/>
          </a:bodyPr>
          <a:lstStyle/>
          <a:p>
            <a:r>
              <a:rPr lang="it-IT" sz="2000">
                <a:solidFill>
                  <a:schemeClr val="accent2"/>
                </a:solidFill>
              </a:rPr>
              <a:t>50 euro</a:t>
            </a:r>
          </a:p>
        </p:txBody>
      </p:sp>
      <p:sp>
        <p:nvSpPr>
          <p:cNvPr id="14" name="CasellaDiTesto 13">
            <a:extLst>
              <a:ext uri="{FF2B5EF4-FFF2-40B4-BE49-F238E27FC236}">
                <a16:creationId xmlns:a16="http://schemas.microsoft.com/office/drawing/2014/main" id="{338EF3CA-05FF-9C48-8B5A-242A1C6C898D}"/>
              </a:ext>
            </a:extLst>
          </p:cNvPr>
          <p:cNvSpPr txBox="1"/>
          <p:nvPr/>
        </p:nvSpPr>
        <p:spPr>
          <a:xfrm>
            <a:off x="7476877" y="4547643"/>
            <a:ext cx="1153652" cy="400110"/>
          </a:xfrm>
          <a:prstGeom prst="rect">
            <a:avLst/>
          </a:prstGeom>
          <a:noFill/>
        </p:spPr>
        <p:txBody>
          <a:bodyPr wrap="square" rtlCol="0">
            <a:spAutoFit/>
          </a:bodyPr>
          <a:lstStyle/>
          <a:p>
            <a:r>
              <a:rPr lang="it-IT" sz="2000">
                <a:solidFill>
                  <a:schemeClr val="accent2"/>
                </a:solidFill>
              </a:rPr>
              <a:t>50 </a:t>
            </a:r>
            <a:r>
              <a:rPr lang="it-IT" sz="2000" err="1">
                <a:solidFill>
                  <a:schemeClr val="accent2"/>
                </a:solidFill>
              </a:rPr>
              <a:t>keuro</a:t>
            </a:r>
            <a:endParaRPr lang="it-IT" sz="2000">
              <a:solidFill>
                <a:schemeClr val="accent2"/>
              </a:solidFill>
            </a:endParaRPr>
          </a:p>
        </p:txBody>
      </p:sp>
    </p:spTree>
    <p:extLst>
      <p:ext uri="{BB962C8B-B14F-4D97-AF65-F5344CB8AC3E}">
        <p14:creationId xmlns:p14="http://schemas.microsoft.com/office/powerpoint/2010/main" val="268746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37952"/>
            <a:ext cx="7391400" cy="457200"/>
          </a:xfrm>
        </p:spPr>
        <p:txBody>
          <a:bodyPr/>
          <a:lstStyle/>
          <a:p>
            <a:r>
              <a:rPr lang="en-GB" sz="2400" dirty="0">
                <a:solidFill>
                  <a:srgbClr val="800000"/>
                </a:solidFill>
                <a:latin typeface="Calibri Light"/>
                <a:ea typeface="Franklin Gothic Book" pitchFamily="-105" charset="0"/>
                <a:cs typeface="Calibri Light"/>
              </a:rPr>
              <a:t>9. Evaluation| </a:t>
            </a:r>
            <a:r>
              <a:rPr lang="en-GB" sz="2000" i="1" dirty="0">
                <a:solidFill>
                  <a:srgbClr val="4D0000"/>
                </a:solidFill>
                <a:latin typeface="Calibri Light"/>
                <a:ea typeface="Franklin Gothic Book" pitchFamily="-105" charset="0"/>
                <a:cs typeface="Calibri Light"/>
              </a:rPr>
              <a:t>impact and appreciation of a single event</a:t>
            </a:r>
            <a:endParaRPr lang="en-GB" sz="2000" i="1" dirty="0">
              <a:solidFill>
                <a:srgbClr val="4D0000"/>
              </a:solidFill>
              <a:latin typeface="Calibri Light"/>
              <a:cs typeface="Calibri Light"/>
            </a:endParaRPr>
          </a:p>
        </p:txBody>
      </p:sp>
      <p:graphicFrame>
        <p:nvGraphicFramePr>
          <p:cNvPr id="4" name="Table 3"/>
          <p:cNvGraphicFramePr>
            <a:graphicFrameLocks noGrp="1"/>
          </p:cNvGraphicFramePr>
          <p:nvPr>
            <p:extLst>
              <p:ext uri="{D42A27DB-BD31-4B8C-83A1-F6EECF244321}">
                <p14:modId xmlns:p14="http://schemas.microsoft.com/office/powerpoint/2010/main" val="3268370168"/>
              </p:ext>
            </p:extLst>
          </p:nvPr>
        </p:nvGraphicFramePr>
        <p:xfrm>
          <a:off x="381000" y="1184581"/>
          <a:ext cx="7696199" cy="2887464"/>
        </p:xfrm>
        <a:graphic>
          <a:graphicData uri="http://schemas.openxmlformats.org/drawingml/2006/table">
            <a:tbl>
              <a:tblPr firstRow="1" firstCol="1" bandRow="1">
                <a:tableStyleId>{5C22544A-7EE6-4342-B048-85BDC9FD1C3A}</a:tableStyleId>
              </a:tblPr>
              <a:tblGrid>
                <a:gridCol w="1219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600199">
                  <a:extLst>
                    <a:ext uri="{9D8B030D-6E8A-4147-A177-3AD203B41FA5}">
                      <a16:colId xmlns:a16="http://schemas.microsoft.com/office/drawing/2014/main" val="20004"/>
                    </a:ext>
                  </a:extLst>
                </a:gridCol>
              </a:tblGrid>
              <a:tr h="762000">
                <a:tc>
                  <a:txBody>
                    <a:bodyPr/>
                    <a:lstStyle/>
                    <a:p>
                      <a:endParaRPr lang="en-GB" sz="1400" b="0" i="0" noProof="0"/>
                    </a:p>
                  </a:txBody>
                  <a:tcPr/>
                </a:tc>
                <a:tc>
                  <a:txBody>
                    <a:bodyPr/>
                    <a:lstStyle/>
                    <a:p>
                      <a:r>
                        <a:rPr lang="en-GB" sz="1400" b="0" i="0" noProof="0">
                          <a:latin typeface="Calibri Light"/>
                          <a:cs typeface="Calibri Light"/>
                        </a:rPr>
                        <a:t>General</a:t>
                      </a:r>
                    </a:p>
                    <a:p>
                      <a:r>
                        <a:rPr lang="en-GB" sz="1400" b="0" i="0" noProof="0">
                          <a:latin typeface="Calibri Light"/>
                          <a:cs typeface="Calibri Light"/>
                        </a:rPr>
                        <a:t>Appreciation</a:t>
                      </a:r>
                    </a:p>
                  </a:txBody>
                  <a:tcPr/>
                </a:tc>
                <a:tc>
                  <a:txBody>
                    <a:bodyPr/>
                    <a:lstStyle/>
                    <a:p>
                      <a:r>
                        <a:rPr lang="en-GB" sz="1400" b="0" i="0" noProof="0">
                          <a:latin typeface="Calibri Light"/>
                          <a:cs typeface="Calibri Light"/>
                        </a:rPr>
                        <a:t>Knowledge</a:t>
                      </a:r>
                    </a:p>
                  </a:txBody>
                  <a:tcPr/>
                </a:tc>
                <a:tc>
                  <a:txBody>
                    <a:bodyPr/>
                    <a:lstStyle/>
                    <a:p>
                      <a:r>
                        <a:rPr lang="en-GB" sz="1400" b="0" i="0" noProof="0">
                          <a:latin typeface="Calibri Light"/>
                          <a:cs typeface="Calibri Light"/>
                        </a:rPr>
                        <a:t>Interest</a:t>
                      </a:r>
                    </a:p>
                  </a:txBody>
                  <a:tcPr/>
                </a:tc>
                <a:tc>
                  <a:txBody>
                    <a:bodyPr/>
                    <a:lstStyle/>
                    <a:p>
                      <a:r>
                        <a:rPr lang="en-GB" sz="1400" b="0" i="0" baseline="0" noProof="0">
                          <a:latin typeface="Calibri Light"/>
                          <a:cs typeface="Calibri Light"/>
                        </a:rPr>
                        <a:t>Image&amp;brand</a:t>
                      </a:r>
                    </a:p>
                  </a:txBody>
                  <a:tcPr/>
                </a:tc>
                <a:extLst>
                  <a:ext uri="{0D108BD9-81ED-4DB2-BD59-A6C34878D82A}">
                    <a16:rowId xmlns:a16="http://schemas.microsoft.com/office/drawing/2014/main" val="10000"/>
                  </a:ext>
                </a:extLst>
              </a:tr>
              <a:tr h="708488">
                <a:tc>
                  <a:txBody>
                    <a:bodyPr/>
                    <a:lstStyle/>
                    <a:p>
                      <a:pPr lvl="0" algn="l">
                        <a:spcBef>
                          <a:spcPts val="600"/>
                        </a:spcBef>
                        <a:spcAft>
                          <a:spcPts val="600"/>
                        </a:spcAft>
                      </a:pPr>
                      <a:r>
                        <a:rPr lang="en-GB" sz="1400" b="0" noProof="0"/>
                        <a:t>Narration</a:t>
                      </a:r>
                    </a:p>
                  </a:txBody>
                  <a:tcPr/>
                </a:tc>
                <a:tc>
                  <a:txBody>
                    <a:bodyPr/>
                    <a:lstStyle/>
                    <a:p>
                      <a:pPr lvl="0" algn="l">
                        <a:spcBef>
                          <a:spcPts val="600"/>
                        </a:spcBef>
                        <a:spcAft>
                          <a:spcPts val="600"/>
                        </a:spcAft>
                      </a:pPr>
                      <a:r>
                        <a:rPr lang="en-GB" sz="1400" b="0" i="0" noProof="0">
                          <a:latin typeface="Calibri Light"/>
                          <a:cs typeface="Calibri Light"/>
                        </a:rPr>
                        <a:t>Entertainment</a:t>
                      </a:r>
                    </a:p>
                  </a:txBody>
                  <a:tcPr/>
                </a:tc>
                <a:tc>
                  <a:txBody>
                    <a:bodyPr/>
                    <a:lstStyle/>
                    <a:p>
                      <a:pPr lvl="0" algn="l">
                        <a:spcBef>
                          <a:spcPts val="600"/>
                        </a:spcBef>
                        <a:spcAft>
                          <a:spcPts val="600"/>
                        </a:spcAft>
                      </a:pPr>
                      <a:r>
                        <a:rPr lang="en-GB" sz="1400" b="0" i="0" noProof="0">
                          <a:latin typeface="Calibri Light"/>
                          <a:cs typeface="Calibri Light"/>
                        </a:rPr>
                        <a:t>Language</a:t>
                      </a:r>
                    </a:p>
                  </a:txBody>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400" b="0" i="0" noProof="0">
                          <a:latin typeface="Calibri Light"/>
                          <a:cs typeface="Calibri Light"/>
                        </a:rPr>
                        <a:t>Research</a:t>
                      </a:r>
                      <a:r>
                        <a:rPr lang="en-GB" sz="1400" b="0" i="0" baseline="0" noProof="0">
                          <a:latin typeface="Calibri Light"/>
                          <a:cs typeface="Calibri Light"/>
                        </a:rPr>
                        <a:t> </a:t>
                      </a:r>
                      <a:endParaRPr lang="en-GB" sz="1400" b="0" i="0" noProof="0">
                        <a:latin typeface="Calibri Light"/>
                        <a:cs typeface="Calibri Light"/>
                      </a:endParaRPr>
                    </a:p>
                  </a:txBody>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400" b="0" i="0" baseline="0" noProof="0">
                          <a:latin typeface="Calibri Light"/>
                          <a:cs typeface="Calibri Light"/>
                        </a:rPr>
                        <a:t>INFN</a:t>
                      </a:r>
                      <a:endParaRPr lang="en-GB" sz="1400" b="0" i="0" noProof="0">
                        <a:latin typeface="Calibri Light"/>
                        <a:cs typeface="Calibri Light"/>
                      </a:endParaRPr>
                    </a:p>
                    <a:p>
                      <a:pPr lvl="0" algn="l">
                        <a:spcBef>
                          <a:spcPts val="600"/>
                        </a:spcBef>
                        <a:spcAft>
                          <a:spcPts val="600"/>
                        </a:spcAft>
                      </a:pPr>
                      <a:endParaRPr lang="en-GB" sz="1400" b="0" i="0" noProof="0">
                        <a:latin typeface="Calibri Light"/>
                        <a:cs typeface="Calibri Light"/>
                      </a:endParaRPr>
                    </a:p>
                  </a:txBody>
                  <a:tcPr/>
                </a:tc>
                <a:extLst>
                  <a:ext uri="{0D108BD9-81ED-4DB2-BD59-A6C34878D82A}">
                    <a16:rowId xmlns:a16="http://schemas.microsoft.com/office/drawing/2014/main" val="10001"/>
                  </a:ext>
                </a:extLst>
              </a:tr>
              <a:tr h="708488">
                <a:tc>
                  <a:txBody>
                    <a:bodyPr/>
                    <a:lstStyle/>
                    <a:p>
                      <a:pPr lvl="0" algn="l">
                        <a:spcBef>
                          <a:spcPts val="600"/>
                        </a:spcBef>
                        <a:spcAft>
                          <a:spcPts val="600"/>
                        </a:spcAft>
                      </a:pPr>
                      <a:r>
                        <a:rPr lang="en-GB" sz="1400" b="0" noProof="0"/>
                        <a:t>Contents</a:t>
                      </a:r>
                    </a:p>
                  </a:txBody>
                  <a:tcPr/>
                </a:tc>
                <a:tc>
                  <a:txBody>
                    <a:bodyPr/>
                    <a:lstStyle/>
                    <a:p>
                      <a:pPr lvl="0" algn="l">
                        <a:spcBef>
                          <a:spcPts val="600"/>
                        </a:spcBef>
                        <a:spcAft>
                          <a:spcPts val="600"/>
                        </a:spcAft>
                      </a:pPr>
                      <a:r>
                        <a:rPr lang="en-GB" sz="1400" b="0" i="0" noProof="0">
                          <a:latin typeface="Calibri Light"/>
                          <a:cs typeface="Calibri Light"/>
                        </a:rPr>
                        <a:t>Story</a:t>
                      </a:r>
                    </a:p>
                  </a:txBody>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400" b="0" i="0" noProof="0">
                          <a:latin typeface="Calibri Light"/>
                          <a:cs typeface="Calibri Light"/>
                        </a:rPr>
                        <a:t>Contents (before</a:t>
                      </a:r>
                      <a:r>
                        <a:rPr lang="en-GB" sz="1400" b="0" i="0" baseline="0" noProof="0">
                          <a:latin typeface="Calibri Light"/>
                          <a:cs typeface="Calibri Light"/>
                        </a:rPr>
                        <a:t> and after)</a:t>
                      </a:r>
                      <a:endParaRPr lang="en-GB" sz="1400" b="0" i="0" noProof="0">
                        <a:latin typeface="Calibri Light"/>
                        <a:cs typeface="Calibri Light"/>
                      </a:endParaRPr>
                    </a:p>
                  </a:txBody>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400" b="0" i="0" noProof="0">
                          <a:latin typeface="Calibri Light"/>
                          <a:cs typeface="Calibri Light"/>
                        </a:rPr>
                        <a:t>Physics/Science</a:t>
                      </a:r>
                    </a:p>
                    <a:p>
                      <a:pPr lvl="0" algn="l">
                        <a:spcBef>
                          <a:spcPts val="600"/>
                        </a:spcBef>
                        <a:spcAft>
                          <a:spcPts val="600"/>
                        </a:spcAft>
                      </a:pPr>
                      <a:endParaRPr lang="en-GB" sz="1400" b="0" i="0" noProof="0">
                        <a:latin typeface="Calibri Light"/>
                        <a:cs typeface="Calibri Light"/>
                      </a:endParaRPr>
                    </a:p>
                  </a:txBody>
                  <a:tcPr/>
                </a:tc>
                <a:tc>
                  <a:txBody>
                    <a:bodyPr/>
                    <a:lstStyle/>
                    <a:p>
                      <a:pPr lvl="0" algn="l">
                        <a:spcBef>
                          <a:spcPts val="600"/>
                        </a:spcBef>
                        <a:spcAft>
                          <a:spcPts val="600"/>
                        </a:spcAft>
                      </a:pPr>
                      <a:r>
                        <a:rPr lang="en-GB" sz="1400" b="0" i="0" baseline="0" noProof="0">
                          <a:latin typeface="Calibri Light"/>
                          <a:cs typeface="Calibri Light"/>
                        </a:rPr>
                        <a:t>Fundamental research</a:t>
                      </a:r>
                      <a:endParaRPr lang="en-GB" sz="1400" b="0" i="0" noProof="0">
                        <a:latin typeface="Calibri Light"/>
                        <a:cs typeface="Calibri Light"/>
                      </a:endParaRPr>
                    </a:p>
                  </a:txBody>
                  <a:tcPr/>
                </a:tc>
                <a:extLst>
                  <a:ext uri="{0D108BD9-81ED-4DB2-BD59-A6C34878D82A}">
                    <a16:rowId xmlns:a16="http://schemas.microsoft.com/office/drawing/2014/main" val="10002"/>
                  </a:ext>
                </a:extLst>
              </a:tr>
              <a:tr h="708488">
                <a:tc>
                  <a:txBody>
                    <a:bodyPr/>
                    <a:lstStyle/>
                    <a:p>
                      <a:pPr lvl="0" algn="l">
                        <a:spcBef>
                          <a:spcPts val="600"/>
                        </a:spcBef>
                        <a:spcAft>
                          <a:spcPts val="600"/>
                        </a:spcAft>
                      </a:pPr>
                      <a:r>
                        <a:rPr lang="en-GB" sz="1400" b="0" noProof="0"/>
                        <a:t>People</a:t>
                      </a:r>
                    </a:p>
                  </a:txBody>
                  <a:tcPr/>
                </a:tc>
                <a:tc>
                  <a:txBody>
                    <a:bodyPr/>
                    <a:lstStyle/>
                    <a:p>
                      <a:pPr lvl="0" algn="l">
                        <a:spcBef>
                          <a:spcPts val="600"/>
                        </a:spcBef>
                        <a:spcAft>
                          <a:spcPts val="600"/>
                        </a:spcAft>
                      </a:pPr>
                      <a:r>
                        <a:rPr lang="en-GB" sz="1400" b="0" i="0" noProof="0" dirty="0">
                          <a:latin typeface="Calibri Light"/>
                          <a:cs typeface="Calibri Light"/>
                        </a:rPr>
                        <a:t>Main Actors</a:t>
                      </a:r>
                    </a:p>
                  </a:txBody>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400" b="0" i="0" noProof="0">
                          <a:latin typeface="Calibri Light"/>
                          <a:cs typeface="Calibri Light"/>
                        </a:rPr>
                        <a:t>Research</a:t>
                      </a:r>
                      <a:r>
                        <a:rPr lang="en-GB" sz="1400" b="0" i="0" baseline="0" noProof="0">
                          <a:latin typeface="Calibri Light"/>
                          <a:cs typeface="Calibri Light"/>
                        </a:rPr>
                        <a:t> policy</a:t>
                      </a:r>
                      <a:endParaRPr lang="en-GB" sz="1400" b="0" i="0" noProof="0">
                        <a:latin typeface="Calibri Light"/>
                        <a:cs typeface="Calibri Light"/>
                      </a:endParaRPr>
                    </a:p>
                  </a:txBody>
                  <a:tcPr/>
                </a:tc>
                <a:tc>
                  <a:txBody>
                    <a:bodyPr/>
                    <a:lstStyle/>
                    <a:p>
                      <a:pPr lvl="0" algn="l">
                        <a:spcBef>
                          <a:spcPts val="600"/>
                        </a:spcBef>
                        <a:spcAft>
                          <a:spcPts val="600"/>
                        </a:spcAft>
                      </a:pPr>
                      <a:r>
                        <a:rPr lang="en-GB" sz="1400" b="0" i="0" noProof="0">
                          <a:latin typeface="Calibri Light"/>
                          <a:cs typeface="Calibri Light"/>
                        </a:rPr>
                        <a:t>Career</a:t>
                      </a:r>
                    </a:p>
                  </a:txBody>
                  <a:tcPr/>
                </a:tc>
                <a:tc>
                  <a:txBody>
                    <a:bodyPr/>
                    <a:lstStyle/>
                    <a:p>
                      <a:pPr lvl="0" algn="l">
                        <a:spcBef>
                          <a:spcPts val="600"/>
                        </a:spcBef>
                        <a:spcAft>
                          <a:spcPts val="600"/>
                        </a:spcAft>
                      </a:pPr>
                      <a:r>
                        <a:rPr lang="en-GB" sz="1400" b="0" i="0" noProof="0" dirty="0">
                          <a:latin typeface="Calibri Light"/>
                          <a:cs typeface="Calibri Light"/>
                        </a:rPr>
                        <a:t>Profession</a:t>
                      </a:r>
                    </a:p>
                  </a:txBody>
                  <a:tcPr/>
                </a:tc>
                <a:extLst>
                  <a:ext uri="{0D108BD9-81ED-4DB2-BD59-A6C34878D82A}">
                    <a16:rowId xmlns:a16="http://schemas.microsoft.com/office/drawing/2014/main" val="10003"/>
                  </a:ext>
                </a:extLst>
              </a:tr>
            </a:tbl>
          </a:graphicData>
        </a:graphic>
      </p:graphicFrame>
      <p:pic>
        <p:nvPicPr>
          <p:cNvPr id="5" name="Picture 10" descr="LOGO_INFN_SIGLA.jpeg"/>
          <p:cNvPicPr>
            <a:picLocks noChangeAspect="1"/>
          </p:cNvPicPr>
          <p:nvPr/>
        </p:nvPicPr>
        <p:blipFill>
          <a:blip r:embed="rId2" cstate="email">
            <a:alphaModFix amt="60000"/>
            <a:extLst>
              <a:ext uri="{28A0092B-C50C-407E-A947-70E740481C1C}">
                <a14:useLocalDpi xmlns:a14="http://schemas.microsoft.com/office/drawing/2010/main"/>
              </a:ext>
            </a:extLst>
          </a:blip>
          <a:srcRect/>
          <a:stretch>
            <a:fillRect/>
          </a:stretch>
        </p:blipFill>
        <p:spPr bwMode="auto">
          <a:xfrm>
            <a:off x="7119938" y="209550"/>
            <a:ext cx="1490662" cy="914400"/>
          </a:xfrm>
          <a:prstGeom prst="rect">
            <a:avLst/>
          </a:prstGeom>
          <a:noFill/>
          <a:ln w="9525">
            <a:noFill/>
            <a:miter lim="800000"/>
            <a:headEnd/>
            <a:tailEnd/>
          </a:ln>
        </p:spPr>
      </p:pic>
      <p:sp>
        <p:nvSpPr>
          <p:cNvPr id="6" name="Rectangle 7">
            <a:extLst>
              <a:ext uri="{FF2B5EF4-FFF2-40B4-BE49-F238E27FC236}">
                <a16:creationId xmlns:a16="http://schemas.microsoft.com/office/drawing/2014/main" id="{6364F3FA-A710-1344-BB7B-87D2657640AF}"/>
              </a:ext>
            </a:extLst>
          </p:cNvPr>
          <p:cNvSpPr/>
          <p:nvPr/>
        </p:nvSpPr>
        <p:spPr>
          <a:xfrm>
            <a:off x="137196" y="4897591"/>
            <a:ext cx="7391400" cy="261610"/>
          </a:xfrm>
          <a:prstGeom prst="rect">
            <a:avLst/>
          </a:prstGeom>
        </p:spPr>
        <p:txBody>
          <a:bodyPr wrap="square">
            <a:spAutoFit/>
          </a:bodyPr>
          <a:lstStyle/>
          <a:p>
            <a:pPr algn="ctr"/>
            <a:r>
              <a:rPr lang="en-US" sz="1100">
                <a:latin typeface="Calibri light"/>
                <a:cs typeface="Calibri light"/>
              </a:rPr>
              <a:t>FRANCESCA SCIANITTI, INFN Communications – </a:t>
            </a:r>
            <a:r>
              <a:rPr lang="en-US" sz="1100">
                <a:latin typeface="Calibri Light" panose="020F0302020204030204" pitchFamily="34" charset="0"/>
                <a:cs typeface="Calibri Light" panose="020F0302020204030204" pitchFamily="34" charset="0"/>
              </a:rPr>
              <a:t>XXXII International Seminar of Nuclear and Subnuclear Physics</a:t>
            </a:r>
            <a:r>
              <a:rPr lang="it-IT" sz="1100">
                <a:latin typeface="Calibri Light" panose="020F0302020204030204" pitchFamily="34" charset="0"/>
                <a:cs typeface="Calibri Light" panose="020F0302020204030204" pitchFamily="34" charset="0"/>
              </a:rPr>
              <a:t> </a:t>
            </a:r>
            <a:r>
              <a:rPr lang="en-US" sz="1100">
                <a:latin typeface="Calibri Light" panose="020F0302020204030204" pitchFamily="34" charset="0"/>
                <a:cs typeface="Calibri Light" panose="020F0302020204030204" pitchFamily="34" charset="0"/>
              </a:rPr>
              <a:t>– </a:t>
            </a:r>
            <a:r>
              <a:rPr lang="it-IT" sz="1100" err="1">
                <a:latin typeface="Calibri Light" panose="020F0302020204030204" pitchFamily="34" charset="0"/>
                <a:cs typeface="Calibri Light" panose="020F0302020204030204" pitchFamily="34" charset="0"/>
              </a:rPr>
              <a:t>June</a:t>
            </a:r>
            <a:r>
              <a:rPr lang="it-IT" sz="1100">
                <a:latin typeface="Calibri Light" panose="020F0302020204030204" pitchFamily="34" charset="0"/>
                <a:cs typeface="Calibri Light" panose="020F0302020204030204" pitchFamily="34" charset="0"/>
              </a:rPr>
              <a:t> 7-11, 2021</a:t>
            </a:r>
          </a:p>
        </p:txBody>
      </p:sp>
      <p:sp>
        <p:nvSpPr>
          <p:cNvPr id="7" name="Title 1">
            <a:extLst>
              <a:ext uri="{FF2B5EF4-FFF2-40B4-BE49-F238E27FC236}">
                <a16:creationId xmlns:a16="http://schemas.microsoft.com/office/drawing/2014/main" id="{FF24A704-62BE-CA45-93BE-18E5C77314F3}"/>
              </a:ext>
            </a:extLst>
          </p:cNvPr>
          <p:cNvSpPr txBox="1">
            <a:spLocks/>
          </p:cNvSpPr>
          <p:nvPr/>
        </p:nvSpPr>
        <p:spPr bwMode="auto">
          <a:xfrm>
            <a:off x="381000" y="4132676"/>
            <a:ext cx="8458200" cy="57287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r>
              <a:rPr lang="en-GB" sz="2400" dirty="0">
                <a:solidFill>
                  <a:srgbClr val="800000"/>
                </a:solidFill>
                <a:latin typeface="Calibri Light"/>
                <a:ea typeface="Franklin Gothic Book" pitchFamily="-105" charset="0"/>
                <a:cs typeface="Calibri Light"/>
              </a:rPr>
              <a:t>Towards a quantitative and goals-based evaluation of PE projects </a:t>
            </a:r>
            <a:r>
              <a:rPr lang="en-GB" sz="2400" dirty="0">
                <a:solidFill>
                  <a:srgbClr val="800000"/>
                </a:solidFill>
                <a:latin typeface="Calibri Light"/>
                <a:ea typeface="Franklin Gothic Book" pitchFamily="-105" charset="0"/>
                <a:cs typeface="Calibri Light"/>
                <a:sym typeface="Wingdings" pitchFamily="2" charset="2"/>
              </a:rPr>
              <a:t></a:t>
            </a:r>
            <a:endParaRPr lang="en-GB" sz="2400" dirty="0">
              <a:solidFill>
                <a:srgbClr val="800000"/>
              </a:solidFill>
              <a:latin typeface="Calibri Light"/>
              <a:ea typeface="Franklin Gothic Book" pitchFamily="-105" charset="0"/>
              <a:cs typeface="Calibri Light"/>
            </a:endParaRPr>
          </a:p>
        </p:txBody>
      </p:sp>
    </p:spTree>
    <p:extLst>
      <p:ext uri="{BB962C8B-B14F-4D97-AF65-F5344CB8AC3E}">
        <p14:creationId xmlns:p14="http://schemas.microsoft.com/office/powerpoint/2010/main" val="508789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LOGO_INFN_SIGLA.jpeg">
            <a:extLst>
              <a:ext uri="{FF2B5EF4-FFF2-40B4-BE49-F238E27FC236}">
                <a16:creationId xmlns:a16="http://schemas.microsoft.com/office/drawing/2014/main" id="{A657EAF5-CF14-004C-838E-56B4D0BF53AF}"/>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rcRect/>
          <a:stretch>
            <a:fillRect/>
          </a:stretch>
        </p:blipFill>
        <p:spPr bwMode="auto">
          <a:xfrm>
            <a:off x="7086600" y="209550"/>
            <a:ext cx="1490662" cy="914400"/>
          </a:xfrm>
          <a:prstGeom prst="rect">
            <a:avLst/>
          </a:prstGeom>
          <a:noFill/>
          <a:ln w="9525">
            <a:noFill/>
            <a:miter lim="800000"/>
            <a:headEnd/>
            <a:tailEnd/>
          </a:ln>
        </p:spPr>
      </p:pic>
      <p:sp>
        <p:nvSpPr>
          <p:cNvPr id="7" name="CasellaDiTesto 6">
            <a:extLst>
              <a:ext uri="{FF2B5EF4-FFF2-40B4-BE49-F238E27FC236}">
                <a16:creationId xmlns:a16="http://schemas.microsoft.com/office/drawing/2014/main" id="{A4D821DB-44ED-074C-A923-1059027ECEBD}"/>
              </a:ext>
            </a:extLst>
          </p:cNvPr>
          <p:cNvSpPr txBox="1"/>
          <p:nvPr/>
        </p:nvSpPr>
        <p:spPr>
          <a:xfrm>
            <a:off x="5018049" y="4757053"/>
            <a:ext cx="2684068" cy="307777"/>
          </a:xfrm>
          <a:prstGeom prst="rect">
            <a:avLst/>
          </a:prstGeom>
          <a:noFill/>
        </p:spPr>
        <p:txBody>
          <a:bodyPr wrap="none" rtlCol="0">
            <a:spAutoFit/>
          </a:bodyPr>
          <a:lstStyle/>
          <a:p>
            <a:r>
              <a:rPr lang="it-IT" sz="1400">
                <a:solidFill>
                  <a:schemeClr val="accent2"/>
                </a:solidFill>
                <a:latin typeface="Calibri Light" panose="020F0302020204030204" pitchFamily="34" charset="0"/>
                <a:cs typeface="Calibri Light" panose="020F0302020204030204" pitchFamily="34" charset="0"/>
              </a:rPr>
              <a:t>Fonte: U.S. </a:t>
            </a:r>
            <a:r>
              <a:rPr lang="it-IT" sz="1400" err="1">
                <a:solidFill>
                  <a:schemeClr val="accent2"/>
                </a:solidFill>
                <a:latin typeface="Calibri Light" panose="020F0302020204030204" pitchFamily="34" charset="0"/>
                <a:cs typeface="Calibri Light" panose="020F0302020204030204" pitchFamily="34" charset="0"/>
              </a:rPr>
              <a:t>Departement</a:t>
            </a:r>
            <a:r>
              <a:rPr lang="it-IT" sz="1400">
                <a:solidFill>
                  <a:schemeClr val="accent2"/>
                </a:solidFill>
                <a:latin typeface="Calibri Light" panose="020F0302020204030204" pitchFamily="34" charset="0"/>
                <a:cs typeface="Calibri Light" panose="020F0302020204030204" pitchFamily="34" charset="0"/>
              </a:rPr>
              <a:t> of Energy</a:t>
            </a:r>
          </a:p>
        </p:txBody>
      </p:sp>
      <p:graphicFrame>
        <p:nvGraphicFramePr>
          <p:cNvPr id="10" name="Table 3">
            <a:extLst>
              <a:ext uri="{FF2B5EF4-FFF2-40B4-BE49-F238E27FC236}">
                <a16:creationId xmlns:a16="http://schemas.microsoft.com/office/drawing/2014/main" id="{A211E413-E4DA-224A-B21F-D3A77CC365EE}"/>
              </a:ext>
            </a:extLst>
          </p:cNvPr>
          <p:cNvGraphicFramePr>
            <a:graphicFrameLocks noGrp="1"/>
          </p:cNvGraphicFramePr>
          <p:nvPr>
            <p:extLst>
              <p:ext uri="{D42A27DB-BD31-4B8C-83A1-F6EECF244321}">
                <p14:modId xmlns:p14="http://schemas.microsoft.com/office/powerpoint/2010/main" val="2511516962"/>
              </p:ext>
            </p:extLst>
          </p:nvPr>
        </p:nvGraphicFramePr>
        <p:xfrm>
          <a:off x="152400" y="7536"/>
          <a:ext cx="8877298" cy="5150882"/>
        </p:xfrm>
        <a:graphic>
          <a:graphicData uri="http://schemas.openxmlformats.org/drawingml/2006/table">
            <a:tbl>
              <a:tblPr firstRow="1" firstCol="1" bandRow="1">
                <a:tableStyleId>{5C22544A-7EE6-4342-B048-85BDC9FD1C3A}</a:tableStyleId>
              </a:tblPr>
              <a:tblGrid>
                <a:gridCol w="827545">
                  <a:extLst>
                    <a:ext uri="{9D8B030D-6E8A-4147-A177-3AD203B41FA5}">
                      <a16:colId xmlns:a16="http://schemas.microsoft.com/office/drawing/2014/main" val="20000"/>
                    </a:ext>
                  </a:extLst>
                </a:gridCol>
                <a:gridCol w="2424533">
                  <a:extLst>
                    <a:ext uri="{9D8B030D-6E8A-4147-A177-3AD203B41FA5}">
                      <a16:colId xmlns:a16="http://schemas.microsoft.com/office/drawing/2014/main" val="20001"/>
                    </a:ext>
                  </a:extLst>
                </a:gridCol>
                <a:gridCol w="2197353">
                  <a:extLst>
                    <a:ext uri="{9D8B030D-6E8A-4147-A177-3AD203B41FA5}">
                      <a16:colId xmlns:a16="http://schemas.microsoft.com/office/drawing/2014/main" val="20002"/>
                    </a:ext>
                  </a:extLst>
                </a:gridCol>
                <a:gridCol w="2148934">
                  <a:extLst>
                    <a:ext uri="{9D8B030D-6E8A-4147-A177-3AD203B41FA5}">
                      <a16:colId xmlns:a16="http://schemas.microsoft.com/office/drawing/2014/main" val="20003"/>
                    </a:ext>
                  </a:extLst>
                </a:gridCol>
                <a:gridCol w="150462">
                  <a:extLst>
                    <a:ext uri="{9D8B030D-6E8A-4147-A177-3AD203B41FA5}">
                      <a16:colId xmlns:a16="http://schemas.microsoft.com/office/drawing/2014/main" val="1000108512"/>
                    </a:ext>
                  </a:extLst>
                </a:gridCol>
                <a:gridCol w="1128471">
                  <a:extLst>
                    <a:ext uri="{9D8B030D-6E8A-4147-A177-3AD203B41FA5}">
                      <a16:colId xmlns:a16="http://schemas.microsoft.com/office/drawing/2014/main" val="2458240994"/>
                    </a:ext>
                  </a:extLst>
                </a:gridCol>
              </a:tblGrid>
              <a:tr h="311536">
                <a:tc>
                  <a:txBody>
                    <a:bodyPr/>
                    <a:lstStyle/>
                    <a:p>
                      <a:endParaRPr lang="en-GB" sz="1400" b="0" i="0" noProof="0"/>
                    </a:p>
                  </a:txBody>
                  <a:tcPr/>
                </a:tc>
                <a:tc>
                  <a:txBody>
                    <a:bodyPr/>
                    <a:lstStyle/>
                    <a:p>
                      <a:r>
                        <a:rPr lang="en-GB" sz="1400" b="1" i="0" noProof="0">
                          <a:latin typeface="Calibri Light"/>
                          <a:cs typeface="Calibri Light"/>
                        </a:rPr>
                        <a:t>Objective</a:t>
                      </a:r>
                    </a:p>
                  </a:txBody>
                  <a:tcPr/>
                </a:tc>
                <a:tc>
                  <a:txBody>
                    <a:bodyPr/>
                    <a:lstStyle/>
                    <a:p>
                      <a:r>
                        <a:rPr lang="en-GB" sz="1400" b="1" i="0" noProof="0">
                          <a:latin typeface="Calibri Light"/>
                          <a:cs typeface="Calibri Light"/>
                        </a:rPr>
                        <a:t>Metric</a:t>
                      </a:r>
                    </a:p>
                  </a:txBody>
                  <a:tcPr/>
                </a:tc>
                <a:tc gridSpan="2">
                  <a:txBody>
                    <a:bodyPr/>
                    <a:lstStyle/>
                    <a:p>
                      <a:r>
                        <a:rPr lang="en-GB" sz="1400" b="1" i="0" noProof="0">
                          <a:latin typeface="Calibri Light"/>
                          <a:cs typeface="Calibri Light"/>
                        </a:rPr>
                        <a:t>How measured</a:t>
                      </a:r>
                    </a:p>
                  </a:txBody>
                  <a:tcPr/>
                </a:tc>
                <a:tc hMerge="1">
                  <a:txBody>
                    <a:bodyPr/>
                    <a:lstStyle/>
                    <a:p>
                      <a:endParaRPr lang="en-GB" sz="1400" b="1" i="0" noProof="0">
                        <a:latin typeface="Calibri Light"/>
                        <a:cs typeface="Calibri Light"/>
                      </a:endParaRPr>
                    </a:p>
                  </a:txBody>
                  <a:tcPr/>
                </a:tc>
                <a:tc>
                  <a:txBody>
                    <a:bodyPr/>
                    <a:lstStyle/>
                    <a:p>
                      <a:r>
                        <a:rPr lang="en-GB" sz="1400" b="1" i="0" baseline="0" noProof="0">
                          <a:latin typeface="Calibri Light"/>
                          <a:cs typeface="Calibri Light"/>
                        </a:rPr>
                        <a:t>When</a:t>
                      </a:r>
                    </a:p>
                  </a:txBody>
                  <a:tcPr/>
                </a:tc>
                <a:extLst>
                  <a:ext uri="{0D108BD9-81ED-4DB2-BD59-A6C34878D82A}">
                    <a16:rowId xmlns:a16="http://schemas.microsoft.com/office/drawing/2014/main" val="10000"/>
                  </a:ext>
                </a:extLst>
              </a:tr>
              <a:tr h="298222">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200" b="1" i="0" baseline="0" noProof="0">
                          <a:latin typeface="Calibri" panose="020F0502020204030204" pitchFamily="34" charset="0"/>
                          <a:cs typeface="Calibri" panose="020F0502020204030204" pitchFamily="34" charset="0"/>
                        </a:rPr>
                        <a:t>Goal 1.</a:t>
                      </a:r>
                    </a:p>
                  </a:txBody>
                  <a:tcPr/>
                </a:tc>
                <a:tc gridSpan="5">
                  <a:txBody>
                    <a:bodyPr/>
                    <a:lstStyle/>
                    <a:p>
                      <a:pPr lvl="0" algn="l">
                        <a:spcBef>
                          <a:spcPts val="600"/>
                        </a:spcBef>
                        <a:spcAft>
                          <a:spcPts val="600"/>
                        </a:spcAft>
                      </a:pPr>
                      <a:r>
                        <a:rPr lang="en-GB" sz="1200" b="1" i="0" baseline="0" noProof="0">
                          <a:latin typeface="Calibri" panose="020F0502020204030204" pitchFamily="34" charset="0"/>
                          <a:cs typeface="Calibri" panose="020F0502020204030204" pitchFamily="34" charset="0"/>
                        </a:rPr>
                        <a:t>Inform and motivate people on fundamental (or a specific field) research benefits</a:t>
                      </a:r>
                    </a:p>
                  </a:txBody>
                  <a:tcPr/>
                </a:tc>
                <a:tc hMerge="1">
                  <a:txBody>
                    <a:bodyPr/>
                    <a:lstStyle/>
                    <a:p>
                      <a:pPr lvl="0" algn="l">
                        <a:spcBef>
                          <a:spcPts val="600"/>
                        </a:spcBef>
                        <a:spcAft>
                          <a:spcPts val="600"/>
                        </a:spcAft>
                      </a:pPr>
                      <a:endParaRPr lang="en-GB" sz="1400" b="0" i="0" noProof="0" dirty="0">
                        <a:latin typeface="Calibri Light"/>
                        <a:cs typeface="Calibri Light"/>
                      </a:endParaRPr>
                    </a:p>
                  </a:txBody>
                  <a:tcPr/>
                </a:tc>
                <a:tc hMerge="1">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400" b="0" i="0" noProof="0" dirty="0">
                        <a:latin typeface="Calibri Light"/>
                        <a:cs typeface="Calibri Light"/>
                      </a:endParaRPr>
                    </a:p>
                  </a:txBody>
                  <a:tcPr/>
                </a:tc>
                <a:tc hMerge="1">
                  <a:txBody>
                    <a:bodyPr/>
                    <a:lstStyle/>
                    <a:p>
                      <a:endParaRPr lang="it-IT"/>
                    </a:p>
                  </a:txBody>
                  <a:tcPr/>
                </a:tc>
                <a:tc hMerge="1">
                  <a:txBody>
                    <a:bodyPr/>
                    <a:lstStyle/>
                    <a:p>
                      <a:pPr lvl="0" algn="l">
                        <a:spcBef>
                          <a:spcPts val="600"/>
                        </a:spcBef>
                        <a:spcAft>
                          <a:spcPts val="600"/>
                        </a:spcAft>
                      </a:pPr>
                      <a:endParaRPr lang="en-GB" sz="1200" b="1" i="0" baseline="0" noProof="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3904744"/>
                  </a:ext>
                </a:extLst>
              </a:tr>
              <a:tr h="1000370">
                <a:tc>
                  <a:txBody>
                    <a:bodyPr/>
                    <a:lstStyle/>
                    <a:p>
                      <a:pPr lvl="0" algn="l">
                        <a:spcBef>
                          <a:spcPts val="600"/>
                        </a:spcBef>
                        <a:spcAft>
                          <a:spcPts val="600"/>
                        </a:spcAft>
                      </a:pPr>
                      <a:endParaRPr lang="en-GB" sz="1400" b="0" noProof="0"/>
                    </a:p>
                  </a:txBody>
                  <a:tcPr/>
                </a:tc>
                <a:tc>
                  <a:txBody>
                    <a:bodyPr/>
                    <a:lstStyle/>
                    <a:p>
                      <a:pPr lvl="0" algn="l">
                        <a:spcBef>
                          <a:spcPts val="600"/>
                        </a:spcBef>
                        <a:spcAft>
                          <a:spcPts val="600"/>
                        </a:spcAft>
                      </a:pPr>
                      <a:r>
                        <a:rPr lang="en-GB" sz="1000" b="0" i="0" noProof="0">
                          <a:latin typeface="Calibri Light"/>
                          <a:cs typeface="Calibri Light"/>
                        </a:rPr>
                        <a:t>Reach a number of people with specific contents including research benefits; get % of them to follow up within Y weeks of outreach</a:t>
                      </a:r>
                    </a:p>
                  </a:txBody>
                  <a:tcPr/>
                </a:tc>
                <a:tc>
                  <a:txBody>
                    <a:bodyPr/>
                    <a:lstStyle/>
                    <a:p>
                      <a:pPr marL="285750" lvl="0" indent="-285750" algn="l">
                        <a:spcBef>
                          <a:spcPts val="600"/>
                        </a:spcBef>
                        <a:spcAft>
                          <a:spcPts val="600"/>
                        </a:spcAft>
                        <a:buFont typeface="Arial" panose="020B0604020202020204" pitchFamily="34" charset="0"/>
                        <a:buChar char="•"/>
                      </a:pPr>
                      <a:r>
                        <a:rPr lang="en-GB" sz="1000" b="0" i="0" noProof="0">
                          <a:latin typeface="Calibri Light"/>
                          <a:cs typeface="Calibri Light"/>
                        </a:rPr>
                        <a:t>N. of people reached</a:t>
                      </a:r>
                    </a:p>
                    <a:p>
                      <a:pPr marL="285750" lvl="0" indent="-285750" algn="l">
                        <a:spcBef>
                          <a:spcPts val="600"/>
                        </a:spcBef>
                        <a:spcAft>
                          <a:spcPts val="600"/>
                        </a:spcAft>
                        <a:buFont typeface="Arial" panose="020B0604020202020204" pitchFamily="34" charset="0"/>
                        <a:buChar char="•"/>
                      </a:pPr>
                      <a:r>
                        <a:rPr lang="en-GB" sz="1000" b="0" i="0" noProof="0">
                          <a:latin typeface="Calibri Light"/>
                          <a:cs typeface="Calibri Light"/>
                        </a:rPr>
                        <a:t>Increase in the newsletter or the mailing list subscriptions, socials or website hits  as a result of the outreach activity.</a:t>
                      </a:r>
                    </a:p>
                  </a:txBody>
                  <a:tcPr/>
                </a:tc>
                <a:tc>
                  <a:txBody>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00" b="0" i="0" noProof="0">
                          <a:latin typeface="Calibri Light"/>
                          <a:cs typeface="Calibri Light"/>
                        </a:rPr>
                        <a:t>Track people attending the event/events and those linking to that remotely.</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00" b="0" i="0" baseline="0" noProof="0">
                          <a:latin typeface="Calibri Light"/>
                          <a:cs typeface="Calibri Light"/>
                        </a:rPr>
                        <a:t>Ask socials and websites  visitors how they get there.</a:t>
                      </a:r>
                      <a:endParaRPr lang="en-GB" sz="1000" b="0" i="0" noProof="0">
                        <a:latin typeface="Calibri Light"/>
                        <a:cs typeface="Calibri Light"/>
                      </a:endParaRPr>
                    </a:p>
                  </a:txBody>
                  <a:tcPr/>
                </a:tc>
                <a:tc gridSpan="2">
                  <a:txBody>
                    <a:bodyPr/>
                    <a:lstStyle/>
                    <a:p>
                      <a:pPr marL="105750" marR="0" lvl="0" indent="-133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00" b="0" i="0" baseline="0" noProof="0" dirty="0">
                          <a:latin typeface="Calibri Light"/>
                          <a:cs typeface="Calibri Light"/>
                        </a:rPr>
                        <a:t>Start tracking within X weeks of outreach</a:t>
                      </a:r>
                    </a:p>
                    <a:p>
                      <a:pPr marL="105750" marR="0" lvl="0" indent="-133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00" b="0" i="0" baseline="0" noProof="0" dirty="0">
                          <a:latin typeface="Calibri Light"/>
                          <a:cs typeface="Calibri Light"/>
                        </a:rPr>
                        <a:t>Tally ongoing results periodically</a:t>
                      </a:r>
                      <a:endParaRPr lang="en-GB" sz="1000" b="0" i="0" noProof="0" dirty="0">
                        <a:latin typeface="Calibri Light"/>
                        <a:cs typeface="Calibri Light"/>
                      </a:endParaRPr>
                    </a:p>
                  </a:txBody>
                  <a:tcPr/>
                </a:tc>
                <a:tc hMerge="1">
                  <a:txBody>
                    <a:bodyPr/>
                    <a:lstStyle/>
                    <a:p>
                      <a:pPr marL="105750" marR="0" lvl="0" indent="-133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00" b="0" i="0" baseline="0" noProof="0">
                          <a:latin typeface="Calibri Light"/>
                          <a:cs typeface="Calibri Light"/>
                        </a:rPr>
                        <a:t>Start tracking within X weeks of outreach</a:t>
                      </a:r>
                    </a:p>
                    <a:p>
                      <a:pPr marL="105750" marR="0" lvl="0" indent="-133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00" b="0" i="0" baseline="0" noProof="0">
                          <a:latin typeface="Calibri Light"/>
                          <a:cs typeface="Calibri Light"/>
                        </a:rPr>
                        <a:t>Tally ongoing results periodically</a:t>
                      </a:r>
                    </a:p>
                  </a:txBody>
                  <a:tcPr/>
                </a:tc>
                <a:extLst>
                  <a:ext uri="{0D108BD9-81ED-4DB2-BD59-A6C34878D82A}">
                    <a16:rowId xmlns:a16="http://schemas.microsoft.com/office/drawing/2014/main" val="10001"/>
                  </a:ext>
                </a:extLst>
              </a:tr>
              <a:tr h="272828">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200" b="1" i="0" baseline="0" noProof="0">
                          <a:latin typeface="Calibri" panose="020F0502020204030204" pitchFamily="34" charset="0"/>
                          <a:cs typeface="Calibri" panose="020F0502020204030204" pitchFamily="34" charset="0"/>
                        </a:rPr>
                        <a:t>Goal 2.</a:t>
                      </a:r>
                    </a:p>
                  </a:txBody>
                  <a:tcPr/>
                </a:tc>
                <a:tc gridSpan="5">
                  <a:txBody>
                    <a:bodyPr/>
                    <a:lstStyle/>
                    <a:p>
                      <a:pPr lvl="0" algn="l">
                        <a:spcBef>
                          <a:spcPts val="600"/>
                        </a:spcBef>
                        <a:spcAft>
                          <a:spcPts val="600"/>
                        </a:spcAft>
                      </a:pPr>
                      <a:r>
                        <a:rPr lang="en-GB" sz="1200" b="1" i="0" baseline="0" noProof="0">
                          <a:latin typeface="Calibri" panose="020F0502020204030204" pitchFamily="34" charset="0"/>
                          <a:cs typeface="Calibri" panose="020F0502020204030204" pitchFamily="34" charset="0"/>
                        </a:rPr>
                        <a:t>Build credibility for the research program and its benefits through partners the community trusts</a:t>
                      </a:r>
                    </a:p>
                  </a:txBody>
                  <a:tcPr/>
                </a:tc>
                <a:tc hMerge="1">
                  <a:txBody>
                    <a:bodyPr/>
                    <a:lstStyle/>
                    <a:p>
                      <a:pPr lvl="0" algn="l">
                        <a:spcBef>
                          <a:spcPts val="600"/>
                        </a:spcBef>
                        <a:spcAft>
                          <a:spcPts val="600"/>
                        </a:spcAft>
                      </a:pPr>
                      <a:r>
                        <a:rPr lang="en-GB" sz="1400" b="0" i="0" baseline="0" noProof="0" dirty="0">
                          <a:latin typeface="Calibri Light"/>
                          <a:cs typeface="Calibri Light"/>
                        </a:rPr>
                        <a:t>Inform and motivate people on fundamental research benefits</a:t>
                      </a:r>
                    </a:p>
                  </a:txBody>
                  <a:tcPr/>
                </a:tc>
                <a:tc hMerge="1">
                  <a:txBody>
                    <a:bodyPr/>
                    <a:lstStyle/>
                    <a:p>
                      <a:pPr lvl="0" algn="l">
                        <a:spcBef>
                          <a:spcPts val="600"/>
                        </a:spcBef>
                        <a:spcAft>
                          <a:spcPts val="600"/>
                        </a:spcAft>
                      </a:pPr>
                      <a:endParaRPr lang="en-GB" sz="1400" b="0" i="0" noProof="0" dirty="0">
                        <a:latin typeface="Calibri Light"/>
                        <a:cs typeface="Calibri Light"/>
                      </a:endParaRPr>
                    </a:p>
                  </a:txBody>
                  <a:tcPr/>
                </a:tc>
                <a:tc hMerge="1">
                  <a:txBody>
                    <a:bodyPr/>
                    <a:lstStyle/>
                    <a:p>
                      <a:endParaRPr lang="it-IT"/>
                    </a:p>
                  </a:txBody>
                  <a:tcPr/>
                </a:tc>
                <a:tc hMerge="1">
                  <a:txBody>
                    <a:bodyPr/>
                    <a:lstStyle/>
                    <a:p>
                      <a:pPr lvl="0" algn="l">
                        <a:spcBef>
                          <a:spcPts val="600"/>
                        </a:spcBef>
                        <a:spcAft>
                          <a:spcPts val="600"/>
                        </a:spcAft>
                      </a:pPr>
                      <a:endParaRPr lang="en-GB" sz="1200" b="1" i="0" baseline="0" noProof="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9277340"/>
                  </a:ext>
                </a:extLst>
              </a:tr>
              <a:tr h="1455083">
                <a:tc>
                  <a:txBody>
                    <a:bodyPr/>
                    <a:lstStyle/>
                    <a:p>
                      <a:pPr lvl="0" algn="l">
                        <a:spcBef>
                          <a:spcPts val="600"/>
                        </a:spcBef>
                        <a:spcAft>
                          <a:spcPts val="600"/>
                        </a:spcAft>
                      </a:pPr>
                      <a:endParaRPr lang="en-GB" sz="1400" b="0" noProof="0"/>
                    </a:p>
                  </a:txBody>
                  <a:tcPr/>
                </a:tc>
                <a:tc>
                  <a:txBody>
                    <a:bodyPr/>
                    <a:lstStyle/>
                    <a:p>
                      <a:pPr lvl="0" algn="l">
                        <a:spcBef>
                          <a:spcPts val="600"/>
                        </a:spcBef>
                        <a:spcAft>
                          <a:spcPts val="600"/>
                        </a:spcAft>
                      </a:pPr>
                      <a:r>
                        <a:rPr lang="en-GB" sz="1000" b="0" i="0" noProof="0" dirty="0">
                          <a:latin typeface="Calibri Light"/>
                          <a:cs typeface="Calibri Light"/>
                        </a:rPr>
                        <a:t>Recruit partner organizations (local or national) to actively promote the research program - or support specific outreach events (festivals or campaigns)</a:t>
                      </a:r>
                    </a:p>
                  </a:txBody>
                  <a:tcPr/>
                </a:tc>
                <a:tc>
                  <a:txBody>
                    <a:bodyPr/>
                    <a:lstStyle/>
                    <a:p>
                      <a:pPr marL="285750" lvl="0" indent="-285750" algn="l">
                        <a:spcBef>
                          <a:spcPts val="600"/>
                        </a:spcBef>
                        <a:spcAft>
                          <a:spcPts val="600"/>
                        </a:spcAft>
                        <a:buFont typeface="Arial" panose="020B0604020202020204" pitchFamily="34" charset="0"/>
                        <a:buChar char="•"/>
                      </a:pPr>
                      <a:r>
                        <a:rPr lang="en-GB" sz="1000" b="0" i="0" noProof="0" dirty="0">
                          <a:latin typeface="Calibri Light"/>
                          <a:cs typeface="Calibri Light"/>
                        </a:rPr>
                        <a:t>N. of partners committed to join</a:t>
                      </a:r>
                    </a:p>
                    <a:p>
                      <a:pPr marL="285750" lvl="0" indent="-285750" algn="l">
                        <a:spcBef>
                          <a:spcPts val="600"/>
                        </a:spcBef>
                        <a:spcAft>
                          <a:spcPts val="600"/>
                        </a:spcAft>
                        <a:buFont typeface="Arial" panose="020B0604020202020204" pitchFamily="34" charset="0"/>
                        <a:buChar char="•"/>
                      </a:pPr>
                      <a:r>
                        <a:rPr lang="en-GB" sz="1000" b="0" i="0" noProof="0" dirty="0">
                          <a:latin typeface="Calibri Light"/>
                          <a:cs typeface="Calibri Light"/>
                        </a:rPr>
                        <a:t>Response rate on materials distributed by partners</a:t>
                      </a:r>
                    </a:p>
                    <a:p>
                      <a:pPr marL="285750" lvl="0" indent="-285750" algn="l">
                        <a:spcBef>
                          <a:spcPts val="600"/>
                        </a:spcBef>
                        <a:spcAft>
                          <a:spcPts val="600"/>
                        </a:spcAft>
                        <a:buFont typeface="Arial" panose="020B0604020202020204" pitchFamily="34" charset="0"/>
                        <a:buChar char="•"/>
                      </a:pPr>
                      <a:r>
                        <a:rPr lang="en-GB" sz="1000" b="0" i="0" noProof="0" dirty="0">
                          <a:latin typeface="Calibri Light"/>
                          <a:cs typeface="Calibri Light"/>
                        </a:rPr>
                        <a:t>Leads generated by partner events</a:t>
                      </a:r>
                    </a:p>
                  </a:txBody>
                  <a:tcPr/>
                </a:tc>
                <a:tc>
                  <a:txBody>
                    <a:bodyPr/>
                    <a:lstStyle/>
                    <a:p>
                      <a:pPr marL="171450" indent="-171450">
                        <a:buFont typeface="Arial" panose="020B0604020202020204" pitchFamily="34" charset="0"/>
                        <a:buChar char="•"/>
                      </a:pPr>
                      <a:r>
                        <a:rPr lang="en-GB" sz="1000" kern="1200" baseline="0" noProof="0" dirty="0">
                          <a:solidFill>
                            <a:schemeClr val="dk1"/>
                          </a:solidFill>
                          <a:effectLst/>
                          <a:latin typeface="Calibri Light" panose="020F0302020204030204" pitchFamily="34" charset="0"/>
                          <a:ea typeface="+mn-ea"/>
                          <a:cs typeface="+mn-cs"/>
                        </a:rPr>
                        <a:t>Sum of organizations that have agreed to partner</a:t>
                      </a:r>
                    </a:p>
                    <a:p>
                      <a:pPr marL="171450" indent="-171450">
                        <a:buFont typeface="Arial" panose="020B0604020202020204" pitchFamily="34" charset="0"/>
                        <a:buChar char="•"/>
                      </a:pPr>
                      <a:endParaRPr lang="en-GB" sz="1000" kern="1200" baseline="0" noProof="0" dirty="0">
                        <a:solidFill>
                          <a:schemeClr val="dk1"/>
                        </a:solidFill>
                        <a:effectLst/>
                        <a:latin typeface="Calibri Light" panose="020F0302020204030204" pitchFamily="34" charset="0"/>
                        <a:ea typeface="+mn-ea"/>
                        <a:cs typeface="+mn-cs"/>
                      </a:endParaRPr>
                    </a:p>
                    <a:p>
                      <a:pPr marL="171450" indent="-171450">
                        <a:buFont typeface="Arial" panose="020B0604020202020204" pitchFamily="34" charset="0"/>
                        <a:buChar char="•"/>
                      </a:pPr>
                      <a:r>
                        <a:rPr lang="en-GB" sz="1000" kern="1200" baseline="0" noProof="0" dirty="0">
                          <a:solidFill>
                            <a:schemeClr val="dk1"/>
                          </a:solidFill>
                          <a:effectLst/>
                          <a:latin typeface="Calibri Light" panose="020F0302020204030204" pitchFamily="34" charset="0"/>
                          <a:ea typeface="+mn-ea"/>
                          <a:cs typeface="+mn-cs"/>
                        </a:rPr>
                        <a:t>Sum of organizations that fulfilled agreement </a:t>
                      </a:r>
                    </a:p>
                    <a:p>
                      <a:pPr marL="171450" indent="-171450">
                        <a:buFont typeface="Arial" panose="020B0604020202020204" pitchFamily="34" charset="0"/>
                        <a:buChar char="•"/>
                      </a:pPr>
                      <a:endParaRPr lang="en-GB" sz="1000" kern="1200" baseline="0" noProof="0" dirty="0">
                        <a:solidFill>
                          <a:schemeClr val="dk1"/>
                        </a:solidFill>
                        <a:effectLst/>
                        <a:latin typeface="Calibri Light" panose="020F0302020204030204" pitchFamily="34" charset="0"/>
                        <a:ea typeface="+mn-ea"/>
                        <a:cs typeface="+mn-cs"/>
                      </a:endParaRPr>
                    </a:p>
                    <a:p>
                      <a:pPr marL="171450" indent="-171450">
                        <a:buFont typeface="Arial" panose="020B0604020202020204" pitchFamily="34" charset="0"/>
                        <a:buChar char="•"/>
                      </a:pPr>
                      <a:r>
                        <a:rPr lang="en-GB" sz="1000" kern="1200" baseline="0" noProof="0" dirty="0">
                          <a:solidFill>
                            <a:schemeClr val="dk1"/>
                          </a:solidFill>
                          <a:effectLst/>
                          <a:latin typeface="Calibri Light" panose="020F0302020204030204" pitchFamily="34" charset="0"/>
                          <a:ea typeface="+mn-ea"/>
                          <a:cs typeface="+mn-cs"/>
                        </a:rPr>
                        <a:t>Rate of return on partner materials or follow-up from partner outreach efforts</a:t>
                      </a:r>
                    </a:p>
                  </a:txBody>
                  <a:tcPr/>
                </a:tc>
                <a:tc gridSpan="2">
                  <a:txBody>
                    <a:bodyPr/>
                    <a:lstStyle/>
                    <a:p>
                      <a:pPr marL="171450" indent="-171450">
                        <a:buFont typeface="Arial" panose="020B0604020202020204" pitchFamily="34" charset="0"/>
                        <a:buChar char="•"/>
                      </a:pPr>
                      <a:r>
                        <a:rPr lang="en-GB" sz="1000" kern="1200" baseline="0" noProof="0" dirty="0">
                          <a:solidFill>
                            <a:schemeClr val="dk1"/>
                          </a:solidFill>
                          <a:effectLst/>
                          <a:latin typeface="Calibri Light" panose="020F0302020204030204" pitchFamily="34" charset="0"/>
                          <a:ea typeface="+mn-ea"/>
                          <a:cs typeface="+mn-cs"/>
                        </a:rPr>
                        <a:t>Assess periodically</a:t>
                      </a:r>
                    </a:p>
                    <a:p>
                      <a:pPr marL="0" indent="0">
                        <a:buFontTx/>
                        <a:buNone/>
                      </a:pPr>
                      <a:endParaRPr lang="en-GB" sz="1000" kern="1200" baseline="0" noProof="0" dirty="0">
                        <a:solidFill>
                          <a:schemeClr val="dk1"/>
                        </a:solidFill>
                        <a:effectLst/>
                        <a:latin typeface="Calibri Light" panose="020F0302020204030204" pitchFamily="34" charset="0"/>
                        <a:ea typeface="+mn-ea"/>
                        <a:cs typeface="+mn-cs"/>
                      </a:endParaRPr>
                    </a:p>
                    <a:p>
                      <a:pPr marL="171450" indent="-171450">
                        <a:buFont typeface="Arial" panose="020B0604020202020204" pitchFamily="34" charset="0"/>
                        <a:buChar char="•"/>
                      </a:pPr>
                      <a:r>
                        <a:rPr lang="en-GB" sz="1000" kern="1200" baseline="0" noProof="0" dirty="0">
                          <a:solidFill>
                            <a:schemeClr val="dk1"/>
                          </a:solidFill>
                          <a:effectLst/>
                          <a:latin typeface="Calibri Light" panose="020F0302020204030204" pitchFamily="34" charset="0"/>
                          <a:ea typeface="+mn-ea"/>
                          <a:cs typeface="+mn-cs"/>
                        </a:rPr>
                        <a:t>After any partner outreach effort or event</a:t>
                      </a:r>
                    </a:p>
                  </a:txBody>
                  <a:tcPr/>
                </a:tc>
                <a:tc hMerge="1">
                  <a:txBody>
                    <a:bodyPr/>
                    <a:lstStyle/>
                    <a:p>
                      <a:pPr marL="171450" indent="-171450">
                        <a:buFont typeface="Arial" panose="020B0604020202020204" pitchFamily="34" charset="0"/>
                        <a:buChar char="•"/>
                      </a:pPr>
                      <a:r>
                        <a:rPr lang="en-GB" sz="1000" kern="1200" baseline="0" noProof="0" dirty="0">
                          <a:solidFill>
                            <a:schemeClr val="dk1"/>
                          </a:solidFill>
                          <a:effectLst/>
                          <a:latin typeface="Calibri Light" panose="020F0302020204030204" pitchFamily="34" charset="0"/>
                          <a:ea typeface="+mn-ea"/>
                          <a:cs typeface="+mn-cs"/>
                        </a:rPr>
                        <a:t>Assess periodically</a:t>
                      </a:r>
                    </a:p>
                    <a:p>
                      <a:pPr marL="0" indent="0">
                        <a:buFontTx/>
                        <a:buNone/>
                      </a:pPr>
                      <a:endParaRPr lang="en-GB" sz="1000" kern="1200" baseline="0" noProof="0" dirty="0">
                        <a:solidFill>
                          <a:schemeClr val="dk1"/>
                        </a:solidFill>
                        <a:effectLst/>
                        <a:latin typeface="Calibri Light" panose="020F0302020204030204" pitchFamily="34" charset="0"/>
                        <a:ea typeface="+mn-ea"/>
                        <a:cs typeface="+mn-cs"/>
                      </a:endParaRPr>
                    </a:p>
                    <a:p>
                      <a:pPr marL="171450" indent="-171450">
                        <a:buFont typeface="Arial" panose="020B0604020202020204" pitchFamily="34" charset="0"/>
                        <a:buChar char="•"/>
                      </a:pPr>
                      <a:r>
                        <a:rPr lang="en-GB" sz="1000" kern="1200" baseline="0" noProof="0" dirty="0">
                          <a:solidFill>
                            <a:schemeClr val="dk1"/>
                          </a:solidFill>
                          <a:effectLst/>
                          <a:latin typeface="Calibri Light" panose="020F0302020204030204" pitchFamily="34" charset="0"/>
                          <a:ea typeface="+mn-ea"/>
                          <a:cs typeface="+mn-cs"/>
                        </a:rPr>
                        <a:t>After any partner outreach effort or event</a:t>
                      </a:r>
                    </a:p>
                  </a:txBody>
                  <a:tcPr/>
                </a:tc>
                <a:extLst>
                  <a:ext uri="{0D108BD9-81ED-4DB2-BD59-A6C34878D82A}">
                    <a16:rowId xmlns:a16="http://schemas.microsoft.com/office/drawing/2014/main" val="10002"/>
                  </a:ext>
                </a:extLst>
              </a:tr>
              <a:tr h="292203">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200" b="1" noProof="0" dirty="0">
                          <a:latin typeface="Calibri" panose="020F0502020204030204" pitchFamily="34" charset="0"/>
                          <a:cs typeface="Calibri" panose="020F0502020204030204" pitchFamily="34" charset="0"/>
                        </a:rPr>
                        <a:t>Goal 3.</a:t>
                      </a:r>
                    </a:p>
                  </a:txBody>
                  <a:tcPr/>
                </a:tc>
                <a:tc gridSpan="5">
                  <a:txBody>
                    <a:bodyPr/>
                    <a:lstStyle/>
                    <a:p>
                      <a:r>
                        <a:rPr lang="en-GB" sz="1200" b="1" i="0" kern="1200" noProof="0" dirty="0">
                          <a:solidFill>
                            <a:schemeClr val="dk1"/>
                          </a:solidFill>
                          <a:effectLst/>
                          <a:latin typeface="Calibri" panose="020F0502020204030204" pitchFamily="34" charset="0"/>
                          <a:ea typeface="+mn-ea"/>
                          <a:cs typeface="Calibri" panose="020F0502020204030204" pitchFamily="34" charset="0"/>
                        </a:rPr>
                        <a:t>Demonstrate the benefits of research to generate interest and self motivated political decisions.</a:t>
                      </a:r>
                    </a:p>
                  </a:txBody>
                  <a:tcPr/>
                </a:tc>
                <a:tc hMerge="1">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400" b="0" i="0" noProof="0" dirty="0">
                        <a:latin typeface="Calibri Light"/>
                        <a:cs typeface="Calibri Light"/>
                      </a:endParaRPr>
                    </a:p>
                  </a:txBody>
                  <a:tcPr/>
                </a:tc>
                <a:tc hMerge="1">
                  <a:txBody>
                    <a:bodyPr/>
                    <a:lstStyle/>
                    <a:p>
                      <a:pPr lvl="0" algn="l">
                        <a:spcBef>
                          <a:spcPts val="600"/>
                        </a:spcBef>
                        <a:spcAft>
                          <a:spcPts val="600"/>
                        </a:spcAft>
                      </a:pPr>
                      <a:endParaRPr lang="en-GB" sz="1400" b="0" i="0" noProof="0" dirty="0">
                        <a:latin typeface="Calibri Light"/>
                        <a:cs typeface="Calibri Light"/>
                      </a:endParaRPr>
                    </a:p>
                  </a:txBody>
                  <a:tcPr/>
                </a:tc>
                <a:tc hMerge="1">
                  <a:txBody>
                    <a:bodyPr/>
                    <a:lstStyle/>
                    <a:p>
                      <a:endParaRPr lang="it-IT"/>
                    </a:p>
                  </a:txBody>
                  <a:tcPr/>
                </a:tc>
                <a:tc hMerge="1">
                  <a:txBody>
                    <a:bodyPr/>
                    <a:lstStyle/>
                    <a:p>
                      <a:endParaRPr lang="en-GB" sz="1200" b="1" i="0" kern="1200" noProof="0" dirty="0">
                        <a:solidFill>
                          <a:schemeClr val="dk1"/>
                        </a:solidFill>
                        <a:effectLst/>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291639948"/>
                  </a:ext>
                </a:extLst>
              </a:tr>
              <a:tr h="1505721">
                <a:tc>
                  <a:txBody>
                    <a:bodyPr/>
                    <a:lstStyle/>
                    <a:p>
                      <a:pPr lvl="0" algn="l">
                        <a:spcBef>
                          <a:spcPts val="600"/>
                        </a:spcBef>
                        <a:spcAft>
                          <a:spcPts val="600"/>
                        </a:spcAft>
                      </a:pPr>
                      <a:endParaRPr lang="en-GB" sz="1400" b="0" noProof="0" dirty="0"/>
                    </a:p>
                  </a:txBody>
                  <a:tcPr/>
                </a:tc>
                <a:tc>
                  <a:txBody>
                    <a:bodyPr/>
                    <a:lstStyle/>
                    <a:p>
                      <a:pPr lvl="0" algn="l">
                        <a:spcBef>
                          <a:spcPts val="600"/>
                        </a:spcBef>
                        <a:spcAft>
                          <a:spcPts val="600"/>
                        </a:spcAft>
                      </a:pPr>
                      <a:r>
                        <a:rPr lang="en-GB" sz="1000" b="0" i="0" noProof="0" dirty="0">
                          <a:latin typeface="Calibri Light"/>
                          <a:cs typeface="Calibri Light"/>
                        </a:rPr>
                        <a:t>Hold a N. of events with a call to action to sign up for a second step of deeper information/or subscribe for a newsletter/magazine/website.</a:t>
                      </a:r>
                    </a:p>
                  </a:txBody>
                  <a:tcPr/>
                </a:tc>
                <a:tc>
                  <a:txBody>
                    <a:bodyPr/>
                    <a:lstStyle/>
                    <a:p>
                      <a:pPr marL="285750" lvl="0" indent="-285750" algn="l">
                        <a:spcBef>
                          <a:spcPts val="600"/>
                        </a:spcBef>
                        <a:spcAft>
                          <a:spcPts val="600"/>
                        </a:spcAft>
                        <a:buFont typeface="Arial" panose="020B0604020202020204" pitchFamily="34" charset="0"/>
                        <a:buChar char="•"/>
                      </a:pPr>
                      <a:r>
                        <a:rPr lang="en-GB" sz="1000" b="0" i="0" noProof="0" dirty="0">
                          <a:latin typeface="Calibri Light"/>
                          <a:cs typeface="Calibri Light"/>
                        </a:rPr>
                        <a:t>N. of satisfied individuals in your public</a:t>
                      </a:r>
                    </a:p>
                    <a:p>
                      <a:pPr marL="285750" lvl="0" indent="-285750" algn="l">
                        <a:spcBef>
                          <a:spcPts val="600"/>
                        </a:spcBef>
                        <a:spcAft>
                          <a:spcPts val="600"/>
                        </a:spcAft>
                        <a:buFont typeface="Arial" panose="020B0604020202020204" pitchFamily="34" charset="0"/>
                        <a:buChar char="•"/>
                      </a:pPr>
                      <a:r>
                        <a:rPr lang="en-GB" sz="1000" b="0" i="0" noProof="0" dirty="0">
                          <a:latin typeface="Calibri Light"/>
                          <a:cs typeface="Calibri Light"/>
                        </a:rPr>
                        <a:t>N. of event attendee</a:t>
                      </a:r>
                    </a:p>
                    <a:p>
                      <a:pPr marL="285750" lvl="0" indent="-285750" algn="l">
                        <a:spcBef>
                          <a:spcPts val="600"/>
                        </a:spcBef>
                        <a:spcAft>
                          <a:spcPts val="600"/>
                        </a:spcAft>
                        <a:buFont typeface="Arial" panose="020B0604020202020204" pitchFamily="34" charset="0"/>
                        <a:buChar char="•"/>
                      </a:pPr>
                      <a:r>
                        <a:rPr lang="en-GB" sz="1000" b="0" i="0" noProof="0" dirty="0">
                          <a:latin typeface="Calibri Light"/>
                          <a:cs typeface="Calibri Light"/>
                        </a:rPr>
                        <a:t>N. of participants signing up for an assessment after events</a:t>
                      </a:r>
                    </a:p>
                    <a:p>
                      <a:pPr marL="285750" lvl="0" indent="-285750" algn="l">
                        <a:spcBef>
                          <a:spcPts val="600"/>
                        </a:spcBef>
                        <a:spcAft>
                          <a:spcPts val="600"/>
                        </a:spcAft>
                        <a:buFont typeface="Arial" panose="020B0604020202020204" pitchFamily="34" charset="0"/>
                        <a:buChar char="•"/>
                      </a:pPr>
                      <a:r>
                        <a:rPr lang="en-GB" sz="1000" b="0" i="0" noProof="0" dirty="0">
                          <a:latin typeface="Calibri Light"/>
                          <a:cs typeface="Calibri Light"/>
                        </a:rPr>
                        <a:t>Conversation rate of assessment</a:t>
                      </a:r>
                    </a:p>
                  </a:txBody>
                  <a:tcPr/>
                </a:tc>
                <a:tc>
                  <a:txBody>
                    <a:bodyPr/>
                    <a:lstStyle/>
                    <a:p>
                      <a:pPr marL="285750" lvl="0" indent="-285750" algn="l">
                        <a:spcBef>
                          <a:spcPts val="600"/>
                        </a:spcBef>
                        <a:spcAft>
                          <a:spcPts val="600"/>
                        </a:spcAft>
                        <a:buFont typeface="Arial" panose="020B0604020202020204" pitchFamily="34" charset="0"/>
                        <a:buChar char="•"/>
                      </a:pPr>
                      <a:r>
                        <a:rPr lang="en-GB" sz="1000" b="0" i="0" noProof="0" dirty="0">
                          <a:latin typeface="Calibri Light"/>
                          <a:cs typeface="Calibri Light"/>
                        </a:rPr>
                        <a:t>Sum of attendees per event</a:t>
                      </a:r>
                    </a:p>
                    <a:p>
                      <a:pPr marL="285750" lvl="0" indent="-285750" algn="l">
                        <a:spcBef>
                          <a:spcPts val="600"/>
                        </a:spcBef>
                        <a:spcAft>
                          <a:spcPts val="600"/>
                        </a:spcAft>
                        <a:buFont typeface="Arial" panose="020B0604020202020204" pitchFamily="34" charset="0"/>
                        <a:buChar char="•"/>
                      </a:pPr>
                      <a:r>
                        <a:rPr lang="en-GB" sz="1000" b="0" i="0" noProof="0" dirty="0">
                          <a:latin typeface="Calibri Light"/>
                          <a:cs typeface="Calibri Light"/>
                        </a:rPr>
                        <a:t>Dimension of the satisfied public resulting from event referrals (questionnaire).</a:t>
                      </a:r>
                    </a:p>
                    <a:p>
                      <a:pPr marL="285750" lvl="0" indent="-285750" algn="l">
                        <a:spcBef>
                          <a:spcPts val="600"/>
                        </a:spcBef>
                        <a:spcAft>
                          <a:spcPts val="600"/>
                        </a:spcAft>
                        <a:buFont typeface="Arial" panose="020B0604020202020204" pitchFamily="34" charset="0"/>
                        <a:buChar char="•"/>
                      </a:pPr>
                      <a:r>
                        <a:rPr lang="en-GB" sz="1000" b="0" i="0" noProof="0" dirty="0">
                          <a:latin typeface="Calibri Light"/>
                          <a:cs typeface="Calibri Light"/>
                        </a:rPr>
                        <a:t>Sum of requested assessments resulting from event referrals (questionnaire)</a:t>
                      </a:r>
                    </a:p>
                  </a:txBody>
                  <a:tcPr/>
                </a:tc>
                <a:tc gridSpan="2">
                  <a:txBody>
                    <a:bodyPr/>
                    <a:lstStyle/>
                    <a:p>
                      <a:pPr marL="171450" indent="-171450">
                        <a:buFont typeface="Arial" panose="020B0604020202020204" pitchFamily="34" charset="0"/>
                        <a:buChar char="•"/>
                      </a:pPr>
                      <a:r>
                        <a:rPr lang="en-GB" sz="1000" b="0" i="0" kern="1200" noProof="0" dirty="0">
                          <a:solidFill>
                            <a:schemeClr val="dk1"/>
                          </a:solidFill>
                          <a:effectLst/>
                          <a:latin typeface="Calibri Light" panose="020F0302020204030204" pitchFamily="34" charset="0"/>
                          <a:ea typeface="+mn-ea"/>
                          <a:cs typeface="Calibri Light" panose="020F0302020204030204" pitchFamily="34" charset="0"/>
                        </a:rPr>
                        <a:t>Assess after each event</a:t>
                      </a:r>
                    </a:p>
                    <a:p>
                      <a:pPr marL="171450" indent="-171450">
                        <a:buFont typeface="Arial" panose="020B0604020202020204" pitchFamily="34" charset="0"/>
                        <a:buChar char="•"/>
                      </a:pPr>
                      <a:endParaRPr lang="en-GB" sz="1000" b="0" i="0" kern="1200" noProof="0" dirty="0">
                        <a:solidFill>
                          <a:schemeClr val="dk1"/>
                        </a:solidFill>
                        <a:effectLst/>
                        <a:latin typeface="Calibri Light" panose="020F0302020204030204" pitchFamily="34" charset="0"/>
                        <a:ea typeface="+mn-ea"/>
                        <a:cs typeface="Calibri Light" panose="020F0302020204030204" pitchFamily="34" charset="0"/>
                      </a:endParaRPr>
                    </a:p>
                    <a:p>
                      <a:pPr marL="171450" indent="-171450">
                        <a:buFont typeface="Arial" panose="020B0604020202020204" pitchFamily="34" charset="0"/>
                        <a:buChar char="•"/>
                      </a:pPr>
                      <a:r>
                        <a:rPr lang="en-GB" sz="1000" b="0" i="0" kern="1200" noProof="0" dirty="0">
                          <a:solidFill>
                            <a:schemeClr val="dk1"/>
                          </a:solidFill>
                          <a:effectLst/>
                          <a:latin typeface="Calibri Light" panose="020F0302020204030204" pitchFamily="34" charset="0"/>
                          <a:ea typeface="+mn-ea"/>
                          <a:cs typeface="Calibri Light" panose="020F0302020204030204" pitchFamily="34" charset="0"/>
                        </a:rPr>
                        <a:t>Monitor periodically</a:t>
                      </a:r>
                      <a:endParaRPr lang="en-GB" sz="1000" b="0" i="0" noProof="0" dirty="0">
                        <a:latin typeface="Calibri Light"/>
                        <a:cs typeface="Calibri Light"/>
                      </a:endParaRPr>
                    </a:p>
                  </a:txBody>
                  <a:tcPr/>
                </a:tc>
                <a:tc hMerge="1">
                  <a:txBody>
                    <a:bodyPr/>
                    <a:lstStyle/>
                    <a:p>
                      <a:pPr marL="171450" indent="-171450">
                        <a:buFont typeface="Arial" panose="020B0604020202020204" pitchFamily="34" charset="0"/>
                        <a:buChar char="•"/>
                      </a:pPr>
                      <a:r>
                        <a:rPr lang="en-GB" sz="1000" b="0" i="0" kern="1200" noProof="0" dirty="0">
                          <a:solidFill>
                            <a:schemeClr val="dk1"/>
                          </a:solidFill>
                          <a:effectLst/>
                          <a:latin typeface="Calibri Light" panose="020F0302020204030204" pitchFamily="34" charset="0"/>
                          <a:ea typeface="+mn-ea"/>
                          <a:cs typeface="Calibri Light" panose="020F0302020204030204" pitchFamily="34" charset="0"/>
                        </a:rPr>
                        <a:t>Assess after each event</a:t>
                      </a:r>
                    </a:p>
                    <a:p>
                      <a:pPr marL="171450" indent="-171450">
                        <a:buFont typeface="Arial" panose="020B0604020202020204" pitchFamily="34" charset="0"/>
                        <a:buChar char="•"/>
                      </a:pPr>
                      <a:endParaRPr lang="en-GB" sz="1000" b="0" i="0" kern="1200" noProof="0" dirty="0">
                        <a:solidFill>
                          <a:schemeClr val="dk1"/>
                        </a:solidFill>
                        <a:effectLst/>
                        <a:latin typeface="Calibri Light" panose="020F0302020204030204" pitchFamily="34" charset="0"/>
                        <a:ea typeface="+mn-ea"/>
                        <a:cs typeface="Calibri Light" panose="020F0302020204030204" pitchFamily="34" charset="0"/>
                      </a:endParaRPr>
                    </a:p>
                    <a:p>
                      <a:pPr marL="171450" indent="-171450">
                        <a:buFont typeface="Arial" panose="020B0604020202020204" pitchFamily="34" charset="0"/>
                        <a:buChar char="•"/>
                      </a:pPr>
                      <a:r>
                        <a:rPr lang="en-GB" sz="1000" b="0" i="0" kern="1200" noProof="0" dirty="0">
                          <a:solidFill>
                            <a:schemeClr val="dk1"/>
                          </a:solidFill>
                          <a:effectLst/>
                          <a:latin typeface="Calibri Light" panose="020F0302020204030204" pitchFamily="34" charset="0"/>
                          <a:ea typeface="+mn-ea"/>
                          <a:cs typeface="Calibri Light" panose="020F0302020204030204" pitchFamily="34" charset="0"/>
                        </a:rPr>
                        <a:t>Monitor periodically</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24968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FEF247-E5BD-8846-AC4F-27B9874B0EA7}"/>
              </a:ext>
            </a:extLst>
          </p:cNvPr>
          <p:cNvSpPr>
            <a:spLocks noGrp="1"/>
          </p:cNvSpPr>
          <p:nvPr>
            <p:ph type="title"/>
          </p:nvPr>
        </p:nvSpPr>
        <p:spPr/>
        <p:txBody>
          <a:bodyPr/>
          <a:lstStyle/>
          <a:p>
            <a:r>
              <a:rPr lang="en-GB" dirty="0"/>
              <a:t>Practical Module</a:t>
            </a:r>
          </a:p>
        </p:txBody>
      </p:sp>
      <p:sp>
        <p:nvSpPr>
          <p:cNvPr id="3" name="Segnaposto testo 2">
            <a:extLst>
              <a:ext uri="{FF2B5EF4-FFF2-40B4-BE49-F238E27FC236}">
                <a16:creationId xmlns:a16="http://schemas.microsoft.com/office/drawing/2014/main" id="{42BC0286-A59F-4444-9538-6786A424F684}"/>
              </a:ext>
            </a:extLst>
          </p:cNvPr>
          <p:cNvSpPr>
            <a:spLocks noGrp="1"/>
          </p:cNvSpPr>
          <p:nvPr>
            <p:ph type="body" idx="1"/>
          </p:nvPr>
        </p:nvSpPr>
        <p:spPr>
          <a:xfrm>
            <a:off x="2209801" y="3618310"/>
            <a:ext cx="4966446" cy="477440"/>
          </a:xfrm>
        </p:spPr>
        <p:txBody>
          <a:bodyPr>
            <a:normAutofit/>
          </a:bodyPr>
          <a:lstStyle/>
          <a:p>
            <a:r>
              <a:rPr lang="en-GB" dirty="0"/>
              <a:t>Designing your PE activity</a:t>
            </a:r>
          </a:p>
        </p:txBody>
      </p:sp>
      <p:pic>
        <p:nvPicPr>
          <p:cNvPr id="4" name="Picture 10" descr="LOGO_INFN_SIGLA.jpeg">
            <a:extLst>
              <a:ext uri="{FF2B5EF4-FFF2-40B4-BE49-F238E27FC236}">
                <a16:creationId xmlns:a16="http://schemas.microsoft.com/office/drawing/2014/main" id="{A4302B28-0309-C242-81B0-1CF00C595AA8}"/>
              </a:ext>
            </a:extLst>
          </p:cNvPr>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bwMode="auto">
          <a:xfrm>
            <a:off x="7515622" y="209550"/>
            <a:ext cx="1366440" cy="838200"/>
          </a:xfrm>
          <a:prstGeom prst="rect">
            <a:avLst/>
          </a:prstGeom>
          <a:noFill/>
          <a:ln w="9525">
            <a:noFill/>
            <a:miter lim="800000"/>
            <a:headEnd/>
            <a:tailEnd/>
          </a:ln>
        </p:spPr>
      </p:pic>
      <p:sp>
        <p:nvSpPr>
          <p:cNvPr id="6" name="Rectangle 7">
            <a:extLst>
              <a:ext uri="{FF2B5EF4-FFF2-40B4-BE49-F238E27FC236}">
                <a16:creationId xmlns:a16="http://schemas.microsoft.com/office/drawing/2014/main" id="{5D9CB520-9B67-0A4C-A077-A3175B8D1105}"/>
              </a:ext>
            </a:extLst>
          </p:cNvPr>
          <p:cNvSpPr/>
          <p:nvPr/>
        </p:nvSpPr>
        <p:spPr>
          <a:xfrm>
            <a:off x="147638" y="4733865"/>
            <a:ext cx="7391400" cy="430887"/>
          </a:xfrm>
          <a:prstGeom prst="rect">
            <a:avLst/>
          </a:prstGeom>
        </p:spPr>
        <p:txBody>
          <a:bodyPr wrap="square">
            <a:spAutoFit/>
          </a:bodyPr>
          <a:lstStyle/>
          <a:p>
            <a:pPr algn="ctr"/>
            <a:r>
              <a:rPr lang="en-US" sz="1100" dirty="0">
                <a:latin typeface="Calibri light"/>
                <a:cs typeface="Calibri light"/>
              </a:rPr>
              <a:t>FRANCESCA SCIANITTI, GIORGIO CHIARELLI – </a:t>
            </a:r>
            <a:r>
              <a:rPr lang="en-US" sz="1100" dirty="0">
                <a:latin typeface="Calibri Light" panose="020F0302020204030204" pitchFamily="34" charset="0"/>
                <a:cs typeface="Calibri Light" panose="020F0302020204030204" pitchFamily="34" charset="0"/>
              </a:rPr>
              <a:t>XXXII International Seminar of Nuclear and Subnuclear Physics</a:t>
            </a:r>
            <a:r>
              <a:rPr lang="it-IT" sz="1100" dirty="0">
                <a:latin typeface="Calibri Light" panose="020F0302020204030204" pitchFamily="34" charset="0"/>
                <a:cs typeface="Calibri Light" panose="020F0302020204030204" pitchFamily="34" charset="0"/>
              </a:rPr>
              <a:t> </a:t>
            </a:r>
            <a:r>
              <a:rPr lang="en-US" sz="1100" dirty="0">
                <a:latin typeface="Calibri Light" panose="020F0302020204030204" pitchFamily="34" charset="0"/>
                <a:cs typeface="Calibri Light" panose="020F0302020204030204" pitchFamily="34" charset="0"/>
              </a:rPr>
              <a:t>– </a:t>
            </a:r>
            <a:r>
              <a:rPr lang="it-IT" sz="1100" dirty="0" err="1">
                <a:latin typeface="Calibri Light" panose="020F0302020204030204" pitchFamily="34" charset="0"/>
                <a:cs typeface="Calibri Light" panose="020F0302020204030204" pitchFamily="34" charset="0"/>
              </a:rPr>
              <a:t>June</a:t>
            </a:r>
            <a:r>
              <a:rPr lang="it-IT" sz="1100" dirty="0">
                <a:latin typeface="Calibri Light" panose="020F0302020204030204" pitchFamily="34" charset="0"/>
                <a:cs typeface="Calibri Light" panose="020F0302020204030204" pitchFamily="34" charset="0"/>
              </a:rPr>
              <a:t> 7-11, 2021</a:t>
            </a:r>
          </a:p>
          <a:p>
            <a:pPr algn="ctr"/>
            <a:endParaRPr lang="it-IT" sz="1100" dirty="0">
              <a:latin typeface="Calibri light"/>
              <a:cs typeface="Calibri light"/>
            </a:endParaRPr>
          </a:p>
        </p:txBody>
      </p:sp>
    </p:spTree>
    <p:extLst>
      <p:ext uri="{BB962C8B-B14F-4D97-AF65-F5344CB8AC3E}">
        <p14:creationId xmlns:p14="http://schemas.microsoft.com/office/powerpoint/2010/main" val="2975922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 descr="LOGO_INFN_SIGLA.jpeg">
            <a:extLst>
              <a:ext uri="{FF2B5EF4-FFF2-40B4-BE49-F238E27FC236}">
                <a16:creationId xmlns:a16="http://schemas.microsoft.com/office/drawing/2014/main" id="{C4810809-6229-AF45-A7F8-E841DB7AA436}"/>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rcRect/>
          <a:stretch>
            <a:fillRect/>
          </a:stretch>
        </p:blipFill>
        <p:spPr bwMode="auto">
          <a:xfrm>
            <a:off x="7086600" y="57150"/>
            <a:ext cx="1490662" cy="914400"/>
          </a:xfrm>
          <a:prstGeom prst="rect">
            <a:avLst/>
          </a:prstGeom>
          <a:noFill/>
          <a:ln w="9525">
            <a:noFill/>
            <a:miter lim="800000"/>
            <a:headEnd/>
            <a:tailEnd/>
          </a:ln>
        </p:spPr>
      </p:pic>
      <p:sp>
        <p:nvSpPr>
          <p:cNvPr id="7" name="Title 1">
            <a:extLst>
              <a:ext uri="{FF2B5EF4-FFF2-40B4-BE49-F238E27FC236}">
                <a16:creationId xmlns:a16="http://schemas.microsoft.com/office/drawing/2014/main" id="{9F88ECF1-139E-A540-B582-AEC3215524FA}"/>
              </a:ext>
            </a:extLst>
          </p:cNvPr>
          <p:cNvSpPr>
            <a:spLocks noGrp="1"/>
          </p:cNvSpPr>
          <p:nvPr>
            <p:ph type="title"/>
          </p:nvPr>
        </p:nvSpPr>
        <p:spPr>
          <a:xfrm>
            <a:off x="304800" y="57150"/>
            <a:ext cx="7010400" cy="633717"/>
          </a:xfrm>
        </p:spPr>
        <p:txBody>
          <a:bodyPr/>
          <a:lstStyle/>
          <a:p>
            <a:r>
              <a:rPr lang="en-GB" sz="3200" dirty="0">
                <a:solidFill>
                  <a:srgbClr val="800000"/>
                </a:solidFill>
                <a:latin typeface="Calibri Light"/>
                <a:ea typeface="Franklin Gothic Book" pitchFamily="-105" charset="0"/>
                <a:cs typeface="Calibri Light"/>
              </a:rPr>
              <a:t>Practical Module</a:t>
            </a:r>
            <a:r>
              <a:rPr lang="en-GB" dirty="0">
                <a:solidFill>
                  <a:srgbClr val="800000"/>
                </a:solidFill>
                <a:latin typeface="Calibri Light"/>
                <a:ea typeface="Franklin Gothic Book" pitchFamily="-105" charset="0"/>
                <a:cs typeface="Calibri Light"/>
              </a:rPr>
              <a:t>| </a:t>
            </a:r>
            <a:r>
              <a:rPr lang="en-GB" sz="2400" dirty="0">
                <a:solidFill>
                  <a:srgbClr val="4D0000"/>
                </a:solidFill>
                <a:latin typeface="Calibri Light"/>
                <a:ea typeface="Franklin Gothic Book" pitchFamily="-105" charset="0"/>
                <a:cs typeface="Calibri Light"/>
              </a:rPr>
              <a:t>Design your PE activity</a:t>
            </a:r>
            <a:endParaRPr lang="en-GB" sz="2400" dirty="0">
              <a:solidFill>
                <a:srgbClr val="4D0000"/>
              </a:solidFill>
              <a:latin typeface="Calibri Light"/>
              <a:cs typeface="Calibri Light"/>
            </a:endParaRPr>
          </a:p>
        </p:txBody>
      </p:sp>
      <p:pic>
        <p:nvPicPr>
          <p:cNvPr id="6" name="Immagine 5" descr="Immagine che contiene screenshot&#10;&#10;Descrizione generata automaticamente">
            <a:extLst>
              <a:ext uri="{FF2B5EF4-FFF2-40B4-BE49-F238E27FC236}">
                <a16:creationId xmlns:a16="http://schemas.microsoft.com/office/drawing/2014/main" id="{8A89FD2A-288A-594B-931C-2A930BF36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7067"/>
            <a:ext cx="9144000" cy="4419803"/>
          </a:xfrm>
          <a:prstGeom prst="rect">
            <a:avLst/>
          </a:prstGeom>
        </p:spPr>
      </p:pic>
    </p:spTree>
    <p:extLst>
      <p:ext uri="{BB962C8B-B14F-4D97-AF65-F5344CB8AC3E}">
        <p14:creationId xmlns:p14="http://schemas.microsoft.com/office/powerpoint/2010/main" val="2227313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 descr="LOGO_INFN_SIGLA.jpeg">
            <a:extLst>
              <a:ext uri="{FF2B5EF4-FFF2-40B4-BE49-F238E27FC236}">
                <a16:creationId xmlns:a16="http://schemas.microsoft.com/office/drawing/2014/main" id="{C4810809-6229-AF45-A7F8-E841DB7AA436}"/>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rcRect/>
          <a:stretch>
            <a:fillRect/>
          </a:stretch>
        </p:blipFill>
        <p:spPr bwMode="auto">
          <a:xfrm>
            <a:off x="7086600" y="57150"/>
            <a:ext cx="1490662" cy="914400"/>
          </a:xfrm>
          <a:prstGeom prst="rect">
            <a:avLst/>
          </a:prstGeom>
          <a:noFill/>
          <a:ln w="9525">
            <a:noFill/>
            <a:miter lim="800000"/>
            <a:headEnd/>
            <a:tailEnd/>
          </a:ln>
        </p:spPr>
      </p:pic>
      <p:sp>
        <p:nvSpPr>
          <p:cNvPr id="7" name="Title 1">
            <a:extLst>
              <a:ext uri="{FF2B5EF4-FFF2-40B4-BE49-F238E27FC236}">
                <a16:creationId xmlns:a16="http://schemas.microsoft.com/office/drawing/2014/main" id="{9F88ECF1-139E-A540-B582-AEC3215524FA}"/>
              </a:ext>
            </a:extLst>
          </p:cNvPr>
          <p:cNvSpPr>
            <a:spLocks noGrp="1"/>
          </p:cNvSpPr>
          <p:nvPr>
            <p:ph type="title"/>
          </p:nvPr>
        </p:nvSpPr>
        <p:spPr>
          <a:xfrm>
            <a:off x="304800" y="363874"/>
            <a:ext cx="7010400" cy="633717"/>
          </a:xfrm>
        </p:spPr>
        <p:txBody>
          <a:bodyPr/>
          <a:lstStyle/>
          <a:p>
            <a:r>
              <a:rPr lang="en-GB" sz="3200" dirty="0">
                <a:solidFill>
                  <a:srgbClr val="800000"/>
                </a:solidFill>
                <a:latin typeface="Calibri Light"/>
                <a:ea typeface="Franklin Gothic Book" pitchFamily="-105" charset="0"/>
                <a:cs typeface="Calibri Light"/>
              </a:rPr>
              <a:t>Practical Module</a:t>
            </a:r>
            <a:r>
              <a:rPr lang="en-GB" dirty="0">
                <a:solidFill>
                  <a:srgbClr val="800000"/>
                </a:solidFill>
                <a:latin typeface="Calibri Light"/>
                <a:ea typeface="Franklin Gothic Book" pitchFamily="-105" charset="0"/>
                <a:cs typeface="Calibri Light"/>
              </a:rPr>
              <a:t>| </a:t>
            </a:r>
            <a:r>
              <a:rPr lang="en-GB" sz="2400" dirty="0">
                <a:solidFill>
                  <a:srgbClr val="4D0000"/>
                </a:solidFill>
                <a:latin typeface="Calibri Light"/>
                <a:ea typeface="Franklin Gothic Book" pitchFamily="-105" charset="0"/>
                <a:cs typeface="Calibri Light"/>
              </a:rPr>
              <a:t>Design your PE activity</a:t>
            </a:r>
            <a:endParaRPr lang="en-GB" sz="2400" dirty="0">
              <a:solidFill>
                <a:srgbClr val="4D0000"/>
              </a:solidFill>
              <a:latin typeface="Calibri Light"/>
              <a:cs typeface="Calibri Light"/>
            </a:endParaRPr>
          </a:p>
        </p:txBody>
      </p:sp>
      <p:pic>
        <p:nvPicPr>
          <p:cNvPr id="4" name="Immagine 3" descr="Immagine che contiene screenshot&#10;&#10;Descrizione generata automaticamente">
            <a:extLst>
              <a:ext uri="{FF2B5EF4-FFF2-40B4-BE49-F238E27FC236}">
                <a16:creationId xmlns:a16="http://schemas.microsoft.com/office/drawing/2014/main" id="{DD3B77AB-F5DD-D84F-8038-1F09CD5A1495}"/>
              </a:ext>
            </a:extLst>
          </p:cNvPr>
          <p:cNvPicPr>
            <a:picLocks noChangeAspect="1"/>
          </p:cNvPicPr>
          <p:nvPr/>
        </p:nvPicPr>
        <p:blipFill rotWithShape="1">
          <a:blip r:embed="rId3">
            <a:extLst>
              <a:ext uri="{28A0092B-C50C-407E-A947-70E740481C1C}">
                <a14:useLocalDpi xmlns:a14="http://schemas.microsoft.com/office/drawing/2010/main" val="0"/>
              </a:ext>
            </a:extLst>
          </a:blip>
          <a:srcRect t="54444"/>
          <a:stretch/>
        </p:blipFill>
        <p:spPr>
          <a:xfrm>
            <a:off x="-10421" y="1428750"/>
            <a:ext cx="9154421" cy="3486150"/>
          </a:xfrm>
          <a:prstGeom prst="rect">
            <a:avLst/>
          </a:prstGeom>
        </p:spPr>
      </p:pic>
    </p:spTree>
    <p:extLst>
      <p:ext uri="{BB962C8B-B14F-4D97-AF65-F5344CB8AC3E}">
        <p14:creationId xmlns:p14="http://schemas.microsoft.com/office/powerpoint/2010/main" val="3339540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LOGO_INFN_SIGLA.jpeg">
            <a:extLst>
              <a:ext uri="{FF2B5EF4-FFF2-40B4-BE49-F238E27FC236}">
                <a16:creationId xmlns:a16="http://schemas.microsoft.com/office/drawing/2014/main" id="{F278CB86-C30D-3D46-BFC4-BA18748B36E1}"/>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rcRect/>
          <a:stretch>
            <a:fillRect/>
          </a:stretch>
        </p:blipFill>
        <p:spPr bwMode="auto">
          <a:xfrm>
            <a:off x="7119938" y="209550"/>
            <a:ext cx="1490662" cy="914400"/>
          </a:xfrm>
          <a:prstGeom prst="rect">
            <a:avLst/>
          </a:prstGeom>
          <a:noFill/>
          <a:ln w="9525">
            <a:noFill/>
            <a:miter lim="800000"/>
            <a:headEnd/>
            <a:tailEnd/>
          </a:ln>
        </p:spPr>
      </p:pic>
      <p:pic>
        <p:nvPicPr>
          <p:cNvPr id="8" name="Immagine 7" descr="Immagine che contiene screenshot&#10;&#10;Descrizione generata automaticamente">
            <a:extLst>
              <a:ext uri="{FF2B5EF4-FFF2-40B4-BE49-F238E27FC236}">
                <a16:creationId xmlns:a16="http://schemas.microsoft.com/office/drawing/2014/main" id="{04200306-ACD6-4A40-AA36-F04F7343DD0F}"/>
              </a:ext>
            </a:extLst>
          </p:cNvPr>
          <p:cNvPicPr>
            <a:picLocks noChangeAspect="1"/>
          </p:cNvPicPr>
          <p:nvPr/>
        </p:nvPicPr>
        <p:blipFill rotWithShape="1">
          <a:blip r:embed="rId3">
            <a:extLst>
              <a:ext uri="{28A0092B-C50C-407E-A947-70E740481C1C}">
                <a14:useLocalDpi xmlns:a14="http://schemas.microsoft.com/office/drawing/2010/main" val="0"/>
              </a:ext>
            </a:extLst>
          </a:blip>
          <a:srcRect b="39630"/>
          <a:stretch/>
        </p:blipFill>
        <p:spPr>
          <a:xfrm>
            <a:off x="18514" y="1657350"/>
            <a:ext cx="9074070" cy="3124200"/>
          </a:xfrm>
          <a:prstGeom prst="rect">
            <a:avLst/>
          </a:prstGeom>
        </p:spPr>
      </p:pic>
      <p:sp>
        <p:nvSpPr>
          <p:cNvPr id="13" name="Title 1">
            <a:extLst>
              <a:ext uri="{FF2B5EF4-FFF2-40B4-BE49-F238E27FC236}">
                <a16:creationId xmlns:a16="http://schemas.microsoft.com/office/drawing/2014/main" id="{E5817927-0F1B-1842-B7B1-5AD46D96EB7A}"/>
              </a:ext>
            </a:extLst>
          </p:cNvPr>
          <p:cNvSpPr txBox="1">
            <a:spLocks/>
          </p:cNvSpPr>
          <p:nvPr/>
        </p:nvSpPr>
        <p:spPr bwMode="auto">
          <a:xfrm>
            <a:off x="457200" y="516274"/>
            <a:ext cx="7010400" cy="63371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r>
              <a:rPr lang="en-GB" sz="3200" dirty="0">
                <a:solidFill>
                  <a:srgbClr val="800000"/>
                </a:solidFill>
                <a:latin typeface="Calibri Light"/>
                <a:ea typeface="Franklin Gothic Book" pitchFamily="-105" charset="0"/>
                <a:cs typeface="Calibri Light"/>
              </a:rPr>
              <a:t>Practical Module</a:t>
            </a:r>
            <a:r>
              <a:rPr lang="en-GB" dirty="0">
                <a:solidFill>
                  <a:srgbClr val="800000"/>
                </a:solidFill>
                <a:latin typeface="Calibri Light"/>
                <a:ea typeface="Franklin Gothic Book" pitchFamily="-105" charset="0"/>
                <a:cs typeface="Calibri Light"/>
              </a:rPr>
              <a:t>| </a:t>
            </a:r>
            <a:r>
              <a:rPr lang="en-GB" sz="2400" dirty="0">
                <a:solidFill>
                  <a:srgbClr val="4D0000"/>
                </a:solidFill>
                <a:latin typeface="Calibri Light"/>
                <a:ea typeface="Franklin Gothic Book" pitchFamily="-105" charset="0"/>
                <a:cs typeface="Calibri Light"/>
              </a:rPr>
              <a:t>Design your PE activity</a:t>
            </a:r>
            <a:endParaRPr lang="en-GB" sz="2400" dirty="0">
              <a:solidFill>
                <a:srgbClr val="4D0000"/>
              </a:solidFill>
              <a:latin typeface="Calibri Light"/>
              <a:cs typeface="Calibri Light"/>
            </a:endParaRPr>
          </a:p>
        </p:txBody>
      </p:sp>
    </p:spTree>
    <p:extLst>
      <p:ext uri="{BB962C8B-B14F-4D97-AF65-F5344CB8AC3E}">
        <p14:creationId xmlns:p14="http://schemas.microsoft.com/office/powerpoint/2010/main" val="2472469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LOGO_INFN_SIGLA.jpeg">
            <a:extLst>
              <a:ext uri="{FF2B5EF4-FFF2-40B4-BE49-F238E27FC236}">
                <a16:creationId xmlns:a16="http://schemas.microsoft.com/office/drawing/2014/main" id="{F278CB86-C30D-3D46-BFC4-BA18748B36E1}"/>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rcRect/>
          <a:stretch>
            <a:fillRect/>
          </a:stretch>
        </p:blipFill>
        <p:spPr bwMode="auto">
          <a:xfrm>
            <a:off x="7119938" y="209550"/>
            <a:ext cx="1490662" cy="914400"/>
          </a:xfrm>
          <a:prstGeom prst="rect">
            <a:avLst/>
          </a:prstGeom>
          <a:noFill/>
          <a:ln w="9525">
            <a:noFill/>
            <a:miter lim="800000"/>
            <a:headEnd/>
            <a:tailEnd/>
          </a:ln>
        </p:spPr>
      </p:pic>
      <p:sp>
        <p:nvSpPr>
          <p:cNvPr id="13" name="Title 1">
            <a:extLst>
              <a:ext uri="{FF2B5EF4-FFF2-40B4-BE49-F238E27FC236}">
                <a16:creationId xmlns:a16="http://schemas.microsoft.com/office/drawing/2014/main" id="{E5817927-0F1B-1842-B7B1-5AD46D96EB7A}"/>
              </a:ext>
            </a:extLst>
          </p:cNvPr>
          <p:cNvSpPr txBox="1">
            <a:spLocks/>
          </p:cNvSpPr>
          <p:nvPr/>
        </p:nvSpPr>
        <p:spPr bwMode="auto">
          <a:xfrm>
            <a:off x="457200" y="516274"/>
            <a:ext cx="7010400" cy="63371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r>
              <a:rPr lang="en-GB" sz="3200" dirty="0">
                <a:solidFill>
                  <a:srgbClr val="800000"/>
                </a:solidFill>
                <a:latin typeface="Calibri Light"/>
                <a:ea typeface="Franklin Gothic Book" pitchFamily="-105" charset="0"/>
                <a:cs typeface="Calibri Light"/>
              </a:rPr>
              <a:t>Practical Module</a:t>
            </a:r>
            <a:r>
              <a:rPr lang="en-GB" dirty="0">
                <a:solidFill>
                  <a:srgbClr val="800000"/>
                </a:solidFill>
                <a:latin typeface="Calibri Light"/>
                <a:ea typeface="Franklin Gothic Book" pitchFamily="-105" charset="0"/>
                <a:cs typeface="Calibri Light"/>
              </a:rPr>
              <a:t>| </a:t>
            </a:r>
            <a:r>
              <a:rPr lang="en-GB" sz="2400" dirty="0">
                <a:solidFill>
                  <a:srgbClr val="4D0000"/>
                </a:solidFill>
                <a:latin typeface="Calibri Light"/>
                <a:ea typeface="Franklin Gothic Book" pitchFamily="-105" charset="0"/>
                <a:cs typeface="Calibri Light"/>
              </a:rPr>
              <a:t>Design your PE activity</a:t>
            </a:r>
            <a:endParaRPr lang="en-GB" sz="2400" dirty="0">
              <a:solidFill>
                <a:srgbClr val="4D0000"/>
              </a:solidFill>
              <a:latin typeface="Calibri Light"/>
              <a:cs typeface="Calibri Light"/>
            </a:endParaRPr>
          </a:p>
        </p:txBody>
      </p:sp>
      <p:pic>
        <p:nvPicPr>
          <p:cNvPr id="5" name="Immagine 4" descr="Immagine che contiene screenshot&#10;&#10;Descrizione generata automaticamente">
            <a:extLst>
              <a:ext uri="{FF2B5EF4-FFF2-40B4-BE49-F238E27FC236}">
                <a16:creationId xmlns:a16="http://schemas.microsoft.com/office/drawing/2014/main" id="{B5E5F926-3173-2E4D-B53E-FF66D672EB69}"/>
              </a:ext>
            </a:extLst>
          </p:cNvPr>
          <p:cNvPicPr>
            <a:picLocks noChangeAspect="1"/>
          </p:cNvPicPr>
          <p:nvPr/>
        </p:nvPicPr>
        <p:blipFill rotWithShape="1">
          <a:blip r:embed="rId4">
            <a:extLst>
              <a:ext uri="{28A0092B-C50C-407E-A947-70E740481C1C}">
                <a14:useLocalDpi xmlns:a14="http://schemas.microsoft.com/office/drawing/2010/main" val="0"/>
              </a:ext>
            </a:extLst>
          </a:blip>
          <a:srcRect t="58889"/>
          <a:stretch/>
        </p:blipFill>
        <p:spPr>
          <a:xfrm>
            <a:off x="-9310" y="2159291"/>
            <a:ext cx="9162620" cy="2148284"/>
          </a:xfrm>
          <a:prstGeom prst="rect">
            <a:avLst/>
          </a:prstGeom>
        </p:spPr>
      </p:pic>
      <p:sp>
        <p:nvSpPr>
          <p:cNvPr id="7" name="Rectangle 7">
            <a:extLst>
              <a:ext uri="{FF2B5EF4-FFF2-40B4-BE49-F238E27FC236}">
                <a16:creationId xmlns:a16="http://schemas.microsoft.com/office/drawing/2014/main" id="{A68205ED-159D-0F46-B37D-CEE865094B25}"/>
              </a:ext>
            </a:extLst>
          </p:cNvPr>
          <p:cNvSpPr/>
          <p:nvPr/>
        </p:nvSpPr>
        <p:spPr>
          <a:xfrm>
            <a:off x="137196" y="4897591"/>
            <a:ext cx="7391400" cy="261610"/>
          </a:xfrm>
          <a:prstGeom prst="rect">
            <a:avLst/>
          </a:prstGeom>
        </p:spPr>
        <p:txBody>
          <a:bodyPr wrap="square">
            <a:spAutoFit/>
          </a:bodyPr>
          <a:lstStyle/>
          <a:p>
            <a:pPr algn="ctr"/>
            <a:r>
              <a:rPr lang="en-US" sz="1100" dirty="0">
                <a:latin typeface="Calibri light"/>
                <a:cs typeface="Calibri light"/>
              </a:rPr>
              <a:t>FRANCESCA SCIANITTI, INFN Communications – </a:t>
            </a:r>
            <a:r>
              <a:rPr lang="en-US" sz="1100" dirty="0">
                <a:latin typeface="Calibri Light" panose="020F0302020204030204" pitchFamily="34" charset="0"/>
                <a:cs typeface="Calibri Light" panose="020F0302020204030204" pitchFamily="34" charset="0"/>
              </a:rPr>
              <a:t>XXXII International Seminar of Nuclear and Subnuclear Physics</a:t>
            </a:r>
            <a:r>
              <a:rPr lang="it-IT" sz="1100" dirty="0">
                <a:latin typeface="Calibri Light" panose="020F0302020204030204" pitchFamily="34" charset="0"/>
                <a:cs typeface="Calibri Light" panose="020F0302020204030204" pitchFamily="34" charset="0"/>
              </a:rPr>
              <a:t> </a:t>
            </a:r>
            <a:r>
              <a:rPr lang="en-US" sz="1100" dirty="0">
                <a:latin typeface="Calibri Light" panose="020F0302020204030204" pitchFamily="34" charset="0"/>
                <a:cs typeface="Calibri Light" panose="020F0302020204030204" pitchFamily="34" charset="0"/>
              </a:rPr>
              <a:t>– </a:t>
            </a:r>
            <a:r>
              <a:rPr lang="it-IT" sz="1100" dirty="0" err="1">
                <a:latin typeface="Calibri Light" panose="020F0302020204030204" pitchFamily="34" charset="0"/>
                <a:cs typeface="Calibri Light" panose="020F0302020204030204" pitchFamily="34" charset="0"/>
              </a:rPr>
              <a:t>June</a:t>
            </a:r>
            <a:r>
              <a:rPr lang="it-IT" sz="1100" dirty="0">
                <a:latin typeface="Calibri Light" panose="020F0302020204030204" pitchFamily="34" charset="0"/>
                <a:cs typeface="Calibri Light" panose="020F0302020204030204" pitchFamily="34" charset="0"/>
              </a:rPr>
              <a:t> 7-11, 2021</a:t>
            </a:r>
          </a:p>
        </p:txBody>
      </p:sp>
    </p:spTree>
    <p:extLst>
      <p:ext uri="{BB962C8B-B14F-4D97-AF65-F5344CB8AC3E}">
        <p14:creationId xmlns:p14="http://schemas.microsoft.com/office/powerpoint/2010/main" val="3872238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mmunicating Science — things to remember - The EU Guide to Science Communication" descr="Communicating Science — things to remember - The EU Guide to Science Communication">
            <a:hlinkClick r:id="" action="ppaction://media"/>
            <a:extLst>
              <a:ext uri="{FF2B5EF4-FFF2-40B4-BE49-F238E27FC236}">
                <a16:creationId xmlns:a16="http://schemas.microsoft.com/office/drawing/2014/main" id="{C79945C5-5F2D-4046-9026-17393D22B1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88"/>
            <a:ext cx="9144000" cy="5143500"/>
          </a:xfrm>
          <a:prstGeom prst="rect">
            <a:avLst/>
          </a:prstGeom>
        </p:spPr>
      </p:pic>
      <p:sp>
        <p:nvSpPr>
          <p:cNvPr id="3" name="CasellaDiTesto 2">
            <a:extLst>
              <a:ext uri="{FF2B5EF4-FFF2-40B4-BE49-F238E27FC236}">
                <a16:creationId xmlns:a16="http://schemas.microsoft.com/office/drawing/2014/main" id="{93257C71-B215-4A42-B2AE-640CC511C071}"/>
              </a:ext>
            </a:extLst>
          </p:cNvPr>
          <p:cNvSpPr txBox="1"/>
          <p:nvPr/>
        </p:nvSpPr>
        <p:spPr>
          <a:xfrm>
            <a:off x="304800" y="361951"/>
            <a:ext cx="8001000" cy="461665"/>
          </a:xfrm>
          <a:prstGeom prst="rect">
            <a:avLst/>
          </a:prstGeom>
          <a:solidFill>
            <a:schemeClr val="bg1"/>
          </a:solidFill>
        </p:spPr>
        <p:txBody>
          <a:bodyPr wrap="square" rtlCol="0">
            <a:spAutoFit/>
          </a:bodyPr>
          <a:lstStyle/>
          <a:p>
            <a:r>
              <a:rPr lang="en-GB" sz="2400">
                <a:latin typeface="Calibri Light" panose="020F0302020204030204" pitchFamily="34" charset="0"/>
                <a:cs typeface="Calibri Light" panose="020F0302020204030204" pitchFamily="34" charset="0"/>
              </a:rPr>
              <a:t>How researchers face the challenge of science communication?</a:t>
            </a:r>
          </a:p>
        </p:txBody>
      </p:sp>
    </p:spTree>
    <p:extLst>
      <p:ext uri="{BB962C8B-B14F-4D97-AF65-F5344CB8AC3E}">
        <p14:creationId xmlns:p14="http://schemas.microsoft.com/office/powerpoint/2010/main" val="232972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screenshot&#10;&#10;Descrizione generata automaticamente">
            <a:extLst>
              <a:ext uri="{FF2B5EF4-FFF2-40B4-BE49-F238E27FC236}">
                <a16:creationId xmlns:a16="http://schemas.microsoft.com/office/drawing/2014/main" id="{0071F556-E8B4-8B43-A46E-C8042D761172}"/>
              </a:ext>
            </a:extLst>
          </p:cNvPr>
          <p:cNvPicPr>
            <a:picLocks noChangeAspect="1"/>
          </p:cNvPicPr>
          <p:nvPr/>
        </p:nvPicPr>
        <p:blipFill rotWithShape="1">
          <a:blip r:embed="rId2">
            <a:extLst>
              <a:ext uri="{28A0092B-C50C-407E-A947-70E740481C1C}">
                <a14:useLocalDpi xmlns:a14="http://schemas.microsoft.com/office/drawing/2010/main" val="0"/>
              </a:ext>
            </a:extLst>
          </a:blip>
          <a:srcRect b="61852"/>
          <a:stretch/>
        </p:blipFill>
        <p:spPr>
          <a:xfrm>
            <a:off x="0" y="1373062"/>
            <a:ext cx="9127747" cy="3560888"/>
          </a:xfrm>
          <a:prstGeom prst="rect">
            <a:avLst/>
          </a:prstGeom>
        </p:spPr>
      </p:pic>
      <p:pic>
        <p:nvPicPr>
          <p:cNvPr id="13" name="Picture 10" descr="LOGO_INFN_SIGLA.jpeg">
            <a:extLst>
              <a:ext uri="{FF2B5EF4-FFF2-40B4-BE49-F238E27FC236}">
                <a16:creationId xmlns:a16="http://schemas.microsoft.com/office/drawing/2014/main" id="{C4810809-6229-AF45-A7F8-E841DB7AA436}"/>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rcRect/>
          <a:stretch>
            <a:fillRect/>
          </a:stretch>
        </p:blipFill>
        <p:spPr bwMode="auto">
          <a:xfrm>
            <a:off x="7119938" y="209550"/>
            <a:ext cx="1490662" cy="914400"/>
          </a:xfrm>
          <a:prstGeom prst="rect">
            <a:avLst/>
          </a:prstGeom>
          <a:noFill/>
          <a:ln w="9525">
            <a:noFill/>
            <a:miter lim="800000"/>
            <a:headEnd/>
            <a:tailEnd/>
          </a:ln>
        </p:spPr>
      </p:pic>
      <p:sp>
        <p:nvSpPr>
          <p:cNvPr id="14" name="Title 1">
            <a:extLst>
              <a:ext uri="{FF2B5EF4-FFF2-40B4-BE49-F238E27FC236}">
                <a16:creationId xmlns:a16="http://schemas.microsoft.com/office/drawing/2014/main" id="{9B01CE49-920D-CD47-A8E5-8083E18B2F56}"/>
              </a:ext>
            </a:extLst>
          </p:cNvPr>
          <p:cNvSpPr txBox="1">
            <a:spLocks/>
          </p:cNvSpPr>
          <p:nvPr/>
        </p:nvSpPr>
        <p:spPr bwMode="auto">
          <a:xfrm>
            <a:off x="533400" y="349891"/>
            <a:ext cx="7010400" cy="63371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r>
              <a:rPr lang="en-GB" sz="3200">
                <a:solidFill>
                  <a:srgbClr val="800000"/>
                </a:solidFill>
                <a:latin typeface="Calibri Light"/>
                <a:ea typeface="Franklin Gothic Book" pitchFamily="-105" charset="0"/>
                <a:cs typeface="Calibri Light"/>
              </a:rPr>
              <a:t>Practical Module</a:t>
            </a:r>
            <a:r>
              <a:rPr lang="en-GB">
                <a:solidFill>
                  <a:srgbClr val="800000"/>
                </a:solidFill>
                <a:latin typeface="Calibri Light"/>
                <a:ea typeface="Franklin Gothic Book" pitchFamily="-105" charset="0"/>
                <a:cs typeface="Calibri Light"/>
              </a:rPr>
              <a:t>| </a:t>
            </a:r>
            <a:r>
              <a:rPr lang="en-GB" sz="2400">
                <a:solidFill>
                  <a:srgbClr val="4D0000"/>
                </a:solidFill>
                <a:latin typeface="Calibri Light"/>
                <a:ea typeface="Franklin Gothic Book" pitchFamily="-105" charset="0"/>
                <a:cs typeface="Calibri Light"/>
              </a:rPr>
              <a:t>Design your PE activity</a:t>
            </a:r>
            <a:endParaRPr lang="en-GB" sz="2400">
              <a:solidFill>
                <a:srgbClr val="4D0000"/>
              </a:solidFill>
              <a:latin typeface="Calibri Light"/>
              <a:cs typeface="Calibri Light"/>
            </a:endParaRPr>
          </a:p>
        </p:txBody>
      </p:sp>
    </p:spTree>
    <p:extLst>
      <p:ext uri="{BB962C8B-B14F-4D97-AF65-F5344CB8AC3E}">
        <p14:creationId xmlns:p14="http://schemas.microsoft.com/office/powerpoint/2010/main" val="11544763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screenshot&#10;&#10;Descrizione generata automaticamente">
            <a:extLst>
              <a:ext uri="{FF2B5EF4-FFF2-40B4-BE49-F238E27FC236}">
                <a16:creationId xmlns:a16="http://schemas.microsoft.com/office/drawing/2014/main" id="{7CBC1646-2BBD-B944-9FDA-344D5AAD6333}"/>
              </a:ext>
            </a:extLst>
          </p:cNvPr>
          <p:cNvPicPr>
            <a:picLocks noChangeAspect="1"/>
          </p:cNvPicPr>
          <p:nvPr/>
        </p:nvPicPr>
        <p:blipFill rotWithShape="1">
          <a:blip r:embed="rId2">
            <a:extLst>
              <a:ext uri="{28A0092B-C50C-407E-A947-70E740481C1C}">
                <a14:useLocalDpi xmlns:a14="http://schemas.microsoft.com/office/drawing/2010/main" val="0"/>
              </a:ext>
            </a:extLst>
          </a:blip>
          <a:srcRect t="38148"/>
          <a:stretch/>
        </p:blipFill>
        <p:spPr>
          <a:xfrm>
            <a:off x="0" y="34513"/>
            <a:ext cx="8077200" cy="5108988"/>
          </a:xfrm>
          <a:prstGeom prst="rect">
            <a:avLst/>
          </a:prstGeom>
        </p:spPr>
      </p:pic>
    </p:spTree>
    <p:extLst>
      <p:ext uri="{BB962C8B-B14F-4D97-AF65-F5344CB8AC3E}">
        <p14:creationId xmlns:p14="http://schemas.microsoft.com/office/powerpoint/2010/main" val="2193003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AC2A5B4-DDD7-3B42-865C-B498E222A142}"/>
              </a:ext>
            </a:extLst>
          </p:cNvPr>
          <p:cNvSpPr txBox="1"/>
          <p:nvPr/>
        </p:nvSpPr>
        <p:spPr>
          <a:xfrm>
            <a:off x="2819400" y="4910667"/>
            <a:ext cx="184731" cy="369332"/>
          </a:xfrm>
          <a:prstGeom prst="rect">
            <a:avLst/>
          </a:prstGeom>
          <a:noFill/>
        </p:spPr>
        <p:txBody>
          <a:bodyPr wrap="none" rtlCol="0">
            <a:spAutoFit/>
          </a:bodyPr>
          <a:lstStyle/>
          <a:p>
            <a:endParaRPr lang="it-IT" dirty="0"/>
          </a:p>
        </p:txBody>
      </p:sp>
      <p:pic>
        <p:nvPicPr>
          <p:cNvPr id="7" name="Immagine 6" descr="Immagine che contiene fotografia, molti&#10;&#10;Descrizione generata automaticamente">
            <a:extLst>
              <a:ext uri="{FF2B5EF4-FFF2-40B4-BE49-F238E27FC236}">
                <a16:creationId xmlns:a16="http://schemas.microsoft.com/office/drawing/2014/main" id="{32A76563-ABDD-F943-B323-8CC780AF1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89"/>
            <a:ext cx="9144000" cy="5079522"/>
          </a:xfrm>
          <a:prstGeom prst="rect">
            <a:avLst/>
          </a:prstGeom>
        </p:spPr>
      </p:pic>
    </p:spTree>
    <p:extLst>
      <p:ext uri="{BB962C8B-B14F-4D97-AF65-F5344CB8AC3E}">
        <p14:creationId xmlns:p14="http://schemas.microsoft.com/office/powerpoint/2010/main" val="3079130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_INFN_SIGLA.jpeg">
            <a:extLst>
              <a:ext uri="{FF2B5EF4-FFF2-40B4-BE49-F238E27FC236}">
                <a16:creationId xmlns:a16="http://schemas.microsoft.com/office/drawing/2014/main" id="{E15AAD65-276F-934A-9B6B-ED33070CE247}"/>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rcRect/>
          <a:stretch>
            <a:fillRect/>
          </a:stretch>
        </p:blipFill>
        <p:spPr bwMode="auto">
          <a:xfrm>
            <a:off x="7539038" y="57150"/>
            <a:ext cx="1528762" cy="936625"/>
          </a:xfrm>
          <a:prstGeom prst="rect">
            <a:avLst/>
          </a:prstGeom>
          <a:noFill/>
          <a:ln w="9525">
            <a:noFill/>
            <a:miter lim="800000"/>
            <a:headEnd/>
            <a:tailEnd/>
          </a:ln>
        </p:spPr>
      </p:pic>
      <p:sp>
        <p:nvSpPr>
          <p:cNvPr id="13" name="CasellaDiTesto 3">
            <a:extLst>
              <a:ext uri="{FF2B5EF4-FFF2-40B4-BE49-F238E27FC236}">
                <a16:creationId xmlns:a16="http://schemas.microsoft.com/office/drawing/2014/main" id="{9F5A87B7-1FA0-AE44-8047-12178FC2D5BE}"/>
              </a:ext>
            </a:extLst>
          </p:cNvPr>
          <p:cNvSpPr txBox="1"/>
          <p:nvPr/>
        </p:nvSpPr>
        <p:spPr>
          <a:xfrm>
            <a:off x="3200400" y="4829094"/>
            <a:ext cx="5217366" cy="276999"/>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fontAlgn="auto">
              <a:spcBef>
                <a:spcPts val="0"/>
              </a:spcBef>
              <a:spcAft>
                <a:spcPts val="0"/>
              </a:spcAft>
              <a:defRPr/>
            </a:pPr>
            <a:r>
              <a:rPr lang="it-IT" sz="1200" i="1" kern="0">
                <a:solidFill>
                  <a:sysClr val="windowText" lastClr="000000"/>
                </a:solidFill>
                <a:latin typeface="Arial" charset="0"/>
                <a:cs typeface="Arial" charset="0"/>
              </a:rPr>
              <a:t>© </a:t>
            </a:r>
            <a:r>
              <a:rPr lang="it-IT" sz="1200" i="1" kern="0" err="1">
                <a:solidFill>
                  <a:sysClr val="windowText" lastClr="000000"/>
                </a:solidFill>
                <a:latin typeface="Arial" charset="0"/>
                <a:cs typeface="Arial" charset="0"/>
              </a:rPr>
              <a:t>University</a:t>
            </a:r>
            <a:r>
              <a:rPr lang="it-IT" sz="1200" i="1" kern="0">
                <a:solidFill>
                  <a:sysClr val="windowText" lastClr="000000"/>
                </a:solidFill>
                <a:latin typeface="Arial" charset="0"/>
                <a:cs typeface="Arial" charset="0"/>
              </a:rPr>
              <a:t> of Oxford – Public Engagement </a:t>
            </a:r>
            <a:r>
              <a:rPr lang="it-IT" sz="1200" i="1" kern="0" err="1">
                <a:solidFill>
                  <a:sysClr val="windowText" lastClr="000000"/>
                </a:solidFill>
                <a:latin typeface="Arial" charset="0"/>
                <a:cs typeface="Arial" charset="0"/>
              </a:rPr>
              <a:t>strategic</a:t>
            </a:r>
            <a:r>
              <a:rPr lang="it-IT" sz="1200" i="1" kern="0">
                <a:solidFill>
                  <a:sysClr val="windowText" lastClr="000000"/>
                </a:solidFill>
                <a:latin typeface="Arial" charset="0"/>
                <a:cs typeface="Arial" charset="0"/>
              </a:rPr>
              <a:t> </a:t>
            </a:r>
            <a:r>
              <a:rPr lang="it-IT" sz="1200" i="1" kern="0" err="1">
                <a:solidFill>
                  <a:sysClr val="windowText" lastClr="000000"/>
                </a:solidFill>
                <a:latin typeface="Arial" charset="0"/>
                <a:cs typeface="Arial" charset="0"/>
              </a:rPr>
              <a:t>plan</a:t>
            </a:r>
            <a:endParaRPr lang="it-IT" sz="1200" i="1" kern="0">
              <a:solidFill>
                <a:sysClr val="windowText" lastClr="000000"/>
              </a:solidFill>
              <a:latin typeface="Arial" charset="0"/>
              <a:cs typeface="Arial" charset="0"/>
            </a:endParaRPr>
          </a:p>
        </p:txBody>
      </p:sp>
      <p:graphicFrame>
        <p:nvGraphicFramePr>
          <p:cNvPr id="25" name="Tabella 24">
            <a:extLst>
              <a:ext uri="{FF2B5EF4-FFF2-40B4-BE49-F238E27FC236}">
                <a16:creationId xmlns:a16="http://schemas.microsoft.com/office/drawing/2014/main" id="{172793B1-179A-0E40-B7A5-12F9428C605B}"/>
              </a:ext>
            </a:extLst>
          </p:cNvPr>
          <p:cNvGraphicFramePr>
            <a:graphicFrameLocks noGrp="1"/>
          </p:cNvGraphicFramePr>
          <p:nvPr>
            <p:extLst>
              <p:ext uri="{D42A27DB-BD31-4B8C-83A1-F6EECF244321}">
                <p14:modId xmlns:p14="http://schemas.microsoft.com/office/powerpoint/2010/main" val="3915633024"/>
              </p:ext>
            </p:extLst>
          </p:nvPr>
        </p:nvGraphicFramePr>
        <p:xfrm>
          <a:off x="330082" y="1405990"/>
          <a:ext cx="7139550" cy="3389235"/>
        </p:xfrm>
        <a:graphic>
          <a:graphicData uri="http://schemas.openxmlformats.org/drawingml/2006/table">
            <a:tbl>
              <a:tblPr firstRow="1" bandRow="1"/>
              <a:tblGrid>
                <a:gridCol w="2379850">
                  <a:extLst>
                    <a:ext uri="{9D8B030D-6E8A-4147-A177-3AD203B41FA5}">
                      <a16:colId xmlns:a16="http://schemas.microsoft.com/office/drawing/2014/main" val="20000"/>
                    </a:ext>
                  </a:extLst>
                </a:gridCol>
                <a:gridCol w="2379850">
                  <a:extLst>
                    <a:ext uri="{9D8B030D-6E8A-4147-A177-3AD203B41FA5}">
                      <a16:colId xmlns:a16="http://schemas.microsoft.com/office/drawing/2014/main" val="20001"/>
                    </a:ext>
                  </a:extLst>
                </a:gridCol>
                <a:gridCol w="2379850">
                  <a:extLst>
                    <a:ext uri="{9D8B030D-6E8A-4147-A177-3AD203B41FA5}">
                      <a16:colId xmlns:a16="http://schemas.microsoft.com/office/drawing/2014/main" val="20002"/>
                    </a:ext>
                  </a:extLst>
                </a:gridCol>
              </a:tblGrid>
              <a:tr h="684460">
                <a:tc>
                  <a:txBody>
                    <a:bodyPr/>
                    <a:lstStyle>
                      <a:lvl1pPr marL="0" algn="l" defTabSz="914400" rtl="0" eaLnBrk="1" latinLnBrk="0" hangingPunct="1">
                        <a:defRPr sz="1800" b="1" kern="1200">
                          <a:solidFill>
                            <a:schemeClr val="lt1"/>
                          </a:solidFill>
                          <a:latin typeface="Goudy Old Style"/>
                        </a:defRPr>
                      </a:lvl1pPr>
                      <a:lvl2pPr marL="457200" algn="l" defTabSz="914400" rtl="0" eaLnBrk="1" latinLnBrk="0" hangingPunct="1">
                        <a:defRPr sz="1800" b="1" kern="1200">
                          <a:solidFill>
                            <a:schemeClr val="lt1"/>
                          </a:solidFill>
                          <a:latin typeface="Goudy Old Style"/>
                        </a:defRPr>
                      </a:lvl2pPr>
                      <a:lvl3pPr marL="914400" algn="l" defTabSz="914400" rtl="0" eaLnBrk="1" latinLnBrk="0" hangingPunct="1">
                        <a:defRPr sz="1800" b="1" kern="1200">
                          <a:solidFill>
                            <a:schemeClr val="lt1"/>
                          </a:solidFill>
                          <a:latin typeface="Goudy Old Style"/>
                        </a:defRPr>
                      </a:lvl3pPr>
                      <a:lvl4pPr marL="1371600" algn="l" defTabSz="914400" rtl="0" eaLnBrk="1" latinLnBrk="0" hangingPunct="1">
                        <a:defRPr sz="1800" b="1" kern="1200">
                          <a:solidFill>
                            <a:schemeClr val="lt1"/>
                          </a:solidFill>
                          <a:latin typeface="Goudy Old Style"/>
                        </a:defRPr>
                      </a:lvl4pPr>
                      <a:lvl5pPr marL="1828800" algn="l" defTabSz="914400" rtl="0" eaLnBrk="1" latinLnBrk="0" hangingPunct="1">
                        <a:defRPr sz="1800" b="1" kern="1200">
                          <a:solidFill>
                            <a:schemeClr val="lt1"/>
                          </a:solidFill>
                          <a:latin typeface="Goudy Old Style"/>
                        </a:defRPr>
                      </a:lvl5pPr>
                      <a:lvl6pPr marL="2286000" algn="l" defTabSz="914400" rtl="0" eaLnBrk="1" latinLnBrk="0" hangingPunct="1">
                        <a:defRPr sz="1800" b="1" kern="1200">
                          <a:solidFill>
                            <a:schemeClr val="lt1"/>
                          </a:solidFill>
                          <a:latin typeface="Goudy Old Style"/>
                        </a:defRPr>
                      </a:lvl6pPr>
                      <a:lvl7pPr marL="2743200" algn="l" defTabSz="914400" rtl="0" eaLnBrk="1" latinLnBrk="0" hangingPunct="1">
                        <a:defRPr sz="1800" b="1" kern="1200">
                          <a:solidFill>
                            <a:schemeClr val="lt1"/>
                          </a:solidFill>
                          <a:latin typeface="Goudy Old Style"/>
                        </a:defRPr>
                      </a:lvl7pPr>
                      <a:lvl8pPr marL="3200400" algn="l" defTabSz="914400" rtl="0" eaLnBrk="1" latinLnBrk="0" hangingPunct="1">
                        <a:defRPr sz="1800" b="1" kern="1200">
                          <a:solidFill>
                            <a:schemeClr val="lt1"/>
                          </a:solidFill>
                          <a:latin typeface="Goudy Old Style"/>
                        </a:defRPr>
                      </a:lvl8pPr>
                      <a:lvl9pPr marL="3657600" algn="l" defTabSz="914400" rtl="0" eaLnBrk="1" latinLnBrk="0" hangingPunct="1">
                        <a:defRPr sz="1800" b="1" kern="1200">
                          <a:solidFill>
                            <a:schemeClr val="lt1"/>
                          </a:solidFill>
                          <a:latin typeface="Goudy Old Styl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noProof="0">
                          <a:solidFill>
                            <a:schemeClr val="lt1"/>
                          </a:solidFill>
                          <a:effectLst/>
                          <a:latin typeface="Calibri" panose="020F0502020204030204" pitchFamily="34" charset="0"/>
                          <a:ea typeface="+mn-ea"/>
                          <a:cs typeface="Calibri" panose="020F0502020204030204" pitchFamily="34" charset="0"/>
                        </a:rPr>
                        <a:t>To inform and inspire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noProof="0">
                          <a:solidFill>
                            <a:schemeClr val="lt1"/>
                          </a:solidFill>
                          <a:effectLst/>
                          <a:latin typeface="Calibri" panose="020F0502020204030204" pitchFamily="34" charset="0"/>
                          <a:ea typeface="+mn-ea"/>
                          <a:cs typeface="Calibri" panose="020F0502020204030204" pitchFamily="34" charset="0"/>
                        </a:rPr>
                        <a:t>the public </a:t>
                      </a:r>
                      <a:endParaRPr lang="en-GB" sz="1400" noProof="0">
                        <a:latin typeface="Calibri" panose="020F0502020204030204" pitchFamily="34" charset="0"/>
                        <a:cs typeface="Calibri" panose="020F0502020204030204" pitchFamily="34" charset="0"/>
                      </a:endParaRPr>
                    </a:p>
                    <a:p>
                      <a:endParaRPr lang="en-GB" sz="1400" noProof="0">
                        <a:latin typeface="Calibri" panose="020F0502020204030204" pitchFamily="34" charset="0"/>
                        <a:cs typeface="Calibri" panose="020F0502020204030204" pitchFamily="34" charset="0"/>
                      </a:endParaRPr>
                    </a:p>
                  </a:txBody>
                  <a:tcPr marL="91445" marR="91445" marT="45707" marB="4570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4"/>
                    </a:solidFill>
                  </a:tcPr>
                </a:tc>
                <a:tc>
                  <a:txBody>
                    <a:bodyPr/>
                    <a:lstStyle>
                      <a:lvl1pPr marL="0" algn="l" defTabSz="914400" rtl="0" eaLnBrk="1" latinLnBrk="0" hangingPunct="1">
                        <a:defRPr sz="1800" b="1" kern="1200">
                          <a:solidFill>
                            <a:schemeClr val="lt1"/>
                          </a:solidFill>
                          <a:latin typeface="Goudy Old Style"/>
                        </a:defRPr>
                      </a:lvl1pPr>
                      <a:lvl2pPr marL="457200" algn="l" defTabSz="914400" rtl="0" eaLnBrk="1" latinLnBrk="0" hangingPunct="1">
                        <a:defRPr sz="1800" b="1" kern="1200">
                          <a:solidFill>
                            <a:schemeClr val="lt1"/>
                          </a:solidFill>
                          <a:latin typeface="Goudy Old Style"/>
                        </a:defRPr>
                      </a:lvl2pPr>
                      <a:lvl3pPr marL="914400" algn="l" defTabSz="914400" rtl="0" eaLnBrk="1" latinLnBrk="0" hangingPunct="1">
                        <a:defRPr sz="1800" b="1" kern="1200">
                          <a:solidFill>
                            <a:schemeClr val="lt1"/>
                          </a:solidFill>
                          <a:latin typeface="Goudy Old Style"/>
                        </a:defRPr>
                      </a:lvl3pPr>
                      <a:lvl4pPr marL="1371600" algn="l" defTabSz="914400" rtl="0" eaLnBrk="1" latinLnBrk="0" hangingPunct="1">
                        <a:defRPr sz="1800" b="1" kern="1200">
                          <a:solidFill>
                            <a:schemeClr val="lt1"/>
                          </a:solidFill>
                          <a:latin typeface="Goudy Old Style"/>
                        </a:defRPr>
                      </a:lvl4pPr>
                      <a:lvl5pPr marL="1828800" algn="l" defTabSz="914400" rtl="0" eaLnBrk="1" latinLnBrk="0" hangingPunct="1">
                        <a:defRPr sz="1800" b="1" kern="1200">
                          <a:solidFill>
                            <a:schemeClr val="lt1"/>
                          </a:solidFill>
                          <a:latin typeface="Goudy Old Style"/>
                        </a:defRPr>
                      </a:lvl5pPr>
                      <a:lvl6pPr marL="2286000" algn="l" defTabSz="914400" rtl="0" eaLnBrk="1" latinLnBrk="0" hangingPunct="1">
                        <a:defRPr sz="1800" b="1" kern="1200">
                          <a:solidFill>
                            <a:schemeClr val="lt1"/>
                          </a:solidFill>
                          <a:latin typeface="Goudy Old Style"/>
                        </a:defRPr>
                      </a:lvl6pPr>
                      <a:lvl7pPr marL="2743200" algn="l" defTabSz="914400" rtl="0" eaLnBrk="1" latinLnBrk="0" hangingPunct="1">
                        <a:defRPr sz="1800" b="1" kern="1200">
                          <a:solidFill>
                            <a:schemeClr val="lt1"/>
                          </a:solidFill>
                          <a:latin typeface="Goudy Old Style"/>
                        </a:defRPr>
                      </a:lvl7pPr>
                      <a:lvl8pPr marL="3200400" algn="l" defTabSz="914400" rtl="0" eaLnBrk="1" latinLnBrk="0" hangingPunct="1">
                        <a:defRPr sz="1800" b="1" kern="1200">
                          <a:solidFill>
                            <a:schemeClr val="lt1"/>
                          </a:solidFill>
                          <a:latin typeface="Goudy Old Style"/>
                        </a:defRPr>
                      </a:lvl8pPr>
                      <a:lvl9pPr marL="3657600" algn="l" defTabSz="914400" rtl="0" eaLnBrk="1" latinLnBrk="0" hangingPunct="1">
                        <a:defRPr sz="1800" b="1" kern="1200">
                          <a:solidFill>
                            <a:schemeClr val="lt1"/>
                          </a:solidFill>
                          <a:latin typeface="Goudy Old Styl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noProof="0">
                          <a:solidFill>
                            <a:schemeClr val="lt1"/>
                          </a:solidFill>
                          <a:effectLst/>
                          <a:latin typeface="Calibri" panose="020F0502020204030204" pitchFamily="34" charset="0"/>
                          <a:ea typeface="+mn-ea"/>
                          <a:cs typeface="Calibri" panose="020F0502020204030204" pitchFamily="34" charset="0"/>
                        </a:rPr>
                        <a:t>To consult and listen to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noProof="0">
                          <a:solidFill>
                            <a:schemeClr val="lt1"/>
                          </a:solidFill>
                          <a:effectLst/>
                          <a:latin typeface="Calibri" panose="020F0502020204030204" pitchFamily="34" charset="0"/>
                          <a:ea typeface="+mn-ea"/>
                          <a:cs typeface="Calibri" panose="020F0502020204030204" pitchFamily="34" charset="0"/>
                        </a:rPr>
                        <a:t>public views </a:t>
                      </a:r>
                      <a:endParaRPr lang="en-GB" sz="1400" noProof="0">
                        <a:latin typeface="Calibri" panose="020F0502020204030204" pitchFamily="34" charset="0"/>
                        <a:cs typeface="Calibri" panose="020F0502020204030204" pitchFamily="34" charset="0"/>
                      </a:endParaRPr>
                    </a:p>
                    <a:p>
                      <a:pPr algn="ctr"/>
                      <a:endParaRPr lang="en-GB" sz="1400" noProof="0">
                        <a:latin typeface="Calibri" panose="020F0502020204030204" pitchFamily="34" charset="0"/>
                        <a:cs typeface="Calibri" panose="020F0502020204030204" pitchFamily="34" charset="0"/>
                      </a:endParaRPr>
                    </a:p>
                  </a:txBody>
                  <a:tcPr marL="91445" marR="91445" marT="45707" marB="4570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4"/>
                    </a:solidFill>
                  </a:tcPr>
                </a:tc>
                <a:tc>
                  <a:txBody>
                    <a:bodyPr/>
                    <a:lstStyle>
                      <a:lvl1pPr marL="0" algn="l" defTabSz="914400" rtl="0" eaLnBrk="1" latinLnBrk="0" hangingPunct="1">
                        <a:defRPr sz="1800" b="1" kern="1200">
                          <a:solidFill>
                            <a:schemeClr val="lt1"/>
                          </a:solidFill>
                          <a:latin typeface="Goudy Old Style"/>
                        </a:defRPr>
                      </a:lvl1pPr>
                      <a:lvl2pPr marL="457200" algn="l" defTabSz="914400" rtl="0" eaLnBrk="1" latinLnBrk="0" hangingPunct="1">
                        <a:defRPr sz="1800" b="1" kern="1200">
                          <a:solidFill>
                            <a:schemeClr val="lt1"/>
                          </a:solidFill>
                          <a:latin typeface="Goudy Old Style"/>
                        </a:defRPr>
                      </a:lvl2pPr>
                      <a:lvl3pPr marL="914400" algn="l" defTabSz="914400" rtl="0" eaLnBrk="1" latinLnBrk="0" hangingPunct="1">
                        <a:defRPr sz="1800" b="1" kern="1200">
                          <a:solidFill>
                            <a:schemeClr val="lt1"/>
                          </a:solidFill>
                          <a:latin typeface="Goudy Old Style"/>
                        </a:defRPr>
                      </a:lvl3pPr>
                      <a:lvl4pPr marL="1371600" algn="l" defTabSz="914400" rtl="0" eaLnBrk="1" latinLnBrk="0" hangingPunct="1">
                        <a:defRPr sz="1800" b="1" kern="1200">
                          <a:solidFill>
                            <a:schemeClr val="lt1"/>
                          </a:solidFill>
                          <a:latin typeface="Goudy Old Style"/>
                        </a:defRPr>
                      </a:lvl4pPr>
                      <a:lvl5pPr marL="1828800" algn="l" defTabSz="914400" rtl="0" eaLnBrk="1" latinLnBrk="0" hangingPunct="1">
                        <a:defRPr sz="1800" b="1" kern="1200">
                          <a:solidFill>
                            <a:schemeClr val="lt1"/>
                          </a:solidFill>
                          <a:latin typeface="Goudy Old Style"/>
                        </a:defRPr>
                      </a:lvl5pPr>
                      <a:lvl6pPr marL="2286000" algn="l" defTabSz="914400" rtl="0" eaLnBrk="1" latinLnBrk="0" hangingPunct="1">
                        <a:defRPr sz="1800" b="1" kern="1200">
                          <a:solidFill>
                            <a:schemeClr val="lt1"/>
                          </a:solidFill>
                          <a:latin typeface="Goudy Old Style"/>
                        </a:defRPr>
                      </a:lvl6pPr>
                      <a:lvl7pPr marL="2743200" algn="l" defTabSz="914400" rtl="0" eaLnBrk="1" latinLnBrk="0" hangingPunct="1">
                        <a:defRPr sz="1800" b="1" kern="1200">
                          <a:solidFill>
                            <a:schemeClr val="lt1"/>
                          </a:solidFill>
                          <a:latin typeface="Goudy Old Style"/>
                        </a:defRPr>
                      </a:lvl7pPr>
                      <a:lvl8pPr marL="3200400" algn="l" defTabSz="914400" rtl="0" eaLnBrk="1" latinLnBrk="0" hangingPunct="1">
                        <a:defRPr sz="1800" b="1" kern="1200">
                          <a:solidFill>
                            <a:schemeClr val="lt1"/>
                          </a:solidFill>
                          <a:latin typeface="Goudy Old Style"/>
                        </a:defRPr>
                      </a:lvl8pPr>
                      <a:lvl9pPr marL="3657600" algn="l" defTabSz="914400" rtl="0" eaLnBrk="1" latinLnBrk="0" hangingPunct="1">
                        <a:defRPr sz="1800" b="1" kern="1200">
                          <a:solidFill>
                            <a:schemeClr val="lt1"/>
                          </a:solidFill>
                          <a:latin typeface="Goudy Old Styl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noProof="0">
                          <a:solidFill>
                            <a:schemeClr val="lt1"/>
                          </a:solidFill>
                          <a:effectLst/>
                          <a:latin typeface="Calibri" panose="020F0502020204030204" pitchFamily="34" charset="0"/>
                          <a:ea typeface="+mn-ea"/>
                          <a:cs typeface="Calibri" panose="020F0502020204030204" pitchFamily="34" charset="0"/>
                        </a:rPr>
                        <a:t>To collaborate with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noProof="0">
                          <a:solidFill>
                            <a:schemeClr val="lt1"/>
                          </a:solidFill>
                          <a:effectLst/>
                          <a:latin typeface="Calibri" panose="020F0502020204030204" pitchFamily="34" charset="0"/>
                          <a:ea typeface="+mn-ea"/>
                          <a:cs typeface="Calibri" panose="020F0502020204030204" pitchFamily="34" charset="0"/>
                        </a:rPr>
                        <a:t>the public </a:t>
                      </a:r>
                      <a:endParaRPr lang="en-GB" sz="1400" noProof="0">
                        <a:latin typeface="Calibri" panose="020F0502020204030204" pitchFamily="34" charset="0"/>
                        <a:cs typeface="Calibri" panose="020F0502020204030204" pitchFamily="34" charset="0"/>
                      </a:endParaRPr>
                    </a:p>
                    <a:p>
                      <a:pPr algn="ctr"/>
                      <a:endParaRPr lang="en-GB" sz="1400" noProof="0">
                        <a:latin typeface="Calibri" panose="020F0502020204030204" pitchFamily="34" charset="0"/>
                        <a:cs typeface="Calibri" panose="020F0502020204030204" pitchFamily="34" charset="0"/>
                      </a:endParaRPr>
                    </a:p>
                  </a:txBody>
                  <a:tcPr marL="91445" marR="91445" marT="45707" marB="4570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0"/>
                  </a:ext>
                </a:extLst>
              </a:tr>
              <a:tr h="1682666">
                <a:tc>
                  <a:txBody>
                    <a:bodyPr/>
                    <a:lstStyle>
                      <a:lvl1pPr marL="0" algn="l" defTabSz="914400" rtl="0" eaLnBrk="1" latinLnBrk="0" hangingPunct="1">
                        <a:defRPr sz="1800" kern="1200">
                          <a:solidFill>
                            <a:schemeClr val="dk1"/>
                          </a:solidFill>
                          <a:latin typeface="Goudy Old Style"/>
                        </a:defRPr>
                      </a:lvl1pPr>
                      <a:lvl2pPr marL="457200" algn="l" defTabSz="914400" rtl="0" eaLnBrk="1" latinLnBrk="0" hangingPunct="1">
                        <a:defRPr sz="1800" kern="1200">
                          <a:solidFill>
                            <a:schemeClr val="dk1"/>
                          </a:solidFill>
                          <a:latin typeface="Goudy Old Style"/>
                        </a:defRPr>
                      </a:lvl2pPr>
                      <a:lvl3pPr marL="914400" algn="l" defTabSz="914400" rtl="0" eaLnBrk="1" latinLnBrk="0" hangingPunct="1">
                        <a:defRPr sz="1800" kern="1200">
                          <a:solidFill>
                            <a:schemeClr val="dk1"/>
                          </a:solidFill>
                          <a:latin typeface="Goudy Old Style"/>
                        </a:defRPr>
                      </a:lvl3pPr>
                      <a:lvl4pPr marL="1371600" algn="l" defTabSz="914400" rtl="0" eaLnBrk="1" latinLnBrk="0" hangingPunct="1">
                        <a:defRPr sz="1800" kern="1200">
                          <a:solidFill>
                            <a:schemeClr val="dk1"/>
                          </a:solidFill>
                          <a:latin typeface="Goudy Old Style"/>
                        </a:defRPr>
                      </a:lvl4pPr>
                      <a:lvl5pPr marL="1828800" algn="l" defTabSz="914400" rtl="0" eaLnBrk="1" latinLnBrk="0" hangingPunct="1">
                        <a:defRPr sz="1800" kern="1200">
                          <a:solidFill>
                            <a:schemeClr val="dk1"/>
                          </a:solidFill>
                          <a:latin typeface="Goudy Old Style"/>
                        </a:defRPr>
                      </a:lvl5pPr>
                      <a:lvl6pPr marL="2286000" algn="l" defTabSz="914400" rtl="0" eaLnBrk="1" latinLnBrk="0" hangingPunct="1">
                        <a:defRPr sz="1800" kern="1200">
                          <a:solidFill>
                            <a:schemeClr val="dk1"/>
                          </a:solidFill>
                          <a:latin typeface="Goudy Old Style"/>
                        </a:defRPr>
                      </a:lvl6pPr>
                      <a:lvl7pPr marL="2743200" algn="l" defTabSz="914400" rtl="0" eaLnBrk="1" latinLnBrk="0" hangingPunct="1">
                        <a:defRPr sz="1800" kern="1200">
                          <a:solidFill>
                            <a:schemeClr val="dk1"/>
                          </a:solidFill>
                          <a:latin typeface="Goudy Old Style"/>
                        </a:defRPr>
                      </a:lvl7pPr>
                      <a:lvl8pPr marL="3200400" algn="l" defTabSz="914400" rtl="0" eaLnBrk="1" latinLnBrk="0" hangingPunct="1">
                        <a:defRPr sz="1800" kern="1200">
                          <a:solidFill>
                            <a:schemeClr val="dk1"/>
                          </a:solidFill>
                          <a:latin typeface="Goudy Old Style"/>
                        </a:defRPr>
                      </a:lvl8pPr>
                      <a:lvl9pPr marL="3657600" algn="l" defTabSz="914400" rtl="0" eaLnBrk="1" latinLnBrk="0" hangingPunct="1">
                        <a:defRPr sz="1800" kern="1200">
                          <a:solidFill>
                            <a:schemeClr val="dk1"/>
                          </a:solidFill>
                          <a:latin typeface="Goudy Old Style"/>
                        </a:defRPr>
                      </a:lvl9pPr>
                    </a:lstStyle>
                    <a:p>
                      <a:r>
                        <a:rPr lang="en-GB" sz="1400" b="0" kern="1200" noProof="0">
                          <a:solidFill>
                            <a:schemeClr val="dk1"/>
                          </a:solidFill>
                          <a:effectLst/>
                          <a:latin typeface="Calibri" panose="020F0502020204030204" pitchFamily="34" charset="0"/>
                          <a:ea typeface="+mn-ea"/>
                          <a:cs typeface="Calibri" panose="020F0502020204030204" pitchFamily="34" charset="0"/>
                        </a:rPr>
                        <a:t>Researchers informing and inspiring the public about their research </a:t>
                      </a:r>
                      <a:endParaRPr lang="en-GB" sz="1400" noProof="0">
                        <a:latin typeface="Calibri" panose="020F0502020204030204" pitchFamily="34" charset="0"/>
                        <a:cs typeface="Calibri" panose="020F0502020204030204" pitchFamily="34" charset="0"/>
                      </a:endParaRPr>
                    </a:p>
                    <a:p>
                      <a:endParaRPr lang="en-GB" sz="1400" noProof="0">
                        <a:latin typeface="Calibri" panose="020F0502020204030204" pitchFamily="34" charset="0"/>
                        <a:cs typeface="Calibri" panose="020F0502020204030204" pitchFamily="34" charset="0"/>
                      </a:endParaRPr>
                    </a:p>
                  </a:txBody>
                  <a:tcPr marL="91445" marR="91445" marT="45707" marB="4570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0908">
                        <a:tint val="40000"/>
                      </a:srgbClr>
                    </a:solidFill>
                  </a:tcPr>
                </a:tc>
                <a:tc>
                  <a:txBody>
                    <a:bodyPr/>
                    <a:lstStyle>
                      <a:lvl1pPr marL="0" algn="l" defTabSz="914400" rtl="0" eaLnBrk="1" latinLnBrk="0" hangingPunct="1">
                        <a:defRPr sz="1800" kern="1200">
                          <a:solidFill>
                            <a:schemeClr val="dk1"/>
                          </a:solidFill>
                          <a:latin typeface="Goudy Old Style"/>
                        </a:defRPr>
                      </a:lvl1pPr>
                      <a:lvl2pPr marL="457200" algn="l" defTabSz="914400" rtl="0" eaLnBrk="1" latinLnBrk="0" hangingPunct="1">
                        <a:defRPr sz="1800" kern="1200">
                          <a:solidFill>
                            <a:schemeClr val="dk1"/>
                          </a:solidFill>
                          <a:latin typeface="Goudy Old Style"/>
                        </a:defRPr>
                      </a:lvl2pPr>
                      <a:lvl3pPr marL="914400" algn="l" defTabSz="914400" rtl="0" eaLnBrk="1" latinLnBrk="0" hangingPunct="1">
                        <a:defRPr sz="1800" kern="1200">
                          <a:solidFill>
                            <a:schemeClr val="dk1"/>
                          </a:solidFill>
                          <a:latin typeface="Goudy Old Style"/>
                        </a:defRPr>
                      </a:lvl3pPr>
                      <a:lvl4pPr marL="1371600" algn="l" defTabSz="914400" rtl="0" eaLnBrk="1" latinLnBrk="0" hangingPunct="1">
                        <a:defRPr sz="1800" kern="1200">
                          <a:solidFill>
                            <a:schemeClr val="dk1"/>
                          </a:solidFill>
                          <a:latin typeface="Goudy Old Style"/>
                        </a:defRPr>
                      </a:lvl4pPr>
                      <a:lvl5pPr marL="1828800" algn="l" defTabSz="914400" rtl="0" eaLnBrk="1" latinLnBrk="0" hangingPunct="1">
                        <a:defRPr sz="1800" kern="1200">
                          <a:solidFill>
                            <a:schemeClr val="dk1"/>
                          </a:solidFill>
                          <a:latin typeface="Goudy Old Style"/>
                        </a:defRPr>
                      </a:lvl5pPr>
                      <a:lvl6pPr marL="2286000" algn="l" defTabSz="914400" rtl="0" eaLnBrk="1" latinLnBrk="0" hangingPunct="1">
                        <a:defRPr sz="1800" kern="1200">
                          <a:solidFill>
                            <a:schemeClr val="dk1"/>
                          </a:solidFill>
                          <a:latin typeface="Goudy Old Style"/>
                        </a:defRPr>
                      </a:lvl6pPr>
                      <a:lvl7pPr marL="2743200" algn="l" defTabSz="914400" rtl="0" eaLnBrk="1" latinLnBrk="0" hangingPunct="1">
                        <a:defRPr sz="1800" kern="1200">
                          <a:solidFill>
                            <a:schemeClr val="dk1"/>
                          </a:solidFill>
                          <a:latin typeface="Goudy Old Style"/>
                        </a:defRPr>
                      </a:lvl7pPr>
                      <a:lvl8pPr marL="3200400" algn="l" defTabSz="914400" rtl="0" eaLnBrk="1" latinLnBrk="0" hangingPunct="1">
                        <a:defRPr sz="1800" kern="1200">
                          <a:solidFill>
                            <a:schemeClr val="dk1"/>
                          </a:solidFill>
                          <a:latin typeface="Goudy Old Style"/>
                        </a:defRPr>
                      </a:lvl8pPr>
                      <a:lvl9pPr marL="3657600" algn="l" defTabSz="914400" rtl="0" eaLnBrk="1" latinLnBrk="0" hangingPunct="1">
                        <a:defRPr sz="1800" kern="1200">
                          <a:solidFill>
                            <a:schemeClr val="dk1"/>
                          </a:solidFill>
                          <a:latin typeface="Goudy Old Styl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dk1"/>
                          </a:solidFill>
                          <a:effectLst/>
                          <a:latin typeface="Calibri" panose="020F0502020204030204" pitchFamily="34" charset="0"/>
                          <a:ea typeface="+mn-ea"/>
                          <a:cs typeface="Calibri" panose="020F0502020204030204" pitchFamily="34" charset="0"/>
                        </a:rPr>
                        <a:t>To better inform researchers on the publics’ views and concerns about their research, and also an opportunity to hear fresh perspectives and insights </a:t>
                      </a:r>
                      <a:endParaRPr lang="en-GB" sz="1400" noProof="0">
                        <a:latin typeface="Calibri" panose="020F0502020204030204" pitchFamily="34" charset="0"/>
                        <a:cs typeface="Calibri" panose="020F0502020204030204" pitchFamily="34" charset="0"/>
                      </a:endParaRPr>
                    </a:p>
                    <a:p>
                      <a:endParaRPr lang="en-GB" sz="1400" noProof="0">
                        <a:latin typeface="Calibri" panose="020F0502020204030204" pitchFamily="34" charset="0"/>
                        <a:cs typeface="Calibri" panose="020F0502020204030204" pitchFamily="34" charset="0"/>
                      </a:endParaRPr>
                    </a:p>
                  </a:txBody>
                  <a:tcPr marL="91445" marR="91445" marT="45707" marB="4570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0908">
                        <a:tint val="40000"/>
                      </a:srgbClr>
                    </a:solidFill>
                  </a:tcPr>
                </a:tc>
                <a:tc>
                  <a:txBody>
                    <a:bodyPr/>
                    <a:lstStyle>
                      <a:lvl1pPr marL="0" algn="l" defTabSz="914400" rtl="0" eaLnBrk="1" latinLnBrk="0" hangingPunct="1">
                        <a:defRPr sz="1800" kern="1200">
                          <a:solidFill>
                            <a:schemeClr val="dk1"/>
                          </a:solidFill>
                          <a:latin typeface="Goudy Old Style"/>
                        </a:defRPr>
                      </a:lvl1pPr>
                      <a:lvl2pPr marL="457200" algn="l" defTabSz="914400" rtl="0" eaLnBrk="1" latinLnBrk="0" hangingPunct="1">
                        <a:defRPr sz="1800" kern="1200">
                          <a:solidFill>
                            <a:schemeClr val="dk1"/>
                          </a:solidFill>
                          <a:latin typeface="Goudy Old Style"/>
                        </a:defRPr>
                      </a:lvl2pPr>
                      <a:lvl3pPr marL="914400" algn="l" defTabSz="914400" rtl="0" eaLnBrk="1" latinLnBrk="0" hangingPunct="1">
                        <a:defRPr sz="1800" kern="1200">
                          <a:solidFill>
                            <a:schemeClr val="dk1"/>
                          </a:solidFill>
                          <a:latin typeface="Goudy Old Style"/>
                        </a:defRPr>
                      </a:lvl3pPr>
                      <a:lvl4pPr marL="1371600" algn="l" defTabSz="914400" rtl="0" eaLnBrk="1" latinLnBrk="0" hangingPunct="1">
                        <a:defRPr sz="1800" kern="1200">
                          <a:solidFill>
                            <a:schemeClr val="dk1"/>
                          </a:solidFill>
                          <a:latin typeface="Goudy Old Style"/>
                        </a:defRPr>
                      </a:lvl4pPr>
                      <a:lvl5pPr marL="1828800" algn="l" defTabSz="914400" rtl="0" eaLnBrk="1" latinLnBrk="0" hangingPunct="1">
                        <a:defRPr sz="1800" kern="1200">
                          <a:solidFill>
                            <a:schemeClr val="dk1"/>
                          </a:solidFill>
                          <a:latin typeface="Goudy Old Style"/>
                        </a:defRPr>
                      </a:lvl5pPr>
                      <a:lvl6pPr marL="2286000" algn="l" defTabSz="914400" rtl="0" eaLnBrk="1" latinLnBrk="0" hangingPunct="1">
                        <a:defRPr sz="1800" kern="1200">
                          <a:solidFill>
                            <a:schemeClr val="dk1"/>
                          </a:solidFill>
                          <a:latin typeface="Goudy Old Style"/>
                        </a:defRPr>
                      </a:lvl6pPr>
                      <a:lvl7pPr marL="2743200" algn="l" defTabSz="914400" rtl="0" eaLnBrk="1" latinLnBrk="0" hangingPunct="1">
                        <a:defRPr sz="1800" kern="1200">
                          <a:solidFill>
                            <a:schemeClr val="dk1"/>
                          </a:solidFill>
                          <a:latin typeface="Goudy Old Style"/>
                        </a:defRPr>
                      </a:lvl7pPr>
                      <a:lvl8pPr marL="3200400" algn="l" defTabSz="914400" rtl="0" eaLnBrk="1" latinLnBrk="0" hangingPunct="1">
                        <a:defRPr sz="1800" kern="1200">
                          <a:solidFill>
                            <a:schemeClr val="dk1"/>
                          </a:solidFill>
                          <a:latin typeface="Goudy Old Style"/>
                        </a:defRPr>
                      </a:lvl8pPr>
                      <a:lvl9pPr marL="3657600" algn="l" defTabSz="914400" rtl="0" eaLnBrk="1" latinLnBrk="0" hangingPunct="1">
                        <a:defRPr sz="1800" kern="1200">
                          <a:solidFill>
                            <a:schemeClr val="dk1"/>
                          </a:solidFill>
                          <a:latin typeface="Goudy Old Styl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dk1"/>
                          </a:solidFill>
                          <a:effectLst/>
                          <a:latin typeface="Calibri" panose="020F0502020204030204" pitchFamily="34" charset="0"/>
                          <a:ea typeface="+mn-ea"/>
                          <a:cs typeface="Calibri" panose="020F0502020204030204" pitchFamily="34" charset="0"/>
                        </a:rPr>
                        <a:t>Whereby researchers and the public work together on particular projects or help define future research direction, policy or implementation of research outcomes </a:t>
                      </a:r>
                      <a:endParaRPr lang="en-GB" sz="1400" noProof="0">
                        <a:latin typeface="Calibri" panose="020F0502020204030204" pitchFamily="34" charset="0"/>
                        <a:cs typeface="Calibri" panose="020F0502020204030204" pitchFamily="34" charset="0"/>
                      </a:endParaRPr>
                    </a:p>
                    <a:p>
                      <a:endParaRPr lang="en-GB" sz="1400" noProof="0">
                        <a:latin typeface="Calibri" panose="020F0502020204030204" pitchFamily="34" charset="0"/>
                        <a:cs typeface="Calibri" panose="020F0502020204030204" pitchFamily="34" charset="0"/>
                      </a:endParaRPr>
                    </a:p>
                  </a:txBody>
                  <a:tcPr marL="91445" marR="91445" marT="45707" marB="4570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0908">
                        <a:tint val="40000"/>
                      </a:srgbClr>
                    </a:solidFill>
                  </a:tcPr>
                </a:tc>
                <a:extLst>
                  <a:ext uri="{0D108BD9-81ED-4DB2-BD59-A6C34878D82A}">
                    <a16:rowId xmlns:a16="http://schemas.microsoft.com/office/drawing/2014/main" val="10001"/>
                  </a:ext>
                </a:extLst>
              </a:tr>
              <a:tr h="859447">
                <a:tc>
                  <a:txBody>
                    <a:bodyPr/>
                    <a:lstStyle>
                      <a:lvl1pPr marL="0" algn="l" defTabSz="914400" rtl="0" eaLnBrk="1" latinLnBrk="0" hangingPunct="1">
                        <a:defRPr sz="1800" kern="1200">
                          <a:solidFill>
                            <a:schemeClr val="dk1"/>
                          </a:solidFill>
                          <a:latin typeface="Goudy Old Style"/>
                        </a:defRPr>
                      </a:lvl1pPr>
                      <a:lvl2pPr marL="457200" algn="l" defTabSz="914400" rtl="0" eaLnBrk="1" latinLnBrk="0" hangingPunct="1">
                        <a:defRPr sz="1800" kern="1200">
                          <a:solidFill>
                            <a:schemeClr val="dk1"/>
                          </a:solidFill>
                          <a:latin typeface="Goudy Old Style"/>
                        </a:defRPr>
                      </a:lvl2pPr>
                      <a:lvl3pPr marL="914400" algn="l" defTabSz="914400" rtl="0" eaLnBrk="1" latinLnBrk="0" hangingPunct="1">
                        <a:defRPr sz="1800" kern="1200">
                          <a:solidFill>
                            <a:schemeClr val="dk1"/>
                          </a:solidFill>
                          <a:latin typeface="Goudy Old Style"/>
                        </a:defRPr>
                      </a:lvl3pPr>
                      <a:lvl4pPr marL="1371600" algn="l" defTabSz="914400" rtl="0" eaLnBrk="1" latinLnBrk="0" hangingPunct="1">
                        <a:defRPr sz="1800" kern="1200">
                          <a:solidFill>
                            <a:schemeClr val="dk1"/>
                          </a:solidFill>
                          <a:latin typeface="Goudy Old Style"/>
                        </a:defRPr>
                      </a:lvl4pPr>
                      <a:lvl5pPr marL="1828800" algn="l" defTabSz="914400" rtl="0" eaLnBrk="1" latinLnBrk="0" hangingPunct="1">
                        <a:defRPr sz="1800" kern="1200">
                          <a:solidFill>
                            <a:schemeClr val="dk1"/>
                          </a:solidFill>
                          <a:latin typeface="Goudy Old Style"/>
                        </a:defRPr>
                      </a:lvl5pPr>
                      <a:lvl6pPr marL="2286000" algn="l" defTabSz="914400" rtl="0" eaLnBrk="1" latinLnBrk="0" hangingPunct="1">
                        <a:defRPr sz="1800" kern="1200">
                          <a:solidFill>
                            <a:schemeClr val="dk1"/>
                          </a:solidFill>
                          <a:latin typeface="Goudy Old Style"/>
                        </a:defRPr>
                      </a:lvl6pPr>
                      <a:lvl7pPr marL="2743200" algn="l" defTabSz="914400" rtl="0" eaLnBrk="1" latinLnBrk="0" hangingPunct="1">
                        <a:defRPr sz="1800" kern="1200">
                          <a:solidFill>
                            <a:schemeClr val="dk1"/>
                          </a:solidFill>
                          <a:latin typeface="Goudy Old Style"/>
                        </a:defRPr>
                      </a:lvl7pPr>
                      <a:lvl8pPr marL="3200400" algn="l" defTabSz="914400" rtl="0" eaLnBrk="1" latinLnBrk="0" hangingPunct="1">
                        <a:defRPr sz="1800" kern="1200">
                          <a:solidFill>
                            <a:schemeClr val="dk1"/>
                          </a:solidFill>
                          <a:latin typeface="Goudy Old Style"/>
                        </a:defRPr>
                      </a:lvl8pPr>
                      <a:lvl9pPr marL="3657600" algn="l" defTabSz="914400" rtl="0" eaLnBrk="1" latinLnBrk="0" hangingPunct="1">
                        <a:defRPr sz="1800" kern="1200">
                          <a:solidFill>
                            <a:schemeClr val="dk1"/>
                          </a:solidFill>
                          <a:latin typeface="Goudy Old Styl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dk1"/>
                          </a:solidFill>
                          <a:effectLst/>
                          <a:latin typeface="Calibri" panose="020F0502020204030204" pitchFamily="34" charset="0"/>
                          <a:ea typeface="+mn-ea"/>
                          <a:cs typeface="Calibri" panose="020F0502020204030204" pitchFamily="34" charset="0"/>
                        </a:rPr>
                        <a:t>participation in festivals; talks and presentations; digital engagement </a:t>
                      </a:r>
                      <a:endParaRPr lang="en-GB" sz="1400" noProof="0">
                        <a:latin typeface="Calibri" panose="020F0502020204030204" pitchFamily="34" charset="0"/>
                        <a:cs typeface="Calibri" panose="020F0502020204030204" pitchFamily="34" charset="0"/>
                      </a:endParaRPr>
                    </a:p>
                  </a:txBody>
                  <a:tcPr marL="91445" marR="91445" marT="45707" marB="4570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0908">
                        <a:tint val="20000"/>
                      </a:srgbClr>
                    </a:solidFill>
                  </a:tcPr>
                </a:tc>
                <a:tc>
                  <a:txBody>
                    <a:bodyPr/>
                    <a:lstStyle>
                      <a:lvl1pPr marL="0" algn="l" defTabSz="914400" rtl="0" eaLnBrk="1" latinLnBrk="0" hangingPunct="1">
                        <a:defRPr sz="1800" kern="1200">
                          <a:solidFill>
                            <a:schemeClr val="dk1"/>
                          </a:solidFill>
                          <a:latin typeface="Goudy Old Style"/>
                        </a:defRPr>
                      </a:lvl1pPr>
                      <a:lvl2pPr marL="457200" algn="l" defTabSz="914400" rtl="0" eaLnBrk="1" latinLnBrk="0" hangingPunct="1">
                        <a:defRPr sz="1800" kern="1200">
                          <a:solidFill>
                            <a:schemeClr val="dk1"/>
                          </a:solidFill>
                          <a:latin typeface="Goudy Old Style"/>
                        </a:defRPr>
                      </a:lvl2pPr>
                      <a:lvl3pPr marL="914400" algn="l" defTabSz="914400" rtl="0" eaLnBrk="1" latinLnBrk="0" hangingPunct="1">
                        <a:defRPr sz="1800" kern="1200">
                          <a:solidFill>
                            <a:schemeClr val="dk1"/>
                          </a:solidFill>
                          <a:latin typeface="Goudy Old Style"/>
                        </a:defRPr>
                      </a:lvl3pPr>
                      <a:lvl4pPr marL="1371600" algn="l" defTabSz="914400" rtl="0" eaLnBrk="1" latinLnBrk="0" hangingPunct="1">
                        <a:defRPr sz="1800" kern="1200">
                          <a:solidFill>
                            <a:schemeClr val="dk1"/>
                          </a:solidFill>
                          <a:latin typeface="Goudy Old Style"/>
                        </a:defRPr>
                      </a:lvl4pPr>
                      <a:lvl5pPr marL="1828800" algn="l" defTabSz="914400" rtl="0" eaLnBrk="1" latinLnBrk="0" hangingPunct="1">
                        <a:defRPr sz="1800" kern="1200">
                          <a:solidFill>
                            <a:schemeClr val="dk1"/>
                          </a:solidFill>
                          <a:latin typeface="Goudy Old Style"/>
                        </a:defRPr>
                      </a:lvl5pPr>
                      <a:lvl6pPr marL="2286000" algn="l" defTabSz="914400" rtl="0" eaLnBrk="1" latinLnBrk="0" hangingPunct="1">
                        <a:defRPr sz="1800" kern="1200">
                          <a:solidFill>
                            <a:schemeClr val="dk1"/>
                          </a:solidFill>
                          <a:latin typeface="Goudy Old Style"/>
                        </a:defRPr>
                      </a:lvl6pPr>
                      <a:lvl7pPr marL="2743200" algn="l" defTabSz="914400" rtl="0" eaLnBrk="1" latinLnBrk="0" hangingPunct="1">
                        <a:defRPr sz="1800" kern="1200">
                          <a:solidFill>
                            <a:schemeClr val="dk1"/>
                          </a:solidFill>
                          <a:latin typeface="Goudy Old Style"/>
                        </a:defRPr>
                      </a:lvl7pPr>
                      <a:lvl8pPr marL="3200400" algn="l" defTabSz="914400" rtl="0" eaLnBrk="1" latinLnBrk="0" hangingPunct="1">
                        <a:defRPr sz="1800" kern="1200">
                          <a:solidFill>
                            <a:schemeClr val="dk1"/>
                          </a:solidFill>
                          <a:latin typeface="Goudy Old Style"/>
                        </a:defRPr>
                      </a:lvl8pPr>
                      <a:lvl9pPr marL="3657600" algn="l" defTabSz="914400" rtl="0" eaLnBrk="1" latinLnBrk="0" hangingPunct="1">
                        <a:defRPr sz="1800" kern="1200">
                          <a:solidFill>
                            <a:schemeClr val="dk1"/>
                          </a:solidFill>
                          <a:latin typeface="Goudy Old Styl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dk1"/>
                          </a:solidFill>
                          <a:effectLst/>
                          <a:latin typeface="Calibri" panose="020F0502020204030204" pitchFamily="34" charset="0"/>
                          <a:ea typeface="+mn-ea"/>
                          <a:cs typeface="Calibri" panose="020F0502020204030204" pitchFamily="34" charset="0"/>
                        </a:rPr>
                        <a:t>public debates; online consultations; panels and user-groups </a:t>
                      </a:r>
                      <a:endParaRPr lang="en-GB" sz="1400" noProof="0">
                        <a:latin typeface="Calibri" panose="020F0502020204030204" pitchFamily="34" charset="0"/>
                        <a:cs typeface="Calibri" panose="020F0502020204030204" pitchFamily="34" charset="0"/>
                      </a:endParaRPr>
                    </a:p>
                  </a:txBody>
                  <a:tcPr marL="91445" marR="91445" marT="45707" marB="4570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0908">
                        <a:tint val="20000"/>
                      </a:srgbClr>
                    </a:solidFill>
                  </a:tcPr>
                </a:tc>
                <a:tc>
                  <a:txBody>
                    <a:bodyPr/>
                    <a:lstStyle>
                      <a:lvl1pPr marL="0" algn="l" defTabSz="914400" rtl="0" eaLnBrk="1" latinLnBrk="0" hangingPunct="1">
                        <a:defRPr sz="1800" kern="1200">
                          <a:solidFill>
                            <a:schemeClr val="dk1"/>
                          </a:solidFill>
                          <a:latin typeface="Goudy Old Style"/>
                        </a:defRPr>
                      </a:lvl1pPr>
                      <a:lvl2pPr marL="457200" algn="l" defTabSz="914400" rtl="0" eaLnBrk="1" latinLnBrk="0" hangingPunct="1">
                        <a:defRPr sz="1800" kern="1200">
                          <a:solidFill>
                            <a:schemeClr val="dk1"/>
                          </a:solidFill>
                          <a:latin typeface="Goudy Old Style"/>
                        </a:defRPr>
                      </a:lvl2pPr>
                      <a:lvl3pPr marL="914400" algn="l" defTabSz="914400" rtl="0" eaLnBrk="1" latinLnBrk="0" hangingPunct="1">
                        <a:defRPr sz="1800" kern="1200">
                          <a:solidFill>
                            <a:schemeClr val="dk1"/>
                          </a:solidFill>
                          <a:latin typeface="Goudy Old Style"/>
                        </a:defRPr>
                      </a:lvl3pPr>
                      <a:lvl4pPr marL="1371600" algn="l" defTabSz="914400" rtl="0" eaLnBrk="1" latinLnBrk="0" hangingPunct="1">
                        <a:defRPr sz="1800" kern="1200">
                          <a:solidFill>
                            <a:schemeClr val="dk1"/>
                          </a:solidFill>
                          <a:latin typeface="Goudy Old Style"/>
                        </a:defRPr>
                      </a:lvl4pPr>
                      <a:lvl5pPr marL="1828800" algn="l" defTabSz="914400" rtl="0" eaLnBrk="1" latinLnBrk="0" hangingPunct="1">
                        <a:defRPr sz="1800" kern="1200">
                          <a:solidFill>
                            <a:schemeClr val="dk1"/>
                          </a:solidFill>
                          <a:latin typeface="Goudy Old Style"/>
                        </a:defRPr>
                      </a:lvl5pPr>
                      <a:lvl6pPr marL="2286000" algn="l" defTabSz="914400" rtl="0" eaLnBrk="1" latinLnBrk="0" hangingPunct="1">
                        <a:defRPr sz="1800" kern="1200">
                          <a:solidFill>
                            <a:schemeClr val="dk1"/>
                          </a:solidFill>
                          <a:latin typeface="Goudy Old Style"/>
                        </a:defRPr>
                      </a:lvl6pPr>
                      <a:lvl7pPr marL="2743200" algn="l" defTabSz="914400" rtl="0" eaLnBrk="1" latinLnBrk="0" hangingPunct="1">
                        <a:defRPr sz="1800" kern="1200">
                          <a:solidFill>
                            <a:schemeClr val="dk1"/>
                          </a:solidFill>
                          <a:latin typeface="Goudy Old Style"/>
                        </a:defRPr>
                      </a:lvl7pPr>
                      <a:lvl8pPr marL="3200400" algn="l" defTabSz="914400" rtl="0" eaLnBrk="1" latinLnBrk="0" hangingPunct="1">
                        <a:defRPr sz="1800" kern="1200">
                          <a:solidFill>
                            <a:schemeClr val="dk1"/>
                          </a:solidFill>
                          <a:latin typeface="Goudy Old Style"/>
                        </a:defRPr>
                      </a:lvl8pPr>
                      <a:lvl9pPr marL="3657600" algn="l" defTabSz="914400" rtl="0" eaLnBrk="1" latinLnBrk="0" hangingPunct="1">
                        <a:defRPr sz="1800" kern="1200">
                          <a:solidFill>
                            <a:schemeClr val="dk1"/>
                          </a:solidFill>
                          <a:latin typeface="Goudy Old Styl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kern="1200" noProof="0">
                          <a:solidFill>
                            <a:schemeClr val="dk1"/>
                          </a:solidFill>
                          <a:effectLst/>
                          <a:latin typeface="Calibri" panose="020F0502020204030204" pitchFamily="34" charset="0"/>
                          <a:ea typeface="+mn-ea"/>
                          <a:cs typeface="Calibri" panose="020F0502020204030204" pitchFamily="34" charset="0"/>
                        </a:rPr>
                        <a:t>citizen science; co-production of knowledge; Patient and Public Involvement. </a:t>
                      </a:r>
                      <a:endParaRPr lang="en-GB" sz="1400" noProof="0">
                        <a:latin typeface="Calibri" panose="020F0502020204030204" pitchFamily="34" charset="0"/>
                        <a:cs typeface="Calibri" panose="020F0502020204030204" pitchFamily="34" charset="0"/>
                      </a:endParaRPr>
                    </a:p>
                  </a:txBody>
                  <a:tcPr marL="91445" marR="91445" marT="45707" marB="4570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0908">
                        <a:tint val="20000"/>
                      </a:srgbClr>
                    </a:solidFill>
                  </a:tcPr>
                </a:tc>
                <a:extLst>
                  <a:ext uri="{0D108BD9-81ED-4DB2-BD59-A6C34878D82A}">
                    <a16:rowId xmlns:a16="http://schemas.microsoft.com/office/drawing/2014/main" val="10002"/>
                  </a:ext>
                </a:extLst>
              </a:tr>
            </a:tbl>
          </a:graphicData>
        </a:graphic>
      </p:graphicFrame>
      <p:pic>
        <p:nvPicPr>
          <p:cNvPr id="9" name="Immagine 8">
            <a:extLst>
              <a:ext uri="{FF2B5EF4-FFF2-40B4-BE49-F238E27FC236}">
                <a16:creationId xmlns:a16="http://schemas.microsoft.com/office/drawing/2014/main" id="{54DCDDD5-7CF3-D445-9B36-7FC79363F921}"/>
              </a:ext>
            </a:extLst>
          </p:cNvPr>
          <p:cNvPicPr>
            <a:picLocks noChangeAspect="1"/>
          </p:cNvPicPr>
          <p:nvPr/>
        </p:nvPicPr>
        <p:blipFill rotWithShape="1">
          <a:blip r:embed="rId3"/>
          <a:srcRect l="7953" t="1065" b="65786"/>
          <a:stretch/>
        </p:blipFill>
        <p:spPr>
          <a:xfrm>
            <a:off x="330082" y="565758"/>
            <a:ext cx="7139550" cy="1619321"/>
          </a:xfrm>
          <a:prstGeom prst="rect">
            <a:avLst/>
          </a:prstGeom>
        </p:spPr>
      </p:pic>
      <p:sp>
        <p:nvSpPr>
          <p:cNvPr id="8" name="Rectangle 3">
            <a:extLst>
              <a:ext uri="{FF2B5EF4-FFF2-40B4-BE49-F238E27FC236}">
                <a16:creationId xmlns:a16="http://schemas.microsoft.com/office/drawing/2014/main" id="{9948781A-89AC-2441-8B7C-B81EB0747034}"/>
              </a:ext>
            </a:extLst>
          </p:cNvPr>
          <p:cNvSpPr txBox="1">
            <a:spLocks/>
          </p:cNvSpPr>
          <p:nvPr/>
        </p:nvSpPr>
        <p:spPr bwMode="auto">
          <a:xfrm>
            <a:off x="330082" y="48913"/>
            <a:ext cx="7248993" cy="516845"/>
          </a:xfrm>
          <a:prstGeom prst="rect">
            <a:avLst/>
          </a:prstGeom>
          <a:noFill/>
          <a:ln w="9525">
            <a:noFill/>
            <a:miter lim="800000"/>
            <a:headEnd/>
            <a:tailEnd/>
          </a:ln>
        </p:spPr>
        <p:txBody>
          <a:bodyPr anchor="b">
            <a:prstTxWarp prst="textNoShape">
              <a:avLst/>
            </a:prstTxWarp>
          </a:bodyPr>
          <a:lstStyle/>
          <a:p>
            <a:r>
              <a:rPr lang="en-GB" sz="2400">
                <a:solidFill>
                  <a:schemeClr val="accent2"/>
                </a:solidFill>
                <a:latin typeface="Calibri Light"/>
                <a:ea typeface="Franklin Gothic Book" pitchFamily="-105" charset="0"/>
                <a:cs typeface="Calibri Light"/>
              </a:rPr>
              <a:t>1. </a:t>
            </a:r>
            <a:r>
              <a:rPr lang="en-GB" sz="2400">
                <a:solidFill>
                  <a:schemeClr val="accent2"/>
                </a:solidFill>
                <a:latin typeface="Calibri Light"/>
                <a:cs typeface="Calibri Light"/>
                <a:sym typeface="Wingdings" pitchFamily="2" charset="2"/>
              </a:rPr>
              <a:t>Communicating science </a:t>
            </a:r>
            <a:r>
              <a:rPr lang="it-IT" sz="2800">
                <a:solidFill>
                  <a:srgbClr val="800000"/>
                </a:solidFill>
                <a:latin typeface="Calibri Light"/>
                <a:ea typeface="Calibri Light" charset="0"/>
                <a:cs typeface="Calibri Light"/>
              </a:rPr>
              <a:t>| </a:t>
            </a:r>
            <a:r>
              <a:rPr lang="en-GB" sz="2100" i="1">
                <a:latin typeface="Calibri Light"/>
                <a:ea typeface="Calibri Light" charset="0"/>
                <a:cs typeface="Calibri Light"/>
              </a:rPr>
              <a:t>Level of engagement</a:t>
            </a:r>
          </a:p>
        </p:txBody>
      </p:sp>
    </p:spTree>
    <p:extLst>
      <p:ext uri="{BB962C8B-B14F-4D97-AF65-F5344CB8AC3E}">
        <p14:creationId xmlns:p14="http://schemas.microsoft.com/office/powerpoint/2010/main" val="1876366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alpha val="7277"/>
          </a:srgbClr>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83CA3DF-960E-2F47-9FDC-97CDD3F69514}"/>
              </a:ext>
            </a:extLst>
          </p:cNvPr>
          <p:cNvPicPr>
            <a:picLocks noChangeAspect="1"/>
          </p:cNvPicPr>
          <p:nvPr/>
        </p:nvPicPr>
        <p:blipFill>
          <a:blip r:embed="rId2"/>
          <a:stretch>
            <a:fillRect/>
          </a:stretch>
        </p:blipFill>
        <p:spPr>
          <a:xfrm>
            <a:off x="1562887" y="57150"/>
            <a:ext cx="6018226" cy="4933950"/>
          </a:xfrm>
          <a:prstGeom prst="rect">
            <a:avLst/>
          </a:prstGeom>
        </p:spPr>
      </p:pic>
      <p:pic>
        <p:nvPicPr>
          <p:cNvPr id="3" name="Picture 6" descr="LOGO_INFN_SIGLA.jpeg">
            <a:extLst>
              <a:ext uri="{FF2B5EF4-FFF2-40B4-BE49-F238E27FC236}">
                <a16:creationId xmlns:a16="http://schemas.microsoft.com/office/drawing/2014/main" id="{067F9C98-5400-FD44-969B-19900A023853}"/>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rcRect/>
          <a:stretch>
            <a:fillRect/>
          </a:stretch>
        </p:blipFill>
        <p:spPr bwMode="auto">
          <a:xfrm>
            <a:off x="7539038" y="57150"/>
            <a:ext cx="1528762" cy="936625"/>
          </a:xfrm>
          <a:prstGeom prst="rect">
            <a:avLst/>
          </a:prstGeom>
          <a:noFill/>
          <a:ln w="9525">
            <a:noFill/>
            <a:miter lim="800000"/>
            <a:headEnd/>
            <a:tailEnd/>
          </a:ln>
        </p:spPr>
      </p:pic>
      <p:sp>
        <p:nvSpPr>
          <p:cNvPr id="6" name="Rectangle 3">
            <a:extLst>
              <a:ext uri="{FF2B5EF4-FFF2-40B4-BE49-F238E27FC236}">
                <a16:creationId xmlns:a16="http://schemas.microsoft.com/office/drawing/2014/main" id="{6802D03D-6C5C-F047-81E0-D1D06952C105}"/>
              </a:ext>
            </a:extLst>
          </p:cNvPr>
          <p:cNvSpPr txBox="1">
            <a:spLocks/>
          </p:cNvSpPr>
          <p:nvPr/>
        </p:nvSpPr>
        <p:spPr bwMode="auto">
          <a:xfrm>
            <a:off x="76200" y="285750"/>
            <a:ext cx="2610522" cy="1066800"/>
          </a:xfrm>
          <a:prstGeom prst="rect">
            <a:avLst/>
          </a:prstGeom>
          <a:noFill/>
          <a:ln w="9525">
            <a:noFill/>
            <a:miter lim="800000"/>
            <a:headEnd/>
            <a:tailEnd/>
          </a:ln>
        </p:spPr>
        <p:txBody>
          <a:bodyPr anchor="b">
            <a:prstTxWarp prst="textNoShape">
              <a:avLst/>
            </a:prstTxWarp>
          </a:bodyPr>
          <a:lstStyle/>
          <a:p>
            <a:r>
              <a:rPr lang="en-GB" sz="2400">
                <a:solidFill>
                  <a:srgbClr val="800000"/>
                </a:solidFill>
                <a:latin typeface="Calibri Light"/>
                <a:ea typeface="Franklin Gothic Book" pitchFamily="-105" charset="0"/>
                <a:cs typeface="Calibri Light"/>
              </a:rPr>
              <a:t>1. Communicating science </a:t>
            </a:r>
            <a:r>
              <a:rPr lang="it-IT" sz="2800">
                <a:solidFill>
                  <a:srgbClr val="800000"/>
                </a:solidFill>
                <a:latin typeface="Calibri Light"/>
                <a:ea typeface="Calibri Light" charset="0"/>
                <a:cs typeface="Calibri Light"/>
              </a:rPr>
              <a:t>| </a:t>
            </a:r>
            <a:r>
              <a:rPr lang="en-GB" sz="2100" i="1">
                <a:solidFill>
                  <a:schemeClr val="accent1">
                    <a:lumMod val="50000"/>
                  </a:schemeClr>
                </a:solidFill>
                <a:latin typeface="Calibri Light"/>
                <a:ea typeface="Calibri Light" charset="0"/>
                <a:cs typeface="Calibri Light"/>
              </a:rPr>
              <a:t>activities vs. engagement</a:t>
            </a:r>
          </a:p>
        </p:txBody>
      </p:sp>
    </p:spTree>
    <p:extLst>
      <p:ext uri="{BB962C8B-B14F-4D97-AF65-F5344CB8AC3E}">
        <p14:creationId xmlns:p14="http://schemas.microsoft.com/office/powerpoint/2010/main" val="786048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LOGO_INFN_SIGLA.jpeg">
            <a:extLst>
              <a:ext uri="{FF2B5EF4-FFF2-40B4-BE49-F238E27FC236}">
                <a16:creationId xmlns:a16="http://schemas.microsoft.com/office/drawing/2014/main" id="{11DD4C6F-F179-8248-AD64-A952DE85A670}"/>
              </a:ext>
            </a:extLst>
          </p:cNvPr>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bwMode="auto">
          <a:xfrm>
            <a:off x="7515622" y="209550"/>
            <a:ext cx="1366440" cy="838200"/>
          </a:xfrm>
          <a:prstGeom prst="rect">
            <a:avLst/>
          </a:prstGeom>
          <a:noFill/>
          <a:ln w="9525">
            <a:noFill/>
            <a:miter lim="800000"/>
            <a:headEnd/>
            <a:tailEnd/>
          </a:ln>
        </p:spPr>
      </p:pic>
      <p:sp>
        <p:nvSpPr>
          <p:cNvPr id="8" name="Titolo 1">
            <a:extLst>
              <a:ext uri="{FF2B5EF4-FFF2-40B4-BE49-F238E27FC236}">
                <a16:creationId xmlns:a16="http://schemas.microsoft.com/office/drawing/2014/main" id="{DD1B1CEA-B54A-404D-983B-CB69AE653D9F}"/>
              </a:ext>
            </a:extLst>
          </p:cNvPr>
          <p:cNvSpPr txBox="1">
            <a:spLocks/>
          </p:cNvSpPr>
          <p:nvPr/>
        </p:nvSpPr>
        <p:spPr bwMode="auto">
          <a:xfrm>
            <a:off x="261938" y="209550"/>
            <a:ext cx="6928515"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4600" b="0" kern="1200" cap="none" baseline="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algn="l"/>
            <a:r>
              <a:rPr lang="it-IT" sz="2400">
                <a:latin typeface="Calibri Light" panose="020F0302020204030204" pitchFamily="34" charset="0"/>
                <a:cs typeface="Calibri Light" panose="020F0302020204030204" pitchFamily="34" charset="0"/>
              </a:rPr>
              <a:t>2. Formats of Public </a:t>
            </a:r>
            <a:r>
              <a:rPr lang="it-IT" sz="2400" err="1">
                <a:latin typeface="Calibri Light" panose="020F0302020204030204" pitchFamily="34" charset="0"/>
                <a:cs typeface="Calibri Light" panose="020F0302020204030204" pitchFamily="34" charset="0"/>
              </a:rPr>
              <a:t>Engagements</a:t>
            </a:r>
            <a:r>
              <a:rPr lang="it-IT" sz="2400">
                <a:latin typeface="Calibri Light" panose="020F0302020204030204" pitchFamily="34" charset="0"/>
                <a:cs typeface="Calibri Light" panose="020F0302020204030204" pitchFamily="34" charset="0"/>
              </a:rPr>
              <a:t> I </a:t>
            </a:r>
            <a:r>
              <a:rPr lang="en-GB" sz="2400" i="1">
                <a:solidFill>
                  <a:schemeClr val="accent1">
                    <a:lumMod val="50000"/>
                  </a:schemeClr>
                </a:solidFill>
                <a:latin typeface="Calibri Light" panose="020F0302020204030204" pitchFamily="34" charset="0"/>
                <a:ea typeface="Calibri Light" charset="0"/>
                <a:cs typeface="Calibri Light" panose="020F0302020204030204" pitchFamily="34" charset="0"/>
              </a:rPr>
              <a:t>examples</a:t>
            </a:r>
            <a:endParaRPr lang="it-IT" sz="2400" i="1">
              <a:latin typeface="Calibri Light" panose="020F0302020204030204" pitchFamily="34" charset="0"/>
              <a:cs typeface="Calibri Light" panose="020F0302020204030204" pitchFamily="34" charset="0"/>
            </a:endParaRPr>
          </a:p>
        </p:txBody>
      </p:sp>
      <p:sp>
        <p:nvSpPr>
          <p:cNvPr id="9" name="Segnaposto contenuto 2">
            <a:extLst>
              <a:ext uri="{FF2B5EF4-FFF2-40B4-BE49-F238E27FC236}">
                <a16:creationId xmlns:a16="http://schemas.microsoft.com/office/drawing/2014/main" id="{4194BF54-DC90-5148-B50F-9E435032AF53}"/>
              </a:ext>
            </a:extLst>
          </p:cNvPr>
          <p:cNvSpPr txBox="1">
            <a:spLocks/>
          </p:cNvSpPr>
          <p:nvPr/>
        </p:nvSpPr>
        <p:spPr bwMode="auto">
          <a:xfrm>
            <a:off x="590420" y="1018761"/>
            <a:ext cx="6928515" cy="3733800"/>
          </a:xfrm>
          <a:prstGeom prst="rect">
            <a:avLst/>
          </a:prstGeom>
          <a:solidFill>
            <a:srgbClr val="0A2646">
              <a:alpha val="66000"/>
            </a:srgbClr>
          </a:solid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0" indent="0" algn="r" rtl="0" eaLnBrk="0" fontAlgn="base" hangingPunct="0">
              <a:spcBef>
                <a:spcPts val="0"/>
              </a:spcBef>
              <a:spcAft>
                <a:spcPct val="0"/>
              </a:spcAft>
              <a:buClr>
                <a:schemeClr val="accent1"/>
              </a:buClr>
              <a:buSzPct val="100000"/>
              <a:buFont typeface="Wingdings 2" pitchFamily="-105" charset="2"/>
              <a:buNone/>
              <a:defRPr sz="1600" kern="1200">
                <a:solidFill>
                  <a:schemeClr val="tx2"/>
                </a:solidFill>
                <a:latin typeface="+mn-lt"/>
                <a:ea typeface="ＭＳ Ｐゴシック" charset="0"/>
                <a:cs typeface="ＭＳ Ｐゴシック" charset="0"/>
              </a:defRPr>
            </a:lvl1pPr>
            <a:lvl2pPr marL="457200" indent="0" algn="l" rtl="0" eaLnBrk="0" fontAlgn="base" hangingPunct="0">
              <a:spcBef>
                <a:spcPts val="600"/>
              </a:spcBef>
              <a:spcAft>
                <a:spcPct val="0"/>
              </a:spcAft>
              <a:buClr>
                <a:srgbClr val="4D0000"/>
              </a:buClr>
              <a:buSzPct val="100000"/>
              <a:buFont typeface="Wingdings 2" pitchFamily="-105" charset="2"/>
              <a:buNone/>
              <a:defRPr sz="1800" kern="1200">
                <a:solidFill>
                  <a:schemeClr val="tx1">
                    <a:tint val="75000"/>
                  </a:schemeClr>
                </a:solidFill>
                <a:latin typeface="+mn-lt"/>
                <a:ea typeface="ＭＳ Ｐゴシック" charset="0"/>
                <a:cs typeface="+mn-cs"/>
              </a:defRPr>
            </a:lvl2pPr>
            <a:lvl3pPr marL="914400" indent="0" algn="l" rtl="0" eaLnBrk="0" fontAlgn="base" hangingPunct="0">
              <a:spcBef>
                <a:spcPts val="600"/>
              </a:spcBef>
              <a:spcAft>
                <a:spcPct val="0"/>
              </a:spcAft>
              <a:buClr>
                <a:schemeClr val="accent1"/>
              </a:buClr>
              <a:buSzPct val="100000"/>
              <a:buFont typeface="Wingdings 2" pitchFamily="-105" charset="2"/>
              <a:buNone/>
              <a:defRPr sz="1600" kern="1200">
                <a:solidFill>
                  <a:schemeClr val="tx1">
                    <a:tint val="75000"/>
                  </a:schemeClr>
                </a:solidFill>
                <a:latin typeface="+mn-lt"/>
                <a:ea typeface="ＭＳ Ｐゴシック" charset="0"/>
                <a:cs typeface="+mn-cs"/>
              </a:defRPr>
            </a:lvl3pPr>
            <a:lvl4pPr marL="1371600" indent="0" algn="l" rtl="0" eaLnBrk="0" fontAlgn="base" hangingPunct="0">
              <a:spcBef>
                <a:spcPts val="600"/>
              </a:spcBef>
              <a:spcAft>
                <a:spcPct val="0"/>
              </a:spcAft>
              <a:buClr>
                <a:srgbClr val="4D0000"/>
              </a:buClr>
              <a:buSzPct val="100000"/>
              <a:buFont typeface="Wingdings 2" pitchFamily="-105" charset="2"/>
              <a:buNone/>
              <a:defRPr sz="1400" kern="1200">
                <a:solidFill>
                  <a:schemeClr val="tx1">
                    <a:tint val="75000"/>
                  </a:schemeClr>
                </a:solidFill>
                <a:latin typeface="+mn-lt"/>
                <a:ea typeface="ＭＳ Ｐゴシック" charset="0"/>
                <a:cs typeface="+mn-cs"/>
              </a:defRPr>
            </a:lvl4pPr>
            <a:lvl5pPr marL="1828800" indent="0" algn="l" rtl="0" eaLnBrk="0" fontAlgn="base" hangingPunct="0">
              <a:spcBef>
                <a:spcPts val="600"/>
              </a:spcBef>
              <a:spcAft>
                <a:spcPct val="0"/>
              </a:spcAft>
              <a:buClr>
                <a:schemeClr val="accent1"/>
              </a:buClr>
              <a:buSzPct val="100000"/>
              <a:buFont typeface="Wingdings 2" pitchFamily="-105" charset="2"/>
              <a:buNone/>
              <a:defRPr sz="1400" kern="1200">
                <a:solidFill>
                  <a:schemeClr val="tx1">
                    <a:tint val="75000"/>
                  </a:schemeClr>
                </a:solidFill>
                <a:latin typeface="+mn-lt"/>
                <a:ea typeface="ＭＳ Ｐゴシック" charset="0"/>
                <a:cs typeface="+mn-cs"/>
              </a:defRPr>
            </a:lvl5pPr>
            <a:lvl6pPr marL="2286000" indent="0" algn="l" defTabSz="914400" rtl="0" eaLnBrk="1" latinLnBrk="0" hangingPunct="1">
              <a:spcBef>
                <a:spcPct val="20000"/>
              </a:spcBef>
              <a:buClr>
                <a:schemeClr val="accent1">
                  <a:lumMod val="50000"/>
                </a:schemeClr>
              </a:buClr>
              <a:buFont typeface="Wingdings 2" pitchFamily="18" charset="2"/>
              <a:buNone/>
              <a:defRPr lang="en-US"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1"/>
              </a:buClr>
              <a:buFont typeface="Wingdings 2" pitchFamily="18" charset="2"/>
              <a:buNone/>
              <a:defRPr lang="en-US"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1">
                  <a:lumMod val="50000"/>
                </a:schemeClr>
              </a:buClr>
              <a:buFont typeface="Wingdings 2" pitchFamily="18" charset="2"/>
              <a:buNone/>
              <a:defRPr lang="en-US"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1"/>
              </a:buClr>
              <a:buFont typeface="Wingdings 2" pitchFamily="18" charset="2"/>
              <a:buNone/>
              <a:defRPr lang="en-US" sz="1400" kern="1200">
                <a:solidFill>
                  <a:schemeClr val="tx1">
                    <a:tint val="75000"/>
                  </a:schemeClr>
                </a:solidFill>
                <a:latin typeface="+mn-lt"/>
                <a:ea typeface="+mn-ea"/>
                <a:cs typeface="+mn-cs"/>
              </a:defRPr>
            </a:lvl9pPr>
          </a:lstStyle>
          <a:p>
            <a:pPr marL="392850" lvl="2" indent="-285750">
              <a:lnSpc>
                <a:spcPct val="120000"/>
              </a:lnSpc>
              <a:spcBef>
                <a:spcPts val="1200"/>
              </a:spcBef>
              <a:spcAft>
                <a:spcPts val="0"/>
              </a:spcAft>
              <a:buClr>
                <a:schemeClr val="accent4"/>
              </a:buClr>
              <a:buFont typeface="Arial" panose="020B0604020202020204" pitchFamily="34" charset="0"/>
              <a:buChar char="•"/>
            </a:pPr>
            <a:r>
              <a:rPr lang="en-GB" sz="1800" dirty="0">
                <a:solidFill>
                  <a:schemeClr val="bg1"/>
                </a:solidFill>
                <a:latin typeface="Calibri Light"/>
                <a:ea typeface="Calibri Light" charset="0"/>
                <a:cs typeface="Calibri Light"/>
              </a:rPr>
              <a:t>Open Day (visit or lab activity)
Researchers' Night presentation</a:t>
            </a:r>
          </a:p>
          <a:p>
            <a:pPr marL="392850" lvl="2" indent="-285750">
              <a:lnSpc>
                <a:spcPct val="120000"/>
              </a:lnSpc>
              <a:spcBef>
                <a:spcPts val="1200"/>
              </a:spcBef>
              <a:spcAft>
                <a:spcPts val="0"/>
              </a:spcAft>
              <a:buClr>
                <a:schemeClr val="accent4"/>
              </a:buClr>
              <a:buFont typeface="Arial" panose="020B0604020202020204" pitchFamily="34" charset="0"/>
              <a:buChar char="•"/>
            </a:pPr>
            <a:r>
              <a:rPr lang="en-GB" sz="1800" dirty="0">
                <a:solidFill>
                  <a:schemeClr val="bg1"/>
                </a:solidFill>
                <a:latin typeface="Calibri Light"/>
                <a:ea typeface="Calibri Light" charset="0"/>
                <a:cs typeface="Calibri Light"/>
              </a:rPr>
              <a:t>Researchers involvement in long-term educational projects</a:t>
            </a:r>
          </a:p>
          <a:p>
            <a:pPr marL="392850" lvl="2" indent="-285750">
              <a:lnSpc>
                <a:spcPct val="120000"/>
              </a:lnSpc>
              <a:spcBef>
                <a:spcPts val="1200"/>
              </a:spcBef>
              <a:spcAft>
                <a:spcPts val="0"/>
              </a:spcAft>
              <a:buClr>
                <a:schemeClr val="accent4"/>
              </a:buClr>
              <a:buFont typeface="Arial" panose="020B0604020202020204" pitchFamily="34" charset="0"/>
              <a:buChar char="•"/>
            </a:pPr>
            <a:r>
              <a:rPr lang="en-GB" sz="1800" dirty="0">
                <a:solidFill>
                  <a:schemeClr val="bg1"/>
                </a:solidFill>
                <a:latin typeface="Calibri Light"/>
                <a:ea typeface="Calibri Light" charset="0"/>
                <a:cs typeface="Calibri Light"/>
              </a:rPr>
              <a:t>Exhibition
Science Café
Demonstrative lab for schools
Seminar/lecture for non-expert/expert audiences 
Public event at scientific conferences</a:t>
            </a:r>
          </a:p>
          <a:p>
            <a:pPr marL="392850" lvl="2" indent="-285750">
              <a:lnSpc>
                <a:spcPct val="120000"/>
              </a:lnSpc>
              <a:spcBef>
                <a:spcPts val="1200"/>
              </a:spcBef>
              <a:spcAft>
                <a:spcPts val="0"/>
              </a:spcAft>
              <a:buClr>
                <a:schemeClr val="accent4"/>
              </a:buClr>
              <a:buFont typeface="Arial" panose="020B0604020202020204" pitchFamily="34" charset="0"/>
              <a:buChar char="•"/>
            </a:pPr>
            <a:r>
              <a:rPr lang="en-GB" sz="1800" dirty="0">
                <a:solidFill>
                  <a:schemeClr val="bg1"/>
                </a:solidFill>
                <a:latin typeface="Calibri Light"/>
                <a:ea typeface="Calibri Light" charset="0"/>
                <a:cs typeface="Calibri Light"/>
              </a:rPr>
              <a:t>Posters exhibition</a:t>
            </a:r>
          </a:p>
        </p:txBody>
      </p:sp>
    </p:spTree>
    <p:extLst>
      <p:ext uri="{BB962C8B-B14F-4D97-AF65-F5344CB8AC3E}">
        <p14:creationId xmlns:p14="http://schemas.microsoft.com/office/powerpoint/2010/main" val="2174407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D2BE4477-17AE-9044-8762-896C963807FE}"/>
              </a:ext>
            </a:extLst>
          </p:cNvPr>
          <p:cNvSpPr txBox="1">
            <a:spLocks/>
          </p:cNvSpPr>
          <p:nvPr/>
        </p:nvSpPr>
        <p:spPr bwMode="auto">
          <a:xfrm>
            <a:off x="228600" y="141060"/>
            <a:ext cx="7806844" cy="491633"/>
          </a:xfrm>
          <a:prstGeom prst="rect">
            <a:avLst/>
          </a:prstGeom>
          <a:noFill/>
          <a:ln w="9525">
            <a:noFill/>
            <a:miter lim="800000"/>
            <a:headEnd/>
            <a:tailEnd/>
          </a:ln>
        </p:spPr>
        <p:txBody>
          <a:bodyPr anchor="b">
            <a:prstTxWarp prst="textNoShape">
              <a:avLst/>
            </a:prstTxWarp>
          </a:bodyPr>
          <a:lstStyle/>
          <a:p>
            <a:r>
              <a:rPr lang="en-GB" sz="2400" dirty="0">
                <a:solidFill>
                  <a:srgbClr val="800000"/>
                </a:solidFill>
                <a:latin typeface="Calibri Light"/>
                <a:ea typeface="Franklin Gothic Book" pitchFamily="-105" charset="0"/>
                <a:cs typeface="Calibri Light"/>
              </a:rPr>
              <a:t>2. Publics</a:t>
            </a:r>
            <a:r>
              <a:rPr lang="it-IT" sz="2800" dirty="0">
                <a:solidFill>
                  <a:srgbClr val="800000"/>
                </a:solidFill>
                <a:latin typeface="Calibri Light"/>
                <a:ea typeface="Calibri Light" charset="0"/>
                <a:cs typeface="Calibri Light"/>
              </a:rPr>
              <a:t>| </a:t>
            </a:r>
            <a:r>
              <a:rPr lang="en-GB" sz="2400" i="1" dirty="0">
                <a:solidFill>
                  <a:schemeClr val="accent1">
                    <a:lumMod val="50000"/>
                  </a:schemeClr>
                </a:solidFill>
                <a:latin typeface="Calibri Light"/>
                <a:ea typeface="Calibri Light" charset="0"/>
                <a:cs typeface="Calibri Light"/>
              </a:rPr>
              <a:t>and others involved</a:t>
            </a:r>
            <a:endParaRPr lang="en-GB" sz="2100" i="1" dirty="0">
              <a:solidFill>
                <a:schemeClr val="accent1">
                  <a:lumMod val="50000"/>
                </a:schemeClr>
              </a:solidFill>
              <a:latin typeface="Calibri Light"/>
              <a:ea typeface="Calibri Light" charset="0"/>
              <a:cs typeface="Calibri Light"/>
            </a:endParaRPr>
          </a:p>
        </p:txBody>
      </p:sp>
      <p:sp>
        <p:nvSpPr>
          <p:cNvPr id="6" name="TextBox 18">
            <a:extLst>
              <a:ext uri="{FF2B5EF4-FFF2-40B4-BE49-F238E27FC236}">
                <a16:creationId xmlns:a16="http://schemas.microsoft.com/office/drawing/2014/main" id="{97BE545E-51E8-5547-8D6D-7631F0942817}"/>
              </a:ext>
            </a:extLst>
          </p:cNvPr>
          <p:cNvSpPr txBox="1">
            <a:spLocks noChangeArrowheads="1"/>
          </p:cNvSpPr>
          <p:nvPr/>
        </p:nvSpPr>
        <p:spPr bwMode="auto">
          <a:xfrm>
            <a:off x="318340" y="968820"/>
            <a:ext cx="7073060" cy="1169551"/>
          </a:xfrm>
          <a:prstGeom prst="rect">
            <a:avLst/>
          </a:prstGeom>
          <a:solidFill>
            <a:schemeClr val="bg1">
              <a:lumMod val="95000"/>
              <a:alpha val="39000"/>
            </a:schemeClr>
          </a:solidFill>
          <a:ln>
            <a:noFill/>
          </a:ln>
        </p:spPr>
        <p:txBody>
          <a:bodyPr wrap="square">
            <a:spAutoFit/>
          </a:bodyPr>
          <a:lstStyle>
            <a:lvl1pPr eaLnBrk="0" hangingPunct="0">
              <a:defRPr sz="2400">
                <a:solidFill>
                  <a:schemeClr val="tx1"/>
                </a:solidFill>
                <a:latin typeface="Perpetua" charset="0"/>
                <a:ea typeface="ＭＳ Ｐゴシック" charset="0"/>
                <a:cs typeface="ＭＳ Ｐゴシック" charset="0"/>
              </a:defRPr>
            </a:lvl1pPr>
            <a:lvl2pPr marL="742950" indent="-285750" eaLnBrk="0" hangingPunct="0">
              <a:defRPr sz="2400">
                <a:solidFill>
                  <a:schemeClr val="tx1"/>
                </a:solidFill>
                <a:latin typeface="Perpetua" charset="0"/>
                <a:ea typeface="ＭＳ Ｐゴシック" charset="0"/>
              </a:defRPr>
            </a:lvl2pPr>
            <a:lvl3pPr marL="1143000" indent="-228600" eaLnBrk="0" hangingPunct="0">
              <a:defRPr sz="2400">
                <a:solidFill>
                  <a:schemeClr val="tx1"/>
                </a:solidFill>
                <a:latin typeface="Perpetua" charset="0"/>
                <a:ea typeface="ＭＳ Ｐゴシック" charset="0"/>
              </a:defRPr>
            </a:lvl3pPr>
            <a:lvl4pPr marL="1600200" indent="-228600" eaLnBrk="0" hangingPunct="0">
              <a:defRPr sz="2400">
                <a:solidFill>
                  <a:schemeClr val="tx1"/>
                </a:solidFill>
                <a:latin typeface="Perpetua" charset="0"/>
                <a:ea typeface="ＭＳ Ｐゴシック" charset="0"/>
              </a:defRPr>
            </a:lvl4pPr>
            <a:lvl5pPr marL="2057400" indent="-228600" eaLnBrk="0" hangingPunct="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pPr marL="285750" indent="-285750">
              <a:buFont typeface="Arial" panose="020B0604020202020204" pitchFamily="34" charset="0"/>
              <a:buChar char="•"/>
              <a:defRPr/>
            </a:pPr>
            <a:r>
              <a:rPr lang="en-GB" sz="1400" b="1" dirty="0">
                <a:solidFill>
                  <a:schemeClr val="accent1"/>
                </a:solidFill>
                <a:latin typeface="Calibri" panose="020F0502020204030204" pitchFamily="34" charset="0"/>
                <a:cs typeface="Calibri" panose="020F0502020204030204" pitchFamily="34" charset="0"/>
              </a:rPr>
              <a:t>SCIENTISTS</a:t>
            </a:r>
            <a:r>
              <a:rPr lang="en-GB" sz="1400" dirty="0">
                <a:solidFill>
                  <a:srgbClr val="C00000"/>
                </a:solidFill>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 active researchers</a:t>
            </a:r>
          </a:p>
          <a:p>
            <a:pPr>
              <a:defRPr/>
            </a:pPr>
            <a:endParaRPr lang="en-GB"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GB" sz="1400" b="1" dirty="0">
                <a:solidFill>
                  <a:schemeClr val="accent1"/>
                </a:solidFill>
                <a:latin typeface="Calibri" panose="020F0502020204030204" pitchFamily="34" charset="0"/>
                <a:cs typeface="Calibri" panose="020F0502020204030204" pitchFamily="34" charset="0"/>
              </a:rPr>
              <a:t>PUBLICS</a:t>
            </a:r>
            <a:r>
              <a:rPr lang="en-GB" sz="1400" dirty="0">
                <a:latin typeface="Calibri" panose="020F0502020204030204" pitchFamily="34" charset="0"/>
                <a:cs typeface="Calibri" panose="020F0502020204030204" pitchFamily="34" charset="0"/>
              </a:rPr>
              <a:t> - individuals  outside of the practice of science</a:t>
            </a:r>
          </a:p>
          <a:p>
            <a:pPr>
              <a:defRPr/>
            </a:pPr>
            <a:endParaRPr lang="en-GB"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GB" sz="1400" b="1" dirty="0">
                <a:solidFill>
                  <a:schemeClr val="accent1"/>
                </a:solidFill>
                <a:latin typeface="Calibri" panose="020F0502020204030204" pitchFamily="34" charset="0"/>
                <a:cs typeface="Calibri" panose="020F0502020204030204" pitchFamily="34" charset="0"/>
              </a:rPr>
              <a:t>PRACTITIONERS</a:t>
            </a:r>
            <a:r>
              <a:rPr lang="en-GB" sz="1400" dirty="0">
                <a:latin typeface="Calibri" panose="020F0502020204030204" pitchFamily="34" charset="0"/>
                <a:cs typeface="Calibri" panose="020F0502020204030204" pitchFamily="34" charset="0"/>
              </a:rPr>
              <a:t> - experts in designing and conducting PE activities</a:t>
            </a:r>
          </a:p>
        </p:txBody>
      </p:sp>
      <p:pic>
        <p:nvPicPr>
          <p:cNvPr id="8" name="Immagine 7">
            <a:extLst>
              <a:ext uri="{FF2B5EF4-FFF2-40B4-BE49-F238E27FC236}">
                <a16:creationId xmlns:a16="http://schemas.microsoft.com/office/drawing/2014/main" id="{482BA990-C4B8-1041-9789-594DE1E76749}"/>
              </a:ext>
            </a:extLst>
          </p:cNvPr>
          <p:cNvPicPr>
            <a:picLocks noChangeAspect="1"/>
          </p:cNvPicPr>
          <p:nvPr/>
        </p:nvPicPr>
        <p:blipFill>
          <a:blip r:embed="rId3"/>
          <a:stretch>
            <a:fillRect/>
          </a:stretch>
        </p:blipFill>
        <p:spPr>
          <a:xfrm>
            <a:off x="4798004" y="2129990"/>
            <a:ext cx="3545559" cy="2598272"/>
          </a:xfrm>
          <a:prstGeom prst="rect">
            <a:avLst/>
          </a:prstGeom>
        </p:spPr>
      </p:pic>
      <p:sp>
        <p:nvSpPr>
          <p:cNvPr id="2" name="Rettangolo 1">
            <a:extLst>
              <a:ext uri="{FF2B5EF4-FFF2-40B4-BE49-F238E27FC236}">
                <a16:creationId xmlns:a16="http://schemas.microsoft.com/office/drawing/2014/main" id="{033C7145-336F-4845-86BA-29C31DBE8F6D}"/>
              </a:ext>
            </a:extLst>
          </p:cNvPr>
          <p:cNvSpPr/>
          <p:nvPr/>
        </p:nvSpPr>
        <p:spPr>
          <a:xfrm>
            <a:off x="257473" y="2800350"/>
            <a:ext cx="4558460" cy="1600438"/>
          </a:xfrm>
          <a:prstGeom prst="rect">
            <a:avLst/>
          </a:prstGeom>
          <a:solidFill>
            <a:schemeClr val="bg1">
              <a:alpha val="36000"/>
            </a:schemeClr>
          </a:solidFill>
        </p:spPr>
        <p:txBody>
          <a:bodyPr wrap="square">
            <a:spAutoFit/>
          </a:bodyPr>
          <a:lstStyle/>
          <a:p>
            <a:pPr>
              <a:defRPr/>
            </a:pPr>
            <a:r>
              <a:rPr lang="en-GB" sz="1400" dirty="0">
                <a:solidFill>
                  <a:srgbClr val="C00000"/>
                </a:solidFill>
                <a:latin typeface="Calibri Light" panose="020F0302020204030204" pitchFamily="34" charset="0"/>
                <a:cs typeface="Calibri Light" panose="020F0302020204030204" pitchFamily="34" charset="0"/>
              </a:rPr>
              <a:t>“General Public” doesn’t mean anything</a:t>
            </a:r>
            <a:r>
              <a:rPr lang="en-GB" sz="1400" dirty="0">
                <a:latin typeface="Calibri Light" panose="020F0302020204030204" pitchFamily="34" charset="0"/>
                <a:cs typeface="Calibri Light" panose="020F0302020204030204" pitchFamily="34" charset="0"/>
              </a:rPr>
              <a:t>.  </a:t>
            </a:r>
          </a:p>
          <a:p>
            <a:pPr>
              <a:defRPr/>
            </a:pPr>
            <a:endParaRPr lang="en-GB" sz="1400" dirty="0">
              <a:latin typeface="Calibri Light" panose="020F0302020204030204" pitchFamily="34" charset="0"/>
              <a:cs typeface="Calibri Light" panose="020F0302020204030204" pitchFamily="34" charset="0"/>
            </a:endParaRPr>
          </a:p>
          <a:p>
            <a:pPr>
              <a:defRPr/>
            </a:pPr>
            <a:r>
              <a:rPr lang="en-GB" sz="1400" dirty="0">
                <a:latin typeface="Calibri Light" panose="020F0302020204030204" pitchFamily="34" charset="0"/>
                <a:cs typeface="Calibri Light" panose="020F0302020204030204" pitchFamily="34" charset="0"/>
              </a:rPr>
              <a:t>We have to ask ourselves:</a:t>
            </a:r>
          </a:p>
          <a:p>
            <a:pPr marL="285750" indent="-285750">
              <a:buFont typeface="Arial" panose="020B0604020202020204" pitchFamily="34" charset="0"/>
              <a:buChar char="•"/>
              <a:defRPr/>
            </a:pPr>
            <a:r>
              <a:rPr lang="en-GB" sz="1400" dirty="0">
                <a:latin typeface="Calibri Light" panose="020F0302020204030204" pitchFamily="34" charset="0"/>
                <a:cs typeface="Calibri Light" panose="020F0302020204030204" pitchFamily="34" charset="0"/>
              </a:rPr>
              <a:t> </a:t>
            </a:r>
            <a:r>
              <a:rPr lang="en-GB" sz="1400" dirty="0">
                <a:solidFill>
                  <a:srgbClr val="C00000"/>
                </a:solidFill>
                <a:latin typeface="Calibri Light" panose="020F0302020204030204" pitchFamily="34" charset="0"/>
                <a:cs typeface="Calibri Light" panose="020F0302020204030204" pitchFamily="34" charset="0"/>
              </a:rPr>
              <a:t>who is our public</a:t>
            </a:r>
          </a:p>
          <a:p>
            <a:pPr marL="285750" indent="-285750">
              <a:buFont typeface="Arial" panose="020B0604020202020204" pitchFamily="34" charset="0"/>
              <a:buChar char="•"/>
              <a:defRPr/>
            </a:pPr>
            <a:r>
              <a:rPr lang="en-GB" sz="1400" dirty="0">
                <a:latin typeface="Calibri Light" panose="020F0302020204030204" pitchFamily="34" charset="0"/>
                <a:cs typeface="Calibri Light" panose="020F0302020204030204" pitchFamily="34" charset="0"/>
              </a:rPr>
              <a:t> their expectations</a:t>
            </a:r>
          </a:p>
          <a:p>
            <a:pPr marL="285750" indent="-285750">
              <a:buFont typeface="Arial" panose="020B0604020202020204" pitchFamily="34" charset="0"/>
              <a:buChar char="•"/>
              <a:defRPr/>
            </a:pPr>
            <a:r>
              <a:rPr lang="en-GB" sz="1400" dirty="0">
                <a:latin typeface="Calibri Light" panose="020F0302020204030204" pitchFamily="34" charset="0"/>
                <a:cs typeface="Calibri Light" panose="020F0302020204030204" pitchFamily="34" charset="0"/>
              </a:rPr>
              <a:t> their will to participate</a:t>
            </a:r>
          </a:p>
          <a:p>
            <a:pPr marL="285750" indent="-285750">
              <a:buFont typeface="Arial" panose="020B0604020202020204" pitchFamily="34" charset="0"/>
              <a:buChar char="•"/>
              <a:defRPr/>
            </a:pPr>
            <a:r>
              <a:rPr lang="en-GB" sz="1400" dirty="0">
                <a:latin typeface="Calibri Light" panose="020F0302020204030204" pitchFamily="34" charset="0"/>
                <a:cs typeface="Calibri Light" panose="020F0302020204030204" pitchFamily="34" charset="0"/>
              </a:rPr>
              <a:t> their possibility to understand our words and actions</a:t>
            </a:r>
          </a:p>
        </p:txBody>
      </p:sp>
      <p:sp>
        <p:nvSpPr>
          <p:cNvPr id="9" name="Rectangle 7">
            <a:extLst>
              <a:ext uri="{FF2B5EF4-FFF2-40B4-BE49-F238E27FC236}">
                <a16:creationId xmlns:a16="http://schemas.microsoft.com/office/drawing/2014/main" id="{453917BF-0E73-C84B-9D86-9A87B7FD213F}"/>
              </a:ext>
            </a:extLst>
          </p:cNvPr>
          <p:cNvSpPr/>
          <p:nvPr/>
        </p:nvSpPr>
        <p:spPr>
          <a:xfrm>
            <a:off x="147638" y="4733865"/>
            <a:ext cx="7391400" cy="430887"/>
          </a:xfrm>
          <a:prstGeom prst="rect">
            <a:avLst/>
          </a:prstGeom>
        </p:spPr>
        <p:txBody>
          <a:bodyPr wrap="square">
            <a:spAutoFit/>
          </a:bodyPr>
          <a:lstStyle/>
          <a:p>
            <a:pPr algn="ctr"/>
            <a:r>
              <a:rPr lang="en-US" sz="1100">
                <a:latin typeface="Calibri light"/>
                <a:cs typeface="Calibri light"/>
              </a:rPr>
              <a:t>FRANCESCA SCIANITTI, INFN Communications – </a:t>
            </a:r>
            <a:r>
              <a:rPr lang="en-US" sz="1100">
                <a:latin typeface="Calibri Light" panose="020F0302020204030204" pitchFamily="34" charset="0"/>
                <a:cs typeface="Calibri Light" panose="020F0302020204030204" pitchFamily="34" charset="0"/>
              </a:rPr>
              <a:t>XXXII International Seminar of Nuclear and Subnuclear Physics</a:t>
            </a:r>
            <a:r>
              <a:rPr lang="it-IT" sz="1100">
                <a:latin typeface="Calibri Light" panose="020F0302020204030204" pitchFamily="34" charset="0"/>
                <a:cs typeface="Calibri Light" panose="020F0302020204030204" pitchFamily="34" charset="0"/>
              </a:rPr>
              <a:t> </a:t>
            </a:r>
            <a:r>
              <a:rPr lang="en-US" sz="1100">
                <a:latin typeface="Calibri Light" panose="020F0302020204030204" pitchFamily="34" charset="0"/>
                <a:cs typeface="Calibri Light" panose="020F0302020204030204" pitchFamily="34" charset="0"/>
              </a:rPr>
              <a:t>– </a:t>
            </a:r>
            <a:r>
              <a:rPr lang="it-IT" sz="1100" err="1">
                <a:latin typeface="Calibri Light" panose="020F0302020204030204" pitchFamily="34" charset="0"/>
                <a:cs typeface="Calibri Light" panose="020F0302020204030204" pitchFamily="34" charset="0"/>
              </a:rPr>
              <a:t>June</a:t>
            </a:r>
            <a:r>
              <a:rPr lang="it-IT" sz="1100">
                <a:latin typeface="Calibri Light" panose="020F0302020204030204" pitchFamily="34" charset="0"/>
                <a:cs typeface="Calibri Light" panose="020F0302020204030204" pitchFamily="34" charset="0"/>
              </a:rPr>
              <a:t> 7-11, 2021</a:t>
            </a:r>
          </a:p>
          <a:p>
            <a:pPr algn="ctr"/>
            <a:endParaRPr lang="it-IT" sz="1100">
              <a:latin typeface="Calibri light"/>
              <a:cs typeface="Calibri light"/>
            </a:endParaRPr>
          </a:p>
        </p:txBody>
      </p:sp>
    </p:spTree>
    <p:extLst>
      <p:ext uri="{BB962C8B-B14F-4D97-AF65-F5344CB8AC3E}">
        <p14:creationId xmlns:p14="http://schemas.microsoft.com/office/powerpoint/2010/main" val="255567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1"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8">
            <a:extLst>
              <a:ext uri="{FF2B5EF4-FFF2-40B4-BE49-F238E27FC236}">
                <a16:creationId xmlns:a16="http://schemas.microsoft.com/office/drawing/2014/main" id="{9AC25660-5768-AE40-A345-98EADC40C6C9}"/>
              </a:ext>
            </a:extLst>
          </p:cNvPr>
          <p:cNvSpPr txBox="1">
            <a:spLocks noChangeArrowheads="1"/>
          </p:cNvSpPr>
          <p:nvPr/>
        </p:nvSpPr>
        <p:spPr bwMode="auto">
          <a:xfrm>
            <a:off x="228600" y="3534726"/>
            <a:ext cx="7543800" cy="1107996"/>
          </a:xfrm>
          <a:prstGeom prst="rect">
            <a:avLst/>
          </a:prstGeom>
          <a:solidFill>
            <a:schemeClr val="bg1">
              <a:lumMod val="95000"/>
              <a:alpha val="39000"/>
            </a:schemeClr>
          </a:solidFill>
          <a:ln>
            <a:noFill/>
          </a:ln>
        </p:spPr>
        <p:txBody>
          <a:bodyPr wrap="square">
            <a:spAutoFit/>
          </a:bodyPr>
          <a:lstStyle>
            <a:lvl1pPr eaLnBrk="0" hangingPunct="0">
              <a:defRPr sz="2400">
                <a:solidFill>
                  <a:schemeClr val="tx1"/>
                </a:solidFill>
                <a:latin typeface="Perpetua" charset="0"/>
                <a:ea typeface="ＭＳ Ｐゴシック" charset="0"/>
                <a:cs typeface="ＭＳ Ｐゴシック" charset="0"/>
              </a:defRPr>
            </a:lvl1pPr>
            <a:lvl2pPr marL="742950" indent="-285750" eaLnBrk="0" hangingPunct="0">
              <a:defRPr sz="2400">
                <a:solidFill>
                  <a:schemeClr val="tx1"/>
                </a:solidFill>
                <a:latin typeface="Perpetua" charset="0"/>
                <a:ea typeface="ＭＳ Ｐゴシック" charset="0"/>
              </a:defRPr>
            </a:lvl2pPr>
            <a:lvl3pPr marL="1143000" indent="-228600" eaLnBrk="0" hangingPunct="0">
              <a:defRPr sz="2400">
                <a:solidFill>
                  <a:schemeClr val="tx1"/>
                </a:solidFill>
                <a:latin typeface="Perpetua" charset="0"/>
                <a:ea typeface="ＭＳ Ｐゴシック" charset="0"/>
              </a:defRPr>
            </a:lvl3pPr>
            <a:lvl4pPr marL="1600200" indent="-228600" eaLnBrk="0" hangingPunct="0">
              <a:defRPr sz="2400">
                <a:solidFill>
                  <a:schemeClr val="tx1"/>
                </a:solidFill>
                <a:latin typeface="Perpetua" charset="0"/>
                <a:ea typeface="ＭＳ Ｐゴシック" charset="0"/>
              </a:defRPr>
            </a:lvl4pPr>
            <a:lvl5pPr marL="2057400" indent="-228600" eaLnBrk="0" hangingPunct="0">
              <a:defRPr sz="2400">
                <a:solidFill>
                  <a:schemeClr val="tx1"/>
                </a:solidFill>
                <a:latin typeface="Perpetua" charset="0"/>
                <a:ea typeface="ＭＳ Ｐゴシック" charset="0"/>
              </a:defRPr>
            </a:lvl5pPr>
            <a:lvl6pPr marL="2514600" indent="-228600" eaLnBrk="0" fontAlgn="base" hangingPunct="0">
              <a:spcBef>
                <a:spcPct val="0"/>
              </a:spcBef>
              <a:spcAft>
                <a:spcPct val="0"/>
              </a:spcAft>
              <a:defRPr sz="2400">
                <a:solidFill>
                  <a:schemeClr val="tx1"/>
                </a:solidFill>
                <a:latin typeface="Perpetua" charset="0"/>
                <a:ea typeface="ＭＳ Ｐゴシック" charset="0"/>
              </a:defRPr>
            </a:lvl6pPr>
            <a:lvl7pPr marL="2971800" indent="-228600" eaLnBrk="0" fontAlgn="base" hangingPunct="0">
              <a:spcBef>
                <a:spcPct val="0"/>
              </a:spcBef>
              <a:spcAft>
                <a:spcPct val="0"/>
              </a:spcAft>
              <a:defRPr sz="2400">
                <a:solidFill>
                  <a:schemeClr val="tx1"/>
                </a:solidFill>
                <a:latin typeface="Perpetua" charset="0"/>
                <a:ea typeface="ＭＳ Ｐゴシック" charset="0"/>
              </a:defRPr>
            </a:lvl7pPr>
            <a:lvl8pPr marL="3429000" indent="-228600" eaLnBrk="0" fontAlgn="base" hangingPunct="0">
              <a:spcBef>
                <a:spcPct val="0"/>
              </a:spcBef>
              <a:spcAft>
                <a:spcPct val="0"/>
              </a:spcAft>
              <a:defRPr sz="2400">
                <a:solidFill>
                  <a:schemeClr val="tx1"/>
                </a:solidFill>
                <a:latin typeface="Perpetua" charset="0"/>
                <a:ea typeface="ＭＳ Ｐゴシック" charset="0"/>
              </a:defRPr>
            </a:lvl8pPr>
            <a:lvl9pPr marL="3886200" indent="-228600" eaLnBrk="0" fontAlgn="base" hangingPunct="0">
              <a:spcBef>
                <a:spcPct val="0"/>
              </a:spcBef>
              <a:spcAft>
                <a:spcPct val="0"/>
              </a:spcAft>
              <a:defRPr sz="2400">
                <a:solidFill>
                  <a:schemeClr val="tx1"/>
                </a:solidFill>
                <a:latin typeface="Perpetua" charset="0"/>
                <a:ea typeface="ＭＳ Ｐゴシック" charset="0"/>
              </a:defRPr>
            </a:lvl9pPr>
          </a:lstStyle>
          <a:p>
            <a:pPr eaLnBrk="1" hangingPunct="1">
              <a:spcAft>
                <a:spcPts val="600"/>
              </a:spcAft>
              <a:buClr>
                <a:srgbClr val="800000"/>
              </a:buClr>
              <a:buSzPct val="95000"/>
              <a:defRPr/>
            </a:pPr>
            <a:r>
              <a:rPr lang="en-GB" sz="1400" i="1" dirty="0">
                <a:latin typeface="Calibri Light"/>
                <a:cs typeface="Calibri Light"/>
              </a:rPr>
              <a:t>Any audience has a specific attitude to understand/to be engaged/to appreciate</a:t>
            </a:r>
          </a:p>
          <a:p>
            <a:pPr marL="171450" indent="-171450" eaLnBrk="1" hangingPunct="1">
              <a:spcAft>
                <a:spcPts val="600"/>
              </a:spcAft>
              <a:buClr>
                <a:srgbClr val="800000"/>
              </a:buClr>
              <a:buSzPct val="95000"/>
              <a:buFont typeface="Arial" panose="020B0604020202020204" pitchFamily="34" charset="0"/>
              <a:buChar char="•"/>
              <a:defRPr/>
            </a:pPr>
            <a:r>
              <a:rPr lang="en-GB" sz="1400" dirty="0">
                <a:latin typeface="Calibri Light"/>
                <a:cs typeface="Calibri Light"/>
              </a:rPr>
              <a:t>The use of words, technical terms, concepts has to be weighted on the target</a:t>
            </a:r>
          </a:p>
          <a:p>
            <a:pPr marL="171450" indent="-171450" eaLnBrk="1" hangingPunct="1">
              <a:spcAft>
                <a:spcPts val="600"/>
              </a:spcAft>
              <a:buClr>
                <a:srgbClr val="800000"/>
              </a:buClr>
              <a:buSzPct val="95000"/>
              <a:buFont typeface="Arial" panose="020B0604020202020204" pitchFamily="34" charset="0"/>
              <a:buChar char="•"/>
              <a:defRPr/>
            </a:pPr>
            <a:r>
              <a:rPr lang="en-GB" sz="1400" dirty="0">
                <a:latin typeface="Calibri Light"/>
                <a:cs typeface="Calibri Light"/>
              </a:rPr>
              <a:t>The style of the “conversation” can run from the institutional to the very informal one and should be chosen properly</a:t>
            </a:r>
          </a:p>
        </p:txBody>
      </p:sp>
      <p:pic>
        <p:nvPicPr>
          <p:cNvPr id="7" name="Picture 6" descr="LOGO_INFN_SIGLA.jpeg">
            <a:extLst>
              <a:ext uri="{FF2B5EF4-FFF2-40B4-BE49-F238E27FC236}">
                <a16:creationId xmlns:a16="http://schemas.microsoft.com/office/drawing/2014/main" id="{A281F934-EF15-2D4E-9BB6-627E9123298D}"/>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rcRect/>
          <a:stretch>
            <a:fillRect/>
          </a:stretch>
        </p:blipFill>
        <p:spPr bwMode="auto">
          <a:xfrm>
            <a:off x="7539038" y="57150"/>
            <a:ext cx="1528762" cy="936625"/>
          </a:xfrm>
          <a:prstGeom prst="rect">
            <a:avLst/>
          </a:prstGeom>
          <a:noFill/>
          <a:ln w="9525">
            <a:noFill/>
            <a:miter lim="800000"/>
            <a:headEnd/>
            <a:tailEnd/>
          </a:ln>
        </p:spPr>
      </p:pic>
      <p:pic>
        <p:nvPicPr>
          <p:cNvPr id="2" name="Immagine 1">
            <a:extLst>
              <a:ext uri="{FF2B5EF4-FFF2-40B4-BE49-F238E27FC236}">
                <a16:creationId xmlns:a16="http://schemas.microsoft.com/office/drawing/2014/main" id="{A1B01137-71EC-EE44-A898-0F5B751D5978}"/>
              </a:ext>
            </a:extLst>
          </p:cNvPr>
          <p:cNvPicPr>
            <a:picLocks noChangeAspect="1"/>
          </p:cNvPicPr>
          <p:nvPr/>
        </p:nvPicPr>
        <p:blipFill rotWithShape="1">
          <a:blip r:embed="rId3"/>
          <a:srcRect b="8000"/>
          <a:stretch/>
        </p:blipFill>
        <p:spPr>
          <a:xfrm>
            <a:off x="2924392" y="779947"/>
            <a:ext cx="4605681" cy="2607524"/>
          </a:xfrm>
          <a:prstGeom prst="rect">
            <a:avLst/>
          </a:prstGeom>
        </p:spPr>
      </p:pic>
      <p:sp>
        <p:nvSpPr>
          <p:cNvPr id="3" name="Rettangolo 2">
            <a:extLst>
              <a:ext uri="{FF2B5EF4-FFF2-40B4-BE49-F238E27FC236}">
                <a16:creationId xmlns:a16="http://schemas.microsoft.com/office/drawing/2014/main" id="{F17DC321-7804-2745-A5E6-AC062AB520DE}"/>
              </a:ext>
            </a:extLst>
          </p:cNvPr>
          <p:cNvSpPr/>
          <p:nvPr/>
        </p:nvSpPr>
        <p:spPr>
          <a:xfrm>
            <a:off x="414613" y="1481200"/>
            <a:ext cx="2023787" cy="723275"/>
          </a:xfrm>
          <a:prstGeom prst="rect">
            <a:avLst/>
          </a:prstGeom>
        </p:spPr>
        <p:txBody>
          <a:bodyPr wrap="square">
            <a:spAutoFit/>
          </a:bodyPr>
          <a:lstStyle/>
          <a:p>
            <a:pPr eaLnBrk="1" hangingPunct="1">
              <a:spcAft>
                <a:spcPts val="600"/>
              </a:spcAft>
              <a:buClr>
                <a:srgbClr val="800000"/>
              </a:buClr>
              <a:buSzPct val="95000"/>
              <a:defRPr/>
            </a:pPr>
            <a:r>
              <a:rPr lang="en-GB" i="1">
                <a:solidFill>
                  <a:schemeClr val="accent1"/>
                </a:solidFill>
                <a:latin typeface="Calibri Light"/>
                <a:cs typeface="Calibri Light"/>
              </a:rPr>
              <a:t>First question: </a:t>
            </a:r>
          </a:p>
          <a:p>
            <a:pPr eaLnBrk="1" hangingPunct="1">
              <a:spcAft>
                <a:spcPts val="600"/>
              </a:spcAft>
              <a:buClr>
                <a:srgbClr val="800000"/>
              </a:buClr>
              <a:buSzPct val="95000"/>
              <a:defRPr/>
            </a:pPr>
            <a:r>
              <a:rPr lang="en-GB" i="1">
                <a:solidFill>
                  <a:schemeClr val="accent1"/>
                </a:solidFill>
                <a:latin typeface="Calibri Light"/>
                <a:cs typeface="Calibri Light"/>
              </a:rPr>
              <a:t>Who I’m talking to?</a:t>
            </a:r>
          </a:p>
        </p:txBody>
      </p:sp>
      <p:sp>
        <p:nvSpPr>
          <p:cNvPr id="9" name="Rectangle 3">
            <a:extLst>
              <a:ext uri="{FF2B5EF4-FFF2-40B4-BE49-F238E27FC236}">
                <a16:creationId xmlns:a16="http://schemas.microsoft.com/office/drawing/2014/main" id="{01190172-DF46-B74D-933C-6870C37F8112}"/>
              </a:ext>
            </a:extLst>
          </p:cNvPr>
          <p:cNvSpPr txBox="1">
            <a:spLocks/>
          </p:cNvSpPr>
          <p:nvPr/>
        </p:nvSpPr>
        <p:spPr bwMode="auto">
          <a:xfrm>
            <a:off x="228600" y="141060"/>
            <a:ext cx="7806844" cy="491633"/>
          </a:xfrm>
          <a:prstGeom prst="rect">
            <a:avLst/>
          </a:prstGeom>
          <a:noFill/>
          <a:ln w="9525">
            <a:noFill/>
            <a:miter lim="800000"/>
            <a:headEnd/>
            <a:tailEnd/>
          </a:ln>
        </p:spPr>
        <p:txBody>
          <a:bodyPr anchor="b">
            <a:prstTxWarp prst="textNoShape">
              <a:avLst/>
            </a:prstTxWarp>
          </a:bodyPr>
          <a:lstStyle/>
          <a:p>
            <a:r>
              <a:rPr lang="en-GB" sz="2400">
                <a:solidFill>
                  <a:srgbClr val="800000"/>
                </a:solidFill>
                <a:latin typeface="Calibri Light"/>
                <a:ea typeface="Franklin Gothic Book" pitchFamily="-105" charset="0"/>
                <a:cs typeface="Calibri Light"/>
              </a:rPr>
              <a:t>3. The language</a:t>
            </a:r>
            <a:r>
              <a:rPr lang="it-IT" sz="2800">
                <a:solidFill>
                  <a:srgbClr val="800000"/>
                </a:solidFill>
                <a:latin typeface="Calibri Light"/>
                <a:ea typeface="Calibri Light" charset="0"/>
                <a:cs typeface="Calibri Light"/>
              </a:rPr>
              <a:t>| </a:t>
            </a:r>
            <a:r>
              <a:rPr lang="en-GB" sz="2400" i="1">
                <a:solidFill>
                  <a:schemeClr val="accent1">
                    <a:lumMod val="50000"/>
                  </a:schemeClr>
                </a:solidFill>
                <a:latin typeface="Calibri Light"/>
                <a:ea typeface="Calibri Light" charset="0"/>
                <a:cs typeface="Calibri Light"/>
              </a:rPr>
              <a:t>the style of the communication</a:t>
            </a:r>
            <a:endParaRPr lang="en-GB" sz="2100" i="1">
              <a:solidFill>
                <a:schemeClr val="accent1">
                  <a:lumMod val="50000"/>
                </a:schemeClr>
              </a:solidFill>
              <a:latin typeface="Calibri Light"/>
              <a:ea typeface="Calibri Light" charset="0"/>
              <a:cs typeface="Calibri Light"/>
            </a:endParaRPr>
          </a:p>
        </p:txBody>
      </p:sp>
    </p:spTree>
    <p:extLst>
      <p:ext uri="{BB962C8B-B14F-4D97-AF65-F5344CB8AC3E}">
        <p14:creationId xmlns:p14="http://schemas.microsoft.com/office/powerpoint/2010/main" val="71908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Plaza.thmx</Template>
  <TotalTime>0</TotalTime>
  <Words>2860</Words>
  <Application>Microsoft Macintosh PowerPoint</Application>
  <PresentationFormat>Presentazione su schermo (16:9)</PresentationFormat>
  <Paragraphs>311</Paragraphs>
  <Slides>42</Slides>
  <Notes>15</Notes>
  <HiddenSlides>0</HiddenSlides>
  <MMClips>2</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42</vt:i4>
      </vt:variant>
    </vt:vector>
  </HeadingPairs>
  <TitlesOfParts>
    <vt:vector size="52" baseType="lpstr">
      <vt:lpstr>Arial</vt:lpstr>
      <vt:lpstr>Calibri</vt:lpstr>
      <vt:lpstr>Calibri light</vt:lpstr>
      <vt:lpstr>Calibri light</vt:lpstr>
      <vt:lpstr>Century Gothic</vt:lpstr>
      <vt:lpstr>Euphemia UCAS</vt:lpstr>
      <vt:lpstr>Perpetua</vt:lpstr>
      <vt:lpstr>Wingdings</vt:lpstr>
      <vt:lpstr>Wingdings 2</vt:lpstr>
      <vt:lpstr>Plaza</vt:lpstr>
      <vt:lpstr>Talking about science: tricks and tips   June 7-11, 2021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4. Stories| why not a simple speech</vt:lpstr>
      <vt:lpstr>Presentazione standard di PowerPoint</vt:lpstr>
      <vt:lpstr>Presentazione standard di PowerPoint</vt:lpstr>
      <vt:lpstr>Building a good story  Independently from the PE format you choose</vt:lpstr>
      <vt:lpstr>Presentazione standard di PowerPoint</vt:lpstr>
      <vt:lpstr>The Shapes of Stories  Kurt Vonnegut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Around your PE activity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9. Evaluation| impact and appreciation of a single event</vt:lpstr>
      <vt:lpstr>Presentazione standard di PowerPoint</vt:lpstr>
      <vt:lpstr>Practical Module</vt:lpstr>
      <vt:lpstr>Practical Module| Design your PE activity</vt:lpstr>
      <vt:lpstr>Practical Module| Design your PE activity</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INFN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comunicazione</dc:creator>
  <cp:keywords/>
  <dc:description/>
  <cp:lastModifiedBy/>
  <cp:revision>1</cp:revision>
  <cp:lastPrinted>2021-05-28T15:50:11Z</cp:lastPrinted>
  <dcterms:created xsi:type="dcterms:W3CDTF">2019-07-10T10:41:25Z</dcterms:created>
  <dcterms:modified xsi:type="dcterms:W3CDTF">2021-06-07T21:45:57Z</dcterms:modified>
  <cp:category/>
</cp:coreProperties>
</file>