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/>
    <p:restoredTop sz="94650"/>
  </p:normalViewPr>
  <p:slideViewPr>
    <p:cSldViewPr snapToGrid="0" snapToObjects="1">
      <p:cViewPr>
        <p:scale>
          <a:sx n="90" d="100"/>
          <a:sy n="90" d="100"/>
        </p:scale>
        <p:origin x="-128" y="-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C61A2D-3BE8-2A48-AC24-84BCAFCBB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995900-8092-DA4C-87D8-04BC21DB6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05C744-7C38-A74C-A6DF-1200333B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26AED8-FB95-5B4E-A702-C59D1420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49CA3E-729B-5746-8BBE-A6B6811BE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863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25F8EB-7AC6-DE41-87A4-00507069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AAFA29-8228-A348-9566-3046148E2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893A5D-B153-4F42-9001-B0B888108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87E000-7FC2-3348-901B-12B2A51E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2B8F42-09FC-F247-BD9B-AFB4C925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4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D51D21B-BA96-F249-9E6F-7BCB0BF41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22215EA-9102-7044-856F-5C4C30A8D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BBB6CF-CDAA-374E-81BF-A3626D379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2234DF-91EF-FA48-B4F4-BB515E886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21A0B4-89B8-3940-BE0A-4F683E23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1BAA2B-CD8B-BF40-8461-C4EB873F8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FD69D1-7467-FB42-A0B6-C3B5F3B0A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EF48D0-38BC-CC4F-B280-50BC1682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6701B4-CA43-CA49-99F4-A9A92B62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5B4295-4232-DA4C-AE07-7028F7ED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78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64C31D-2922-374F-9B84-4BC1306C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30CA80E-26C6-7F43-90B7-61F382FB3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134463-211F-D04A-AA8A-9A9A3F960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01FA5A-8B3B-504A-84B5-4F14A7528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79C725-6C9C-3F4E-9B36-8F01651B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69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6A988-9FF9-5147-A1BF-E68A4382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35F5A3-6A51-DF40-B400-E6E9EE5D1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C45A61-E5D0-294F-A872-257F39F86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924C20-9113-C447-A9F1-FB85AB3E6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3287240-72A4-4B4B-873D-E00095E9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44DFAD-7758-294C-AC31-0B6A8FA8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03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F4399C-A9CA-2943-8DD3-6C31DEFFD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59E0DB-B7E9-F24E-A2E0-0C861E39D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D5E87F1-7D30-0542-8EA3-76C4CCC24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8ED8B9A-5137-3341-B2B4-FB01282D9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760B69A-7385-6444-9FE7-8AD7DD1A1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D10523A-9F07-394A-B617-6BB0C321E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28E3A1A-F034-1445-A6D4-16A755D50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611E120-4079-6A44-95A9-7038ED95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13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63CF00-84A5-9648-ABBC-EB51DA690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2AF189D-6C09-0E4C-8FC2-85FDDFAA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082ABC5-6E7B-534A-A775-5B75FB0A9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3DB2AF-1237-8540-B8B8-4A11EDDA4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89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A92F6A-8CD0-3A42-BFCD-F38052D0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1FD6061-F6BF-0C41-8B56-BBBC26D52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158E2B-2896-B845-8434-DE5BA2D1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50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6934F7-5A37-624E-8EBF-7309FA01F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317DFE-0AA4-A04F-84CB-15D9B3E00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1F0CE0E-1DC9-6A47-B965-EA1EC9D60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9B593D-B6B3-814A-8E9A-F523BDD04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2C79A1-487B-B444-B9AD-5A302F13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0E2626-CF4E-D646-AAFE-285A01EC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6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4B5B34-56DB-6346-8FFD-DF78BD4BD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146999D-12BD-504A-B9BE-0BA4F0E108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4499BF-44EE-7948-90BD-1A98A7FD6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E6AB77A-66B3-3C4F-87E2-C47C7A56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133769-F037-6743-A8C8-2FF7A7166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F7D9D2-DB00-5642-B2FF-1059CDEF8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81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F29274-2655-F24C-BCE7-8E61739F3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AE9800-B0D2-3B44-9B7D-9672E871A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2A7B77-A36B-824C-AA27-A229D02516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55B46-5B82-9B4F-8477-7291DBD2A606}" type="datetimeFigureOut">
              <a:rPr lang="it-IT" smtClean="0"/>
              <a:t>10/01/20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502B6D-8FEE-4B4A-97D6-F4EE05B82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60CEE8-3395-004E-984C-0773080BA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24607-0ABA-7E4B-B3F0-1E33EE93A3D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82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7B9A56-676E-ED42-A881-08402A780452}"/>
              </a:ext>
            </a:extLst>
          </p:cNvPr>
          <p:cNvSpPr txBox="1"/>
          <p:nvPr/>
        </p:nvSpPr>
        <p:spPr>
          <a:xfrm>
            <a:off x="983848" y="706611"/>
            <a:ext cx="2624308" cy="4616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2400" b="1" dirty="0"/>
              <a:t>2019 (CMS+fase2)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4C5539A-9B39-9F40-B51E-B3BA141C7CE2}"/>
              </a:ext>
            </a:extLst>
          </p:cNvPr>
          <p:cNvSpPr txBox="1"/>
          <p:nvPr/>
        </p:nvSpPr>
        <p:spPr>
          <a:xfrm>
            <a:off x="983848" y="1301741"/>
            <a:ext cx="22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Abbiamo speso circa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6229E35-266F-F84A-9B52-FBE3C7E7366E}"/>
              </a:ext>
            </a:extLst>
          </p:cNvPr>
          <p:cNvSpPr txBox="1"/>
          <p:nvPr/>
        </p:nvSpPr>
        <p:spPr>
          <a:xfrm>
            <a:off x="983848" y="1804247"/>
            <a:ext cx="6353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- missioni : </a:t>
            </a:r>
            <a:r>
              <a:rPr lang="it-IT" sz="1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</a:t>
            </a:r>
            <a:r>
              <a:rPr lang="it-IT" b="1" dirty="0">
                <a:solidFill>
                  <a:srgbClr val="FF0000"/>
                </a:solidFill>
              </a:rPr>
              <a:t>226 K€</a:t>
            </a:r>
            <a:r>
              <a:rPr lang="it-IT" b="1" dirty="0"/>
              <a:t> = 202K€ +24K€ (su </a:t>
            </a:r>
            <a:r>
              <a:rPr lang="it-IT" b="1" dirty="0" err="1"/>
              <a:t>Gr.I</a:t>
            </a:r>
            <a:r>
              <a:rPr lang="it-IT" b="1" dirty="0"/>
              <a:t> - tranche settembre)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CB0D254-3651-E745-9A68-CF1FD422348A}"/>
              </a:ext>
            </a:extLst>
          </p:cNvPr>
          <p:cNvSpPr txBox="1"/>
          <p:nvPr/>
        </p:nvSpPr>
        <p:spPr>
          <a:xfrm>
            <a:off x="8313191" y="676365"/>
            <a:ext cx="3233449" cy="4616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2400" b="1" dirty="0"/>
              <a:t>Inizio 2020 (CMS+fase2)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4E1BB6E-22BD-7342-B275-0B2997968A55}"/>
              </a:ext>
            </a:extLst>
          </p:cNvPr>
          <p:cNvSpPr txBox="1"/>
          <p:nvPr/>
        </p:nvSpPr>
        <p:spPr>
          <a:xfrm>
            <a:off x="8295718" y="2732488"/>
            <a:ext cx="217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- missioni : </a:t>
            </a:r>
            <a:r>
              <a:rPr lang="it-IT" b="1" dirty="0">
                <a:highlight>
                  <a:srgbClr val="FFFF00"/>
                </a:highlight>
              </a:rPr>
              <a:t>185K€ </a:t>
            </a:r>
            <a:r>
              <a:rPr lang="it-IT" b="1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1052D7D-1113-4549-9B30-C0619F509366}"/>
              </a:ext>
            </a:extLst>
          </p:cNvPr>
          <p:cNvSpPr txBox="1"/>
          <p:nvPr/>
        </p:nvSpPr>
        <p:spPr>
          <a:xfrm>
            <a:off x="8295718" y="1264395"/>
            <a:ext cx="2459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Assegnazione </a:t>
            </a:r>
            <a:r>
              <a:rPr lang="it-IT" b="1" dirty="0">
                <a:highlight>
                  <a:srgbClr val="FFFF00"/>
                </a:highlight>
              </a:rPr>
              <a:t>iniziale</a:t>
            </a:r>
            <a:r>
              <a:rPr lang="it-IT" b="1" dirty="0"/>
              <a:t> : 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369E84A7-D320-4B41-96C2-8736975F98A9}"/>
              </a:ext>
            </a:extLst>
          </p:cNvPr>
          <p:cNvCxnSpPr/>
          <p:nvPr/>
        </p:nvCxnSpPr>
        <p:spPr>
          <a:xfrm flipV="1">
            <a:off x="3320143" y="2173579"/>
            <a:ext cx="0" cy="52607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495AC7-049C-5142-BCC4-6E8287DE7E09}"/>
              </a:ext>
            </a:extLst>
          </p:cNvPr>
          <p:cNvSpPr txBox="1"/>
          <p:nvPr/>
        </p:nvSpPr>
        <p:spPr>
          <a:xfrm>
            <a:off x="2929222" y="2719403"/>
            <a:ext cx="3227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147K€</a:t>
            </a:r>
            <a:r>
              <a:rPr lang="it-IT" dirty="0"/>
              <a:t> (assegnazione </a:t>
            </a:r>
            <a:r>
              <a:rPr lang="it-IT" dirty="0">
                <a:highlight>
                  <a:srgbClr val="FFFF00"/>
                </a:highlight>
              </a:rPr>
              <a:t>iniziale</a:t>
            </a:r>
            <a:r>
              <a:rPr lang="it-IT" dirty="0"/>
              <a:t>)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EB5DE92-614B-7248-A2AB-7976AAF0F340}"/>
              </a:ext>
            </a:extLst>
          </p:cNvPr>
          <p:cNvSpPr txBox="1"/>
          <p:nvPr/>
        </p:nvSpPr>
        <p:spPr>
          <a:xfrm>
            <a:off x="3024791" y="3173505"/>
            <a:ext cx="5095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55K€ (tranche maggio + tranche luglio ; da tasca RN)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9CBDFD9-E7C4-264A-90AF-32171B74979A}"/>
              </a:ext>
            </a:extLst>
          </p:cNvPr>
          <p:cNvSpPr txBox="1"/>
          <p:nvPr/>
        </p:nvSpPr>
        <p:spPr>
          <a:xfrm>
            <a:off x="983848" y="4045117"/>
            <a:ext cx="414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- consumi : 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~42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(CMS)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+53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(fase2)</a:t>
            </a:r>
            <a:r>
              <a:rPr lang="it-IT" b="1" dirty="0"/>
              <a:t>K€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6F8839F-1905-E740-A1E6-0382BD6AB9D4}"/>
              </a:ext>
            </a:extLst>
          </p:cNvPr>
          <p:cNvSpPr txBox="1"/>
          <p:nvPr/>
        </p:nvSpPr>
        <p:spPr>
          <a:xfrm>
            <a:off x="8295718" y="3983653"/>
            <a:ext cx="3286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- consumi : 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~31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(CMS)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+11.5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(fase2)</a:t>
            </a:r>
            <a:r>
              <a:rPr lang="it-IT" b="1" dirty="0"/>
              <a:t>K€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BB0ECD8-E485-6D46-AEF9-4E944752A61F}"/>
              </a:ext>
            </a:extLst>
          </p:cNvPr>
          <p:cNvSpPr/>
          <p:nvPr/>
        </p:nvSpPr>
        <p:spPr>
          <a:xfrm>
            <a:off x="2929222" y="2699657"/>
            <a:ext cx="5059238" cy="8431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7EB92B15-8D4A-1E4F-B784-3A6A8D470EFE}"/>
              </a:ext>
            </a:extLst>
          </p:cNvPr>
          <p:cNvCxnSpPr>
            <a:cxnSpLocks/>
          </p:cNvCxnSpPr>
          <p:nvPr/>
        </p:nvCxnSpPr>
        <p:spPr>
          <a:xfrm>
            <a:off x="2468395" y="4414449"/>
            <a:ext cx="0" cy="7184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A3B66F2-4B37-AA4E-831D-33CF0AE41CAC}"/>
              </a:ext>
            </a:extLst>
          </p:cNvPr>
          <p:cNvSpPr txBox="1"/>
          <p:nvPr/>
        </p:nvSpPr>
        <p:spPr>
          <a:xfrm>
            <a:off x="2399265" y="4589011"/>
            <a:ext cx="4312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ighlight>
                  <a:srgbClr val="FFFF00"/>
                </a:highlight>
              </a:rPr>
              <a:t>residuo impegno + rientro </a:t>
            </a:r>
            <a:r>
              <a:rPr lang="it-IT" dirty="0" err="1">
                <a:highlight>
                  <a:srgbClr val="FFFF00"/>
                </a:highlight>
              </a:rPr>
              <a:t>fee</a:t>
            </a:r>
            <a:r>
              <a:rPr lang="it-IT" dirty="0">
                <a:highlight>
                  <a:srgbClr val="FFFF00"/>
                </a:highlight>
              </a:rPr>
              <a:t> CMS-Italia</a:t>
            </a:r>
            <a:r>
              <a:rPr lang="it-IT" dirty="0"/>
              <a:t>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09A6CB9-E5BB-5A46-8D2C-1F58497EC6F3}"/>
              </a:ext>
            </a:extLst>
          </p:cNvPr>
          <p:cNvSpPr txBox="1"/>
          <p:nvPr/>
        </p:nvSpPr>
        <p:spPr>
          <a:xfrm>
            <a:off x="2029506" y="5275957"/>
            <a:ext cx="5307465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&gt;24.5 K€</a:t>
            </a:r>
            <a:r>
              <a:rPr lang="it-IT" b="1" dirty="0"/>
              <a:t> impegnati per spese su </a:t>
            </a:r>
            <a:r>
              <a:rPr lang="it-IT" dirty="0"/>
              <a:t>Team Account CERN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FBF219B-104A-C640-9691-66E909EE3956}"/>
              </a:ext>
            </a:extLst>
          </p:cNvPr>
          <p:cNvSpPr txBox="1"/>
          <p:nvPr/>
        </p:nvSpPr>
        <p:spPr>
          <a:xfrm>
            <a:off x="3208624" y="5722671"/>
            <a:ext cx="3367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Copre tutte le spese «ordinarie» CERN 2020 (e parte 2021 !) 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C081AC36-D8DA-624B-B9D8-110C9E1D045E}"/>
              </a:ext>
            </a:extLst>
          </p:cNvPr>
          <p:cNvCxnSpPr>
            <a:cxnSpLocks/>
          </p:cNvCxnSpPr>
          <p:nvPr/>
        </p:nvCxnSpPr>
        <p:spPr>
          <a:xfrm>
            <a:off x="2406708" y="6045837"/>
            <a:ext cx="757293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6EB1322F-685F-DF47-A3FA-08D9FADEF743}"/>
              </a:ext>
            </a:extLst>
          </p:cNvPr>
          <p:cNvCxnSpPr>
            <a:cxnSpLocks/>
          </p:cNvCxnSpPr>
          <p:nvPr/>
        </p:nvCxnSpPr>
        <p:spPr>
          <a:xfrm>
            <a:off x="2399265" y="5650545"/>
            <a:ext cx="7443" cy="3952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756BBEF1-8E22-874C-A4B4-567BAF10F84D}"/>
              </a:ext>
            </a:extLst>
          </p:cNvPr>
          <p:cNvCxnSpPr>
            <a:cxnSpLocks/>
          </p:cNvCxnSpPr>
          <p:nvPr/>
        </p:nvCxnSpPr>
        <p:spPr>
          <a:xfrm>
            <a:off x="6575686" y="6028330"/>
            <a:ext cx="2339714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B72F83B-F95B-EE4A-AFBF-9D5285713EEF}"/>
              </a:ext>
            </a:extLst>
          </p:cNvPr>
          <p:cNvSpPr txBox="1"/>
          <p:nvPr/>
        </p:nvSpPr>
        <p:spPr>
          <a:xfrm>
            <a:off x="8915400" y="5584171"/>
            <a:ext cx="2810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ci </a:t>
            </a:r>
            <a:r>
              <a:rPr lang="it-IT" b="1" dirty="0" err="1"/>
              <a:t>permettera’</a:t>
            </a:r>
            <a:r>
              <a:rPr lang="it-IT" b="1" dirty="0"/>
              <a:t> di investire </a:t>
            </a:r>
          </a:p>
          <a:p>
            <a:r>
              <a:rPr lang="it-IT" b="1" dirty="0"/>
              <a:t>in strumentazione, </a:t>
            </a:r>
          </a:p>
          <a:p>
            <a:r>
              <a:rPr lang="it-IT" b="1" dirty="0"/>
              <a:t>materiale x lab, etc...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EE4FE143-0D19-374C-9C16-4EAF425D4BF6}"/>
              </a:ext>
            </a:extLst>
          </p:cNvPr>
          <p:cNvCxnSpPr>
            <a:cxnSpLocks/>
          </p:cNvCxnSpPr>
          <p:nvPr/>
        </p:nvCxnSpPr>
        <p:spPr>
          <a:xfrm>
            <a:off x="8768028" y="4629984"/>
            <a:ext cx="506601" cy="95418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3CE1E236-0298-7440-83E8-EE75DCC3C6C5}"/>
              </a:ext>
            </a:extLst>
          </p:cNvPr>
          <p:cNvCxnSpPr>
            <a:cxnSpLocks/>
          </p:cNvCxnSpPr>
          <p:nvPr/>
        </p:nvCxnSpPr>
        <p:spPr>
          <a:xfrm flipH="1">
            <a:off x="7407722" y="4589011"/>
            <a:ext cx="1003581" cy="68694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ross 32">
            <a:extLst>
              <a:ext uri="{FF2B5EF4-FFF2-40B4-BE49-F238E27FC236}">
                <a16:creationId xmlns:a16="http://schemas.microsoft.com/office/drawing/2014/main" xmlns="" id="{33A72921-6BC2-DD47-9C04-AD31C423A388}"/>
              </a:ext>
            </a:extLst>
          </p:cNvPr>
          <p:cNvSpPr/>
          <p:nvPr/>
        </p:nvSpPr>
        <p:spPr>
          <a:xfrm rot="17947211">
            <a:off x="7663268" y="4672288"/>
            <a:ext cx="538159" cy="572109"/>
          </a:xfrm>
          <a:prstGeom prst="plus">
            <a:avLst>
              <a:gd name="adj" fmla="val 4522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6923455-3C5B-5743-8CE8-4592117C882B}"/>
              </a:ext>
            </a:extLst>
          </p:cNvPr>
          <p:cNvSpPr txBox="1"/>
          <p:nvPr/>
        </p:nvSpPr>
        <p:spPr>
          <a:xfrm>
            <a:off x="151329" y="648866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DE4507B4-68BC-634D-9807-E3E1E49453C6}"/>
              </a:ext>
            </a:extLst>
          </p:cNvPr>
          <p:cNvSpPr txBox="1"/>
          <p:nvPr/>
        </p:nvSpPr>
        <p:spPr>
          <a:xfrm>
            <a:off x="887265" y="123625"/>
            <a:ext cx="560198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>
                <a:highlight>
                  <a:srgbClr val="00FFFF"/>
                </a:highlight>
              </a:rPr>
              <a:t>Resoconto budget in pillole (e prospettive)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71413135-EEF4-7946-B581-2EDE1421F3F1}"/>
              </a:ext>
            </a:extLst>
          </p:cNvPr>
          <p:cNvCxnSpPr/>
          <p:nvPr/>
        </p:nvCxnSpPr>
        <p:spPr>
          <a:xfrm>
            <a:off x="8120743" y="643707"/>
            <a:ext cx="0" cy="390770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587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153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Pompili</dc:creator>
  <cp:lastModifiedBy>Gabriella Pugliese</cp:lastModifiedBy>
  <cp:revision>7</cp:revision>
  <dcterms:created xsi:type="dcterms:W3CDTF">2020-01-08T19:10:15Z</dcterms:created>
  <dcterms:modified xsi:type="dcterms:W3CDTF">2020-01-10T08:39:15Z</dcterms:modified>
</cp:coreProperties>
</file>