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28.jpeg" ContentType="image/jpeg"/>
  <Override PartName="/ppt/media/image1.png" ContentType="image/png"/>
  <Override PartName="/ppt/media/image2.png" ContentType="image/png"/>
  <Override PartName="/ppt/media/image9.jpeg" ContentType="image/jpeg"/>
  <Override PartName="/ppt/media/image23.gif" ContentType="image/gif"/>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jpeg" ContentType="image/jpeg"/>
  <Override PartName="/ppt/media/image19.png" ContentType="image/png"/>
  <Override PartName="/ppt/media/image13.jpeg" ContentType="image/jpeg"/>
  <Override PartName="/ppt/media/image14.gif" ContentType="image/gif"/>
  <Override PartName="/ppt/media/image15.png" ContentType="image/png"/>
  <Override PartName="/ppt/media/image16.png" ContentType="image/png"/>
  <Override PartName="/ppt/media/image24.jpeg" ContentType="image/jpeg"/>
  <Override PartName="/ppt/media/image17.png" ContentType="image/png"/>
  <Override PartName="/ppt/media/image18.jpeg" ContentType="image/jpeg"/>
  <Override PartName="/ppt/media/image20.png" ContentType="image/png"/>
  <Override PartName="/ppt/media/image21.jpeg" ContentType="image/jpeg"/>
  <Override PartName="/ppt/media/image22.jpeg" ContentType="image/jpeg"/>
  <Override PartName="/ppt/media/image27.png" ContentType="image/png"/>
  <Override PartName="/ppt/media/image25.jpeg" ContentType="image/jpeg"/>
  <Override PartName="/ppt/media/image37.png" ContentType="image/png"/>
  <Override PartName="/ppt/media/image26.jpeg" ContentType="image/jpe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8.png" ContentType="image/png"/>
  <Override PartName="/ppt/media/image39.png" ContentType="image/png"/>
  <Override PartName="/ppt/media/image42.jpeg" ContentType="image/jpeg"/>
  <Override PartName="/ppt/media/image40.png" ContentType="image/png"/>
  <Override PartName="/ppt/media/image41.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16000" y="812520"/>
            <a:ext cx="7127280" cy="4008960"/>
          </a:xfrm>
          <a:prstGeom prst="rect">
            <a:avLst/>
          </a:prstGeom>
        </p:spPr>
        <p:txBody>
          <a:bodyPr lIns="0" rIns="0" tIns="0" bIns="0" anchor="ctr"/>
          <a:p>
            <a:r>
              <a:rPr b="0" lang="en-US" sz="1800" spc="-1" strike="noStrike">
                <a:solidFill>
                  <a:srgbClr val="ffffff"/>
                </a:solidFill>
                <a:latin typeface="Century Gothic"/>
              </a:rPr>
              <a:t>Fai clic per spostare la diapositiva</a:t>
            </a:r>
            <a:endParaRPr b="0" lang="en-US" sz="1800" spc="-1" strike="noStrike">
              <a:solidFill>
                <a:srgbClr val="ffffff"/>
              </a:solidFill>
              <a:latin typeface="Century Gothic"/>
            </a:endParaRPr>
          </a:p>
        </p:txBody>
      </p:sp>
      <p:sp>
        <p:nvSpPr>
          <p:cNvPr id="86" name="PlaceHolder 2"/>
          <p:cNvSpPr>
            <a:spLocks noGrp="1"/>
          </p:cNvSpPr>
          <p:nvPr>
            <p:ph type="body"/>
          </p:nvPr>
        </p:nvSpPr>
        <p:spPr>
          <a:xfrm>
            <a:off x="756000" y="5078520"/>
            <a:ext cx="6047640" cy="4811040"/>
          </a:xfrm>
          <a:prstGeom prst="rect">
            <a:avLst/>
          </a:prstGeom>
        </p:spPr>
        <p:txBody>
          <a:bodyPr lIns="0" rIns="0" tIns="0" bIns="0"/>
          <a:p>
            <a:r>
              <a:rPr b="0" lang="it-IT" sz="2000" spc="-1" strike="noStrike">
                <a:latin typeface="Arial"/>
              </a:rPr>
              <a:t>Fai clic per modificare il formato delle note</a:t>
            </a:r>
            <a:endParaRPr b="0" lang="it-IT" sz="2000" spc="-1" strike="noStrike">
              <a:latin typeface="Arial"/>
            </a:endParaRPr>
          </a:p>
        </p:txBody>
      </p:sp>
      <p:sp>
        <p:nvSpPr>
          <p:cNvPr id="87" name="PlaceHolder 3"/>
          <p:cNvSpPr>
            <a:spLocks noGrp="1"/>
          </p:cNvSpPr>
          <p:nvPr>
            <p:ph type="hdr"/>
          </p:nvPr>
        </p:nvSpPr>
        <p:spPr>
          <a:xfrm>
            <a:off x="0" y="0"/>
            <a:ext cx="3280680" cy="534240"/>
          </a:xfrm>
          <a:prstGeom prst="rect">
            <a:avLst/>
          </a:prstGeom>
        </p:spPr>
        <p:txBody>
          <a:bodyPr lIns="0" rIns="0" tIns="0" bIns="0"/>
          <a:p>
            <a:r>
              <a:rPr b="0" lang="it-IT" sz="1400" spc="-1" strike="noStrike">
                <a:latin typeface="Times New Roman"/>
              </a:rPr>
              <a:t>&lt;intestazione&gt;</a:t>
            </a:r>
            <a:endParaRPr b="0" lang="it-IT" sz="1400" spc="-1" strike="noStrike">
              <a:latin typeface="Times New Roman"/>
            </a:endParaRPr>
          </a:p>
        </p:txBody>
      </p:sp>
      <p:sp>
        <p:nvSpPr>
          <p:cNvPr id="88" name="PlaceHolder 4"/>
          <p:cNvSpPr>
            <a:spLocks noGrp="1"/>
          </p:cNvSpPr>
          <p:nvPr>
            <p:ph type="dt"/>
          </p:nvPr>
        </p:nvSpPr>
        <p:spPr>
          <a:xfrm>
            <a:off x="4278960" y="0"/>
            <a:ext cx="3280680" cy="534240"/>
          </a:xfrm>
          <a:prstGeom prst="rect">
            <a:avLst/>
          </a:prstGeom>
        </p:spPr>
        <p:txBody>
          <a:bodyPr lIns="0" rIns="0" tIns="0" bIns="0"/>
          <a:p>
            <a:pPr algn="r"/>
            <a:r>
              <a:rPr b="0" lang="it-IT" sz="1400" spc="-1" strike="noStrike">
                <a:latin typeface="Times New Roman"/>
              </a:rPr>
              <a:t>&lt;data/ora&gt;</a:t>
            </a:r>
            <a:endParaRPr b="0" lang="it-IT" sz="1400" spc="-1" strike="noStrike">
              <a:latin typeface="Times New Roman"/>
            </a:endParaRPr>
          </a:p>
        </p:txBody>
      </p:sp>
      <p:sp>
        <p:nvSpPr>
          <p:cNvPr id="89" name="PlaceHolder 5"/>
          <p:cNvSpPr>
            <a:spLocks noGrp="1"/>
          </p:cNvSpPr>
          <p:nvPr>
            <p:ph type="ftr"/>
          </p:nvPr>
        </p:nvSpPr>
        <p:spPr>
          <a:xfrm>
            <a:off x="0" y="10157400"/>
            <a:ext cx="3280680" cy="534240"/>
          </a:xfrm>
          <a:prstGeom prst="rect">
            <a:avLst/>
          </a:prstGeom>
        </p:spPr>
        <p:txBody>
          <a:bodyPr lIns="0" rIns="0" tIns="0" bIns="0" anchor="b"/>
          <a:p>
            <a:r>
              <a:rPr b="0" lang="it-IT" sz="1400" spc="-1" strike="noStrike">
                <a:latin typeface="Times New Roman"/>
              </a:rPr>
              <a:t>&lt;piè di pagina&gt;</a:t>
            </a:r>
            <a:endParaRPr b="0" lang="it-IT" sz="1400" spc="-1" strike="noStrike">
              <a:latin typeface="Times New Roman"/>
            </a:endParaRPr>
          </a:p>
        </p:txBody>
      </p:sp>
      <p:sp>
        <p:nvSpPr>
          <p:cNvPr id="90" name="PlaceHolder 6"/>
          <p:cNvSpPr>
            <a:spLocks noGrp="1"/>
          </p:cNvSpPr>
          <p:nvPr>
            <p:ph type="sldNum"/>
          </p:nvPr>
        </p:nvSpPr>
        <p:spPr>
          <a:xfrm>
            <a:off x="4278960" y="10157400"/>
            <a:ext cx="3280680" cy="534240"/>
          </a:xfrm>
          <a:prstGeom prst="rect">
            <a:avLst/>
          </a:prstGeom>
        </p:spPr>
        <p:txBody>
          <a:bodyPr lIns="0" rIns="0" tIns="0" bIns="0" anchor="b"/>
          <a:p>
            <a:pPr algn="r"/>
            <a:fld id="{DE28435B-22C1-48B2-8D0B-0AD070DE0272}"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380880" y="685800"/>
            <a:ext cx="6095520" cy="3428640"/>
          </a:xfrm>
          <a:prstGeom prst="rect">
            <a:avLst/>
          </a:prstGeom>
        </p:spPr>
      </p:sp>
      <p:sp>
        <p:nvSpPr>
          <p:cNvPr id="240" name="PlaceHolder 2"/>
          <p:cNvSpPr>
            <a:spLocks noGrp="1"/>
          </p:cNvSpPr>
          <p:nvPr>
            <p:ph type="body"/>
          </p:nvPr>
        </p:nvSpPr>
        <p:spPr>
          <a:xfrm>
            <a:off x="685800" y="4343400"/>
            <a:ext cx="5486040" cy="4114440"/>
          </a:xfrm>
          <a:prstGeom prst="rect">
            <a:avLst/>
          </a:prstGeom>
        </p:spPr>
        <p:txBody>
          <a:bodyPr>
            <a:normAutofit/>
          </a:bodyPr>
          <a:p>
            <a:endParaRPr b="0" lang="it-IT" sz="2000" spc="-1" strike="noStrike">
              <a:latin typeface="Arial"/>
            </a:endParaRPr>
          </a:p>
        </p:txBody>
      </p:sp>
      <p:sp>
        <p:nvSpPr>
          <p:cNvPr id="241" name="TextShape 3"/>
          <p:cNvSpPr txBox="1"/>
          <p:nvPr/>
        </p:nvSpPr>
        <p:spPr>
          <a:xfrm>
            <a:off x="3884760" y="8685360"/>
            <a:ext cx="2971440" cy="456840"/>
          </a:xfrm>
          <a:prstGeom prst="rect">
            <a:avLst/>
          </a:prstGeom>
          <a:noFill/>
          <a:ln>
            <a:noFill/>
          </a:ln>
        </p:spPr>
        <p:txBody>
          <a:bodyPr anchor="b"/>
          <a:p>
            <a:pPr algn="r">
              <a:lnSpc>
                <a:spcPct val="100000"/>
              </a:lnSpc>
            </a:pPr>
            <a:fld id="{1F36226A-D138-421D-95B5-9A50724BC4D1}" type="slidenum">
              <a:rPr b="0" lang="it-IT" sz="1200" spc="-1" strike="noStrike">
                <a:solidFill>
                  <a:srgbClr val="000000"/>
                </a:solidFill>
                <a:latin typeface="+mn-lt"/>
                <a:ea typeface="+mn-ea"/>
              </a:rPr>
              <a:t>&lt;numero&gt;</a:t>
            </a:fld>
            <a:endParaRPr b="0" lang="it-IT"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29" name="PlaceHolder 2"/>
          <p:cNvSpPr>
            <a:spLocks noGrp="1"/>
          </p:cNvSpPr>
          <p:nvPr>
            <p:ph type="body"/>
          </p:nvPr>
        </p:nvSpPr>
        <p:spPr>
          <a:xfrm>
            <a:off x="685800" y="2194560"/>
            <a:ext cx="1082016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30" name="PlaceHolder 3"/>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32"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33"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34" name="PlaceHolder 4"/>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35" name="PlaceHolder 5"/>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37" name="PlaceHolder 2"/>
          <p:cNvSpPr>
            <a:spLocks noGrp="1"/>
          </p:cNvSpPr>
          <p:nvPr>
            <p:ph type="body"/>
          </p:nvPr>
        </p:nvSpPr>
        <p:spPr>
          <a:xfrm>
            <a:off x="685800" y="219456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38" name="PlaceHolder 3"/>
          <p:cNvSpPr>
            <a:spLocks noGrp="1"/>
          </p:cNvSpPr>
          <p:nvPr>
            <p:ph type="body"/>
          </p:nvPr>
        </p:nvSpPr>
        <p:spPr>
          <a:xfrm>
            <a:off x="4344120" y="219456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39" name="PlaceHolder 4"/>
          <p:cNvSpPr>
            <a:spLocks noGrp="1"/>
          </p:cNvSpPr>
          <p:nvPr>
            <p:ph type="body"/>
          </p:nvPr>
        </p:nvSpPr>
        <p:spPr>
          <a:xfrm>
            <a:off x="8002440" y="219456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40" name="PlaceHolder 5"/>
          <p:cNvSpPr>
            <a:spLocks noGrp="1"/>
          </p:cNvSpPr>
          <p:nvPr>
            <p:ph type="body"/>
          </p:nvPr>
        </p:nvSpPr>
        <p:spPr>
          <a:xfrm>
            <a:off x="685800" y="429660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41" name="PlaceHolder 6"/>
          <p:cNvSpPr>
            <a:spLocks noGrp="1"/>
          </p:cNvSpPr>
          <p:nvPr>
            <p:ph type="body"/>
          </p:nvPr>
        </p:nvSpPr>
        <p:spPr>
          <a:xfrm>
            <a:off x="4344120" y="429660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42" name="PlaceHolder 7"/>
          <p:cNvSpPr>
            <a:spLocks noGrp="1"/>
          </p:cNvSpPr>
          <p:nvPr>
            <p:ph type="body"/>
          </p:nvPr>
        </p:nvSpPr>
        <p:spPr>
          <a:xfrm>
            <a:off x="8002440" y="429660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50" name="PlaceHolder 2"/>
          <p:cNvSpPr>
            <a:spLocks noGrp="1"/>
          </p:cNvSpPr>
          <p:nvPr>
            <p:ph type="subTitle"/>
          </p:nvPr>
        </p:nvSpPr>
        <p:spPr>
          <a:xfrm>
            <a:off x="685800" y="2194560"/>
            <a:ext cx="10820160" cy="402372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52" name="PlaceHolder 2"/>
          <p:cNvSpPr>
            <a:spLocks noGrp="1"/>
          </p:cNvSpPr>
          <p:nvPr>
            <p:ph type="body"/>
          </p:nvPr>
        </p:nvSpPr>
        <p:spPr>
          <a:xfrm>
            <a:off x="685800" y="2194560"/>
            <a:ext cx="10820160" cy="402372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54"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55"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2895480" y="764280"/>
            <a:ext cx="8610120" cy="5993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59"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60"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61" name="PlaceHolder 4"/>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8" name="PlaceHolder 2"/>
          <p:cNvSpPr>
            <a:spLocks noGrp="1"/>
          </p:cNvSpPr>
          <p:nvPr>
            <p:ph type="subTitle"/>
          </p:nvPr>
        </p:nvSpPr>
        <p:spPr>
          <a:xfrm>
            <a:off x="685800" y="2194560"/>
            <a:ext cx="10820160" cy="402372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63"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64"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65" name="PlaceHolder 4"/>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67"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68"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69" name="PlaceHolder 4"/>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71" name="PlaceHolder 2"/>
          <p:cNvSpPr>
            <a:spLocks noGrp="1"/>
          </p:cNvSpPr>
          <p:nvPr>
            <p:ph type="body"/>
          </p:nvPr>
        </p:nvSpPr>
        <p:spPr>
          <a:xfrm>
            <a:off x="685800" y="2194560"/>
            <a:ext cx="1082016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72" name="PlaceHolder 3"/>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74"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75"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76" name="PlaceHolder 4"/>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77" name="PlaceHolder 5"/>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79" name="PlaceHolder 2"/>
          <p:cNvSpPr>
            <a:spLocks noGrp="1"/>
          </p:cNvSpPr>
          <p:nvPr>
            <p:ph type="body"/>
          </p:nvPr>
        </p:nvSpPr>
        <p:spPr>
          <a:xfrm>
            <a:off x="685800" y="219456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80" name="PlaceHolder 3"/>
          <p:cNvSpPr>
            <a:spLocks noGrp="1"/>
          </p:cNvSpPr>
          <p:nvPr>
            <p:ph type="body"/>
          </p:nvPr>
        </p:nvSpPr>
        <p:spPr>
          <a:xfrm>
            <a:off x="4344120" y="219456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81" name="PlaceHolder 4"/>
          <p:cNvSpPr>
            <a:spLocks noGrp="1"/>
          </p:cNvSpPr>
          <p:nvPr>
            <p:ph type="body"/>
          </p:nvPr>
        </p:nvSpPr>
        <p:spPr>
          <a:xfrm>
            <a:off x="8002440" y="219456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82" name="PlaceHolder 5"/>
          <p:cNvSpPr>
            <a:spLocks noGrp="1"/>
          </p:cNvSpPr>
          <p:nvPr>
            <p:ph type="body"/>
          </p:nvPr>
        </p:nvSpPr>
        <p:spPr>
          <a:xfrm>
            <a:off x="685800" y="429660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83" name="PlaceHolder 6"/>
          <p:cNvSpPr>
            <a:spLocks noGrp="1"/>
          </p:cNvSpPr>
          <p:nvPr>
            <p:ph type="body"/>
          </p:nvPr>
        </p:nvSpPr>
        <p:spPr>
          <a:xfrm>
            <a:off x="4344120" y="429660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84" name="PlaceHolder 7"/>
          <p:cNvSpPr>
            <a:spLocks noGrp="1"/>
          </p:cNvSpPr>
          <p:nvPr>
            <p:ph type="body"/>
          </p:nvPr>
        </p:nvSpPr>
        <p:spPr>
          <a:xfrm>
            <a:off x="8002440" y="4296600"/>
            <a:ext cx="348372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10" name="PlaceHolder 2"/>
          <p:cNvSpPr>
            <a:spLocks noGrp="1"/>
          </p:cNvSpPr>
          <p:nvPr>
            <p:ph type="body"/>
          </p:nvPr>
        </p:nvSpPr>
        <p:spPr>
          <a:xfrm>
            <a:off x="685800" y="2194560"/>
            <a:ext cx="10820160" cy="402372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12"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13"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2895480" y="764280"/>
            <a:ext cx="8610120" cy="59936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17"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18"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19" name="PlaceHolder 4"/>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21"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22"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23" name="PlaceHolder 4"/>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ffffff"/>
              </a:solidFill>
              <a:latin typeface="Century Gothic"/>
            </a:endParaRPr>
          </a:p>
        </p:txBody>
      </p:sp>
      <p:sp>
        <p:nvSpPr>
          <p:cNvPr id="25"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26"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ffffff"/>
              </a:solidFill>
              <a:latin typeface="Century Gothic"/>
            </a:endParaRPr>
          </a:p>
        </p:txBody>
      </p:sp>
      <p:sp>
        <p:nvSpPr>
          <p:cNvPr id="27" name="PlaceHolder 4"/>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ffffff"/>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0"/>
            <a:ext cx="12191760" cy="1441080"/>
          </a:xfrm>
          <a:prstGeom prst="rect">
            <a:avLst/>
          </a:prstGeom>
          <a:ln>
            <a:noFill/>
          </a:ln>
        </p:spPr>
      </p:pic>
      <p:pic>
        <p:nvPicPr>
          <p:cNvPr id="1" name="Picture 6" descr=""/>
          <p:cNvPicPr/>
          <p:nvPr/>
        </p:nvPicPr>
        <p:blipFill>
          <a:blip r:embed="rId3"/>
          <a:stretch/>
        </p:blipFill>
        <p:spPr>
          <a:xfrm>
            <a:off x="0" y="4375080"/>
            <a:ext cx="12191760" cy="2482560"/>
          </a:xfrm>
          <a:prstGeom prst="rect">
            <a:avLst/>
          </a:prstGeom>
          <a:ln>
            <a:noFill/>
          </a:ln>
        </p:spPr>
      </p:pic>
      <p:sp>
        <p:nvSpPr>
          <p:cNvPr id="2" name="PlaceHolder 1"/>
          <p:cNvSpPr>
            <a:spLocks noGrp="1"/>
          </p:cNvSpPr>
          <p:nvPr>
            <p:ph type="title"/>
          </p:nvPr>
        </p:nvSpPr>
        <p:spPr>
          <a:xfrm>
            <a:off x="1371600" y="1803240"/>
            <a:ext cx="9448560" cy="1824840"/>
          </a:xfrm>
          <a:prstGeom prst="rect">
            <a:avLst/>
          </a:prstGeom>
        </p:spPr>
        <p:txBody>
          <a:bodyPr anchor="b">
            <a:normAutofit/>
          </a:bodyPr>
          <a:p>
            <a:pPr>
              <a:lnSpc>
                <a:spcPct val="90000"/>
              </a:lnSpc>
            </a:pPr>
            <a:r>
              <a:rPr b="0" lang="en-US" sz="6000" spc="-1" strike="noStrike" cap="all">
                <a:solidFill>
                  <a:srgbClr val="ffffff"/>
                </a:solidFill>
                <a:latin typeface="Century Gothic"/>
              </a:rPr>
              <a:t>Fare clic per modificare lo stile del titolo</a:t>
            </a:r>
            <a:endParaRPr b="0" lang="en-US" sz="6000" spc="-1" strike="noStrike">
              <a:solidFill>
                <a:srgbClr val="ffffff"/>
              </a:solidFill>
              <a:latin typeface="Century Gothic"/>
            </a:endParaRPr>
          </a:p>
        </p:txBody>
      </p:sp>
      <p:sp>
        <p:nvSpPr>
          <p:cNvPr id="3" name="PlaceHolder 2"/>
          <p:cNvSpPr>
            <a:spLocks noGrp="1"/>
          </p:cNvSpPr>
          <p:nvPr>
            <p:ph type="dt"/>
          </p:nvPr>
        </p:nvSpPr>
        <p:spPr>
          <a:xfrm>
            <a:off x="7909560" y="4314240"/>
            <a:ext cx="2910600" cy="374400"/>
          </a:xfrm>
          <a:prstGeom prst="rect">
            <a:avLst/>
          </a:prstGeom>
        </p:spPr>
        <p:txBody>
          <a:bodyPr anchor="ctr"/>
          <a:p>
            <a:pPr algn="r">
              <a:lnSpc>
                <a:spcPct val="100000"/>
              </a:lnSpc>
            </a:pPr>
            <a:fld id="{348D673A-C790-4673-9D28-AE2737E84E64}" type="datetime1">
              <a:rPr b="0" lang="it-IT" sz="1050" spc="-1" strike="noStrike">
                <a:solidFill>
                  <a:srgbClr val="ffffff"/>
                </a:solidFill>
                <a:latin typeface="Century Gothic"/>
              </a:rPr>
              <a:t>26/11/2018</a:t>
            </a:fld>
            <a:endParaRPr b="0" lang="it-IT" sz="1050" spc="-1" strike="noStrike">
              <a:latin typeface="Times New Roman"/>
            </a:endParaRPr>
          </a:p>
        </p:txBody>
      </p:sp>
      <p:sp>
        <p:nvSpPr>
          <p:cNvPr id="4" name="PlaceHolder 3"/>
          <p:cNvSpPr>
            <a:spLocks noGrp="1"/>
          </p:cNvSpPr>
          <p:nvPr>
            <p:ph type="ftr"/>
          </p:nvPr>
        </p:nvSpPr>
        <p:spPr>
          <a:xfrm>
            <a:off x="1371600" y="4323960"/>
            <a:ext cx="6400440" cy="364680"/>
          </a:xfrm>
          <a:prstGeom prst="rect">
            <a:avLst/>
          </a:prstGeom>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5" name="PlaceHolder 4"/>
          <p:cNvSpPr>
            <a:spLocks noGrp="1"/>
          </p:cNvSpPr>
          <p:nvPr>
            <p:ph type="sldNum"/>
          </p:nvPr>
        </p:nvSpPr>
        <p:spPr>
          <a:xfrm>
            <a:off x="8077320" y="1431000"/>
            <a:ext cx="2742840" cy="364680"/>
          </a:xfrm>
          <a:prstGeom prst="rect">
            <a:avLst/>
          </a:prstGeom>
        </p:spPr>
        <p:txBody>
          <a:bodyPr anchor="ctr"/>
          <a:p>
            <a:pPr algn="r">
              <a:lnSpc>
                <a:spcPct val="100000"/>
              </a:lnSpc>
            </a:pPr>
            <a:fld id="{B78C4D06-5272-4DFD-B70F-D5A164DFD0C9}" type="slidenum">
              <a:rPr b="0" lang="it-IT" sz="1050" spc="-1" strike="noStrike">
                <a:solidFill>
                  <a:srgbClr val="ffffff"/>
                </a:solidFill>
                <a:latin typeface="Century Gothic"/>
              </a:rPr>
              <a:t>&lt;numero&gt;</a:t>
            </a:fld>
            <a:endParaRPr b="0" lang="it-IT" sz="1050" spc="-1" strike="noStrike">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2200" spc="-1" strike="noStrike">
                <a:solidFill>
                  <a:srgbClr val="ffffff"/>
                </a:solidFill>
                <a:latin typeface="Century Gothic"/>
              </a:rPr>
              <a:t>Fai clic per modificare il formato del testo della struttura</a:t>
            </a:r>
            <a:endParaRPr b="0" lang="en-US" sz="2200" spc="-1" strike="noStrike">
              <a:solidFill>
                <a:srgbClr val="ffffff"/>
              </a:solidFill>
              <a:latin typeface="Century Gothic"/>
            </a:endParaRPr>
          </a:p>
          <a:p>
            <a:pPr lvl="1" marL="864000" indent="-324000">
              <a:spcBef>
                <a:spcPts val="1134"/>
              </a:spcBef>
              <a:buClr>
                <a:srgbClr val="ffffff"/>
              </a:buClr>
              <a:buSzPct val="75000"/>
              <a:buFont typeface="Symbol" charset="2"/>
              <a:buChar char=""/>
            </a:pPr>
            <a:r>
              <a:rPr b="0" lang="en-US" sz="1800" spc="-1" strike="noStrike">
                <a:solidFill>
                  <a:srgbClr val="ffffff"/>
                </a:solidFill>
                <a:latin typeface="Century Gothic"/>
              </a:rPr>
              <a:t>Secondo livello struttura</a:t>
            </a:r>
            <a:endParaRPr b="0" lang="en-US" sz="1800" spc="-1" strike="noStrike">
              <a:solidFill>
                <a:srgbClr val="ffffff"/>
              </a:solidFill>
              <a:latin typeface="Century Gothic"/>
            </a:endParaRPr>
          </a:p>
          <a:p>
            <a:pPr lvl="2" marL="1296000" indent="-288000">
              <a:spcBef>
                <a:spcPts val="850"/>
              </a:spcBef>
              <a:buClr>
                <a:srgbClr val="ffffff"/>
              </a:buClr>
              <a:buSzPct val="45000"/>
              <a:buFont typeface="Wingdings" charset="2"/>
              <a:buChar char=""/>
            </a:pPr>
            <a:r>
              <a:rPr b="0" lang="en-US" sz="1600" spc="-1" strike="noStrike">
                <a:solidFill>
                  <a:srgbClr val="ffffff"/>
                </a:solidFill>
                <a:latin typeface="Century Gothic"/>
              </a:rPr>
              <a:t>Terzo livello struttura</a:t>
            </a:r>
            <a:endParaRPr b="0" lang="en-US" sz="1600" spc="-1" strike="noStrike">
              <a:solidFill>
                <a:srgbClr val="ffffff"/>
              </a:solidFill>
              <a:latin typeface="Century Gothic"/>
            </a:endParaRPr>
          </a:p>
          <a:p>
            <a:pPr lvl="3" marL="1728000" indent="-216000">
              <a:spcBef>
                <a:spcPts val="567"/>
              </a:spcBef>
              <a:buClr>
                <a:srgbClr val="ffffff"/>
              </a:buClr>
              <a:buSzPct val="75000"/>
              <a:buFont typeface="Symbol" charset="2"/>
              <a:buChar char=""/>
            </a:pPr>
            <a:r>
              <a:rPr b="0" lang="en-US" sz="1600" spc="-1" strike="noStrike">
                <a:solidFill>
                  <a:srgbClr val="ffffff"/>
                </a:solidFill>
                <a:latin typeface="Century Gothic"/>
              </a:rPr>
              <a:t>Quarto livello struttura</a:t>
            </a:r>
            <a:endParaRPr b="0" lang="en-US" sz="1600" spc="-1" strike="noStrike">
              <a:solidFill>
                <a:srgbClr val="ffffff"/>
              </a:solidFill>
              <a:latin typeface="Century Gothic"/>
            </a:endParaRPr>
          </a:p>
          <a:p>
            <a:pPr lvl="4" marL="2160000" indent="-216000">
              <a:spcBef>
                <a:spcPts val="283"/>
              </a:spcBef>
              <a:buClr>
                <a:srgbClr val="ffffff"/>
              </a:buClr>
              <a:buSzPct val="45000"/>
              <a:buFont typeface="Wingdings" charset="2"/>
              <a:buChar char=""/>
            </a:pPr>
            <a:r>
              <a:rPr b="0" lang="en-US" sz="2000" spc="-1" strike="noStrike">
                <a:solidFill>
                  <a:srgbClr val="ffffff"/>
                </a:solidFill>
                <a:latin typeface="Century Gothic"/>
              </a:rPr>
              <a:t>Quinto livello struttura</a:t>
            </a:r>
            <a:endParaRPr b="0" lang="en-US" sz="2000" spc="-1" strike="noStrike">
              <a:solidFill>
                <a:srgbClr val="ffffff"/>
              </a:solidFill>
              <a:latin typeface="Century Gothic"/>
            </a:endParaRPr>
          </a:p>
          <a:p>
            <a:pPr lvl="5" marL="2592000" indent="-216000">
              <a:spcBef>
                <a:spcPts val="283"/>
              </a:spcBef>
              <a:buClr>
                <a:srgbClr val="ffffff"/>
              </a:buClr>
              <a:buSzPct val="45000"/>
              <a:buFont typeface="Wingdings" charset="2"/>
              <a:buChar char=""/>
            </a:pPr>
            <a:r>
              <a:rPr b="0" lang="en-US" sz="2000" spc="-1" strike="noStrike">
                <a:solidFill>
                  <a:srgbClr val="ffffff"/>
                </a:solidFill>
                <a:latin typeface="Century Gothic"/>
              </a:rPr>
              <a:t>Sesto livello struttura</a:t>
            </a:r>
            <a:endParaRPr b="0" lang="en-US" sz="2000" spc="-1" strike="noStrike">
              <a:solidFill>
                <a:srgbClr val="ffffff"/>
              </a:solidFill>
              <a:latin typeface="Century Gothic"/>
            </a:endParaRPr>
          </a:p>
          <a:p>
            <a:pPr lvl="6" marL="3024000" indent="-216000">
              <a:spcBef>
                <a:spcPts val="283"/>
              </a:spcBef>
              <a:buClr>
                <a:srgbClr val="ffffff"/>
              </a:buClr>
              <a:buSzPct val="45000"/>
              <a:buFont typeface="Wingdings" charset="2"/>
              <a:buChar char=""/>
            </a:pPr>
            <a:r>
              <a:rPr b="0" lang="en-US" sz="2000" spc="-1" strike="noStrike">
                <a:solidFill>
                  <a:srgbClr val="ffffff"/>
                </a:solidFill>
                <a:latin typeface="Century Gothic"/>
              </a:rPr>
              <a:t>Settimo livello struttura</a:t>
            </a:r>
            <a:endParaRPr b="0" lang="en-US" sz="2000" spc="-1" strike="noStrike">
              <a:solidFill>
                <a:srgbClr val="ffffff"/>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43" name="Picture 6" descr=""/>
          <p:cNvPicPr/>
          <p:nvPr/>
        </p:nvPicPr>
        <p:blipFill>
          <a:blip r:embed="rId2"/>
          <a:stretch/>
        </p:blipFill>
        <p:spPr>
          <a:xfrm>
            <a:off x="0" y="0"/>
            <a:ext cx="12191760" cy="1441080"/>
          </a:xfrm>
          <a:prstGeom prst="rect">
            <a:avLst/>
          </a:prstGeom>
          <a:ln>
            <a:noFill/>
          </a:ln>
        </p:spPr>
      </p:pic>
      <p:sp>
        <p:nvSpPr>
          <p:cNvPr id="44" name="PlaceHolder 1"/>
          <p:cNvSpPr>
            <a:spLocks noGrp="1"/>
          </p:cNvSpPr>
          <p:nvPr>
            <p:ph type="title"/>
          </p:nvPr>
        </p:nvSpPr>
        <p:spPr>
          <a:xfrm>
            <a:off x="2895480" y="764280"/>
            <a:ext cx="8610120" cy="1292760"/>
          </a:xfrm>
          <a:prstGeom prst="rect">
            <a:avLst/>
          </a:prstGeom>
        </p:spPr>
        <p:txBody>
          <a:bodyPr anchor="ctr"/>
          <a:p>
            <a:pPr algn="r">
              <a:lnSpc>
                <a:spcPct val="90000"/>
              </a:lnSpc>
            </a:pPr>
            <a:r>
              <a:rPr b="0" lang="en-US" sz="4000" spc="-1" strike="noStrike" cap="all">
                <a:solidFill>
                  <a:srgbClr val="ffffff"/>
                </a:solidFill>
                <a:latin typeface="Century Gothic"/>
              </a:rPr>
              <a:t>Fare clic per modificare lo stile del titolo</a:t>
            </a:r>
            <a:endParaRPr b="0" lang="en-US" sz="4000" spc="-1" strike="noStrike">
              <a:solidFill>
                <a:srgbClr val="ffffff"/>
              </a:solidFill>
              <a:latin typeface="Century Gothic"/>
            </a:endParaRPr>
          </a:p>
        </p:txBody>
      </p:sp>
      <p:sp>
        <p:nvSpPr>
          <p:cNvPr id="45" name="PlaceHolder 2"/>
          <p:cNvSpPr>
            <a:spLocks noGrp="1"/>
          </p:cNvSpPr>
          <p:nvPr>
            <p:ph type="body"/>
          </p:nvPr>
        </p:nvSpPr>
        <p:spPr>
          <a:xfrm>
            <a:off x="685800" y="2194560"/>
            <a:ext cx="10820160" cy="4023720"/>
          </a:xfrm>
          <a:prstGeom prst="rect">
            <a:avLst/>
          </a:prstGeom>
        </p:spPr>
        <p:txBody>
          <a:bodyPr/>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Fare clic per modificare stili del testo dello schema</a:t>
            </a:r>
            <a:endParaRPr b="0" lang="en-US" sz="2200" spc="-1" strike="noStrike">
              <a:solidFill>
                <a:srgbClr val="ffffff"/>
              </a:solidFill>
              <a:latin typeface="Century Gothic"/>
            </a:endParaRPr>
          </a:p>
          <a:p>
            <a:pPr lvl="1" marL="685800" indent="-228240">
              <a:lnSpc>
                <a:spcPct val="90000"/>
              </a:lnSpc>
              <a:spcBef>
                <a:spcPts val="499"/>
              </a:spcBef>
              <a:buClr>
                <a:srgbClr val="ffffff"/>
              </a:buClr>
              <a:buFont typeface="Arial"/>
              <a:buChar char="•"/>
            </a:pPr>
            <a:r>
              <a:rPr b="0" lang="en-US" sz="2000" spc="-1" strike="noStrike">
                <a:solidFill>
                  <a:srgbClr val="ffffff"/>
                </a:solidFill>
                <a:latin typeface="Century Gothic"/>
              </a:rPr>
              <a:t>Secondo livello</a:t>
            </a:r>
            <a:endParaRPr b="0" lang="en-US" sz="2000" spc="-1" strike="noStrike">
              <a:solidFill>
                <a:srgbClr val="ffffff"/>
              </a:solidFill>
              <a:latin typeface="Century Gothic"/>
            </a:endParaRPr>
          </a:p>
          <a:p>
            <a:pPr lvl="2" marL="1143000" indent="-228240">
              <a:lnSpc>
                <a:spcPct val="90000"/>
              </a:lnSpc>
              <a:spcBef>
                <a:spcPts val="499"/>
              </a:spcBef>
              <a:buClr>
                <a:srgbClr val="ffffff"/>
              </a:buClr>
              <a:buFont typeface="Arial"/>
              <a:buChar char="•"/>
            </a:pPr>
            <a:r>
              <a:rPr b="0" lang="en-US" sz="1800" spc="-1" strike="noStrike">
                <a:solidFill>
                  <a:srgbClr val="ffffff"/>
                </a:solidFill>
                <a:latin typeface="Century Gothic"/>
              </a:rPr>
              <a:t>Terzo livello</a:t>
            </a:r>
            <a:endParaRPr b="0" lang="en-US" sz="1800" spc="-1" strike="noStrike">
              <a:solidFill>
                <a:srgbClr val="ffffff"/>
              </a:solidFill>
              <a:latin typeface="Century Gothic"/>
            </a:endParaRPr>
          </a:p>
          <a:p>
            <a:pPr lvl="3" marL="1600200" indent="-228240">
              <a:lnSpc>
                <a:spcPct val="90000"/>
              </a:lnSpc>
              <a:spcBef>
                <a:spcPts val="499"/>
              </a:spcBef>
              <a:buClr>
                <a:srgbClr val="ffffff"/>
              </a:buClr>
              <a:buFont typeface="Arial"/>
              <a:buChar char="•"/>
            </a:pPr>
            <a:r>
              <a:rPr b="0" lang="en-US" sz="1600" spc="-1" strike="noStrike">
                <a:solidFill>
                  <a:srgbClr val="ffffff"/>
                </a:solidFill>
                <a:latin typeface="Century Gothic"/>
              </a:rPr>
              <a:t>Quarto livello</a:t>
            </a:r>
            <a:endParaRPr b="0" lang="en-US" sz="1600" spc="-1" strike="noStrike">
              <a:solidFill>
                <a:srgbClr val="ffffff"/>
              </a:solidFill>
              <a:latin typeface="Century Gothic"/>
            </a:endParaRPr>
          </a:p>
          <a:p>
            <a:pPr lvl="4" marL="2057400" indent="-228240">
              <a:lnSpc>
                <a:spcPct val="90000"/>
              </a:lnSpc>
              <a:spcBef>
                <a:spcPts val="499"/>
              </a:spcBef>
              <a:buClr>
                <a:srgbClr val="ffffff"/>
              </a:buClr>
              <a:buFont typeface="Arial"/>
              <a:buChar char="•"/>
            </a:pPr>
            <a:r>
              <a:rPr b="0" lang="en-US" sz="1600" spc="-1" strike="noStrike">
                <a:solidFill>
                  <a:srgbClr val="ffffff"/>
                </a:solidFill>
                <a:latin typeface="Century Gothic"/>
              </a:rPr>
              <a:t>Quinto livello</a:t>
            </a:r>
            <a:endParaRPr b="0" lang="en-US" sz="1600" spc="-1" strike="noStrike">
              <a:solidFill>
                <a:srgbClr val="ffffff"/>
              </a:solidFill>
              <a:latin typeface="Century Gothic"/>
            </a:endParaRPr>
          </a:p>
        </p:txBody>
      </p:sp>
      <p:sp>
        <p:nvSpPr>
          <p:cNvPr id="46" name="PlaceHolder 3"/>
          <p:cNvSpPr>
            <a:spLocks noGrp="1"/>
          </p:cNvSpPr>
          <p:nvPr>
            <p:ph type="dt"/>
          </p:nvPr>
        </p:nvSpPr>
        <p:spPr>
          <a:xfrm>
            <a:off x="8595360" y="6356520"/>
            <a:ext cx="2910600" cy="364680"/>
          </a:xfrm>
          <a:prstGeom prst="rect">
            <a:avLst/>
          </a:prstGeom>
        </p:spPr>
        <p:txBody>
          <a:bodyPr anchor="ctr"/>
          <a:p>
            <a:pPr algn="r">
              <a:lnSpc>
                <a:spcPct val="100000"/>
              </a:lnSpc>
            </a:pPr>
            <a:fld id="{F8F7C946-234D-47B1-B8F2-F9FC3CF6596B}" type="datetime1">
              <a:rPr b="0" lang="it-IT" sz="1050" spc="-1" strike="noStrike">
                <a:solidFill>
                  <a:srgbClr val="ffffff"/>
                </a:solidFill>
                <a:latin typeface="Century Gothic"/>
              </a:rPr>
              <a:t>26/11/2018</a:t>
            </a:fld>
            <a:endParaRPr b="0" lang="it-IT" sz="1050" spc="-1" strike="noStrike">
              <a:latin typeface="Times New Roman"/>
            </a:endParaRPr>
          </a:p>
        </p:txBody>
      </p:sp>
      <p:sp>
        <p:nvSpPr>
          <p:cNvPr id="47" name="PlaceHolder 4"/>
          <p:cNvSpPr>
            <a:spLocks noGrp="1"/>
          </p:cNvSpPr>
          <p:nvPr>
            <p:ph type="ftr"/>
          </p:nvPr>
        </p:nvSpPr>
        <p:spPr>
          <a:xfrm>
            <a:off x="685800" y="6355800"/>
            <a:ext cx="7772040" cy="364680"/>
          </a:xfrm>
          <a:prstGeom prst="rect">
            <a:avLst/>
          </a:prstGeom>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48" name="PlaceHolder 5"/>
          <p:cNvSpPr>
            <a:spLocks noGrp="1"/>
          </p:cNvSpPr>
          <p:nvPr>
            <p:ph type="sldNum"/>
          </p:nvPr>
        </p:nvSpPr>
        <p:spPr>
          <a:xfrm>
            <a:off x="8763120" y="380880"/>
            <a:ext cx="2742840" cy="364680"/>
          </a:xfrm>
          <a:prstGeom prst="rect">
            <a:avLst/>
          </a:prstGeom>
        </p:spPr>
        <p:txBody>
          <a:bodyPr anchor="ctr"/>
          <a:p>
            <a:pPr algn="r">
              <a:lnSpc>
                <a:spcPct val="100000"/>
              </a:lnSpc>
            </a:pPr>
            <a:fld id="{733C9CBF-C512-4B88-87A3-AA6B08EE51E8}" type="slidenum">
              <a:rPr b="0" lang="it-IT" sz="1050" spc="-1" strike="noStrike">
                <a:solidFill>
                  <a:srgbClr val="ffffff"/>
                </a:solidFill>
                <a:latin typeface="Century Gothic"/>
              </a:rPr>
              <a:t>&lt;numero&gt;</a:t>
            </a:fld>
            <a:endParaRPr b="0" lang="it-IT" sz="10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gi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3.xml"/><Relationship Id="rId6"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gif"/><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Picture 2" descr=""/>
          <p:cNvPicPr/>
          <p:nvPr/>
        </p:nvPicPr>
        <p:blipFill>
          <a:blip r:embed="rId1"/>
          <a:stretch/>
        </p:blipFill>
        <p:spPr>
          <a:xfrm>
            <a:off x="1281960" y="2075760"/>
            <a:ext cx="9213840" cy="1581480"/>
          </a:xfrm>
          <a:prstGeom prst="rect">
            <a:avLst/>
          </a:prstGeom>
          <a:ln>
            <a:noFill/>
          </a:ln>
        </p:spPr>
      </p:pic>
      <p:sp>
        <p:nvSpPr>
          <p:cNvPr id="92" name="CustomShape 1"/>
          <p:cNvSpPr/>
          <p:nvPr/>
        </p:nvSpPr>
        <p:spPr>
          <a:xfrm>
            <a:off x="4195440" y="3925440"/>
            <a:ext cx="39574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it-IT" sz="1800" spc="-1" strike="noStrike">
                <a:solidFill>
                  <a:srgbClr val="ffffff"/>
                </a:solidFill>
                <a:latin typeface="Century Gothic"/>
              </a:rPr>
              <a:t>Luisa Alunni Solestizi – INFN Perugia</a:t>
            </a:r>
            <a:endParaRPr b="0" lang="it-IT" sz="1800" spc="-1" strike="noStrike">
              <a:latin typeface="Arial"/>
            </a:endParaRPr>
          </a:p>
        </p:txBody>
      </p:sp>
      <p:sp>
        <p:nvSpPr>
          <p:cNvPr id="93" name="TextShape 2"/>
          <p:cNvSpPr txBox="1"/>
          <p:nvPr/>
        </p:nvSpPr>
        <p:spPr>
          <a:xfrm>
            <a:off x="8077320" y="1431000"/>
            <a:ext cx="2742840" cy="364680"/>
          </a:xfrm>
          <a:prstGeom prst="rect">
            <a:avLst/>
          </a:prstGeom>
          <a:noFill/>
          <a:ln>
            <a:noFill/>
          </a:ln>
        </p:spPr>
        <p:txBody>
          <a:bodyPr anchor="ctr"/>
          <a:p>
            <a:pPr algn="r">
              <a:lnSpc>
                <a:spcPct val="100000"/>
              </a:lnSpc>
            </a:pPr>
            <a:fld id="{B618BB20-C303-4AF4-AEF8-B0A359B64131}" type="slidenum">
              <a:rPr b="0" lang="it-IT" sz="1050" spc="-1" strike="noStrike">
                <a:solidFill>
                  <a:srgbClr val="ffffff"/>
                </a:solidFill>
                <a:latin typeface="Century Gothic"/>
              </a:rPr>
              <a:t>&lt;numero&gt;</a:t>
            </a:fld>
            <a:endParaRPr b="0" lang="it-IT" sz="1050" spc="-1" strike="noStrike">
              <a:latin typeface="Times New Roman"/>
            </a:endParaRPr>
          </a:p>
        </p:txBody>
      </p:sp>
      <p:sp>
        <p:nvSpPr>
          <p:cNvPr id="94" name="TextShape 3"/>
          <p:cNvSpPr txBox="1"/>
          <p:nvPr/>
        </p:nvSpPr>
        <p:spPr>
          <a:xfrm>
            <a:off x="1371600" y="4323960"/>
            <a:ext cx="64004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Pallon</a:t>
            </a:r>
            <a:r>
              <a:rPr b="0" lang="en-US" sz="4000" spc="-1" strike="noStrike" cap="all">
                <a:solidFill>
                  <a:srgbClr val="ff0000"/>
                </a:solidFill>
                <a:latin typeface="Century Gothic"/>
              </a:rPr>
              <a:t>c</a:t>
            </a:r>
            <a:r>
              <a:rPr b="0" lang="en-US" sz="4000" spc="-1" strike="noStrike" cap="all">
                <a:solidFill>
                  <a:srgbClr val="ffffff"/>
                </a:solidFill>
                <a:latin typeface="Century Gothic"/>
              </a:rPr>
              <a:t>ino riscaldato</a:t>
            </a:r>
            <a:endParaRPr b="0" lang="en-US" sz="4000" spc="-1" strike="noStrike">
              <a:solidFill>
                <a:srgbClr val="ffffff"/>
              </a:solidFill>
              <a:latin typeface="Century Gothic"/>
            </a:endParaRPr>
          </a:p>
        </p:txBody>
      </p:sp>
      <p:sp>
        <p:nvSpPr>
          <p:cNvPr id="149" name="TextShape 2"/>
          <p:cNvSpPr txBox="1"/>
          <p:nvPr/>
        </p:nvSpPr>
        <p:spPr>
          <a:xfrm>
            <a:off x="685800" y="1751400"/>
            <a:ext cx="6591960" cy="304200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Materiali: </a:t>
            </a:r>
            <a:r>
              <a:rPr b="0" lang="en-US" sz="2200" spc="-1" strike="noStrike">
                <a:solidFill>
                  <a:srgbClr val="ffffff"/>
                </a:solidFill>
                <a:latin typeface="Century Gothic"/>
              </a:rPr>
              <a:t>un palloncino, un accendino, acqua.</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un palloncino gonfiato con aria e un palloncino riempito con un po’ d’acqua e poi gonfiato con aria sono riscaldati con la fiamma di un accendino (nella parte inferiore).</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Risultato: </a:t>
            </a:r>
            <a:r>
              <a:rPr b="0" lang="en-US" sz="2200" spc="-1" strike="noStrike">
                <a:solidFill>
                  <a:srgbClr val="ffffff"/>
                </a:solidFill>
                <a:latin typeface="Century Gothic"/>
              </a:rPr>
              <a:t>il palloncino pieno d’aria esplode dopo qualche secondo. Il secondo palloncino non esplode purché si punti la fiamma dove presente lo strato d’acqua.</a:t>
            </a:r>
            <a:endParaRPr b="0" lang="en-US" sz="2200" spc="-1" strike="noStrike">
              <a:solidFill>
                <a:srgbClr val="ffffff"/>
              </a:solidFill>
              <a:latin typeface="Century Gothic"/>
            </a:endParaRPr>
          </a:p>
        </p:txBody>
      </p:sp>
      <p:sp>
        <p:nvSpPr>
          <p:cNvPr id="150"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51" name="TextShape 4"/>
          <p:cNvSpPr txBox="1"/>
          <p:nvPr/>
        </p:nvSpPr>
        <p:spPr>
          <a:xfrm>
            <a:off x="8763120" y="380880"/>
            <a:ext cx="2742840" cy="364680"/>
          </a:xfrm>
          <a:prstGeom prst="rect">
            <a:avLst/>
          </a:prstGeom>
          <a:noFill/>
          <a:ln>
            <a:noFill/>
          </a:ln>
        </p:spPr>
        <p:txBody>
          <a:bodyPr anchor="ctr"/>
          <a:p>
            <a:pPr algn="r">
              <a:lnSpc>
                <a:spcPct val="100000"/>
              </a:lnSpc>
            </a:pPr>
            <a:fld id="{A41D09E2-18D0-445F-A755-0E46F4BBCF56}"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52" name="Picture 2" descr=""/>
          <p:cNvPicPr/>
          <p:nvPr/>
        </p:nvPicPr>
        <p:blipFill>
          <a:blip r:embed="rId1"/>
          <a:stretch/>
        </p:blipFill>
        <p:spPr>
          <a:xfrm>
            <a:off x="7369200" y="1700640"/>
            <a:ext cx="4314600" cy="2871000"/>
          </a:xfrm>
          <a:prstGeom prst="rect">
            <a:avLst/>
          </a:prstGeom>
          <a:ln>
            <a:noFill/>
          </a:ln>
        </p:spPr>
      </p:pic>
      <p:sp>
        <p:nvSpPr>
          <p:cNvPr id="153" name="CustomShape 5"/>
          <p:cNvSpPr/>
          <p:nvPr/>
        </p:nvSpPr>
        <p:spPr>
          <a:xfrm>
            <a:off x="702000" y="4562640"/>
            <a:ext cx="11489760" cy="1589040"/>
          </a:xfrm>
          <a:prstGeom prst="rect">
            <a:avLst/>
          </a:prstGeom>
          <a:noFill/>
          <a:ln>
            <a:noFill/>
          </a:ln>
        </p:spPr>
        <p:style>
          <a:lnRef idx="0"/>
          <a:fillRef idx="0"/>
          <a:effectRef idx="0"/>
          <a:fontRef idx="minor"/>
        </p:style>
        <p:txBody>
          <a:bodyPr lIns="90000" rIns="90000" tIns="45000" bIns="45000"/>
          <a:p>
            <a:pPr marL="228600" indent="-228240">
              <a:lnSpc>
                <a:spcPct val="90000"/>
              </a:lnSpc>
              <a:spcBef>
                <a:spcPts val="1001"/>
              </a:spcBef>
              <a:buClr>
                <a:srgbClr val="ff0000"/>
              </a:buClr>
              <a:buFont typeface="Arial"/>
              <a:buChar char="•"/>
            </a:pPr>
            <a:r>
              <a:rPr b="0" lang="it-IT" sz="2000" spc="-1" strike="noStrike">
                <a:solidFill>
                  <a:srgbClr val="ff0000"/>
                </a:solidFill>
                <a:latin typeface="Century Gothic"/>
              </a:rPr>
              <a:t>Domande chiave: </a:t>
            </a:r>
            <a:r>
              <a:rPr b="0" lang="it-IT" sz="2000" spc="-1" strike="noStrike">
                <a:solidFill>
                  <a:srgbClr val="ffffff"/>
                </a:solidFill>
                <a:latin typeface="Century Gothic"/>
              </a:rPr>
              <a:t>come fare a non far esplodere il palloncino? (condurli al tentativo con acqua).</a:t>
            </a:r>
            <a:endParaRPr b="0" lang="it-IT" sz="2000" spc="-1" strike="noStrike">
              <a:latin typeface="Arial"/>
            </a:endParaRPr>
          </a:p>
          <a:p>
            <a:pPr marL="228600" indent="-228240">
              <a:lnSpc>
                <a:spcPct val="90000"/>
              </a:lnSpc>
              <a:spcBef>
                <a:spcPts val="1001"/>
              </a:spcBef>
              <a:buClr>
                <a:srgbClr val="ff0000"/>
              </a:buClr>
              <a:buFont typeface="Arial"/>
              <a:buChar char="•"/>
            </a:pPr>
            <a:r>
              <a:rPr b="0" lang="it-IT" sz="2000" spc="-1" strike="noStrike">
                <a:solidFill>
                  <a:srgbClr val="ff0000"/>
                </a:solidFill>
                <a:latin typeface="Century Gothic"/>
              </a:rPr>
              <a:t>Spiegazione: </a:t>
            </a:r>
            <a:r>
              <a:rPr b="0" lang="it-IT" sz="2000" spc="-1" strike="noStrike">
                <a:solidFill>
                  <a:srgbClr val="ffffff"/>
                </a:solidFill>
                <a:latin typeface="Century Gothic"/>
              </a:rPr>
              <a:t>in generale l’aumento di temperatura causa l’espansione dei gas (aria nel palloncino), nel caso specifico la rottura della membrana avviene prima per il calore ravvicinato della fiamma che scioglie la plastica. L’acqua funzione come isolante termico, assorbendo il calore della fiamma e rallentando la fusione della plastica.</a:t>
            </a:r>
            <a:endParaRPr b="0" lang="it-IT" sz="2000" spc="-1" strike="noStrike">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685800" y="2194560"/>
            <a:ext cx="8614800" cy="402372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2000" spc="-1" strike="noStrike">
                <a:solidFill>
                  <a:srgbClr val="ff0000"/>
                </a:solidFill>
                <a:latin typeface="Century Gothic"/>
              </a:rPr>
              <a:t>Materiali: </a:t>
            </a:r>
            <a:r>
              <a:rPr b="0" lang="en-US" sz="2200" spc="-1" strike="noStrike">
                <a:solidFill>
                  <a:srgbClr val="ffffff"/>
                </a:solidFill>
                <a:latin typeface="Century Gothic"/>
              </a:rPr>
              <a:t>palloncino, bottiglia di vetro/plastica rigida.</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000" spc="-1" strike="noStrike">
                <a:solidFill>
                  <a:srgbClr val="ff0000"/>
                </a:solidFill>
                <a:latin typeface="Century Gothic"/>
              </a:rPr>
              <a:t>Esperimento: </a:t>
            </a:r>
            <a:r>
              <a:rPr b="0" lang="en-US" sz="2000" spc="-1" strike="noStrike">
                <a:solidFill>
                  <a:srgbClr val="ffffff"/>
                </a:solidFill>
                <a:latin typeface="Century Gothic"/>
              </a:rPr>
              <a:t>immettere un po’ d’aria dentro il palloncino e chiudere con esso l’imboccatura della bottiglia, assicurandosi che sia abbastanza morbido e che l’aria lo possa gonfiare senza sforzo. Porre la bottiglia in luoghi a temperatura diversa da quella in cui è stata chiusa (al sole, nel frigorifero, …) ed attendere qualche minuto.</a:t>
            </a:r>
            <a:endParaRPr b="0" lang="en-US" sz="20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000" spc="-1" strike="noStrike">
                <a:solidFill>
                  <a:srgbClr val="ff0000"/>
                </a:solidFill>
                <a:latin typeface="Century Gothic"/>
              </a:rPr>
              <a:t>Risultato:</a:t>
            </a:r>
            <a:r>
              <a:rPr b="0" lang="en-US" sz="2000" spc="-1" strike="noStrike">
                <a:solidFill>
                  <a:srgbClr val="ffffff"/>
                </a:solidFill>
                <a:latin typeface="Century Gothic"/>
              </a:rPr>
              <a:t> il palloncino tende a gonfiarsi se si passa a un luogo più caldo e a sgonfiarsi quando lo poniamo in un luogo più freddo. </a:t>
            </a:r>
            <a:endParaRPr b="0" lang="en-US" sz="20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000" spc="-1" strike="noStrike">
                <a:solidFill>
                  <a:srgbClr val="ff0000"/>
                </a:solidFill>
                <a:latin typeface="Century Gothic"/>
              </a:rPr>
              <a:t>Domande chiave: </a:t>
            </a:r>
            <a:r>
              <a:rPr b="0" lang="en-US" sz="2000" spc="-1" strike="noStrike">
                <a:solidFill>
                  <a:srgbClr val="ffffff"/>
                </a:solidFill>
                <a:latin typeface="Century Gothic"/>
              </a:rPr>
              <a:t>è possibile far espandere il palloncino con una reazione chimica? (aceto e bicarbonato)</a:t>
            </a:r>
            <a:endParaRPr b="0" lang="en-US" sz="20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000" spc="-1" strike="noStrike">
                <a:solidFill>
                  <a:srgbClr val="ff0000"/>
                </a:solidFill>
                <a:latin typeface="Century Gothic"/>
              </a:rPr>
              <a:t>Spiegazione: </a:t>
            </a:r>
            <a:r>
              <a:rPr b="0" lang="en-US" sz="2000" spc="-1" strike="noStrike">
                <a:solidFill>
                  <a:srgbClr val="ffffff"/>
                </a:solidFill>
                <a:latin typeface="Century Gothic"/>
              </a:rPr>
              <a:t>PV=nRT (legge dei gas perfetti), nel caso della reazione si libera gas (anidride carbonica).</a:t>
            </a:r>
            <a:endParaRPr b="0" lang="en-US" sz="2000" spc="-1" strike="noStrike">
              <a:solidFill>
                <a:srgbClr val="ffffff"/>
              </a:solidFill>
              <a:latin typeface="Century Gothic"/>
            </a:endParaRPr>
          </a:p>
          <a:p>
            <a:pPr>
              <a:lnSpc>
                <a:spcPct val="90000"/>
              </a:lnSpc>
              <a:spcBef>
                <a:spcPts val="1001"/>
              </a:spcBef>
            </a:pPr>
            <a:endParaRPr b="0" lang="en-US" sz="2000" spc="-1" strike="noStrike">
              <a:solidFill>
                <a:srgbClr val="ffffff"/>
              </a:solidFill>
              <a:latin typeface="Century Gothic"/>
            </a:endParaRPr>
          </a:p>
        </p:txBody>
      </p:sp>
      <p:sp>
        <p:nvSpPr>
          <p:cNvPr id="155" name="TextShape 2"/>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56" name="TextShape 3"/>
          <p:cNvSpPr txBox="1"/>
          <p:nvPr/>
        </p:nvSpPr>
        <p:spPr>
          <a:xfrm>
            <a:off x="8763120" y="380880"/>
            <a:ext cx="2742840" cy="364680"/>
          </a:xfrm>
          <a:prstGeom prst="rect">
            <a:avLst/>
          </a:prstGeom>
          <a:noFill/>
          <a:ln>
            <a:noFill/>
          </a:ln>
        </p:spPr>
        <p:txBody>
          <a:bodyPr anchor="ctr"/>
          <a:p>
            <a:pPr algn="r">
              <a:lnSpc>
                <a:spcPct val="100000"/>
              </a:lnSpc>
            </a:pPr>
            <a:fld id="{594A14C6-BA87-475A-B138-6E699DBD0C3C}" type="slidenum">
              <a:rPr b="0" lang="it-IT" sz="1050" spc="-1" strike="noStrike">
                <a:solidFill>
                  <a:srgbClr val="ffffff"/>
                </a:solidFill>
                <a:latin typeface="Century Gothic"/>
              </a:rPr>
              <a:t>&lt;numero&gt;</a:t>
            </a:fld>
            <a:endParaRPr b="0" lang="it-IT" sz="1050" spc="-1" strike="noStrike">
              <a:latin typeface="Times New Roman"/>
            </a:endParaRPr>
          </a:p>
        </p:txBody>
      </p:sp>
      <p:sp>
        <p:nvSpPr>
          <p:cNvPr id="157" name="CustomShape 4"/>
          <p:cNvSpPr/>
          <p:nvPr/>
        </p:nvSpPr>
        <p:spPr>
          <a:xfrm>
            <a:off x="3048120" y="916920"/>
            <a:ext cx="8610120" cy="1292760"/>
          </a:xfrm>
          <a:prstGeom prst="rect">
            <a:avLst/>
          </a:prstGeom>
          <a:noFill/>
          <a:ln>
            <a:noFill/>
          </a:ln>
        </p:spPr>
        <p:style>
          <a:lnRef idx="0"/>
          <a:fillRef idx="0"/>
          <a:effectRef idx="0"/>
          <a:fontRef idx="minor"/>
        </p:style>
        <p:txBody>
          <a:bodyPr anchor="ctr">
            <a:normAutofit/>
          </a:bodyPr>
          <a:p>
            <a:pPr algn="r">
              <a:lnSpc>
                <a:spcPct val="90000"/>
              </a:lnSpc>
            </a:pPr>
            <a:r>
              <a:rPr b="0" lang="it-IT" sz="4000" spc="-1" strike="noStrike" cap="all">
                <a:solidFill>
                  <a:srgbClr val="ffffff"/>
                </a:solidFill>
                <a:latin typeface="Century Gothic"/>
              </a:rPr>
              <a:t>Pallon</a:t>
            </a:r>
            <a:r>
              <a:rPr b="0" lang="it-IT" sz="4000" spc="-1" strike="noStrike" cap="all">
                <a:solidFill>
                  <a:srgbClr val="ff0000"/>
                </a:solidFill>
                <a:latin typeface="Century Gothic"/>
              </a:rPr>
              <a:t>c</a:t>
            </a:r>
            <a:r>
              <a:rPr b="0" lang="it-IT" sz="4000" spc="-1" strike="noStrike" cap="all">
                <a:solidFill>
                  <a:srgbClr val="ffffff"/>
                </a:solidFill>
                <a:latin typeface="Century Gothic"/>
              </a:rPr>
              <a:t>ino riscaldato 2</a:t>
            </a:r>
            <a:endParaRPr b="0" lang="it-IT" sz="4000" spc="-1" strike="noStrike">
              <a:latin typeface="Arial"/>
            </a:endParaRPr>
          </a:p>
        </p:txBody>
      </p:sp>
      <p:pic>
        <p:nvPicPr>
          <p:cNvPr id="158" name="Picture 2" descr=""/>
          <p:cNvPicPr/>
          <p:nvPr/>
        </p:nvPicPr>
        <p:blipFill>
          <a:blip r:embed="rId1"/>
          <a:stretch/>
        </p:blipFill>
        <p:spPr>
          <a:xfrm>
            <a:off x="9384120" y="1992600"/>
            <a:ext cx="2339280" cy="457524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Equa</a:t>
            </a:r>
            <a:r>
              <a:rPr b="0" lang="en-US" sz="4000" spc="-1" strike="noStrike" cap="all">
                <a:solidFill>
                  <a:srgbClr val="ff0000"/>
                </a:solidFill>
                <a:latin typeface="Century Gothic"/>
              </a:rPr>
              <a:t>z</a:t>
            </a:r>
            <a:r>
              <a:rPr b="0" lang="en-US" sz="4000" spc="-1" strike="noStrike" cap="all">
                <a:solidFill>
                  <a:srgbClr val="ffffff"/>
                </a:solidFill>
                <a:latin typeface="Century Gothic"/>
              </a:rPr>
              <a:t>ione dei gas e </a:t>
            </a:r>
            <a:br/>
            <a:r>
              <a:rPr b="0" lang="en-US" sz="4000" spc="-1" strike="noStrike" cap="all">
                <a:solidFill>
                  <a:srgbClr val="ffffff"/>
                </a:solidFill>
                <a:latin typeface="Century Gothic"/>
              </a:rPr>
              <a:t>calore specifico d</a:t>
            </a:r>
            <a:r>
              <a:rPr b="0" lang="en-US" sz="4000" spc="-1" strike="noStrike" cap="all">
                <a:solidFill>
                  <a:srgbClr val="ff0000"/>
                </a:solidFill>
                <a:latin typeface="Century Gothic"/>
              </a:rPr>
              <a:t>e</a:t>
            </a:r>
            <a:r>
              <a:rPr b="0" lang="en-US" sz="4000" spc="-1" strike="noStrike" cap="all">
                <a:solidFill>
                  <a:srgbClr val="ffffff"/>
                </a:solidFill>
                <a:latin typeface="Century Gothic"/>
              </a:rPr>
              <a:t>ll’acqua</a:t>
            </a:r>
            <a:endParaRPr b="0" lang="en-US" sz="4000" spc="-1" strike="noStrike">
              <a:solidFill>
                <a:srgbClr val="ffffff"/>
              </a:solidFill>
              <a:latin typeface="Century Gothic"/>
            </a:endParaRPr>
          </a:p>
        </p:txBody>
      </p:sp>
      <p:sp>
        <p:nvSpPr>
          <p:cNvPr id="160" name="TextShape 2"/>
          <p:cNvSpPr txBox="1"/>
          <p:nvPr/>
        </p:nvSpPr>
        <p:spPr>
          <a:xfrm>
            <a:off x="685800" y="2194560"/>
            <a:ext cx="6276600" cy="4023720"/>
          </a:xfrm>
          <a:prstGeom prst="rect">
            <a:avLst/>
          </a:prstGeom>
          <a:noFill/>
          <a:ln>
            <a:noFill/>
          </a:ln>
        </p:spPr>
        <p:txBody>
          <a:bodyPr/>
          <a:p>
            <a:pPr marL="228600" indent="-228240">
              <a:lnSpc>
                <a:spcPct val="110000"/>
              </a:lnSpc>
              <a:spcBef>
                <a:spcPts val="1001"/>
              </a:spcBef>
              <a:buClr>
                <a:srgbClr val="ffffff"/>
              </a:buClr>
              <a:buFont typeface="Arial"/>
              <a:buChar char="•"/>
            </a:pPr>
            <a:r>
              <a:rPr b="0" lang="en-US" sz="1600" spc="-1" strike="noStrike">
                <a:solidFill>
                  <a:srgbClr val="ffffff"/>
                </a:solidFill>
                <a:latin typeface="Century Gothic"/>
              </a:rPr>
              <a:t>Equazione di stato dei gas perfetti: PV = nRT. Se la pressione esterna rimane costante (p = p</a:t>
            </a:r>
            <a:r>
              <a:rPr b="0" lang="en-US" sz="1200" spc="-1" strike="noStrike">
                <a:solidFill>
                  <a:srgbClr val="ffffff"/>
                </a:solidFill>
                <a:latin typeface="Century Gothic"/>
              </a:rPr>
              <a:t>a</a:t>
            </a:r>
            <a:r>
              <a:rPr b="0" lang="en-US" sz="1600" spc="-1" strike="noStrike">
                <a:solidFill>
                  <a:srgbClr val="ffffff"/>
                </a:solidFill>
                <a:latin typeface="Century Gothic"/>
              </a:rPr>
              <a:t>), temperatura e volume sono direttamente proporzionali.</a:t>
            </a:r>
            <a:endParaRPr b="0" lang="en-US" sz="1600" spc="-1" strike="noStrike">
              <a:solidFill>
                <a:srgbClr val="ffffff"/>
              </a:solidFill>
              <a:latin typeface="Century Gothic"/>
            </a:endParaRPr>
          </a:p>
          <a:p>
            <a:pPr marL="228600" indent="-228240">
              <a:lnSpc>
                <a:spcPct val="110000"/>
              </a:lnSpc>
              <a:spcBef>
                <a:spcPts val="1001"/>
              </a:spcBef>
              <a:buClr>
                <a:srgbClr val="ffffff"/>
              </a:buClr>
              <a:buFont typeface="Arial"/>
              <a:buChar char="•"/>
            </a:pPr>
            <a:r>
              <a:rPr b="0" lang="en-US" sz="1600" spc="-1" strike="noStrike">
                <a:solidFill>
                  <a:srgbClr val="ffffff"/>
                </a:solidFill>
                <a:latin typeface="Century Gothic"/>
              </a:rPr>
              <a:t>L'acqua non é un buon conduttore di calore perché ha una bassa </a:t>
            </a:r>
            <a:r>
              <a:rPr b="0" lang="en-US" sz="1600" spc="-1" strike="noStrike">
                <a:solidFill>
                  <a:srgbClr val="ff0000"/>
                </a:solidFill>
                <a:latin typeface="Century Gothic"/>
              </a:rPr>
              <a:t>conducibilitá termica </a:t>
            </a:r>
            <a:r>
              <a:rPr b="0" lang="en-US" sz="1600" spc="-1" strike="noStrike">
                <a:solidFill>
                  <a:srgbClr val="ffffff"/>
                </a:solidFill>
                <a:latin typeface="Century Gothic"/>
              </a:rPr>
              <a:t>(0,6 W/mK, contro, ad esempio, 390 del rame, 430 dell'argento, 230 dell'alluminio). </a:t>
            </a:r>
            <a:endParaRPr b="0" lang="en-US" sz="1600" spc="-1" strike="noStrike">
              <a:solidFill>
                <a:srgbClr val="ffffff"/>
              </a:solidFill>
              <a:latin typeface="Century Gothic"/>
            </a:endParaRPr>
          </a:p>
          <a:p>
            <a:pPr marL="228600" indent="-228240">
              <a:lnSpc>
                <a:spcPct val="110000"/>
              </a:lnSpc>
              <a:spcBef>
                <a:spcPts val="1001"/>
              </a:spcBef>
              <a:buClr>
                <a:srgbClr val="ffffff"/>
              </a:buClr>
              <a:buFont typeface="Arial"/>
              <a:buChar char="•"/>
            </a:pPr>
            <a:r>
              <a:rPr b="0" lang="en-US" sz="1600" spc="-1" strike="noStrike">
                <a:solidFill>
                  <a:srgbClr val="ffffff"/>
                </a:solidFill>
                <a:latin typeface="Century Gothic"/>
              </a:rPr>
              <a:t>L'acqua é però un ottimo fluido termovettore grazie alla sua elevata </a:t>
            </a:r>
            <a:r>
              <a:rPr b="0" lang="en-US" sz="1600" spc="-1" strike="noStrike">
                <a:solidFill>
                  <a:srgbClr val="ff0000"/>
                </a:solidFill>
                <a:latin typeface="Century Gothic"/>
              </a:rPr>
              <a:t>capacitá termica</a:t>
            </a:r>
            <a:r>
              <a:rPr b="0" lang="en-US" sz="1600" spc="-1" strike="noStrike">
                <a:solidFill>
                  <a:srgbClr val="ffffff"/>
                </a:solidFill>
                <a:latin typeface="Century Gothic"/>
              </a:rPr>
              <a:t>. Ma in questo caso il calore viene scambiato per convezione, non conduzione. </a:t>
            </a:r>
            <a:endParaRPr b="0" lang="en-US" sz="1600" spc="-1" strike="noStrike">
              <a:solidFill>
                <a:srgbClr val="ffffff"/>
              </a:solidFill>
              <a:latin typeface="Century Gothic"/>
            </a:endParaRPr>
          </a:p>
          <a:p>
            <a:pPr marL="228600" indent="-228240">
              <a:lnSpc>
                <a:spcPct val="110000"/>
              </a:lnSpc>
              <a:spcBef>
                <a:spcPts val="1001"/>
              </a:spcBef>
              <a:buClr>
                <a:srgbClr val="ffffff"/>
              </a:buClr>
              <a:buFont typeface="Arial"/>
              <a:buChar char="•"/>
            </a:pPr>
            <a:r>
              <a:rPr b="0" lang="en-US" sz="1600" spc="-1" strike="noStrike">
                <a:solidFill>
                  <a:srgbClr val="ffffff"/>
                </a:solidFill>
                <a:latin typeface="Century Gothic"/>
              </a:rPr>
              <a:t>Usata come refrigerante può assorbire e quindi asportare una grande quantità di calore, è un liquido, quindi si può trasportare l' acqua calda dal punto dove si genera il calore a dove lo si può disperdere (raffreddamento nell'auto e riscaldamento di casa). </a:t>
            </a:r>
            <a:endParaRPr b="0" lang="en-US" sz="1600" spc="-1" strike="noStrike">
              <a:solidFill>
                <a:srgbClr val="ffffff"/>
              </a:solidFill>
              <a:latin typeface="Century Gothic"/>
            </a:endParaRPr>
          </a:p>
        </p:txBody>
      </p:sp>
      <p:sp>
        <p:nvSpPr>
          <p:cNvPr id="161"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62" name="TextShape 4"/>
          <p:cNvSpPr txBox="1"/>
          <p:nvPr/>
        </p:nvSpPr>
        <p:spPr>
          <a:xfrm>
            <a:off x="8763120" y="380880"/>
            <a:ext cx="2742840" cy="364680"/>
          </a:xfrm>
          <a:prstGeom prst="rect">
            <a:avLst/>
          </a:prstGeom>
          <a:noFill/>
          <a:ln>
            <a:noFill/>
          </a:ln>
        </p:spPr>
        <p:txBody>
          <a:bodyPr anchor="ctr"/>
          <a:p>
            <a:pPr algn="r">
              <a:lnSpc>
                <a:spcPct val="100000"/>
              </a:lnSpc>
            </a:pPr>
            <a:fld id="{D32AD747-C79D-49FB-B1B8-90B3634CC19A}"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63" name="Picture 2" descr=""/>
          <p:cNvPicPr/>
          <p:nvPr/>
        </p:nvPicPr>
        <p:blipFill>
          <a:blip r:embed="rId1"/>
          <a:stretch/>
        </p:blipFill>
        <p:spPr>
          <a:xfrm>
            <a:off x="7085520" y="2129400"/>
            <a:ext cx="4578480" cy="428940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Zatte</a:t>
            </a:r>
            <a:r>
              <a:rPr b="0" lang="en-US" sz="4000" spc="-1" strike="noStrike" cap="all">
                <a:solidFill>
                  <a:srgbClr val="ff0000"/>
                </a:solidFill>
                <a:latin typeface="Century Gothic"/>
              </a:rPr>
              <a:t>r</a:t>
            </a:r>
            <a:r>
              <a:rPr b="0" lang="en-US" sz="4000" spc="-1" strike="noStrike" cap="all">
                <a:solidFill>
                  <a:srgbClr val="ffffff"/>
                </a:solidFill>
                <a:latin typeface="Century Gothic"/>
              </a:rPr>
              <a:t>a di limone</a:t>
            </a:r>
            <a:endParaRPr b="0" lang="en-US" sz="4000" spc="-1" strike="noStrike">
              <a:solidFill>
                <a:srgbClr val="ffffff"/>
              </a:solidFill>
              <a:latin typeface="Century Gothic"/>
            </a:endParaRPr>
          </a:p>
        </p:txBody>
      </p:sp>
      <p:sp>
        <p:nvSpPr>
          <p:cNvPr id="165" name="TextShape 2"/>
          <p:cNvSpPr txBox="1"/>
          <p:nvPr/>
        </p:nvSpPr>
        <p:spPr>
          <a:xfrm>
            <a:off x="685800" y="2194560"/>
            <a:ext cx="6619680" cy="402372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Materiale: </a:t>
            </a:r>
            <a:r>
              <a:rPr b="0" lang="en-US" sz="2200" spc="-1" strike="noStrike">
                <a:solidFill>
                  <a:srgbClr val="ffffff"/>
                </a:solidFill>
                <a:latin typeface="Century Gothic"/>
              </a:rPr>
              <a:t>un bicchiere di vetro, un piatto di plastica, una fettina di limone, fiammiferi, acqua.</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la fettina di limone si pone a galleggiare nel piatto pieno d’acqua. Si inserisce nel limone un fiammifero in modo che la capocchia sia in alto. Si accende il fiammifero e si copre velocemente con il bicchiere capovolto.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Risultato: </a:t>
            </a:r>
            <a:r>
              <a:rPr b="0" lang="en-US" sz="2200" spc="-1" strike="noStrike">
                <a:solidFill>
                  <a:srgbClr val="ffffff"/>
                </a:solidFill>
                <a:latin typeface="Century Gothic"/>
              </a:rPr>
              <a:t>il livello di acqua sale nel bicchiere dopo che la fiamma si è spenta, il vetro si appanna all’interno.</a:t>
            </a:r>
            <a:endParaRPr b="0" lang="en-US" sz="2200" spc="-1" strike="noStrike">
              <a:solidFill>
                <a:srgbClr val="ffffff"/>
              </a:solidFill>
              <a:latin typeface="Century Gothic"/>
            </a:endParaRPr>
          </a:p>
        </p:txBody>
      </p:sp>
      <p:sp>
        <p:nvSpPr>
          <p:cNvPr id="166"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67" name="TextShape 4"/>
          <p:cNvSpPr txBox="1"/>
          <p:nvPr/>
        </p:nvSpPr>
        <p:spPr>
          <a:xfrm>
            <a:off x="8763120" y="380880"/>
            <a:ext cx="2742840" cy="364680"/>
          </a:xfrm>
          <a:prstGeom prst="rect">
            <a:avLst/>
          </a:prstGeom>
          <a:noFill/>
          <a:ln>
            <a:noFill/>
          </a:ln>
        </p:spPr>
        <p:txBody>
          <a:bodyPr anchor="ctr"/>
          <a:p>
            <a:pPr algn="r">
              <a:lnSpc>
                <a:spcPct val="100000"/>
              </a:lnSpc>
            </a:pPr>
            <a:fld id="{5371058C-2CFA-46C3-8A0F-177D143E0D7F}"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68" name="Picture 2" descr=""/>
          <p:cNvPicPr/>
          <p:nvPr/>
        </p:nvPicPr>
        <p:blipFill>
          <a:blip r:embed="rId1"/>
          <a:stretch/>
        </p:blipFill>
        <p:spPr>
          <a:xfrm>
            <a:off x="7680240" y="2017080"/>
            <a:ext cx="3917520" cy="2203560"/>
          </a:xfrm>
          <a:prstGeom prst="rect">
            <a:avLst/>
          </a:prstGeom>
          <a:ln>
            <a:noFill/>
          </a:ln>
        </p:spPr>
      </p:pic>
      <p:sp>
        <p:nvSpPr>
          <p:cNvPr id="169" name="CustomShape 5"/>
          <p:cNvSpPr/>
          <p:nvPr/>
        </p:nvSpPr>
        <p:spPr>
          <a:xfrm>
            <a:off x="7361280" y="4728960"/>
            <a:ext cx="4442400" cy="173628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ff0000"/>
                </a:solidFill>
                <a:latin typeface="Century Gothic"/>
              </a:rPr>
              <a:t>Domande chiave: </a:t>
            </a:r>
            <a:r>
              <a:rPr b="0" lang="it-IT" sz="1800" spc="-1" strike="noStrike">
                <a:solidFill>
                  <a:srgbClr val="ffffff"/>
                </a:solidFill>
                <a:latin typeface="Century Gothic"/>
              </a:rPr>
              <a:t>cosa fa spegnere la fiamma? Cosa fa innalzare l’acqua? Cosa appanna il vetro? </a:t>
            </a:r>
            <a:endParaRPr b="0" lang="it-IT" sz="1800" spc="-1" strike="noStrike">
              <a:latin typeface="Arial"/>
            </a:endParaRPr>
          </a:p>
          <a:p>
            <a:pPr>
              <a:lnSpc>
                <a:spcPct val="100000"/>
              </a:lnSpc>
            </a:pPr>
            <a:r>
              <a:rPr b="0" lang="it-IT" sz="1800" spc="-1" strike="noStrike">
                <a:solidFill>
                  <a:srgbClr val="ff0000"/>
                </a:solidFill>
                <a:latin typeface="Century Gothic"/>
              </a:rPr>
              <a:t>Spiegazione: </a:t>
            </a:r>
            <a:r>
              <a:rPr b="0" lang="it-IT" sz="1800" spc="-1" strike="noStrike">
                <a:solidFill>
                  <a:srgbClr val="ffffff"/>
                </a:solidFill>
                <a:latin typeface="Century Gothic"/>
              </a:rPr>
              <a:t>quando il fiammifero si spegne l’aria nel bicchiere si raffredda e la pressione diminuisce.</a:t>
            </a:r>
            <a:endParaRPr b="0" lang="it-IT" sz="1800" spc="-1" strike="noStrike">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Legge </a:t>
            </a:r>
            <a:r>
              <a:rPr b="0" lang="en-US" sz="4000" spc="-1" strike="noStrike" cap="all">
                <a:solidFill>
                  <a:srgbClr val="ff0000"/>
                </a:solidFill>
                <a:latin typeface="Century Gothic"/>
              </a:rPr>
              <a:t>d</a:t>
            </a:r>
            <a:r>
              <a:rPr b="0" lang="en-US" sz="4000" spc="-1" strike="noStrike" cap="all">
                <a:solidFill>
                  <a:srgbClr val="ffffff"/>
                </a:solidFill>
                <a:latin typeface="Century Gothic"/>
              </a:rPr>
              <a:t>ei gas</a:t>
            </a:r>
            <a:endParaRPr b="0" lang="en-US" sz="4000" spc="-1" strike="noStrike">
              <a:solidFill>
                <a:srgbClr val="ffffff"/>
              </a:solidFill>
              <a:latin typeface="Century Gothic"/>
            </a:endParaRPr>
          </a:p>
        </p:txBody>
      </p:sp>
      <p:sp>
        <p:nvSpPr>
          <p:cNvPr id="171" name="TextShape 2"/>
          <p:cNvSpPr txBox="1"/>
          <p:nvPr/>
        </p:nvSpPr>
        <p:spPr>
          <a:xfrm>
            <a:off x="685800" y="1838160"/>
            <a:ext cx="10820160" cy="4343400"/>
          </a:xfrm>
          <a:prstGeom prst="rect">
            <a:avLst/>
          </a:prstGeom>
          <a:noFill/>
          <a:ln>
            <a:noFill/>
          </a:ln>
        </p:spPr>
        <p:txBody>
          <a:bodyPr/>
          <a:p>
            <a:pPr marL="228600" indent="-228240">
              <a:lnSpc>
                <a:spcPct val="90000"/>
              </a:lnSpc>
              <a:spcBef>
                <a:spcPts val="1001"/>
              </a:spcBef>
              <a:buClr>
                <a:srgbClr val="ffffff"/>
              </a:buClr>
              <a:buFont typeface="Arial"/>
              <a:buChar char="•"/>
            </a:pPr>
            <a:r>
              <a:rPr b="0" lang="en-US" sz="1800" spc="-1" strike="noStrike">
                <a:solidFill>
                  <a:srgbClr val="ffffff"/>
                </a:solidFill>
                <a:latin typeface="Century Gothic"/>
              </a:rPr>
              <a:t>La </a:t>
            </a:r>
            <a:r>
              <a:rPr b="0" lang="en-US" sz="1800" spc="-1" strike="noStrike">
                <a:solidFill>
                  <a:srgbClr val="ff0000"/>
                </a:solidFill>
                <a:latin typeface="Century Gothic"/>
              </a:rPr>
              <a:t>combustione</a:t>
            </a:r>
            <a:r>
              <a:rPr b="0" lang="en-US" sz="1800" spc="-1" strike="noStrike">
                <a:solidFill>
                  <a:srgbClr val="ffffff"/>
                </a:solidFill>
                <a:latin typeface="Century Gothic"/>
              </a:rPr>
              <a:t> “consuma” l’ossigeno imprigionato sotto il bicchiere. Quando non c’è più ossigeno disponibile, la candela si spegne. L’ossigeno si lega ad altri atomi. In una reazione chimica neanche un atomo delle sostanze presenti viene distrutto e neanche un nuovo atomo viene creato: nulla si crea e nulla si distrugge. Questa è la legge di Lavoisier.</a:t>
            </a:r>
            <a:endParaRPr b="0" lang="en-US" sz="18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1800" spc="-1" strike="noStrike">
                <a:solidFill>
                  <a:srgbClr val="ffffff"/>
                </a:solidFill>
                <a:latin typeface="Century Gothic"/>
              </a:rPr>
              <a:t>La combustione del carbonio “consuma” ossigeno, carbonio e idrogeno e “produce” anidride carbonica e acqua. Poiché la temperatura è alta, l’acqua si presenta sotto forma di vapore acqueo. Ecco perché si appanna il vetro.</a:t>
            </a:r>
            <a:endParaRPr b="0" lang="en-US" sz="18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1800" spc="-1" strike="noStrike">
                <a:solidFill>
                  <a:srgbClr val="ffffff"/>
                </a:solidFill>
                <a:latin typeface="Century Gothic"/>
              </a:rPr>
              <a:t>L’acqua sale dopo che la candela si è spenta perché dentro il bicchiere si forma una </a:t>
            </a:r>
            <a:r>
              <a:rPr b="0" lang="en-US" sz="1800" spc="-1" strike="noStrike">
                <a:solidFill>
                  <a:srgbClr val="ff0000"/>
                </a:solidFill>
                <a:latin typeface="Century Gothic"/>
              </a:rPr>
              <a:t>depressione</a:t>
            </a:r>
            <a:r>
              <a:rPr b="0" lang="en-US" sz="1800" spc="-1" strike="noStrike">
                <a:solidFill>
                  <a:srgbClr val="ffffff"/>
                </a:solidFill>
                <a:latin typeface="Century Gothic"/>
              </a:rPr>
              <a:t> che lo trasforma in una specie di siringa aspirante. La pressione atmosferica esterna, più alta, spinge l’acqua dentro il bicchiere.</a:t>
            </a:r>
            <a:endParaRPr b="0" lang="en-US" sz="18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1800" spc="-1" strike="noStrike">
                <a:solidFill>
                  <a:srgbClr val="ffffff"/>
                </a:solidFill>
                <a:latin typeface="Century Gothic"/>
              </a:rPr>
              <a:t>L’aria, riscaldata si espande e raffreddata si contrae. Quando copriamo il fiammifero il bicchiere si riempie di aria riscaldata dalla fiamma della candela stessa. Quando la candela si spegne, l’aria dentro il bicchiere si raffredda, si contrae e la pressione diminuisce.</a:t>
            </a:r>
            <a:endParaRPr b="0" lang="en-US" sz="18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1800" spc="-1" strike="noStrike">
                <a:solidFill>
                  <a:srgbClr val="ffffff"/>
                </a:solidFill>
                <a:latin typeface="Century Gothic"/>
              </a:rPr>
              <a:t>Quanto tempo impiegherebbe una candela a “consumare” (cioè legare al carbonio e all’idrogeno) tutto l’ossigeno presente in una stanza? Vs : Vb = Ts : Tb</a:t>
            </a:r>
            <a:endParaRPr b="0" lang="en-US" sz="1800" spc="-1" strike="noStrike">
              <a:solidFill>
                <a:srgbClr val="ffffff"/>
              </a:solidFill>
              <a:latin typeface="Century Gothic"/>
            </a:endParaRPr>
          </a:p>
        </p:txBody>
      </p:sp>
      <p:sp>
        <p:nvSpPr>
          <p:cNvPr id="172"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73" name="TextShape 4"/>
          <p:cNvSpPr txBox="1"/>
          <p:nvPr/>
        </p:nvSpPr>
        <p:spPr>
          <a:xfrm>
            <a:off x="8763120" y="380880"/>
            <a:ext cx="2742840" cy="364680"/>
          </a:xfrm>
          <a:prstGeom prst="rect">
            <a:avLst/>
          </a:prstGeom>
          <a:noFill/>
          <a:ln>
            <a:noFill/>
          </a:ln>
        </p:spPr>
        <p:txBody>
          <a:bodyPr anchor="ctr"/>
          <a:p>
            <a:pPr algn="r">
              <a:lnSpc>
                <a:spcPct val="100000"/>
              </a:lnSpc>
            </a:pPr>
            <a:fld id="{E0AA7392-13B6-4786-B236-3E31AC7DF84C}" type="slidenum">
              <a:rPr b="0" lang="it-IT" sz="1050" spc="-1" strike="noStrike">
                <a:solidFill>
                  <a:srgbClr val="ffffff"/>
                </a:solidFill>
                <a:latin typeface="Century Gothic"/>
              </a:rPr>
              <a:t>&lt;numero&gt;</a:t>
            </a:fld>
            <a:endParaRPr b="0" lang="it-IT" sz="1050" spc="-1" strike="noStrike">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Tavolo</a:t>
            </a:r>
            <a:r>
              <a:rPr b="0" lang="en-US" sz="4000" spc="-1" strike="noStrike" cap="all">
                <a:solidFill>
                  <a:srgbClr val="ff0000"/>
                </a:solidFill>
                <a:latin typeface="Century Gothic"/>
              </a:rPr>
              <a:t>z</a:t>
            </a:r>
            <a:r>
              <a:rPr b="0" lang="en-US" sz="4000" spc="-1" strike="noStrike" cap="all">
                <a:solidFill>
                  <a:srgbClr val="ffffff"/>
                </a:solidFill>
                <a:latin typeface="Century Gothic"/>
              </a:rPr>
              <a:t>za di latte</a:t>
            </a:r>
            <a:endParaRPr b="0" lang="en-US" sz="4000" spc="-1" strike="noStrike">
              <a:solidFill>
                <a:srgbClr val="ffffff"/>
              </a:solidFill>
              <a:latin typeface="Century Gothic"/>
            </a:endParaRPr>
          </a:p>
        </p:txBody>
      </p:sp>
      <p:sp>
        <p:nvSpPr>
          <p:cNvPr id="175" name="TextShape 2"/>
          <p:cNvSpPr txBox="1"/>
          <p:nvPr/>
        </p:nvSpPr>
        <p:spPr>
          <a:xfrm>
            <a:off x="3408120" y="2194560"/>
            <a:ext cx="8097480" cy="402372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6000" spc="-1" strike="noStrike">
                <a:solidFill>
                  <a:srgbClr val="ff0000"/>
                </a:solidFill>
                <a:latin typeface="Century Gothic"/>
              </a:rPr>
              <a:t>Materiale: </a:t>
            </a:r>
            <a:r>
              <a:rPr b="0" lang="en-US" sz="6000" spc="-1" strike="noStrike">
                <a:solidFill>
                  <a:srgbClr val="ffffff"/>
                </a:solidFill>
                <a:latin typeface="Century Gothic"/>
              </a:rPr>
              <a:t>piatto, latte, colorante alimentare di almeno 3 colori, pepe, cotton fioc.</a:t>
            </a:r>
            <a:endParaRPr b="0" lang="en-US" sz="60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6000" spc="-1" strike="noStrike">
                <a:solidFill>
                  <a:srgbClr val="ff0000"/>
                </a:solidFill>
                <a:latin typeface="Century Gothic"/>
              </a:rPr>
              <a:t>Esperimento: </a:t>
            </a:r>
            <a:r>
              <a:rPr b="0" lang="en-US" sz="6000" spc="-1" strike="noStrike">
                <a:solidFill>
                  <a:srgbClr val="ffffff"/>
                </a:solidFill>
                <a:latin typeface="Century Gothic"/>
              </a:rPr>
              <a:t>si versa il latte in un piatto, si versano al centro gocce di colorante alimentare di diverso colore in punti separati, si versa una goccia di sapone sempre al centro. Si può cospargere del pepe sulla superficie e vedere l’affetto del sapone su di esso.</a:t>
            </a:r>
            <a:endParaRPr b="0" lang="en-US" sz="60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6000" spc="-1" strike="noStrike">
                <a:solidFill>
                  <a:srgbClr val="ff0000"/>
                </a:solidFill>
                <a:latin typeface="Century Gothic"/>
              </a:rPr>
              <a:t>Risultato: </a:t>
            </a:r>
            <a:r>
              <a:rPr b="0" lang="en-US" sz="6000" spc="-1" strike="noStrike">
                <a:solidFill>
                  <a:srgbClr val="ffffff"/>
                </a:solidFill>
                <a:latin typeface="Century Gothic"/>
              </a:rPr>
              <a:t>la goccia di sapone fa espandere, migrare e vorticare le gocce di colorante verso la circonferenza del piatto, mescolandole tra loro.</a:t>
            </a:r>
            <a:endParaRPr b="0" lang="en-US" sz="60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6000" spc="-1" strike="noStrike">
                <a:solidFill>
                  <a:srgbClr val="ff0000"/>
                </a:solidFill>
                <a:latin typeface="Century Gothic"/>
              </a:rPr>
              <a:t>Domande chiave: </a:t>
            </a:r>
            <a:r>
              <a:rPr b="0" lang="en-US" sz="6000" spc="-1" strike="noStrike">
                <a:solidFill>
                  <a:srgbClr val="ffffff"/>
                </a:solidFill>
                <a:latin typeface="Century Gothic"/>
              </a:rPr>
              <a:t>cosa fa migrare il colorante? Funzionerebbe anche con l’acqua?</a:t>
            </a:r>
            <a:endParaRPr b="0" lang="en-US" sz="60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6000" spc="-1" strike="noStrike">
                <a:solidFill>
                  <a:srgbClr val="ff0000"/>
                </a:solidFill>
                <a:latin typeface="Century Gothic"/>
              </a:rPr>
              <a:t>Spiegazione: </a:t>
            </a:r>
            <a:r>
              <a:rPr b="0" lang="en-US" sz="6000" spc="-1" strike="noStrike">
                <a:solidFill>
                  <a:srgbClr val="ffffff"/>
                </a:solidFill>
                <a:latin typeface="Century Gothic"/>
              </a:rPr>
              <a:t>le molecole bipolari del sapone “allentano” la tensione superficiale del latte, lasciando libere di fluire le molecole di colorante.</a:t>
            </a:r>
            <a:endParaRPr b="0" lang="en-US" sz="6000" spc="-1" strike="noStrike">
              <a:solidFill>
                <a:srgbClr val="ffffff"/>
              </a:solidFill>
              <a:latin typeface="Century Gothic"/>
            </a:endParaRPr>
          </a:p>
          <a:p>
            <a:pPr>
              <a:lnSpc>
                <a:spcPct val="90000"/>
              </a:lnSpc>
              <a:spcBef>
                <a:spcPts val="1001"/>
              </a:spcBef>
            </a:pPr>
            <a:endParaRPr b="0" lang="en-US" sz="6000" spc="-1" strike="noStrike">
              <a:solidFill>
                <a:srgbClr val="ffffff"/>
              </a:solidFill>
              <a:latin typeface="Century Gothic"/>
            </a:endParaRPr>
          </a:p>
        </p:txBody>
      </p:sp>
      <p:sp>
        <p:nvSpPr>
          <p:cNvPr id="176"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77" name="TextShape 4"/>
          <p:cNvSpPr txBox="1"/>
          <p:nvPr/>
        </p:nvSpPr>
        <p:spPr>
          <a:xfrm>
            <a:off x="8763120" y="380880"/>
            <a:ext cx="2742840" cy="364680"/>
          </a:xfrm>
          <a:prstGeom prst="rect">
            <a:avLst/>
          </a:prstGeom>
          <a:noFill/>
          <a:ln>
            <a:noFill/>
          </a:ln>
        </p:spPr>
        <p:txBody>
          <a:bodyPr anchor="ctr"/>
          <a:p>
            <a:pPr algn="r">
              <a:lnSpc>
                <a:spcPct val="100000"/>
              </a:lnSpc>
            </a:pPr>
            <a:fld id="{048E4198-4283-4B57-9632-E82754A2A96A}"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78" name="Picture 2" descr=""/>
          <p:cNvPicPr/>
          <p:nvPr/>
        </p:nvPicPr>
        <p:blipFill>
          <a:blip r:embed="rId1"/>
          <a:stretch/>
        </p:blipFill>
        <p:spPr>
          <a:xfrm>
            <a:off x="163440" y="1354320"/>
            <a:ext cx="2939760" cy="529560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Tavol</a:t>
            </a:r>
            <a:r>
              <a:rPr b="0" lang="en-US" sz="4000" spc="-1" strike="noStrike" cap="all">
                <a:solidFill>
                  <a:srgbClr val="ff0000"/>
                </a:solidFill>
                <a:latin typeface="Century Gothic"/>
              </a:rPr>
              <a:t>o</a:t>
            </a:r>
            <a:r>
              <a:rPr b="0" lang="en-US" sz="4000" spc="-1" strike="noStrike" cap="all">
                <a:solidFill>
                  <a:srgbClr val="ffffff"/>
                </a:solidFill>
                <a:latin typeface="Century Gothic"/>
              </a:rPr>
              <a:t>zza di latte</a:t>
            </a:r>
            <a:endParaRPr b="0" lang="en-US" sz="4000" spc="-1" strike="noStrike">
              <a:solidFill>
                <a:srgbClr val="ffffff"/>
              </a:solidFill>
              <a:latin typeface="Century Gothic"/>
            </a:endParaRPr>
          </a:p>
        </p:txBody>
      </p:sp>
      <p:sp>
        <p:nvSpPr>
          <p:cNvPr id="180" name="TextShape 2"/>
          <p:cNvSpPr txBox="1"/>
          <p:nvPr/>
        </p:nvSpPr>
        <p:spPr>
          <a:xfrm>
            <a:off x="415800" y="1865880"/>
            <a:ext cx="7564320" cy="4470120"/>
          </a:xfrm>
          <a:prstGeom prst="rect">
            <a:avLst/>
          </a:prstGeom>
          <a:noFill/>
          <a:ln>
            <a:noFill/>
          </a:ln>
        </p:spPr>
        <p:txBody>
          <a:bodyPr/>
          <a:p>
            <a:pPr marL="228600" indent="-228240">
              <a:lnSpc>
                <a:spcPct val="90000"/>
              </a:lnSpc>
              <a:spcBef>
                <a:spcPts val="1001"/>
              </a:spcBef>
              <a:buClr>
                <a:srgbClr val="ffffff"/>
              </a:buClr>
              <a:buFont typeface="Arial"/>
              <a:buChar char="•"/>
            </a:pPr>
            <a:r>
              <a:rPr b="0" lang="en-US" sz="1550" spc="-1" strike="noStrike">
                <a:solidFill>
                  <a:srgbClr val="ffffff"/>
                </a:solidFill>
                <a:latin typeface="Century Gothic"/>
              </a:rPr>
              <a:t>Il latte è costituito principalmente da acqua, ma contiene anche molecole di grassi, proteine, zuccheri, vitamine e sali minerali. I</a:t>
            </a:r>
            <a:r>
              <a:rPr b="0" lang="en-US" sz="1550" spc="-1" strike="noStrike">
                <a:solidFill>
                  <a:srgbClr val="ff0000"/>
                </a:solidFill>
                <a:latin typeface="Century Gothic"/>
              </a:rPr>
              <a:t> grassi </a:t>
            </a:r>
            <a:r>
              <a:rPr b="0" lang="en-US" sz="1550" spc="-1" strike="noStrike">
                <a:solidFill>
                  <a:srgbClr val="ffffff"/>
                </a:solidFill>
                <a:latin typeface="Century Gothic"/>
              </a:rPr>
              <a:t>sono sospesi in soluzione come goccioline.</a:t>
            </a:r>
            <a:endParaRPr b="0" lang="en-US" sz="155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1550" spc="-1" strike="noStrike">
                <a:solidFill>
                  <a:srgbClr val="ffffff"/>
                </a:solidFill>
                <a:latin typeface="Century Gothic"/>
              </a:rPr>
              <a:t>Il detersivo liquido ha </a:t>
            </a:r>
            <a:r>
              <a:rPr b="0" lang="en-US" sz="1550" spc="-1" strike="noStrike">
                <a:solidFill>
                  <a:srgbClr val="ff0000"/>
                </a:solidFill>
                <a:latin typeface="Century Gothic"/>
              </a:rPr>
              <a:t>molecole bipolari</a:t>
            </a:r>
            <a:r>
              <a:rPr b="0" lang="en-US" sz="1550" spc="-1" strike="noStrike">
                <a:solidFill>
                  <a:srgbClr val="ffffff"/>
                </a:solidFill>
                <a:latin typeface="Century Gothic"/>
              </a:rPr>
              <a:t> (non polari da un lato e polari dall'altro). La parte polare del detersivo o idrofila (amante dell'acqua), si scioglie in acqua, e la sua parte idrofoba (che teme l'acqua) si lega ai grumi di grasso nel latte. </a:t>
            </a:r>
            <a:endParaRPr b="0" lang="en-US" sz="155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1550" spc="-1" strike="noStrike">
                <a:solidFill>
                  <a:srgbClr val="ffffff"/>
                </a:solidFill>
                <a:latin typeface="Century Gothic"/>
              </a:rPr>
              <a:t>Il detersivo abbassa la tensione superficiale del liquido in modo che il colorante alimentare sia libero di fluire attraverso il latte.</a:t>
            </a:r>
            <a:br/>
            <a:br/>
            <a:r>
              <a:rPr b="0" lang="en-US" sz="1550" spc="-1" strike="noStrike">
                <a:solidFill>
                  <a:srgbClr val="ffffff"/>
                </a:solidFill>
                <a:latin typeface="Century Gothic"/>
              </a:rPr>
              <a:t>Questo succede nel suo normale utilizzo igienico, che contribuisce a rimuovere il grasso dai piatti sporchi. Infatti, le </a:t>
            </a:r>
            <a:r>
              <a:rPr b="0" lang="en-US" sz="1550" spc="-1" strike="noStrike">
                <a:solidFill>
                  <a:srgbClr val="ff0000"/>
                </a:solidFill>
                <a:latin typeface="Century Gothic"/>
              </a:rPr>
              <a:t>micelle</a:t>
            </a:r>
            <a:r>
              <a:rPr b="0" lang="en-US" sz="1550" spc="-1" strike="noStrike">
                <a:solidFill>
                  <a:srgbClr val="ffffff"/>
                </a:solidFill>
                <a:latin typeface="Century Gothic"/>
              </a:rPr>
              <a:t>, formate dai detersivi o dai saponi in soluzione acquosa, inglobano al loro interno lo sporco (grasso) favorendone la rimozione con acqua (risciacquo).</a:t>
            </a:r>
            <a:br/>
            <a:br/>
            <a:r>
              <a:rPr b="0" lang="en-US" sz="1550" spc="-1" strike="noStrike">
                <a:solidFill>
                  <a:srgbClr val="ffffff"/>
                </a:solidFill>
                <a:latin typeface="Century Gothic"/>
              </a:rPr>
              <a:t>Non appena si formano le micelle i pigmenti del colorante alimentare vengono spinti in giro nel latte: le molecole di grasso si incurvano, rotolano, e si contorcono in tutte le direzioni in una specie di gara per unirsi con le altre molecole di grasso. Quelle del colorante, urtate, mettendo in evidenza tutte le attività che avvengono a livello microscopico.</a:t>
            </a:r>
            <a:endParaRPr b="0" lang="en-US" sz="1550" spc="-1" strike="noStrike">
              <a:solidFill>
                <a:srgbClr val="ffffff"/>
              </a:solidFill>
              <a:latin typeface="Century Gothic"/>
            </a:endParaRPr>
          </a:p>
        </p:txBody>
      </p:sp>
      <p:sp>
        <p:nvSpPr>
          <p:cNvPr id="181"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82" name="TextShape 4"/>
          <p:cNvSpPr txBox="1"/>
          <p:nvPr/>
        </p:nvSpPr>
        <p:spPr>
          <a:xfrm>
            <a:off x="8763120" y="380880"/>
            <a:ext cx="2742840" cy="364680"/>
          </a:xfrm>
          <a:prstGeom prst="rect">
            <a:avLst/>
          </a:prstGeom>
          <a:noFill/>
          <a:ln>
            <a:noFill/>
          </a:ln>
        </p:spPr>
        <p:txBody>
          <a:bodyPr anchor="ctr"/>
          <a:p>
            <a:pPr algn="r">
              <a:lnSpc>
                <a:spcPct val="100000"/>
              </a:lnSpc>
            </a:pPr>
            <a:fld id="{4E8B8B6D-D058-43B3-930A-E5E91EEFCBD9}"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83" name="Picture 2" descr=""/>
          <p:cNvPicPr/>
          <p:nvPr/>
        </p:nvPicPr>
        <p:blipFill>
          <a:blip r:embed="rId1"/>
          <a:stretch/>
        </p:blipFill>
        <p:spPr>
          <a:xfrm>
            <a:off x="8025120" y="2207520"/>
            <a:ext cx="3809520" cy="380952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Tensione su</a:t>
            </a:r>
            <a:r>
              <a:rPr b="0" lang="en-US" sz="4000" spc="-1" strike="noStrike" cap="all">
                <a:solidFill>
                  <a:srgbClr val="ff0000"/>
                </a:solidFill>
                <a:latin typeface="Century Gothic"/>
              </a:rPr>
              <a:t>p</a:t>
            </a:r>
            <a:r>
              <a:rPr b="0" lang="en-US" sz="4000" spc="-1" strike="noStrike" cap="all">
                <a:solidFill>
                  <a:srgbClr val="ffffff"/>
                </a:solidFill>
                <a:latin typeface="Century Gothic"/>
              </a:rPr>
              <a:t>erficiale </a:t>
            </a:r>
            <a:endParaRPr b="0" lang="en-US" sz="4000" spc="-1" strike="noStrike">
              <a:solidFill>
                <a:srgbClr val="ffffff"/>
              </a:solidFill>
              <a:latin typeface="Century Gothic"/>
            </a:endParaRPr>
          </a:p>
        </p:txBody>
      </p:sp>
      <p:sp>
        <p:nvSpPr>
          <p:cNvPr id="185" name="TextShape 2"/>
          <p:cNvSpPr txBox="1"/>
          <p:nvPr/>
        </p:nvSpPr>
        <p:spPr>
          <a:xfrm>
            <a:off x="353160" y="1755000"/>
            <a:ext cx="8254800" cy="3463200"/>
          </a:xfrm>
          <a:prstGeom prst="rect">
            <a:avLst/>
          </a:prstGeom>
          <a:noFill/>
          <a:ln>
            <a:noFill/>
          </a:ln>
        </p:spPr>
        <p:txBody>
          <a:bodyPr/>
          <a:p>
            <a:pPr marL="228600" indent="-228240">
              <a:lnSpc>
                <a:spcPct val="90000"/>
              </a:lnSpc>
              <a:spcBef>
                <a:spcPts val="1001"/>
              </a:spcBef>
            </a:pPr>
            <a:r>
              <a:rPr b="0" lang="en-US" sz="1800" spc="-1" strike="noStrike">
                <a:solidFill>
                  <a:srgbClr val="ffffff"/>
                </a:solidFill>
                <a:latin typeface="Century Gothic"/>
              </a:rPr>
              <a:t>Insetti che camminano sull’acqua o graffette metalliche che</a:t>
            </a:r>
            <a:endParaRPr b="0" lang="en-US" sz="1800" spc="-1" strike="noStrike">
              <a:solidFill>
                <a:srgbClr val="ffffff"/>
              </a:solidFill>
              <a:latin typeface="Century Gothic"/>
            </a:endParaRPr>
          </a:p>
          <a:p>
            <a:pPr marL="228600" indent="-228240">
              <a:lnSpc>
                <a:spcPct val="90000"/>
              </a:lnSpc>
              <a:spcBef>
                <a:spcPts val="1001"/>
              </a:spcBef>
            </a:pPr>
            <a:r>
              <a:rPr b="0" lang="en-US" sz="1800" spc="-1" strike="noStrike">
                <a:solidFill>
                  <a:srgbClr val="ffffff"/>
                </a:solidFill>
                <a:latin typeface="Century Gothic"/>
              </a:rPr>
              <a:t>galleggiano. Com’è possibile? </a:t>
            </a:r>
            <a:endParaRPr b="0" lang="en-US" sz="18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1800" spc="-1" strike="noStrike">
                <a:solidFill>
                  <a:srgbClr val="ff0000"/>
                </a:solidFill>
                <a:latin typeface="Century Gothic"/>
              </a:rPr>
              <a:t>Una molecola di volume A </a:t>
            </a:r>
            <a:r>
              <a:rPr b="0" lang="en-US" sz="1800" spc="-1" strike="noStrike">
                <a:solidFill>
                  <a:srgbClr val="ffffff"/>
                </a:solidFill>
                <a:latin typeface="Century Gothic"/>
              </a:rPr>
              <a:t>è circondata da altre molecole simili che la attraggono da tutte le direzioni, in media nel tempo mantiene la propria posizione.</a:t>
            </a:r>
            <a:endParaRPr b="0" lang="en-US" sz="18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1800" spc="-1" strike="noStrike">
                <a:solidFill>
                  <a:srgbClr val="ff0000"/>
                </a:solidFill>
                <a:latin typeface="Century Gothic"/>
              </a:rPr>
              <a:t>Una molecola di superficie B</a:t>
            </a:r>
            <a:r>
              <a:rPr b="0" lang="en-US" sz="1800" spc="-1" strike="noStrike">
                <a:solidFill>
                  <a:srgbClr val="ffffff"/>
                </a:solidFill>
                <a:latin typeface="Century Gothic"/>
              </a:rPr>
              <a:t> sente la forza attrattiva solo da sotto e ai lati.</a:t>
            </a:r>
            <a:endParaRPr b="0" lang="en-US" sz="18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1800" spc="-1" strike="noStrike">
                <a:solidFill>
                  <a:srgbClr val="ffffff"/>
                </a:solidFill>
                <a:latin typeface="Century Gothic"/>
              </a:rPr>
              <a:t>Ne consegue che la molecola B, e tutte le altre molecole in prossimità della superficie del liquido, sono attratte più efficacemente verso l’interno del liquido stesso . Il liquido si comporta come se ci fosse una pellicola invisibile che lo tiene unito. L’intensità della </a:t>
            </a:r>
            <a:r>
              <a:rPr b="0" lang="en-US" sz="1800" spc="-1" strike="noStrike">
                <a:solidFill>
                  <a:srgbClr val="ff0000"/>
                </a:solidFill>
                <a:latin typeface="Century Gothic"/>
              </a:rPr>
              <a:t>tensione superficiale</a:t>
            </a:r>
            <a:r>
              <a:rPr b="0" lang="en-US" sz="1800" spc="-1" strike="noStrike">
                <a:solidFill>
                  <a:srgbClr val="ffffff"/>
                </a:solidFill>
                <a:latin typeface="Century Gothic"/>
              </a:rPr>
              <a:t> dipende dal tipo di liquido considerato e da quale altra sostanza è circondato. La tensione superficiale è anche la causa della formazione delle gocce (forma sferica), che sono tenute insieme proprio da questa forza. </a:t>
            </a:r>
            <a:endParaRPr b="0" lang="en-US" sz="1800" spc="-1" strike="noStrike">
              <a:solidFill>
                <a:srgbClr val="ffffff"/>
              </a:solidFill>
              <a:latin typeface="Century Gothic"/>
            </a:endParaRPr>
          </a:p>
        </p:txBody>
      </p:sp>
      <p:sp>
        <p:nvSpPr>
          <p:cNvPr id="186"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87" name="TextShape 4"/>
          <p:cNvSpPr txBox="1"/>
          <p:nvPr/>
        </p:nvSpPr>
        <p:spPr>
          <a:xfrm>
            <a:off x="8763120" y="380880"/>
            <a:ext cx="2742840" cy="364680"/>
          </a:xfrm>
          <a:prstGeom prst="rect">
            <a:avLst/>
          </a:prstGeom>
          <a:noFill/>
          <a:ln>
            <a:noFill/>
          </a:ln>
        </p:spPr>
        <p:txBody>
          <a:bodyPr anchor="ctr"/>
          <a:p>
            <a:pPr algn="r">
              <a:lnSpc>
                <a:spcPct val="100000"/>
              </a:lnSpc>
            </a:pPr>
            <a:fld id="{3E2713F9-58B5-4013-9DCC-20E4A649ECE9}"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88" name="Picture 1" descr=""/>
          <p:cNvPicPr/>
          <p:nvPr/>
        </p:nvPicPr>
        <p:blipFill>
          <a:blip r:embed="rId1"/>
          <a:stretch/>
        </p:blipFill>
        <p:spPr>
          <a:xfrm>
            <a:off x="8774640" y="3773520"/>
            <a:ext cx="3177000" cy="2910960"/>
          </a:xfrm>
          <a:prstGeom prst="rect">
            <a:avLst/>
          </a:prstGeom>
          <a:ln w="9360">
            <a:noFill/>
          </a:ln>
        </p:spPr>
      </p:pic>
      <p:pic>
        <p:nvPicPr>
          <p:cNvPr id="189" name="Picture 2" descr=""/>
          <p:cNvPicPr/>
          <p:nvPr/>
        </p:nvPicPr>
        <p:blipFill>
          <a:blip r:embed="rId2"/>
          <a:stretch/>
        </p:blipFill>
        <p:spPr>
          <a:xfrm>
            <a:off x="9364320" y="1765440"/>
            <a:ext cx="2190240" cy="182844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Barat</a:t>
            </a:r>
            <a:r>
              <a:rPr b="0" lang="en-US" sz="4000" spc="-1" strike="noStrike" cap="all">
                <a:solidFill>
                  <a:srgbClr val="ff0000"/>
                </a:solidFill>
                <a:latin typeface="Century Gothic"/>
              </a:rPr>
              <a:t>t</a:t>
            </a:r>
            <a:r>
              <a:rPr b="0" lang="en-US" sz="4000" spc="-1" strike="noStrike" cap="all">
                <a:solidFill>
                  <a:srgbClr val="ffffff"/>
                </a:solidFill>
                <a:latin typeface="Century Gothic"/>
              </a:rPr>
              <a:t>olo - livella</a:t>
            </a:r>
            <a:endParaRPr b="0" lang="en-US" sz="4000" spc="-1" strike="noStrike">
              <a:solidFill>
                <a:srgbClr val="ffffff"/>
              </a:solidFill>
              <a:latin typeface="Century Gothic"/>
            </a:endParaRPr>
          </a:p>
        </p:txBody>
      </p:sp>
      <p:sp>
        <p:nvSpPr>
          <p:cNvPr id="191"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Materiale: </a:t>
            </a:r>
            <a:r>
              <a:rPr b="0" lang="en-US" sz="2200" spc="-1" strike="noStrike">
                <a:solidFill>
                  <a:srgbClr val="ffffff"/>
                </a:solidFill>
                <a:latin typeface="Century Gothic"/>
              </a:rPr>
              <a:t>barattolo pieno d’acqua con due piccoli fori sul coperchio.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si capovolge il barattolo verticalmente e poi lo si inclina. </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Risultati: </a:t>
            </a:r>
            <a:r>
              <a:rPr b="0" lang="en-US" sz="2200" spc="-1" strike="noStrike">
                <a:solidFill>
                  <a:srgbClr val="ffffff"/>
                </a:solidFill>
                <a:latin typeface="Century Gothic"/>
              </a:rPr>
              <a:t>se il barattolo è in verticale l’acqua non esce, solo se lo si inclina l’acqua esce dal foro che si trova più in basso, mentre nell’altro salgono bolle d’aria.</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Domande chiave: </a:t>
            </a:r>
            <a:r>
              <a:rPr b="0" lang="en-US" sz="2200" spc="-1" strike="noStrike">
                <a:solidFill>
                  <a:srgbClr val="ffffff"/>
                </a:solidFill>
                <a:latin typeface="Century Gothic"/>
              </a:rPr>
              <a:t>perché l’acqua esce dal foro più in basso quando il barattolo è inclinato? Perché entra aria dall’altro foro? Perché non esce acqua quando il barattolo è verticale?</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Spiegazione: </a:t>
            </a:r>
            <a:r>
              <a:rPr b="0" lang="en-US" sz="2200" spc="-1" strike="noStrike">
                <a:solidFill>
                  <a:srgbClr val="ffffff"/>
                </a:solidFill>
                <a:latin typeface="Century Gothic"/>
              </a:rPr>
              <a:t>quando il barattolo è verticale, la pressione interna esercitata sui due fori è la stessa. Quando si inclina c’è una differenza di pressione tra un foro e l’altro che tende ad essere compensata.</a:t>
            </a:r>
            <a:endParaRPr b="0" lang="en-US" sz="2200" spc="-1" strike="noStrike">
              <a:solidFill>
                <a:srgbClr val="ffffff"/>
              </a:solidFill>
              <a:latin typeface="Century Gothic"/>
            </a:endParaRPr>
          </a:p>
          <a:p>
            <a:pPr>
              <a:lnSpc>
                <a:spcPct val="90000"/>
              </a:lnSpc>
              <a:spcBef>
                <a:spcPts val="1001"/>
              </a:spcBef>
            </a:pPr>
            <a:endParaRPr b="0" lang="en-US" sz="2200" spc="-1" strike="noStrike">
              <a:solidFill>
                <a:srgbClr val="ffffff"/>
              </a:solidFill>
              <a:latin typeface="Century Gothic"/>
            </a:endParaRPr>
          </a:p>
        </p:txBody>
      </p:sp>
      <p:sp>
        <p:nvSpPr>
          <p:cNvPr id="192"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93" name="TextShape 4"/>
          <p:cNvSpPr txBox="1"/>
          <p:nvPr/>
        </p:nvSpPr>
        <p:spPr>
          <a:xfrm>
            <a:off x="8763120" y="380880"/>
            <a:ext cx="2742840" cy="364680"/>
          </a:xfrm>
          <a:prstGeom prst="rect">
            <a:avLst/>
          </a:prstGeom>
          <a:noFill/>
          <a:ln>
            <a:noFill/>
          </a:ln>
        </p:spPr>
        <p:txBody>
          <a:bodyPr anchor="ctr"/>
          <a:p>
            <a:pPr algn="r">
              <a:lnSpc>
                <a:spcPct val="100000"/>
              </a:lnSpc>
            </a:pPr>
            <a:fld id="{441DA2EA-0786-4628-B48D-1C07471A996A}" type="slidenum">
              <a:rPr b="0" lang="it-IT" sz="1050" spc="-1" strike="noStrike">
                <a:solidFill>
                  <a:srgbClr val="ffffff"/>
                </a:solidFill>
                <a:latin typeface="Century Gothic"/>
              </a:rPr>
              <a:t>&lt;numero&gt;</a:t>
            </a:fld>
            <a:endParaRPr b="0" lang="it-IT" sz="1050" spc="-1" strike="noStrike">
              <a:latin typeface="Times New Roman"/>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barat</a:t>
            </a:r>
            <a:r>
              <a:rPr b="0" lang="en-US" sz="4000" spc="-1" strike="noStrike" cap="all">
                <a:solidFill>
                  <a:srgbClr val="ff0000"/>
                </a:solidFill>
                <a:latin typeface="Century Gothic"/>
              </a:rPr>
              <a:t>t</a:t>
            </a:r>
            <a:r>
              <a:rPr b="0" lang="en-US" sz="4000" spc="-1" strike="noStrike" cap="all">
                <a:solidFill>
                  <a:srgbClr val="ffffff"/>
                </a:solidFill>
                <a:latin typeface="Century Gothic"/>
              </a:rPr>
              <a:t>olo - livella</a:t>
            </a:r>
            <a:endParaRPr b="0" lang="en-US" sz="4000" spc="-1" strike="noStrike">
              <a:solidFill>
                <a:srgbClr val="ffffff"/>
              </a:solidFill>
              <a:latin typeface="Century Gothic"/>
            </a:endParaRPr>
          </a:p>
        </p:txBody>
      </p:sp>
      <p:sp>
        <p:nvSpPr>
          <p:cNvPr id="195" name="TextShape 2"/>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96" name="TextShape 3"/>
          <p:cNvSpPr txBox="1"/>
          <p:nvPr/>
        </p:nvSpPr>
        <p:spPr>
          <a:xfrm>
            <a:off x="8763120" y="380880"/>
            <a:ext cx="2742840" cy="364680"/>
          </a:xfrm>
          <a:prstGeom prst="rect">
            <a:avLst/>
          </a:prstGeom>
          <a:noFill/>
          <a:ln>
            <a:noFill/>
          </a:ln>
        </p:spPr>
        <p:txBody>
          <a:bodyPr anchor="ctr"/>
          <a:p>
            <a:pPr algn="r">
              <a:lnSpc>
                <a:spcPct val="100000"/>
              </a:lnSpc>
            </a:pPr>
            <a:fld id="{9D339C59-E42A-4E5D-998D-6AF45105419B}"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97" name="Picture 2" descr=""/>
          <p:cNvPicPr/>
          <p:nvPr/>
        </p:nvPicPr>
        <p:blipFill>
          <a:blip r:embed="rId1"/>
          <a:stretch/>
        </p:blipFill>
        <p:spPr>
          <a:xfrm>
            <a:off x="7826400" y="2885760"/>
            <a:ext cx="1637280" cy="2363400"/>
          </a:xfrm>
          <a:prstGeom prst="rect">
            <a:avLst/>
          </a:prstGeom>
          <a:ln w="38160">
            <a:solidFill>
              <a:schemeClr val="accent1"/>
            </a:solidFill>
            <a:round/>
          </a:ln>
        </p:spPr>
      </p:pic>
      <p:pic>
        <p:nvPicPr>
          <p:cNvPr id="198" name="Picture 4" descr=""/>
          <p:cNvPicPr/>
          <p:nvPr/>
        </p:nvPicPr>
        <p:blipFill>
          <a:blip r:embed="rId2"/>
          <a:stretch/>
        </p:blipFill>
        <p:spPr>
          <a:xfrm>
            <a:off x="9995040" y="3088080"/>
            <a:ext cx="1993680" cy="2152080"/>
          </a:xfrm>
          <a:prstGeom prst="rect">
            <a:avLst/>
          </a:prstGeom>
          <a:ln w="38160">
            <a:solidFill>
              <a:srgbClr val="0070c0"/>
            </a:solidFill>
            <a:miter/>
          </a:ln>
        </p:spPr>
      </p:pic>
      <p:pic>
        <p:nvPicPr>
          <p:cNvPr id="199" name="Picture 5" descr=""/>
          <p:cNvPicPr/>
          <p:nvPr/>
        </p:nvPicPr>
        <p:blipFill>
          <a:blip r:embed="rId3"/>
          <a:stretch/>
        </p:blipFill>
        <p:spPr>
          <a:xfrm>
            <a:off x="7817760" y="1948320"/>
            <a:ext cx="3704760" cy="799920"/>
          </a:xfrm>
          <a:prstGeom prst="rect">
            <a:avLst/>
          </a:prstGeom>
          <a:ln w="38160">
            <a:solidFill>
              <a:schemeClr val="accent1"/>
            </a:solidFill>
            <a:miter/>
          </a:ln>
        </p:spPr>
      </p:pic>
      <p:pic>
        <p:nvPicPr>
          <p:cNvPr id="200" name="Picture 6" descr=""/>
          <p:cNvPicPr/>
          <p:nvPr/>
        </p:nvPicPr>
        <p:blipFill>
          <a:blip r:embed="rId4"/>
          <a:stretch/>
        </p:blipFill>
        <p:spPr>
          <a:xfrm>
            <a:off x="9066600" y="5405400"/>
            <a:ext cx="2980800" cy="1218960"/>
          </a:xfrm>
          <a:prstGeom prst="rect">
            <a:avLst/>
          </a:prstGeom>
          <a:ln w="38160">
            <a:solidFill>
              <a:srgbClr val="0070c0"/>
            </a:solidFill>
            <a:miter/>
          </a:ln>
        </p:spPr>
      </p:pic>
      <p:sp>
        <p:nvSpPr>
          <p:cNvPr id="201" name="CustomShape 4"/>
          <p:cNvSpPr/>
          <p:nvPr/>
        </p:nvSpPr>
        <p:spPr>
          <a:xfrm>
            <a:off x="489600" y="1732680"/>
            <a:ext cx="7314840" cy="4023720"/>
          </a:xfrm>
          <a:prstGeom prst="rect">
            <a:avLst/>
          </a:prstGeom>
          <a:noFill/>
          <a:ln>
            <a:noFill/>
          </a:ln>
        </p:spPr>
        <p:style>
          <a:lnRef idx="0"/>
          <a:fillRef idx="0"/>
          <a:effectRef idx="0"/>
          <a:fontRef idx="minor"/>
        </p:style>
        <p:txBody>
          <a:bodyPr>
            <a:normAutofit/>
          </a:bodyPr>
          <a:p>
            <a:pPr marL="228600" indent="-228240">
              <a:lnSpc>
                <a:spcPct val="90000"/>
              </a:lnSpc>
              <a:spcBef>
                <a:spcPts val="1001"/>
              </a:spcBef>
              <a:buClr>
                <a:srgbClr val="ffffff"/>
              </a:buClr>
              <a:buFont typeface="Arial"/>
              <a:buChar char="•"/>
            </a:pPr>
            <a:r>
              <a:rPr b="0" lang="it-IT" sz="2200" spc="-1" strike="noStrike">
                <a:solidFill>
                  <a:srgbClr val="ffffff"/>
                </a:solidFill>
                <a:latin typeface="Century Gothic"/>
              </a:rPr>
              <a:t>Sui fori dall’esterno agisce la pressione atmosferica dell’aria esterna. </a:t>
            </a:r>
            <a:endParaRPr b="0" lang="it-IT" sz="2200" spc="-1" strike="noStrike">
              <a:latin typeface="Arial"/>
            </a:endParaRPr>
          </a:p>
          <a:p>
            <a:pPr marL="228600" indent="-228240">
              <a:lnSpc>
                <a:spcPct val="90000"/>
              </a:lnSpc>
              <a:spcBef>
                <a:spcPts val="1001"/>
              </a:spcBef>
              <a:buClr>
                <a:srgbClr val="ffffff"/>
              </a:buClr>
              <a:buFont typeface="Arial"/>
              <a:buChar char="•"/>
            </a:pPr>
            <a:r>
              <a:rPr b="0" lang="it-IT" sz="2200" spc="-1" strike="noStrike">
                <a:solidFill>
                  <a:srgbClr val="ffffff"/>
                </a:solidFill>
                <a:latin typeface="Century Gothic"/>
              </a:rPr>
              <a:t>Anche nel barattolo è contenuta aria a pressione atmosferica.</a:t>
            </a:r>
            <a:endParaRPr b="0" lang="it-IT" sz="2200" spc="-1" strike="noStrike">
              <a:latin typeface="Arial"/>
            </a:endParaRPr>
          </a:p>
          <a:p>
            <a:pPr marL="228600" indent="-228240">
              <a:lnSpc>
                <a:spcPct val="90000"/>
              </a:lnSpc>
              <a:spcBef>
                <a:spcPts val="1001"/>
              </a:spcBef>
              <a:buClr>
                <a:srgbClr val="ffffff"/>
              </a:buClr>
              <a:buFont typeface="Arial"/>
              <a:buChar char="•"/>
            </a:pPr>
            <a:r>
              <a:rPr b="0" lang="it-IT" sz="2200" spc="-1" strike="noStrike">
                <a:solidFill>
                  <a:srgbClr val="ffffff"/>
                </a:solidFill>
                <a:latin typeface="Century Gothic"/>
              </a:rPr>
              <a:t>L’acqua dà il suo contributo alla pressione interna sui fori.</a:t>
            </a:r>
            <a:endParaRPr b="0" lang="it-IT" sz="2200" spc="-1" strike="noStrike">
              <a:latin typeface="Arial"/>
            </a:endParaRPr>
          </a:p>
          <a:p>
            <a:pPr marL="228600" indent="-228240">
              <a:lnSpc>
                <a:spcPct val="90000"/>
              </a:lnSpc>
              <a:spcBef>
                <a:spcPts val="1001"/>
              </a:spcBef>
              <a:buClr>
                <a:srgbClr val="ffffff"/>
              </a:buClr>
              <a:buFont typeface="Arial"/>
              <a:buChar char="•"/>
            </a:pPr>
            <a:r>
              <a:rPr b="0" lang="it-IT" sz="2200" spc="-1" strike="noStrike">
                <a:solidFill>
                  <a:srgbClr val="ffffff"/>
                </a:solidFill>
                <a:latin typeface="Century Gothic"/>
              </a:rPr>
              <a:t>Le forze di pressione quindi non sarebbero mai in equilibrio se non ci fossero:</a:t>
            </a:r>
            <a:endParaRPr b="0" lang="it-IT" sz="2200" spc="-1" strike="noStrike">
              <a:latin typeface="Arial"/>
            </a:endParaRPr>
          </a:p>
          <a:p>
            <a:pPr marL="228600" indent="-228240">
              <a:lnSpc>
                <a:spcPct val="90000"/>
              </a:lnSpc>
              <a:spcBef>
                <a:spcPts val="1001"/>
              </a:spcBef>
            </a:pPr>
            <a:r>
              <a:rPr b="0" lang="it-IT" sz="2200" spc="-1" strike="noStrike">
                <a:solidFill>
                  <a:srgbClr val="ffffff"/>
                </a:solidFill>
                <a:latin typeface="Century Gothic"/>
              </a:rPr>
              <a:t>   </a:t>
            </a:r>
            <a:r>
              <a:rPr b="0" lang="it-IT" sz="2200" spc="-1" strike="noStrike">
                <a:solidFill>
                  <a:srgbClr val="ffffff"/>
                </a:solidFill>
                <a:latin typeface="Century Gothic"/>
              </a:rPr>
              <a:t>- la tensione di superficie dell’acqua,</a:t>
            </a:r>
            <a:endParaRPr b="0" lang="it-IT" sz="2200" spc="-1" strike="noStrike">
              <a:latin typeface="Arial"/>
            </a:endParaRPr>
          </a:p>
          <a:p>
            <a:pPr marL="228600" indent="-228240">
              <a:lnSpc>
                <a:spcPct val="90000"/>
              </a:lnSpc>
              <a:spcBef>
                <a:spcPts val="1001"/>
              </a:spcBef>
            </a:pPr>
            <a:r>
              <a:rPr b="0" lang="it-IT" sz="2200" spc="-1" strike="noStrike">
                <a:solidFill>
                  <a:srgbClr val="ffffff"/>
                </a:solidFill>
                <a:latin typeface="Century Gothic"/>
              </a:rPr>
              <a:t>   </a:t>
            </a:r>
            <a:r>
              <a:rPr b="0" lang="it-IT" sz="2200" spc="-1" strike="noStrike">
                <a:solidFill>
                  <a:srgbClr val="ffffff"/>
                </a:solidFill>
                <a:latin typeface="Century Gothic"/>
              </a:rPr>
              <a:t>- una piccola variazione di volume e quindi di   pressione dell’aria nel barattolo, quando l’acqua scende (ne esce un po’).</a:t>
            </a:r>
            <a:endParaRPr b="0" lang="it-IT" sz="2200" spc="-1" strike="noStrike">
              <a:latin typeface="Arial"/>
            </a:endParaRPr>
          </a:p>
        </p:txBody>
      </p:sp>
      <p:pic>
        <p:nvPicPr>
          <p:cNvPr id="202" name="Picture 8" descr=""/>
          <p:cNvPicPr/>
          <p:nvPr/>
        </p:nvPicPr>
        <p:blipFill>
          <a:blip r:embed="rId5"/>
          <a:stretch/>
        </p:blipFill>
        <p:spPr>
          <a:xfrm>
            <a:off x="775800" y="5695200"/>
            <a:ext cx="5273640" cy="96876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Modulo </a:t>
            </a:r>
            <a:r>
              <a:rPr b="0" lang="en-US" sz="4000" spc="-1" strike="noStrike" cap="all">
                <a:solidFill>
                  <a:srgbClr val="ff0000"/>
                </a:solidFill>
                <a:latin typeface="Century Gothic"/>
              </a:rPr>
              <a:t>2 </a:t>
            </a:r>
            <a:r>
              <a:rPr b="0" lang="en-US" sz="4000" spc="-1" strike="noStrike" cap="all">
                <a:solidFill>
                  <a:srgbClr val="ffffff"/>
                </a:solidFill>
                <a:latin typeface="Century Gothic"/>
              </a:rPr>
              <a:t>– Fluidi e termodinamica</a:t>
            </a:r>
            <a:endParaRPr b="0" lang="en-US" sz="4000" spc="-1" strike="noStrike">
              <a:solidFill>
                <a:srgbClr val="ffffff"/>
              </a:solidFill>
              <a:latin typeface="Century Gothic"/>
            </a:endParaRPr>
          </a:p>
        </p:txBody>
      </p:sp>
      <p:sp>
        <p:nvSpPr>
          <p:cNvPr id="96"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Arcobaleno in un barattolo, lampada a bolle, clessidra ad olio </a:t>
            </a:r>
            <a:r>
              <a:rPr b="0" lang="en-US" sz="2200" spc="-1" strike="noStrike">
                <a:solidFill>
                  <a:srgbClr val="ff0000"/>
                </a:solidFill>
                <a:latin typeface="Century Gothic"/>
              </a:rPr>
              <a:t>(densità)</a:t>
            </a:r>
            <a:endParaRPr b="0" lang="en-US" sz="22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Galleggiamento con palline di carta stagnola in acqua e uova in acqua e acqua salata </a:t>
            </a:r>
            <a:r>
              <a:rPr b="0" lang="en-US" sz="2200" spc="-1" strike="noStrike">
                <a:solidFill>
                  <a:srgbClr val="ff0000"/>
                </a:solidFill>
                <a:latin typeface="Century Gothic"/>
              </a:rPr>
              <a:t>(densità liquidi e solidi, spinta di Archimede)</a:t>
            </a:r>
            <a:endParaRPr b="0" lang="en-US" sz="22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Palloncino riscaldato, zattera di limone </a:t>
            </a:r>
            <a:r>
              <a:rPr b="0" lang="en-US" sz="2200" spc="-1" strike="noStrike">
                <a:solidFill>
                  <a:srgbClr val="ff0000"/>
                </a:solidFill>
                <a:latin typeface="Century Gothic"/>
              </a:rPr>
              <a:t>(legge dei gas)</a:t>
            </a:r>
            <a:endParaRPr b="0" lang="en-US" sz="22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Tavolozza di latte, pepe in fuga </a:t>
            </a:r>
            <a:r>
              <a:rPr b="0" lang="en-US" sz="2200" spc="-1" strike="noStrike">
                <a:solidFill>
                  <a:srgbClr val="ff0000"/>
                </a:solidFill>
                <a:latin typeface="Century Gothic"/>
              </a:rPr>
              <a:t>(tensione superficiale)</a:t>
            </a:r>
            <a:endParaRPr b="0" lang="en-US" sz="22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Barattolo - livella, l’acqua che non cade </a:t>
            </a:r>
            <a:r>
              <a:rPr b="0" lang="en-US" sz="2200" spc="-1" strike="noStrike">
                <a:solidFill>
                  <a:srgbClr val="ff0000"/>
                </a:solidFill>
                <a:latin typeface="Century Gothic"/>
              </a:rPr>
              <a:t>(legge di Pascal e di Stevino)</a:t>
            </a:r>
            <a:endParaRPr b="0" lang="en-US" sz="22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Bottiglie sotto pressione </a:t>
            </a:r>
            <a:r>
              <a:rPr b="0" lang="en-US" sz="2200" spc="-1" strike="noStrike">
                <a:solidFill>
                  <a:srgbClr val="ff0000"/>
                </a:solidFill>
                <a:latin typeface="Century Gothic"/>
              </a:rPr>
              <a:t>(leggi di Stevino e di Bernoulli)</a:t>
            </a:r>
            <a:endParaRPr b="0" lang="en-US" sz="22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Diavoletto di Cartesio </a:t>
            </a:r>
            <a:r>
              <a:rPr b="0" lang="en-US" sz="2200" spc="-1" strike="noStrike">
                <a:solidFill>
                  <a:srgbClr val="ff0000"/>
                </a:solidFill>
                <a:latin typeface="Century Gothic"/>
              </a:rPr>
              <a:t>(legge di Pascal, Archimede)</a:t>
            </a:r>
            <a:endParaRPr b="0" lang="en-US" sz="2200" spc="-1" strike="noStrike">
              <a:solidFill>
                <a:srgbClr val="ffffff"/>
              </a:solidFill>
              <a:latin typeface="Century Gothic"/>
            </a:endParaRPr>
          </a:p>
          <a:p>
            <a:pPr>
              <a:lnSpc>
                <a:spcPct val="90000"/>
              </a:lnSpc>
              <a:spcBef>
                <a:spcPts val="1001"/>
              </a:spcBef>
            </a:pPr>
            <a:endParaRPr b="0" lang="en-US" sz="2200" spc="-1" strike="noStrike">
              <a:solidFill>
                <a:srgbClr val="ffffff"/>
              </a:solidFill>
              <a:latin typeface="Century Gothic"/>
            </a:endParaRPr>
          </a:p>
          <a:p>
            <a:pPr>
              <a:lnSpc>
                <a:spcPct val="90000"/>
              </a:lnSpc>
              <a:spcBef>
                <a:spcPts val="1001"/>
              </a:spcBef>
            </a:pPr>
            <a:endParaRPr b="0" lang="en-US" sz="2200" spc="-1" strike="noStrike">
              <a:solidFill>
                <a:srgbClr val="ffffff"/>
              </a:solidFill>
              <a:latin typeface="Century Gothic"/>
            </a:endParaRPr>
          </a:p>
        </p:txBody>
      </p:sp>
      <p:sp>
        <p:nvSpPr>
          <p:cNvPr id="97" name="TextShape 3"/>
          <p:cNvSpPr txBox="1"/>
          <p:nvPr/>
        </p:nvSpPr>
        <p:spPr>
          <a:xfrm>
            <a:off x="8763120" y="380880"/>
            <a:ext cx="2742840" cy="364680"/>
          </a:xfrm>
          <a:prstGeom prst="rect">
            <a:avLst/>
          </a:prstGeom>
          <a:noFill/>
          <a:ln>
            <a:noFill/>
          </a:ln>
        </p:spPr>
        <p:txBody>
          <a:bodyPr anchor="ctr"/>
          <a:p>
            <a:pPr algn="r">
              <a:lnSpc>
                <a:spcPct val="100000"/>
              </a:lnSpc>
            </a:pPr>
            <a:fld id="{10213820-5A3E-4C47-B27D-E8BCA134C72A}" type="slidenum">
              <a:rPr b="0" lang="it-IT" sz="1050" spc="-1" strike="noStrike">
                <a:solidFill>
                  <a:srgbClr val="ffffff"/>
                </a:solidFill>
                <a:latin typeface="Century Gothic"/>
              </a:rPr>
              <a:t>&lt;numero&gt;</a:t>
            </a:fld>
            <a:endParaRPr b="0" lang="it-IT" sz="1050" spc="-1" strike="noStrike">
              <a:latin typeface="Times New Roman"/>
            </a:endParaRPr>
          </a:p>
        </p:txBody>
      </p:sp>
      <p:sp>
        <p:nvSpPr>
          <p:cNvPr id="98" name="TextShape 4"/>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pic>
        <p:nvPicPr>
          <p:cNvPr id="99" name="Picture 2" descr=""/>
          <p:cNvPicPr/>
          <p:nvPr/>
        </p:nvPicPr>
        <p:blipFill>
          <a:blip r:embed="rId1"/>
          <a:stretch/>
        </p:blipFill>
        <p:spPr>
          <a:xfrm rot="20362200">
            <a:off x="4515120" y="4968720"/>
            <a:ext cx="2206080" cy="2206080"/>
          </a:xfrm>
          <a:prstGeom prst="rect">
            <a:avLst/>
          </a:prstGeom>
          <a:ln>
            <a:noFill/>
          </a:ln>
        </p:spPr>
      </p:pic>
      <p:pic>
        <p:nvPicPr>
          <p:cNvPr id="100" name="Picture 4" descr=""/>
          <p:cNvPicPr/>
          <p:nvPr/>
        </p:nvPicPr>
        <p:blipFill>
          <a:blip r:embed="rId2"/>
          <a:stretch/>
        </p:blipFill>
        <p:spPr>
          <a:xfrm>
            <a:off x="9753480" y="4874040"/>
            <a:ext cx="1989360" cy="1983600"/>
          </a:xfrm>
          <a:prstGeom prst="rect">
            <a:avLst/>
          </a:prstGeom>
          <a:ln>
            <a:noFill/>
          </a:ln>
        </p:spPr>
      </p:pic>
      <p:pic>
        <p:nvPicPr>
          <p:cNvPr id="101" name="Picture 6" descr=""/>
          <p:cNvPicPr/>
          <p:nvPr/>
        </p:nvPicPr>
        <p:blipFill>
          <a:blip r:embed="rId3"/>
          <a:stretch/>
        </p:blipFill>
        <p:spPr>
          <a:xfrm rot="16930800">
            <a:off x="9593640" y="2553120"/>
            <a:ext cx="1562400" cy="2006640"/>
          </a:xfrm>
          <a:prstGeom prst="rect">
            <a:avLst/>
          </a:prstGeom>
          <a:ln>
            <a:noFill/>
          </a:ln>
        </p:spPr>
      </p:pic>
      <p:pic>
        <p:nvPicPr>
          <p:cNvPr id="102" name="Picture 7" descr=""/>
          <p:cNvPicPr/>
          <p:nvPr/>
        </p:nvPicPr>
        <p:blipFill>
          <a:blip r:embed="rId4"/>
          <a:stretch/>
        </p:blipFill>
        <p:spPr>
          <a:xfrm>
            <a:off x="4613400" y="482040"/>
            <a:ext cx="1501200" cy="150120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L’acqua c</a:t>
            </a:r>
            <a:r>
              <a:rPr b="0" lang="en-US" sz="4000" spc="-1" strike="noStrike" cap="all">
                <a:solidFill>
                  <a:srgbClr val="ff0000"/>
                </a:solidFill>
                <a:latin typeface="Century Gothic"/>
              </a:rPr>
              <a:t>h</a:t>
            </a:r>
            <a:r>
              <a:rPr b="0" lang="en-US" sz="4000" spc="-1" strike="noStrike" cap="all">
                <a:solidFill>
                  <a:srgbClr val="ffffff"/>
                </a:solidFill>
                <a:latin typeface="Century Gothic"/>
              </a:rPr>
              <a:t>e non cade</a:t>
            </a:r>
            <a:endParaRPr b="0" lang="en-US" sz="4000" spc="-1" strike="noStrike">
              <a:solidFill>
                <a:srgbClr val="ffffff"/>
              </a:solidFill>
              <a:latin typeface="Century Gothic"/>
            </a:endParaRPr>
          </a:p>
        </p:txBody>
      </p:sp>
      <p:sp>
        <p:nvSpPr>
          <p:cNvPr id="204" name="TextShape 2"/>
          <p:cNvSpPr txBox="1"/>
          <p:nvPr/>
        </p:nvSpPr>
        <p:spPr>
          <a:xfrm>
            <a:off x="685800" y="2194560"/>
            <a:ext cx="10820160" cy="402372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Materiale: </a:t>
            </a:r>
            <a:r>
              <a:rPr b="0" lang="en-US" sz="2200" spc="-1" strike="noStrike">
                <a:solidFill>
                  <a:srgbClr val="ffffff"/>
                </a:solidFill>
                <a:latin typeface="Century Gothic"/>
              </a:rPr>
              <a:t>bicchiere, acqua, cartoncino rigido, foulard di nylon.</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si capovolge il bicchiere quasi pieno d’acqua sul cartoncino e poi sul foulard, tenendoli ben aderenti ai bordi del bicchiere.</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Risultati: </a:t>
            </a:r>
            <a:r>
              <a:rPr b="0" lang="en-US" sz="2200" spc="-1" strike="noStrike">
                <a:solidFill>
                  <a:srgbClr val="ffffff"/>
                </a:solidFill>
                <a:latin typeface="Century Gothic"/>
              </a:rPr>
              <a:t>il cartoncino resta sospeso sul bicchiere e l’acqua non cade. Il foulard impedisce la fuoriuscita dell’acqua nonostante non sia impermeabile.</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Domande chiave: </a:t>
            </a:r>
            <a:r>
              <a:rPr b="0" lang="en-US" sz="2200" spc="-1" strike="noStrike">
                <a:solidFill>
                  <a:srgbClr val="ffffff"/>
                </a:solidFill>
                <a:latin typeface="Century Gothic"/>
              </a:rPr>
              <a:t>cosa tiene il cartoncino aderente al bicchiere? Cosa trattiene l’acqua dal filtrare attraverso i forellini del foulard?</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Spiegazione: </a:t>
            </a:r>
            <a:r>
              <a:rPr b="0" lang="en-US" sz="2200" spc="-1" strike="noStrike">
                <a:solidFill>
                  <a:srgbClr val="ffffff"/>
                </a:solidFill>
                <a:latin typeface="Century Gothic"/>
              </a:rPr>
              <a:t>come nell’esperimento appena visto del barattolo, le forze di pressione interne ed esterne si equilibrano. E’ decisiva il piccolo aumento di volume dell’aria interna e quindi diminuzione di pressione, quando l’acqua scende per gravità e deflette un po’ la superficie d’appoggio. </a:t>
            </a:r>
            <a:endParaRPr b="0" lang="en-US" sz="2200" spc="-1" strike="noStrike">
              <a:solidFill>
                <a:srgbClr val="ffffff"/>
              </a:solidFill>
              <a:latin typeface="Century Gothic"/>
            </a:endParaRPr>
          </a:p>
        </p:txBody>
      </p:sp>
      <p:sp>
        <p:nvSpPr>
          <p:cNvPr id="205"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206" name="TextShape 4"/>
          <p:cNvSpPr txBox="1"/>
          <p:nvPr/>
        </p:nvSpPr>
        <p:spPr>
          <a:xfrm>
            <a:off x="8763120" y="380880"/>
            <a:ext cx="2742840" cy="364680"/>
          </a:xfrm>
          <a:prstGeom prst="rect">
            <a:avLst/>
          </a:prstGeom>
          <a:noFill/>
          <a:ln>
            <a:noFill/>
          </a:ln>
        </p:spPr>
        <p:txBody>
          <a:bodyPr anchor="ctr"/>
          <a:p>
            <a:pPr algn="r">
              <a:lnSpc>
                <a:spcPct val="100000"/>
              </a:lnSpc>
            </a:pPr>
            <a:fld id="{DEC4BFB9-20D9-4CD8-879E-E3A63612582A}" type="slidenum">
              <a:rPr b="0" lang="it-IT" sz="1050" spc="-1" strike="noStrike">
                <a:solidFill>
                  <a:srgbClr val="ffffff"/>
                </a:solidFill>
                <a:latin typeface="Century Gothic"/>
              </a:rPr>
              <a:t>&lt;numero&gt;</a:t>
            </a:fld>
            <a:endParaRPr b="0" lang="it-IT" sz="1050" spc="-1" strike="noStrike">
              <a:latin typeface="Times New Roman"/>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L’acqua c</a:t>
            </a:r>
            <a:r>
              <a:rPr b="0" lang="en-US" sz="4000" spc="-1" strike="noStrike" cap="all">
                <a:solidFill>
                  <a:srgbClr val="ff0000"/>
                </a:solidFill>
                <a:latin typeface="Century Gothic"/>
              </a:rPr>
              <a:t>h</a:t>
            </a:r>
            <a:r>
              <a:rPr b="0" lang="en-US" sz="4000" spc="-1" strike="noStrike" cap="all">
                <a:solidFill>
                  <a:srgbClr val="ffffff"/>
                </a:solidFill>
                <a:latin typeface="Century Gothic"/>
              </a:rPr>
              <a:t>e non cade</a:t>
            </a:r>
            <a:endParaRPr b="0" lang="en-US" sz="4000" spc="-1" strike="noStrike">
              <a:solidFill>
                <a:srgbClr val="ffffff"/>
              </a:solidFill>
              <a:latin typeface="Century Gothic"/>
            </a:endParaRPr>
          </a:p>
        </p:txBody>
      </p:sp>
      <p:sp>
        <p:nvSpPr>
          <p:cNvPr id="208" name="TextShape 2"/>
          <p:cNvSpPr txBox="1"/>
          <p:nvPr/>
        </p:nvSpPr>
        <p:spPr>
          <a:xfrm>
            <a:off x="4304160" y="2050560"/>
            <a:ext cx="7201800" cy="4167720"/>
          </a:xfrm>
          <a:prstGeom prst="rect">
            <a:avLst/>
          </a:prstGeom>
          <a:noFill/>
          <a:ln>
            <a:noFill/>
          </a:ln>
        </p:spPr>
        <p:txBody>
          <a:bodyPr/>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Quanto dovrebbe essere il dislivello dell’acqua per fare in modo che dP sia sufficiente da equilibrare la pressione interna ed esterna?</a:t>
            </a:r>
            <a:endParaRPr b="0" lang="en-US" sz="2200" spc="-1" strike="noStrike">
              <a:solidFill>
                <a:srgbClr val="ffffff"/>
              </a:solidFill>
              <a:latin typeface="Century Gothic"/>
            </a:endParaRPr>
          </a:p>
          <a:p>
            <a:pPr marL="228600" indent="-228240">
              <a:lnSpc>
                <a:spcPct val="90000"/>
              </a:lnSpc>
              <a:spcBef>
                <a:spcPts val="1001"/>
              </a:spcBef>
            </a:pPr>
            <a:endParaRPr b="0" lang="en-US" sz="2200" spc="-1" strike="noStrike">
              <a:solidFill>
                <a:srgbClr val="ffffff"/>
              </a:solidFill>
              <a:latin typeface="Century Gothic"/>
            </a:endParaRPr>
          </a:p>
        </p:txBody>
      </p:sp>
      <p:sp>
        <p:nvSpPr>
          <p:cNvPr id="209"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210" name="TextShape 4"/>
          <p:cNvSpPr txBox="1"/>
          <p:nvPr/>
        </p:nvSpPr>
        <p:spPr>
          <a:xfrm>
            <a:off x="8763120" y="380880"/>
            <a:ext cx="2742840" cy="364680"/>
          </a:xfrm>
          <a:prstGeom prst="rect">
            <a:avLst/>
          </a:prstGeom>
          <a:noFill/>
          <a:ln>
            <a:noFill/>
          </a:ln>
        </p:spPr>
        <p:txBody>
          <a:bodyPr anchor="ctr"/>
          <a:p>
            <a:pPr algn="r">
              <a:lnSpc>
                <a:spcPct val="100000"/>
              </a:lnSpc>
            </a:pPr>
            <a:fld id="{C8B7505B-5F42-4B4B-B431-4FB01CD0ED1E}"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211" name="Picture 2" descr=""/>
          <p:cNvPicPr/>
          <p:nvPr/>
        </p:nvPicPr>
        <p:blipFill>
          <a:blip r:embed="rId1"/>
          <a:stretch/>
        </p:blipFill>
        <p:spPr>
          <a:xfrm>
            <a:off x="352800" y="2183400"/>
            <a:ext cx="3756960" cy="4038480"/>
          </a:xfrm>
          <a:prstGeom prst="rect">
            <a:avLst/>
          </a:prstGeom>
          <a:ln w="9360">
            <a:noFill/>
          </a:ln>
        </p:spPr>
      </p:pic>
      <p:pic>
        <p:nvPicPr>
          <p:cNvPr id="212" name="Picture 3" descr=""/>
          <p:cNvPicPr/>
          <p:nvPr/>
        </p:nvPicPr>
        <p:blipFill>
          <a:blip r:embed="rId2"/>
          <a:stretch/>
        </p:blipFill>
        <p:spPr>
          <a:xfrm>
            <a:off x="4396680" y="3091680"/>
            <a:ext cx="4328640" cy="933120"/>
          </a:xfrm>
          <a:prstGeom prst="rect">
            <a:avLst/>
          </a:prstGeom>
          <a:ln w="9360">
            <a:noFill/>
          </a:ln>
        </p:spPr>
      </p:pic>
      <p:pic>
        <p:nvPicPr>
          <p:cNvPr id="213" name="Picture 4" descr=""/>
          <p:cNvPicPr/>
          <p:nvPr/>
        </p:nvPicPr>
        <p:blipFill>
          <a:blip r:embed="rId3"/>
          <a:stretch/>
        </p:blipFill>
        <p:spPr>
          <a:xfrm>
            <a:off x="9496800" y="3164040"/>
            <a:ext cx="2009520" cy="732960"/>
          </a:xfrm>
          <a:prstGeom prst="rect">
            <a:avLst/>
          </a:prstGeom>
          <a:ln w="9360">
            <a:noFill/>
          </a:ln>
        </p:spPr>
      </p:pic>
      <p:pic>
        <p:nvPicPr>
          <p:cNvPr id="214" name="Picture 5" descr=""/>
          <p:cNvPicPr/>
          <p:nvPr/>
        </p:nvPicPr>
        <p:blipFill>
          <a:blip r:embed="rId4"/>
          <a:stretch/>
        </p:blipFill>
        <p:spPr>
          <a:xfrm>
            <a:off x="6468120" y="4351320"/>
            <a:ext cx="5418720" cy="2215080"/>
          </a:xfrm>
          <a:prstGeom prst="rect">
            <a:avLst/>
          </a:prstGeom>
          <a:ln w="9360">
            <a:noFill/>
          </a:ln>
        </p:spPr>
      </p:pic>
      <p:pic>
        <p:nvPicPr>
          <p:cNvPr id="215" name="Picture 6" descr=""/>
          <p:cNvPicPr/>
          <p:nvPr/>
        </p:nvPicPr>
        <p:blipFill>
          <a:blip r:embed="rId5"/>
          <a:stretch/>
        </p:blipFill>
        <p:spPr>
          <a:xfrm>
            <a:off x="4383000" y="4305960"/>
            <a:ext cx="1852920" cy="2264760"/>
          </a:xfrm>
          <a:prstGeom prst="rect">
            <a:avLst/>
          </a:prstGeom>
          <a:ln w="9360">
            <a:noFill/>
          </a:ln>
        </p:spPr>
      </p:pic>
      <p:sp>
        <p:nvSpPr>
          <p:cNvPr id="216" name="CustomShape 5"/>
          <p:cNvSpPr/>
          <p:nvPr/>
        </p:nvSpPr>
        <p:spPr>
          <a:xfrm>
            <a:off x="8783640" y="3371400"/>
            <a:ext cx="636840" cy="415440"/>
          </a:xfrm>
          <a:prstGeom prst="notched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Bottiglie s</a:t>
            </a:r>
            <a:r>
              <a:rPr b="0" lang="en-US" sz="4000" spc="-1" strike="noStrike" cap="all">
                <a:solidFill>
                  <a:srgbClr val="ff0000"/>
                </a:solidFill>
                <a:latin typeface="Century Gothic"/>
              </a:rPr>
              <a:t>o</a:t>
            </a:r>
            <a:r>
              <a:rPr b="0" lang="en-US" sz="4000" spc="-1" strike="noStrike" cap="all">
                <a:solidFill>
                  <a:srgbClr val="ffffff"/>
                </a:solidFill>
                <a:latin typeface="Century Gothic"/>
              </a:rPr>
              <a:t>tto pressione</a:t>
            </a:r>
            <a:endParaRPr b="0" lang="en-US" sz="4000" spc="-1" strike="noStrike">
              <a:solidFill>
                <a:srgbClr val="ffffff"/>
              </a:solidFill>
              <a:latin typeface="Century Gothic"/>
            </a:endParaRPr>
          </a:p>
        </p:txBody>
      </p:sp>
      <p:sp>
        <p:nvSpPr>
          <p:cNvPr id="218" name="TextShape 2"/>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219" name="TextShape 3"/>
          <p:cNvSpPr txBox="1"/>
          <p:nvPr/>
        </p:nvSpPr>
        <p:spPr>
          <a:xfrm>
            <a:off x="8763120" y="380880"/>
            <a:ext cx="2742840" cy="364680"/>
          </a:xfrm>
          <a:prstGeom prst="rect">
            <a:avLst/>
          </a:prstGeom>
          <a:noFill/>
          <a:ln>
            <a:noFill/>
          </a:ln>
        </p:spPr>
        <p:txBody>
          <a:bodyPr anchor="ctr"/>
          <a:p>
            <a:pPr algn="r">
              <a:lnSpc>
                <a:spcPct val="100000"/>
              </a:lnSpc>
            </a:pPr>
            <a:fld id="{F236DFCF-82D0-43E1-BF20-AF4824E9DDFD}"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220" name="Picture 2" descr=""/>
          <p:cNvPicPr/>
          <p:nvPr/>
        </p:nvPicPr>
        <p:blipFill>
          <a:blip r:embed="rId1"/>
          <a:stretch/>
        </p:blipFill>
        <p:spPr>
          <a:xfrm>
            <a:off x="6049800" y="1910160"/>
            <a:ext cx="5081040" cy="2185560"/>
          </a:xfrm>
          <a:prstGeom prst="rect">
            <a:avLst/>
          </a:prstGeom>
          <a:ln w="9360">
            <a:noFill/>
          </a:ln>
        </p:spPr>
      </p:pic>
      <p:sp>
        <p:nvSpPr>
          <p:cNvPr id="221" name="CustomShape 4"/>
          <p:cNvSpPr/>
          <p:nvPr/>
        </p:nvSpPr>
        <p:spPr>
          <a:xfrm>
            <a:off x="563400" y="1819440"/>
            <a:ext cx="5356800" cy="693000"/>
          </a:xfrm>
          <a:prstGeom prst="rect">
            <a:avLst/>
          </a:prstGeom>
          <a:noFill/>
          <a:ln>
            <a:noFill/>
          </a:ln>
        </p:spPr>
        <p:style>
          <a:lnRef idx="0"/>
          <a:fillRef idx="0"/>
          <a:effectRef idx="0"/>
          <a:fontRef idx="minor"/>
        </p:style>
        <p:txBody>
          <a:bodyPr lIns="90000" rIns="90000" tIns="45000" bIns="45000"/>
          <a:p>
            <a:pPr marL="228600" indent="-228240">
              <a:lnSpc>
                <a:spcPct val="90000"/>
              </a:lnSpc>
              <a:spcBef>
                <a:spcPts val="1001"/>
              </a:spcBef>
              <a:buClr>
                <a:srgbClr val="ff0000"/>
              </a:buClr>
              <a:buFont typeface="Arial"/>
              <a:buChar char="•"/>
            </a:pPr>
            <a:r>
              <a:rPr b="0" lang="it-IT" sz="2200" spc="-1" strike="noStrike">
                <a:solidFill>
                  <a:srgbClr val="ff0000"/>
                </a:solidFill>
                <a:latin typeface="Century Gothic"/>
              </a:rPr>
              <a:t>Materiale: </a:t>
            </a:r>
            <a:r>
              <a:rPr b="0" lang="it-IT" sz="2200" spc="-1" strike="noStrike">
                <a:solidFill>
                  <a:srgbClr val="ffffff"/>
                </a:solidFill>
                <a:latin typeface="Century Gothic"/>
              </a:rPr>
              <a:t>bottiglie di plastica forate in diversi modi (vedi Fig), acqua.</a:t>
            </a:r>
            <a:endParaRPr b="0" lang="it-IT" sz="2200" spc="-1" strike="noStrike">
              <a:latin typeface="Arial"/>
            </a:endParaRPr>
          </a:p>
        </p:txBody>
      </p:sp>
      <p:sp>
        <p:nvSpPr>
          <p:cNvPr id="222" name="TextShape 5"/>
          <p:cNvSpPr txBox="1"/>
          <p:nvPr/>
        </p:nvSpPr>
        <p:spPr>
          <a:xfrm>
            <a:off x="574920" y="3036960"/>
            <a:ext cx="5151240" cy="352044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si apre e chiude il tappo delle bottiglie e si osserva cosa accade agli zampilli. Come varia la direzione dello zampillo se il foro è su una parte verticale oppure curva. Si osservano le differenze tra gli zampilli da fori alla stessa altezza e ad altezze diverse (velocità, gittata).</a:t>
            </a:r>
            <a:endParaRPr b="0" lang="en-US" sz="2200" spc="-1" strike="noStrike">
              <a:solidFill>
                <a:srgbClr val="ffffff"/>
              </a:solidFill>
              <a:latin typeface="Century Gothic"/>
            </a:endParaRPr>
          </a:p>
        </p:txBody>
      </p:sp>
      <p:sp>
        <p:nvSpPr>
          <p:cNvPr id="223" name="CustomShape 6"/>
          <p:cNvSpPr/>
          <p:nvPr/>
        </p:nvSpPr>
        <p:spPr>
          <a:xfrm>
            <a:off x="5828040" y="4294800"/>
            <a:ext cx="5809320" cy="1898280"/>
          </a:xfrm>
          <a:prstGeom prst="rect">
            <a:avLst/>
          </a:prstGeom>
          <a:noFill/>
          <a:ln>
            <a:noFill/>
          </a:ln>
        </p:spPr>
        <p:style>
          <a:lnRef idx="0"/>
          <a:fillRef idx="0"/>
          <a:effectRef idx="0"/>
          <a:fontRef idx="minor"/>
        </p:style>
        <p:txBody>
          <a:bodyPr lIns="90000" rIns="90000" tIns="45000" bIns="45000"/>
          <a:p>
            <a:pPr marL="228600" indent="-228240">
              <a:lnSpc>
                <a:spcPct val="90000"/>
              </a:lnSpc>
              <a:spcBef>
                <a:spcPts val="1001"/>
              </a:spcBef>
              <a:buClr>
                <a:srgbClr val="ff0000"/>
              </a:buClr>
              <a:buFont typeface="Arial"/>
              <a:buChar char="•"/>
            </a:pPr>
            <a:r>
              <a:rPr b="0" lang="it-IT" sz="2200" spc="-1" strike="noStrike">
                <a:solidFill>
                  <a:srgbClr val="ff0000"/>
                </a:solidFill>
                <a:latin typeface="Century Gothic"/>
              </a:rPr>
              <a:t>Risultato: </a:t>
            </a:r>
            <a:r>
              <a:rPr b="0" lang="it-IT" sz="2200" spc="-1" strike="noStrike">
                <a:solidFill>
                  <a:srgbClr val="ffffff"/>
                </a:solidFill>
                <a:latin typeface="Century Gothic"/>
              </a:rPr>
              <a:t>la chiusura della bottiglia causa una interruzione dello zampillo dopo pochi secondi. La direzione dello zampillo è sempre perpendicolare alla superficie della bottiglia. Fori più alti emettono zampilli più veloci e di gittata maggiore.</a:t>
            </a:r>
            <a:endParaRPr b="0" lang="it-IT" sz="2200" spc="-1" strike="noStrike">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Bottiglie s</a:t>
            </a:r>
            <a:r>
              <a:rPr b="0" lang="en-US" sz="4000" spc="-1" strike="noStrike" cap="all">
                <a:solidFill>
                  <a:srgbClr val="ff0000"/>
                </a:solidFill>
                <a:latin typeface="Century Gothic"/>
              </a:rPr>
              <a:t>o</a:t>
            </a:r>
            <a:r>
              <a:rPr b="0" lang="en-US" sz="4000" spc="-1" strike="noStrike" cap="all">
                <a:solidFill>
                  <a:srgbClr val="ffffff"/>
                </a:solidFill>
                <a:latin typeface="Century Gothic"/>
              </a:rPr>
              <a:t>tto pressione</a:t>
            </a:r>
            <a:endParaRPr b="0" lang="en-US" sz="4000" spc="-1" strike="noStrike">
              <a:solidFill>
                <a:srgbClr val="ffffff"/>
              </a:solidFill>
              <a:latin typeface="Century Gothic"/>
            </a:endParaRPr>
          </a:p>
        </p:txBody>
      </p:sp>
      <p:sp>
        <p:nvSpPr>
          <p:cNvPr id="225" name="TextShape 2"/>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226" name="TextShape 3"/>
          <p:cNvSpPr txBox="1"/>
          <p:nvPr/>
        </p:nvSpPr>
        <p:spPr>
          <a:xfrm>
            <a:off x="8763120" y="380880"/>
            <a:ext cx="2742840" cy="364680"/>
          </a:xfrm>
          <a:prstGeom prst="rect">
            <a:avLst/>
          </a:prstGeom>
          <a:noFill/>
          <a:ln>
            <a:noFill/>
          </a:ln>
        </p:spPr>
        <p:txBody>
          <a:bodyPr anchor="ctr"/>
          <a:p>
            <a:pPr algn="r">
              <a:lnSpc>
                <a:spcPct val="100000"/>
              </a:lnSpc>
            </a:pPr>
            <a:fld id="{88214ED8-3CD5-484B-B2AF-0BB53712FDB3}" type="slidenum">
              <a:rPr b="0" lang="it-IT" sz="1050" spc="-1" strike="noStrike">
                <a:solidFill>
                  <a:srgbClr val="ffffff"/>
                </a:solidFill>
                <a:latin typeface="Century Gothic"/>
              </a:rPr>
              <a:t>&lt;numero&gt;</a:t>
            </a:fld>
            <a:endParaRPr b="0" lang="it-IT" sz="1050" spc="-1" strike="noStrike">
              <a:latin typeface="Times New Roman"/>
            </a:endParaRPr>
          </a:p>
        </p:txBody>
      </p:sp>
      <p:sp>
        <p:nvSpPr>
          <p:cNvPr id="227" name="TextShape 4"/>
          <p:cNvSpPr txBox="1"/>
          <p:nvPr/>
        </p:nvSpPr>
        <p:spPr>
          <a:xfrm>
            <a:off x="685800" y="1828800"/>
            <a:ext cx="10820160" cy="4571640"/>
          </a:xfrm>
          <a:prstGeom prst="rect">
            <a:avLst/>
          </a:prstGeom>
          <a:noFill/>
          <a:ln>
            <a:noFill/>
          </a:ln>
        </p:spPr>
        <p:txBody>
          <a:bodyPr>
            <a:normAutofit/>
          </a:bodyPr>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Il  tappo  può  essere  usato come “rubinetto”: apre e chiude il flusso di acqua. Appena si chiude una piccola quantità di acqua esce ancora dai fori. Questo permette all’aria interna di aumentare di volume e quindi di diminuirne la pressione. A questo punto, all’esterno del foro c’è la pressione atmosferica e all’interno c’è la pressione dovuta all’acqua e la pressione dovuta all’aria (minore di quella esterna): le due pressioni esterna e interna si equilibrano. </a:t>
            </a:r>
            <a:endParaRPr b="0" lang="en-US" sz="22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Schiacciando la bottiglia l’acqua esce dai fori. Si comprime il volume d’aria e quindi si aumenta la pressione: l’acqua viene quindi spinta fuori dalla bottiglia. (Legge di Pascal)</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Legge di Stevino </a:t>
            </a:r>
            <a:r>
              <a:rPr b="0" lang="en-US" sz="2200" spc="-1" strike="noStrike">
                <a:solidFill>
                  <a:srgbClr val="ffffff"/>
                </a:solidFill>
                <a:latin typeface="Century Gothic"/>
              </a:rPr>
              <a:t>per fori a quote diverse:                                                              h = altezza tra superficie e foro;                                                                                        y =altezza tra foro e piano.</a:t>
            </a:r>
            <a:endParaRPr b="0" lang="en-US" sz="2200" spc="-1" strike="noStrike">
              <a:solidFill>
                <a:srgbClr val="ffffff"/>
              </a:solidFill>
              <a:latin typeface="Century Gothic"/>
            </a:endParaRPr>
          </a:p>
          <a:p>
            <a:pPr>
              <a:lnSpc>
                <a:spcPct val="90000"/>
              </a:lnSpc>
              <a:spcBef>
                <a:spcPts val="1001"/>
              </a:spcBef>
            </a:pPr>
            <a:endParaRPr b="0" lang="en-US" sz="2200" spc="-1" strike="noStrike">
              <a:solidFill>
                <a:srgbClr val="ffffff"/>
              </a:solidFill>
              <a:latin typeface="Century Gothic"/>
            </a:endParaRPr>
          </a:p>
        </p:txBody>
      </p:sp>
      <p:pic>
        <p:nvPicPr>
          <p:cNvPr id="228" name="Picture 2" descr=""/>
          <p:cNvPicPr/>
          <p:nvPr/>
        </p:nvPicPr>
        <p:blipFill>
          <a:blip r:embed="rId1"/>
          <a:stretch/>
        </p:blipFill>
        <p:spPr>
          <a:xfrm>
            <a:off x="6884640" y="4861080"/>
            <a:ext cx="4038120" cy="1495080"/>
          </a:xfrm>
          <a:prstGeom prst="rect">
            <a:avLst/>
          </a:prstGeom>
          <a:ln w="9360">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Diavo</a:t>
            </a:r>
            <a:r>
              <a:rPr b="0" lang="en-US" sz="4000" spc="-1" strike="noStrike" cap="all">
                <a:solidFill>
                  <a:srgbClr val="ff0000"/>
                </a:solidFill>
                <a:latin typeface="Century Gothic"/>
              </a:rPr>
              <a:t>l</a:t>
            </a:r>
            <a:r>
              <a:rPr b="0" lang="en-US" sz="4000" spc="-1" strike="noStrike" cap="all">
                <a:solidFill>
                  <a:srgbClr val="ffffff"/>
                </a:solidFill>
                <a:latin typeface="Century Gothic"/>
              </a:rPr>
              <a:t>etto di cartesio</a:t>
            </a:r>
            <a:endParaRPr b="0" lang="en-US" sz="4000" spc="-1" strike="noStrike">
              <a:solidFill>
                <a:srgbClr val="ffffff"/>
              </a:solidFill>
              <a:latin typeface="Century Gothic"/>
            </a:endParaRPr>
          </a:p>
        </p:txBody>
      </p:sp>
      <p:sp>
        <p:nvSpPr>
          <p:cNvPr id="230" name="TextShape 2"/>
          <p:cNvSpPr txBox="1"/>
          <p:nvPr/>
        </p:nvSpPr>
        <p:spPr>
          <a:xfrm>
            <a:off x="685800" y="2194560"/>
            <a:ext cx="9362880" cy="402372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2900" spc="-1" strike="noStrike">
                <a:solidFill>
                  <a:srgbClr val="ff0000"/>
                </a:solidFill>
                <a:latin typeface="Century Gothic"/>
              </a:rPr>
              <a:t>Materiale: </a:t>
            </a:r>
            <a:r>
              <a:rPr b="0" lang="en-US" sz="2900" spc="-1" strike="noStrike">
                <a:solidFill>
                  <a:srgbClr val="ffffff"/>
                </a:solidFill>
                <a:latin typeface="Century Gothic"/>
              </a:rPr>
              <a:t>cilindretti con una base cava (cilindro esterno siringa), palloncini, monete da 2 cent, contrappesi (viti, filo di rame o altro)</a:t>
            </a:r>
            <a:endParaRPr b="0" lang="en-US" sz="29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900" spc="-1" strike="noStrike">
                <a:solidFill>
                  <a:srgbClr val="ff0000"/>
                </a:solidFill>
                <a:latin typeface="Century Gothic"/>
              </a:rPr>
              <a:t>Esperimento: </a:t>
            </a:r>
            <a:r>
              <a:rPr b="0" lang="en-US" sz="2900" spc="-1" strike="noStrike">
                <a:solidFill>
                  <a:srgbClr val="ffffff"/>
                </a:solidFill>
                <a:latin typeface="Century Gothic"/>
              </a:rPr>
              <a:t>progettazione e realizzazione di un diavoletto di Cartesio scegliendo tra diversi materiali, geometrie del supporto e contrappesi. Si tratta di un piccolo contenitore con base posteriore aperta che viene inserito nel collo di una bottiglia piena d’acqua con un contrappeso in modo che galleggi quasi in superficie e che si riempia in parte d’acqua e in parte d’aria. </a:t>
            </a:r>
            <a:endParaRPr b="0" lang="en-US" sz="29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900" spc="-1" strike="noStrike">
                <a:solidFill>
                  <a:srgbClr val="ff0000"/>
                </a:solidFill>
                <a:latin typeface="Century Gothic"/>
              </a:rPr>
              <a:t>Risultati: </a:t>
            </a:r>
            <a:r>
              <a:rPr b="0" lang="en-US" sz="2900" spc="-1" strike="noStrike">
                <a:solidFill>
                  <a:srgbClr val="ffffff"/>
                </a:solidFill>
                <a:latin typeface="Century Gothic"/>
              </a:rPr>
              <a:t>Comprimendo e decomprimendo la bottiglia chiusa il diavoletto scende e sale per compressione e decompressione dell’aria al suo interno.</a:t>
            </a:r>
            <a:endParaRPr b="0" lang="en-US" sz="29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900" spc="-1" strike="noStrike">
                <a:solidFill>
                  <a:srgbClr val="ff0000"/>
                </a:solidFill>
                <a:latin typeface="Century Gothic"/>
              </a:rPr>
              <a:t>Spiegazione:    </a:t>
            </a:r>
            <a:endParaRPr b="0" lang="en-US" sz="2900" spc="-1" strike="noStrike">
              <a:solidFill>
                <a:srgbClr val="ffffff"/>
              </a:solidFill>
              <a:latin typeface="Century Gothic"/>
            </a:endParaRPr>
          </a:p>
          <a:p>
            <a:pPr marL="228600" indent="-228240">
              <a:lnSpc>
                <a:spcPct val="90000"/>
              </a:lnSpc>
              <a:spcBef>
                <a:spcPts val="1001"/>
              </a:spcBef>
            </a:pPr>
            <a:r>
              <a:rPr b="0" lang="en-US" sz="2900" spc="-1" strike="noStrike">
                <a:solidFill>
                  <a:srgbClr val="ff0000"/>
                </a:solidFill>
                <a:latin typeface="Century Gothic"/>
              </a:rPr>
              <a:t>   </a:t>
            </a:r>
            <a:r>
              <a:rPr b="0" lang="en-US" sz="2900" spc="-1" strike="noStrike">
                <a:solidFill>
                  <a:srgbClr val="ffffff"/>
                </a:solidFill>
                <a:latin typeface="Century Gothic"/>
              </a:rPr>
              <a:t>1)  LEGGE DI PASCAL: la pressione esercitata su una superficie qualsiasi di un fluido si trasmette, con lo stesso valore, su ogni altra superficie a contatto con il fluido. </a:t>
            </a:r>
            <a:endParaRPr b="0" lang="en-US" sz="2900" spc="-1" strike="noStrike">
              <a:solidFill>
                <a:srgbClr val="ffffff"/>
              </a:solidFill>
              <a:latin typeface="Century Gothic"/>
            </a:endParaRPr>
          </a:p>
          <a:p>
            <a:pPr marL="228600" indent="-228240">
              <a:lnSpc>
                <a:spcPct val="90000"/>
              </a:lnSpc>
              <a:spcBef>
                <a:spcPts val="1001"/>
              </a:spcBef>
            </a:pPr>
            <a:r>
              <a:rPr b="0" lang="en-US" sz="2900" spc="-1" strike="noStrike">
                <a:solidFill>
                  <a:srgbClr val="ffffff"/>
                </a:solidFill>
                <a:latin typeface="Century Gothic"/>
              </a:rPr>
              <a:t>   </a:t>
            </a:r>
            <a:r>
              <a:rPr b="0" lang="en-US" sz="2900" spc="-1" strike="noStrike">
                <a:solidFill>
                  <a:srgbClr val="ffffff"/>
                </a:solidFill>
                <a:latin typeface="Century Gothic"/>
              </a:rPr>
              <a:t>2)  LEGGE DI ARCHIMEDE: un corpo immerso in un fluido è soggetto ad una forza rivolta verso l’alto, detta spinta di Archimede, di intensità uguale al peso del volume del liquido spostato.</a:t>
            </a:r>
            <a:endParaRPr b="0" lang="en-US" sz="2900" spc="-1" strike="noStrike">
              <a:solidFill>
                <a:srgbClr val="ffffff"/>
              </a:solidFill>
              <a:latin typeface="Century Gothic"/>
            </a:endParaRPr>
          </a:p>
          <a:p>
            <a:pPr>
              <a:lnSpc>
                <a:spcPct val="90000"/>
              </a:lnSpc>
              <a:spcBef>
                <a:spcPts val="1001"/>
              </a:spcBef>
            </a:pPr>
            <a:endParaRPr b="0" lang="en-US" sz="2900" spc="-1" strike="noStrike">
              <a:solidFill>
                <a:srgbClr val="ffffff"/>
              </a:solidFill>
              <a:latin typeface="Century Gothic"/>
            </a:endParaRPr>
          </a:p>
        </p:txBody>
      </p:sp>
      <p:sp>
        <p:nvSpPr>
          <p:cNvPr id="231"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232" name="TextShape 4"/>
          <p:cNvSpPr txBox="1"/>
          <p:nvPr/>
        </p:nvSpPr>
        <p:spPr>
          <a:xfrm>
            <a:off x="8763120" y="380880"/>
            <a:ext cx="2742840" cy="364680"/>
          </a:xfrm>
          <a:prstGeom prst="rect">
            <a:avLst/>
          </a:prstGeom>
          <a:noFill/>
          <a:ln>
            <a:noFill/>
          </a:ln>
        </p:spPr>
        <p:txBody>
          <a:bodyPr anchor="ctr"/>
          <a:p>
            <a:pPr algn="r">
              <a:lnSpc>
                <a:spcPct val="100000"/>
              </a:lnSpc>
            </a:pPr>
            <a:fld id="{7C7BC3EF-026B-49DF-921D-782BC606AC3D}"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233" name="Picture 2" descr=""/>
          <p:cNvPicPr/>
          <p:nvPr/>
        </p:nvPicPr>
        <p:blipFill>
          <a:blip r:embed="rId1"/>
          <a:stretch/>
        </p:blipFill>
        <p:spPr>
          <a:xfrm>
            <a:off x="10133280" y="2031840"/>
            <a:ext cx="1762200" cy="414684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Diavo</a:t>
            </a:r>
            <a:r>
              <a:rPr b="0" lang="en-US" sz="4000" spc="-1" strike="noStrike" cap="all">
                <a:solidFill>
                  <a:srgbClr val="ff0000"/>
                </a:solidFill>
                <a:latin typeface="Century Gothic"/>
              </a:rPr>
              <a:t>l</a:t>
            </a:r>
            <a:r>
              <a:rPr b="0" lang="en-US" sz="4000" spc="-1" strike="noStrike" cap="all">
                <a:solidFill>
                  <a:srgbClr val="ffffff"/>
                </a:solidFill>
                <a:latin typeface="Century Gothic"/>
              </a:rPr>
              <a:t>etto di cartesio</a:t>
            </a:r>
            <a:endParaRPr b="0" lang="en-US" sz="4000" spc="-1" strike="noStrike">
              <a:solidFill>
                <a:srgbClr val="ffffff"/>
              </a:solidFill>
              <a:latin typeface="Century Gothic"/>
            </a:endParaRPr>
          </a:p>
        </p:txBody>
      </p:sp>
      <p:sp>
        <p:nvSpPr>
          <p:cNvPr id="235" name="TextShape 2"/>
          <p:cNvSpPr txBox="1"/>
          <p:nvPr/>
        </p:nvSpPr>
        <p:spPr>
          <a:xfrm>
            <a:off x="685800" y="2194560"/>
            <a:ext cx="6398280" cy="4023720"/>
          </a:xfrm>
          <a:prstGeom prst="rect">
            <a:avLst/>
          </a:prstGeom>
          <a:noFill/>
          <a:ln>
            <a:noFill/>
          </a:ln>
        </p:spPr>
        <p:txBody>
          <a:bodyPr>
            <a:normAutofit/>
          </a:bodyPr>
          <a:p>
            <a:pPr marL="228600" indent="-228240">
              <a:lnSpc>
                <a:spcPct val="90000"/>
              </a:lnSpc>
              <a:spcBef>
                <a:spcPts val="1001"/>
              </a:spcBef>
              <a:buClr>
                <a:srgbClr val="ffffff"/>
              </a:buClr>
              <a:buFont typeface="Arial"/>
              <a:buChar char="•"/>
            </a:pPr>
            <a:r>
              <a:rPr b="0" lang="en-US" sz="2200" spc="-1" strike="noStrike">
                <a:solidFill>
                  <a:srgbClr val="ffffff"/>
                </a:solidFill>
                <a:latin typeface="Century Gothic"/>
              </a:rPr>
              <a:t>l diavoletto di Cartesio o ludione è uno strumento di misurazione della pressione dei liquidi. Si attribuisce infatti la sua ideazione a Cartesio, nel 1640. In realtà fu inventato dall’italiano Raffaello Magiotti e descritto per la prima volta nel 1648. La versione originale era un diavoletto di vetro, forato sulla coda, dal quale l’esperimento prende il nome.</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I pesci </a:t>
            </a:r>
            <a:r>
              <a:rPr b="0" lang="en-US" sz="2200" spc="-1" strike="noStrike">
                <a:solidFill>
                  <a:srgbClr val="ffffff"/>
                </a:solidFill>
                <a:latin typeface="Century Gothic"/>
              </a:rPr>
              <a:t>per variare verticalmente, entro un certo intervallo, la loro profondità usano un organo idrostatico detto vescica natatoria. Il pesce varia il suo peso grazie all’aumento o alla diminuzione del contenuto gassoso di tale organo.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I sommergibili </a:t>
            </a:r>
            <a:r>
              <a:rPr b="0" lang="en-US" sz="2200" spc="-1" strike="noStrike">
                <a:solidFill>
                  <a:srgbClr val="ffffff"/>
                </a:solidFill>
                <a:latin typeface="Century Gothic"/>
              </a:rPr>
              <a:t>hanno la capacità di galleggiare, affondare o fermarsi ad una determinata quota. Nel loro scafo sono presenti delle camere stagne che possono essere riempite o svuotate d’acqua. </a:t>
            </a:r>
            <a:endParaRPr b="0" lang="en-US" sz="2200" spc="-1" strike="noStrike">
              <a:solidFill>
                <a:srgbClr val="ffffff"/>
              </a:solidFill>
              <a:latin typeface="Century Gothic"/>
            </a:endParaRPr>
          </a:p>
          <a:p>
            <a:pPr>
              <a:lnSpc>
                <a:spcPct val="90000"/>
              </a:lnSpc>
              <a:spcBef>
                <a:spcPts val="1001"/>
              </a:spcBef>
            </a:pPr>
            <a:endParaRPr b="0" lang="en-US" sz="2200" spc="-1" strike="noStrike">
              <a:solidFill>
                <a:srgbClr val="ffffff"/>
              </a:solidFill>
              <a:latin typeface="Century Gothic"/>
            </a:endParaRPr>
          </a:p>
        </p:txBody>
      </p:sp>
      <p:sp>
        <p:nvSpPr>
          <p:cNvPr id="236"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237" name="TextShape 4"/>
          <p:cNvSpPr txBox="1"/>
          <p:nvPr/>
        </p:nvSpPr>
        <p:spPr>
          <a:xfrm>
            <a:off x="8763120" y="380880"/>
            <a:ext cx="2742840" cy="364680"/>
          </a:xfrm>
          <a:prstGeom prst="rect">
            <a:avLst/>
          </a:prstGeom>
          <a:noFill/>
          <a:ln>
            <a:noFill/>
          </a:ln>
        </p:spPr>
        <p:txBody>
          <a:bodyPr anchor="ctr"/>
          <a:p>
            <a:pPr algn="r">
              <a:lnSpc>
                <a:spcPct val="100000"/>
              </a:lnSpc>
            </a:pPr>
            <a:fld id="{39B96457-CAC9-4D93-8CDD-9E28F7DBC4D8}"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238" name="Picture 4" descr=""/>
          <p:cNvPicPr/>
          <p:nvPr/>
        </p:nvPicPr>
        <p:blipFill>
          <a:blip r:embed="rId1"/>
          <a:stretch/>
        </p:blipFill>
        <p:spPr>
          <a:xfrm>
            <a:off x="7057080" y="2349360"/>
            <a:ext cx="4919040" cy="347832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Arco</a:t>
            </a:r>
            <a:r>
              <a:rPr b="0" lang="en-US" sz="4000" spc="-1" strike="noStrike" cap="all">
                <a:solidFill>
                  <a:srgbClr val="ff0000"/>
                </a:solidFill>
                <a:latin typeface="Century Gothic"/>
              </a:rPr>
              <a:t>b</a:t>
            </a:r>
            <a:r>
              <a:rPr b="0" lang="en-US" sz="4000" spc="-1" strike="noStrike" cap="all">
                <a:solidFill>
                  <a:srgbClr val="ffffff"/>
                </a:solidFill>
                <a:latin typeface="Century Gothic"/>
              </a:rPr>
              <a:t>aleno in un barattolo</a:t>
            </a:r>
            <a:endParaRPr b="0" lang="en-US" sz="4000" spc="-1" strike="noStrike">
              <a:solidFill>
                <a:srgbClr val="ffffff"/>
              </a:solidFill>
              <a:latin typeface="Century Gothic"/>
            </a:endParaRPr>
          </a:p>
        </p:txBody>
      </p:sp>
      <p:sp>
        <p:nvSpPr>
          <p:cNvPr id="104" name="TextShape 2"/>
          <p:cNvSpPr txBox="1"/>
          <p:nvPr/>
        </p:nvSpPr>
        <p:spPr>
          <a:xfrm>
            <a:off x="685800" y="1865880"/>
            <a:ext cx="6767640" cy="461772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Materiali: </a:t>
            </a:r>
            <a:r>
              <a:rPr b="0" lang="en-US" sz="2200" spc="-1" strike="noStrike">
                <a:solidFill>
                  <a:srgbClr val="ffffff"/>
                </a:solidFill>
                <a:latin typeface="Century Gothic"/>
              </a:rPr>
              <a:t>barattolo di vetro, miele, detersivo per piatti, acqua con colorante alimentare, olio di semi di girasole, alcool denaturato.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i liquidi a disposizione, in quantità pressoché uguali vengono versati nel barattolo nell’ordine detto sopra. Si attende il raggiungimento dell’equilibrio.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Risultato: </a:t>
            </a:r>
            <a:r>
              <a:rPr b="0" lang="en-US" sz="2200" spc="-1" strike="noStrike">
                <a:solidFill>
                  <a:srgbClr val="ffffff"/>
                </a:solidFill>
                <a:latin typeface="Century Gothic"/>
              </a:rPr>
              <a:t>i liquidi si dispongono in strati ben definiti e non miscibili.</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Domande chiave: </a:t>
            </a:r>
            <a:r>
              <a:rPr b="0" lang="en-US" sz="2200" spc="-1" strike="noStrike">
                <a:solidFill>
                  <a:srgbClr val="ffffff"/>
                </a:solidFill>
                <a:latin typeface="Century Gothic"/>
              </a:rPr>
              <a:t>come vi aspettate si distribuiscano i fluidi? Perché si separano tra loro? Da cosa dipende l’ordine degli strati? Cosa succede versando i fluidi in ordine diverso? Cosa succederebbe se i fluidi fossero a temperature diverse? </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Spiegazione: </a:t>
            </a:r>
            <a:r>
              <a:rPr b="0" lang="en-US" sz="2200" spc="-1" strike="noStrike">
                <a:solidFill>
                  <a:srgbClr val="ffffff"/>
                </a:solidFill>
                <a:latin typeface="Century Gothic"/>
              </a:rPr>
              <a:t>la densità dei liquidi (m/V) è diversa e quindi anche il peso (ragione fisica). I liquidi sono non solubili tra loro (ragione chimica). </a:t>
            </a:r>
            <a:endParaRPr b="0" lang="en-US" sz="2200" spc="-1" strike="noStrike">
              <a:solidFill>
                <a:srgbClr val="ffffff"/>
              </a:solidFill>
              <a:latin typeface="Century Gothic"/>
            </a:endParaRPr>
          </a:p>
          <a:p>
            <a:pPr marL="228600" indent="-228240">
              <a:lnSpc>
                <a:spcPct val="90000"/>
              </a:lnSpc>
              <a:spcBef>
                <a:spcPts val="1001"/>
              </a:spcBef>
            </a:pPr>
            <a:endParaRPr b="0" lang="en-US" sz="2200" spc="-1" strike="noStrike">
              <a:solidFill>
                <a:srgbClr val="ffffff"/>
              </a:solidFill>
              <a:latin typeface="Century Gothic"/>
            </a:endParaRPr>
          </a:p>
          <a:p>
            <a:pPr>
              <a:lnSpc>
                <a:spcPct val="90000"/>
              </a:lnSpc>
              <a:spcBef>
                <a:spcPts val="1001"/>
              </a:spcBef>
            </a:pPr>
            <a:endParaRPr b="0" lang="en-US" sz="2200" spc="-1" strike="noStrike">
              <a:solidFill>
                <a:srgbClr val="ffffff"/>
              </a:solidFill>
              <a:latin typeface="Century Gothic"/>
            </a:endParaRPr>
          </a:p>
        </p:txBody>
      </p:sp>
      <p:sp>
        <p:nvSpPr>
          <p:cNvPr id="105"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06" name="TextShape 4"/>
          <p:cNvSpPr txBox="1"/>
          <p:nvPr/>
        </p:nvSpPr>
        <p:spPr>
          <a:xfrm>
            <a:off x="8763120" y="380880"/>
            <a:ext cx="2742840" cy="364680"/>
          </a:xfrm>
          <a:prstGeom prst="rect">
            <a:avLst/>
          </a:prstGeom>
          <a:noFill/>
          <a:ln>
            <a:noFill/>
          </a:ln>
        </p:spPr>
        <p:txBody>
          <a:bodyPr anchor="ctr"/>
          <a:p>
            <a:pPr algn="r">
              <a:lnSpc>
                <a:spcPct val="100000"/>
              </a:lnSpc>
            </a:pPr>
            <a:fld id="{ED91BE2D-D066-40F3-BE92-AAA41E53BFEE}"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07" name="Picture 2" descr=""/>
          <p:cNvPicPr/>
          <p:nvPr/>
        </p:nvPicPr>
        <p:blipFill>
          <a:blip r:embed="rId1"/>
          <a:stretch/>
        </p:blipFill>
        <p:spPr>
          <a:xfrm>
            <a:off x="7603560" y="1951920"/>
            <a:ext cx="4392360" cy="432864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Lampa</a:t>
            </a:r>
            <a:r>
              <a:rPr b="0" lang="en-US" sz="4000" spc="-1" strike="noStrike" cap="all">
                <a:solidFill>
                  <a:srgbClr val="ff0000"/>
                </a:solidFill>
                <a:latin typeface="Century Gothic"/>
              </a:rPr>
              <a:t>d</a:t>
            </a:r>
            <a:r>
              <a:rPr b="0" lang="en-US" sz="4000" spc="-1" strike="noStrike" cap="all">
                <a:solidFill>
                  <a:srgbClr val="ffffff"/>
                </a:solidFill>
                <a:latin typeface="Century Gothic"/>
              </a:rPr>
              <a:t>a a bolle</a:t>
            </a:r>
            <a:endParaRPr b="0" lang="en-US" sz="4000" spc="-1" strike="noStrike">
              <a:solidFill>
                <a:srgbClr val="ffffff"/>
              </a:solidFill>
              <a:latin typeface="Century Gothic"/>
            </a:endParaRPr>
          </a:p>
        </p:txBody>
      </p:sp>
      <p:sp>
        <p:nvSpPr>
          <p:cNvPr id="109" name="TextShape 2"/>
          <p:cNvSpPr txBox="1"/>
          <p:nvPr/>
        </p:nvSpPr>
        <p:spPr>
          <a:xfrm>
            <a:off x="685800" y="1695600"/>
            <a:ext cx="7200720" cy="4752720"/>
          </a:xfrm>
          <a:prstGeom prst="rect">
            <a:avLst/>
          </a:prstGeom>
          <a:noFill/>
          <a:ln>
            <a:noFill/>
          </a:ln>
        </p:spPr>
        <p:txBody>
          <a:bodyPr>
            <a:normAutofit/>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Materiali: </a:t>
            </a:r>
            <a:r>
              <a:rPr b="0" lang="en-US" sz="2200" spc="-1" strike="noStrike">
                <a:solidFill>
                  <a:srgbClr val="ffffff"/>
                </a:solidFill>
                <a:latin typeface="Century Gothic"/>
              </a:rPr>
              <a:t>barattolo di vetro, acqua con colorante alimentare, olio di semi di girasole, pastiglia effervescente.</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si versano nella brocca un sottile strato di acqua colorata e uno strato più spesso di olio. Si getta la pastiglia.</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Risultato: </a:t>
            </a:r>
            <a:r>
              <a:rPr b="0" lang="en-US" sz="2200" spc="-1" strike="noStrike">
                <a:solidFill>
                  <a:srgbClr val="ffffff"/>
                </a:solidFill>
                <a:latin typeface="Century Gothic"/>
              </a:rPr>
              <a:t>i due liquidi si dispongono in strati ben definiti. L’effervescenza della pastiglia fa salire delle bolle di acqua colorata nello strato di olio.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Domande chiave: </a:t>
            </a:r>
            <a:r>
              <a:rPr b="0" lang="en-US" sz="2200" spc="-1" strike="noStrike">
                <a:solidFill>
                  <a:srgbClr val="ffffff"/>
                </a:solidFill>
                <a:latin typeface="Century Gothic"/>
              </a:rPr>
              <a:t>Cosa succede gettando la pastiglia effervescente? Perché salgono bolle colorate? Perché ridiscendono?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Spiegazione: </a:t>
            </a:r>
            <a:r>
              <a:rPr b="0" lang="en-US" sz="2200" spc="-1" strike="noStrike">
                <a:solidFill>
                  <a:srgbClr val="ffffff"/>
                </a:solidFill>
                <a:latin typeface="Century Gothic"/>
              </a:rPr>
              <a:t>grazie a una reazione chimica, al contatto con l’acqua si liberano velocemente delle bolle di gas. Essendo meno dense dell’acqua e dell’olio tendono a salire. Cenno spinta di Archimede. Riscendono quando perdono parte del gas in superficie. </a:t>
            </a:r>
            <a:endParaRPr b="0" lang="en-US" sz="2200" spc="-1" strike="noStrike">
              <a:solidFill>
                <a:srgbClr val="ffffff"/>
              </a:solidFill>
              <a:latin typeface="Century Gothic"/>
            </a:endParaRPr>
          </a:p>
          <a:p>
            <a:pPr marL="228600" indent="-228240">
              <a:lnSpc>
                <a:spcPct val="90000"/>
              </a:lnSpc>
              <a:spcBef>
                <a:spcPts val="1001"/>
              </a:spcBef>
            </a:pPr>
            <a:endParaRPr b="0" lang="en-US" sz="2200" spc="-1" strike="noStrike">
              <a:solidFill>
                <a:srgbClr val="ffffff"/>
              </a:solidFill>
              <a:latin typeface="Century Gothic"/>
            </a:endParaRPr>
          </a:p>
          <a:p>
            <a:pPr>
              <a:lnSpc>
                <a:spcPct val="90000"/>
              </a:lnSpc>
              <a:spcBef>
                <a:spcPts val="1001"/>
              </a:spcBef>
            </a:pPr>
            <a:endParaRPr b="0" lang="en-US" sz="2200" spc="-1" strike="noStrike">
              <a:solidFill>
                <a:srgbClr val="ffffff"/>
              </a:solidFill>
              <a:latin typeface="Century Gothic"/>
            </a:endParaRPr>
          </a:p>
        </p:txBody>
      </p:sp>
      <p:sp>
        <p:nvSpPr>
          <p:cNvPr id="110" name="TextShape 3"/>
          <p:cNvSpPr txBox="1"/>
          <p:nvPr/>
        </p:nvSpPr>
        <p:spPr>
          <a:xfrm>
            <a:off x="8763120" y="380880"/>
            <a:ext cx="2742840" cy="364680"/>
          </a:xfrm>
          <a:prstGeom prst="rect">
            <a:avLst/>
          </a:prstGeom>
          <a:noFill/>
          <a:ln>
            <a:noFill/>
          </a:ln>
        </p:spPr>
        <p:txBody>
          <a:bodyPr anchor="ctr"/>
          <a:p>
            <a:pPr algn="r">
              <a:lnSpc>
                <a:spcPct val="100000"/>
              </a:lnSpc>
            </a:pPr>
            <a:fld id="{682FF96F-FDD7-400C-A923-0784CDDFE191}" type="slidenum">
              <a:rPr b="0" lang="it-IT" sz="1050" spc="-1" strike="noStrike">
                <a:solidFill>
                  <a:srgbClr val="ffffff"/>
                </a:solidFill>
                <a:latin typeface="Century Gothic"/>
              </a:rPr>
              <a:t>&lt;numero&gt;</a:t>
            </a:fld>
            <a:endParaRPr b="0" lang="it-IT" sz="1050" spc="-1" strike="noStrike">
              <a:latin typeface="Times New Roman"/>
            </a:endParaRPr>
          </a:p>
        </p:txBody>
      </p:sp>
      <p:sp>
        <p:nvSpPr>
          <p:cNvPr id="111" name="TextShape 4"/>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pic>
        <p:nvPicPr>
          <p:cNvPr id="112" name="Picture 2" descr=""/>
          <p:cNvPicPr/>
          <p:nvPr/>
        </p:nvPicPr>
        <p:blipFill>
          <a:blip r:embed="rId1"/>
          <a:stretch/>
        </p:blipFill>
        <p:spPr>
          <a:xfrm>
            <a:off x="6243120" y="2048040"/>
            <a:ext cx="7387200" cy="415260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Clessid</a:t>
            </a:r>
            <a:r>
              <a:rPr b="0" lang="en-US" sz="4000" spc="-1" strike="noStrike" cap="all">
                <a:solidFill>
                  <a:srgbClr val="ff0000"/>
                </a:solidFill>
                <a:latin typeface="Century Gothic"/>
              </a:rPr>
              <a:t>r</a:t>
            </a:r>
            <a:r>
              <a:rPr b="0" lang="en-US" sz="4000" spc="-1" strike="noStrike" cap="all">
                <a:solidFill>
                  <a:srgbClr val="ffffff"/>
                </a:solidFill>
                <a:latin typeface="Century Gothic"/>
              </a:rPr>
              <a:t>a a olio</a:t>
            </a:r>
            <a:endParaRPr b="0" lang="en-US" sz="4000" spc="-1" strike="noStrike">
              <a:solidFill>
                <a:srgbClr val="ffffff"/>
              </a:solidFill>
              <a:latin typeface="Century Gothic"/>
            </a:endParaRPr>
          </a:p>
        </p:txBody>
      </p:sp>
      <p:sp>
        <p:nvSpPr>
          <p:cNvPr id="114" name="TextShape 2"/>
          <p:cNvSpPr txBox="1"/>
          <p:nvPr/>
        </p:nvSpPr>
        <p:spPr>
          <a:xfrm>
            <a:off x="685800" y="1815840"/>
            <a:ext cx="10820160" cy="1924560"/>
          </a:xfrm>
          <a:prstGeom prst="rect">
            <a:avLst/>
          </a:prstGeom>
          <a:noFill/>
          <a:ln>
            <a:noFill/>
          </a:ln>
        </p:spPr>
        <p:txBody>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Materiale: </a:t>
            </a:r>
            <a:r>
              <a:rPr b="0" lang="en-US" sz="2200" spc="-1" strike="noStrike">
                <a:solidFill>
                  <a:srgbClr val="ffffff"/>
                </a:solidFill>
                <a:latin typeface="Century Gothic"/>
              </a:rPr>
              <a:t>due bicchieri uguali, una carta da gioco, olio e acqua.</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si riempiono fino all’orlo i due bicchieri uno di olio e l’altro di acqua, si frappone tra i loro bordi la carta da gioco, con l’olio posizionato sotto e l’acqua sopra. Si sfila piano piano la carta. Variante con bottiglie di plastica.</a:t>
            </a:r>
            <a:endParaRPr b="0" lang="en-US" sz="2200" spc="-1" strike="noStrike">
              <a:solidFill>
                <a:srgbClr val="ffffff"/>
              </a:solidFill>
              <a:latin typeface="Century Gothic"/>
            </a:endParaRPr>
          </a:p>
        </p:txBody>
      </p:sp>
      <p:sp>
        <p:nvSpPr>
          <p:cNvPr id="115"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16" name="TextShape 4"/>
          <p:cNvSpPr txBox="1"/>
          <p:nvPr/>
        </p:nvSpPr>
        <p:spPr>
          <a:xfrm>
            <a:off x="8763120" y="380880"/>
            <a:ext cx="2742840" cy="364680"/>
          </a:xfrm>
          <a:prstGeom prst="rect">
            <a:avLst/>
          </a:prstGeom>
          <a:noFill/>
          <a:ln>
            <a:noFill/>
          </a:ln>
        </p:spPr>
        <p:txBody>
          <a:bodyPr anchor="ctr"/>
          <a:p>
            <a:pPr algn="r">
              <a:lnSpc>
                <a:spcPct val="100000"/>
              </a:lnSpc>
            </a:pPr>
            <a:fld id="{F4B30D7A-EAFA-4CE4-A0EC-3520A4C2A735}"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17" name="Picture 2" descr=""/>
          <p:cNvPicPr/>
          <p:nvPr/>
        </p:nvPicPr>
        <p:blipFill>
          <a:blip r:embed="rId1"/>
          <a:stretch/>
        </p:blipFill>
        <p:spPr>
          <a:xfrm>
            <a:off x="7607160" y="3985200"/>
            <a:ext cx="3845160" cy="2166120"/>
          </a:xfrm>
          <a:prstGeom prst="rect">
            <a:avLst/>
          </a:prstGeom>
          <a:ln>
            <a:noFill/>
          </a:ln>
        </p:spPr>
      </p:pic>
      <p:sp>
        <p:nvSpPr>
          <p:cNvPr id="118" name="CustomShape 5"/>
          <p:cNvSpPr/>
          <p:nvPr/>
        </p:nvSpPr>
        <p:spPr>
          <a:xfrm>
            <a:off x="637200" y="3556080"/>
            <a:ext cx="6668280" cy="3056400"/>
          </a:xfrm>
          <a:prstGeom prst="rect">
            <a:avLst/>
          </a:prstGeom>
          <a:noFill/>
          <a:ln>
            <a:noFill/>
          </a:ln>
        </p:spPr>
        <p:style>
          <a:lnRef idx="0"/>
          <a:fillRef idx="0"/>
          <a:effectRef idx="0"/>
          <a:fontRef idx="minor"/>
        </p:style>
        <p:txBody>
          <a:bodyPr lIns="90000" rIns="90000" tIns="45000" bIns="45000"/>
          <a:p>
            <a:pPr marL="228600" indent="-228240">
              <a:lnSpc>
                <a:spcPct val="90000"/>
              </a:lnSpc>
              <a:spcBef>
                <a:spcPts val="1001"/>
              </a:spcBef>
              <a:buClr>
                <a:srgbClr val="ff0000"/>
              </a:buClr>
              <a:buFont typeface="Arial"/>
              <a:buChar char="•"/>
            </a:pPr>
            <a:r>
              <a:rPr b="0" lang="it-IT" sz="2200" spc="-1" strike="noStrike">
                <a:solidFill>
                  <a:srgbClr val="ff0000"/>
                </a:solidFill>
                <a:latin typeface="Century Gothic"/>
              </a:rPr>
              <a:t>Risultato: </a:t>
            </a:r>
            <a:r>
              <a:rPr b="0" lang="it-IT" sz="2200" spc="-1" strike="noStrike">
                <a:solidFill>
                  <a:srgbClr val="ffffff"/>
                </a:solidFill>
                <a:latin typeface="Century Gothic"/>
              </a:rPr>
              <a:t>l’olio e l’acqua iniziano a scambiarsi di bicchiere per effetto della maggiore densità dell’acqua.</a:t>
            </a:r>
            <a:endParaRPr b="0" lang="it-IT" sz="2200" spc="-1" strike="noStrike">
              <a:latin typeface="Arial"/>
            </a:endParaRPr>
          </a:p>
          <a:p>
            <a:pPr marL="228600" indent="-228240">
              <a:lnSpc>
                <a:spcPct val="90000"/>
              </a:lnSpc>
              <a:spcBef>
                <a:spcPts val="1001"/>
              </a:spcBef>
              <a:buClr>
                <a:srgbClr val="ff0000"/>
              </a:buClr>
              <a:buFont typeface="Arial"/>
              <a:buChar char="•"/>
            </a:pPr>
            <a:r>
              <a:rPr b="0" lang="it-IT" sz="2200" spc="-1" strike="noStrike">
                <a:solidFill>
                  <a:srgbClr val="ff0000"/>
                </a:solidFill>
                <a:latin typeface="Century Gothic"/>
              </a:rPr>
              <a:t>Domande chiave: </a:t>
            </a:r>
            <a:r>
              <a:rPr b="0" lang="it-IT" sz="2200" spc="-1" strike="noStrike">
                <a:solidFill>
                  <a:srgbClr val="ffffff"/>
                </a:solidFill>
                <a:latin typeface="Century Gothic"/>
              </a:rPr>
              <a:t>è possibile misurare il tempo del processo di inversione tra olio e acqua? Da cosa dipende questa misura? (misure di tempo con fori di diametro diverso) Potresti costruire una clessidra?</a:t>
            </a:r>
            <a:endParaRPr b="0" lang="it-IT" sz="2200" spc="-1" strike="noStrike">
              <a:latin typeface="Arial"/>
            </a:endParaRPr>
          </a:p>
          <a:p>
            <a:pPr marL="228600" indent="-228240">
              <a:lnSpc>
                <a:spcPct val="90000"/>
              </a:lnSpc>
              <a:spcBef>
                <a:spcPts val="1001"/>
              </a:spcBef>
            </a:pPr>
            <a:endParaRPr b="0" lang="it-IT" sz="22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Den</a:t>
            </a:r>
            <a:r>
              <a:rPr b="0" lang="en-US" sz="4000" spc="-1" strike="noStrike" cap="all">
                <a:solidFill>
                  <a:srgbClr val="ff0000"/>
                </a:solidFill>
                <a:latin typeface="Century Gothic"/>
              </a:rPr>
              <a:t>s</a:t>
            </a:r>
            <a:r>
              <a:rPr b="0" lang="en-US" sz="4000" spc="-1" strike="noStrike" cap="all">
                <a:solidFill>
                  <a:srgbClr val="ffffff"/>
                </a:solidFill>
                <a:latin typeface="Century Gothic"/>
              </a:rPr>
              <a:t>ita’</a:t>
            </a:r>
            <a:endParaRPr b="0" lang="en-US" sz="4000" spc="-1" strike="noStrike">
              <a:solidFill>
                <a:srgbClr val="ffffff"/>
              </a:solidFill>
              <a:latin typeface="Century Gothic"/>
            </a:endParaRPr>
          </a:p>
        </p:txBody>
      </p:sp>
      <p:sp>
        <p:nvSpPr>
          <p:cNvPr id="120" name="TextShape 2"/>
          <p:cNvSpPr txBox="1"/>
          <p:nvPr/>
        </p:nvSpPr>
        <p:spPr>
          <a:xfrm>
            <a:off x="547200" y="947520"/>
            <a:ext cx="6887520" cy="3346920"/>
          </a:xfrm>
          <a:prstGeom prst="rect">
            <a:avLst/>
          </a:prstGeom>
          <a:noFill/>
          <a:ln>
            <a:noFill/>
          </a:ln>
        </p:spPr>
        <p:txBody>
          <a:bodyPr>
            <a:normAutofit/>
          </a:bodyPr>
          <a:p>
            <a:pPr marL="228600" indent="-228240">
              <a:lnSpc>
                <a:spcPct val="90000"/>
              </a:lnSpc>
              <a:spcBef>
                <a:spcPts val="1001"/>
              </a:spcBef>
              <a:buClr>
                <a:srgbClr val="ffffff"/>
              </a:buClr>
              <a:buFont typeface="Arial"/>
              <a:buChar char="•"/>
            </a:pPr>
            <a:r>
              <a:rPr b="0" lang="en-US" sz="2000" spc="-1" strike="noStrike">
                <a:solidFill>
                  <a:srgbClr val="ffffff"/>
                </a:solidFill>
                <a:latin typeface="Century Gothic"/>
              </a:rPr>
              <a:t>La </a:t>
            </a:r>
            <a:r>
              <a:rPr b="0" lang="en-US" sz="2000" spc="-1" strike="noStrike">
                <a:solidFill>
                  <a:srgbClr val="ff0000"/>
                </a:solidFill>
                <a:latin typeface="Century Gothic"/>
              </a:rPr>
              <a:t>densità</a:t>
            </a:r>
            <a:r>
              <a:rPr b="0" lang="en-US" sz="2000" spc="-1" strike="noStrike">
                <a:solidFill>
                  <a:srgbClr val="ffffff"/>
                </a:solidFill>
                <a:latin typeface="Century Gothic"/>
              </a:rPr>
              <a:t> è per definizione il rapporto fra la </a:t>
            </a:r>
            <a:r>
              <a:rPr b="0" lang="en-US" sz="2000" spc="-1" strike="noStrike">
                <a:solidFill>
                  <a:srgbClr val="ff0000"/>
                </a:solidFill>
                <a:latin typeface="Century Gothic"/>
              </a:rPr>
              <a:t>massa </a:t>
            </a:r>
            <a:r>
              <a:rPr b="0" lang="en-US" sz="2000" spc="-1" strike="noStrike">
                <a:solidFill>
                  <a:srgbClr val="ffffff"/>
                </a:solidFill>
                <a:latin typeface="Century Gothic"/>
              </a:rPr>
              <a:t>ed il </a:t>
            </a:r>
            <a:r>
              <a:rPr b="0" lang="en-US" sz="2000" spc="-1" strike="noStrike">
                <a:solidFill>
                  <a:srgbClr val="ff0000"/>
                </a:solidFill>
                <a:latin typeface="Century Gothic"/>
              </a:rPr>
              <a:t>volume</a:t>
            </a:r>
            <a:r>
              <a:rPr b="0" lang="en-US" sz="2000" spc="-1" strike="noStrike">
                <a:solidFill>
                  <a:srgbClr val="ffffff"/>
                </a:solidFill>
                <a:latin typeface="Century Gothic"/>
              </a:rPr>
              <a:t> di un corpo. Questa definizione va bene per corpi omogenei, dove la densità è uguale in ogni punto. E’ più rigoroso esprimerla come rapporto dm/dV.</a:t>
            </a:r>
            <a:endParaRPr b="0" lang="en-US" sz="20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000" spc="-1" strike="noStrike">
                <a:solidFill>
                  <a:srgbClr val="ffffff"/>
                </a:solidFill>
                <a:latin typeface="Century Gothic"/>
              </a:rPr>
              <a:t>E’ una grandezza intensiva.</a:t>
            </a:r>
            <a:endParaRPr b="0" lang="en-US" sz="2000" spc="-1" strike="noStrike">
              <a:solidFill>
                <a:srgbClr val="ffffff"/>
              </a:solidFill>
              <a:latin typeface="Century Gothic"/>
            </a:endParaRPr>
          </a:p>
          <a:p>
            <a:pPr marL="228600" indent="-228240">
              <a:lnSpc>
                <a:spcPct val="90000"/>
              </a:lnSpc>
              <a:spcBef>
                <a:spcPts val="1001"/>
              </a:spcBef>
              <a:buClr>
                <a:srgbClr val="ffffff"/>
              </a:buClr>
              <a:buFont typeface="Arial"/>
              <a:buChar char="•"/>
            </a:pPr>
            <a:r>
              <a:rPr b="0" lang="en-US" sz="2000" spc="-1" strike="noStrike">
                <a:solidFill>
                  <a:srgbClr val="ffffff"/>
                </a:solidFill>
                <a:latin typeface="Century Gothic"/>
              </a:rPr>
              <a:t>Dipende dalla temperatura per solidi e liquidi, mentre per i gas dipende anche dalla pressione. Temperatura e pressione incidono sul volume, la massa resta sempre la stessa. </a:t>
            </a:r>
            <a:endParaRPr b="0" lang="en-US" sz="2000" spc="-1" strike="noStrike">
              <a:solidFill>
                <a:srgbClr val="ffffff"/>
              </a:solidFill>
              <a:latin typeface="Century Gothic"/>
            </a:endParaRPr>
          </a:p>
        </p:txBody>
      </p:sp>
      <p:sp>
        <p:nvSpPr>
          <p:cNvPr id="121"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22" name="TextShape 4"/>
          <p:cNvSpPr txBox="1"/>
          <p:nvPr/>
        </p:nvSpPr>
        <p:spPr>
          <a:xfrm>
            <a:off x="8763120" y="380880"/>
            <a:ext cx="2742840" cy="364680"/>
          </a:xfrm>
          <a:prstGeom prst="rect">
            <a:avLst/>
          </a:prstGeom>
          <a:noFill/>
          <a:ln>
            <a:noFill/>
          </a:ln>
        </p:spPr>
        <p:txBody>
          <a:bodyPr anchor="ctr"/>
          <a:p>
            <a:pPr algn="r">
              <a:lnSpc>
                <a:spcPct val="100000"/>
              </a:lnSpc>
            </a:pPr>
            <a:fld id="{F0FD8580-C1D5-4B25-A02D-62E73C392121}"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23" name="Picture 2" descr=""/>
          <p:cNvPicPr/>
          <p:nvPr/>
        </p:nvPicPr>
        <p:blipFill>
          <a:blip r:embed="rId1"/>
          <a:stretch/>
        </p:blipFill>
        <p:spPr>
          <a:xfrm>
            <a:off x="7758720" y="1881360"/>
            <a:ext cx="3841920" cy="2513880"/>
          </a:xfrm>
          <a:prstGeom prst="rect">
            <a:avLst/>
          </a:prstGeom>
          <a:ln>
            <a:noFill/>
          </a:ln>
        </p:spPr>
      </p:pic>
      <p:pic>
        <p:nvPicPr>
          <p:cNvPr id="124" name="Picture 4" descr=""/>
          <p:cNvPicPr/>
          <p:nvPr/>
        </p:nvPicPr>
        <p:blipFill>
          <a:blip r:embed="rId2"/>
          <a:stretch/>
        </p:blipFill>
        <p:spPr>
          <a:xfrm>
            <a:off x="761760" y="4165200"/>
            <a:ext cx="3846960" cy="2517120"/>
          </a:xfrm>
          <a:prstGeom prst="rect">
            <a:avLst/>
          </a:prstGeom>
          <a:ln>
            <a:noFill/>
          </a:ln>
        </p:spPr>
      </p:pic>
      <p:sp>
        <p:nvSpPr>
          <p:cNvPr id="125" name="CustomShape 5"/>
          <p:cNvSpPr/>
          <p:nvPr/>
        </p:nvSpPr>
        <p:spPr>
          <a:xfrm>
            <a:off x="7592400" y="4802760"/>
            <a:ext cx="4396320" cy="369000"/>
          </a:xfrm>
          <a:prstGeom prst="rect">
            <a:avLst/>
          </a:prstGeom>
          <a:noFill/>
          <a:ln>
            <a:noFill/>
          </a:ln>
        </p:spPr>
        <p:style>
          <a:lnRef idx="0"/>
          <a:fillRef idx="0"/>
          <a:effectRef idx="0"/>
          <a:fontRef idx="minor"/>
        </p:style>
      </p:sp>
      <p:sp>
        <p:nvSpPr>
          <p:cNvPr id="126" name="CustomShape 6"/>
          <p:cNvSpPr/>
          <p:nvPr/>
        </p:nvSpPr>
        <p:spPr>
          <a:xfrm>
            <a:off x="4673520" y="4726800"/>
            <a:ext cx="7241040" cy="1589040"/>
          </a:xfrm>
          <a:prstGeom prst="rect">
            <a:avLst/>
          </a:prstGeom>
          <a:noFill/>
          <a:ln>
            <a:noFill/>
          </a:ln>
        </p:spPr>
        <p:style>
          <a:lnRef idx="0"/>
          <a:fillRef idx="0"/>
          <a:effectRef idx="0"/>
          <a:fontRef idx="minor"/>
        </p:style>
        <p:txBody>
          <a:bodyPr lIns="90000" rIns="90000" tIns="45000" bIns="45000"/>
          <a:p>
            <a:pPr marL="228600" indent="-228240">
              <a:lnSpc>
                <a:spcPct val="90000"/>
              </a:lnSpc>
              <a:spcBef>
                <a:spcPts val="1001"/>
              </a:spcBef>
              <a:buClr>
                <a:srgbClr val="ffffff"/>
              </a:buClr>
              <a:buFont typeface="Arial"/>
              <a:buChar char="•"/>
            </a:pPr>
            <a:r>
              <a:rPr b="0" lang="it-IT" sz="2000" spc="-1" strike="noStrike">
                <a:solidFill>
                  <a:srgbClr val="ffffff"/>
                </a:solidFill>
                <a:latin typeface="Century Gothic"/>
              </a:rPr>
              <a:t>L’azione della </a:t>
            </a:r>
            <a:r>
              <a:rPr b="0" lang="it-IT" sz="2000" spc="-1" strike="noStrike">
                <a:solidFill>
                  <a:srgbClr val="ff0000"/>
                </a:solidFill>
                <a:latin typeface="Century Gothic"/>
              </a:rPr>
              <a:t>pressione</a:t>
            </a:r>
            <a:r>
              <a:rPr b="0" lang="it-IT" sz="2000" spc="-1" strike="noStrike">
                <a:solidFill>
                  <a:srgbClr val="ffffff"/>
                </a:solidFill>
                <a:latin typeface="Century Gothic"/>
              </a:rPr>
              <a:t> è legata alla comprimibilità:  fa diminuire il volume, per cui m/V aumenta.</a:t>
            </a:r>
            <a:endParaRPr b="0" lang="it-IT" sz="2000" spc="-1" strike="noStrike">
              <a:latin typeface="Arial"/>
            </a:endParaRPr>
          </a:p>
          <a:p>
            <a:pPr marL="228600" indent="-228240">
              <a:lnSpc>
                <a:spcPct val="90000"/>
              </a:lnSpc>
              <a:spcBef>
                <a:spcPts val="1001"/>
              </a:spcBef>
              <a:buClr>
                <a:srgbClr val="ffffff"/>
              </a:buClr>
              <a:buFont typeface="Arial"/>
              <a:buChar char="•"/>
            </a:pPr>
            <a:r>
              <a:rPr b="0" lang="it-IT" sz="2000" spc="-1" strike="noStrike">
                <a:solidFill>
                  <a:srgbClr val="ffffff"/>
                </a:solidFill>
                <a:latin typeface="Century Gothic"/>
              </a:rPr>
              <a:t>La </a:t>
            </a:r>
            <a:r>
              <a:rPr b="0" lang="it-IT" sz="2000" spc="-1" strike="noStrike">
                <a:solidFill>
                  <a:srgbClr val="ff0000"/>
                </a:solidFill>
                <a:latin typeface="Century Gothic"/>
              </a:rPr>
              <a:t>temperatura</a:t>
            </a:r>
            <a:r>
              <a:rPr b="0" lang="it-IT" sz="2000" spc="-1" strike="noStrike">
                <a:solidFill>
                  <a:srgbClr val="ffffff"/>
                </a:solidFill>
                <a:latin typeface="Century Gothic"/>
              </a:rPr>
              <a:t> agisce direttamente sul volume del corpo aumentandolo, per cui il rapporto m/V diminuisce a causa dell’aumento di V. </a:t>
            </a:r>
            <a:endParaRPr b="0" lang="it-IT" sz="2000" spc="-1" strike="noStrike">
              <a:latin typeface="Arial"/>
            </a:endParaRPr>
          </a:p>
        </p:txBody>
      </p:sp>
      <p:sp>
        <p:nvSpPr>
          <p:cNvPr id="127" name="CustomShape 7"/>
          <p:cNvSpPr/>
          <p:nvPr/>
        </p:nvSpPr>
        <p:spPr>
          <a:xfrm>
            <a:off x="4728960" y="4609080"/>
            <a:ext cx="6917760" cy="369000"/>
          </a:xfrm>
          <a:prstGeom prst="rect">
            <a:avLst/>
          </a:prstGeom>
          <a:noFill/>
          <a:ln>
            <a:noFill/>
          </a:ln>
        </p:spPr>
        <p:style>
          <a:lnRef idx="0"/>
          <a:fillRef idx="0"/>
          <a:effectRef idx="0"/>
          <a:fontRef idx="minor"/>
        </p:style>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Polare e </a:t>
            </a:r>
            <a:r>
              <a:rPr b="0" lang="en-US" sz="4000" spc="-1" strike="noStrike" cap="all">
                <a:solidFill>
                  <a:srgbClr val="ff0000"/>
                </a:solidFill>
                <a:latin typeface="Century Gothic"/>
              </a:rPr>
              <a:t>a</a:t>
            </a:r>
            <a:r>
              <a:rPr b="0" lang="en-US" sz="4000" spc="-1" strike="noStrike" cap="all">
                <a:solidFill>
                  <a:srgbClr val="ffffff"/>
                </a:solidFill>
                <a:latin typeface="Century Gothic"/>
              </a:rPr>
              <a:t>polare</a:t>
            </a:r>
            <a:endParaRPr b="0" lang="en-US" sz="4000" spc="-1" strike="noStrike">
              <a:solidFill>
                <a:srgbClr val="ffffff"/>
              </a:solidFill>
              <a:latin typeface="Century Gothic"/>
            </a:endParaRPr>
          </a:p>
        </p:txBody>
      </p:sp>
      <p:sp>
        <p:nvSpPr>
          <p:cNvPr id="129" name="TextShape 2"/>
          <p:cNvSpPr txBox="1"/>
          <p:nvPr/>
        </p:nvSpPr>
        <p:spPr>
          <a:xfrm>
            <a:off x="4036320" y="1704960"/>
            <a:ext cx="7841160" cy="2377080"/>
          </a:xfrm>
          <a:prstGeom prst="rect">
            <a:avLst/>
          </a:prstGeom>
          <a:noFill/>
          <a:ln>
            <a:noFill/>
          </a:ln>
        </p:spPr>
        <p:txBody>
          <a:bodyPr/>
          <a:p>
            <a:pPr marL="228600" indent="-228240">
              <a:lnSpc>
                <a:spcPct val="110000"/>
              </a:lnSpc>
              <a:spcBef>
                <a:spcPts val="1001"/>
              </a:spcBef>
              <a:buClr>
                <a:srgbClr val="ffffff"/>
              </a:buClr>
              <a:buFont typeface="Arial"/>
              <a:buChar char="•"/>
            </a:pPr>
            <a:r>
              <a:rPr b="0" lang="en-US" sz="1800" spc="-1" strike="noStrike">
                <a:solidFill>
                  <a:srgbClr val="ffffff"/>
                </a:solidFill>
                <a:latin typeface="Century Gothic"/>
              </a:rPr>
              <a:t>L’acqua è una sostanza polare e l’olio una sostanza apolare. </a:t>
            </a:r>
            <a:endParaRPr b="0" lang="en-US" sz="1800" spc="-1" strike="noStrike">
              <a:solidFill>
                <a:srgbClr val="ffffff"/>
              </a:solidFill>
              <a:latin typeface="Century Gothic"/>
            </a:endParaRPr>
          </a:p>
          <a:p>
            <a:pPr marL="228600" indent="-228240">
              <a:lnSpc>
                <a:spcPct val="110000"/>
              </a:lnSpc>
              <a:spcBef>
                <a:spcPts val="1001"/>
              </a:spcBef>
              <a:buClr>
                <a:srgbClr val="ffffff"/>
              </a:buClr>
              <a:buFont typeface="Arial"/>
              <a:buChar char="•"/>
            </a:pPr>
            <a:r>
              <a:rPr b="0" lang="en-US" sz="1800" spc="-1" strike="noStrike">
                <a:solidFill>
                  <a:srgbClr val="ffffff"/>
                </a:solidFill>
                <a:latin typeface="Century Gothic"/>
              </a:rPr>
              <a:t>Gli atomi per legarsi condividono tra di loro un elettrone a testa. Una coppia di elettroni tra un atomo e l’altro (</a:t>
            </a:r>
            <a:r>
              <a:rPr b="0" lang="en-US" sz="1800" spc="-1" strike="noStrike">
                <a:solidFill>
                  <a:srgbClr val="ff0000"/>
                </a:solidFill>
                <a:latin typeface="Century Gothic"/>
              </a:rPr>
              <a:t>legame covalente</a:t>
            </a:r>
            <a:r>
              <a:rPr b="0" lang="en-US" sz="1800" spc="-1" strike="noStrike">
                <a:solidFill>
                  <a:srgbClr val="ffffff"/>
                </a:solidFill>
                <a:latin typeface="Century Gothic"/>
              </a:rPr>
              <a:t>).</a:t>
            </a:r>
            <a:endParaRPr b="0" lang="en-US" sz="1800" spc="-1" strike="noStrike">
              <a:solidFill>
                <a:srgbClr val="ffffff"/>
              </a:solidFill>
              <a:latin typeface="Century Gothic"/>
            </a:endParaRPr>
          </a:p>
          <a:p>
            <a:pPr marL="228600" indent="-228240">
              <a:lnSpc>
                <a:spcPct val="110000"/>
              </a:lnSpc>
              <a:spcBef>
                <a:spcPts val="1001"/>
              </a:spcBef>
              <a:buClr>
                <a:srgbClr val="ffffff"/>
              </a:buClr>
              <a:buFont typeface="Arial"/>
              <a:buChar char="•"/>
            </a:pPr>
            <a:r>
              <a:rPr b="0" lang="en-US" sz="1800" spc="-1" strike="noStrike">
                <a:solidFill>
                  <a:srgbClr val="ffffff"/>
                </a:solidFill>
                <a:latin typeface="Century Gothic"/>
              </a:rPr>
              <a:t>Il grado di </a:t>
            </a:r>
            <a:r>
              <a:rPr b="0" lang="en-US" sz="1800" spc="-1" strike="noStrike">
                <a:solidFill>
                  <a:srgbClr val="ff0000"/>
                </a:solidFill>
                <a:latin typeface="Century Gothic"/>
              </a:rPr>
              <a:t>polarità</a:t>
            </a:r>
            <a:r>
              <a:rPr b="0" lang="en-US" sz="1800" spc="-1" strike="noStrike">
                <a:solidFill>
                  <a:srgbClr val="ffffff"/>
                </a:solidFill>
                <a:latin typeface="Century Gothic"/>
              </a:rPr>
              <a:t> di un legame covalente dipende dalla capacità degli atomi legati di attrarre gli elettroni. </a:t>
            </a:r>
            <a:endParaRPr b="0" lang="en-US" sz="1800" spc="-1" strike="noStrike">
              <a:solidFill>
                <a:srgbClr val="ffffff"/>
              </a:solidFill>
              <a:latin typeface="Century Gothic"/>
            </a:endParaRPr>
          </a:p>
          <a:p>
            <a:pPr marL="228600" indent="-228240">
              <a:lnSpc>
                <a:spcPct val="110000"/>
              </a:lnSpc>
              <a:spcBef>
                <a:spcPts val="1001"/>
              </a:spcBef>
              <a:buClr>
                <a:srgbClr val="ffffff"/>
              </a:buClr>
              <a:buFont typeface="Arial"/>
              <a:buChar char="•"/>
            </a:pPr>
            <a:r>
              <a:rPr b="0" lang="en-US" sz="1800" spc="-1" strike="noStrike">
                <a:solidFill>
                  <a:srgbClr val="ffffff"/>
                </a:solidFill>
                <a:latin typeface="Century Gothic"/>
              </a:rPr>
              <a:t>Molecola dell'acqua (H</a:t>
            </a:r>
            <a:r>
              <a:rPr b="0" lang="en-US" sz="1400" spc="-1" strike="noStrike">
                <a:solidFill>
                  <a:srgbClr val="ffffff"/>
                </a:solidFill>
                <a:latin typeface="Century Gothic"/>
              </a:rPr>
              <a:t>2</a:t>
            </a:r>
            <a:r>
              <a:rPr b="0" lang="en-US" sz="1800" spc="-1" strike="noStrike">
                <a:solidFill>
                  <a:srgbClr val="ffffff"/>
                </a:solidFill>
                <a:latin typeface="Century Gothic"/>
              </a:rPr>
              <a:t>O): una carica parziale negativa è presente vicino all'atomo di ossigeno (O) e una carica parziale positiva è presente vicino ai due atomi di idrogeno (H).</a:t>
            </a:r>
            <a:endParaRPr b="0" lang="en-US" sz="1800" spc="-1" strike="noStrike">
              <a:solidFill>
                <a:srgbClr val="ffffff"/>
              </a:solidFill>
              <a:latin typeface="Century Gothic"/>
            </a:endParaRPr>
          </a:p>
        </p:txBody>
      </p:sp>
      <p:sp>
        <p:nvSpPr>
          <p:cNvPr id="130"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31" name="TextShape 4"/>
          <p:cNvSpPr txBox="1"/>
          <p:nvPr/>
        </p:nvSpPr>
        <p:spPr>
          <a:xfrm>
            <a:off x="8763120" y="380880"/>
            <a:ext cx="2742840" cy="364680"/>
          </a:xfrm>
          <a:prstGeom prst="rect">
            <a:avLst/>
          </a:prstGeom>
          <a:noFill/>
          <a:ln>
            <a:noFill/>
          </a:ln>
        </p:spPr>
        <p:txBody>
          <a:bodyPr anchor="ctr"/>
          <a:p>
            <a:pPr algn="r">
              <a:lnSpc>
                <a:spcPct val="100000"/>
              </a:lnSpc>
            </a:pPr>
            <a:fld id="{7AC0B8D5-34AE-4E4F-85E5-4CB1F593BFAB}"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32" name="Picture 2" descr=""/>
          <p:cNvPicPr/>
          <p:nvPr/>
        </p:nvPicPr>
        <p:blipFill>
          <a:blip r:embed="rId1"/>
          <a:stretch/>
        </p:blipFill>
        <p:spPr>
          <a:xfrm>
            <a:off x="284760" y="2012400"/>
            <a:ext cx="3593880" cy="2337840"/>
          </a:xfrm>
          <a:prstGeom prst="rect">
            <a:avLst/>
          </a:prstGeom>
          <a:ln>
            <a:noFill/>
          </a:ln>
        </p:spPr>
      </p:pic>
      <p:sp>
        <p:nvSpPr>
          <p:cNvPr id="133" name="CustomShape 5"/>
          <p:cNvSpPr/>
          <p:nvPr/>
        </p:nvSpPr>
        <p:spPr>
          <a:xfrm>
            <a:off x="517320" y="4793760"/>
            <a:ext cx="11157120" cy="1478160"/>
          </a:xfrm>
          <a:prstGeom prst="rect">
            <a:avLst/>
          </a:prstGeom>
          <a:noFill/>
          <a:ln>
            <a:noFill/>
          </a:ln>
        </p:spPr>
        <p:style>
          <a:lnRef idx="0"/>
          <a:fillRef idx="0"/>
          <a:effectRef idx="0"/>
          <a:fontRef idx="minor"/>
        </p:style>
        <p:txBody>
          <a:bodyPr lIns="90000" rIns="90000" tIns="45000" bIns="45000"/>
          <a:p>
            <a:pPr marL="228600" indent="-228240">
              <a:lnSpc>
                <a:spcPct val="90000"/>
              </a:lnSpc>
              <a:spcBef>
                <a:spcPts val="1001"/>
              </a:spcBef>
              <a:buClr>
                <a:srgbClr val="ffffff"/>
              </a:buClr>
              <a:buFont typeface="Arial"/>
              <a:buChar char="•"/>
            </a:pPr>
            <a:r>
              <a:rPr b="0" lang="it-IT" sz="1800" spc="-1" strike="noStrike">
                <a:solidFill>
                  <a:srgbClr val="ffffff"/>
                </a:solidFill>
                <a:latin typeface="Century Gothic"/>
              </a:rPr>
              <a:t>L’olio è una sostanza apolare ovvero non presenta disomogeneità di carica negativa o positiva, le molecole non si legano con altre molecole: al massimo si attorcigliano tra di loro.</a:t>
            </a:r>
            <a:endParaRPr b="0" lang="it-IT" sz="1800" spc="-1" strike="noStrike">
              <a:latin typeface="Arial"/>
            </a:endParaRPr>
          </a:p>
          <a:p>
            <a:pPr marL="228600" indent="-228240">
              <a:lnSpc>
                <a:spcPct val="90000"/>
              </a:lnSpc>
              <a:spcBef>
                <a:spcPts val="1001"/>
              </a:spcBef>
              <a:buClr>
                <a:srgbClr val="ffffff"/>
              </a:buClr>
              <a:buFont typeface="Arial"/>
              <a:buChar char="•"/>
            </a:pPr>
            <a:r>
              <a:rPr b="0" lang="it-IT" sz="1800" spc="-1" strike="noStrike">
                <a:solidFill>
                  <a:srgbClr val="ffffff"/>
                </a:solidFill>
                <a:latin typeface="Century Gothic"/>
              </a:rPr>
              <a:t>“</a:t>
            </a:r>
            <a:r>
              <a:rPr b="0" lang="it-IT" sz="1800" spc="-1" strike="noStrike">
                <a:solidFill>
                  <a:srgbClr val="ffffff"/>
                </a:solidFill>
                <a:latin typeface="Century Gothic"/>
              </a:rPr>
              <a:t>similia similibus solvuntur” (il simile scioglie il simile) per esprime il concetto che due sostanze simili riescono a creare un legame, come accade tra acqua e sale perché sono entrambe sostanze polari. </a:t>
            </a:r>
            <a:endParaRPr b="0" lang="it-IT" sz="1800" spc="-1" strike="noStrike">
              <a:latin typeface="Arial"/>
            </a:endParaRPr>
          </a:p>
          <a:p>
            <a:pPr>
              <a:lnSpc>
                <a:spcPct val="100000"/>
              </a:lnSpc>
            </a:pPr>
            <a:endParaRPr b="0" lang="it-IT" sz="18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Galleggia o n</a:t>
            </a:r>
            <a:r>
              <a:rPr b="0" lang="en-US" sz="4000" spc="-1" strike="noStrike" cap="all">
                <a:solidFill>
                  <a:srgbClr val="ff0000"/>
                </a:solidFill>
                <a:latin typeface="Century Gothic"/>
              </a:rPr>
              <a:t>o</a:t>
            </a:r>
            <a:r>
              <a:rPr b="0" lang="en-US" sz="4000" spc="-1" strike="noStrike" cap="all">
                <a:solidFill>
                  <a:srgbClr val="ffffff"/>
                </a:solidFill>
                <a:latin typeface="Century Gothic"/>
              </a:rPr>
              <a:t>n galleggia?</a:t>
            </a:r>
            <a:endParaRPr b="0" lang="en-US" sz="4000" spc="-1" strike="noStrike">
              <a:solidFill>
                <a:srgbClr val="ffffff"/>
              </a:solidFill>
              <a:latin typeface="Century Gothic"/>
            </a:endParaRPr>
          </a:p>
        </p:txBody>
      </p:sp>
      <p:sp>
        <p:nvSpPr>
          <p:cNvPr id="135"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Materiale: </a:t>
            </a:r>
            <a:r>
              <a:rPr b="0" lang="en-US" sz="2200" spc="-1" strike="noStrike">
                <a:solidFill>
                  <a:srgbClr val="ffffff"/>
                </a:solidFill>
                <a:latin typeface="Century Gothic"/>
              </a:rPr>
              <a:t>acqua, bicchiere, sale, uova, carta di alluminio.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Esperimento: </a:t>
            </a:r>
            <a:r>
              <a:rPr b="0" lang="en-US" sz="2200" spc="-1" strike="noStrike">
                <a:solidFill>
                  <a:srgbClr val="ffffff"/>
                </a:solidFill>
                <a:latin typeface="Century Gothic"/>
              </a:rPr>
              <a:t>si prova il galleggiamento di palline di carta di alluminio più o meno pressate e di uova in acqua salata e non.</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Risultato: </a:t>
            </a:r>
            <a:r>
              <a:rPr b="0" lang="en-US" sz="2200" spc="-1" strike="noStrike">
                <a:solidFill>
                  <a:srgbClr val="ffffff"/>
                </a:solidFill>
                <a:latin typeface="Century Gothic"/>
              </a:rPr>
              <a:t>le palline di alluminio affondano solo se ben compresse, l’uovo galleggia solo in acqua salata.</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Domande chiave: </a:t>
            </a:r>
            <a:r>
              <a:rPr b="0" lang="en-US" sz="2200" spc="-1" strike="noStrike">
                <a:solidFill>
                  <a:srgbClr val="ffffff"/>
                </a:solidFill>
                <a:latin typeface="Century Gothic"/>
              </a:rPr>
              <a:t>cosa tiene a galla l’alluminio che è più denso dell’acqua? Perché il sale in acqua fa galleggiare l’uovo? Cosa cambierebbe se l’uovo fosse sodo? Se l’uovo non fosse fresco?</a:t>
            </a:r>
            <a:endParaRPr b="0" lang="en-US" sz="2200" spc="-1" strike="noStrike">
              <a:solidFill>
                <a:srgbClr val="ffffff"/>
              </a:solidFill>
              <a:latin typeface="Century Gothic"/>
            </a:endParaRPr>
          </a:p>
          <a:p>
            <a:pPr marL="228600" indent="-228240">
              <a:lnSpc>
                <a:spcPct val="90000"/>
              </a:lnSpc>
              <a:spcBef>
                <a:spcPts val="1001"/>
              </a:spcBef>
              <a:buClr>
                <a:srgbClr val="ff0000"/>
              </a:buClr>
              <a:buFont typeface="Arial"/>
              <a:buChar char="•"/>
            </a:pPr>
            <a:r>
              <a:rPr b="0" lang="en-US" sz="2200" spc="-1" strike="noStrike">
                <a:solidFill>
                  <a:srgbClr val="ff0000"/>
                </a:solidFill>
                <a:latin typeface="Century Gothic"/>
              </a:rPr>
              <a:t>Spiegazione: </a:t>
            </a:r>
            <a:r>
              <a:rPr b="0" lang="en-US" sz="2200" spc="-1" strike="noStrike">
                <a:solidFill>
                  <a:srgbClr val="ffffff"/>
                </a:solidFill>
                <a:latin typeface="Century Gothic"/>
              </a:rPr>
              <a:t>concetto di densità, spinta di Archimede.</a:t>
            </a:r>
            <a:endParaRPr b="0" lang="en-US" sz="2200" spc="-1" strike="noStrike">
              <a:solidFill>
                <a:srgbClr val="ffffff"/>
              </a:solidFill>
              <a:latin typeface="Century Gothic"/>
            </a:endParaRPr>
          </a:p>
        </p:txBody>
      </p:sp>
      <p:sp>
        <p:nvSpPr>
          <p:cNvPr id="136"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37" name="TextShape 4"/>
          <p:cNvSpPr txBox="1"/>
          <p:nvPr/>
        </p:nvSpPr>
        <p:spPr>
          <a:xfrm>
            <a:off x="8763120" y="380880"/>
            <a:ext cx="2742840" cy="364680"/>
          </a:xfrm>
          <a:prstGeom prst="rect">
            <a:avLst/>
          </a:prstGeom>
          <a:noFill/>
          <a:ln>
            <a:noFill/>
          </a:ln>
        </p:spPr>
        <p:txBody>
          <a:bodyPr anchor="ctr"/>
          <a:p>
            <a:pPr algn="r">
              <a:lnSpc>
                <a:spcPct val="100000"/>
              </a:lnSpc>
            </a:pPr>
            <a:fld id="{BC3E10B4-2254-414B-9C75-43117FB277E2}"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38" name="Picture 1" descr=""/>
          <p:cNvPicPr/>
          <p:nvPr/>
        </p:nvPicPr>
        <p:blipFill>
          <a:blip r:embed="rId1"/>
          <a:stretch/>
        </p:blipFill>
        <p:spPr>
          <a:xfrm>
            <a:off x="7938360" y="5491080"/>
            <a:ext cx="1473120" cy="1366560"/>
          </a:xfrm>
          <a:prstGeom prst="rect">
            <a:avLst/>
          </a:prstGeom>
          <a:ln>
            <a:noFill/>
          </a:ln>
        </p:spPr>
      </p:pic>
      <p:pic>
        <p:nvPicPr>
          <p:cNvPr id="139" name="Picture 3" descr=""/>
          <p:cNvPicPr/>
          <p:nvPr/>
        </p:nvPicPr>
        <p:blipFill>
          <a:blip r:embed="rId2"/>
          <a:stretch/>
        </p:blipFill>
        <p:spPr>
          <a:xfrm>
            <a:off x="10103040" y="4646520"/>
            <a:ext cx="1552680" cy="170784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ffffff"/>
                </a:solidFill>
                <a:latin typeface="Century Gothic"/>
              </a:rPr>
              <a:t>Spinta di </a:t>
            </a:r>
            <a:r>
              <a:rPr b="0" lang="en-US" sz="4000" spc="-1" strike="noStrike" cap="all">
                <a:solidFill>
                  <a:srgbClr val="ff0000"/>
                </a:solidFill>
                <a:latin typeface="Century Gothic"/>
              </a:rPr>
              <a:t>a</a:t>
            </a:r>
            <a:r>
              <a:rPr b="0" lang="en-US" sz="4000" spc="-1" strike="noStrike" cap="all">
                <a:solidFill>
                  <a:srgbClr val="ffffff"/>
                </a:solidFill>
                <a:latin typeface="Century Gothic"/>
              </a:rPr>
              <a:t>rchimede</a:t>
            </a:r>
            <a:endParaRPr b="0" lang="en-US" sz="4000" spc="-1" strike="noStrike">
              <a:solidFill>
                <a:srgbClr val="ffffff"/>
              </a:solidFill>
              <a:latin typeface="Century Gothic"/>
            </a:endParaRPr>
          </a:p>
        </p:txBody>
      </p:sp>
      <p:sp>
        <p:nvSpPr>
          <p:cNvPr id="141" name="TextShape 2"/>
          <p:cNvSpPr txBox="1"/>
          <p:nvPr/>
        </p:nvSpPr>
        <p:spPr>
          <a:xfrm>
            <a:off x="667440" y="2530800"/>
            <a:ext cx="6878520" cy="3299760"/>
          </a:xfrm>
          <a:prstGeom prst="rect">
            <a:avLst/>
          </a:prstGeom>
          <a:noFill/>
          <a:ln>
            <a:noFill/>
          </a:ln>
        </p:spPr>
        <p:txBody>
          <a:bodyPr/>
          <a:p>
            <a:pPr>
              <a:lnSpc>
                <a:spcPct val="90000"/>
              </a:lnSpc>
              <a:spcBef>
                <a:spcPts val="1001"/>
              </a:spcBef>
            </a:pPr>
            <a:endParaRPr b="0" lang="en-US" sz="2200" spc="-1" strike="noStrike">
              <a:solidFill>
                <a:srgbClr val="ffffff"/>
              </a:solidFill>
              <a:latin typeface="Century Gothic"/>
            </a:endParaRPr>
          </a:p>
          <a:p>
            <a:pPr marL="228600" indent="-228240">
              <a:lnSpc>
                <a:spcPct val="90000"/>
              </a:lnSpc>
              <a:spcBef>
                <a:spcPts val="1001"/>
              </a:spcBef>
            </a:pPr>
            <a:r>
              <a:rPr b="0" lang="en-US" sz="2200" spc="-1" strike="noStrike">
                <a:solidFill>
                  <a:srgbClr val="ffffff"/>
                </a:solidFill>
                <a:latin typeface="Century Gothic"/>
              </a:rPr>
              <a:t>Il principio di Archimede: </a:t>
            </a:r>
            <a:endParaRPr b="0" lang="en-US" sz="2200" spc="-1" strike="noStrike">
              <a:solidFill>
                <a:srgbClr val="ffffff"/>
              </a:solidFill>
              <a:latin typeface="Century Gothic"/>
            </a:endParaRPr>
          </a:p>
          <a:p>
            <a:pPr marL="228600" indent="-228240">
              <a:lnSpc>
                <a:spcPct val="90000"/>
              </a:lnSpc>
              <a:spcBef>
                <a:spcPts val="1001"/>
              </a:spcBef>
            </a:pPr>
            <a:r>
              <a:rPr b="0" lang="en-US" sz="2200" spc="-1" strike="noStrike">
                <a:solidFill>
                  <a:srgbClr val="ffffff"/>
                </a:solidFill>
                <a:latin typeface="Century Gothic"/>
              </a:rPr>
              <a:t>   </a:t>
            </a:r>
            <a:r>
              <a:rPr b="0" lang="en-US" sz="2200" spc="-1" strike="noStrike">
                <a:solidFill>
                  <a:srgbClr val="ffffff"/>
                </a:solidFill>
                <a:latin typeface="Century Gothic"/>
              </a:rPr>
              <a:t>«ogni corpo immerso parzialmente o completamente in un fluido (liquido o gas) riceve una spinta verticale dal basso verso l'alto, uguale per intensità al peso del volume del fluido spostato».</a:t>
            </a:r>
            <a:endParaRPr b="0" lang="en-US" sz="2200" spc="-1" strike="noStrike">
              <a:solidFill>
                <a:srgbClr val="ffffff"/>
              </a:solidFill>
              <a:latin typeface="Century Gothic"/>
            </a:endParaRPr>
          </a:p>
          <a:p>
            <a:pPr marL="228600" indent="-228240">
              <a:lnSpc>
                <a:spcPct val="90000"/>
              </a:lnSpc>
              <a:spcBef>
                <a:spcPts val="1001"/>
              </a:spcBef>
            </a:pPr>
            <a:endParaRPr b="0" lang="en-US" sz="2200" spc="-1" strike="noStrike">
              <a:solidFill>
                <a:srgbClr val="ffffff"/>
              </a:solidFill>
              <a:latin typeface="Century Gothic"/>
            </a:endParaRPr>
          </a:p>
        </p:txBody>
      </p:sp>
      <p:sp>
        <p:nvSpPr>
          <p:cNvPr id="142" name="TextShape 3"/>
          <p:cNvSpPr txBox="1"/>
          <p:nvPr/>
        </p:nvSpPr>
        <p:spPr>
          <a:xfrm>
            <a:off x="685800" y="6355800"/>
            <a:ext cx="7772040" cy="364680"/>
          </a:xfrm>
          <a:prstGeom prst="rect">
            <a:avLst/>
          </a:prstGeom>
          <a:noFill/>
          <a:ln>
            <a:noFill/>
          </a:ln>
        </p:spPr>
        <p:txBody>
          <a:bodyPr anchor="ctr"/>
          <a:p>
            <a:pPr>
              <a:lnSpc>
                <a:spcPct val="100000"/>
              </a:lnSpc>
            </a:pPr>
            <a:r>
              <a:rPr b="0" lang="it-IT" sz="1050" spc="-1" strike="noStrike">
                <a:solidFill>
                  <a:srgbClr val="ffffff"/>
                </a:solidFill>
                <a:latin typeface="Century Gothic"/>
              </a:rPr>
              <a:t>aggiornaMenti - INFN</a:t>
            </a:r>
            <a:endParaRPr b="0" lang="it-IT" sz="1050" spc="-1" strike="noStrike">
              <a:latin typeface="Times New Roman"/>
            </a:endParaRPr>
          </a:p>
        </p:txBody>
      </p:sp>
      <p:sp>
        <p:nvSpPr>
          <p:cNvPr id="143" name="TextShape 4"/>
          <p:cNvSpPr txBox="1"/>
          <p:nvPr/>
        </p:nvSpPr>
        <p:spPr>
          <a:xfrm>
            <a:off x="8763120" y="380880"/>
            <a:ext cx="2742840" cy="364680"/>
          </a:xfrm>
          <a:prstGeom prst="rect">
            <a:avLst/>
          </a:prstGeom>
          <a:noFill/>
          <a:ln>
            <a:noFill/>
          </a:ln>
        </p:spPr>
        <p:txBody>
          <a:bodyPr anchor="ctr"/>
          <a:p>
            <a:pPr algn="r">
              <a:lnSpc>
                <a:spcPct val="100000"/>
              </a:lnSpc>
            </a:pPr>
            <a:fld id="{AB8F4530-70B0-4122-9BD0-444D4C9E7CAF}" type="slidenum">
              <a:rPr b="0" lang="it-IT" sz="1050" spc="-1" strike="noStrike">
                <a:solidFill>
                  <a:srgbClr val="ffffff"/>
                </a:solidFill>
                <a:latin typeface="Century Gothic"/>
              </a:rPr>
              <a:t>&lt;numero&gt;</a:t>
            </a:fld>
            <a:endParaRPr b="0" lang="it-IT" sz="1050" spc="-1" strike="noStrike">
              <a:latin typeface="Times New Roman"/>
            </a:endParaRPr>
          </a:p>
        </p:txBody>
      </p:sp>
      <p:pic>
        <p:nvPicPr>
          <p:cNvPr id="144" name="Picture 4" descr=""/>
          <p:cNvPicPr/>
          <p:nvPr/>
        </p:nvPicPr>
        <p:blipFill>
          <a:blip r:embed="rId1"/>
          <a:stretch/>
        </p:blipFill>
        <p:spPr>
          <a:xfrm>
            <a:off x="927000" y="5128560"/>
            <a:ext cx="5866920" cy="1218960"/>
          </a:xfrm>
          <a:prstGeom prst="rect">
            <a:avLst/>
          </a:prstGeom>
          <a:ln w="9360">
            <a:noFill/>
          </a:ln>
        </p:spPr>
      </p:pic>
      <p:pic>
        <p:nvPicPr>
          <p:cNvPr id="145" name="Picture 2" descr=""/>
          <p:cNvPicPr/>
          <p:nvPr/>
        </p:nvPicPr>
        <p:blipFill>
          <a:blip r:embed="rId2"/>
          <a:stretch/>
        </p:blipFill>
        <p:spPr>
          <a:xfrm>
            <a:off x="7305840" y="2988000"/>
            <a:ext cx="4094280" cy="3447360"/>
          </a:xfrm>
          <a:prstGeom prst="rect">
            <a:avLst/>
          </a:prstGeom>
          <a:ln>
            <a:noFill/>
          </a:ln>
        </p:spPr>
      </p:pic>
      <p:pic>
        <p:nvPicPr>
          <p:cNvPr id="146" name="Picture 1" descr=""/>
          <p:cNvPicPr/>
          <p:nvPr/>
        </p:nvPicPr>
        <p:blipFill>
          <a:blip r:embed="rId3"/>
          <a:stretch/>
        </p:blipFill>
        <p:spPr>
          <a:xfrm>
            <a:off x="1290240" y="1878480"/>
            <a:ext cx="7505280" cy="828360"/>
          </a:xfrm>
          <a:prstGeom prst="rect">
            <a:avLst/>
          </a:prstGeom>
          <a:ln w="9360">
            <a:noFill/>
          </a:ln>
        </p:spPr>
      </p:pic>
      <p:pic>
        <p:nvPicPr>
          <p:cNvPr id="147" name="Picture 1" descr=""/>
          <p:cNvPicPr/>
          <p:nvPr/>
        </p:nvPicPr>
        <p:blipFill>
          <a:blip r:embed="rId4"/>
          <a:stretch/>
        </p:blipFill>
        <p:spPr>
          <a:xfrm>
            <a:off x="8991360" y="1907280"/>
            <a:ext cx="1473120" cy="136656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TC104033937[[fn=Scia di vapore]]</Template>
  <TotalTime>2297</TotalTime>
  <Application>LibreOffice/6.0.4.2$Windows_X86_64 LibreOffice_project/9b0d9b32d5dcda91d2f1a96dc04c645c450872bf</Application>
  <Words>2562</Words>
  <Paragraphs>185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2013-08-01T12:31:02Z</dcterms:created>
  <dc:creator>Petr Barborik</dc:creator>
  <dc:description/>
  <dc:language>it-IT</dc:language>
  <cp:lastModifiedBy>luisa alunni solestizi</cp:lastModifiedBy>
  <dcterms:modified xsi:type="dcterms:W3CDTF">2018-09-03T14:40:23Z</dcterms:modified>
  <cp:revision>28</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Personalizzato</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