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7.png" ContentType="image/png"/>
  <Override PartName="/ppt/media/image5.jpeg" ContentType="image/jpeg"/>
  <Override PartName="/ppt/media/image6.png" ContentType="image/png"/>
  <Override PartName="/ppt/media/image8.png" ContentType="image/png"/>
  <Override PartName="/ppt/media/image10.png" ContentType="image/pn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png" ContentType="image/png"/>
  <Override PartName="/ppt/media/image18.png" ContentType="image/png"/>
  <Override PartName="/ppt/media/image19.jpeg" ContentType="image/jpeg"/>
  <Override PartName="/ppt/media/image20.png" ContentType="image/png"/>
  <Override PartName="/ppt/media/image21.png" ContentType="image/png"/>
  <Override PartName="/ppt/media/image22.jpeg" ContentType="image/jpeg"/>
  <Override PartName="/ppt/media/image23.png" ContentType="image/png"/>
  <Override PartName="/ppt/media/image24.jpeg" ContentType="image/jpeg"/>
  <Override PartName="/ppt/media/image25.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txBody>
          <a:bodyPr lIns="0" rIns="0" tIns="0" bIns="0" anchor="ctr"/>
          <a:p>
            <a:pPr algn="ctr"/>
            <a:r>
              <a:rPr b="0" lang="it-IT" sz="4400" spc="-1" strike="noStrike">
                <a:latin typeface="Arial"/>
              </a:rPr>
              <a:t>Fai clic per spostare la diapositiva</a:t>
            </a:r>
            <a:endParaRPr b="0" lang="it-IT" sz="4400" spc="-1" strike="noStrike">
              <a:latin typeface="Arial"/>
            </a:endParaRPr>
          </a:p>
        </p:txBody>
      </p:sp>
      <p:sp>
        <p:nvSpPr>
          <p:cNvPr id="80"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81" name="PlaceHolder 3"/>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 </a:t>
            </a:r>
            <a:endParaRPr b="0" lang="it-IT" sz="1400" spc="-1" strike="noStrike">
              <a:latin typeface="Times New Roman"/>
            </a:endParaRPr>
          </a:p>
        </p:txBody>
      </p:sp>
      <p:sp>
        <p:nvSpPr>
          <p:cNvPr id="82" name="PlaceHolder 4"/>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 </a:t>
            </a:r>
            <a:endParaRPr b="0" lang="it-IT" sz="1400" spc="-1" strike="noStrike">
              <a:latin typeface="Times New Roman"/>
            </a:endParaRPr>
          </a:p>
        </p:txBody>
      </p:sp>
      <p:sp>
        <p:nvSpPr>
          <p:cNvPr id="83" name="PlaceHolder 5"/>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 </a:t>
            </a:r>
            <a:endParaRPr b="0" lang="it-IT" sz="1400" spc="-1" strike="noStrike">
              <a:latin typeface="Times New Roman"/>
            </a:endParaRPr>
          </a:p>
        </p:txBody>
      </p:sp>
      <p:sp>
        <p:nvSpPr>
          <p:cNvPr id="84" name="PlaceHolder 6"/>
          <p:cNvSpPr>
            <a:spLocks noGrp="1"/>
          </p:cNvSpPr>
          <p:nvPr>
            <p:ph type="sldNum"/>
          </p:nvPr>
        </p:nvSpPr>
        <p:spPr>
          <a:xfrm>
            <a:off x="4278960" y="10157400"/>
            <a:ext cx="3280680" cy="534240"/>
          </a:xfrm>
          <a:prstGeom prst="rect">
            <a:avLst/>
          </a:prstGeom>
        </p:spPr>
        <p:txBody>
          <a:bodyPr lIns="0" rIns="0" tIns="0" bIns="0" anchor="b"/>
          <a:p>
            <a:pPr algn="r"/>
            <a:fld id="{B2AECE88-216D-4776-BCFE-038E12228C82}" type="slidenum">
              <a:rPr b="0" lang="it-IT" sz="1400" spc="-1" strike="noStrike">
                <a:latin typeface="Times New Roman"/>
              </a:rPr>
              <a:t>1</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216000" y="812520"/>
            <a:ext cx="7126920" cy="4008600"/>
          </a:xfrm>
          <a:prstGeom prst="rect">
            <a:avLst/>
          </a:prstGeom>
        </p:spPr>
      </p:sp>
      <p:sp>
        <p:nvSpPr>
          <p:cNvPr id="202" name="PlaceHolder 2"/>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it-IT" sz="2000" spc="-1" strike="noStrike">
                <a:latin typeface="Arial"/>
              </a:rPr>
              <a:t>Funziona.</a:t>
            </a:r>
            <a:endParaRPr b="0" lang="it-IT" sz="2000" spc="-1" strike="noStrike">
              <a:latin typeface="Arial"/>
            </a:endParaRPr>
          </a:p>
          <a:p>
            <a:pPr marL="216000" indent="-216000">
              <a:lnSpc>
                <a:spcPct val="100000"/>
              </a:lnSpc>
            </a:pPr>
            <a:r>
              <a:rPr b="0" lang="it-IT" sz="2000" spc="-1" strike="noStrike">
                <a:latin typeface="Arial"/>
              </a:rPr>
              <a:t>Con spillo magnetizzato fissato a fondo di bicchiere di plastica.</a:t>
            </a:r>
            <a:endParaRPr b="0" lang="it-IT" sz="2000" spc="-1" strike="noStrike">
              <a:latin typeface="Arial"/>
            </a:endParaRPr>
          </a:p>
          <a:p>
            <a:pPr marL="216000" indent="-216000">
              <a:lnSpc>
                <a:spcPct val="100000"/>
              </a:lnSpc>
            </a:pPr>
            <a:r>
              <a:rPr b="0" lang="it-IT" sz="2000" spc="-1" strike="noStrike">
                <a:latin typeface="Arial"/>
              </a:rPr>
              <a:t>(I sugheri sono merce rara….   :)  )</a:t>
            </a:r>
            <a:endParaRPr b="0" lang="it-IT" sz="2000" spc="-1" strike="noStrike">
              <a:latin typeface="Arial"/>
            </a:endParaRPr>
          </a:p>
          <a:p>
            <a:pPr marL="216000" indent="-216000">
              <a:lnSpc>
                <a:spcPct val="100000"/>
              </a:lnSpc>
            </a:pPr>
            <a:r>
              <a:rPr b="0" lang="it-IT" sz="2000" spc="-1" strike="noStrike">
                <a:latin typeface="Arial"/>
              </a:rPr>
              <a:t> </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216000" y="812520"/>
            <a:ext cx="7127280" cy="4008960"/>
          </a:xfrm>
          <a:prstGeom prst="rect">
            <a:avLst/>
          </a:prstGeom>
        </p:spPr>
      </p:sp>
      <p:sp>
        <p:nvSpPr>
          <p:cNvPr id="204"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Funziona con una vite, ma rimossa la corrente non rimane magnetizzata.</a:t>
            </a:r>
            <a:endParaRPr b="0" lang="it-IT" sz="2000" spc="-1" strike="noStrike">
              <a:latin typeface="Arial"/>
            </a:endParaRPr>
          </a:p>
          <a:p>
            <a:r>
              <a:rPr b="0" lang="it-IT" sz="2000" spc="-1" strike="noStrike">
                <a:latin typeface="Arial"/>
              </a:rPr>
              <a:t>Trovare oggetti di ferro.</a:t>
            </a:r>
            <a:endParaRPr b="0" lang="it-IT" sz="2000" spc="-1" strike="noStrike">
              <a:latin typeface="Arial"/>
            </a:endParaRPr>
          </a:p>
          <a:p>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216000" y="812520"/>
            <a:ext cx="7127280" cy="4008960"/>
          </a:xfrm>
          <a:prstGeom prst="rect">
            <a:avLst/>
          </a:prstGeom>
        </p:spPr>
      </p:sp>
      <p:sp>
        <p:nvSpPr>
          <p:cNvPr id="206" name="PlaceHolder 2"/>
          <p:cNvSpPr>
            <a:spLocks noGrp="1"/>
          </p:cNvSpPr>
          <p:nvPr>
            <p:ph type="body"/>
          </p:nvPr>
        </p:nvSpPr>
        <p:spPr>
          <a:xfrm>
            <a:off x="756000" y="5078520"/>
            <a:ext cx="6047640" cy="1473480"/>
          </a:xfrm>
          <a:prstGeom prst="rect">
            <a:avLst/>
          </a:prstGeom>
        </p:spPr>
        <p:txBody>
          <a:bodyPr lIns="0" rIns="0" tIns="0" bIns="0"/>
          <a:p>
            <a:r>
              <a:rPr b="0" lang="it-IT" sz="2000" spc="-1" strike="noStrike">
                <a:latin typeface="Arial"/>
              </a:rPr>
              <a:t>Funziona.</a:t>
            </a:r>
            <a:endParaRPr b="0" lang="it-IT" sz="2000" spc="-1" strike="noStrike">
              <a:latin typeface="Arial"/>
            </a:endParaRPr>
          </a:p>
          <a:p>
            <a:r>
              <a:rPr b="0" lang="it-IT" sz="2000" spc="-1" strike="noStrike">
                <a:latin typeface="Arial"/>
              </a:rPr>
              <a:t>Tre pile al neodimio. O una al neodimio e 2 di ferrite.</a:t>
            </a:r>
            <a:endParaRPr b="0" lang="it-IT" sz="2000" spc="-1" strike="noStrike">
              <a:latin typeface="Arial"/>
            </a:endParaRPr>
          </a:p>
          <a:p>
            <a:r>
              <a:rPr b="0" lang="it-IT" sz="2000" spc="-1" strike="noStrike">
                <a:latin typeface="Arial"/>
              </a:rPr>
              <a:t>Difficile modellare il rame in maniera precisa e tale che stia in equilibrio mentre ruota.</a:t>
            </a:r>
            <a:endParaRPr b="0" lang="it-IT" sz="2000" spc="-1" strike="noStrike">
              <a:latin typeface="Arial"/>
            </a:endParaRPr>
          </a:p>
          <a:p>
            <a:endParaRPr b="0" lang="it-IT"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380880" y="685800"/>
            <a:ext cx="6094800" cy="3427920"/>
          </a:xfrm>
          <a:prstGeom prst="rect">
            <a:avLst/>
          </a:prstGeom>
        </p:spPr>
      </p:sp>
      <p:sp>
        <p:nvSpPr>
          <p:cNvPr id="191" name="PlaceHolder 2"/>
          <p:cNvSpPr>
            <a:spLocks noGrp="1"/>
          </p:cNvSpPr>
          <p:nvPr>
            <p:ph type="body"/>
          </p:nvPr>
        </p:nvSpPr>
        <p:spPr>
          <a:xfrm>
            <a:off x="685800" y="4343400"/>
            <a:ext cx="5485320" cy="4113720"/>
          </a:xfrm>
          <a:prstGeom prst="rect">
            <a:avLst/>
          </a:prstGeom>
        </p:spPr>
        <p:txBody>
          <a:bodyPr lIns="0" rIns="0" tIns="0" bIns="0">
            <a:normAutofit/>
          </a:bodyPr>
          <a:p>
            <a:endParaRPr b="0" lang="it-IT" sz="2000" spc="-1" strike="noStrike">
              <a:latin typeface="Arial"/>
            </a:endParaRPr>
          </a:p>
        </p:txBody>
      </p:sp>
      <p:sp>
        <p:nvSpPr>
          <p:cNvPr id="192"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92BEAAAA-4DC6-4DB9-A397-3775F2061E9B}" type="slidenum">
              <a:rPr b="0" lang="it-IT" sz="1200" spc="-1" strike="noStrike">
                <a:solidFill>
                  <a:srgbClr val="000000"/>
                </a:solidFill>
                <a:latin typeface="+mn-lt"/>
                <a:ea typeface="+mn-ea"/>
              </a:rPr>
              <a:t>16</a:t>
            </a:fld>
            <a:endParaRPr b="0" lang="it-IT"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216000" y="812520"/>
            <a:ext cx="7126920" cy="4008600"/>
          </a:xfrm>
          <a:prstGeom prst="rect">
            <a:avLst/>
          </a:prstGeom>
        </p:spPr>
      </p:sp>
      <p:sp>
        <p:nvSpPr>
          <p:cNvPr id="194" name="PlaceHolder 2"/>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it-IT" sz="2000" spc="-1" strike="noStrike">
                <a:latin typeface="Arial"/>
              </a:rPr>
              <a:t>Funziona.</a:t>
            </a:r>
            <a:endParaRPr b="0" lang="it-IT" sz="2000" spc="-1" strike="noStrike">
              <a:latin typeface="Arial"/>
            </a:endParaRPr>
          </a:p>
          <a:p>
            <a:pPr marL="216000" indent="-216000">
              <a:lnSpc>
                <a:spcPct val="100000"/>
              </a:lnSpc>
            </a:pPr>
            <a:r>
              <a:rPr b="0" lang="it-IT" sz="2000" spc="-1" strike="noStrike">
                <a:latin typeface="Arial"/>
              </a:rPr>
              <a:t>Utilizzare la mano per attirare invece/insieme alle pareti.</a:t>
            </a:r>
            <a:endParaRPr b="0" lang="it-IT" sz="2000" spc="-1" strike="noStrike">
              <a:latin typeface="Arial"/>
            </a:endParaRPr>
          </a:p>
          <a:p>
            <a:pPr marL="216000" indent="-216000">
              <a:lnSpc>
                <a:spcPct val="100000"/>
              </a:lnSpc>
            </a:pPr>
            <a:r>
              <a:rPr b="0" lang="it-IT" sz="2000" spc="-1" strike="noStrike">
                <a:latin typeface="Arial"/>
              </a:rPr>
              <a:t>Verificare con un  oggetto isolato (lavagna di ardesia al muro?)</a:t>
            </a:r>
            <a:endParaRPr b="0" lang="it-IT" sz="2000" spc="-1" strike="noStrike">
              <a:latin typeface="Arial"/>
            </a:endParaRPr>
          </a:p>
          <a:p>
            <a:pPr marL="216000" indent="-216000">
              <a:lnSpc>
                <a:spcPct val="100000"/>
              </a:lnSpc>
            </a:pPr>
            <a:r>
              <a:rPr b="0" lang="it-IT" sz="2000" spc="-1" strike="noStrike">
                <a:latin typeface="Arial"/>
              </a:rPr>
              <a:t>Filo di cotone da appendere da qualche parte. </a:t>
            </a:r>
            <a:endParaRPr b="0" lang="it-IT" sz="2000" spc="-1" strike="noStrike">
              <a:latin typeface="Arial"/>
            </a:endParaRPr>
          </a:p>
          <a:p>
            <a:pPr marL="216000" indent="-216000">
              <a:lnSpc>
                <a:spcPct val="100000"/>
              </a:lnSpc>
            </a:pPr>
            <a:r>
              <a:rPr b="0" lang="it-IT" sz="2000" spc="-1" strike="noStrike">
                <a:latin typeface="Arial"/>
              </a:rPr>
              <a:t>(acquistare)  Fatto..  Spago. Appendere palloncino </a:t>
            </a:r>
            <a:endParaRPr b="0" lang="it-IT" sz="2000" spc="-1" strike="noStrike">
              <a:latin typeface="Arial"/>
            </a:endParaRPr>
          </a:p>
          <a:p>
            <a:pPr marL="216000" indent="-216000">
              <a:lnSpc>
                <a:spcPct val="100000"/>
              </a:lnSpc>
            </a:pPr>
            <a:endParaRPr b="0" lang="it-IT" sz="2000" spc="-1" strike="noStrike">
              <a:latin typeface="Arial"/>
            </a:endParaRPr>
          </a:p>
          <a:p>
            <a:pPr marL="216000" indent="-216000">
              <a:lnSpc>
                <a:spcPct val="100000"/>
              </a:lnSpc>
            </a:pP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216000" y="812520"/>
            <a:ext cx="7126920" cy="4008600"/>
          </a:xfrm>
          <a:prstGeom prst="rect">
            <a:avLst/>
          </a:prstGeom>
        </p:spPr>
      </p:sp>
      <p:sp>
        <p:nvSpPr>
          <p:cNvPr id="196" name="PlaceHolder 2"/>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it-IT" sz="2000" spc="-1" strike="noStrike">
                <a:latin typeface="Arial"/>
              </a:rPr>
              <a:t>Lattina su binari:   OK, funziona, attrazione.  Fermare le cannucce con nastro adesivo.</a:t>
            </a:r>
            <a:endParaRPr b="0" lang="it-IT" sz="2000" spc="-1" strike="noStrike">
              <a:latin typeface="Arial"/>
            </a:endParaRPr>
          </a:p>
          <a:p>
            <a:pPr marL="216000" indent="-216000">
              <a:lnSpc>
                <a:spcPct val="100000"/>
              </a:lnSpc>
            </a:pPr>
            <a:endParaRPr b="0" lang="it-IT" sz="2000" spc="-1" strike="noStrike">
              <a:latin typeface="Arial"/>
            </a:endParaRPr>
          </a:p>
          <a:p>
            <a:pPr marL="216000" indent="-216000">
              <a:lnSpc>
                <a:spcPct val="100000"/>
              </a:lnSpc>
            </a:pPr>
            <a:r>
              <a:rPr b="0" lang="it-IT" sz="2000" spc="-1" strike="noStrike">
                <a:latin typeface="Arial"/>
              </a:rPr>
              <a:t>Cannuccia su binari:  OK funziona. Repulsione.</a:t>
            </a:r>
            <a:endParaRPr b="0" lang="it-IT" sz="2000" spc="-1" strike="noStrike">
              <a:latin typeface="Arial"/>
            </a:endParaRPr>
          </a:p>
          <a:p>
            <a:pPr marL="216000" indent="-216000">
              <a:lnSpc>
                <a:spcPct val="100000"/>
              </a:lnSpc>
            </a:pPr>
            <a:r>
              <a:rPr b="0" lang="it-IT" sz="2000" spc="-1" strike="noStrike">
                <a:latin typeface="Arial"/>
              </a:rPr>
              <a:t>Possibile mettere due cannucce con carica negativa </a:t>
            </a:r>
            <a:endParaRPr b="0" lang="it-IT" sz="2000" spc="-1" strike="noStrike">
              <a:latin typeface="Arial"/>
            </a:endParaRPr>
          </a:p>
          <a:p>
            <a:pPr marL="216000" indent="-216000">
              <a:lnSpc>
                <a:spcPct val="100000"/>
              </a:lnSpc>
            </a:pPr>
            <a:r>
              <a:rPr b="0" lang="it-IT" sz="2000" spc="-1" strike="noStrike">
                <a:latin typeface="Arial"/>
              </a:rPr>
              <a:t>e vedere il rimpallo tra l’una e l’altra.</a:t>
            </a:r>
            <a:endParaRPr b="0" lang="it-IT" sz="2000" spc="-1" strike="noStrike">
              <a:latin typeface="Arial"/>
            </a:endParaRPr>
          </a:p>
          <a:p>
            <a:pPr marL="216000" indent="-216000">
              <a:lnSpc>
                <a:spcPct val="100000"/>
              </a:lnSpc>
            </a:pPr>
            <a:endParaRPr b="0" lang="it-IT" sz="2000" spc="-1" strike="noStrike">
              <a:latin typeface="Arial"/>
            </a:endParaRPr>
          </a:p>
          <a:p>
            <a:pPr marL="216000" indent="-216000">
              <a:lnSpc>
                <a:spcPct val="100000"/>
              </a:lnSpc>
            </a:pPr>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216000" y="812520"/>
            <a:ext cx="7126920" cy="4008600"/>
          </a:xfrm>
          <a:prstGeom prst="rect">
            <a:avLst/>
          </a:prstGeom>
        </p:spPr>
      </p:sp>
      <p:sp>
        <p:nvSpPr>
          <p:cNvPr id="198" name="PlaceHolder 2"/>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it-IT" sz="2000" spc="-1" strike="noStrike">
                <a:latin typeface="Arial"/>
              </a:rPr>
              <a:t>Funziona. </a:t>
            </a:r>
            <a:endParaRPr b="0" lang="it-IT" sz="2000" spc="-1" strike="noStrike">
              <a:latin typeface="Arial"/>
            </a:endParaRPr>
          </a:p>
          <a:p>
            <a:pPr marL="216000" indent="-216000">
              <a:lnSpc>
                <a:spcPct val="100000"/>
              </a:lnSpc>
            </a:pPr>
            <a:r>
              <a:rPr b="0" lang="it-IT" sz="2000" spc="-1" strike="noStrike">
                <a:latin typeface="Arial"/>
              </a:rPr>
              <a:t>→ </a:t>
            </a:r>
            <a:r>
              <a:rPr b="0" lang="it-IT" sz="2000" spc="-1" strike="noStrike">
                <a:latin typeface="Arial"/>
              </a:rPr>
              <a:t>striscioline sottili</a:t>
            </a:r>
            <a:endParaRPr b="0" lang="it-IT" sz="2000" spc="-1" strike="noStrike">
              <a:latin typeface="Arial"/>
            </a:endParaRPr>
          </a:p>
          <a:p>
            <a:pPr marL="216000" indent="-216000">
              <a:lnSpc>
                <a:spcPct val="100000"/>
              </a:lnSpc>
            </a:pPr>
            <a:r>
              <a:rPr b="0" lang="it-IT" sz="2000" spc="-1" strike="noStrike">
                <a:latin typeface="Arial"/>
              </a:rPr>
              <a:t>→ </a:t>
            </a:r>
            <a:r>
              <a:rPr b="0" lang="it-IT" sz="2000" spc="-1" strike="noStrike">
                <a:latin typeface="Arial"/>
              </a:rPr>
              <a:t>filo di rame pieno</a:t>
            </a:r>
            <a:endParaRPr b="0" lang="it-IT" sz="2000" spc="-1" strike="noStrike">
              <a:latin typeface="Arial"/>
            </a:endParaRPr>
          </a:p>
          <a:p>
            <a:pPr marL="216000" indent="-216000">
              <a:lnSpc>
                <a:spcPct val="100000"/>
              </a:lnSpc>
            </a:pPr>
            <a:r>
              <a:rPr b="0" lang="it-IT" sz="2000" spc="-1" strike="noStrike">
                <a:latin typeface="Arial"/>
              </a:rPr>
              <a:t>→ </a:t>
            </a:r>
            <a:r>
              <a:rPr b="0" lang="it-IT" sz="2000" spc="-1" strike="noStrike">
                <a:latin typeface="Arial"/>
              </a:rPr>
              <a:t>isolare filo di rame dal coperchio se metallico</a:t>
            </a:r>
            <a:endParaRPr b="0" lang="it-IT" sz="2000" spc="-1" strike="noStrike">
              <a:latin typeface="Arial"/>
            </a:endParaRPr>
          </a:p>
          <a:p>
            <a:pPr marL="216000" indent="-216000">
              <a:lnSpc>
                <a:spcPct val="100000"/>
              </a:lnSpc>
            </a:pPr>
            <a:r>
              <a:rPr b="0" lang="it-IT" sz="2000" spc="-1" strike="noStrike">
                <a:latin typeface="Arial"/>
              </a:rPr>
              <a:t>→ </a:t>
            </a:r>
            <a:r>
              <a:rPr b="0" lang="it-IT" sz="2000" spc="-1" strike="noStrike">
                <a:latin typeface="Arial"/>
              </a:rPr>
              <a:t>acquistare barattolini presso Risparmio Casa. 0.99 euro l’uno.</a:t>
            </a:r>
            <a:endParaRPr b="0" lang="it-IT" sz="2000" spc="-1" strike="noStrike">
              <a:latin typeface="Arial"/>
            </a:endParaRPr>
          </a:p>
          <a:p>
            <a:pPr marL="216000" indent="-216000">
              <a:lnSpc>
                <a:spcPct val="100000"/>
              </a:lnSpc>
            </a:pP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216000" y="812520"/>
            <a:ext cx="7126920" cy="4008600"/>
          </a:xfrm>
          <a:prstGeom prst="rect">
            <a:avLst/>
          </a:prstGeom>
        </p:spPr>
      </p:sp>
      <p:sp>
        <p:nvSpPr>
          <p:cNvPr id="200" name="PlaceHolder 2"/>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it-IT" sz="2000" spc="-1" strike="noStrike">
                <a:latin typeface="Arial"/>
              </a:rPr>
              <a:t>OK, funziona, ma 4 patate servono.   </a:t>
            </a:r>
            <a:endParaRPr b="0" lang="it-IT" sz="2000" spc="-1" strike="noStrike">
              <a:latin typeface="Arial"/>
            </a:endParaRPr>
          </a:p>
          <a:p>
            <a:pPr marL="216000" indent="-216000">
              <a:lnSpc>
                <a:spcPct val="100000"/>
              </a:lnSpc>
            </a:pPr>
            <a:r>
              <a:rPr b="0" lang="it-IT" sz="2000" spc="-1" strike="noStrike">
                <a:latin typeface="Arial"/>
              </a:rPr>
              <a:t>Misurare con voltmetro. </a:t>
            </a:r>
            <a:endParaRPr b="0" lang="it-IT" sz="2000" spc="-1" strike="noStrike">
              <a:latin typeface="Arial"/>
            </a:endParaRPr>
          </a:p>
          <a:p>
            <a:pPr marL="216000" indent="-216000">
              <a:lnSpc>
                <a:spcPct val="100000"/>
              </a:lnSpc>
            </a:pPr>
            <a:r>
              <a:rPr b="0" lang="it-IT" sz="2000" spc="-1" strike="noStrike">
                <a:latin typeface="Arial"/>
              </a:rPr>
              <a:t>La luce è molto fioca, mentre con la tensione erogata dalla pile è molto più intensa.</a:t>
            </a:r>
            <a:endParaRPr b="0" lang="it-IT" sz="2000" spc="-1" strike="noStrike">
              <a:latin typeface="Arial"/>
            </a:endParaRPr>
          </a:p>
          <a:p>
            <a:pPr marL="216000" indent="-216000">
              <a:lnSpc>
                <a:spcPct val="100000"/>
              </a:lnSpc>
            </a:pPr>
            <a:endParaRPr b="0" lang="it-IT" sz="2000" spc="-1" strike="noStrike">
              <a:latin typeface="Arial"/>
            </a:endParaRPr>
          </a:p>
          <a:p>
            <a:pPr marL="216000" indent="-216000">
              <a:lnSpc>
                <a:spcPct val="100000"/>
              </a:lnSpc>
            </a:pPr>
            <a:r>
              <a:rPr b="0" lang="it-IT" sz="2000" spc="-1" strike="noStrike">
                <a:latin typeface="Arial"/>
              </a:rPr>
              <a:t>Se si somma una patata ad 1 pila da 1.5 Volt non basta. Due patate dovrebbero bastare. </a:t>
            </a:r>
            <a:endParaRPr b="0" lang="it-IT" sz="2000" spc="-1" strike="noStrike">
              <a:latin typeface="Arial"/>
            </a:endParaRPr>
          </a:p>
          <a:p>
            <a:pPr marL="216000" indent="-216000">
              <a:lnSpc>
                <a:spcPct val="100000"/>
              </a:lnSpc>
            </a:pP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it-IT"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12191040" cy="1440360"/>
          </a:xfrm>
          <a:prstGeom prst="rect">
            <a:avLst/>
          </a:prstGeom>
          <a:ln>
            <a:noFill/>
          </a:ln>
        </p:spPr>
      </p:pic>
      <p:pic>
        <p:nvPicPr>
          <p:cNvPr id="1" name="Picture 6" descr=""/>
          <p:cNvPicPr/>
          <p:nvPr/>
        </p:nvPicPr>
        <p:blipFill>
          <a:blip r:embed="rId3"/>
          <a:stretch/>
        </p:blipFill>
        <p:spPr>
          <a:xfrm>
            <a:off x="0" y="4375080"/>
            <a:ext cx="12191040" cy="2481840"/>
          </a:xfrm>
          <a:prstGeom prst="rect">
            <a:avLst/>
          </a:prstGeom>
          <a:ln>
            <a:noFill/>
          </a:ln>
        </p:spPr>
      </p:pic>
      <p:sp>
        <p:nvSpPr>
          <p:cNvPr id="2" name="PlaceHolder 1"/>
          <p:cNvSpPr>
            <a:spLocks noGrp="1"/>
          </p:cNvSpPr>
          <p:nvPr>
            <p:ph type="title"/>
          </p:nvPr>
        </p:nvSpPr>
        <p:spPr>
          <a:xfrm>
            <a:off x="609480" y="273600"/>
            <a:ext cx="10972080" cy="1144440"/>
          </a:xfrm>
          <a:prstGeom prst="rect">
            <a:avLst/>
          </a:prstGeom>
        </p:spPr>
        <p:txBody>
          <a:bodyPr lIns="0" rIns="0" tIns="0" bIns="0" anchor="ctr"/>
          <a:p>
            <a:r>
              <a:rPr b="0" lang="it-IT" sz="1800" spc="-1" strike="noStrike">
                <a:latin typeface="Arial"/>
              </a:rPr>
              <a:t>Fai clic per modificare il formato del testo del titolo</a:t>
            </a:r>
            <a:endParaRPr b="0" lang="it-IT" sz="1800" spc="-1" strike="noStrike">
              <a:latin typeface="Arial"/>
            </a:endParaRPr>
          </a:p>
        </p:txBody>
      </p:sp>
      <p:sp>
        <p:nvSpPr>
          <p:cNvPr id="3" name="PlaceHolder 2"/>
          <p:cNvSpPr>
            <a:spLocks noGrp="1"/>
          </p:cNvSpPr>
          <p:nvPr>
            <p:ph type="body"/>
          </p:nvPr>
        </p:nvSpPr>
        <p:spPr>
          <a:xfrm>
            <a:off x="609480" y="1604520"/>
            <a:ext cx="1097208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ffffff"/>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ffffff"/>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ffffff"/>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ffffff"/>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ffffff"/>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ffffff"/>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0" name="Picture 6" descr=""/>
          <p:cNvPicPr/>
          <p:nvPr/>
        </p:nvPicPr>
        <p:blipFill>
          <a:blip r:embed="rId2"/>
          <a:stretch/>
        </p:blipFill>
        <p:spPr>
          <a:xfrm>
            <a:off x="0" y="0"/>
            <a:ext cx="12191040" cy="1440360"/>
          </a:xfrm>
          <a:prstGeom prst="rect">
            <a:avLst/>
          </a:prstGeom>
          <a:ln>
            <a:noFill/>
          </a:ln>
        </p:spPr>
      </p:pic>
      <p:sp>
        <p:nvSpPr>
          <p:cNvPr id="41" name="PlaceHolder 1"/>
          <p:cNvSpPr>
            <a:spLocks noGrp="1"/>
          </p:cNvSpPr>
          <p:nvPr>
            <p:ph type="title"/>
          </p:nvPr>
        </p:nvSpPr>
        <p:spPr>
          <a:xfrm>
            <a:off x="609480" y="273600"/>
            <a:ext cx="109724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42"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ffffff"/>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ffffff"/>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ffffff"/>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ffffff"/>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ffffff"/>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ffffff"/>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81960" y="2075760"/>
            <a:ext cx="9213120" cy="1580760"/>
          </a:xfrm>
          <a:prstGeom prst="rect">
            <a:avLst/>
          </a:prstGeom>
          <a:ln>
            <a:noFill/>
          </a:ln>
        </p:spPr>
      </p:pic>
      <p:sp>
        <p:nvSpPr>
          <p:cNvPr id="86" name="CustomShape 1"/>
          <p:cNvSpPr/>
          <p:nvPr/>
        </p:nvSpPr>
        <p:spPr>
          <a:xfrm>
            <a:off x="4195440" y="3925440"/>
            <a:ext cx="3956760" cy="363960"/>
          </a:xfrm>
          <a:prstGeom prst="rect">
            <a:avLst/>
          </a:prstGeom>
          <a:noFill/>
          <a:ln>
            <a:noFill/>
          </a:ln>
        </p:spPr>
        <p:style>
          <a:lnRef idx="0"/>
          <a:fillRef idx="0"/>
          <a:effectRef idx="0"/>
          <a:fontRef idx="minor"/>
        </p:style>
        <p:txBody>
          <a:bodyPr wrap="none" lIns="90000" rIns="90000" tIns="45000" bIns="45000"/>
          <a:p>
            <a:pPr>
              <a:lnSpc>
                <a:spcPct val="100000"/>
              </a:lnSpc>
            </a:pPr>
            <a:r>
              <a:rPr b="0" lang="it-IT" sz="1800" spc="-1" strike="noStrike">
                <a:solidFill>
                  <a:srgbClr val="ffffff"/>
                </a:solidFill>
                <a:latin typeface="Century Gothic"/>
                <a:ea typeface="DejaVu Sans"/>
              </a:rPr>
              <a:t>Luisa Alunni Solestizi – INFN Perugia</a:t>
            </a:r>
            <a:endParaRPr b="0" lang="it-IT" sz="1800" spc="-1" strike="noStrike">
              <a:latin typeface="Arial"/>
            </a:endParaRPr>
          </a:p>
        </p:txBody>
      </p:sp>
      <p:sp>
        <p:nvSpPr>
          <p:cNvPr id="87" name="CustomShape 2"/>
          <p:cNvSpPr/>
          <p:nvPr/>
        </p:nvSpPr>
        <p:spPr>
          <a:xfrm>
            <a:off x="8077320" y="143100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AF18CFE7-B344-4B3E-971F-6D987BC419DC}" type="slidenum">
              <a:rPr b="0" lang="it-IT" sz="1050" spc="-1" strike="noStrike">
                <a:solidFill>
                  <a:srgbClr val="ffffff"/>
                </a:solidFill>
                <a:latin typeface="Century Gothic"/>
                <a:ea typeface="DejaVu Sans"/>
              </a:rPr>
              <a:t>16</a:t>
            </a:fld>
            <a:endParaRPr b="0" lang="it-IT" sz="1050" spc="-1" strike="noStrike">
              <a:latin typeface="Arial"/>
            </a:endParaRPr>
          </a:p>
        </p:txBody>
      </p:sp>
      <p:sp>
        <p:nvSpPr>
          <p:cNvPr id="88" name="CustomShape 3"/>
          <p:cNvSpPr/>
          <p:nvPr/>
        </p:nvSpPr>
        <p:spPr>
          <a:xfrm>
            <a:off x="1371600" y="4323960"/>
            <a:ext cx="63997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Pot</a:t>
            </a:r>
            <a:r>
              <a:rPr b="0" lang="it-IT" sz="4000" spc="-1" strike="noStrike" cap="all">
                <a:solidFill>
                  <a:srgbClr val="ff0000"/>
                </a:solidFill>
                <a:latin typeface="Century Gothic"/>
                <a:ea typeface="DejaVu Sans"/>
              </a:rPr>
              <a:t>a</a:t>
            </a:r>
            <a:r>
              <a:rPr b="0" lang="it-IT" sz="4000" spc="-1" strike="noStrike" cap="all">
                <a:solidFill>
                  <a:srgbClr val="ffffff"/>
                </a:solidFill>
                <a:latin typeface="Century Gothic"/>
                <a:ea typeface="DejaVu Sans"/>
              </a:rPr>
              <a:t>to battery</a:t>
            </a:r>
            <a:endParaRPr b="0" lang="it-IT" sz="4000" spc="-1" strike="noStrike">
              <a:latin typeface="Arial"/>
            </a:endParaRPr>
          </a:p>
        </p:txBody>
      </p:sp>
      <p:sp>
        <p:nvSpPr>
          <p:cNvPr id="141" name="CustomShape 2"/>
          <p:cNvSpPr/>
          <p:nvPr/>
        </p:nvSpPr>
        <p:spPr>
          <a:xfrm>
            <a:off x="482760" y="1136160"/>
            <a:ext cx="7071840" cy="572076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La pila di Volta sfrutta il contatto tra due metalli diversi mediante un liquido detto soluzione elettrolitica. </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All'interno della soluzione sono contenuti i portatori di carica che con il loro movimento di insieme originano la corrente elettrica.</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Le due placche metalliche (elettrodi) sono immersi nella soluzione elettrolitica.</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Quando gli elettrodi vengono collegati tra loro tramite un </a:t>
            </a:r>
            <a:r>
              <a:rPr b="0" lang="it-IT" sz="1800" spc="-1" strike="noStrike">
                <a:solidFill>
                  <a:srgbClr val="ff0000"/>
                </a:solidFill>
                <a:latin typeface="Century Gothic"/>
                <a:ea typeface="DejaVu Sans"/>
              </a:rPr>
              <a:t>filo conduttore </a:t>
            </a:r>
            <a:r>
              <a:rPr b="0" lang="it-IT" sz="1800" spc="-1" strike="noStrike">
                <a:solidFill>
                  <a:srgbClr val="ffffff"/>
                </a:solidFill>
                <a:latin typeface="Century Gothic"/>
                <a:ea typeface="DejaVu Sans"/>
              </a:rPr>
              <a:t>fissato nella parte non immersa, allora passa corrente. </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Lo </a:t>
            </a:r>
            <a:r>
              <a:rPr b="0" lang="it-IT" sz="1800" spc="-1" strike="noStrike">
                <a:solidFill>
                  <a:srgbClr val="ff0000"/>
                </a:solidFill>
                <a:latin typeface="Century Gothic"/>
                <a:ea typeface="DejaVu Sans"/>
              </a:rPr>
              <a:t>zinco</a:t>
            </a:r>
            <a:r>
              <a:rPr b="0" lang="it-IT" sz="1800" spc="-1" strike="noStrike">
                <a:solidFill>
                  <a:srgbClr val="ffffff"/>
                </a:solidFill>
                <a:latin typeface="Century Gothic"/>
                <a:ea typeface="DejaVu Sans"/>
              </a:rPr>
              <a:t> (elettrodo negativo) si discioglie lentamente (rilascia Z++);</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un numero equivalente di ioni H+ si deposita sull'elettrodo di </a:t>
            </a:r>
            <a:r>
              <a:rPr b="0" lang="it-IT" sz="1800" spc="-1" strike="noStrike">
                <a:solidFill>
                  <a:srgbClr val="ff0000"/>
                </a:solidFill>
                <a:latin typeface="Century Gothic"/>
                <a:ea typeface="DejaVu Sans"/>
              </a:rPr>
              <a:t>rame</a:t>
            </a:r>
            <a:r>
              <a:rPr b="0" lang="it-IT" sz="1800" spc="-1" strike="noStrike">
                <a:solidFill>
                  <a:srgbClr val="ffffff"/>
                </a:solidFill>
                <a:latin typeface="Century Gothic"/>
                <a:ea typeface="DejaVu Sans"/>
              </a:rPr>
              <a:t> (elettrodo positivo), ogni ione riceve un elettrone dall'elettrodo, diviene un atomo neutro e si formano così delle bollicine di gas idrogeno</a:t>
            </a:r>
            <a:r>
              <a:rPr b="0" lang="it-IT" sz="2200" spc="-1" strike="noStrike">
                <a:solidFill>
                  <a:srgbClr val="ffffff"/>
                </a:solidFill>
                <a:latin typeface="Century Gothic"/>
                <a:ea typeface="DejaVu Sans"/>
              </a:rPr>
              <a:t>. </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Il verso convenzionale della corrente è quello che va dall'elettrodo positivo a quello negativo</a:t>
            </a:r>
            <a:endParaRPr b="0" lang="it-IT" sz="1800" spc="-1" strike="noStrike">
              <a:latin typeface="Arial"/>
            </a:endParaRPr>
          </a:p>
        </p:txBody>
      </p:sp>
      <p:sp>
        <p:nvSpPr>
          <p:cNvPr id="142"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43"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2030541-72EA-489E-BDF2-B4EEF03C02E0}"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44" name="Picture 2" descr=""/>
          <p:cNvPicPr/>
          <p:nvPr/>
        </p:nvPicPr>
        <p:blipFill>
          <a:blip r:embed="rId1"/>
          <a:stretch/>
        </p:blipFill>
        <p:spPr>
          <a:xfrm>
            <a:off x="7555320" y="2085840"/>
            <a:ext cx="3873240" cy="396612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Bussola i</a:t>
            </a:r>
            <a:r>
              <a:rPr b="0" lang="it-IT" sz="4000" spc="-1" strike="noStrike" cap="all">
                <a:solidFill>
                  <a:srgbClr val="ff0000"/>
                </a:solidFill>
                <a:latin typeface="Century Gothic"/>
                <a:ea typeface="DejaVu Sans"/>
              </a:rPr>
              <a:t>n</a:t>
            </a:r>
            <a:r>
              <a:rPr b="0" lang="it-IT" sz="4000" spc="-1" strike="noStrike" cap="all">
                <a:solidFill>
                  <a:srgbClr val="ffffff"/>
                </a:solidFill>
                <a:latin typeface="Century Gothic"/>
                <a:ea typeface="DejaVu Sans"/>
              </a:rPr>
              <a:t> un piatto</a:t>
            </a:r>
            <a:endParaRPr b="0" lang="it-IT" sz="4000" spc="-1" strike="noStrike">
              <a:latin typeface="Arial"/>
            </a:endParaRPr>
          </a:p>
        </p:txBody>
      </p:sp>
      <p:sp>
        <p:nvSpPr>
          <p:cNvPr id="146" name="CustomShape 2"/>
          <p:cNvSpPr/>
          <p:nvPr/>
        </p:nvSpPr>
        <p:spPr>
          <a:xfrm>
            <a:off x="685800" y="2194560"/>
            <a:ext cx="769968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Materiali: </a:t>
            </a:r>
            <a:r>
              <a:rPr b="0" lang="it-IT" sz="2200" spc="-1" strike="noStrike">
                <a:solidFill>
                  <a:srgbClr val="ffffff"/>
                </a:solidFill>
                <a:latin typeface="Century Gothic"/>
                <a:ea typeface="DejaVu Sans"/>
              </a:rPr>
              <a:t>tappo di sughero, ago da cucito, magnete, piatto, acqua.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sfrega l’ago sul magnete per magnetizzarlo, si taglia un dischetto di sughero dal tappo. Si inserisce l’ago nel disco passando per il diametro. Si poggia il disco con l’ago in modo che galleggi sulla superficie dell’acqua di cui si è riempito il piatto.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l’ago inizia a muoversi fino a fermarsi in una precisa orientazione, nella quale ritorna anche se il supporto viene sollecitato e ruotato.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orienta l’ago magnetico? L’ago rimane magnetizzato? Come si può smagnetizzare?</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Spiegazione: </a:t>
            </a:r>
            <a:r>
              <a:rPr b="0" lang="it-IT" sz="2200" spc="-1" strike="noStrike">
                <a:solidFill>
                  <a:srgbClr val="ffffff"/>
                </a:solidFill>
                <a:latin typeface="Century Gothic"/>
                <a:ea typeface="DejaVu Sans"/>
              </a:rPr>
              <a:t>l’ago anche se lievemente magnetizzato, si orienta a seconda del campo magnetico esterno che avverte, in assenza di altri campi, è quello terrestre. </a:t>
            </a:r>
            <a:endParaRPr b="0" lang="it-IT" sz="2200" spc="-1" strike="noStrike">
              <a:latin typeface="Arial"/>
            </a:endParaRPr>
          </a:p>
        </p:txBody>
      </p:sp>
      <p:sp>
        <p:nvSpPr>
          <p:cNvPr id="147"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48"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325774A-72AD-4D5E-BD35-675C1206B96A}"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49" name="Picture 2" descr=""/>
          <p:cNvPicPr/>
          <p:nvPr/>
        </p:nvPicPr>
        <p:blipFill>
          <a:blip r:embed="rId1"/>
          <a:stretch/>
        </p:blipFill>
        <p:spPr>
          <a:xfrm>
            <a:off x="8515800" y="2500920"/>
            <a:ext cx="3300480" cy="275256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Campo magn</a:t>
            </a:r>
            <a:r>
              <a:rPr b="0" lang="it-IT" sz="4000" spc="-1" strike="noStrike" cap="all">
                <a:solidFill>
                  <a:srgbClr val="ff0000"/>
                </a:solidFill>
                <a:latin typeface="Century Gothic"/>
                <a:ea typeface="DejaVu Sans"/>
              </a:rPr>
              <a:t>e</a:t>
            </a:r>
            <a:r>
              <a:rPr b="0" lang="it-IT" sz="4000" spc="-1" strike="noStrike" cap="all">
                <a:solidFill>
                  <a:srgbClr val="ffffff"/>
                </a:solidFill>
                <a:latin typeface="Century Gothic"/>
                <a:ea typeface="DejaVu Sans"/>
              </a:rPr>
              <a:t>tico terrestre</a:t>
            </a:r>
            <a:endParaRPr b="0" lang="it-IT" sz="4000" spc="-1" strike="noStrike">
              <a:latin typeface="Arial"/>
            </a:endParaRPr>
          </a:p>
        </p:txBody>
      </p:sp>
      <p:sp>
        <p:nvSpPr>
          <p:cNvPr id="151" name="CustomShape 2"/>
          <p:cNvSpPr/>
          <p:nvPr/>
        </p:nvSpPr>
        <p:spPr>
          <a:xfrm>
            <a:off x="546480" y="2037600"/>
            <a:ext cx="7514280" cy="402300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La Terra è circondata da una </a:t>
            </a:r>
            <a:r>
              <a:rPr b="0" lang="it-IT" sz="1800" spc="-1" strike="noStrike">
                <a:solidFill>
                  <a:srgbClr val="ff0000"/>
                </a:solidFill>
                <a:latin typeface="Century Gothic"/>
                <a:ea typeface="DejaVu Sans"/>
              </a:rPr>
              <a:t>campo magnetico </a:t>
            </a:r>
            <a:r>
              <a:rPr b="0" lang="it-IT" sz="1800" spc="-1" strike="noStrike">
                <a:solidFill>
                  <a:srgbClr val="ffffff"/>
                </a:solidFill>
                <a:latin typeface="Century Gothic"/>
                <a:ea typeface="DejaVu Sans"/>
              </a:rPr>
              <a:t>di forma circa dipolare generato da un dipolo magnetico all’interno del nucleo liquido del pianeta in seguito alla formazione di correnti elettriche.</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 </a:t>
            </a:r>
            <a:r>
              <a:rPr b="0" lang="it-IT" sz="1800" spc="-1" strike="noStrike">
                <a:solidFill>
                  <a:srgbClr val="ff0000"/>
                </a:solidFill>
                <a:latin typeface="Century Gothic"/>
                <a:ea typeface="DejaVu Sans"/>
              </a:rPr>
              <a:t>Poli magnetici </a:t>
            </a:r>
            <a:r>
              <a:rPr b="0" lang="it-IT" sz="1800" spc="-1" strike="noStrike">
                <a:solidFill>
                  <a:srgbClr val="ffffff"/>
                </a:solidFill>
                <a:latin typeface="Century Gothic"/>
                <a:ea typeface="DejaVu Sans"/>
              </a:rPr>
              <a:t>non coincidenti con quelli </a:t>
            </a:r>
            <a:r>
              <a:rPr b="0" lang="it-IT" sz="1800" spc="-1" strike="noStrike">
                <a:solidFill>
                  <a:srgbClr val="ff0000"/>
                </a:solidFill>
                <a:latin typeface="Century Gothic"/>
                <a:ea typeface="DejaVu Sans"/>
              </a:rPr>
              <a:t>geografici</a:t>
            </a:r>
            <a:r>
              <a:rPr b="0" lang="it-IT" sz="1800" spc="-1" strike="noStrike">
                <a:solidFill>
                  <a:srgbClr val="ffffff"/>
                </a:solidFill>
                <a:latin typeface="Century Gothic"/>
                <a:ea typeface="DejaVu Sans"/>
              </a:rPr>
              <a:t>, l'asse magnetico è inclinato di 11° circa rispetto all'asse di rotazione. </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L’unità di misura di B nel SI è il </a:t>
            </a:r>
            <a:r>
              <a:rPr b="0" lang="it-IT" sz="1800" spc="-1" strike="noStrike">
                <a:solidFill>
                  <a:srgbClr val="ff0000"/>
                </a:solidFill>
                <a:latin typeface="Century Gothic"/>
                <a:ea typeface="DejaVu Sans"/>
              </a:rPr>
              <a:t>Tesla</a:t>
            </a:r>
            <a:r>
              <a:rPr b="0" lang="it-IT" sz="1800" spc="-1" strike="noStrike">
                <a:solidFill>
                  <a:srgbClr val="ffffff"/>
                </a:solidFill>
                <a:latin typeface="Century Gothic"/>
                <a:ea typeface="DejaVu Sans"/>
              </a:rPr>
              <a:t>, ma nella pratica viene usato il nano Tesla (1 nT = 10-9 T), che si adatta ai valori in ambito geomagnetico. L’intensità varia tra un minimo di 24000 nT nelle regioni equatoriali e un massimo di 68000 nT nelle zone polari. </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Visto che il polo nord magnetico della Terra attrae il polo magnetico nord dei magneti, dal punto di vista fisico si tratta di un polo magnetico di tipo sud. Nonostante questo fu chiamato polo nord magnetico perché in prossimità del polo nord geografico.</a:t>
            </a:r>
            <a:endParaRPr b="0" lang="it-IT" sz="1800" spc="-1" strike="noStrike">
              <a:latin typeface="Arial"/>
            </a:endParaRPr>
          </a:p>
        </p:txBody>
      </p:sp>
      <p:sp>
        <p:nvSpPr>
          <p:cNvPr id="152"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53"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846EC1F-D34F-4A09-8040-6982DFF12541}"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54" name="Picture 2" descr=""/>
          <p:cNvPicPr/>
          <p:nvPr/>
        </p:nvPicPr>
        <p:blipFill>
          <a:blip r:embed="rId1"/>
          <a:stretch/>
        </p:blipFill>
        <p:spPr>
          <a:xfrm>
            <a:off x="8161560" y="2805840"/>
            <a:ext cx="3741480" cy="2910240"/>
          </a:xfrm>
          <a:prstGeom prst="rect">
            <a:avLst/>
          </a:prstGeom>
          <a:ln w="9360">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elettro</a:t>
            </a:r>
            <a:r>
              <a:rPr b="0" lang="it-IT" sz="4000" spc="-1" strike="noStrike" cap="all">
                <a:solidFill>
                  <a:srgbClr val="ff0000"/>
                </a:solidFill>
                <a:latin typeface="Century Gothic"/>
                <a:ea typeface="DejaVu Sans"/>
              </a:rPr>
              <a:t>c</a:t>
            </a:r>
            <a:r>
              <a:rPr b="0" lang="it-IT" sz="4000" spc="-1" strike="noStrike" cap="all">
                <a:solidFill>
                  <a:srgbClr val="ffffff"/>
                </a:solidFill>
                <a:latin typeface="Century Gothic"/>
                <a:ea typeface="DejaVu Sans"/>
              </a:rPr>
              <a:t>alamita</a:t>
            </a:r>
            <a:endParaRPr b="0" lang="it-IT" sz="4000" spc="-1" strike="noStrike">
              <a:latin typeface="Arial"/>
            </a:endParaRPr>
          </a:p>
        </p:txBody>
      </p:sp>
      <p:sp>
        <p:nvSpPr>
          <p:cNvPr id="156" name="CustomShape 2"/>
          <p:cNvSpPr/>
          <p:nvPr/>
        </p:nvSpPr>
        <p:spPr>
          <a:xfrm>
            <a:off x="685800" y="2194560"/>
            <a:ext cx="749664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300" spc="-1" strike="noStrike">
                <a:solidFill>
                  <a:srgbClr val="ff0000"/>
                </a:solidFill>
                <a:latin typeface="Century Gothic"/>
                <a:ea typeface="DejaVu Sans"/>
              </a:rPr>
              <a:t>Materiale: </a:t>
            </a:r>
            <a:r>
              <a:rPr b="0" lang="it-IT" sz="2300" spc="-1" strike="noStrike">
                <a:solidFill>
                  <a:srgbClr val="ffffff"/>
                </a:solidFill>
                <a:latin typeface="Century Gothic"/>
                <a:ea typeface="DejaVu Sans"/>
              </a:rPr>
              <a:t>filo di rame (d=0,8 mm), vite non magnetica, pila stilo (1,5 V).</a:t>
            </a:r>
            <a:endParaRPr b="0" lang="it-IT" sz="2300" spc="-1" strike="noStrike">
              <a:latin typeface="Arial"/>
            </a:endParaRPr>
          </a:p>
          <a:p>
            <a:pPr marL="228600" indent="-227520">
              <a:lnSpc>
                <a:spcPct val="90000"/>
              </a:lnSpc>
              <a:spcBef>
                <a:spcPts val="1001"/>
              </a:spcBef>
              <a:buClr>
                <a:srgbClr val="ff0000"/>
              </a:buClr>
              <a:buFont typeface="Arial"/>
              <a:buChar char="•"/>
            </a:pPr>
            <a:r>
              <a:rPr b="0" lang="it-IT" sz="2300" spc="-1" strike="noStrike">
                <a:solidFill>
                  <a:srgbClr val="ff0000"/>
                </a:solidFill>
                <a:latin typeface="Century Gothic"/>
                <a:ea typeface="DejaVu Sans"/>
              </a:rPr>
              <a:t>Esperimento: </a:t>
            </a:r>
            <a:r>
              <a:rPr b="0" lang="it-IT" sz="2300" spc="-1" strike="noStrike">
                <a:solidFill>
                  <a:srgbClr val="ffffff"/>
                </a:solidFill>
                <a:latin typeface="Century Gothic"/>
                <a:ea typeface="DejaVu Sans"/>
              </a:rPr>
              <a:t>si avvolge la vite con il filo di rame, lasciando due estremi liberi di qualche cm. Si collegano gli estremi ai poli di una pila. </a:t>
            </a:r>
            <a:endParaRPr b="0" lang="it-IT" sz="2300" spc="-1" strike="noStrike">
              <a:latin typeface="Arial"/>
            </a:endParaRPr>
          </a:p>
          <a:p>
            <a:pPr marL="228600" indent="-227520">
              <a:lnSpc>
                <a:spcPct val="90000"/>
              </a:lnSpc>
              <a:spcBef>
                <a:spcPts val="1001"/>
              </a:spcBef>
              <a:buClr>
                <a:srgbClr val="ff0000"/>
              </a:buClr>
              <a:buFont typeface="Arial"/>
              <a:buChar char="•"/>
            </a:pPr>
            <a:r>
              <a:rPr b="0" lang="it-IT" sz="2300" spc="-1" strike="noStrike">
                <a:solidFill>
                  <a:srgbClr val="ff0000"/>
                </a:solidFill>
                <a:latin typeface="Century Gothic"/>
                <a:ea typeface="DejaVu Sans"/>
              </a:rPr>
              <a:t>Risultato: </a:t>
            </a:r>
            <a:r>
              <a:rPr b="0" lang="it-IT" sz="2300" spc="-1" strike="noStrike">
                <a:solidFill>
                  <a:srgbClr val="ffffff"/>
                </a:solidFill>
                <a:latin typeface="Century Gothic"/>
                <a:ea typeface="DejaVu Sans"/>
              </a:rPr>
              <a:t>la vite acquista la capacità di attrarre piccoli oggetti magnetici e la mantiene anche una volta scollegata la batteria.</a:t>
            </a:r>
            <a:endParaRPr b="0" lang="it-IT" sz="2300" spc="-1" strike="noStrike">
              <a:latin typeface="Arial"/>
            </a:endParaRPr>
          </a:p>
          <a:p>
            <a:pPr marL="228600" indent="-227520">
              <a:lnSpc>
                <a:spcPct val="90000"/>
              </a:lnSpc>
              <a:spcBef>
                <a:spcPts val="1001"/>
              </a:spcBef>
              <a:buClr>
                <a:srgbClr val="ff0000"/>
              </a:buClr>
              <a:buFont typeface="Arial"/>
              <a:buChar char="•"/>
            </a:pPr>
            <a:r>
              <a:rPr b="0" lang="it-IT" sz="2300" spc="-1" strike="noStrike">
                <a:solidFill>
                  <a:srgbClr val="ff0000"/>
                </a:solidFill>
                <a:latin typeface="Century Gothic"/>
                <a:ea typeface="DejaVu Sans"/>
              </a:rPr>
              <a:t>Domande chiave: </a:t>
            </a:r>
            <a:r>
              <a:rPr b="0" lang="it-IT" sz="2300" spc="-1" strike="noStrike">
                <a:solidFill>
                  <a:srgbClr val="ffffff"/>
                </a:solidFill>
                <a:latin typeface="Century Gothic"/>
                <a:ea typeface="DejaVu Sans"/>
              </a:rPr>
              <a:t>cosa accade quando si collegano i poli della batteria? Cosa rende magnetica la vite? L’effetto continua dopo aver interrotto il circuito? Che succede aumentando il numero di avvolgimenti?</a:t>
            </a:r>
            <a:endParaRPr b="0" lang="it-IT" sz="2300" spc="-1" strike="noStrike">
              <a:latin typeface="Arial"/>
            </a:endParaRPr>
          </a:p>
          <a:p>
            <a:pPr marL="228600" indent="-227520">
              <a:lnSpc>
                <a:spcPct val="90000"/>
              </a:lnSpc>
              <a:spcBef>
                <a:spcPts val="1001"/>
              </a:spcBef>
              <a:buClr>
                <a:srgbClr val="ff0000"/>
              </a:buClr>
              <a:buFont typeface="Arial"/>
              <a:buChar char="•"/>
            </a:pPr>
            <a:r>
              <a:rPr b="0" lang="it-IT" sz="2300" spc="-1" strike="noStrike">
                <a:solidFill>
                  <a:srgbClr val="ff0000"/>
                </a:solidFill>
                <a:latin typeface="Century Gothic"/>
                <a:ea typeface="DejaVu Sans"/>
              </a:rPr>
              <a:t>Spiegazione: </a:t>
            </a:r>
            <a:r>
              <a:rPr b="0" lang="it-IT" sz="2300" spc="-1" strike="noStrike">
                <a:solidFill>
                  <a:srgbClr val="ffffff"/>
                </a:solidFill>
                <a:latin typeface="Century Gothic"/>
                <a:ea typeface="DejaVu Sans"/>
              </a:rPr>
              <a:t>la batteria alimenta la corrente nel filo di rame che funziona come un solenoide e genera un campo magnetico al suo interno. La vite subisce una magnetizzazione che può essere temporanea o permanente a seconda del materiale che la costituisce.</a:t>
            </a:r>
            <a:endParaRPr b="0" lang="it-IT" sz="2300" spc="-1" strike="noStrike">
              <a:latin typeface="Arial"/>
            </a:endParaRPr>
          </a:p>
          <a:p>
            <a:pPr>
              <a:lnSpc>
                <a:spcPct val="90000"/>
              </a:lnSpc>
              <a:spcBef>
                <a:spcPts val="1001"/>
              </a:spcBef>
            </a:pPr>
            <a:endParaRPr b="0" lang="it-IT" sz="2300" spc="-1" strike="noStrike">
              <a:latin typeface="Arial"/>
            </a:endParaRPr>
          </a:p>
          <a:p>
            <a:pPr>
              <a:lnSpc>
                <a:spcPct val="90000"/>
              </a:lnSpc>
              <a:spcBef>
                <a:spcPts val="1001"/>
              </a:spcBef>
            </a:pPr>
            <a:endParaRPr b="0" lang="it-IT" sz="2300" spc="-1" strike="noStrike">
              <a:latin typeface="Arial"/>
            </a:endParaRPr>
          </a:p>
        </p:txBody>
      </p:sp>
      <p:sp>
        <p:nvSpPr>
          <p:cNvPr id="157"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58"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4B610D0-0A1B-4C28-A882-F9FCAA17A463}"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59" name="Picture 2" descr=""/>
          <p:cNvPicPr/>
          <p:nvPr/>
        </p:nvPicPr>
        <p:blipFill>
          <a:blip r:embed="rId1"/>
          <a:stretch/>
        </p:blipFill>
        <p:spPr>
          <a:xfrm>
            <a:off x="8265240" y="2193480"/>
            <a:ext cx="3537720" cy="391068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magneti</a:t>
            </a:r>
            <a:r>
              <a:rPr b="0" lang="it-IT" sz="4000" spc="-1" strike="noStrike" cap="all">
                <a:solidFill>
                  <a:srgbClr val="ff0000"/>
                </a:solidFill>
                <a:latin typeface="Century Gothic"/>
                <a:ea typeface="DejaVu Sans"/>
              </a:rPr>
              <a:t>z</a:t>
            </a:r>
            <a:r>
              <a:rPr b="0" lang="it-IT" sz="4000" spc="-1" strike="noStrike" cap="all">
                <a:solidFill>
                  <a:srgbClr val="ffffff"/>
                </a:solidFill>
                <a:latin typeface="Century Gothic"/>
                <a:ea typeface="DejaVu Sans"/>
              </a:rPr>
              <a:t>zazione</a:t>
            </a:r>
            <a:endParaRPr b="0" lang="it-IT" sz="4000" spc="-1" strike="noStrike">
              <a:latin typeface="Arial"/>
            </a:endParaRPr>
          </a:p>
        </p:txBody>
      </p:sp>
      <p:sp>
        <p:nvSpPr>
          <p:cNvPr id="161" name="CustomShape 2"/>
          <p:cNvSpPr/>
          <p:nvPr/>
        </p:nvSpPr>
        <p:spPr>
          <a:xfrm>
            <a:off x="731880" y="1714320"/>
            <a:ext cx="8447760" cy="48978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I </a:t>
            </a:r>
            <a:r>
              <a:rPr b="0" lang="it-IT" sz="2100" spc="-1" strike="noStrike">
                <a:solidFill>
                  <a:srgbClr val="ff0000"/>
                </a:solidFill>
                <a:latin typeface="Century Gothic"/>
                <a:ea typeface="DejaVu Sans"/>
              </a:rPr>
              <a:t>ferromagneti </a:t>
            </a:r>
            <a:r>
              <a:rPr b="0" lang="it-IT" sz="2100" spc="-1" strike="noStrike">
                <a:solidFill>
                  <a:srgbClr val="ffffff"/>
                </a:solidFill>
                <a:latin typeface="Century Gothic"/>
                <a:ea typeface="DejaVu Sans"/>
              </a:rPr>
              <a:t>si magnetizzano molto intensamente nello stesso verso del campo magnetico esterno. Restano a lungo magnetizzati quando il campo si annulla, diventando così magneti. Questa proprietà si mantiene solo al di sotto di una certa temperatura detta temperatura di Curie. L’intensità della magnetizzazione del materiale non è costante al variare del campo esterno.</a:t>
            </a:r>
            <a:endParaRPr b="0" lang="it-IT" sz="2100" spc="-1" strike="noStrike">
              <a:latin typeface="Arial"/>
            </a:endParaRPr>
          </a:p>
          <a:p>
            <a:pPr marL="228600" indent="-227520">
              <a:lnSpc>
                <a:spcPct val="90000"/>
              </a:lnSpc>
              <a:spcBef>
                <a:spcPts val="1001"/>
              </a:spcBef>
              <a:buClr>
                <a:srgbClr val="ffffff"/>
              </a:buClr>
              <a:buFont typeface="Arial"/>
              <a:buChar char="•"/>
            </a:pPr>
            <a:r>
              <a:rPr b="0" lang="it-IT" sz="2100" spc="-1" strike="noStrike">
                <a:solidFill>
                  <a:srgbClr val="ffffff"/>
                </a:solidFill>
                <a:latin typeface="Century Gothic"/>
                <a:ea typeface="DejaVu Sans"/>
              </a:rPr>
              <a:t>I </a:t>
            </a:r>
            <a:r>
              <a:rPr b="0" lang="it-IT" sz="2100" spc="-1" strike="noStrike">
                <a:solidFill>
                  <a:srgbClr val="ff0000"/>
                </a:solidFill>
                <a:latin typeface="Century Gothic"/>
                <a:ea typeface="DejaVu Sans"/>
              </a:rPr>
              <a:t>paramagneti </a:t>
            </a:r>
            <a:r>
              <a:rPr b="0" lang="it-IT" sz="2100" spc="-1" strike="noStrike">
                <a:solidFill>
                  <a:srgbClr val="ffffff"/>
                </a:solidFill>
                <a:latin typeface="Century Gothic"/>
                <a:ea typeface="DejaVu Sans"/>
              </a:rPr>
              <a:t>sono materiali che in presenza di campo magnetico esterno si magnetizzano con momento magnetico avente stessa direzione e verso. A livello atomico caratterizzati da dipoli magnetici che si allineano con il campo magnetico applicato.</a:t>
            </a:r>
            <a:endParaRPr b="0" lang="it-IT" sz="2100" spc="-1" strike="noStrike">
              <a:latin typeface="Arial"/>
            </a:endParaRPr>
          </a:p>
          <a:p>
            <a:pPr marL="228600" indent="-227520">
              <a:lnSpc>
                <a:spcPct val="90000"/>
              </a:lnSpc>
              <a:spcBef>
                <a:spcPts val="1001"/>
              </a:spcBef>
              <a:buClr>
                <a:srgbClr val="ffffff"/>
              </a:buClr>
              <a:buFont typeface="Arial"/>
              <a:buChar char="•"/>
            </a:pPr>
            <a:r>
              <a:rPr b="0" lang="it-IT" sz="2100" spc="-1" strike="noStrike">
                <a:solidFill>
                  <a:srgbClr val="ffffff"/>
                </a:solidFill>
                <a:latin typeface="Century Gothic"/>
                <a:ea typeface="DejaVu Sans"/>
              </a:rPr>
              <a:t>Il </a:t>
            </a:r>
            <a:r>
              <a:rPr b="0" lang="it-IT" sz="2100" spc="-1" strike="noStrike">
                <a:solidFill>
                  <a:srgbClr val="ff0000"/>
                </a:solidFill>
                <a:latin typeface="Century Gothic"/>
                <a:ea typeface="DejaVu Sans"/>
              </a:rPr>
              <a:t>diamagnetismo</a:t>
            </a:r>
            <a:r>
              <a:rPr b="0" lang="it-IT" sz="2100" spc="-1" strike="noStrike">
                <a:solidFill>
                  <a:srgbClr val="ffffff"/>
                </a:solidFill>
                <a:latin typeface="Century Gothic"/>
                <a:ea typeface="DejaVu Sans"/>
              </a:rPr>
              <a:t> è una forma di magnetismo che tutti i materiali hanno in presenza di un campo magnetico, ma più debole dei precedenti.  La magnetizzazione ha verso opposto rispetto al campo magnetico, ne vengono debolmente "respinti". </a:t>
            </a:r>
            <a:endParaRPr b="0" lang="it-IT" sz="2100" spc="-1" strike="noStrike">
              <a:latin typeface="Arial"/>
            </a:endParaRPr>
          </a:p>
          <a:p>
            <a:pPr marL="228600" indent="-227520">
              <a:lnSpc>
                <a:spcPct val="90000"/>
              </a:lnSpc>
              <a:spcBef>
                <a:spcPts val="1001"/>
              </a:spcBef>
            </a:pPr>
            <a:endParaRPr b="0" lang="it-IT" sz="2100" spc="-1" strike="noStrike">
              <a:latin typeface="Arial"/>
            </a:endParaRPr>
          </a:p>
          <a:p>
            <a:pPr marL="228600" indent="-227520">
              <a:lnSpc>
                <a:spcPct val="90000"/>
              </a:lnSpc>
              <a:spcBef>
                <a:spcPts val="1001"/>
              </a:spcBef>
            </a:pPr>
            <a:endParaRPr b="0" lang="it-IT" sz="2100" spc="-1" strike="noStrike">
              <a:latin typeface="Arial"/>
            </a:endParaRPr>
          </a:p>
        </p:txBody>
      </p:sp>
      <p:sp>
        <p:nvSpPr>
          <p:cNvPr id="162"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63"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9596C65-A862-4B78-9A72-00A23D960E07}"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64" name="Picture 1" descr=""/>
          <p:cNvPicPr/>
          <p:nvPr/>
        </p:nvPicPr>
        <p:blipFill>
          <a:blip r:embed="rId1"/>
          <a:stretch/>
        </p:blipFill>
        <p:spPr>
          <a:xfrm>
            <a:off x="9264960" y="1886400"/>
            <a:ext cx="2065680" cy="4580280"/>
          </a:xfrm>
          <a:prstGeom prst="rect">
            <a:avLst/>
          </a:prstGeom>
          <a:ln w="9360">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E</a:t>
            </a:r>
            <a:r>
              <a:rPr b="0" lang="it-IT" sz="4000" spc="-1" strike="noStrike" cap="all">
                <a:solidFill>
                  <a:srgbClr val="ff0000"/>
                </a:solidFill>
                <a:latin typeface="Century Gothic"/>
                <a:ea typeface="DejaVu Sans"/>
              </a:rPr>
              <a:t>l</a:t>
            </a:r>
            <a:r>
              <a:rPr b="0" lang="it-IT" sz="4000" spc="-1" strike="noStrike" cap="all">
                <a:solidFill>
                  <a:srgbClr val="ffffff"/>
                </a:solidFill>
                <a:latin typeface="Century Gothic"/>
                <a:ea typeface="DejaVu Sans"/>
              </a:rPr>
              <a:t>ica</a:t>
            </a:r>
            <a:endParaRPr b="0" lang="it-IT" sz="4000" spc="-1" strike="noStrike">
              <a:latin typeface="Arial"/>
            </a:endParaRPr>
          </a:p>
        </p:txBody>
      </p:sp>
      <p:sp>
        <p:nvSpPr>
          <p:cNvPr id="166" name="CustomShape 2"/>
          <p:cNvSpPr/>
          <p:nvPr/>
        </p:nvSpPr>
        <p:spPr>
          <a:xfrm>
            <a:off x="685800" y="2194560"/>
            <a:ext cx="8558640" cy="402300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Materiale: </a:t>
            </a:r>
            <a:r>
              <a:rPr b="0" lang="it-IT" sz="2200" spc="-1" strike="noStrike">
                <a:solidFill>
                  <a:srgbClr val="ffffff"/>
                </a:solidFill>
                <a:latin typeface="Century Gothic"/>
                <a:ea typeface="DejaVu Sans"/>
              </a:rPr>
              <a:t>filo di rame (d=0,8 mm), pila stilo, magnete (neodimio)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poggia il polo (-) della pila sul magnete, si piega il filo di rame in modo che possa rimanere in equilibrio se poggiato sul polo (+) della pila, con due estremità abbastanza lunghe da toccare il magnete. Si appoggia la struttura di rame sul polo (+), </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il filo inizia a ruotare intorno all’asse della pila e si scalda.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perché il filo si scalda? Cosa lo fa ruotare? Che succede invertendo i poli del magnete?</a:t>
            </a:r>
            <a:endParaRPr b="0" lang="it-IT" sz="2200" spc="-1" strike="noStrike">
              <a:latin typeface="Arial"/>
            </a:endParaRPr>
          </a:p>
        </p:txBody>
      </p:sp>
      <p:sp>
        <p:nvSpPr>
          <p:cNvPr id="167"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68"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90C06CC8-A466-42E0-9EB4-61DB0A8E9438}"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69" name="Picture 2" descr=""/>
          <p:cNvPicPr/>
          <p:nvPr/>
        </p:nvPicPr>
        <p:blipFill>
          <a:blip r:embed="rId1"/>
          <a:stretch/>
        </p:blipFill>
        <p:spPr>
          <a:xfrm>
            <a:off x="9386280" y="1982160"/>
            <a:ext cx="2284920" cy="4351680"/>
          </a:xfrm>
          <a:prstGeom prst="rect">
            <a:avLst/>
          </a:prstGeom>
          <a:ln w="9360">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bobina rotante</a:t>
            </a:r>
            <a:endParaRPr b="0" lang="it-IT" sz="4000" spc="-1" strike="noStrike">
              <a:latin typeface="Arial"/>
            </a:endParaRPr>
          </a:p>
        </p:txBody>
      </p:sp>
      <p:sp>
        <p:nvSpPr>
          <p:cNvPr id="171" name="CustomShape 2"/>
          <p:cNvSpPr/>
          <p:nvPr/>
        </p:nvSpPr>
        <p:spPr>
          <a:xfrm>
            <a:off x="685800" y="2194560"/>
            <a:ext cx="600948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Materiale: </a:t>
            </a:r>
            <a:r>
              <a:rPr b="0" lang="it-IT" sz="2200" spc="-1" strike="noStrike">
                <a:solidFill>
                  <a:srgbClr val="ffffff"/>
                </a:solidFill>
                <a:latin typeface="Century Gothic"/>
                <a:ea typeface="DejaVu Sans"/>
              </a:rPr>
              <a:t>filo di rame (d=0,8 mm), pila stilo, magnete (neodimio), spille da balia, cavetti.</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piega il rame fino a formare una bobina di n spire. Gli estremi della bobina si appendono a due sostegni metallici (spille da balia) legati ai poli di una pila.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la bobina inizia a ruotare intorno all’asse del filo.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cambia se vario il numero di spire della bobina? </a:t>
            </a:r>
            <a:endParaRPr b="0" lang="it-IT" sz="2200" spc="-1" strike="noStrike">
              <a:latin typeface="Arial"/>
            </a:endParaRPr>
          </a:p>
          <a:p>
            <a:pPr>
              <a:lnSpc>
                <a:spcPct val="90000"/>
              </a:lnSpc>
              <a:spcBef>
                <a:spcPts val="1001"/>
              </a:spcBef>
            </a:pPr>
            <a:endParaRPr b="0" lang="it-IT" sz="2200" spc="-1" strike="noStrike">
              <a:latin typeface="Arial"/>
            </a:endParaRPr>
          </a:p>
        </p:txBody>
      </p:sp>
      <p:sp>
        <p:nvSpPr>
          <p:cNvPr id="172"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73"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8D4FB3BB-313B-4AAA-BD14-FC3F4E392272}"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74" name="Picture 2" descr=""/>
          <p:cNvPicPr/>
          <p:nvPr/>
        </p:nvPicPr>
        <p:blipFill>
          <a:blip r:embed="rId1"/>
          <a:stretch/>
        </p:blipFill>
        <p:spPr>
          <a:xfrm>
            <a:off x="6953400" y="2303280"/>
            <a:ext cx="4761360" cy="357084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Principio del moto</a:t>
            </a:r>
            <a:r>
              <a:rPr b="0" lang="it-IT" sz="4000" spc="-1" strike="noStrike" cap="all">
                <a:solidFill>
                  <a:srgbClr val="ff0000"/>
                </a:solidFill>
                <a:latin typeface="Century Gothic"/>
                <a:ea typeface="DejaVu Sans"/>
              </a:rPr>
              <a:t>r</a:t>
            </a:r>
            <a:r>
              <a:rPr b="0" lang="it-IT" sz="4000" spc="-1" strike="noStrike" cap="all">
                <a:solidFill>
                  <a:srgbClr val="ffffff"/>
                </a:solidFill>
                <a:latin typeface="Century Gothic"/>
                <a:ea typeface="DejaVu Sans"/>
              </a:rPr>
              <a:t>e elettrico</a:t>
            </a:r>
            <a:endParaRPr b="0" lang="it-IT" sz="4000" spc="-1" strike="noStrike">
              <a:latin typeface="Arial"/>
            </a:endParaRPr>
          </a:p>
        </p:txBody>
      </p:sp>
      <p:sp>
        <p:nvSpPr>
          <p:cNvPr id="176" name="CustomShape 2"/>
          <p:cNvSpPr/>
          <p:nvPr/>
        </p:nvSpPr>
        <p:spPr>
          <a:xfrm>
            <a:off x="5532480" y="2194560"/>
            <a:ext cx="597240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Nel circuito alimentato dalla pila, passa corrente.</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La carica in moto nella spira o filo di rame subisce la forza di Lorentz dovuta al magnete fisso. Tale forza è perpendicolare alla corrente e al campo magnetico esterno.</a:t>
            </a:r>
            <a:endParaRPr b="0" lang="it-IT" sz="2200" spc="-1" strike="noStrike">
              <a:latin typeface="Arial"/>
            </a:endParaRPr>
          </a:p>
          <a:p>
            <a:pPr marL="228600" indent="-227520">
              <a:lnSpc>
                <a:spcPct val="90000"/>
              </a:lnSpc>
              <a:spcBef>
                <a:spcPts val="1001"/>
              </a:spcBef>
            </a:pPr>
            <a:r>
              <a:rPr b="0" lang="it-IT" sz="2200" spc="-1" strike="noStrike">
                <a:solidFill>
                  <a:srgbClr val="ffffff"/>
                </a:solidFill>
                <a:latin typeface="Century Gothic"/>
                <a:ea typeface="DejaVu Sans"/>
              </a:rPr>
              <a:t>Altri effetti (per la spira): </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la corrente della spira genera un campo magnetico (Ampère - Oersted)</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Il flusso di campo magnetico variabile nella spira produce una fem indotta (Faraday – Neuman - Lentz)</a:t>
            </a:r>
            <a:endParaRPr b="0" lang="it-IT" sz="2200" spc="-1" strike="noStrike">
              <a:latin typeface="Arial"/>
            </a:endParaRPr>
          </a:p>
          <a:p>
            <a:pPr marL="228600" indent="-227520">
              <a:lnSpc>
                <a:spcPct val="90000"/>
              </a:lnSpc>
              <a:spcBef>
                <a:spcPts val="1001"/>
              </a:spcBef>
            </a:pPr>
            <a:endParaRPr b="0" lang="it-IT" sz="2200" spc="-1" strike="noStrike">
              <a:latin typeface="Arial"/>
            </a:endParaRPr>
          </a:p>
        </p:txBody>
      </p:sp>
      <p:sp>
        <p:nvSpPr>
          <p:cNvPr id="177"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78"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1243139-5F9A-4B58-830E-8E861452AAD4}"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79" name="Picture 2" descr=""/>
          <p:cNvPicPr/>
          <p:nvPr/>
        </p:nvPicPr>
        <p:blipFill>
          <a:blip r:embed="rId1"/>
          <a:stretch/>
        </p:blipFill>
        <p:spPr>
          <a:xfrm>
            <a:off x="472320" y="2197440"/>
            <a:ext cx="4822200" cy="4230000"/>
          </a:xfrm>
          <a:prstGeom prst="rect">
            <a:avLst/>
          </a:prstGeom>
          <a:ln w="9360">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Trenino a propulsione </a:t>
            </a:r>
            <a:r>
              <a:rPr b="0" lang="it-IT" sz="4000" spc="-1" strike="noStrike" cap="all">
                <a:solidFill>
                  <a:srgbClr val="ff0000"/>
                </a:solidFill>
                <a:latin typeface="Century Gothic"/>
                <a:ea typeface="DejaVu Sans"/>
              </a:rPr>
              <a:t>m</a:t>
            </a:r>
            <a:r>
              <a:rPr b="0" lang="it-IT" sz="4000" spc="-1" strike="noStrike" cap="all">
                <a:solidFill>
                  <a:srgbClr val="ffffff"/>
                </a:solidFill>
                <a:latin typeface="Century Gothic"/>
                <a:ea typeface="DejaVu Sans"/>
              </a:rPr>
              <a:t>agnetica</a:t>
            </a:r>
            <a:endParaRPr b="0" lang="it-IT" sz="4000" spc="-1" strike="noStrike">
              <a:latin typeface="Arial"/>
            </a:endParaRPr>
          </a:p>
        </p:txBody>
      </p:sp>
      <p:sp>
        <p:nvSpPr>
          <p:cNvPr id="181" name="CustomShape 2"/>
          <p:cNvSpPr/>
          <p:nvPr/>
        </p:nvSpPr>
        <p:spPr>
          <a:xfrm>
            <a:off x="685800" y="2194560"/>
            <a:ext cx="667440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Materiale: </a:t>
            </a:r>
            <a:r>
              <a:rPr b="0" lang="it-IT" sz="2200" spc="-1" strike="noStrike">
                <a:solidFill>
                  <a:srgbClr val="ffffff"/>
                </a:solidFill>
                <a:latin typeface="Century Gothic"/>
                <a:ea typeface="DejaVu Sans"/>
              </a:rPr>
              <a:t>filo di rame, pila stilo (1,5 V), due magneti di neodimio con diametro simile a quello della pila.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il filo di rame si avvolge intorno a un supporto cilindrico di diametro poco più grande della pila, fino a formare una molla di lunghezza maggiore della pila. Si applicano i due magneti ai poli (+) e (-). Si inserisce la pila dentro la molla con una piccola spinta.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 </a:t>
            </a: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la pila subisce altre spinte in avanti dopo quella iniziale e percorre la molla per tutta la sua lunghezza senza fermarsi.</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spinge la pila? Si può rendere la durata del moto “infinita”?</a:t>
            </a:r>
            <a:endParaRPr b="0" lang="it-IT" sz="2200" spc="-1" strike="noStrike">
              <a:latin typeface="Arial"/>
            </a:endParaRPr>
          </a:p>
          <a:p>
            <a:pPr marL="228600" indent="-227520">
              <a:lnSpc>
                <a:spcPct val="90000"/>
              </a:lnSpc>
              <a:spcBef>
                <a:spcPts val="1001"/>
              </a:spcBef>
            </a:pPr>
            <a:endParaRPr b="0" lang="it-IT" sz="2200" spc="-1" strike="noStrike">
              <a:latin typeface="Arial"/>
            </a:endParaRPr>
          </a:p>
        </p:txBody>
      </p:sp>
      <p:sp>
        <p:nvSpPr>
          <p:cNvPr id="182"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83"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C3A8639-F78D-4F75-A63E-FEB964E069FD}"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84" name="Picture 2" descr=""/>
          <p:cNvPicPr/>
          <p:nvPr/>
        </p:nvPicPr>
        <p:blipFill>
          <a:blip r:embed="rId1"/>
          <a:stretch/>
        </p:blipFill>
        <p:spPr>
          <a:xfrm>
            <a:off x="7637040" y="2198520"/>
            <a:ext cx="3961440" cy="263736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Trenino a propulsione </a:t>
            </a:r>
            <a:r>
              <a:rPr b="0" lang="it-IT" sz="4000" spc="-1" strike="noStrike" cap="all">
                <a:solidFill>
                  <a:srgbClr val="ff0000"/>
                </a:solidFill>
                <a:latin typeface="Century Gothic"/>
                <a:ea typeface="DejaVu Sans"/>
              </a:rPr>
              <a:t>m</a:t>
            </a:r>
            <a:r>
              <a:rPr b="0" lang="it-IT" sz="4000" spc="-1" strike="noStrike" cap="all">
                <a:solidFill>
                  <a:srgbClr val="ffffff"/>
                </a:solidFill>
                <a:latin typeface="Century Gothic"/>
                <a:ea typeface="DejaVu Sans"/>
              </a:rPr>
              <a:t>agnetica</a:t>
            </a:r>
            <a:endParaRPr b="0" lang="it-IT" sz="4000" spc="-1" strike="noStrike">
              <a:latin typeface="Arial"/>
            </a:endParaRPr>
          </a:p>
        </p:txBody>
      </p:sp>
      <p:sp>
        <p:nvSpPr>
          <p:cNvPr id="186" name="CustomShape 2"/>
          <p:cNvSpPr/>
          <p:nvPr/>
        </p:nvSpPr>
        <p:spPr>
          <a:xfrm>
            <a:off x="685800" y="2194560"/>
            <a:ext cx="656352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La batteria tramite i magneti che toccano il solenoide (molla) genera una </a:t>
            </a:r>
            <a:r>
              <a:rPr b="0" lang="it-IT" sz="2200" spc="-1" strike="noStrike">
                <a:solidFill>
                  <a:srgbClr val="ff0000"/>
                </a:solidFill>
                <a:latin typeface="Century Gothic"/>
                <a:ea typeface="DejaVu Sans"/>
              </a:rPr>
              <a:t>corrente</a:t>
            </a:r>
            <a:r>
              <a:rPr b="0" lang="it-IT" sz="2200" spc="-1" strike="noStrike">
                <a:solidFill>
                  <a:srgbClr val="ffffff"/>
                </a:solidFill>
                <a:latin typeface="Century Gothic"/>
                <a:ea typeface="DejaVu Sans"/>
              </a:rPr>
              <a:t> nel tratto di solenoide in cui passa. Dentro il solenoide si genera un </a:t>
            </a:r>
            <a:r>
              <a:rPr b="0" lang="it-IT" sz="2200" spc="-1" strike="noStrike">
                <a:solidFill>
                  <a:srgbClr val="ff0000"/>
                </a:solidFill>
                <a:latin typeface="Century Gothic"/>
                <a:ea typeface="DejaVu Sans"/>
              </a:rPr>
              <a:t>campo magnetico </a:t>
            </a:r>
            <a:r>
              <a:rPr b="0" lang="it-IT" sz="2200" spc="-1" strike="noStrike">
                <a:solidFill>
                  <a:srgbClr val="ffffff"/>
                </a:solidFill>
                <a:latin typeface="Century Gothic"/>
                <a:ea typeface="DejaVu Sans"/>
              </a:rPr>
              <a:t>parallelo al suo asse.</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Un’opportuna configurazione N-S dei </a:t>
            </a:r>
            <a:r>
              <a:rPr b="0" lang="it-IT" sz="2200" spc="-1" strike="noStrike">
                <a:solidFill>
                  <a:srgbClr val="ff0000"/>
                </a:solidFill>
                <a:latin typeface="Century Gothic"/>
                <a:ea typeface="DejaVu Sans"/>
              </a:rPr>
              <a:t>magneti</a:t>
            </a:r>
            <a:r>
              <a:rPr b="0" lang="it-IT" sz="2200" spc="-1" strike="noStrike">
                <a:solidFill>
                  <a:srgbClr val="ffffff"/>
                </a:solidFill>
                <a:latin typeface="Century Gothic"/>
                <a:ea typeface="DejaVu Sans"/>
              </a:rPr>
              <a:t> fa sì che il campo che producono sia di verso opposto al campo esterno per il magnete destra e di uguale verso per il magnete sinistra.</a:t>
            </a:r>
            <a:endParaRPr b="0" lang="it-IT" sz="2200" spc="-1" strike="noStrike">
              <a:latin typeface="Arial"/>
            </a:endParaRPr>
          </a:p>
          <a:p>
            <a:pPr marL="228600" indent="-227520">
              <a:lnSpc>
                <a:spcPct val="90000"/>
              </a:lnSpc>
              <a:spcBef>
                <a:spcPts val="1001"/>
              </a:spcBef>
              <a:buClr>
                <a:srgbClr val="ffffff"/>
              </a:buClr>
              <a:buFont typeface="Arial"/>
              <a:buChar char="•"/>
            </a:pPr>
            <a:r>
              <a:rPr b="0" lang="it-IT" sz="2200" spc="-1" strike="noStrike">
                <a:solidFill>
                  <a:srgbClr val="ffffff"/>
                </a:solidFill>
                <a:latin typeface="Century Gothic"/>
                <a:ea typeface="DejaVu Sans"/>
              </a:rPr>
              <a:t>Nella parte sinistra si ha un’attrazione, nella parte destra si ha una repulsione. Così, la batteria è sottoposta a una forza che la spinge verso sinistra e avanza perciò attraverso il tunnel.</a:t>
            </a:r>
            <a:endParaRPr b="0" lang="it-IT" sz="2200" spc="-1" strike="noStrike">
              <a:latin typeface="Arial"/>
            </a:endParaRPr>
          </a:p>
          <a:p>
            <a:pPr marL="228600" indent="-227520">
              <a:lnSpc>
                <a:spcPct val="90000"/>
              </a:lnSpc>
              <a:spcBef>
                <a:spcPts val="1001"/>
              </a:spcBef>
            </a:pPr>
            <a:endParaRPr b="0" lang="it-IT" sz="2200" spc="-1" strike="noStrike">
              <a:latin typeface="Arial"/>
            </a:endParaRPr>
          </a:p>
          <a:p>
            <a:pPr marL="228600" indent="-227520">
              <a:lnSpc>
                <a:spcPct val="90000"/>
              </a:lnSpc>
              <a:spcBef>
                <a:spcPts val="1001"/>
              </a:spcBef>
            </a:pPr>
            <a:endParaRPr b="0" lang="it-IT" sz="2200" spc="-1" strike="noStrike">
              <a:latin typeface="Arial"/>
            </a:endParaRPr>
          </a:p>
        </p:txBody>
      </p:sp>
      <p:sp>
        <p:nvSpPr>
          <p:cNvPr id="187"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88"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346417E-2E36-45EA-94C8-D05FBDE2846B}"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89" name="Picture 3" descr=""/>
          <p:cNvPicPr/>
          <p:nvPr/>
        </p:nvPicPr>
        <p:blipFill>
          <a:blip r:embed="rId1"/>
          <a:stretch/>
        </p:blipFill>
        <p:spPr>
          <a:xfrm>
            <a:off x="7453800" y="2964960"/>
            <a:ext cx="4224240" cy="2709720"/>
          </a:xfrm>
          <a:prstGeom prst="rect">
            <a:avLst/>
          </a:prstGeom>
          <a:ln w="9360">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Modulo </a:t>
            </a:r>
            <a:r>
              <a:rPr b="0" lang="it-IT" sz="4000" spc="-1" strike="noStrike" cap="all">
                <a:solidFill>
                  <a:srgbClr val="ff0000"/>
                </a:solidFill>
                <a:latin typeface="Century Gothic"/>
                <a:ea typeface="DejaVu Sans"/>
              </a:rPr>
              <a:t>3 </a:t>
            </a:r>
            <a:r>
              <a:rPr b="0" lang="it-IT" sz="4000" spc="-1" strike="noStrike" cap="all">
                <a:solidFill>
                  <a:srgbClr val="ffffff"/>
                </a:solidFill>
                <a:latin typeface="Century Gothic"/>
                <a:ea typeface="DejaVu Sans"/>
              </a:rPr>
              <a:t>– elettromagnetismo</a:t>
            </a:r>
            <a:endParaRPr b="0" lang="it-IT" sz="4000" spc="-1" strike="noStrike">
              <a:latin typeface="Arial"/>
            </a:endParaRPr>
          </a:p>
        </p:txBody>
      </p:sp>
      <p:sp>
        <p:nvSpPr>
          <p:cNvPr id="90" name="CustomShape 2"/>
          <p:cNvSpPr/>
          <p:nvPr/>
        </p:nvSpPr>
        <p:spPr>
          <a:xfrm>
            <a:off x="685800" y="2194560"/>
            <a:ext cx="1081944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pPr>
            <a:endParaRPr b="0" lang="it-IT" sz="18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Pallocini repulsivi, bibita che dà la carica, elettroscopio a foglie </a:t>
            </a:r>
            <a:r>
              <a:rPr b="0" lang="it-IT" sz="2400" spc="-1" strike="noStrike">
                <a:solidFill>
                  <a:srgbClr val="ff0000"/>
                </a:solidFill>
                <a:latin typeface="Century Gothic"/>
                <a:ea typeface="DejaVu Sans"/>
              </a:rPr>
              <a:t>(elettrostatica)</a:t>
            </a:r>
            <a:endParaRPr b="0" lang="it-IT" sz="24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Potato-battery</a:t>
            </a:r>
            <a:r>
              <a:rPr b="0" lang="it-IT" sz="2400" spc="-1" strike="noStrike">
                <a:solidFill>
                  <a:srgbClr val="ff0000"/>
                </a:solidFill>
                <a:latin typeface="Century Gothic"/>
                <a:ea typeface="DejaVu Sans"/>
              </a:rPr>
              <a:t> (pila, differenza di potenziale, corrente)</a:t>
            </a:r>
            <a:endParaRPr b="0" lang="it-IT" sz="24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Bussola in un piatto </a:t>
            </a:r>
            <a:r>
              <a:rPr b="0" lang="it-IT" sz="2400" spc="-1" strike="noStrike">
                <a:solidFill>
                  <a:srgbClr val="ff0000"/>
                </a:solidFill>
                <a:latin typeface="Century Gothic"/>
                <a:ea typeface="DejaVu Sans"/>
              </a:rPr>
              <a:t>(magnete e campo magnetico terrestre)</a:t>
            </a:r>
            <a:endParaRPr b="0" lang="it-IT" sz="24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Elettrocalamita </a:t>
            </a:r>
            <a:r>
              <a:rPr b="0" lang="it-IT" sz="2400" spc="-1" strike="noStrike">
                <a:solidFill>
                  <a:srgbClr val="ff0000"/>
                </a:solidFill>
                <a:latin typeface="Century Gothic"/>
                <a:ea typeface="DejaVu Sans"/>
              </a:rPr>
              <a:t>(legge di Oersted-Ampere)</a:t>
            </a:r>
            <a:endParaRPr b="0" lang="it-IT" sz="24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Elica, bobina rotante, trenino a propulsione magnetica </a:t>
            </a:r>
            <a:r>
              <a:rPr b="0" lang="it-IT" sz="2400" spc="-1" strike="noStrike">
                <a:solidFill>
                  <a:srgbClr val="ff0000"/>
                </a:solidFill>
                <a:latin typeface="Century Gothic"/>
                <a:ea typeface="DejaVu Sans"/>
              </a:rPr>
              <a:t>(legge di Oersted-Ampere, legge di Lorentz)</a:t>
            </a: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p:txBody>
      </p:sp>
      <p:sp>
        <p:nvSpPr>
          <p:cNvPr id="91" name="CustomShape 3"/>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D54D9E9-67D5-4079-BDDB-A8DCA71B3DD5}" type="slidenum">
              <a:rPr b="0" lang="it-IT" sz="1050" spc="-1" strike="noStrike">
                <a:solidFill>
                  <a:srgbClr val="ffffff"/>
                </a:solidFill>
                <a:latin typeface="Century Gothic"/>
                <a:ea typeface="DejaVu Sans"/>
              </a:rPr>
              <a:t>16</a:t>
            </a:fld>
            <a:endParaRPr b="0" lang="it-IT" sz="1050" spc="-1" strike="noStrike">
              <a:latin typeface="Arial"/>
            </a:endParaRPr>
          </a:p>
        </p:txBody>
      </p:sp>
      <p:sp>
        <p:nvSpPr>
          <p:cNvPr id="92" name="CustomShape 4"/>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pic>
        <p:nvPicPr>
          <p:cNvPr id="93" name="Picture 4" descr=""/>
          <p:cNvPicPr/>
          <p:nvPr/>
        </p:nvPicPr>
        <p:blipFill>
          <a:blip r:embed="rId1"/>
          <a:stretch/>
        </p:blipFill>
        <p:spPr>
          <a:xfrm rot="1635000">
            <a:off x="10330200" y="5201280"/>
            <a:ext cx="1766160" cy="1324440"/>
          </a:xfrm>
          <a:prstGeom prst="rect">
            <a:avLst/>
          </a:prstGeom>
          <a:ln>
            <a:noFill/>
          </a:ln>
        </p:spPr>
      </p:pic>
      <p:pic>
        <p:nvPicPr>
          <p:cNvPr id="94" name="Picture 5" descr=""/>
          <p:cNvPicPr/>
          <p:nvPr/>
        </p:nvPicPr>
        <p:blipFill>
          <a:blip r:embed="rId2"/>
          <a:stretch/>
        </p:blipFill>
        <p:spPr>
          <a:xfrm rot="20910000">
            <a:off x="4928760" y="4805640"/>
            <a:ext cx="2735280" cy="2051280"/>
          </a:xfrm>
          <a:prstGeom prst="rect">
            <a:avLst/>
          </a:prstGeom>
          <a:ln>
            <a:noFill/>
          </a:ln>
        </p:spPr>
      </p:pic>
      <p:pic>
        <p:nvPicPr>
          <p:cNvPr id="95" name="Picture 7" descr=""/>
          <p:cNvPicPr/>
          <p:nvPr/>
        </p:nvPicPr>
        <p:blipFill>
          <a:blip r:embed="rId3"/>
          <a:stretch/>
        </p:blipFill>
        <p:spPr>
          <a:xfrm rot="9279000">
            <a:off x="1310040" y="-106920"/>
            <a:ext cx="2380320" cy="23803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Pallo</a:t>
            </a:r>
            <a:r>
              <a:rPr b="0" lang="it-IT" sz="4000" spc="-1" strike="noStrike" cap="all">
                <a:solidFill>
                  <a:srgbClr val="ff0000"/>
                </a:solidFill>
                <a:latin typeface="Century Gothic"/>
                <a:ea typeface="DejaVu Sans"/>
              </a:rPr>
              <a:t>n</a:t>
            </a:r>
            <a:r>
              <a:rPr b="0" lang="it-IT" sz="4000" spc="-1" strike="noStrike" cap="all">
                <a:solidFill>
                  <a:srgbClr val="ffffff"/>
                </a:solidFill>
                <a:latin typeface="Century Gothic"/>
                <a:ea typeface="DejaVu Sans"/>
              </a:rPr>
              <a:t>cini repulsivi</a:t>
            </a:r>
            <a:endParaRPr b="0" lang="it-IT" sz="4000" spc="-1" strike="noStrike">
              <a:latin typeface="Arial"/>
            </a:endParaRPr>
          </a:p>
        </p:txBody>
      </p:sp>
      <p:sp>
        <p:nvSpPr>
          <p:cNvPr id="97" name="CustomShape 2"/>
          <p:cNvSpPr/>
          <p:nvPr/>
        </p:nvSpPr>
        <p:spPr>
          <a:xfrm>
            <a:off x="325440" y="1732680"/>
            <a:ext cx="7468920" cy="501336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0000"/>
              </a:buClr>
              <a:buFont typeface="Arial"/>
              <a:buChar char="•"/>
            </a:pPr>
            <a:r>
              <a:rPr b="0" lang="it-IT" sz="1700" spc="-1" strike="noStrike">
                <a:solidFill>
                  <a:srgbClr val="ff0000"/>
                </a:solidFill>
                <a:latin typeface="Century Gothic"/>
                <a:ea typeface="DejaVu Sans"/>
              </a:rPr>
              <a:t>Materiale: </a:t>
            </a:r>
            <a:r>
              <a:rPr b="0" lang="it-IT" sz="1700" spc="-1" strike="noStrike">
                <a:solidFill>
                  <a:srgbClr val="ffffff"/>
                </a:solidFill>
                <a:latin typeface="Century Gothic"/>
                <a:ea typeface="DejaVu Sans"/>
              </a:rPr>
              <a:t>due palloncini, spago, panno di lana.</a:t>
            </a:r>
            <a:endParaRPr b="0" lang="it-IT" sz="1700" spc="-1" strike="noStrike">
              <a:latin typeface="Arial"/>
            </a:endParaRPr>
          </a:p>
          <a:p>
            <a:pPr marL="228600" indent="-227520">
              <a:lnSpc>
                <a:spcPct val="90000"/>
              </a:lnSpc>
              <a:spcBef>
                <a:spcPts val="1001"/>
              </a:spcBef>
              <a:buClr>
                <a:srgbClr val="ff0000"/>
              </a:buClr>
              <a:buFont typeface="Arial"/>
              <a:buChar char="•"/>
            </a:pPr>
            <a:r>
              <a:rPr b="0" lang="it-IT" sz="1700" spc="-1" strike="noStrike">
                <a:solidFill>
                  <a:srgbClr val="ff0000"/>
                </a:solidFill>
                <a:latin typeface="Century Gothic"/>
                <a:ea typeface="DejaVu Sans"/>
              </a:rPr>
              <a:t>Esperimento: </a:t>
            </a:r>
            <a:r>
              <a:rPr b="0" lang="it-IT" sz="1700" spc="-1" strike="noStrike">
                <a:solidFill>
                  <a:srgbClr val="ffffff"/>
                </a:solidFill>
                <a:latin typeface="Century Gothic"/>
                <a:ea typeface="DejaVu Sans"/>
              </a:rPr>
              <a:t>si gonfiano i palloncini e si legano a un tratto di spago di una decina di cm, si sfrega con il panno ciascun palloncino in una zona precisa della superficie. I due palloncini sfregati, tenuti sospesi dallo spago, vengono fatti avvicinare tra di loro prima dalla parte non strofinata e poi dalla parte strofinata. Si toccano con la mano le parti strofinate e si ripete l’esperimento.</a:t>
            </a:r>
            <a:endParaRPr b="0" lang="it-IT" sz="1700" spc="-1" strike="noStrike">
              <a:latin typeface="Arial"/>
            </a:endParaRPr>
          </a:p>
          <a:p>
            <a:pPr marL="228600" indent="-227520">
              <a:lnSpc>
                <a:spcPct val="90000"/>
              </a:lnSpc>
              <a:spcBef>
                <a:spcPts val="1001"/>
              </a:spcBef>
              <a:buClr>
                <a:srgbClr val="ff0000"/>
              </a:buClr>
              <a:buFont typeface="Arial"/>
              <a:buChar char="•"/>
            </a:pPr>
            <a:r>
              <a:rPr b="0" lang="it-IT" sz="1700" spc="-1" strike="noStrike">
                <a:solidFill>
                  <a:srgbClr val="ff0000"/>
                </a:solidFill>
                <a:latin typeface="Century Gothic"/>
                <a:ea typeface="DejaVu Sans"/>
              </a:rPr>
              <a:t>Risultato: </a:t>
            </a:r>
            <a:r>
              <a:rPr b="0" lang="it-IT" sz="1700" spc="-1" strike="noStrike">
                <a:solidFill>
                  <a:srgbClr val="ffffff"/>
                </a:solidFill>
                <a:latin typeface="Century Gothic"/>
                <a:ea typeface="DejaVu Sans"/>
              </a:rPr>
              <a:t>i palloncini tendono a respingersi tra loro solo se si avvicinano le porzioni di superficie sfregate con il panno. L’effetto si annulla dopo aver passato la mano sulle superfici.</a:t>
            </a:r>
            <a:endParaRPr b="0" lang="it-IT" sz="1700" spc="-1" strike="noStrike">
              <a:latin typeface="Arial"/>
            </a:endParaRPr>
          </a:p>
          <a:p>
            <a:pPr marL="228600" indent="-227520">
              <a:lnSpc>
                <a:spcPct val="90000"/>
              </a:lnSpc>
              <a:spcBef>
                <a:spcPts val="1001"/>
              </a:spcBef>
              <a:buClr>
                <a:srgbClr val="ff0000"/>
              </a:buClr>
              <a:buFont typeface="Arial"/>
              <a:buChar char="•"/>
            </a:pPr>
            <a:r>
              <a:rPr b="0" lang="it-IT" sz="1700" spc="-1" strike="noStrike">
                <a:solidFill>
                  <a:srgbClr val="ff0000"/>
                </a:solidFill>
                <a:latin typeface="Century Gothic"/>
                <a:ea typeface="DejaVu Sans"/>
              </a:rPr>
              <a:t>Domande chiave: </a:t>
            </a:r>
            <a:r>
              <a:rPr b="0" lang="it-IT" sz="1700" spc="-1" strike="noStrike">
                <a:solidFill>
                  <a:srgbClr val="ffffff"/>
                </a:solidFill>
                <a:latin typeface="Century Gothic"/>
                <a:ea typeface="DejaVu Sans"/>
              </a:rPr>
              <a:t>cosa provoca la forza repulsiva? Cosa comporta il contatto del palloncino con la nostra mano? Perché un palloncino strofinato tende ad essere attratto dalle pareti della stanza?</a:t>
            </a:r>
            <a:endParaRPr b="0" lang="it-IT" sz="1700" spc="-1" strike="noStrike">
              <a:latin typeface="Arial"/>
            </a:endParaRPr>
          </a:p>
          <a:p>
            <a:pPr marL="228600" indent="-227520">
              <a:lnSpc>
                <a:spcPct val="90000"/>
              </a:lnSpc>
              <a:spcBef>
                <a:spcPts val="1001"/>
              </a:spcBef>
              <a:buClr>
                <a:srgbClr val="ff0000"/>
              </a:buClr>
              <a:buFont typeface="Arial"/>
              <a:buChar char="•"/>
            </a:pPr>
            <a:r>
              <a:rPr b="0" lang="it-IT" sz="1700" spc="-1" strike="noStrike">
                <a:solidFill>
                  <a:srgbClr val="ff0000"/>
                </a:solidFill>
                <a:latin typeface="Century Gothic"/>
                <a:ea typeface="DejaVu Sans"/>
              </a:rPr>
              <a:t>Spiegazione: </a:t>
            </a:r>
            <a:r>
              <a:rPr b="0" lang="it-IT" sz="1700" spc="-1" strike="noStrike">
                <a:solidFill>
                  <a:srgbClr val="ffffff"/>
                </a:solidFill>
                <a:latin typeface="Century Gothic"/>
                <a:ea typeface="DejaVu Sans"/>
              </a:rPr>
              <a:t>il palloncino di materiale plastico si carica solo localmente per strofinio. Il contatto con la mano fa fluire le cariche attraverso il nostro corpo verso terra, il palloncino si scarica.</a:t>
            </a:r>
            <a:endParaRPr b="0" lang="it-IT" sz="1700" spc="-1" strike="noStrike">
              <a:latin typeface="Arial"/>
            </a:endParaRPr>
          </a:p>
        </p:txBody>
      </p:sp>
      <p:sp>
        <p:nvSpPr>
          <p:cNvPr id="98"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99"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96584B0-6EBA-4417-9F3C-9C76576C244B}" type="slidenum">
              <a:rPr b="0" lang="it-IT" sz="1050" spc="-1" strike="noStrike">
                <a:solidFill>
                  <a:srgbClr val="ffffff"/>
                </a:solidFill>
                <a:latin typeface="Century Gothic"/>
                <a:ea typeface="DejaVu Sans"/>
              </a:rPr>
              <a:t>16</a:t>
            </a:fld>
            <a:endParaRPr b="0" lang="it-IT" sz="1050" spc="-1" strike="noStrike">
              <a:latin typeface="Arial"/>
            </a:endParaRPr>
          </a:p>
        </p:txBody>
      </p:sp>
      <p:sp>
        <p:nvSpPr>
          <p:cNvPr id="100" name="CustomShape 5"/>
          <p:cNvSpPr/>
          <p:nvPr/>
        </p:nvSpPr>
        <p:spPr>
          <a:xfrm>
            <a:off x="155520" y="-144360"/>
            <a:ext cx="303840" cy="303840"/>
          </a:xfrm>
          <a:prstGeom prst="rect">
            <a:avLst/>
          </a:prstGeom>
          <a:noFill/>
          <a:ln>
            <a:noFill/>
          </a:ln>
        </p:spPr>
        <p:style>
          <a:lnRef idx="0"/>
          <a:fillRef idx="0"/>
          <a:effectRef idx="0"/>
          <a:fontRef idx="minor"/>
        </p:style>
      </p:sp>
      <p:sp>
        <p:nvSpPr>
          <p:cNvPr id="101" name="CustomShape 6"/>
          <p:cNvSpPr/>
          <p:nvPr/>
        </p:nvSpPr>
        <p:spPr>
          <a:xfrm>
            <a:off x="155520" y="-144360"/>
            <a:ext cx="303840" cy="303840"/>
          </a:xfrm>
          <a:prstGeom prst="rect">
            <a:avLst/>
          </a:prstGeom>
          <a:noFill/>
          <a:ln>
            <a:noFill/>
          </a:ln>
        </p:spPr>
        <p:style>
          <a:lnRef idx="0"/>
          <a:fillRef idx="0"/>
          <a:effectRef idx="0"/>
          <a:fontRef idx="minor"/>
        </p:style>
      </p:sp>
      <p:sp>
        <p:nvSpPr>
          <p:cNvPr id="102" name="CustomShape 7"/>
          <p:cNvSpPr/>
          <p:nvPr/>
        </p:nvSpPr>
        <p:spPr>
          <a:xfrm>
            <a:off x="155520" y="-144360"/>
            <a:ext cx="303840" cy="303840"/>
          </a:xfrm>
          <a:prstGeom prst="rect">
            <a:avLst/>
          </a:prstGeom>
          <a:noFill/>
          <a:ln>
            <a:noFill/>
          </a:ln>
        </p:spPr>
        <p:style>
          <a:lnRef idx="0"/>
          <a:fillRef idx="0"/>
          <a:effectRef idx="0"/>
          <a:fontRef idx="minor"/>
        </p:style>
      </p:sp>
      <p:sp>
        <p:nvSpPr>
          <p:cNvPr id="103" name="CustomShape 8"/>
          <p:cNvSpPr/>
          <p:nvPr/>
        </p:nvSpPr>
        <p:spPr>
          <a:xfrm>
            <a:off x="155520" y="-144360"/>
            <a:ext cx="303840" cy="303840"/>
          </a:xfrm>
          <a:prstGeom prst="rect">
            <a:avLst/>
          </a:prstGeom>
          <a:noFill/>
          <a:ln>
            <a:noFill/>
          </a:ln>
        </p:spPr>
        <p:style>
          <a:lnRef idx="0"/>
          <a:fillRef idx="0"/>
          <a:effectRef idx="0"/>
          <a:fontRef idx="minor"/>
        </p:style>
      </p:sp>
      <p:sp>
        <p:nvSpPr>
          <p:cNvPr id="104" name="CustomShape 9"/>
          <p:cNvSpPr/>
          <p:nvPr/>
        </p:nvSpPr>
        <p:spPr>
          <a:xfrm>
            <a:off x="155520" y="-144360"/>
            <a:ext cx="303840" cy="303840"/>
          </a:xfrm>
          <a:prstGeom prst="rect">
            <a:avLst/>
          </a:prstGeom>
          <a:noFill/>
          <a:ln>
            <a:noFill/>
          </a:ln>
        </p:spPr>
        <p:style>
          <a:lnRef idx="0"/>
          <a:fillRef idx="0"/>
          <a:effectRef idx="0"/>
          <a:fontRef idx="minor"/>
        </p:style>
      </p:sp>
      <p:pic>
        <p:nvPicPr>
          <p:cNvPr id="105" name="Picture 11" descr=""/>
          <p:cNvPicPr/>
          <p:nvPr/>
        </p:nvPicPr>
        <p:blipFill>
          <a:blip r:embed="rId1"/>
          <a:stretch/>
        </p:blipFill>
        <p:spPr>
          <a:xfrm>
            <a:off x="8044920" y="1946880"/>
            <a:ext cx="4146120" cy="3893400"/>
          </a:xfrm>
          <a:prstGeom prst="rect">
            <a:avLst/>
          </a:prstGeom>
          <a:ln w="9360">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Bibita che d</a:t>
            </a:r>
            <a:r>
              <a:rPr b="0" lang="it-IT" sz="4000" spc="-1" strike="noStrike" cap="all">
                <a:solidFill>
                  <a:srgbClr val="ff0000"/>
                </a:solidFill>
                <a:latin typeface="Century Gothic"/>
                <a:ea typeface="DejaVu Sans"/>
              </a:rPr>
              <a:t>à</a:t>
            </a:r>
            <a:r>
              <a:rPr b="0" lang="it-IT" sz="4000" spc="-1" strike="noStrike" cap="all">
                <a:solidFill>
                  <a:srgbClr val="ffffff"/>
                </a:solidFill>
                <a:latin typeface="Century Gothic"/>
                <a:ea typeface="DejaVu Sans"/>
              </a:rPr>
              <a:t> la carica</a:t>
            </a:r>
            <a:endParaRPr b="0" lang="it-IT" sz="4000" spc="-1" strike="noStrike">
              <a:latin typeface="Arial"/>
            </a:endParaRPr>
          </a:p>
        </p:txBody>
      </p:sp>
      <p:sp>
        <p:nvSpPr>
          <p:cNvPr id="107" name="CustomShape 2"/>
          <p:cNvSpPr/>
          <p:nvPr/>
        </p:nvSpPr>
        <p:spPr>
          <a:xfrm>
            <a:off x="685800" y="2194560"/>
            <a:ext cx="751500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Materiale: </a:t>
            </a:r>
            <a:r>
              <a:rPr b="0" lang="it-IT" sz="2200" spc="-1" strike="noStrike">
                <a:solidFill>
                  <a:srgbClr val="ffffff"/>
                </a:solidFill>
                <a:latin typeface="Century Gothic"/>
                <a:ea typeface="DejaVu Sans"/>
              </a:rPr>
              <a:t>4 cannucce, una lattina, un panno di lana.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strofina con il panno una cannuccia e la si poggia trasversalmente su altre due cannucce che fanno da isolante tra lei e il piano d’appoggio. Si strofina la quarta cannuccia e la si avvicina alla cannuccia già caricata e alla lattina distesa.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sia la cannuccia sul piano che la lattina avvicinate dalla cannuccia iniziano a rotolare. La lattina viene attratta, la cannuccia viene respinta. </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fa rotolare lattina e cannuccia? Cosa determina l’attrazione o la repulsione? </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Spiegazione:</a:t>
            </a:r>
            <a:r>
              <a:rPr b="0" lang="it-IT" sz="2200" spc="-1" strike="noStrike">
                <a:solidFill>
                  <a:srgbClr val="ffffff"/>
                </a:solidFill>
                <a:latin typeface="Century Gothic"/>
                <a:ea typeface="DejaVu Sans"/>
              </a:rPr>
              <a:t> la cannuccia caricata per strofinamento provoca induzione di carica nella lattina (materiale conduttore) e repulsione sulla carica già accumulata nell’altra cannuccia (materiale isolante).</a:t>
            </a:r>
            <a:endParaRPr b="0" lang="it-IT" sz="2200" spc="-1" strike="noStrike">
              <a:latin typeface="Arial"/>
            </a:endParaRPr>
          </a:p>
        </p:txBody>
      </p:sp>
      <p:sp>
        <p:nvSpPr>
          <p:cNvPr id="108"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09"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44F1448-5402-4946-ACF4-8433DFD34A3B}"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10" name="Picture 6" descr=""/>
          <p:cNvPicPr/>
          <p:nvPr/>
        </p:nvPicPr>
        <p:blipFill>
          <a:blip r:embed="rId1"/>
          <a:stretch/>
        </p:blipFill>
        <p:spPr>
          <a:xfrm>
            <a:off x="8385120" y="2373840"/>
            <a:ext cx="3657960" cy="36579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Elettro</a:t>
            </a:r>
            <a:r>
              <a:rPr b="0" lang="it-IT" sz="4000" spc="-1" strike="noStrike" cap="all">
                <a:solidFill>
                  <a:srgbClr val="ff0000"/>
                </a:solidFill>
                <a:latin typeface="Century Gothic"/>
                <a:ea typeface="DejaVu Sans"/>
              </a:rPr>
              <a:t>s</a:t>
            </a:r>
            <a:r>
              <a:rPr b="0" lang="it-IT" sz="4000" spc="-1" strike="noStrike" cap="all">
                <a:solidFill>
                  <a:srgbClr val="ffffff"/>
                </a:solidFill>
                <a:latin typeface="Century Gothic"/>
                <a:ea typeface="DejaVu Sans"/>
              </a:rPr>
              <a:t>copio</a:t>
            </a:r>
            <a:endParaRPr b="0" lang="it-IT" sz="4000" spc="-1" strike="noStrike">
              <a:latin typeface="Arial"/>
            </a:endParaRPr>
          </a:p>
        </p:txBody>
      </p:sp>
      <p:sp>
        <p:nvSpPr>
          <p:cNvPr id="112" name="CustomShape 2"/>
          <p:cNvSpPr/>
          <p:nvPr/>
        </p:nvSpPr>
        <p:spPr>
          <a:xfrm>
            <a:off x="685800" y="2194560"/>
            <a:ext cx="761904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Materiali: </a:t>
            </a:r>
            <a:r>
              <a:rPr b="0" lang="it-IT" sz="2200" spc="-1" strike="noStrike">
                <a:solidFill>
                  <a:srgbClr val="ffffff"/>
                </a:solidFill>
                <a:latin typeface="Century Gothic"/>
                <a:ea typeface="DejaVu Sans"/>
              </a:rPr>
              <a:t>barattolo di vetro, filo di rame, carta di alluminio, palloncino, tubi di PVC, bacchette di plexiglas, panno di lana, fazzoletti di carta.</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fora il tappo del barattolo e si fa passare nel foro un filo di rame che ha all’estremità interna due foglioline di alluminio e a quella esterna una sferetta di alluminio. Si chiude e si avvicinano oggetti caricati per strofinio.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le foglioline di alluminio reagiscono alla presenza di corpi carichi (palloncino) allontanandosi tra loro.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allontana le foglioline? Come si separa la carica? E’ necessario che si tocchi la pallina di alluminio? </a:t>
            </a:r>
            <a:endParaRPr b="0" lang="it-IT" sz="2200" spc="-1" strike="noStrike">
              <a:latin typeface="Arial"/>
            </a:endParaRPr>
          </a:p>
          <a:p>
            <a:pPr>
              <a:lnSpc>
                <a:spcPct val="90000"/>
              </a:lnSpc>
              <a:spcBef>
                <a:spcPts val="1001"/>
              </a:spcBef>
            </a:pPr>
            <a:endParaRPr b="0" lang="it-IT" sz="2200" spc="-1" strike="noStrike">
              <a:latin typeface="Arial"/>
            </a:endParaRPr>
          </a:p>
        </p:txBody>
      </p:sp>
      <p:sp>
        <p:nvSpPr>
          <p:cNvPr id="113"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14"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995B69A-E7D6-4443-88F9-5CF87A39498C}"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15" name="Picture 1" descr=""/>
          <p:cNvPicPr/>
          <p:nvPr/>
        </p:nvPicPr>
        <p:blipFill>
          <a:blip r:embed="rId1"/>
          <a:stretch/>
        </p:blipFill>
        <p:spPr>
          <a:xfrm>
            <a:off x="6666480" y="1714680"/>
            <a:ext cx="6856920" cy="5142600"/>
          </a:xfrm>
          <a:prstGeom prst="rect">
            <a:avLst/>
          </a:prstGeom>
          <a:ln>
            <a:noFill/>
          </a:ln>
        </p:spPr>
      </p:pic>
      <p:sp>
        <p:nvSpPr>
          <p:cNvPr id="116" name="CustomShape 5"/>
          <p:cNvSpPr/>
          <p:nvPr/>
        </p:nvSpPr>
        <p:spPr>
          <a:xfrm>
            <a:off x="2571840" y="1238400"/>
            <a:ext cx="4304160" cy="36396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ffffff"/>
                </a:solidFill>
                <a:latin typeface="Century Gothic"/>
                <a:ea typeface="DejaVu Sans"/>
              </a:rPr>
              <a:t>ideato da Alessandro Volta nel 1780!</a:t>
            </a:r>
            <a:endParaRPr b="0" lang="it-IT"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con</a:t>
            </a:r>
            <a:r>
              <a:rPr b="0" lang="it-IT" sz="4000" spc="-1" strike="noStrike" cap="all">
                <a:solidFill>
                  <a:srgbClr val="ff0000"/>
                </a:solidFill>
                <a:latin typeface="Century Gothic"/>
                <a:ea typeface="DejaVu Sans"/>
              </a:rPr>
              <a:t>c</a:t>
            </a:r>
            <a:r>
              <a:rPr b="0" lang="it-IT" sz="4000" spc="-1" strike="noStrike" cap="all">
                <a:solidFill>
                  <a:srgbClr val="ffffff"/>
                </a:solidFill>
                <a:latin typeface="Century Gothic"/>
                <a:ea typeface="DejaVu Sans"/>
              </a:rPr>
              <a:t>etti</a:t>
            </a:r>
            <a:endParaRPr b="0" lang="it-IT" sz="4000" spc="-1" strike="noStrike">
              <a:latin typeface="Arial"/>
            </a:endParaRPr>
          </a:p>
        </p:txBody>
      </p:sp>
      <p:sp>
        <p:nvSpPr>
          <p:cNvPr id="118" name="CustomShape 2"/>
          <p:cNvSpPr/>
          <p:nvPr/>
        </p:nvSpPr>
        <p:spPr>
          <a:xfrm>
            <a:off x="685800" y="2194560"/>
            <a:ext cx="672984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La carica elettrica si può trasferire per </a:t>
            </a:r>
            <a:r>
              <a:rPr b="0" lang="it-IT" sz="2400" spc="-1" strike="noStrike">
                <a:solidFill>
                  <a:srgbClr val="ff0000"/>
                </a:solidFill>
                <a:latin typeface="Century Gothic"/>
                <a:ea typeface="DejaVu Sans"/>
              </a:rPr>
              <a:t>contatto</a:t>
            </a:r>
            <a:r>
              <a:rPr b="0" lang="it-IT" sz="2400" spc="-1" strike="noStrike">
                <a:solidFill>
                  <a:srgbClr val="ffffff"/>
                </a:solidFill>
                <a:latin typeface="Century Gothic"/>
                <a:ea typeface="DejaVu Sans"/>
              </a:rPr>
              <a:t> o per </a:t>
            </a:r>
            <a:r>
              <a:rPr b="0" lang="it-IT" sz="2400" spc="-1" strike="noStrike">
                <a:solidFill>
                  <a:srgbClr val="ff0000"/>
                </a:solidFill>
                <a:latin typeface="Century Gothic"/>
                <a:ea typeface="DejaVu Sans"/>
              </a:rPr>
              <a:t>induzione</a:t>
            </a:r>
            <a:r>
              <a:rPr b="0" lang="it-IT" sz="2400" spc="-1" strike="noStrike">
                <a:solidFill>
                  <a:srgbClr val="ffffff"/>
                </a:solidFill>
                <a:latin typeface="Century Gothic"/>
                <a:ea typeface="DejaVu Sans"/>
              </a:rPr>
              <a:t>. Per contatto la carica sull’elettroscopio rimane anche quando si allontana la bacchetta; per induzione quando si allontana la bacchetta il corpo torna neutro.</a:t>
            </a:r>
            <a:endParaRPr b="0" lang="it-IT" sz="2400" spc="-1" strike="noStrike">
              <a:latin typeface="Arial"/>
            </a:endParaRPr>
          </a:p>
          <a:p>
            <a:pPr marL="228600" indent="-227520">
              <a:lnSpc>
                <a:spcPct val="90000"/>
              </a:lnSpc>
              <a:spcBef>
                <a:spcPts val="1001"/>
              </a:spcBef>
              <a:buClr>
                <a:srgbClr val="ffffff"/>
              </a:buClr>
              <a:buFont typeface="Arial"/>
              <a:buChar char="•"/>
            </a:pPr>
            <a:r>
              <a:rPr b="0" lang="it-IT" sz="2400" spc="-1" strike="noStrike">
                <a:solidFill>
                  <a:srgbClr val="ffffff"/>
                </a:solidFill>
                <a:latin typeface="Century Gothic"/>
                <a:ea typeface="DejaVu Sans"/>
              </a:rPr>
              <a:t>I materiali </a:t>
            </a:r>
            <a:r>
              <a:rPr b="0" lang="it-IT" sz="2400" spc="-1" strike="noStrike">
                <a:solidFill>
                  <a:srgbClr val="ff0000"/>
                </a:solidFill>
                <a:latin typeface="Century Gothic"/>
                <a:ea typeface="DejaVu Sans"/>
              </a:rPr>
              <a:t>isolanti</a:t>
            </a:r>
            <a:r>
              <a:rPr b="0" lang="it-IT" sz="2400" spc="-1" strike="noStrike">
                <a:solidFill>
                  <a:srgbClr val="ffffff"/>
                </a:solidFill>
                <a:latin typeface="Century Gothic"/>
                <a:ea typeface="DejaVu Sans"/>
              </a:rPr>
              <a:t> (plastica, gomma, legno, vetro) non consentono mobilità alle cariche al loro interno. I materiali </a:t>
            </a:r>
            <a:r>
              <a:rPr b="0" lang="it-IT" sz="2400" spc="-1" strike="noStrike">
                <a:solidFill>
                  <a:srgbClr val="ff0000"/>
                </a:solidFill>
                <a:latin typeface="Century Gothic"/>
                <a:ea typeface="DejaVu Sans"/>
              </a:rPr>
              <a:t>conduttori</a:t>
            </a:r>
            <a:r>
              <a:rPr b="0" lang="it-IT" sz="2400" spc="-1" strike="noStrike">
                <a:solidFill>
                  <a:srgbClr val="ffffff"/>
                </a:solidFill>
                <a:latin typeface="Century Gothic"/>
                <a:ea typeface="DejaVu Sans"/>
              </a:rPr>
              <a:t> (metalli: rame, alluminio, l’acqua, il nostro corpo, la terra) invece disperdono immediatamente le cariche che al loro interno si spostano facilmente. Non esistono conduttori o isolanti ‘perfetti’. </a:t>
            </a:r>
            <a:endParaRPr b="0" lang="it-IT" sz="2400" spc="-1" strike="noStrike">
              <a:latin typeface="Arial"/>
            </a:endParaRPr>
          </a:p>
          <a:p>
            <a:pPr>
              <a:lnSpc>
                <a:spcPct val="90000"/>
              </a:lnSpc>
              <a:spcBef>
                <a:spcPts val="1001"/>
              </a:spcBef>
            </a:pPr>
            <a:endParaRPr b="0" lang="it-IT" sz="2400" spc="-1" strike="noStrike">
              <a:latin typeface="Arial"/>
            </a:endParaRPr>
          </a:p>
          <a:p>
            <a:pPr>
              <a:lnSpc>
                <a:spcPct val="90000"/>
              </a:lnSpc>
              <a:spcBef>
                <a:spcPts val="1001"/>
              </a:spcBef>
            </a:pPr>
            <a:endParaRPr b="0" lang="it-IT" sz="2400" spc="-1" strike="noStrike">
              <a:latin typeface="Arial"/>
            </a:endParaRPr>
          </a:p>
        </p:txBody>
      </p:sp>
      <p:sp>
        <p:nvSpPr>
          <p:cNvPr id="119"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20"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38380F7-F464-4489-AF7A-73AD06E759E8}"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21" name="Picture 2" descr=""/>
          <p:cNvPicPr/>
          <p:nvPr/>
        </p:nvPicPr>
        <p:blipFill>
          <a:blip r:embed="rId1"/>
          <a:stretch/>
        </p:blipFill>
        <p:spPr>
          <a:xfrm>
            <a:off x="7823160" y="1820520"/>
            <a:ext cx="4033080" cy="1946520"/>
          </a:xfrm>
          <a:prstGeom prst="rect">
            <a:avLst/>
          </a:prstGeom>
          <a:ln>
            <a:noFill/>
          </a:ln>
        </p:spPr>
      </p:pic>
      <p:pic>
        <p:nvPicPr>
          <p:cNvPr id="122" name="Picture 2" descr=""/>
          <p:cNvPicPr/>
          <p:nvPr/>
        </p:nvPicPr>
        <p:blipFill>
          <a:blip r:embed="rId2"/>
          <a:stretch/>
        </p:blipFill>
        <p:spPr>
          <a:xfrm>
            <a:off x="7832520" y="3929040"/>
            <a:ext cx="4060080" cy="204588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Rag</a:t>
            </a:r>
            <a:r>
              <a:rPr b="0" lang="it-IT" sz="4000" spc="-1" strike="noStrike" cap="all">
                <a:solidFill>
                  <a:srgbClr val="ff0000"/>
                </a:solidFill>
                <a:latin typeface="Century Gothic"/>
                <a:ea typeface="DejaVu Sans"/>
              </a:rPr>
              <a:t>g</a:t>
            </a:r>
            <a:r>
              <a:rPr b="0" lang="it-IT" sz="4000" spc="-1" strike="noStrike" cap="all">
                <a:solidFill>
                  <a:srgbClr val="ffffff"/>
                </a:solidFill>
                <a:latin typeface="Century Gothic"/>
                <a:ea typeface="DejaVu Sans"/>
              </a:rPr>
              <a:t>i cosmici</a:t>
            </a:r>
            <a:endParaRPr b="0" lang="it-IT" sz="4000" spc="-1" strike="noStrike">
              <a:latin typeface="Arial"/>
            </a:endParaRPr>
          </a:p>
        </p:txBody>
      </p:sp>
      <p:sp>
        <p:nvSpPr>
          <p:cNvPr id="124" name="CustomShape 2"/>
          <p:cNvSpPr/>
          <p:nvPr/>
        </p:nvSpPr>
        <p:spPr>
          <a:xfrm>
            <a:off x="704160" y="3228840"/>
            <a:ext cx="11126520" cy="402300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0000"/>
              </a:buClr>
              <a:buFont typeface="Arial"/>
              <a:buChar char="•"/>
            </a:pPr>
            <a:r>
              <a:rPr b="0" lang="it-IT" sz="1400" spc="-1" strike="noStrike">
                <a:solidFill>
                  <a:srgbClr val="ff0000"/>
                </a:solidFill>
                <a:latin typeface="Century Gothic"/>
                <a:ea typeface="DejaVu Sans"/>
              </a:rPr>
              <a:t>Coulomb</a:t>
            </a:r>
            <a:r>
              <a:rPr b="0" lang="it-IT" sz="1400" spc="-1" strike="noStrike">
                <a:solidFill>
                  <a:srgbClr val="ffffff"/>
                </a:solidFill>
                <a:latin typeface="Century Gothic"/>
                <a:ea typeface="DejaVu Sans"/>
              </a:rPr>
              <a:t> osservò che gli elettroscopi, per quanto ben isolati, dopo un tempo più o meno lungo, si scaricano spontaneamente. A scaricare gli elettroscopi erano atomi ionizzati dell’aria. Ma che cosa produceva la ionizzazione? C’è da attendere fino al ‘900.</a:t>
            </a:r>
            <a:endParaRPr b="0" lang="it-IT" sz="1400" spc="-1" strike="noStrike">
              <a:latin typeface="Arial"/>
            </a:endParaRPr>
          </a:p>
          <a:p>
            <a:pPr marL="228600" indent="-227520">
              <a:lnSpc>
                <a:spcPct val="90000"/>
              </a:lnSpc>
              <a:spcBef>
                <a:spcPts val="1001"/>
              </a:spcBef>
              <a:buClr>
                <a:srgbClr val="ffffff"/>
              </a:buClr>
              <a:buFont typeface="Arial"/>
              <a:buChar char="•"/>
            </a:pPr>
            <a:r>
              <a:rPr b="0" lang="it-IT" sz="1400" spc="-1" strike="noStrike">
                <a:solidFill>
                  <a:srgbClr val="ffffff"/>
                </a:solidFill>
                <a:latin typeface="Century Gothic"/>
                <a:ea typeface="DejaVu Sans"/>
              </a:rPr>
              <a:t>Nel 1896 </a:t>
            </a:r>
            <a:r>
              <a:rPr b="0" lang="it-IT" sz="1400" spc="-1" strike="noStrike">
                <a:solidFill>
                  <a:srgbClr val="ff0000"/>
                </a:solidFill>
                <a:latin typeface="Century Gothic"/>
                <a:ea typeface="DejaVu Sans"/>
              </a:rPr>
              <a:t>Becquerel </a:t>
            </a:r>
            <a:r>
              <a:rPr b="0" lang="it-IT" sz="1400" spc="-1" strike="noStrike">
                <a:solidFill>
                  <a:srgbClr val="ffffff"/>
                </a:solidFill>
                <a:latin typeface="Century Gothic"/>
                <a:ea typeface="DejaVu Sans"/>
              </a:rPr>
              <a:t>scoprì la radioattività naturale e pochi anni dopo Marie e Pierre Curie trovarono elementi radioattivi (polonio e radio) che con i loro decadimenti causavano ionizzazione.</a:t>
            </a:r>
            <a:endParaRPr b="0" lang="it-IT" sz="1400" spc="-1" strike="noStrike">
              <a:latin typeface="Arial"/>
            </a:endParaRPr>
          </a:p>
          <a:p>
            <a:pPr marL="228600" indent="-227520">
              <a:lnSpc>
                <a:spcPct val="90000"/>
              </a:lnSpc>
              <a:spcBef>
                <a:spcPts val="1001"/>
              </a:spcBef>
              <a:buClr>
                <a:srgbClr val="ffffff"/>
              </a:buClr>
              <a:buFont typeface="Arial"/>
              <a:buChar char="•"/>
            </a:pPr>
            <a:r>
              <a:rPr b="0" lang="it-IT" sz="1400" spc="-1" strike="noStrike">
                <a:solidFill>
                  <a:srgbClr val="ffffff"/>
                </a:solidFill>
                <a:latin typeface="Century Gothic"/>
                <a:ea typeface="DejaVu Sans"/>
              </a:rPr>
              <a:t>Domenico </a:t>
            </a:r>
            <a:r>
              <a:rPr b="0" lang="it-IT" sz="1400" spc="-1" strike="noStrike">
                <a:solidFill>
                  <a:srgbClr val="ff0000"/>
                </a:solidFill>
                <a:latin typeface="Century Gothic"/>
                <a:ea typeface="DejaVu Sans"/>
              </a:rPr>
              <a:t>Pacini</a:t>
            </a:r>
            <a:r>
              <a:rPr b="0" lang="it-IT" sz="1400" spc="-1" strike="noStrike">
                <a:solidFill>
                  <a:srgbClr val="ffffff"/>
                </a:solidFill>
                <a:latin typeface="Century Gothic"/>
                <a:ea typeface="DejaVu Sans"/>
              </a:rPr>
              <a:t> nel 1911, fece esperimenti originali e decisivi. Immerse un elettrometro a 3 metri di profondità nel mare davanti a Livorno e poi nel lago di Bracciano e constatò che la radiazione diminuiva. </a:t>
            </a:r>
            <a:endParaRPr b="0" lang="it-IT" sz="1400" spc="-1" strike="noStrike">
              <a:latin typeface="Arial"/>
            </a:endParaRPr>
          </a:p>
          <a:p>
            <a:pPr marL="228600" indent="-227520">
              <a:lnSpc>
                <a:spcPct val="90000"/>
              </a:lnSpc>
              <a:spcBef>
                <a:spcPts val="1001"/>
              </a:spcBef>
              <a:buClr>
                <a:srgbClr val="ffffff"/>
              </a:buClr>
              <a:buFont typeface="Arial"/>
              <a:buChar char="•"/>
            </a:pPr>
            <a:r>
              <a:rPr b="0" lang="it-IT" sz="1400" spc="-1" strike="noStrike">
                <a:solidFill>
                  <a:srgbClr val="ffffff"/>
                </a:solidFill>
                <a:latin typeface="Century Gothic"/>
                <a:ea typeface="DejaVu Sans"/>
              </a:rPr>
              <a:t>Victor </a:t>
            </a:r>
            <a:r>
              <a:rPr b="0" lang="it-IT" sz="1400" spc="-1" strike="noStrike">
                <a:solidFill>
                  <a:srgbClr val="ff0000"/>
                </a:solidFill>
                <a:latin typeface="Century Gothic"/>
                <a:ea typeface="DejaVu Sans"/>
              </a:rPr>
              <a:t>Hess</a:t>
            </a:r>
            <a:r>
              <a:rPr b="0" lang="it-IT" sz="1400" spc="-1" strike="noStrike">
                <a:solidFill>
                  <a:srgbClr val="ffffff"/>
                </a:solidFill>
                <a:latin typeface="Century Gothic"/>
                <a:ea typeface="DejaVu Sans"/>
              </a:rPr>
              <a:t> 1912 chiarì che una parte importane della radiazione ionizzante viene dal cielo, salendo con i suoi strumenti di misura a 5200 metri su un pallone aerostatico. Due anni prima padre Theodor Wulf aveva tentato qualcosa del genere misurando la ionizzazione sulla Tour Eiffel a Parigi. Salendo la radiazione aumenta! </a:t>
            </a:r>
            <a:endParaRPr b="0" lang="it-IT" sz="1400" spc="-1" strike="noStrike">
              <a:latin typeface="Arial"/>
            </a:endParaRPr>
          </a:p>
          <a:p>
            <a:pPr marL="228600" indent="-227520">
              <a:lnSpc>
                <a:spcPct val="90000"/>
              </a:lnSpc>
              <a:spcBef>
                <a:spcPts val="1001"/>
              </a:spcBef>
              <a:buClr>
                <a:srgbClr val="ffffff"/>
              </a:buClr>
              <a:buFont typeface="Arial"/>
              <a:buChar char="•"/>
            </a:pPr>
            <a:r>
              <a:rPr b="0" lang="it-IT" sz="1400" spc="-1" strike="noStrike">
                <a:solidFill>
                  <a:srgbClr val="ffffff"/>
                </a:solidFill>
                <a:latin typeface="Century Gothic"/>
                <a:ea typeface="DejaVu Sans"/>
              </a:rPr>
              <a:t>I raggi cosmici sono particelle energetiche provenienti dallo spazio. Vi è esposta la Terra, qualunque altro corpo celeste, i satelliti e gli astronauti. La loro energia: distribuita su quattordici ordini di grandezza. La loro origine: il Sole, le altre stelle, fenomeni energetici come novae e supernovae, quasar e altri oggetti ancora in parte misteriosi.</a:t>
            </a:r>
            <a:endParaRPr b="0" lang="it-IT" sz="1400" spc="-1" strike="noStrike">
              <a:latin typeface="Arial"/>
            </a:endParaRPr>
          </a:p>
        </p:txBody>
      </p:sp>
      <p:sp>
        <p:nvSpPr>
          <p:cNvPr id="125"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26"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B57721F-3195-4759-810A-4675A3D409CE}"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27" name="Picture 4" descr=""/>
          <p:cNvPicPr/>
          <p:nvPr/>
        </p:nvPicPr>
        <p:blipFill>
          <a:blip r:embed="rId1"/>
          <a:stretch/>
        </p:blipFill>
        <p:spPr>
          <a:xfrm>
            <a:off x="773640" y="166320"/>
            <a:ext cx="6282000" cy="270936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Pot</a:t>
            </a:r>
            <a:r>
              <a:rPr b="0" lang="it-IT" sz="4000" spc="-1" strike="noStrike" cap="all">
                <a:solidFill>
                  <a:srgbClr val="ff0000"/>
                </a:solidFill>
                <a:latin typeface="Century Gothic"/>
                <a:ea typeface="DejaVu Sans"/>
              </a:rPr>
              <a:t>a</a:t>
            </a:r>
            <a:r>
              <a:rPr b="0" lang="it-IT" sz="4000" spc="-1" strike="noStrike" cap="all">
                <a:solidFill>
                  <a:srgbClr val="ffffff"/>
                </a:solidFill>
                <a:latin typeface="Century Gothic"/>
                <a:ea typeface="DejaVu Sans"/>
              </a:rPr>
              <a:t>to-battery</a:t>
            </a:r>
            <a:endParaRPr b="0" lang="it-IT" sz="4000" spc="-1" strike="noStrike">
              <a:latin typeface="Arial"/>
            </a:endParaRPr>
          </a:p>
        </p:txBody>
      </p:sp>
      <p:sp>
        <p:nvSpPr>
          <p:cNvPr id="129" name="CustomShape 2"/>
          <p:cNvSpPr/>
          <p:nvPr/>
        </p:nvSpPr>
        <p:spPr>
          <a:xfrm>
            <a:off x="685800" y="1865880"/>
            <a:ext cx="10969560" cy="214164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Materiali: </a:t>
            </a:r>
            <a:r>
              <a:rPr b="0" lang="it-IT" sz="2200" spc="-1" strike="noStrike">
                <a:solidFill>
                  <a:srgbClr val="ffffff"/>
                </a:solidFill>
                <a:latin typeface="Century Gothic"/>
                <a:ea typeface="DejaVu Sans"/>
              </a:rPr>
              <a:t>alcune patate, monetine di 0,02 €, piastrine zincate, cavetti coccodrillo, piccoli LED, multimetro</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Esperimento: </a:t>
            </a:r>
            <a:r>
              <a:rPr b="0" lang="it-IT" sz="2200" spc="-1" strike="noStrike">
                <a:solidFill>
                  <a:srgbClr val="ffffff"/>
                </a:solidFill>
                <a:latin typeface="Century Gothic"/>
                <a:ea typeface="DejaVu Sans"/>
              </a:rPr>
              <a:t>si inseriscono la moneta e il dischetto di zinco nella patata, si connette un cavo di coccodrillo a ciascun elettrodo, si misura la tensione tra gli estremi, si inserisce poi un LED. Si possono collegare più patate in serie e ripetere la misura.</a:t>
            </a:r>
            <a:endParaRPr b="0" lang="it-IT" sz="2200" spc="-1" strike="noStrike">
              <a:latin typeface="Arial"/>
            </a:endParaRPr>
          </a:p>
          <a:p>
            <a:pPr marL="228600" indent="-227520">
              <a:lnSpc>
                <a:spcPct val="90000"/>
              </a:lnSpc>
              <a:spcBef>
                <a:spcPts val="1001"/>
              </a:spcBef>
            </a:pPr>
            <a:endParaRPr b="0" lang="it-IT" sz="2200" spc="-1" strike="noStrike">
              <a:latin typeface="Arial"/>
            </a:endParaRPr>
          </a:p>
          <a:p>
            <a:pPr marL="228600" indent="-227520">
              <a:lnSpc>
                <a:spcPct val="90000"/>
              </a:lnSpc>
              <a:spcBef>
                <a:spcPts val="1001"/>
              </a:spcBef>
            </a:pPr>
            <a:endParaRPr b="0" lang="it-IT" sz="2200" spc="-1" strike="noStrike">
              <a:latin typeface="Arial"/>
            </a:endParaRPr>
          </a:p>
        </p:txBody>
      </p:sp>
      <p:sp>
        <p:nvSpPr>
          <p:cNvPr id="130"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31"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1D98572-22E8-4B5C-9131-05495C5C940A}"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32" name="Picture 2" descr=""/>
          <p:cNvPicPr/>
          <p:nvPr/>
        </p:nvPicPr>
        <p:blipFill>
          <a:blip r:embed="rId1"/>
          <a:stretch/>
        </p:blipFill>
        <p:spPr>
          <a:xfrm>
            <a:off x="6473160" y="3604320"/>
            <a:ext cx="5350320" cy="3007800"/>
          </a:xfrm>
          <a:prstGeom prst="rect">
            <a:avLst/>
          </a:prstGeom>
          <a:ln>
            <a:noFill/>
          </a:ln>
        </p:spPr>
      </p:pic>
      <p:sp>
        <p:nvSpPr>
          <p:cNvPr id="133" name="CustomShape 5"/>
          <p:cNvSpPr/>
          <p:nvPr/>
        </p:nvSpPr>
        <p:spPr>
          <a:xfrm>
            <a:off x="674280" y="3907080"/>
            <a:ext cx="5540760" cy="232596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Risultato: </a:t>
            </a:r>
            <a:r>
              <a:rPr b="0" lang="it-IT" sz="2200" spc="-1" strike="noStrike">
                <a:solidFill>
                  <a:srgbClr val="ffffff"/>
                </a:solidFill>
                <a:latin typeface="Century Gothic"/>
                <a:ea typeface="DejaVu Sans"/>
              </a:rPr>
              <a:t>si misura una tensione tra gli estremi dei cavi che può essere sufficiente a far accendere un LED. La tensione si somma tra le patate in serie.</a:t>
            </a:r>
            <a:endParaRPr b="0" lang="it-IT" sz="2200" spc="-1" strike="noStrike">
              <a:latin typeface="Arial"/>
            </a:endParaRPr>
          </a:p>
          <a:p>
            <a:pPr marL="228600" indent="-227520">
              <a:lnSpc>
                <a:spcPct val="90000"/>
              </a:lnSpc>
              <a:spcBef>
                <a:spcPts val="1001"/>
              </a:spcBef>
              <a:buClr>
                <a:srgbClr val="ff0000"/>
              </a:buClr>
              <a:buFont typeface="Arial"/>
              <a:buChar char="•"/>
            </a:pPr>
            <a:r>
              <a:rPr b="0" lang="it-IT" sz="2200" spc="-1" strike="noStrike">
                <a:solidFill>
                  <a:srgbClr val="ff0000"/>
                </a:solidFill>
                <a:latin typeface="Century Gothic"/>
                <a:ea typeface="DejaVu Sans"/>
              </a:rPr>
              <a:t>Domande chiave: </a:t>
            </a:r>
            <a:r>
              <a:rPr b="0" lang="it-IT" sz="2200" spc="-1" strike="noStrike">
                <a:solidFill>
                  <a:srgbClr val="ffffff"/>
                </a:solidFill>
                <a:latin typeface="Century Gothic"/>
                <a:ea typeface="DejaVu Sans"/>
              </a:rPr>
              <a:t>cosa rende la patata una pila? Passa una corrente nel circuito?</a:t>
            </a:r>
            <a:endParaRPr b="0" lang="it-IT" sz="2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2895480" y="764280"/>
            <a:ext cx="8609400" cy="1292040"/>
          </a:xfrm>
          <a:prstGeom prst="rect">
            <a:avLst/>
          </a:prstGeom>
          <a:noFill/>
          <a:ln>
            <a:noFill/>
          </a:ln>
        </p:spPr>
        <p:style>
          <a:lnRef idx="0"/>
          <a:fillRef idx="0"/>
          <a:effectRef idx="0"/>
          <a:fontRef idx="minor"/>
        </p:style>
        <p:txBody>
          <a:bodyPr lIns="90000" rIns="90000" tIns="45000" bIns="45000" anchor="ctr"/>
          <a:p>
            <a:pPr algn="r">
              <a:lnSpc>
                <a:spcPct val="90000"/>
              </a:lnSpc>
            </a:pPr>
            <a:r>
              <a:rPr b="0" lang="it-IT" sz="4000" spc="-1" strike="noStrike" cap="all">
                <a:solidFill>
                  <a:srgbClr val="ffffff"/>
                </a:solidFill>
                <a:latin typeface="Century Gothic"/>
                <a:ea typeface="DejaVu Sans"/>
              </a:rPr>
              <a:t>Multi</a:t>
            </a:r>
            <a:r>
              <a:rPr b="0" lang="it-IT" sz="4000" spc="-1" strike="noStrike" cap="all">
                <a:solidFill>
                  <a:srgbClr val="ff0000"/>
                </a:solidFill>
                <a:latin typeface="Century Gothic"/>
                <a:ea typeface="DejaVu Sans"/>
              </a:rPr>
              <a:t>m</a:t>
            </a:r>
            <a:r>
              <a:rPr b="0" lang="it-IT" sz="4000" spc="-1" strike="noStrike" cap="all">
                <a:solidFill>
                  <a:srgbClr val="ffffff"/>
                </a:solidFill>
                <a:latin typeface="Century Gothic"/>
                <a:ea typeface="DejaVu Sans"/>
              </a:rPr>
              <a:t>etro</a:t>
            </a:r>
            <a:endParaRPr b="0" lang="it-IT" sz="4000" spc="-1" strike="noStrike">
              <a:latin typeface="Arial"/>
            </a:endParaRPr>
          </a:p>
        </p:txBody>
      </p:sp>
      <p:sp>
        <p:nvSpPr>
          <p:cNvPr id="135" name="CustomShape 2"/>
          <p:cNvSpPr/>
          <p:nvPr/>
        </p:nvSpPr>
        <p:spPr>
          <a:xfrm>
            <a:off x="2733840" y="1838160"/>
            <a:ext cx="9207720" cy="476496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Il multimetro (o tester) è uno strumento di misura di grandezze elettriche (corrente, tensione, resistenza).</a:t>
            </a:r>
            <a:endParaRPr b="0" lang="it-IT" sz="1800" spc="-1" strike="noStrike">
              <a:latin typeface="Arial"/>
            </a:endParaRPr>
          </a:p>
          <a:p>
            <a:pPr marL="228600" indent="-227520">
              <a:lnSpc>
                <a:spcPct val="90000"/>
              </a:lnSpc>
              <a:spcBef>
                <a:spcPts val="1001"/>
              </a:spcBef>
              <a:buClr>
                <a:srgbClr val="ffffff"/>
              </a:buClr>
              <a:buFont typeface="Arial"/>
              <a:buChar char="•"/>
            </a:pPr>
            <a:r>
              <a:rPr b="0" lang="it-IT" sz="1800" spc="-1" strike="noStrike">
                <a:solidFill>
                  <a:srgbClr val="ffffff"/>
                </a:solidFill>
                <a:latin typeface="Century Gothic"/>
                <a:ea typeface="DejaVu Sans"/>
              </a:rPr>
              <a:t>Misurare la tensione, corrente delle singole potato-battery e di una loro configurazione in serie e in parallelo. Misura della resistenza del corpo umano e di una o più persone che si tengono per mano. </a:t>
            </a:r>
            <a:endParaRPr b="0" lang="it-IT" sz="1800" spc="-1" strike="noStrike">
              <a:latin typeface="Arial"/>
            </a:endParaRPr>
          </a:p>
        </p:txBody>
      </p:sp>
      <p:sp>
        <p:nvSpPr>
          <p:cNvPr id="136" name="CustomShape 3"/>
          <p:cNvSpPr/>
          <p:nvPr/>
        </p:nvSpPr>
        <p:spPr>
          <a:xfrm>
            <a:off x="685800" y="6355800"/>
            <a:ext cx="7771320" cy="363960"/>
          </a:xfrm>
          <a:prstGeom prst="rect">
            <a:avLst/>
          </a:prstGeom>
          <a:noFill/>
          <a:ln>
            <a:noFill/>
          </a:ln>
        </p:spPr>
        <p:style>
          <a:lnRef idx="0"/>
          <a:fillRef idx="0"/>
          <a:effectRef idx="0"/>
          <a:fontRef idx="minor"/>
        </p:style>
        <p:txBody>
          <a:bodyPr lIns="90000" rIns="90000" tIns="45000" bIns="45000" anchor="ctr"/>
          <a:p>
            <a:pPr>
              <a:lnSpc>
                <a:spcPct val="100000"/>
              </a:lnSpc>
            </a:pPr>
            <a:r>
              <a:rPr b="0" lang="it-IT" sz="1050" spc="-1" strike="noStrike">
                <a:solidFill>
                  <a:srgbClr val="ffffff"/>
                </a:solidFill>
                <a:latin typeface="Century Gothic"/>
                <a:ea typeface="DejaVu Sans"/>
              </a:rPr>
              <a:t>aggiornaMenti - INFN</a:t>
            </a:r>
            <a:endParaRPr b="0" lang="it-IT" sz="1050" spc="-1" strike="noStrike">
              <a:latin typeface="Arial"/>
            </a:endParaRPr>
          </a:p>
        </p:txBody>
      </p:sp>
      <p:sp>
        <p:nvSpPr>
          <p:cNvPr id="137" name="CustomShape 4"/>
          <p:cNvSpPr/>
          <p:nvPr/>
        </p:nvSpPr>
        <p:spPr>
          <a:xfrm>
            <a:off x="8763120" y="380880"/>
            <a:ext cx="27421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6BF573E-58BD-47E2-88AB-42DC238596D7}" type="slidenum">
              <a:rPr b="0" lang="it-IT" sz="1050" spc="-1" strike="noStrike">
                <a:solidFill>
                  <a:srgbClr val="ffffff"/>
                </a:solidFill>
                <a:latin typeface="Century Gothic"/>
                <a:ea typeface="DejaVu Sans"/>
              </a:rPr>
              <a:t>16</a:t>
            </a:fld>
            <a:endParaRPr b="0" lang="it-IT" sz="1050" spc="-1" strike="noStrike">
              <a:latin typeface="Arial"/>
            </a:endParaRPr>
          </a:p>
        </p:txBody>
      </p:sp>
      <p:pic>
        <p:nvPicPr>
          <p:cNvPr id="138" name="Picture 1" descr=""/>
          <p:cNvPicPr/>
          <p:nvPr/>
        </p:nvPicPr>
        <p:blipFill>
          <a:blip r:embed="rId1"/>
          <a:stretch/>
        </p:blipFill>
        <p:spPr>
          <a:xfrm>
            <a:off x="-622080" y="1458360"/>
            <a:ext cx="4475520" cy="4475520"/>
          </a:xfrm>
          <a:prstGeom prst="rect">
            <a:avLst/>
          </a:prstGeom>
          <a:ln>
            <a:noFill/>
          </a:ln>
        </p:spPr>
      </p:pic>
      <p:sp>
        <p:nvSpPr>
          <p:cNvPr id="139" name="CustomShape 5"/>
          <p:cNvSpPr/>
          <p:nvPr/>
        </p:nvSpPr>
        <p:spPr>
          <a:xfrm>
            <a:off x="2791800" y="3547800"/>
            <a:ext cx="9242280" cy="330912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0000"/>
              </a:buClr>
              <a:buFont typeface="Arial"/>
              <a:buChar char="•"/>
            </a:pPr>
            <a:r>
              <a:rPr b="0" i="1" lang="it-IT" sz="2300" spc="-1" strike="noStrike">
                <a:solidFill>
                  <a:srgbClr val="ff0000"/>
                </a:solidFill>
                <a:latin typeface="Century Gothic"/>
                <a:ea typeface="DejaVu Sans"/>
              </a:rPr>
              <a:t>Misure di tensione: </a:t>
            </a:r>
            <a:r>
              <a:rPr b="0" lang="it-IT" sz="2300" spc="-1" strike="noStrike">
                <a:solidFill>
                  <a:srgbClr val="ffffff"/>
                </a:solidFill>
                <a:latin typeface="Century Gothic"/>
                <a:ea typeface="DejaVu Sans"/>
              </a:rPr>
              <a:t>tester in parallelo al circuito, spinotto nero (-) nella boccola  = o COM e spinotto rosso (+) nelle boccole 100 mV, 2 V, 10 V ecc. a seconda del fondo scala voluto*. </a:t>
            </a:r>
            <a:endParaRPr b="0" lang="it-IT" sz="2300" spc="-1" strike="noStrike">
              <a:latin typeface="Arial"/>
            </a:endParaRPr>
          </a:p>
          <a:p>
            <a:pPr marL="228600" indent="-227520">
              <a:lnSpc>
                <a:spcPct val="90000"/>
              </a:lnSpc>
              <a:spcBef>
                <a:spcPts val="1001"/>
              </a:spcBef>
              <a:buClr>
                <a:srgbClr val="ff0000"/>
              </a:buClr>
              <a:buFont typeface="Arial"/>
              <a:buChar char="•"/>
            </a:pPr>
            <a:r>
              <a:rPr b="0" i="1" lang="it-IT" sz="2300" spc="-1" strike="noStrike">
                <a:solidFill>
                  <a:srgbClr val="ff0000"/>
                </a:solidFill>
                <a:latin typeface="Century Gothic"/>
                <a:ea typeface="DejaVu Sans"/>
              </a:rPr>
              <a:t>Misure di intensità di corrente: </a:t>
            </a:r>
            <a:r>
              <a:rPr b="0" i="1" lang="it-IT" sz="2300" spc="-1" strike="noStrike">
                <a:solidFill>
                  <a:srgbClr val="ffffff"/>
                </a:solidFill>
                <a:latin typeface="Century Gothic"/>
                <a:ea typeface="DejaVu Sans"/>
              </a:rPr>
              <a:t>tester </a:t>
            </a:r>
            <a:r>
              <a:rPr b="0" lang="it-IT" sz="2300" spc="-1" strike="noStrike">
                <a:solidFill>
                  <a:srgbClr val="ffffff"/>
                </a:solidFill>
                <a:latin typeface="Century Gothic"/>
                <a:ea typeface="DejaVu Sans"/>
              </a:rPr>
              <a:t>in serie con il circuito; spinotto nero (-) nella boccola = o COM, quello rosso (+) nella boccola 50 μA=, 500 μA=, ecc. a seconda del fondo scala*. Dare tensione al circuito solo dopo avere inserito il tester. </a:t>
            </a:r>
            <a:endParaRPr b="0" lang="it-IT" sz="2300" spc="-1" strike="noStrike">
              <a:latin typeface="Arial"/>
            </a:endParaRPr>
          </a:p>
          <a:p>
            <a:pPr marL="228600" indent="-227520">
              <a:lnSpc>
                <a:spcPct val="90000"/>
              </a:lnSpc>
              <a:spcBef>
                <a:spcPts val="1001"/>
              </a:spcBef>
              <a:buClr>
                <a:srgbClr val="ff0000"/>
              </a:buClr>
              <a:buFont typeface="Arial"/>
              <a:buChar char="•"/>
            </a:pPr>
            <a:r>
              <a:rPr b="0" i="1" lang="it-IT" sz="2300" spc="-1" strike="noStrike">
                <a:solidFill>
                  <a:srgbClr val="ff0000"/>
                </a:solidFill>
                <a:latin typeface="Century Gothic"/>
                <a:ea typeface="DejaVu Sans"/>
              </a:rPr>
              <a:t>Misure di resistenze R</a:t>
            </a:r>
            <a:r>
              <a:rPr b="0" i="1" lang="it-IT" sz="2300" spc="-1" strike="noStrike">
                <a:solidFill>
                  <a:srgbClr val="ffffff"/>
                </a:solidFill>
                <a:latin typeface="Century Gothic"/>
                <a:ea typeface="DejaVu Sans"/>
              </a:rPr>
              <a:t>, accertarsi che non passi </a:t>
            </a:r>
            <a:r>
              <a:rPr b="0" lang="it-IT" sz="2300" spc="-1" strike="noStrike">
                <a:solidFill>
                  <a:srgbClr val="ffffff"/>
                </a:solidFill>
                <a:latin typeface="Century Gothic"/>
                <a:ea typeface="DejaVu Sans"/>
              </a:rPr>
              <a:t>corrente.                                          Analogico: inserire uno spinotto nella boccola Ω in nero, l’altro nella boccola corrispondente a Ωx1, Ωx10, ecc*. Mettere i puntali a contatto e portare l’indice a 0 Ω con la manopola. Inserire tra i puntali la </a:t>
            </a:r>
            <a:r>
              <a:rPr b="0" i="1" lang="it-IT" sz="2300" spc="-1" strike="noStrike">
                <a:solidFill>
                  <a:srgbClr val="ffffff"/>
                </a:solidFill>
                <a:latin typeface="Century Gothic"/>
                <a:ea typeface="DejaVu Sans"/>
              </a:rPr>
              <a:t>R da misurare. Ricordarsi di </a:t>
            </a:r>
            <a:r>
              <a:rPr b="0" lang="it-IT" sz="2300" spc="-1" strike="noStrike">
                <a:solidFill>
                  <a:srgbClr val="ffffff"/>
                </a:solidFill>
                <a:latin typeface="Century Gothic"/>
                <a:ea typeface="DejaVu Sans"/>
              </a:rPr>
              <a:t>moltiplicare x1, x10, ecc. in funzione della portata scelta. Digitale: lo spinotto rosso in V/Ω e quello nero in COM. Selezionare con il commutatore la portata in Ω voluta*. Inserire la </a:t>
            </a:r>
            <a:r>
              <a:rPr b="0" i="1" lang="it-IT" sz="2300" spc="-1" strike="noStrike">
                <a:solidFill>
                  <a:srgbClr val="ffffff"/>
                </a:solidFill>
                <a:latin typeface="Century Gothic"/>
                <a:ea typeface="DejaVu Sans"/>
              </a:rPr>
              <a:t>R da </a:t>
            </a:r>
            <a:r>
              <a:rPr b="0" lang="it-IT" sz="2300" spc="-1" strike="noStrike">
                <a:solidFill>
                  <a:srgbClr val="ffffff"/>
                </a:solidFill>
                <a:latin typeface="Century Gothic"/>
                <a:ea typeface="DejaVu Sans"/>
              </a:rPr>
              <a:t>misurare tra i puntali e leggere il valore sul display.</a:t>
            </a:r>
            <a:endParaRPr b="0" lang="it-IT" sz="2300" spc="-1" strike="noStrike">
              <a:latin typeface="Arial"/>
            </a:endParaRPr>
          </a:p>
          <a:p>
            <a:pPr marL="228600" indent="-227520" algn="ctr">
              <a:lnSpc>
                <a:spcPct val="90000"/>
              </a:lnSpc>
              <a:spcBef>
                <a:spcPts val="1001"/>
              </a:spcBef>
            </a:pPr>
            <a:r>
              <a:rPr b="0" lang="it-IT" sz="2300" spc="-1" strike="noStrike">
                <a:solidFill>
                  <a:srgbClr val="ffffff"/>
                </a:solidFill>
                <a:latin typeface="Century Gothic"/>
                <a:ea typeface="DejaVu Sans"/>
              </a:rPr>
              <a:t>*nel caso non si conosca l’ordine di grandezza da misurare, la portata massima. Dopo la prima lettura passare alla portata più bassa per ottenere una misura più precisa.</a:t>
            </a:r>
            <a:endParaRPr b="0" lang="it-IT" sz="2300" spc="-1" strike="noStrike">
              <a:latin typeface="Arial"/>
            </a:endParaRPr>
          </a:p>
          <a:p>
            <a:pPr marL="228600" indent="-227520">
              <a:lnSpc>
                <a:spcPct val="90000"/>
              </a:lnSpc>
              <a:spcBef>
                <a:spcPts val="1001"/>
              </a:spcBef>
            </a:pPr>
            <a:endParaRPr b="0" lang="it-IT" sz="2300" spc="-1" strike="noStrike">
              <a:latin typeface="Arial"/>
            </a:endParaRPr>
          </a:p>
          <a:p>
            <a:pPr marL="228600" indent="-227520">
              <a:lnSpc>
                <a:spcPct val="90000"/>
              </a:lnSpc>
              <a:spcBef>
                <a:spcPts val="1001"/>
              </a:spcBef>
            </a:pPr>
            <a:endParaRPr b="0" lang="it-IT" sz="2300" spc="-1" strike="noStrike">
              <a:latin typeface="Arial"/>
            </a:endParaRPr>
          </a:p>
          <a:p>
            <a:pPr marL="228600" indent="-227520">
              <a:lnSpc>
                <a:spcPct val="90000"/>
              </a:lnSpc>
              <a:spcBef>
                <a:spcPts val="1001"/>
              </a:spcBef>
            </a:pPr>
            <a:endParaRPr b="0" lang="it-IT" sz="23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TC104033937[[fn=Scia di vapore]]</Template>
  <TotalTime>7368</TotalTime>
  <Application>LibreOffice/6.0.4.2$Windows_X86_64 LibreOffice_project/9b0d9b32d5dcda91d2f1a96dc04c645c450872bf</Application>
  <Words>2189</Words>
  <Paragraphs>149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2013-08-01T12:31:02Z</dcterms:created>
  <dc:creator>Petr Barborik</dc:creator>
  <dc:description/>
  <dc:language>it-IT</dc:language>
  <cp:lastModifiedBy/>
  <dcterms:modified xsi:type="dcterms:W3CDTF">2018-11-26T17:09:32Z</dcterms:modified>
  <cp:revision>52</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