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tif" ContentType="image/tiff"/>
  <Override PartName="/ppt/media/image1.png" ContentType="image/png"/>
  <Override PartName="/ppt/media/image8.tif" ContentType="image/tiff"/>
  <Override PartName="/ppt/media/image2.png" ContentType="image/png"/>
  <Override PartName="/ppt/media/image9.tif" ContentType="image/tiff"/>
  <Override PartName="/ppt/media/image3.png" ContentType="image/png"/>
  <Override PartName="/ppt/media/image4.png" ContentType="image/png"/>
  <Override PartName="/ppt/media/image5.tif" ContentType="image/tiff"/>
  <Override PartName="/ppt/media/image6.tif" ContentType="image/tiff"/>
  <Override PartName="/ppt/media/image10.tif" ContentType="image/tiff"/>
  <Override PartName="/ppt/media/image11.tif" ContentType="image/tiff"/>
  <Override PartName="/ppt/media/image12.tif" ContentType="image/tiff"/>
  <Override PartName="/ppt/media/image13.tif" ContentType="image/tiff"/>
  <Override PartName="/ppt/media/image14.tif" ContentType="image/tiff"/>
  <Override PartName="/ppt/media/image15.tif" ContentType="image/tiff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839" spc="-1" strike="noStrike">
                <a:solidFill>
                  <a:srgbClr val="ffffff"/>
                </a:solidFill>
                <a:latin typeface="Century Gothic"/>
              </a:defRPr>
            </a:pPr>
            <a:r>
              <a:rPr b="0" sz="839" spc="-1" strike="noStrike">
                <a:solidFill>
                  <a:srgbClr val="ffffff"/>
                </a:solidFill>
                <a:latin typeface="Century Gothic"/>
              </a:rPr>
              <a:t>Diagramma orario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462567579951"/>
          <c:y val="0.148289665211063"/>
          <c:w val="0.863465591496381"/>
          <c:h val="0.48562590975254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df2e28"/>
            </a:solidFill>
            <a:ln w="19080">
              <a:solidFill>
                <a:srgbClr val="df2e28"/>
              </a:solidFill>
              <a:round/>
            </a:ln>
          </c:spPr>
          <c:marker>
            <c:symbol val="circle"/>
            <c:size val="5"/>
            <c:spPr>
              <a:solidFill>
                <a:srgbClr val="df2e28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5"/>
                <c:pt idx="0">
                  <c:v>0</c:v>
                </c:pt>
                <c:pt idx="1">
                  <c:v>0.63</c:v>
                </c:pt>
                <c:pt idx="2">
                  <c:v>0.07</c:v>
                </c:pt>
                <c:pt idx="3">
                  <c:v>0.94</c:v>
                </c:pt>
                <c:pt idx="4">
                  <c:v>1.52</c:v>
                </c:pt>
              </c:numCache>
            </c:numRef>
          </c:yVal>
          <c:smooth val="0"/>
        </c:ser>
        <c:axId val="29413336"/>
        <c:axId val="3447231"/>
      </c:scatterChart>
      <c:valAx>
        <c:axId val="29413336"/>
        <c:scaling>
          <c:orientation val="minMax"/>
        </c:scaling>
        <c:delete val="0"/>
        <c:axPos val="b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7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700" spc="-1" strike="noStrike">
                    <a:solidFill>
                      <a:srgbClr val="ffffff"/>
                    </a:solidFill>
                    <a:latin typeface="Century Gothic"/>
                  </a:rPr>
                  <a:t>tempo (s)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3447231"/>
        <c:crosses val="autoZero"/>
        <c:crossBetween val="midCat"/>
      </c:valAx>
      <c:valAx>
        <c:axId val="3447231"/>
        <c:scaling>
          <c:orientation val="minMax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7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700" spc="-1" strike="noStrike">
                    <a:solidFill>
                      <a:srgbClr val="ffffff"/>
                    </a:solidFill>
                    <a:latin typeface="Century Gothic"/>
                  </a:rPr>
                  <a:t>Posizione (m)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2941333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720" spc="-1" strike="noStrike">
                <a:solidFill>
                  <a:srgbClr val="ffffff"/>
                </a:solidFill>
                <a:latin typeface="Century Gothic"/>
              </a:defRPr>
            </a:pPr>
            <a:r>
              <a:rPr b="0" sz="720" spc="-1" strike="noStrike">
                <a:solidFill>
                  <a:srgbClr val="ffffff"/>
                </a:solidFill>
                <a:latin typeface="Century Gothic"/>
              </a:rPr>
              <a:t>Velocità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685749407322855"/>
          <c:y val="0.151920504490732"/>
          <c:w val="0.842830801650715"/>
          <c:h val="0.703993884960825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fe801a"/>
            </a:solidFill>
            <a:ln w="19080">
              <a:solidFill>
                <a:srgbClr val="fe801a"/>
              </a:solidFill>
              <a:round/>
            </a:ln>
          </c:spPr>
          <c:marker>
            <c:symbol val="circle"/>
            <c:size val="5"/>
            <c:spPr>
              <a:solidFill>
                <a:srgbClr val="fe801a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5"/>
                <c:pt idx="0">
                  <c:v>0</c:v>
                </c:pt>
                <c:pt idx="1">
                  <c:v>0.21</c:v>
                </c:pt>
                <c:pt idx="2">
                  <c:v>-0.28</c:v>
                </c:pt>
                <c:pt idx="3">
                  <c:v>0.29</c:v>
                </c:pt>
                <c:pt idx="4">
                  <c:v>0.29</c:v>
                </c:pt>
              </c:numCache>
            </c:numRef>
          </c:yVal>
          <c:smooth val="0"/>
        </c:ser>
        <c:axId val="89217901"/>
        <c:axId val="68125484"/>
      </c:scatterChart>
      <c:valAx>
        <c:axId val="89217901"/>
        <c:scaling>
          <c:orientation val="minMax"/>
        </c:scaling>
        <c:delete val="0"/>
        <c:axPos val="b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6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600" spc="-1" strike="noStrike">
                    <a:solidFill>
                      <a:srgbClr val="ffffff"/>
                    </a:solidFill>
                    <a:latin typeface="Century Gothic"/>
                  </a:rPr>
                  <a:t>tempo (s)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6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68125484"/>
        <c:crosses val="autoZero"/>
        <c:crossBetween val="midCat"/>
      </c:valAx>
      <c:valAx>
        <c:axId val="68125484"/>
        <c:scaling>
          <c:orientation val="minMax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6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600" spc="-1" strike="noStrike">
                    <a:solidFill>
                      <a:srgbClr val="ffffff"/>
                    </a:solidFill>
                    <a:latin typeface="Century Gothic"/>
                  </a:rPr>
                  <a:t>Velocità (m/s)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6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89217901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839" spc="-1" strike="noStrike">
                <a:solidFill>
                  <a:srgbClr val="ffffff"/>
                </a:solidFill>
                <a:latin typeface="Century Gothic"/>
              </a:defRPr>
            </a:pPr>
            <a:r>
              <a:rPr b="0" sz="839" spc="-1" strike="noStrike">
                <a:solidFill>
                  <a:srgbClr val="ffffff"/>
                </a:solidFill>
                <a:latin typeface="Century Gothic"/>
              </a:rPr>
              <a:t>Diagramma orario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251875745039"/>
          <c:y val="0.0980544747081712"/>
          <c:w val="0.802187784867821"/>
          <c:h val="0.6412451361867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df2e28"/>
            </a:solidFill>
            <a:ln w="25560">
              <a:noFill/>
            </a:ln>
          </c:spPr>
          <c:marker>
            <c:symbol val="circle"/>
            <c:size val="5"/>
            <c:spPr>
              <a:solidFill>
                <a:srgbClr val="df2e28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trendline>
            <c:spPr>
              <a:ln w="19080">
                <a:solidFill>
                  <a:srgbClr val="df2e28"/>
                </a:solidFill>
                <a:round/>
              </a:ln>
            </c:spPr>
            <c:trendlineType val="poly"/>
            <c:order val="2"/>
            <c:forward val="0"/>
            <c:backward val="0"/>
            <c:dispRSqr val="0"/>
            <c:dispEq val="0"/>
          </c:trendline>
          <c:xVal>
            <c:numRef>
              <c:f>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6"/>
                <c:pt idx="0">
                  <c:v>0</c:v>
                </c:pt>
                <c:pt idx="1">
                  <c:v>44.145</c:v>
                </c:pt>
                <c:pt idx="2">
                  <c:v>78.48</c:v>
                </c:pt>
                <c:pt idx="3">
                  <c:v>122.625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axId val="75930043"/>
        <c:axId val="97608320"/>
      </c:scatterChart>
      <c:valAx>
        <c:axId val="75930043"/>
        <c:scaling>
          <c:orientation val="minMax"/>
        </c:scaling>
        <c:delete val="0"/>
        <c:axPos val="b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7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700" spc="-1" strike="noStrike">
                    <a:solidFill>
                      <a:srgbClr val="ffffff"/>
                    </a:solidFill>
                    <a:latin typeface="Century Gothic"/>
                  </a:rPr>
                  <a:t>tempo (s)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97608320"/>
        <c:crosses val="autoZero"/>
        <c:crossBetween val="midCat"/>
      </c:valAx>
      <c:valAx>
        <c:axId val="97608320"/>
        <c:scaling>
          <c:orientation val="minMax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7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700" spc="-1" strike="noStrike">
                    <a:solidFill>
                      <a:srgbClr val="ffffff"/>
                    </a:solidFill>
                    <a:latin typeface="Century Gothic"/>
                  </a:rPr>
                  <a:t>Posizione (m)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75930043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720" spc="-1" strike="noStrike">
                <a:solidFill>
                  <a:srgbClr val="ffffff"/>
                </a:solidFill>
                <a:latin typeface="Century Gothic"/>
              </a:defRPr>
            </a:pPr>
            <a:r>
              <a:rPr b="0" sz="720" spc="-1" strike="noStrike">
                <a:solidFill>
                  <a:srgbClr val="ffffff"/>
                </a:solidFill>
                <a:latin typeface="Century Gothic"/>
              </a:rPr>
              <a:t>Velocità</a:t>
            </a:r>
          </a:p>
        </c:rich>
      </c:tx>
      <c:overlay val="0"/>
    </c:title>
    <c:autoTitleDeleted val="0"/>
    <c:plotArea>
      <c:scatterChart>
        <c:scatterStyle val="lineMarker"/>
        <c:varyColors val="0"/>
        <c:ser>
          <c:idx val="0"/>
          <c:order val="0"/>
          <c:spPr>
            <a:solidFill>
              <a:srgbClr val="fe801a"/>
            </a:solidFill>
            <a:ln w="19080">
              <a:solidFill>
                <a:srgbClr val="fe801a"/>
              </a:solidFill>
              <a:round/>
            </a:ln>
          </c:spPr>
          <c:marker>
            <c:symbol val="circle"/>
            <c:size val="5"/>
            <c:spPr>
              <a:solidFill>
                <a:srgbClr val="fe801a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6"/>
                <c:pt idx="0">
                  <c:v>0</c:v>
                </c:pt>
                <c:pt idx="1">
                  <c:v>29.43</c:v>
                </c:pt>
                <c:pt idx="2">
                  <c:v>39.24</c:v>
                </c:pt>
                <c:pt idx="3">
                  <c:v>49.05</c:v>
                </c:pt>
                <c:pt idx="4">
                  <c:v>0</c:v>
                </c:pt>
                <c:pt idx="5">
                  <c:v>0</c:v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</c:numCache>
            </c:numRef>
          </c:yVal>
          <c:smooth val="1"/>
        </c:ser>
        <c:axId val="5634849"/>
        <c:axId val="33681309"/>
      </c:scatterChart>
      <c:valAx>
        <c:axId val="5634849"/>
        <c:scaling>
          <c:orientation val="minMax"/>
        </c:scaling>
        <c:delete val="0"/>
        <c:axPos val="b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6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600" spc="-1" strike="noStrike">
                    <a:solidFill>
                      <a:srgbClr val="ffffff"/>
                    </a:solidFill>
                    <a:latin typeface="Century Gothic"/>
                  </a:rPr>
                  <a:t>tempo (s)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6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33681309"/>
        <c:crosses val="autoZero"/>
        <c:crossBetween val="midCat"/>
      </c:valAx>
      <c:valAx>
        <c:axId val="33681309"/>
        <c:scaling>
          <c:orientation val="minMax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6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600" spc="-1" strike="noStrike">
                    <a:solidFill>
                      <a:srgbClr val="ffffff"/>
                    </a:solidFill>
                    <a:latin typeface="Century Gothic"/>
                  </a:rPr>
                  <a:t>Velocità (m/s)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6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5634849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960" spc="-1" strike="noStrike">
                <a:solidFill>
                  <a:srgbClr val="ffffff"/>
                </a:solidFill>
                <a:latin typeface="Century Gothic"/>
              </a:defRPr>
            </a:pPr>
            <a:r>
              <a:rPr b="0" sz="960" spc="-1" strike="noStrike">
                <a:solidFill>
                  <a:srgbClr val="ffffff"/>
                </a:solidFill>
                <a:latin typeface="Century Gothic"/>
              </a:rPr>
              <a:t>Accelerazione</a:t>
            </a:r>
          </a:p>
        </c:rich>
      </c:tx>
      <c:overlay val="0"/>
    </c:title>
    <c:autoTitleDeleted val="0"/>
    <c:plotArea>
      <c:scatterChart>
        <c:scatterStyle val="lineMarker"/>
        <c:varyColors val="0"/>
        <c:ser>
          <c:idx val="0"/>
          <c:order val="0"/>
          <c:spPr>
            <a:solidFill>
              <a:srgbClr val="e9bf35"/>
            </a:solidFill>
            <a:ln w="19080">
              <a:solidFill>
                <a:srgbClr val="e9bf35"/>
              </a:solidFill>
              <a:round/>
            </a:ln>
          </c:spPr>
          <c:marker>
            <c:symbol val="circle"/>
            <c:size val="5"/>
            <c:spPr>
              <a:solidFill>
                <a:srgbClr val="e9bf35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6"/>
                <c:pt idx="0">
                  <c:v>9.81</c:v>
                </c:pt>
                <c:pt idx="1">
                  <c:v>9.81</c:v>
                </c:pt>
                <c:pt idx="2">
                  <c:v>9.81</c:v>
                </c:pt>
                <c:pt idx="3">
                  <c:v>9.81</c:v>
                </c:pt>
                <c:pt idx="4">
                  <c:v>9.81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</c:numCache>
            </c:numRef>
          </c:yVal>
          <c:smooth val="1"/>
        </c:ser>
        <c:axId val="39099640"/>
        <c:axId val="52875880"/>
      </c:scatterChart>
      <c:valAx>
        <c:axId val="39099640"/>
        <c:scaling>
          <c:orientation val="minMax"/>
        </c:scaling>
        <c:delete val="0"/>
        <c:axPos val="b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8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800" spc="-1" strike="noStrike">
                    <a:solidFill>
                      <a:srgbClr val="ffffff"/>
                    </a:solidFill>
                    <a:latin typeface="Century Gothic"/>
                  </a:rPr>
                  <a:t>tempo (s)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52875880"/>
        <c:crosses val="autoZero"/>
        <c:crossBetween val="midCat"/>
      </c:valAx>
      <c:valAx>
        <c:axId val="52875880"/>
        <c:scaling>
          <c:orientation val="minMax"/>
        </c:scaling>
        <c:delete val="0"/>
        <c:axPos val="l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800" spc="-1" strike="noStrike">
                    <a:solidFill>
                      <a:srgbClr val="ffffff"/>
                    </a:solidFill>
                    <a:latin typeface="Century Gothic"/>
                  </a:defRPr>
                </a:pPr>
                <a:r>
                  <a:rPr b="0" sz="800" spc="-1" strike="noStrike">
                    <a:solidFill>
                      <a:srgbClr val="ffffff"/>
                    </a:solidFill>
                    <a:latin typeface="Century Gothic"/>
                  </a:rPr>
                  <a:t>Accelerazione (m/s^2)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ffffff"/>
                </a:solidFill>
                <a:latin typeface="Century Gothic"/>
              </a:defRPr>
            </a:pPr>
          </a:p>
        </c:txPr>
        <c:crossAx val="39099640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Fai clic per spostare la diapositiva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B3B4AA0-87E1-4002-8EC0-8D17289FA2D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897E88C-7401-4B43-80B5-1C9560F56678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6000" spc="-1" strike="noStrike" cap="all">
                <a:solidFill>
                  <a:srgbClr val="ffffff"/>
                </a:solidFill>
                <a:latin typeface="Century Gothic"/>
              </a:rPr>
              <a:t>Fare clic per modificare lo stile del titolo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11ED875-1405-4E2D-B341-26DCB5E39191}" type="datetime1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26/11/2018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D96DF60-A740-4585-90B6-69FDFE751A0E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Fai clic per modificare il formato del testo della struttura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Secondo livello struttura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Terzo livello struttura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Quarto livello struttura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Quinto livello struttura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Sesto livello struttura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Settimo livello struttura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Fare clic per modificare lo stile del titolo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Fare clic per modificare stili del testo dello schema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Secondo livello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Terzo livello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Quarto livello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Quinto livello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D5E7CF9-FDCF-41BC-9A6B-E4E6F469D4EB}" type="datetime1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26/11/2018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A1B7BA9-B4BF-489B-91F6-CDDD2E4E5F22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tif"/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4.tif"/><Relationship Id="rId6" Type="http://schemas.openxmlformats.org/officeDocument/2006/relationships/image" Target="../media/image15.tif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1281960" y="2075760"/>
            <a:ext cx="9213840" cy="15814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4213800" y="3925440"/>
            <a:ext cx="3313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entury Gothic"/>
              </a:rPr>
              <a:t>Sara Palmerini – INFN Perugia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077320" y="143100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9195D93-7995-4E44-ABFA-16222D915C7C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1371600" y="4323960"/>
            <a:ext cx="6400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Caduta 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l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ibera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https://www.youtube.com/watch?v=JaS2TQDjv0k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53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CCB963A-8B0B-4692-88FA-5DC9094C4782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pic>
        <p:nvPicPr>
          <p:cNvPr id="154" name="Picture 1" descr=""/>
          <p:cNvPicPr/>
          <p:nvPr/>
        </p:nvPicPr>
        <p:blipFill>
          <a:blip r:embed="rId1"/>
          <a:stretch/>
        </p:blipFill>
        <p:spPr>
          <a:xfrm>
            <a:off x="768240" y="2824920"/>
            <a:ext cx="3933000" cy="350892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5"/>
          <p:cNvSpPr/>
          <p:nvPr/>
        </p:nvSpPr>
        <p:spPr>
          <a:xfrm>
            <a:off x="5024520" y="4405680"/>
            <a:ext cx="69544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 </a:t>
            </a: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Materiale: </a:t>
            </a:r>
            <a:r>
              <a:rPr b="0" lang="it-IT" sz="1800" spc="-1" strike="noStrike">
                <a:solidFill>
                  <a:srgbClr val="ffffff"/>
                </a:solidFill>
                <a:latin typeface="Century Gothic"/>
              </a:rPr>
              <a:t>fogli di carta, sferette, gomme …, cronometro 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 </a:t>
            </a: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Esperimento: </a:t>
            </a:r>
            <a:r>
              <a:rPr b="0" lang="it-IT" sz="1800" spc="-1" strike="noStrike">
                <a:solidFill>
                  <a:srgbClr val="ffffff"/>
                </a:solidFill>
                <a:latin typeface="Century Gothic"/>
              </a:rPr>
              <a:t>lanciare gli oggetti di diverse forme e masse dalla stessa altezza. Gli studenti in squadre possono scommettere su quale impatterà prima il suolo.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 </a:t>
            </a: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Domande chiave: </a:t>
            </a:r>
            <a:r>
              <a:rPr b="0" lang="it-IT" sz="1800" spc="-1" strike="noStrike">
                <a:solidFill>
                  <a:srgbClr val="ffffff"/>
                </a:solidFill>
                <a:latin typeface="Century Gothic"/>
              </a:rPr>
              <a:t>la massa influisce sul tempo di caduta? E la forma? Se lanciassimo gli stessi oggetti sulla Luna cosa cambierebbe?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56" name="Picture 3" descr=""/>
          <p:cNvPicPr/>
          <p:nvPr/>
        </p:nvPicPr>
        <p:blipFill>
          <a:blip r:embed="rId2"/>
          <a:stretch/>
        </p:blipFill>
        <p:spPr>
          <a:xfrm>
            <a:off x="6936480" y="2705400"/>
            <a:ext cx="3740400" cy="15224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crateri di 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m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eteoriti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85800" y="2194560"/>
            <a:ext cx="87717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Materiale: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piatto di plastica, farina, biglie di varie dimensioni, righello.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Esperimento: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si versa la farina nel piatto disponendola con una superficie abbastanza liscia, si lasciano cadere le biglie da diverse altezze sulla farina e si osservano e misurano i crateri formati.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1- Usare biglie di massa diversa che cadono sempre dalla stessa altezza per studiare la relazione fra la massa del corpo impattante e le dimensioni del cratere.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2- Usare la stessa biglia facendola cadere ogni volta da altezze diverse per studiare la relazione fra la velocita’d’impatto e le dimensioni del cratere.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Risultato: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al variare dell’altezza varia il diametro e la profondità del cratere. Studiare la relazione tra velocità della biglia e diametro del cratere.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Domande chiave: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perché si osservano molti più crateri da impatto con meteorite sulla Luna che sulla Terra?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Spiegazione: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l’energia potenziale mgh della biglia si converte in energia cinetica dell’impatto con la farina.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60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3E103A7-2FE9-4A63-A47D-A7A10AF7314D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9475200" y="2721240"/>
            <a:ext cx="2347200" cy="30974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Modulo 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1 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– sistemi di riferimento, unità di misura e cinematica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53400" y="2711880"/>
            <a:ext cx="11112120" cy="402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Metri e spazio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(unità di misura, grandezze, sistemi di riferimento)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Spostamento negativo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(vettori)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Vettore posizione e vettore spostamento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 (misura e analisi dei dati)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Torna indietro o va avanti?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(diagramma orario)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Retta o parabola?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(legge del moto uniforme e uniformemente accelarato)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Caduta libera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(tempo di caduta, fattore di forma, attrito dell’aria)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Crateri di meteoriti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(energia potenziale e cinetica, massa e velocità d’impatto)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46855BC-F5B4-46D0-A7D9-415E72EDF4E3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98" name="TextShape 4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METR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I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 e Spazio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52280" y="1581120"/>
            <a:ext cx="7200720" cy="4752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Materiali: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metro da sarta in cm, metro da sarta in pollici, segnalini o palline colorati, nastro adesivo, cartoncini colorati.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Esperimento: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si posizionano le 2 palline a una stessa distanza, che si misura con entrambi i metri. Fermandoli al piano con del nastro adesivo. Prima da destra a sinistra e poi da sinistra verso destra. Iniziamo a prendere appunti.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Risultato: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la distanza tra le palline è la stessa, ma la misura no.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Domande chiave: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Perché i 2 metri danno misure diverse? Se misuriamo la distanza dalla pallina rosa alla azzurra invece del contrario i numeri cambiano? Dove mettiamo lo «zero» del metro? Ti vengono in mente altre unità di misura di lunghezza?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Spiegazione: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i due metri hanno scale differenti, sono in unità di misura differenti, la lunghezza (la grandezza fisica) è la stessa, la misura differente. Lo «0» del metro è l’inizio del sistema di riferimento che stiamo costruendo, decidendo il «verso» della misura orientiamo il sistema e introduciamo il concetto di misura e vettore. 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5C49CFC-2766-4858-81C8-13505681BE7D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102" name="TextShape 4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pic>
        <p:nvPicPr>
          <p:cNvPr id="103" name="Immagine 6" descr=""/>
          <p:cNvPicPr/>
          <p:nvPr/>
        </p:nvPicPr>
        <p:blipFill>
          <a:blip r:embed="rId1"/>
          <a:stretch/>
        </p:blipFill>
        <p:spPr>
          <a:xfrm>
            <a:off x="7246800" y="5359320"/>
            <a:ext cx="4944960" cy="1498320"/>
          </a:xfrm>
          <a:prstGeom prst="rect">
            <a:avLst/>
          </a:prstGeom>
          <a:ln>
            <a:noFill/>
          </a:ln>
        </p:spPr>
      </p:pic>
      <p:pic>
        <p:nvPicPr>
          <p:cNvPr id="104" name="Immagine 7" descr=""/>
          <p:cNvPicPr/>
          <p:nvPr/>
        </p:nvPicPr>
        <p:blipFill>
          <a:blip r:embed="rId2"/>
          <a:srcRect l="0" t="0" r="15273" b="0"/>
          <a:stretch/>
        </p:blipFill>
        <p:spPr>
          <a:xfrm rot="4060200">
            <a:off x="9045000" y="2174040"/>
            <a:ext cx="1600920" cy="1418400"/>
          </a:xfrm>
          <a:prstGeom prst="rect">
            <a:avLst/>
          </a:prstGeom>
          <a:ln>
            <a:noFill/>
          </a:ln>
        </p:spPr>
      </p:pic>
      <p:pic>
        <p:nvPicPr>
          <p:cNvPr id="105" name="Immagine 8" descr=""/>
          <p:cNvPicPr/>
          <p:nvPr/>
        </p:nvPicPr>
        <p:blipFill>
          <a:blip r:embed="rId3"/>
          <a:stretch/>
        </p:blipFill>
        <p:spPr>
          <a:xfrm>
            <a:off x="11150640" y="3882240"/>
            <a:ext cx="867600" cy="841680"/>
          </a:xfrm>
          <a:prstGeom prst="rect">
            <a:avLst/>
          </a:prstGeom>
          <a:ln>
            <a:noFill/>
          </a:ln>
        </p:spPr>
      </p:pic>
      <p:pic>
        <p:nvPicPr>
          <p:cNvPr id="106" name="Immagine 9" descr=""/>
          <p:cNvPicPr/>
          <p:nvPr/>
        </p:nvPicPr>
        <p:blipFill>
          <a:blip r:embed="rId4"/>
          <a:stretch/>
        </p:blipFill>
        <p:spPr>
          <a:xfrm>
            <a:off x="7569360" y="38228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07" name="Immagine 10" descr=""/>
          <p:cNvPicPr/>
          <p:nvPr/>
        </p:nvPicPr>
        <p:blipFill>
          <a:blip r:embed="rId5"/>
          <a:srcRect l="-35" t="82308" r="21317" b="3697"/>
          <a:stretch/>
        </p:blipFill>
        <p:spPr>
          <a:xfrm>
            <a:off x="8445600" y="4123800"/>
            <a:ext cx="2739960" cy="30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2921040" y="45972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Spostament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o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  Negativo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52280" y="1453320"/>
            <a:ext cx="10820160" cy="1924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Materiale: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metro da sarta, segnalini o palline colorati. 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Esperimento: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disponiamo casualmente le palline su un piano, scegliamo il punto 0 e iniziamo a misurare le distanze. 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Risultato: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la misura delle palline più distanti è indicata da un valore maggiore.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11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BFC2629-8437-4645-A564-5A855012BD20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180000" y="3303000"/>
            <a:ext cx="7655400" cy="323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0000"/>
                </a:solidFill>
                <a:latin typeface="Century Gothic"/>
              </a:rPr>
              <a:t>Domande chiave:  </a:t>
            </a: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Cosa è la posizione? Cosa è la distanza? Basta misurare la distanza tra 2 palline per definire completamente la loro posizione nello spazio? Come posso dire che un pallina è a destra e l’altra a sinistra di «zero» usando in numeri?</a:t>
            </a:r>
            <a:endParaRPr b="0" lang="it-IT" sz="22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0000"/>
                </a:solidFill>
                <a:latin typeface="Century Gothic"/>
              </a:rPr>
              <a:t>Spiegazione/risultati:  </a:t>
            </a: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Una lunghezza o una distanza non possono essere negative, il segno – indica un verso e se sono in uno spazio 2D o 3D ho bisogno di più dati per definire la posizione: introduco così il concetto di vettore (modulo direzione e verso)</a:t>
            </a:r>
            <a:endParaRPr b="0" lang="it-IT" sz="2200" spc="-1" strike="noStrike">
              <a:latin typeface="Arial"/>
            </a:endParaRPr>
          </a:p>
        </p:txBody>
      </p:sp>
      <p:grpSp>
        <p:nvGrpSpPr>
          <p:cNvPr id="113" name="Group 6"/>
          <p:cNvGrpSpPr/>
          <p:nvPr/>
        </p:nvGrpSpPr>
        <p:grpSpPr>
          <a:xfrm>
            <a:off x="8160480" y="3521880"/>
            <a:ext cx="1972800" cy="1777680"/>
            <a:chOff x="8160480" y="3521880"/>
            <a:chExt cx="1972800" cy="1777680"/>
          </a:xfrm>
        </p:grpSpPr>
        <p:pic>
          <p:nvPicPr>
            <p:cNvPr id="114" name="Immagine 9" descr=""/>
            <p:cNvPicPr/>
            <p:nvPr/>
          </p:nvPicPr>
          <p:blipFill>
            <a:blip r:embed="rId1"/>
            <a:stretch/>
          </p:blipFill>
          <p:spPr>
            <a:xfrm rot="2406000">
              <a:off x="9613440" y="4779000"/>
              <a:ext cx="430920" cy="43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Immagine 10" descr=""/>
            <p:cNvPicPr/>
            <p:nvPr/>
          </p:nvPicPr>
          <p:blipFill>
            <a:blip r:embed="rId2"/>
            <a:stretch/>
          </p:blipFill>
          <p:spPr>
            <a:xfrm rot="2406000">
              <a:off x="8258040" y="3612600"/>
              <a:ext cx="453600" cy="469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Immagine 11" descr=""/>
            <p:cNvPicPr/>
            <p:nvPr/>
          </p:nvPicPr>
          <p:blipFill>
            <a:blip r:embed="rId3"/>
            <a:srcRect l="-35" t="82308" r="21317" b="3697"/>
            <a:stretch/>
          </p:blipFill>
          <p:spPr>
            <a:xfrm rot="2406000">
              <a:off x="8484840" y="4339800"/>
              <a:ext cx="1360800" cy="1584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7" name="Immagine 14" descr=""/>
          <p:cNvPicPr/>
          <p:nvPr/>
        </p:nvPicPr>
        <p:blipFill>
          <a:blip r:embed="rId4"/>
          <a:stretch/>
        </p:blipFill>
        <p:spPr>
          <a:xfrm>
            <a:off x="10554120" y="3936960"/>
            <a:ext cx="520200" cy="520200"/>
          </a:xfrm>
          <a:prstGeom prst="rect">
            <a:avLst/>
          </a:prstGeom>
          <a:ln>
            <a:noFill/>
          </a:ln>
        </p:spPr>
      </p:pic>
      <p:pic>
        <p:nvPicPr>
          <p:cNvPr id="118" name="Immagine 15" descr=""/>
          <p:cNvPicPr/>
          <p:nvPr/>
        </p:nvPicPr>
        <p:blipFill>
          <a:blip r:embed="rId5"/>
          <a:stretch/>
        </p:blipFill>
        <p:spPr>
          <a:xfrm rot="10800000">
            <a:off x="8524080" y="5677200"/>
            <a:ext cx="497160" cy="482400"/>
          </a:xfrm>
          <a:prstGeom prst="rect">
            <a:avLst/>
          </a:prstGeom>
          <a:ln>
            <a:noFill/>
          </a:ln>
        </p:spPr>
      </p:pic>
      <p:pic>
        <p:nvPicPr>
          <p:cNvPr id="119" name="Immagine 16" descr=""/>
          <p:cNvPicPr/>
          <p:nvPr/>
        </p:nvPicPr>
        <p:blipFill>
          <a:blip r:embed="rId6"/>
          <a:stretch/>
        </p:blipFill>
        <p:spPr>
          <a:xfrm>
            <a:off x="10337760" y="4915080"/>
            <a:ext cx="1854000" cy="16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Vettore 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p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osizione </a:t>
            </a:r>
            <a:br/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e vettore s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p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ostamento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85800" y="2194560"/>
            <a:ext cx="790380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Passare allo spazio 2D per esemplificare il concetto di vettore (posizione e spostamento).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Evidenziare la distinzione tra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posizione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 della pallina in un punto P e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spostamento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 di essa dal punto P1 al punto P2. Rappresentare con l’ausilio di frecce di cartone i due diversi vettori. 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Gli studenti suddivisi in due gruppi possono stabilire e misurare una configurazione di posizione e spostamento di N palline (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presa dati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).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L’altro gruppo dovrà ripristinare le configurazioni sulla base dell’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analisi dei dati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presi dai compagni.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A5C3086-8464-43FE-82F3-AD035EDFAE9A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8894520" y="2085480"/>
            <a:ext cx="2798640" cy="2005920"/>
          </a:xfrm>
          <a:prstGeom prst="rect">
            <a:avLst/>
          </a:prstGeom>
          <a:ln w="9360">
            <a:noFill/>
          </a:ln>
        </p:spPr>
      </p:pic>
      <p:pic>
        <p:nvPicPr>
          <p:cNvPr id="125" name="Picture 3" descr=""/>
          <p:cNvPicPr/>
          <p:nvPr/>
        </p:nvPicPr>
        <p:blipFill>
          <a:blip r:embed="rId2"/>
          <a:stretch/>
        </p:blipFill>
        <p:spPr>
          <a:xfrm>
            <a:off x="8894160" y="4311360"/>
            <a:ext cx="2789640" cy="2089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Torn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a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 Indietro o v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a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 avanti?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70160" y="2157480"/>
            <a:ext cx="76485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Materiale: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una pallina, metro, cronometro, quaderno e matita o foglio elettronico.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Esperimento: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si considera una pallina sul piano e ne misuriamo la posizione (istante iniziale), diamo una piccola spinta e cronometriamo, prendiamo nota della posizione della pallina in vari istanti. Ripetiamo l’operazione. Riportiamo i dati in tabella e poi su un diagramma orario.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Risultato: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il diagramma orario esprime spostamento e velocità nel tempo.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Domande chiave: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Abbiamo visto che uno spostamento può essere negativo, un intervallo di tempo può essere negativo?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Spiegazione: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no il tempo è una grandezza scalare, ma lo possiamo usare per calcolare un’altra grandezza ma vettoriale.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503ED97-303C-4BA1-9B03-5B6F46F43B3C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graphicFrame>
        <p:nvGraphicFramePr>
          <p:cNvPr id="130" name="Grafico 10"/>
          <p:cNvGraphicFramePr/>
          <p:nvPr/>
        </p:nvGraphicFramePr>
        <p:xfrm>
          <a:off x="8008200" y="2664360"/>
          <a:ext cx="3928320" cy="19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1" name="Grafico 11"/>
          <p:cNvGraphicFramePr/>
          <p:nvPr/>
        </p:nvGraphicFramePr>
        <p:xfrm>
          <a:off x="8092080" y="4193640"/>
          <a:ext cx="4099680" cy="188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Velocità medi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a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 o istantanea?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676440" y="239760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Che velocità abbiamo misurato?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La velocità misurata è la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velocità media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nell’intervallo di tempo Δt, più Δt diventa piccolo, più ci si avvicina alla velocità istantanea che è un vettore tangente alla traiettoria.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Siamo in grado di misurare la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velocità istantanea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? Come cambia il contributo dato dagli errori di misura se diminuisce l’intervallo di tempo? Riflessione sugli errori.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CC3D2AB-7A67-4760-AF74-F78E77E00B45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7888680" y="2017080"/>
            <a:ext cx="3032640" cy="223128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1200600" y="2977920"/>
            <a:ext cx="3369600" cy="1145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Er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r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ori di misura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685800" y="2194560"/>
            <a:ext cx="8033040" cy="402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Concetto di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errore assoluto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(sensibilità del metro e del cronometro) ed </a:t>
            </a: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errore relativo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Se misuro (s ± Δs) e (t ± Δt) come si propagano questi errori sulla misura di velocità v, quanto vale Δv?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Regola (con possibile dimostrazione): in un prodotto o rapporto tra due grandezze fisiche l’errore relativo da attribuire alla grandezza fisica risultante è pari alla somma degli errori relativi delle due grandezze di partenza.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Calcolo degli errori relativi di alcune misure prese e considerazioni …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05A5952-33AD-4F42-AA31-B50DEF090983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8715960" y="2656800"/>
            <a:ext cx="2990520" cy="26074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Ret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t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a o PAra</a:t>
            </a: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B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</a:rPr>
              <a:t>OLA?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204840" y="2218320"/>
            <a:ext cx="75117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Materiale: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una pallina, metro, cronometro, nastro adesivo, quaderno e matita o foglio elettronico.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Esperimento: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prendiamo la pallina misuriamo la sua posizione, diamole una piccola spinta sul piano, facendola scivolare lungo il metro, misuriamo la sua posizione sul piano e costruiamo il diagramma orario. Ripetiamo l’esperimento ma facendo cadere in verticale la pallina.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Risultato: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il diagramma orario dei 2 moti ha un andamento molto diverso.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Domande chiave: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Perché in un caso abbiamo una retta e nell’altro una parabola? Che differenze c’è tra i 2 casi?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entury Gothic"/>
              </a:rPr>
              <a:t>Spiegazione: 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la pallina scorre su un piano con un moto (approssimabile) ad un moto rettilineo uniforme, la caduta invece è un moto uniformemente accelerato a causa della forza di gravità.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aggiornaMenti - INFN</a:t>
            </a:r>
            <a:endParaRPr b="0" lang="it-IT" sz="1050" spc="-1" strike="noStrike">
              <a:latin typeface="Times New Roman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19311C1-8ED2-4105-93AC-490F19CFF084}" type="slidenum">
              <a:rPr b="0" lang="it-IT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graphicFrame>
        <p:nvGraphicFramePr>
          <p:cNvPr id="147" name="Grafico 5"/>
          <p:cNvGraphicFramePr/>
          <p:nvPr/>
        </p:nvGraphicFramePr>
        <p:xfrm>
          <a:off x="7125840" y="2257560"/>
          <a:ext cx="5133600" cy="138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8" name="Grafico 6"/>
          <p:cNvGraphicFramePr/>
          <p:nvPr/>
        </p:nvGraphicFramePr>
        <p:xfrm>
          <a:off x="7630560" y="3718080"/>
          <a:ext cx="4455720" cy="138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9" name="Grafico 7"/>
          <p:cNvGraphicFramePr/>
          <p:nvPr/>
        </p:nvGraphicFramePr>
        <p:xfrm>
          <a:off x="7851240" y="5202720"/>
          <a:ext cx="4266360" cy="138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TC104033937[[fn=Scia di vapore]]</Template>
  <TotalTime>2325</TotalTime>
  <Application>LibreOffice/6.0.4.2$Windows_X86_64 LibreOffice_project/9b0d9b32d5dcda91d2f1a96dc04c645c450872bf</Application>
  <Words>1301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2013-08-01T12:31:02Z</dcterms:created>
  <dc:creator>Petr Barborik</dc:creator>
  <dc:description/>
  <dc:language>it-IT</dc:language>
  <cp:lastModifiedBy>luisa alunni solestizi</cp:lastModifiedBy>
  <dcterms:modified xsi:type="dcterms:W3CDTF">2018-09-11T11:11:26Z</dcterms:modified>
  <cp:revision>43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