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5"/>
    <p:restoredTop sz="97600"/>
  </p:normalViewPr>
  <p:slideViewPr>
    <p:cSldViewPr snapToGrid="0" snapToObjects="1">
      <p:cViewPr varScale="1">
        <p:scale>
          <a:sx n="187" d="100"/>
          <a:sy n="187" d="100"/>
        </p:scale>
        <p:origin x="216" y="4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t>12/19/19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361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12/19/19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256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12/19/19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651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12/19/19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08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smtClean="0"/>
              <a:t>12/19/19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559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12/19/19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378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12/19/19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378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12/19/19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81886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12/19/19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262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smtClean="0"/>
              <a:t>12/19/19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97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smtClean="0"/>
              <a:t>12/19/19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615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12/19/19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551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upermicro.com/en/products/system/2U/6029/SSG-6029P-E1CR16T.cf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51104A-B086-0A4F-A0C6-0572901EA55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Comitato Scientifico IBISCO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6DD7AE-37B6-CC4C-BB4B-5D161E9F792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19/12/20</a:t>
            </a:r>
          </a:p>
          <a:p>
            <a:r>
              <a:rPr lang="it-IT" dirty="0"/>
              <a:t>Elisabetta Vilucchi</a:t>
            </a:r>
          </a:p>
        </p:txBody>
      </p:sp>
    </p:spTree>
    <p:extLst>
      <p:ext uri="{BB962C8B-B14F-4D97-AF65-F5344CB8AC3E}">
        <p14:creationId xmlns:p14="http://schemas.microsoft.com/office/powerpoint/2010/main" val="1381506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185F0C-CA16-3D4B-BE77-FB10B4F1F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LNF-01-CAL-INFN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BF53A-403B-524A-9D82-E727B19681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OR13</a:t>
            </a:r>
          </a:p>
          <a:p>
            <a:r>
              <a:rPr lang="it-IT" dirty="0"/>
              <a:t>6 macchine per servizi centrali da installare a LNF-INFN</a:t>
            </a:r>
          </a:p>
          <a:p>
            <a:r>
              <a:rPr lang="it-IT" dirty="0"/>
              <a:t>Spesa presunta: 43.200,00€ (52.700,00€ IVA inclusa)</a:t>
            </a:r>
          </a:p>
          <a:p>
            <a:r>
              <a:rPr lang="it-IT" dirty="0"/>
              <a:t>Acquisto da Converge in convenzione: Tecnologie Server 2, lotto 3:</a:t>
            </a:r>
          </a:p>
          <a:p>
            <a:r>
              <a:rPr lang="it-IT" dirty="0"/>
              <a:t>Spesa effettiva: 43.179,00€ (52.678,38€ IVA inclusa)</a:t>
            </a:r>
          </a:p>
          <a:p>
            <a:r>
              <a:rPr lang="it-IT" dirty="0"/>
              <a:t>Data emissione ordine alla ditta: 4/11/19</a:t>
            </a:r>
          </a:p>
          <a:p>
            <a:pPr lvl="1"/>
            <a:r>
              <a:rPr lang="it-IT" dirty="0"/>
              <a:t>Ordine ricevuto dalla ditta l’11/11/19</a:t>
            </a:r>
          </a:p>
          <a:p>
            <a:r>
              <a:rPr lang="it-IT" dirty="0"/>
              <a:t>Converge ci ha informato che:</a:t>
            </a:r>
          </a:p>
          <a:p>
            <a:pPr lvl="1"/>
            <a:r>
              <a:rPr lang="it-IT" dirty="0"/>
              <a:t>dovrà evadere l’ordine entro il 14/1/20 (secondo convenzione)</a:t>
            </a:r>
          </a:p>
          <a:p>
            <a:pPr lvl="1"/>
            <a:r>
              <a:rPr lang="it-IT" dirty="0"/>
              <a:t>consegna prevista per il l/1/20 (🙄), installazione prevista per il 7/1/20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79899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DD2F39-C53D-C348-8801-6AE0D8DF0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LNF-05-CAL-INAF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9AD32C-ED1E-8D4B-BE24-E095ACF15B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OR13</a:t>
            </a:r>
          </a:p>
          <a:p>
            <a:r>
              <a:rPr lang="it-IT" dirty="0"/>
              <a:t>12 macchine per servizi centrali da installare a OAR-INAF</a:t>
            </a:r>
          </a:p>
          <a:p>
            <a:r>
              <a:rPr lang="it-IT" dirty="0"/>
              <a:t>Spesa presunta: 88.320,00€ (107.750,00€ IVA inclusa)</a:t>
            </a:r>
          </a:p>
          <a:p>
            <a:r>
              <a:rPr lang="it-IT" dirty="0"/>
              <a:t>Per le esigenze dell’INAF/CTA, questi server dovranno costituire anche un sistema di </a:t>
            </a:r>
            <a:r>
              <a:rPr lang="it-IT" dirty="0" err="1"/>
              <a:t>storage</a:t>
            </a:r>
            <a:r>
              <a:rPr lang="it-IT" dirty="0"/>
              <a:t> da almeno 800TB</a:t>
            </a:r>
          </a:p>
          <a:p>
            <a:r>
              <a:rPr lang="it-IT" dirty="0"/>
              <a:t>La soluzione potrebbero essere, ad esempio, delle macchine Supermicro 2U in grado di alloggiare dischi da 3.5" da acquistare inizialmente senza dischi e che l’INAF doterà di dischi successivamente a sue spese:</a:t>
            </a:r>
          </a:p>
          <a:p>
            <a:pPr lvl="1"/>
            <a:r>
              <a:rPr lang="it-IT" dirty="0">
                <a:hlinkClick r:id="rId2"/>
              </a:rPr>
              <a:t>https://www.supermicro.com/en/products/system/2U/6029/SSG-6029P-E1CR16T.cfm</a:t>
            </a:r>
            <a:r>
              <a:rPr lang="it-IT" dirty="0"/>
              <a:t> </a:t>
            </a:r>
          </a:p>
          <a:p>
            <a:r>
              <a:rPr lang="it-IT" dirty="0"/>
              <a:t>C’è stata una prima riunione INFN-INAF che ha coinvolto anche i </a:t>
            </a:r>
            <a:r>
              <a:rPr lang="it-IT"/>
              <a:t>responsabili amministrativi</a:t>
            </a:r>
            <a:endParaRPr lang="it-IT" dirty="0"/>
          </a:p>
          <a:p>
            <a:r>
              <a:rPr lang="it-IT" dirty="0"/>
              <a:t>L’INAF chiederà offerte per i server sopra e sta valutando se fare al più presto una gara solamente per questi 12 server o se farne un lotto (di tre) di una gara in cui acquistare anche LNF-03-CAL-INAF e LNF-04-STO-INAF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896500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42</TotalTime>
  <Words>247</Words>
  <Application>Microsoft Macintosh PowerPoint</Application>
  <PresentationFormat>Widescreen</PresentationFormat>
  <Paragraphs>25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Calibri</vt:lpstr>
      <vt:lpstr>Rockwell</vt:lpstr>
      <vt:lpstr>Rockwell Condensed</vt:lpstr>
      <vt:lpstr>Rockwell Extra Bold</vt:lpstr>
      <vt:lpstr>Wingdings</vt:lpstr>
      <vt:lpstr>Wood Type</vt:lpstr>
      <vt:lpstr>Comitato Scientifico IBISCO</vt:lpstr>
      <vt:lpstr>LNF-01-CAL-INFN</vt:lpstr>
      <vt:lpstr>LNF-05-CAL-INAF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5</cp:revision>
  <dcterms:created xsi:type="dcterms:W3CDTF">2019-12-19T08:22:16Z</dcterms:created>
  <dcterms:modified xsi:type="dcterms:W3CDTF">2019-12-19T09:04:55Z</dcterms:modified>
</cp:coreProperties>
</file>