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25"/>
  </p:notesMasterIdLst>
  <p:handoutMasterIdLst>
    <p:handoutMasterId r:id="rId26"/>
  </p:handoutMasterIdLst>
  <p:sldIdLst>
    <p:sldId id="256" r:id="rId4"/>
    <p:sldId id="407" r:id="rId5"/>
    <p:sldId id="354" r:id="rId6"/>
    <p:sldId id="415" r:id="rId7"/>
    <p:sldId id="363" r:id="rId8"/>
    <p:sldId id="369" r:id="rId9"/>
    <p:sldId id="378" r:id="rId10"/>
    <p:sldId id="390" r:id="rId11"/>
    <p:sldId id="263" r:id="rId12"/>
    <p:sldId id="425" r:id="rId13"/>
    <p:sldId id="406" r:id="rId14"/>
    <p:sldId id="423" r:id="rId15"/>
    <p:sldId id="422" r:id="rId16"/>
    <p:sldId id="418" r:id="rId17"/>
    <p:sldId id="419" r:id="rId18"/>
    <p:sldId id="420" r:id="rId19"/>
    <p:sldId id="421" r:id="rId20"/>
    <p:sldId id="426" r:id="rId21"/>
    <p:sldId id="411" r:id="rId22"/>
    <p:sldId id="405" r:id="rId23"/>
    <p:sldId id="424" r:id="rId24"/>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6634F866-CF9C-D047-B07C-F374D2EAB18D}">
          <p14:sldIdLst>
            <p14:sldId id="256"/>
            <p14:sldId id="407"/>
            <p14:sldId id="354"/>
            <p14:sldId id="415"/>
            <p14:sldId id="363"/>
            <p14:sldId id="369"/>
            <p14:sldId id="378"/>
            <p14:sldId id="390"/>
            <p14:sldId id="263"/>
            <p14:sldId id="425"/>
            <p14:sldId id="406"/>
            <p14:sldId id="423"/>
            <p14:sldId id="422"/>
            <p14:sldId id="418"/>
            <p14:sldId id="419"/>
            <p14:sldId id="420"/>
            <p14:sldId id="421"/>
            <p14:sldId id="426"/>
            <p14:sldId id="411"/>
            <p14:sldId id="405"/>
            <p14:sldId id="424"/>
          </p14:sldIdLst>
        </p14:section>
        <p14:section name="backup slide" id="{CCD11BDD-C13A-B048-955D-5709498B61E1}">
          <p14:sldIdLst/>
        </p14:section>
      </p14:sectionLst>
    </p:ext>
    <p:ext uri="{EFAFB233-063F-42B5-8137-9DF3F51BA10A}">
      <p15:sldGuideLst xmlns:p15="http://schemas.microsoft.com/office/powerpoint/2012/main">
        <p15:guide id="1" orient="horz" pos="139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A40D"/>
    <a:srgbClr val="32A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1" autoAdjust="0"/>
    <p:restoredTop sz="94737" autoAdjust="0"/>
  </p:normalViewPr>
  <p:slideViewPr>
    <p:cSldViewPr>
      <p:cViewPr varScale="1">
        <p:scale>
          <a:sx n="153" d="100"/>
          <a:sy n="153" d="100"/>
        </p:scale>
        <p:origin x="328" y="168"/>
      </p:cViewPr>
      <p:guideLst>
        <p:guide orient="horz" pos="1393"/>
        <p:guide pos="2880"/>
      </p:guideLst>
    </p:cSldViewPr>
  </p:slideViewPr>
  <p:outlineViewPr>
    <p:cViewPr>
      <p:scale>
        <a:sx n="33" d="100"/>
        <a:sy n="33" d="100"/>
      </p:scale>
      <p:origin x="0" y="-5490"/>
    </p:cViewPr>
  </p:outlineViewPr>
  <p:notesTextViewPr>
    <p:cViewPr>
      <p:scale>
        <a:sx n="1" d="1"/>
        <a:sy n="1" d="1"/>
      </p:scale>
      <p:origin x="0" y="0"/>
    </p:cViewPr>
  </p:notesTextViewPr>
  <p:sorterViewPr>
    <p:cViewPr>
      <p:scale>
        <a:sx n="100" d="100"/>
        <a:sy n="100" d="100"/>
      </p:scale>
      <p:origin x="0" y="-1248"/>
    </p:cViewPr>
  </p:sorterViewPr>
  <p:notesViewPr>
    <p:cSldViewPr>
      <p:cViewPr varScale="1">
        <p:scale>
          <a:sx n="60" d="100"/>
          <a:sy n="60" d="100"/>
        </p:scale>
        <p:origin x="276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9592F9-C6FF-4949-A06F-6403464AC0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25A7C-79EB-BB46-9825-95D672926A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it-IT"/>
              <a:t>November 04, 2019</a:t>
            </a:r>
            <a:endParaRPr lang="en-US"/>
          </a:p>
        </p:txBody>
      </p:sp>
      <p:sp>
        <p:nvSpPr>
          <p:cNvPr id="4" name="Footer Placeholder 3">
            <a:extLst>
              <a:ext uri="{FF2B5EF4-FFF2-40B4-BE49-F238E27FC236}">
                <a16:creationId xmlns:a16="http://schemas.microsoft.com/office/drawing/2014/main" id="{C63E8123-030F-AF40-AC56-2B8F129CFE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9D2F4E-6B3E-E545-A478-60C16BE48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507983-D6D3-8F4E-9245-D9BADD374559}" type="slidenum">
              <a:rPr lang="en-US" smtClean="0"/>
              <a:t>‹#›</a:t>
            </a:fld>
            <a:endParaRPr lang="en-US"/>
          </a:p>
        </p:txBody>
      </p:sp>
    </p:spTree>
    <p:extLst>
      <p:ext uri="{BB962C8B-B14F-4D97-AF65-F5344CB8AC3E}">
        <p14:creationId xmlns:p14="http://schemas.microsoft.com/office/powerpoint/2010/main" val="70382267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it-IT"/>
              <a:t>November 04, 2019</a:t>
            </a: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2637E-795C-514F-89CE-4D8F12B8A9CF}" type="slidenum">
              <a:rPr lang="it-IT" smtClean="0"/>
              <a:t>‹#›</a:t>
            </a:fld>
            <a:endParaRPr lang="it-IT"/>
          </a:p>
        </p:txBody>
      </p:sp>
    </p:spTree>
    <p:extLst>
      <p:ext uri="{BB962C8B-B14F-4D97-AF65-F5344CB8AC3E}">
        <p14:creationId xmlns:p14="http://schemas.microsoft.com/office/powerpoint/2010/main" val="37884324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Hi </a:t>
            </a:r>
            <a:r>
              <a:rPr lang="en-US" noProof="0" dirty="0"/>
              <a:t>everyone</a:t>
            </a:r>
            <a:r>
              <a:rPr lang="en-US" dirty="0"/>
              <a:t>, my name is Gianluca Peco and I collaborate with IT team of the Bologna INFN department. I'm used to be sysadmin dealing with security and networks but in this context I'm going to present the </a:t>
            </a:r>
            <a:r>
              <a:rPr lang="en-US" dirty="0" err="1"/>
              <a:t>iTHEPHY</a:t>
            </a:r>
            <a:r>
              <a:rPr lang="en-US" dirty="0"/>
              <a:t> project and my contribution to it, </a:t>
            </a:r>
            <a:r>
              <a:rPr lang="en-US" dirty="0" err="1"/>
              <a:t>wich</a:t>
            </a:r>
            <a:r>
              <a:rPr lang="en-US" dirty="0"/>
              <a:t> was focused on the software platform integration.</a:t>
            </a:r>
          </a:p>
        </p:txBody>
      </p:sp>
      <p:sp>
        <p:nvSpPr>
          <p:cNvPr id="4" name="Segnaposto numero diapositiva 3"/>
          <p:cNvSpPr>
            <a:spLocks noGrp="1"/>
          </p:cNvSpPr>
          <p:nvPr>
            <p:ph type="sldNum" sz="quarter" idx="5"/>
          </p:nvPr>
        </p:nvSpPr>
        <p:spPr/>
        <p:txBody>
          <a:bodyPr/>
          <a:lstStyle/>
          <a:p>
            <a:fld id="{E7E2637E-795C-514F-89CE-4D8F12B8A9CF}" type="slidenum">
              <a:rPr lang="it-IT" smtClean="0"/>
              <a:t>1</a:t>
            </a:fld>
            <a:endParaRPr lang="it-IT"/>
          </a:p>
        </p:txBody>
      </p:sp>
      <p:sp>
        <p:nvSpPr>
          <p:cNvPr id="5" name="Date Placeholder 4">
            <a:extLst>
              <a:ext uri="{FF2B5EF4-FFF2-40B4-BE49-F238E27FC236}">
                <a16:creationId xmlns:a16="http://schemas.microsoft.com/office/drawing/2014/main" id="{29F5D451-731E-8345-A45B-FA3EBEC64666}"/>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209427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And now something more technical. I will try to explain the choices made both in relation to the type of application and the type of license (call requirement). I will try to illustrate the technical choices adopted for the IO1 also in infrastructural terms and the activity in progress (outside</a:t>
            </a:r>
            <a:r>
              <a:rPr lang="en-US" baseline="0" noProof="0" dirty="0"/>
              <a:t> the </a:t>
            </a:r>
            <a:r>
              <a:rPr lang="en-US" noProof="0" dirty="0"/>
              <a:t>project</a:t>
            </a:r>
            <a:r>
              <a:rPr lang="en-US" baseline="0" noProof="0" dirty="0"/>
              <a:t> scope) </a:t>
            </a:r>
            <a:r>
              <a:rPr lang="en-US" noProof="0" dirty="0"/>
              <a:t>to evolve the platform into a PaaS object</a:t>
            </a:r>
          </a:p>
        </p:txBody>
      </p:sp>
      <p:sp>
        <p:nvSpPr>
          <p:cNvPr id="4" name="Segnaposto numero diapositiva 3"/>
          <p:cNvSpPr>
            <a:spLocks noGrp="1"/>
          </p:cNvSpPr>
          <p:nvPr>
            <p:ph type="sldNum" sz="quarter" idx="5"/>
          </p:nvPr>
        </p:nvSpPr>
        <p:spPr/>
        <p:txBody>
          <a:bodyPr/>
          <a:lstStyle/>
          <a:p>
            <a:fld id="{E7E2637E-795C-514F-89CE-4D8F12B8A9CF}" type="slidenum">
              <a:rPr lang="it-IT" smtClean="0"/>
              <a:t>10</a:t>
            </a:fld>
            <a:endParaRPr lang="it-IT"/>
          </a:p>
        </p:txBody>
      </p:sp>
      <p:sp>
        <p:nvSpPr>
          <p:cNvPr id="5" name="Date Placeholder 4">
            <a:extLst>
              <a:ext uri="{FF2B5EF4-FFF2-40B4-BE49-F238E27FC236}">
                <a16:creationId xmlns:a16="http://schemas.microsoft.com/office/drawing/2014/main" id="{5D13C97F-E79D-8943-B535-2AC95E3702A6}"/>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2625265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building blocks put</a:t>
            </a:r>
            <a:r>
              <a:rPr lang="en-US" baseline="0" noProof="0" dirty="0"/>
              <a:t> together </a:t>
            </a:r>
            <a:r>
              <a:rPr lang="en-US" noProof="0" dirty="0"/>
              <a:t> in</a:t>
            </a:r>
            <a:r>
              <a:rPr lang="en-US" baseline="0" noProof="0" dirty="0"/>
              <a:t> order</a:t>
            </a:r>
            <a:r>
              <a:rPr lang="en-US" noProof="0" dirty="0"/>
              <a:t> to build the integrated platform are: </a:t>
            </a:r>
          </a:p>
          <a:p>
            <a:r>
              <a:rPr lang="en-US" noProof="0" dirty="0"/>
              <a:t>Moodle as LMS historically one</a:t>
            </a:r>
            <a:r>
              <a:rPr lang="en-US" baseline="0" noProof="0" dirty="0"/>
              <a:t> of the most widely used</a:t>
            </a:r>
            <a:r>
              <a:rPr lang="en-US" noProof="0" dirty="0"/>
              <a:t> e-</a:t>
            </a:r>
            <a:r>
              <a:rPr lang="en-US" noProof="0" dirty="0" err="1"/>
              <a:t>leraning</a:t>
            </a:r>
            <a:r>
              <a:rPr lang="en-US" noProof="0" dirty="0"/>
              <a:t> platforms </a:t>
            </a:r>
          </a:p>
          <a:p>
            <a:r>
              <a:rPr lang="en-US" noProof="0" dirty="0" err="1"/>
              <a:t>Bigbluebutton</a:t>
            </a:r>
            <a:r>
              <a:rPr lang="en-US" noProof="0" dirty="0"/>
              <a:t> a non-default </a:t>
            </a:r>
            <a:r>
              <a:rPr lang="en-US" noProof="0" dirty="0" err="1"/>
              <a:t>moodle</a:t>
            </a:r>
            <a:r>
              <a:rPr lang="en-US" noProof="0" dirty="0"/>
              <a:t> plugin (now also stand-alone), that allows to  create interactive video lessons and to record</a:t>
            </a:r>
            <a:r>
              <a:rPr lang="en-US" baseline="0" noProof="0" dirty="0"/>
              <a:t> them </a:t>
            </a:r>
            <a:r>
              <a:rPr lang="en-US" noProof="0" dirty="0"/>
              <a:t>(webinar, documentation, interactive learning) </a:t>
            </a:r>
          </a:p>
          <a:p>
            <a:r>
              <a:rPr lang="en-US" noProof="0" dirty="0" err="1"/>
              <a:t>Rocket.Chat</a:t>
            </a:r>
            <a:r>
              <a:rPr lang="en-US" noProof="0" dirty="0"/>
              <a:t>:  chat system with channel and room integrated with </a:t>
            </a:r>
            <a:r>
              <a:rPr lang="en-US" noProof="0" dirty="0" err="1"/>
              <a:t>Jitsi</a:t>
            </a:r>
            <a:r>
              <a:rPr lang="en-US" noProof="0" dirty="0"/>
              <a:t> (video conference) and </a:t>
            </a:r>
            <a:r>
              <a:rPr lang="en-US" noProof="0" dirty="0" err="1"/>
              <a:t>Bigbluebutton</a:t>
            </a:r>
            <a:r>
              <a:rPr lang="en-US" noProof="0" dirty="0"/>
              <a:t> </a:t>
            </a:r>
          </a:p>
          <a:p>
            <a:r>
              <a:rPr lang="en-US" noProof="0" dirty="0"/>
              <a:t>Redmine for project management, calendar, agenda and </a:t>
            </a:r>
            <a:r>
              <a:rPr lang="en-US" noProof="0" dirty="0" err="1"/>
              <a:t>gantt</a:t>
            </a:r>
            <a:r>
              <a:rPr lang="en-US" noProof="0" dirty="0"/>
              <a:t> charts</a:t>
            </a:r>
          </a:p>
          <a:p>
            <a:r>
              <a:rPr lang="en-US" noProof="0" dirty="0" err="1"/>
              <a:t>Sharelatex</a:t>
            </a:r>
            <a:r>
              <a:rPr lang="en-US" noProof="0" dirty="0"/>
              <a:t> for real time shared latex editing </a:t>
            </a:r>
          </a:p>
          <a:p>
            <a:endParaRPr lang="en-US" noProof="0" dirty="0"/>
          </a:p>
          <a:p>
            <a:r>
              <a:rPr lang="en-US" noProof="0" dirty="0"/>
              <a:t>The front-end apps are authenticated by Indigo IAM using oauth2 protocol </a:t>
            </a:r>
          </a:p>
          <a:p>
            <a:r>
              <a:rPr lang="en-US" noProof="0" dirty="0"/>
              <a:t>The back-end apps are authenticated by the frontend ones via JWT API call. </a:t>
            </a:r>
          </a:p>
          <a:p>
            <a:r>
              <a:rPr lang="en-US" noProof="0" dirty="0"/>
              <a:t>Thanks to IAM teachers can take</a:t>
            </a:r>
            <a:r>
              <a:rPr lang="en-US" baseline="0" noProof="0" dirty="0"/>
              <a:t> </a:t>
            </a:r>
            <a:r>
              <a:rPr lang="en-US" baseline="0" noProof="0" dirty="0" err="1"/>
              <a:t>adavantage</a:t>
            </a:r>
            <a:r>
              <a:rPr lang="en-US" noProof="0" dirty="0"/>
              <a:t> from a common authorization  and user management system </a:t>
            </a:r>
          </a:p>
        </p:txBody>
      </p:sp>
      <p:sp>
        <p:nvSpPr>
          <p:cNvPr id="4" name="Segnaposto numero diapositiva 3"/>
          <p:cNvSpPr>
            <a:spLocks noGrp="1"/>
          </p:cNvSpPr>
          <p:nvPr>
            <p:ph type="sldNum" sz="quarter" idx="5"/>
          </p:nvPr>
        </p:nvSpPr>
        <p:spPr/>
        <p:txBody>
          <a:bodyPr/>
          <a:lstStyle/>
          <a:p>
            <a:fld id="{E7E2637E-795C-514F-89CE-4D8F12B8A9CF}" type="slidenum">
              <a:rPr lang="it-IT" smtClean="0"/>
              <a:t>11</a:t>
            </a:fld>
            <a:endParaRPr lang="it-IT"/>
          </a:p>
        </p:txBody>
      </p:sp>
      <p:sp>
        <p:nvSpPr>
          <p:cNvPr id="5" name="Date Placeholder 4">
            <a:extLst>
              <a:ext uri="{FF2B5EF4-FFF2-40B4-BE49-F238E27FC236}">
                <a16:creationId xmlns:a16="http://schemas.microsoft.com/office/drawing/2014/main" id="{F48627E5-6DCC-D444-A212-E02E9F3B2F57}"/>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96952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choice regarding the e-learning platform that would comply with the project specifications was almost obliged by the fact that all the participating universities had a</a:t>
            </a:r>
            <a:r>
              <a:rPr lang="en-US" baseline="0" noProof="0" dirty="0"/>
              <a:t> Moodle</a:t>
            </a:r>
            <a:r>
              <a:rPr lang="en-US" noProof="0" dirty="0"/>
              <a:t> solution already in production as an institutional system. The platform is installed  in two versions:  one</a:t>
            </a:r>
            <a:r>
              <a:rPr lang="en-US" baseline="0" noProof="0" dirty="0"/>
              <a:t> is a stable release for the </a:t>
            </a:r>
            <a:r>
              <a:rPr lang="en-US" noProof="0" dirty="0"/>
              <a:t>production deployment, it </a:t>
            </a:r>
            <a:r>
              <a:rPr lang="en-US" noProof="0" dirty="0" err="1"/>
              <a:t>si</a:t>
            </a:r>
            <a:r>
              <a:rPr lang="en-US" noProof="0" dirty="0"/>
              <a:t> updated annually (except for security updates</a:t>
            </a:r>
            <a:r>
              <a:rPr lang="en-US" baseline="0" noProof="0" dirty="0"/>
              <a:t> which are applied in a timely manner</a:t>
            </a:r>
            <a:r>
              <a:rPr lang="en-US" noProof="0" dirty="0"/>
              <a:t>). The other platform version</a:t>
            </a:r>
            <a:r>
              <a:rPr lang="en-US" baseline="0" noProof="0" dirty="0"/>
              <a:t> is the </a:t>
            </a:r>
            <a:r>
              <a:rPr lang="en-US" noProof="0" dirty="0"/>
              <a:t>latest release and is deployed for testing and development</a:t>
            </a:r>
          </a:p>
          <a:p>
            <a:endParaRPr lang="en-US" noProof="0" dirty="0"/>
          </a:p>
          <a:p>
            <a:r>
              <a:rPr lang="en-US" noProof="0" dirty="0" err="1"/>
              <a:t>BigBlueButton</a:t>
            </a:r>
            <a:r>
              <a:rPr lang="en-US" noProof="0" dirty="0"/>
              <a:t> has been chosen because  it can be easily integrated into Moodle, it has interesting features such as the use of multi-platform html5 </a:t>
            </a:r>
            <a:r>
              <a:rPr lang="en-US" noProof="0" dirty="0" err="1"/>
              <a:t>webrtc</a:t>
            </a:r>
            <a:r>
              <a:rPr lang="en-US" noProof="0" dirty="0"/>
              <a:t> clients and the integration of </a:t>
            </a:r>
            <a:r>
              <a:rPr lang="en-US" noProof="0" dirty="0" err="1"/>
              <a:t>Etherpads</a:t>
            </a:r>
            <a:r>
              <a:rPr lang="en-US" noProof="0" dirty="0"/>
              <a:t> for shared  notes together with a whiteboard integrated into the presentation</a:t>
            </a:r>
          </a:p>
          <a:p>
            <a:endParaRPr lang="en-US" noProof="0" dirty="0"/>
          </a:p>
          <a:p>
            <a:r>
              <a:rPr lang="en-US" noProof="0" dirty="0" err="1"/>
              <a:t>Rocket.Chat</a:t>
            </a:r>
            <a:r>
              <a:rPr lang="en-US" noProof="0" dirty="0"/>
              <a:t> is a chat system chosen</a:t>
            </a:r>
            <a:r>
              <a:rPr lang="en-US" baseline="0" noProof="0" dirty="0"/>
              <a:t> mainly because it is widely used at INFN as it is our institutional chat platform. It has all the requirements needed by the project such as </a:t>
            </a:r>
            <a:r>
              <a:rPr lang="en-US" noProof="0" dirty="0"/>
              <a:t>integrability with </a:t>
            </a:r>
            <a:r>
              <a:rPr lang="en-US" noProof="0" dirty="0" err="1"/>
              <a:t>Jitsi</a:t>
            </a:r>
            <a:r>
              <a:rPr lang="en-US" noProof="0" dirty="0"/>
              <a:t> and </a:t>
            </a:r>
            <a:r>
              <a:rPr lang="en-US" noProof="0" dirty="0" err="1"/>
              <a:t>BigBlueButton</a:t>
            </a:r>
            <a:endParaRPr lang="en-US" noProof="0" dirty="0"/>
          </a:p>
        </p:txBody>
      </p:sp>
      <p:sp>
        <p:nvSpPr>
          <p:cNvPr id="4" name="Segnaposto numero diapositiva 3"/>
          <p:cNvSpPr>
            <a:spLocks noGrp="1"/>
          </p:cNvSpPr>
          <p:nvPr>
            <p:ph type="sldNum" sz="quarter" idx="5"/>
          </p:nvPr>
        </p:nvSpPr>
        <p:spPr/>
        <p:txBody>
          <a:bodyPr/>
          <a:lstStyle/>
          <a:p>
            <a:fld id="{E7E2637E-795C-514F-89CE-4D8F12B8A9CF}" type="slidenum">
              <a:rPr lang="it-IT" smtClean="0"/>
              <a:t>12</a:t>
            </a:fld>
            <a:endParaRPr lang="it-IT"/>
          </a:p>
        </p:txBody>
      </p:sp>
      <p:sp>
        <p:nvSpPr>
          <p:cNvPr id="5" name="Date Placeholder 4">
            <a:extLst>
              <a:ext uri="{FF2B5EF4-FFF2-40B4-BE49-F238E27FC236}">
                <a16:creationId xmlns:a16="http://schemas.microsoft.com/office/drawing/2014/main" id="{1543A9C3-71AB-2641-A3F8-88694E42F762}"/>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4223536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err="1"/>
              <a:t>Jitsi</a:t>
            </a:r>
            <a:r>
              <a:rPr lang="en-US" noProof="0" dirty="0"/>
              <a:t> fully respects the platform requirements for audio / video conferencing, it is technologically advanced and widely supported. Not all features are supported by all browsers (Chrome</a:t>
            </a:r>
            <a:r>
              <a:rPr lang="en-US" baseline="0" noProof="0" dirty="0"/>
              <a:t> is the suggested browser, </a:t>
            </a:r>
            <a:r>
              <a:rPr lang="en-US" noProof="0" dirty="0"/>
              <a:t>Firefox is well supported, and desktop</a:t>
            </a:r>
            <a:r>
              <a:rPr lang="en-US" baseline="0" noProof="0" dirty="0"/>
              <a:t> apps for other systems are available)</a:t>
            </a:r>
            <a:r>
              <a:rPr lang="en-US" noProof="0" dirty="0"/>
              <a:t>. A co-compatibility matrix is ​​available as well.</a:t>
            </a:r>
            <a:br>
              <a:rPr lang="en-US" noProof="0" dirty="0"/>
            </a:br>
            <a:br>
              <a:rPr lang="en-US" noProof="0" dirty="0"/>
            </a:br>
            <a:r>
              <a:rPr lang="en-US" noProof="0" dirty="0" err="1"/>
              <a:t>Sharelatex</a:t>
            </a:r>
            <a:r>
              <a:rPr lang="en-US" noProof="0" dirty="0"/>
              <a:t>/Overleaf was the only solution for shared editing in latex at the time of platform deployment.  </a:t>
            </a:r>
            <a:br>
              <a:rPr lang="en-US" noProof="0" dirty="0"/>
            </a:br>
            <a:br>
              <a:rPr lang="en-US" noProof="0" dirty="0"/>
            </a:br>
            <a:r>
              <a:rPr lang="en-US" noProof="0" dirty="0"/>
              <a:t>Indigo IAM  allowed us to</a:t>
            </a:r>
            <a:r>
              <a:rPr lang="en-US" baseline="0" noProof="0" dirty="0"/>
              <a:t> </a:t>
            </a:r>
            <a:r>
              <a:rPr lang="en-US" noProof="0" dirty="0"/>
              <a:t>manage</a:t>
            </a:r>
            <a:r>
              <a:rPr lang="en-US" baseline="0" noProof="0" dirty="0"/>
              <a:t> </a:t>
            </a:r>
            <a:r>
              <a:rPr lang="en-US" noProof="0" dirty="0"/>
              <a:t>authorizations and authentications in an integrated and convenient way. It</a:t>
            </a:r>
            <a:r>
              <a:rPr lang="en-US" baseline="0" noProof="0" dirty="0"/>
              <a:t> exploits </a:t>
            </a:r>
            <a:r>
              <a:rPr lang="en-US" noProof="0" dirty="0"/>
              <a:t>oauth2/</a:t>
            </a:r>
            <a:r>
              <a:rPr lang="en-US" noProof="0" dirty="0" err="1"/>
              <a:t>openID</a:t>
            </a:r>
            <a:r>
              <a:rPr lang="en-US" noProof="0" dirty="0"/>
              <a:t>-connect for</a:t>
            </a:r>
            <a:r>
              <a:rPr lang="en-US" baseline="0" noProof="0" dirty="0"/>
              <a:t> </a:t>
            </a:r>
            <a:r>
              <a:rPr lang="en-US" noProof="0" dirty="0"/>
              <a:t>applications and provides a module for federation integration (idem / </a:t>
            </a:r>
            <a:r>
              <a:rPr lang="en-US" noProof="0" dirty="0" err="1"/>
              <a:t>edugain</a:t>
            </a:r>
            <a:r>
              <a:rPr lang="en-US" noProof="0" dirty="0"/>
              <a:t>)</a:t>
            </a:r>
            <a:br>
              <a:rPr lang="en-US" noProof="0" dirty="0"/>
            </a:br>
            <a:br>
              <a:rPr lang="en-US" noProof="0" dirty="0"/>
            </a:br>
            <a:r>
              <a:rPr lang="en-US" noProof="0" dirty="0"/>
              <a:t>Redmine, as a</a:t>
            </a:r>
            <a:r>
              <a:rPr lang="en-US" baseline="0" noProof="0" dirty="0"/>
              <a:t> project management system</a:t>
            </a:r>
            <a:r>
              <a:rPr lang="en-US" noProof="0" dirty="0"/>
              <a:t> had other competitors, we</a:t>
            </a:r>
            <a:r>
              <a:rPr lang="en-US" baseline="0" noProof="0" dirty="0"/>
              <a:t> chose it </a:t>
            </a:r>
            <a:r>
              <a:rPr lang="en-US" noProof="0" dirty="0"/>
              <a:t>mainly because</a:t>
            </a:r>
            <a:r>
              <a:rPr lang="en-US" baseline="0" noProof="0" dirty="0"/>
              <a:t> it’s completely </a:t>
            </a:r>
            <a:r>
              <a:rPr lang="en-US" noProof="0" dirty="0"/>
              <a:t>open source and provides</a:t>
            </a:r>
            <a:r>
              <a:rPr lang="en-US" baseline="0" noProof="0" dirty="0"/>
              <a:t> all the required tools such as project management, </a:t>
            </a:r>
            <a:r>
              <a:rPr lang="en-US" noProof="0" dirty="0"/>
              <a:t>calendar and agenda,</a:t>
            </a:r>
            <a:r>
              <a:rPr lang="en-US" baseline="0" noProof="0" dirty="0"/>
              <a:t> i</a:t>
            </a:r>
            <a:r>
              <a:rPr lang="en-US" noProof="0" dirty="0"/>
              <a:t>n addition to traditional documentation tools (wiki, </a:t>
            </a:r>
            <a:r>
              <a:rPr lang="en-US" noProof="0" dirty="0" err="1"/>
              <a:t>gantt</a:t>
            </a:r>
            <a:r>
              <a:rPr lang="en-US" noProof="0" dirty="0"/>
              <a:t> charts, etc.)</a:t>
            </a:r>
          </a:p>
        </p:txBody>
      </p:sp>
      <p:sp>
        <p:nvSpPr>
          <p:cNvPr id="4" name="Segnaposto numero diapositiva 3"/>
          <p:cNvSpPr>
            <a:spLocks noGrp="1"/>
          </p:cNvSpPr>
          <p:nvPr>
            <p:ph type="sldNum" sz="quarter" idx="5"/>
          </p:nvPr>
        </p:nvSpPr>
        <p:spPr/>
        <p:txBody>
          <a:bodyPr/>
          <a:lstStyle/>
          <a:p>
            <a:fld id="{E7E2637E-795C-514F-89CE-4D8F12B8A9CF}" type="slidenum">
              <a:rPr lang="it-IT" smtClean="0"/>
              <a:t>13</a:t>
            </a:fld>
            <a:endParaRPr lang="it-IT"/>
          </a:p>
        </p:txBody>
      </p:sp>
      <p:sp>
        <p:nvSpPr>
          <p:cNvPr id="5" name="Date Placeholder 4">
            <a:extLst>
              <a:ext uri="{FF2B5EF4-FFF2-40B4-BE49-F238E27FC236}">
                <a16:creationId xmlns:a16="http://schemas.microsoft.com/office/drawing/2014/main" id="{68582C09-5480-134F-A91F-E071AFDC771D}"/>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205785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sistema in produzione si basa su risorse </a:t>
            </a:r>
          </a:p>
        </p:txBody>
      </p:sp>
      <p:sp>
        <p:nvSpPr>
          <p:cNvPr id="4" name="Slide Number Placeholder 3"/>
          <p:cNvSpPr>
            <a:spLocks noGrp="1"/>
          </p:cNvSpPr>
          <p:nvPr>
            <p:ph type="sldNum" sz="quarter" idx="10"/>
          </p:nvPr>
        </p:nvSpPr>
        <p:spPr/>
        <p:txBody>
          <a:bodyPr/>
          <a:lstStyle/>
          <a:p>
            <a:fld id="{E7E2637E-795C-514F-89CE-4D8F12B8A9CF}" type="slidenum">
              <a:rPr lang="it-IT" smtClean="0"/>
              <a:t>14</a:t>
            </a:fld>
            <a:endParaRPr lang="it-IT"/>
          </a:p>
        </p:txBody>
      </p:sp>
      <p:sp>
        <p:nvSpPr>
          <p:cNvPr id="5" name="Date Placeholder 4">
            <a:extLst>
              <a:ext uri="{FF2B5EF4-FFF2-40B4-BE49-F238E27FC236}">
                <a16:creationId xmlns:a16="http://schemas.microsoft.com/office/drawing/2014/main" id="{C50FA816-0265-484B-95CA-78D4526AC77E}"/>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205797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evolution in</a:t>
            </a:r>
            <a:r>
              <a:rPr lang="en-US" baseline="0" noProof="0" dirty="0"/>
              <a:t> the Cloud </a:t>
            </a:r>
            <a:r>
              <a:rPr lang="en-US" noProof="0" dirty="0"/>
              <a:t>resources offer (both private and public) and the need for teachers to have a fast, easy and highly flexible deployment </a:t>
            </a:r>
            <a:r>
              <a:rPr lang="en-US" noProof="0" dirty="0" err="1"/>
              <a:t>system,led</a:t>
            </a:r>
            <a:r>
              <a:rPr lang="en-US" noProof="0" dirty="0"/>
              <a:t> us to think about</a:t>
            </a:r>
            <a:r>
              <a:rPr lang="en-US" baseline="0" noProof="0" dirty="0"/>
              <a:t> build up a microservices-based </a:t>
            </a:r>
            <a:r>
              <a:rPr lang="en-US" noProof="0" dirty="0"/>
              <a:t>PaaS platform. The natural choice was Kubernetes and Rancher. </a:t>
            </a:r>
          </a:p>
          <a:p>
            <a:r>
              <a:rPr lang="en-US" noProof="0" dirty="0"/>
              <a:t>These tools allowed us to take advantage of HELM Charts for rapid deployment (a number of community recipes available online) and to exploit integrated monitoring an logging </a:t>
            </a:r>
            <a:r>
              <a:rPr lang="en-US" noProof="0" dirty="0" err="1"/>
              <a:t>functionnalities</a:t>
            </a:r>
            <a:r>
              <a:rPr lang="en-US" noProof="0" dirty="0"/>
              <a:t> provided by Kubernetes and Rancher. </a:t>
            </a:r>
          </a:p>
          <a:p>
            <a:pPr latinLnBrk="0"/>
            <a:r>
              <a:rPr lang="en-US" noProof="0" dirty="0"/>
              <a:t>Other useful features are </a:t>
            </a:r>
            <a:r>
              <a:rPr lang="en-US" sz="1200" noProof="0" dirty="0"/>
              <a:t>Load Balancer ingress, Automatic NGINX, Integrated </a:t>
            </a:r>
            <a:r>
              <a:rPr lang="en-US" sz="1200" noProof="0" dirty="0" err="1"/>
              <a:t>Certficate</a:t>
            </a:r>
            <a:r>
              <a:rPr lang="en-US" sz="1200" noProof="0" dirty="0"/>
              <a:t> </a:t>
            </a:r>
            <a:r>
              <a:rPr lang="en-US" sz="1200" noProof="0" dirty="0" err="1"/>
              <a:t>Letsencrypt</a:t>
            </a:r>
            <a:r>
              <a:rPr lang="en-US" sz="1200" noProof="0" dirty="0"/>
              <a:t>, Integrated resource provisioning with k8s provider and RBAC (Role Based Access Control).This</a:t>
            </a:r>
            <a:r>
              <a:rPr lang="en-US" sz="1200" baseline="0" noProof="0" dirty="0"/>
              <a:t> way of distributing software makes easier and agile the platform maintenance and distribution. </a:t>
            </a:r>
            <a:endParaRPr lang="en-US" sz="1200" noProof="0" dirty="0"/>
          </a:p>
          <a:p>
            <a:endParaRPr lang="it-IT" dirty="0"/>
          </a:p>
          <a:p>
            <a:endParaRPr lang="it-IT" dirty="0"/>
          </a:p>
        </p:txBody>
      </p:sp>
      <p:sp>
        <p:nvSpPr>
          <p:cNvPr id="4" name="Segnaposto numero diapositiva 3"/>
          <p:cNvSpPr>
            <a:spLocks noGrp="1"/>
          </p:cNvSpPr>
          <p:nvPr>
            <p:ph type="sldNum" sz="quarter" idx="5"/>
          </p:nvPr>
        </p:nvSpPr>
        <p:spPr/>
        <p:txBody>
          <a:bodyPr/>
          <a:lstStyle/>
          <a:p>
            <a:fld id="{E7E2637E-795C-514F-89CE-4D8F12B8A9CF}" type="slidenum">
              <a:rPr lang="it-IT" smtClean="0"/>
              <a:t>15</a:t>
            </a:fld>
            <a:endParaRPr lang="it-IT"/>
          </a:p>
        </p:txBody>
      </p:sp>
      <p:sp>
        <p:nvSpPr>
          <p:cNvPr id="5" name="Date Placeholder 4">
            <a:extLst>
              <a:ext uri="{FF2B5EF4-FFF2-40B4-BE49-F238E27FC236}">
                <a16:creationId xmlns:a16="http://schemas.microsoft.com/office/drawing/2014/main" id="{A8E9EDC0-5353-7740-A47E-022DF9286DD8}"/>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890186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Solution for development on the </a:t>
            </a:r>
            <a:r>
              <a:rPr lang="en-US" noProof="0" dirty="0" err="1"/>
              <a:t>cloud@cnaf</a:t>
            </a:r>
            <a:r>
              <a:rPr lang="en-US" noProof="0" dirty="0"/>
              <a:t> (private infrastructure)</a:t>
            </a:r>
          </a:p>
          <a:p>
            <a:r>
              <a:rPr lang="en-US" noProof="0" dirty="0"/>
              <a:t>In this first tested solution (later converted into a development platform) the </a:t>
            </a:r>
            <a:r>
              <a:rPr lang="en-US" noProof="0" dirty="0" err="1"/>
              <a:t>Openstack</a:t>
            </a:r>
            <a:r>
              <a:rPr lang="en-US" noProof="0" dirty="0"/>
              <a:t> resources were manually instantiated and added to the Rancher cluster through the appropriate script</a:t>
            </a:r>
          </a:p>
          <a:p>
            <a:r>
              <a:rPr lang="en-US" noProof="0" dirty="0"/>
              <a:t>All the resources needed,</a:t>
            </a:r>
            <a:r>
              <a:rPr lang="en-US" baseline="0" noProof="0" dirty="0"/>
              <a:t> </a:t>
            </a:r>
            <a:r>
              <a:rPr lang="en-US" noProof="0" dirty="0"/>
              <a:t>from Floating IP to security groups ,up to L4 load balancers must be configured separately and supplied to Rancher from outside. In this version for the persistent storage have been used persistent volume provided by Longhorn. </a:t>
            </a:r>
          </a:p>
          <a:p>
            <a:r>
              <a:rPr lang="en-US" noProof="0" dirty="0"/>
              <a:t>Longhorn is a k8s application that manages local disk resources of the cluster nodes to provide replication-N block devices. It is in beta but has not shown any particular problem. The apps managed are </a:t>
            </a:r>
            <a:r>
              <a:rPr lang="en-US" noProof="0" dirty="0" err="1"/>
              <a:t>moodle</a:t>
            </a:r>
            <a:r>
              <a:rPr lang="en-US" noProof="0" dirty="0"/>
              <a:t>, </a:t>
            </a:r>
            <a:r>
              <a:rPr lang="en-US" noProof="0" dirty="0" err="1"/>
              <a:t>redmine</a:t>
            </a:r>
            <a:r>
              <a:rPr lang="en-US" noProof="0" dirty="0"/>
              <a:t>, </a:t>
            </a:r>
            <a:r>
              <a:rPr lang="en-US" noProof="0" dirty="0" err="1"/>
              <a:t>rocket.chat</a:t>
            </a:r>
            <a:r>
              <a:rPr lang="en-US" noProof="0" dirty="0"/>
              <a:t>, </a:t>
            </a:r>
            <a:r>
              <a:rPr lang="en-US" noProof="0" dirty="0" err="1"/>
              <a:t>letsencrypt</a:t>
            </a:r>
            <a:r>
              <a:rPr lang="en-US" noProof="0" dirty="0"/>
              <a:t> and longhorn. </a:t>
            </a:r>
          </a:p>
          <a:p>
            <a:r>
              <a:rPr lang="en-US" noProof="0" dirty="0"/>
              <a:t>We still need to add IAM, </a:t>
            </a:r>
            <a:r>
              <a:rPr lang="en-US" noProof="0" dirty="0" err="1"/>
              <a:t>jitsi</a:t>
            </a:r>
            <a:r>
              <a:rPr lang="en-US" noProof="0" dirty="0"/>
              <a:t> and </a:t>
            </a:r>
            <a:r>
              <a:rPr lang="en-US" noProof="0" dirty="0" err="1"/>
              <a:t>bbb</a:t>
            </a:r>
            <a:r>
              <a:rPr lang="en-US" noProof="0" dirty="0"/>
              <a:t>. These last ones</a:t>
            </a:r>
            <a:r>
              <a:rPr lang="en-US" baseline="0" noProof="0" dirty="0"/>
              <a:t> are </a:t>
            </a:r>
            <a:r>
              <a:rPr lang="en-US" noProof="0" dirty="0"/>
              <a:t>already available docker containers,</a:t>
            </a:r>
            <a:r>
              <a:rPr lang="en-US" baseline="0" noProof="0" dirty="0"/>
              <a:t> but it is</a:t>
            </a:r>
            <a:r>
              <a:rPr lang="en-US" noProof="0" dirty="0"/>
              <a:t> necessary to write the k8s/rancher recipe or to arrange an existing Helm chart</a:t>
            </a:r>
          </a:p>
        </p:txBody>
      </p:sp>
      <p:sp>
        <p:nvSpPr>
          <p:cNvPr id="4" name="Segnaposto numero diapositiva 3"/>
          <p:cNvSpPr>
            <a:spLocks noGrp="1"/>
          </p:cNvSpPr>
          <p:nvPr>
            <p:ph type="sldNum" sz="quarter" idx="5"/>
          </p:nvPr>
        </p:nvSpPr>
        <p:spPr/>
        <p:txBody>
          <a:bodyPr/>
          <a:lstStyle/>
          <a:p>
            <a:fld id="{E7E2637E-795C-514F-89CE-4D8F12B8A9CF}" type="slidenum">
              <a:rPr lang="it-IT" smtClean="0"/>
              <a:t>16</a:t>
            </a:fld>
            <a:endParaRPr lang="it-IT"/>
          </a:p>
        </p:txBody>
      </p:sp>
      <p:sp>
        <p:nvSpPr>
          <p:cNvPr id="5" name="Date Placeholder 4">
            <a:extLst>
              <a:ext uri="{FF2B5EF4-FFF2-40B4-BE49-F238E27FC236}">
                <a16:creationId xmlns:a16="http://schemas.microsoft.com/office/drawing/2014/main" id="{D6551FFC-2112-EA47-B769-2C0C8435B2B9}"/>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60780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Pre</a:t>
            </a:r>
            <a:r>
              <a:rPr lang="it-IT" dirty="0"/>
              <a:t>-production </a:t>
            </a:r>
            <a:r>
              <a:rPr lang="it-IT" dirty="0" err="1"/>
              <a:t>solution</a:t>
            </a:r>
            <a:r>
              <a:rPr lang="it-IT" dirty="0"/>
              <a:t> in the INFN Corporate </a:t>
            </a:r>
            <a:r>
              <a:rPr lang="it-IT" dirty="0" err="1"/>
              <a:t>Cloud</a:t>
            </a:r>
            <a:r>
              <a:rPr lang="it-IT" dirty="0"/>
              <a:t> </a:t>
            </a:r>
            <a:r>
              <a:rPr lang="it-IT" dirty="0" err="1"/>
              <a:t>envirovment</a:t>
            </a:r>
            <a:endParaRPr lang="it-IT" dirty="0"/>
          </a:p>
          <a:p>
            <a:endParaRPr lang="it-IT" dirty="0"/>
          </a:p>
          <a:p>
            <a:r>
              <a:rPr lang="it-IT" dirty="0" err="1"/>
              <a:t>All</a:t>
            </a:r>
            <a:r>
              <a:rPr lang="it-IT" dirty="0"/>
              <a:t> </a:t>
            </a:r>
            <a:r>
              <a:rPr lang="it-IT" dirty="0" err="1"/>
              <a:t>resources</a:t>
            </a:r>
            <a:r>
              <a:rPr lang="it-IT" dirty="0"/>
              <a:t> are </a:t>
            </a:r>
            <a:r>
              <a:rPr lang="it-IT" dirty="0" err="1"/>
              <a:t>automatically</a:t>
            </a:r>
            <a:r>
              <a:rPr lang="it-IT" dirty="0"/>
              <a:t> </a:t>
            </a:r>
            <a:r>
              <a:rPr lang="it-IT" dirty="0" err="1"/>
              <a:t>provisioned</a:t>
            </a:r>
            <a:r>
              <a:rPr lang="it-IT" dirty="0"/>
              <a:t> </a:t>
            </a:r>
            <a:r>
              <a:rPr lang="it-IT" dirty="0" err="1"/>
              <a:t>dependng</a:t>
            </a:r>
            <a:r>
              <a:rPr lang="it-IT" dirty="0"/>
              <a:t> on </a:t>
            </a:r>
            <a:r>
              <a:rPr lang="it-IT" dirty="0" err="1"/>
              <a:t>administrator</a:t>
            </a:r>
            <a:r>
              <a:rPr lang="it-IT" dirty="0"/>
              <a:t> </a:t>
            </a:r>
            <a:r>
              <a:rPr lang="it-IT" dirty="0" err="1"/>
              <a:t>resource</a:t>
            </a:r>
            <a:r>
              <a:rPr lang="it-IT" dirty="0"/>
              <a:t> </a:t>
            </a:r>
            <a:r>
              <a:rPr lang="it-IT" dirty="0" err="1"/>
              <a:t>allocation</a:t>
            </a:r>
            <a:r>
              <a:rPr lang="it-IT" dirty="0"/>
              <a:t> and/or </a:t>
            </a:r>
            <a:r>
              <a:rPr lang="it-IT" dirty="0" err="1"/>
              <a:t>application</a:t>
            </a:r>
            <a:r>
              <a:rPr lang="it-IT" dirty="0"/>
              <a:t> </a:t>
            </a:r>
            <a:r>
              <a:rPr lang="it-IT" dirty="0" err="1"/>
              <a:t>consumed</a:t>
            </a:r>
            <a:r>
              <a:rPr lang="it-IT" dirty="0"/>
              <a:t> </a:t>
            </a:r>
            <a:r>
              <a:rPr lang="it-IT" dirty="0" err="1"/>
              <a:t>resurce</a:t>
            </a:r>
            <a:r>
              <a:rPr lang="it-IT" dirty="0"/>
              <a:t> in </a:t>
            </a:r>
            <a:r>
              <a:rPr lang="it-IT" dirty="0" err="1"/>
              <a:t>dinamic</a:t>
            </a:r>
            <a:r>
              <a:rPr lang="it-IT" dirty="0"/>
              <a:t> mode. </a:t>
            </a:r>
          </a:p>
          <a:p>
            <a:r>
              <a:rPr lang="it-IT" dirty="0"/>
              <a:t>Application </a:t>
            </a:r>
            <a:r>
              <a:rPr lang="it-IT" dirty="0" err="1"/>
              <a:t>installed</a:t>
            </a:r>
            <a:r>
              <a:rPr lang="it-IT" dirty="0"/>
              <a:t> </a:t>
            </a:r>
            <a:r>
              <a:rPr lang="it-IT" dirty="0" err="1"/>
              <a:t>using</a:t>
            </a:r>
            <a:r>
              <a:rPr lang="it-IT" dirty="0"/>
              <a:t> </a:t>
            </a:r>
            <a:r>
              <a:rPr lang="it-IT" dirty="0" err="1"/>
              <a:t>rancher</a:t>
            </a:r>
            <a:r>
              <a:rPr lang="it-IT" dirty="0"/>
              <a:t> </a:t>
            </a:r>
            <a:r>
              <a:rPr lang="it-IT" dirty="0" err="1"/>
              <a:t>catalog</a:t>
            </a:r>
            <a:r>
              <a:rPr lang="it-IT" dirty="0"/>
              <a:t> and HELM chart </a:t>
            </a:r>
            <a:r>
              <a:rPr lang="it-IT" dirty="0" err="1"/>
              <a:t>catalog</a:t>
            </a:r>
            <a:r>
              <a:rPr lang="it-IT" dirty="0"/>
              <a:t>. In </a:t>
            </a:r>
            <a:r>
              <a:rPr lang="it-IT" dirty="0" err="1"/>
              <a:t>this</a:t>
            </a:r>
            <a:r>
              <a:rPr lang="it-IT" dirty="0"/>
              <a:t> </a:t>
            </a:r>
            <a:r>
              <a:rPr lang="it-IT" dirty="0" err="1"/>
              <a:t>configuration</a:t>
            </a:r>
            <a:r>
              <a:rPr lang="it-IT" dirty="0"/>
              <a:t> </a:t>
            </a:r>
            <a:r>
              <a:rPr lang="it-IT" dirty="0" err="1"/>
              <a:t>application</a:t>
            </a:r>
            <a:r>
              <a:rPr lang="it-IT" dirty="0"/>
              <a:t> </a:t>
            </a:r>
            <a:r>
              <a:rPr lang="it-IT" dirty="0" err="1"/>
              <a:t>opened</a:t>
            </a:r>
            <a:r>
              <a:rPr lang="it-IT" dirty="0"/>
              <a:t> to the world via L4 ( by </a:t>
            </a:r>
            <a:r>
              <a:rPr lang="it-IT" dirty="0" err="1"/>
              <a:t>openstack</a:t>
            </a:r>
            <a:r>
              <a:rPr lang="it-IT" dirty="0"/>
              <a:t> ) and/or  L7 (by </a:t>
            </a:r>
            <a:r>
              <a:rPr lang="it-IT" dirty="0" err="1"/>
              <a:t>rancher</a:t>
            </a:r>
            <a:r>
              <a:rPr lang="it-IT" dirty="0"/>
              <a:t>) </a:t>
            </a:r>
            <a:r>
              <a:rPr lang="it-IT" dirty="0" err="1"/>
              <a:t>load</a:t>
            </a:r>
            <a:r>
              <a:rPr lang="it-IT" dirty="0"/>
              <a:t> </a:t>
            </a:r>
            <a:r>
              <a:rPr lang="it-IT" dirty="0" err="1"/>
              <a:t>balancer</a:t>
            </a:r>
            <a:r>
              <a:rPr lang="it-IT" dirty="0"/>
              <a:t> and </a:t>
            </a:r>
            <a:r>
              <a:rPr lang="it-IT" dirty="0" err="1"/>
              <a:t>proxied</a:t>
            </a:r>
            <a:r>
              <a:rPr lang="it-IT" dirty="0"/>
              <a:t> by </a:t>
            </a:r>
            <a:r>
              <a:rPr lang="it-IT" dirty="0" err="1"/>
              <a:t>rancher</a:t>
            </a:r>
            <a:r>
              <a:rPr lang="it-IT" dirty="0"/>
              <a:t> </a:t>
            </a:r>
            <a:r>
              <a:rPr lang="it-IT" dirty="0" err="1"/>
              <a:t>nginx</a:t>
            </a:r>
            <a:r>
              <a:rPr lang="it-IT" dirty="0"/>
              <a:t> service. </a:t>
            </a:r>
          </a:p>
          <a:p>
            <a:r>
              <a:rPr lang="it-IT" dirty="0" err="1"/>
              <a:t>All</a:t>
            </a:r>
            <a:r>
              <a:rPr lang="it-IT" dirty="0"/>
              <a:t> </a:t>
            </a:r>
            <a:r>
              <a:rPr lang="it-IT" dirty="0" err="1"/>
              <a:t>necessary</a:t>
            </a:r>
            <a:r>
              <a:rPr lang="it-IT" dirty="0"/>
              <a:t> security </a:t>
            </a:r>
            <a:r>
              <a:rPr lang="it-IT" dirty="0" err="1"/>
              <a:t>group</a:t>
            </a:r>
            <a:r>
              <a:rPr lang="it-IT" dirty="0"/>
              <a:t> </a:t>
            </a:r>
            <a:r>
              <a:rPr lang="it-IT" dirty="0" err="1"/>
              <a:t>configurations</a:t>
            </a:r>
            <a:r>
              <a:rPr lang="it-IT" dirty="0"/>
              <a:t> are made from </a:t>
            </a:r>
            <a:r>
              <a:rPr lang="it-IT" dirty="0" err="1"/>
              <a:t>application</a:t>
            </a:r>
            <a:r>
              <a:rPr lang="it-IT" dirty="0"/>
              <a:t> </a:t>
            </a:r>
            <a:r>
              <a:rPr lang="it-IT" dirty="0" err="1"/>
              <a:t>receipt</a:t>
            </a:r>
            <a:r>
              <a:rPr lang="it-IT" dirty="0"/>
              <a:t>.</a:t>
            </a:r>
          </a:p>
          <a:p>
            <a:r>
              <a:rPr lang="it-IT" dirty="0" err="1"/>
              <a:t>Moodle</a:t>
            </a:r>
            <a:r>
              <a:rPr lang="it-IT" dirty="0"/>
              <a:t>, </a:t>
            </a:r>
            <a:r>
              <a:rPr lang="it-IT" dirty="0" err="1"/>
              <a:t>redmine</a:t>
            </a:r>
            <a:r>
              <a:rPr lang="it-IT" dirty="0"/>
              <a:t>, </a:t>
            </a:r>
            <a:r>
              <a:rPr lang="it-IT" dirty="0" err="1"/>
              <a:t>rocket.chat</a:t>
            </a:r>
            <a:r>
              <a:rPr lang="it-IT" dirty="0"/>
              <a:t> from </a:t>
            </a:r>
            <a:r>
              <a:rPr lang="it-IT" dirty="0" err="1"/>
              <a:t>official</a:t>
            </a:r>
            <a:r>
              <a:rPr lang="it-IT" dirty="0"/>
              <a:t> </a:t>
            </a:r>
            <a:r>
              <a:rPr lang="it-IT" dirty="0" err="1"/>
              <a:t>helm</a:t>
            </a:r>
            <a:r>
              <a:rPr lang="it-IT" dirty="0"/>
              <a:t> </a:t>
            </a:r>
            <a:r>
              <a:rPr lang="it-IT" dirty="0" err="1"/>
              <a:t>repository</a:t>
            </a:r>
            <a:r>
              <a:rPr lang="it-IT" dirty="0"/>
              <a:t> are </a:t>
            </a:r>
            <a:r>
              <a:rPr lang="it-IT" dirty="0" err="1"/>
              <a:t>installed</a:t>
            </a:r>
            <a:r>
              <a:rPr lang="it-IT" dirty="0"/>
              <a:t> and </a:t>
            </a:r>
            <a:r>
              <a:rPr lang="it-IT" dirty="0" err="1"/>
              <a:t>configured</a:t>
            </a:r>
            <a:r>
              <a:rPr lang="it-IT" dirty="0"/>
              <a:t> in </a:t>
            </a:r>
            <a:r>
              <a:rPr lang="it-IT" dirty="0" err="1"/>
              <a:t>this</a:t>
            </a:r>
            <a:r>
              <a:rPr lang="it-IT" dirty="0"/>
              <a:t> first </a:t>
            </a:r>
            <a:r>
              <a:rPr lang="it-IT" dirty="0" err="1"/>
              <a:t>version</a:t>
            </a:r>
            <a:r>
              <a:rPr lang="it-IT" dirty="0"/>
              <a:t> of </a:t>
            </a:r>
            <a:r>
              <a:rPr lang="it-IT" dirty="0" err="1"/>
              <a:t>preproduction</a:t>
            </a:r>
            <a:r>
              <a:rPr lang="it-IT" dirty="0"/>
              <a:t> </a:t>
            </a:r>
            <a:r>
              <a:rPr lang="it-IT" dirty="0" err="1"/>
              <a:t>iTHEPHY</a:t>
            </a:r>
            <a:r>
              <a:rPr lang="it-IT" dirty="0"/>
              <a:t> </a:t>
            </a:r>
            <a:r>
              <a:rPr lang="it-IT" dirty="0" err="1"/>
              <a:t>platform</a:t>
            </a:r>
            <a:r>
              <a:rPr lang="it-IT" dirty="0"/>
              <a:t>.</a:t>
            </a:r>
          </a:p>
          <a:p>
            <a:r>
              <a:rPr lang="it-IT" dirty="0" err="1"/>
              <a:t>Also</a:t>
            </a:r>
            <a:r>
              <a:rPr lang="it-IT" baseline="0" dirty="0"/>
              <a:t> in </a:t>
            </a:r>
            <a:r>
              <a:rPr lang="it-IT" baseline="0" dirty="0" err="1"/>
              <a:t>this</a:t>
            </a:r>
            <a:r>
              <a:rPr lang="it-IT" baseline="0" dirty="0"/>
              <a:t> case</a:t>
            </a:r>
            <a:r>
              <a:rPr lang="it-IT" dirty="0"/>
              <a:t>, </a:t>
            </a:r>
            <a:r>
              <a:rPr lang="it-IT" dirty="0" err="1"/>
              <a:t>it</a:t>
            </a:r>
            <a:r>
              <a:rPr lang="it-IT" dirty="0"/>
              <a:t> </a:t>
            </a:r>
            <a:r>
              <a:rPr lang="it-IT" dirty="0" err="1"/>
              <a:t>is</a:t>
            </a:r>
            <a:r>
              <a:rPr lang="it-IT" dirty="0"/>
              <a:t> </a:t>
            </a:r>
            <a:r>
              <a:rPr lang="it-IT" dirty="0" err="1"/>
              <a:t>necessary</a:t>
            </a:r>
            <a:r>
              <a:rPr lang="it-IT" dirty="0"/>
              <a:t> to </a:t>
            </a:r>
            <a:r>
              <a:rPr lang="it-IT" dirty="0" err="1"/>
              <a:t>create,test</a:t>
            </a:r>
            <a:r>
              <a:rPr lang="it-IT" dirty="0"/>
              <a:t> and </a:t>
            </a:r>
            <a:r>
              <a:rPr lang="it-IT" dirty="0" err="1"/>
              <a:t>distribute</a:t>
            </a:r>
            <a:r>
              <a:rPr lang="it-IT" dirty="0"/>
              <a:t> a chart or a </a:t>
            </a:r>
            <a:r>
              <a:rPr lang="it-IT" dirty="0" err="1"/>
              <a:t>Kubernetes</a:t>
            </a:r>
            <a:r>
              <a:rPr lang="it-IT" baseline="0" dirty="0"/>
              <a:t> </a:t>
            </a:r>
            <a:r>
              <a:rPr lang="it-IT" baseline="0" dirty="0" err="1"/>
              <a:t>configuration</a:t>
            </a:r>
            <a:r>
              <a:rPr lang="it-IT" baseline="0" dirty="0"/>
              <a:t> </a:t>
            </a:r>
            <a:r>
              <a:rPr lang="it-IT" dirty="0" err="1"/>
              <a:t>starting</a:t>
            </a:r>
            <a:r>
              <a:rPr lang="it-IT" dirty="0"/>
              <a:t> from </a:t>
            </a:r>
            <a:r>
              <a:rPr lang="it-IT" dirty="0" err="1"/>
              <a:t>available</a:t>
            </a:r>
            <a:r>
              <a:rPr lang="it-IT" dirty="0"/>
              <a:t> </a:t>
            </a:r>
            <a:r>
              <a:rPr lang="it-IT" dirty="0" err="1"/>
              <a:t>docker</a:t>
            </a:r>
            <a:r>
              <a:rPr lang="it-IT" dirty="0"/>
              <a:t>-compose </a:t>
            </a:r>
            <a:r>
              <a:rPr lang="it-IT" dirty="0" err="1"/>
              <a:t>receipts</a:t>
            </a:r>
            <a:r>
              <a:rPr lang="it-IT" dirty="0"/>
              <a:t> for </a:t>
            </a:r>
            <a:r>
              <a:rPr lang="it-IT" dirty="0" err="1"/>
              <a:t>jitsi,bbb</a:t>
            </a:r>
            <a:r>
              <a:rPr lang="it-IT" dirty="0"/>
              <a:t> and IAM</a:t>
            </a:r>
          </a:p>
        </p:txBody>
      </p:sp>
      <p:sp>
        <p:nvSpPr>
          <p:cNvPr id="4" name="Segnaposto numero diapositiva 3"/>
          <p:cNvSpPr>
            <a:spLocks noGrp="1"/>
          </p:cNvSpPr>
          <p:nvPr>
            <p:ph type="sldNum" sz="quarter" idx="5"/>
          </p:nvPr>
        </p:nvSpPr>
        <p:spPr/>
        <p:txBody>
          <a:bodyPr/>
          <a:lstStyle/>
          <a:p>
            <a:fld id="{E7E2637E-795C-514F-89CE-4D8F12B8A9CF}" type="slidenum">
              <a:rPr lang="it-IT" smtClean="0"/>
              <a:t>17</a:t>
            </a:fld>
            <a:endParaRPr lang="it-IT"/>
          </a:p>
        </p:txBody>
      </p:sp>
      <p:sp>
        <p:nvSpPr>
          <p:cNvPr id="5" name="Date Placeholder 4">
            <a:extLst>
              <a:ext uri="{FF2B5EF4-FFF2-40B4-BE49-F238E27FC236}">
                <a16:creationId xmlns:a16="http://schemas.microsoft.com/office/drawing/2014/main" id="{F2963032-A8E0-1046-8832-59FF75BE1AB6}"/>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502039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Rancher k8s ecosystem</a:t>
            </a:r>
            <a:r>
              <a:rPr lang="en-US" baseline="0" noProof="0" dirty="0"/>
              <a:t> </a:t>
            </a:r>
            <a:r>
              <a:rPr lang="en-US" noProof="0" dirty="0"/>
              <a:t>allows to implement, monitor and log out-of-the-box, not only at the application level, but at every layer: form network to L4 resource. You can see here one of the YAML files</a:t>
            </a:r>
            <a:r>
              <a:rPr lang="en-US" baseline="0" noProof="0" dirty="0"/>
              <a:t> we used</a:t>
            </a:r>
            <a:r>
              <a:rPr lang="en-US" noProof="0" dirty="0"/>
              <a:t> for </a:t>
            </a:r>
            <a:r>
              <a:rPr lang="en-US" noProof="0" dirty="0" err="1"/>
              <a:t>openstack</a:t>
            </a:r>
            <a:r>
              <a:rPr lang="en-US" noProof="0" dirty="0"/>
              <a:t> integration and one of the YAML files customized for the </a:t>
            </a:r>
            <a:r>
              <a:rPr lang="en-US" noProof="0" dirty="0" err="1"/>
              <a:t>moodle</a:t>
            </a:r>
            <a:r>
              <a:rPr lang="en-US" noProof="0" dirty="0"/>
              <a:t> deployment</a:t>
            </a:r>
          </a:p>
          <a:p>
            <a:endParaRPr lang="it-IT" dirty="0"/>
          </a:p>
        </p:txBody>
      </p:sp>
      <p:sp>
        <p:nvSpPr>
          <p:cNvPr id="4" name="Segnaposto numero diapositiva 3"/>
          <p:cNvSpPr>
            <a:spLocks noGrp="1"/>
          </p:cNvSpPr>
          <p:nvPr>
            <p:ph type="sldNum" sz="quarter" idx="5"/>
          </p:nvPr>
        </p:nvSpPr>
        <p:spPr/>
        <p:txBody>
          <a:bodyPr/>
          <a:lstStyle/>
          <a:p>
            <a:fld id="{E7E2637E-795C-514F-89CE-4D8F12B8A9CF}" type="slidenum">
              <a:rPr lang="it-IT" smtClean="0"/>
              <a:t>18</a:t>
            </a:fld>
            <a:endParaRPr lang="it-IT"/>
          </a:p>
        </p:txBody>
      </p:sp>
      <p:sp>
        <p:nvSpPr>
          <p:cNvPr id="5" name="Date Placeholder 4">
            <a:extLst>
              <a:ext uri="{FF2B5EF4-FFF2-40B4-BE49-F238E27FC236}">
                <a16:creationId xmlns:a16="http://schemas.microsoft.com/office/drawing/2014/main" id="{3D2ED34C-6B76-C042-B7F5-A152BFC687E2}"/>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612362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2637E-795C-514F-89CE-4D8F12B8A9CF}" type="slidenum">
              <a:rPr lang="it-IT" smtClean="0"/>
              <a:t>20</a:t>
            </a:fld>
            <a:endParaRPr lang="it-IT"/>
          </a:p>
        </p:txBody>
      </p:sp>
      <p:sp>
        <p:nvSpPr>
          <p:cNvPr id="5" name="Date Placeholder 4">
            <a:extLst>
              <a:ext uri="{FF2B5EF4-FFF2-40B4-BE49-F238E27FC236}">
                <a16:creationId xmlns:a16="http://schemas.microsoft.com/office/drawing/2014/main" id="{BA153ECF-16EB-3740-B1B9-13A4469EFE96}"/>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20693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presentation will be divided in four parts. In the first one, I will illustrate the features of the master degree E-learning project </a:t>
            </a:r>
            <a:r>
              <a:rPr lang="en-US" noProof="0" dirty="0" err="1"/>
              <a:t>iTHEPHY</a:t>
            </a:r>
            <a:r>
              <a:rPr lang="en-US" noProof="0" dirty="0"/>
              <a:t>. In the second part I will focus on the two main educational activities that have been carried out as part of the project. In the third part I will illustrate the existing IaaS platform and in the last one the first steps toward the evolution of the platform to a microservices-based PaaS.</a:t>
            </a:r>
          </a:p>
        </p:txBody>
      </p:sp>
      <p:sp>
        <p:nvSpPr>
          <p:cNvPr id="4" name="Segnaposto numero diapositiva 3"/>
          <p:cNvSpPr>
            <a:spLocks noGrp="1"/>
          </p:cNvSpPr>
          <p:nvPr>
            <p:ph type="sldNum" sz="quarter" idx="5"/>
          </p:nvPr>
        </p:nvSpPr>
        <p:spPr/>
        <p:txBody>
          <a:bodyPr/>
          <a:lstStyle/>
          <a:p>
            <a:fld id="{E7E2637E-795C-514F-89CE-4D8F12B8A9CF}" type="slidenum">
              <a:rPr lang="it-IT" smtClean="0"/>
              <a:t>2</a:t>
            </a:fld>
            <a:endParaRPr lang="it-IT"/>
          </a:p>
        </p:txBody>
      </p:sp>
      <p:sp>
        <p:nvSpPr>
          <p:cNvPr id="5" name="Date Placeholder 4">
            <a:extLst>
              <a:ext uri="{FF2B5EF4-FFF2-40B4-BE49-F238E27FC236}">
                <a16:creationId xmlns:a16="http://schemas.microsoft.com/office/drawing/2014/main" id="{DF459DEA-4313-0D4D-A7BE-FDC58A64EDC6}"/>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42045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7E2637E-795C-514F-89CE-4D8F12B8A9CF}" type="slidenum">
              <a:rPr lang="it-IT" smtClean="0"/>
              <a:t>21</a:t>
            </a:fld>
            <a:endParaRPr lang="it-IT"/>
          </a:p>
        </p:txBody>
      </p:sp>
      <p:sp>
        <p:nvSpPr>
          <p:cNvPr id="5" name="Date Placeholder 4">
            <a:extLst>
              <a:ext uri="{FF2B5EF4-FFF2-40B4-BE49-F238E27FC236}">
                <a16:creationId xmlns:a16="http://schemas.microsoft.com/office/drawing/2014/main" id="{3935FC51-AC3D-1D4D-AD9D-5DB0754EACBF}"/>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188280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ea typeface="ヒラギノ角ゴ Pro W3" charset="-128"/>
              </a:defRPr>
            </a:lvl1pPr>
            <a:lvl2pPr marL="37931725" indent="-37474525" eaLnBrk="0" hangingPunct="0">
              <a:defRPr sz="2800" b="1">
                <a:solidFill>
                  <a:schemeClr val="tx1"/>
                </a:solidFill>
                <a:latin typeface="Arial" charset="0"/>
                <a:ea typeface="ヒラギノ角ゴ Pro W3" charset="-128"/>
              </a:defRPr>
            </a:lvl2pPr>
            <a:lvl3pPr eaLnBrk="0" hangingPunct="0">
              <a:defRPr sz="2800" b="1">
                <a:solidFill>
                  <a:schemeClr val="tx1"/>
                </a:solidFill>
                <a:latin typeface="Arial" charset="0"/>
                <a:ea typeface="ヒラギノ角ゴ Pro W3" charset="-128"/>
              </a:defRPr>
            </a:lvl3pPr>
            <a:lvl4pPr eaLnBrk="0" hangingPunct="0">
              <a:defRPr sz="2800" b="1">
                <a:solidFill>
                  <a:schemeClr val="tx1"/>
                </a:solidFill>
                <a:latin typeface="Arial" charset="0"/>
                <a:ea typeface="ヒラギノ角ゴ Pro W3" charset="-128"/>
              </a:defRPr>
            </a:lvl4pPr>
            <a:lvl5pPr eaLnBrk="0" hangingPunct="0">
              <a:defRPr sz="2800" b="1">
                <a:solidFill>
                  <a:schemeClr val="tx1"/>
                </a:solidFill>
                <a:latin typeface="Arial" charset="0"/>
                <a:ea typeface="ヒラギノ角ゴ Pro W3" charset="-128"/>
              </a:defRPr>
            </a:lvl5pPr>
            <a:lvl6pPr marL="457200" eaLnBrk="0" fontAlgn="base" hangingPunct="0">
              <a:spcBef>
                <a:spcPct val="0"/>
              </a:spcBef>
              <a:spcAft>
                <a:spcPct val="0"/>
              </a:spcAft>
              <a:defRPr sz="2800" b="1">
                <a:solidFill>
                  <a:schemeClr val="tx1"/>
                </a:solidFill>
                <a:latin typeface="Arial" charset="0"/>
                <a:ea typeface="ヒラギノ角ゴ Pro W3" charset="-128"/>
              </a:defRPr>
            </a:lvl6pPr>
            <a:lvl7pPr marL="914400" eaLnBrk="0" fontAlgn="base" hangingPunct="0">
              <a:spcBef>
                <a:spcPct val="0"/>
              </a:spcBef>
              <a:spcAft>
                <a:spcPct val="0"/>
              </a:spcAft>
              <a:defRPr sz="2800" b="1">
                <a:solidFill>
                  <a:schemeClr val="tx1"/>
                </a:solidFill>
                <a:latin typeface="Arial" charset="0"/>
                <a:ea typeface="ヒラギノ角ゴ Pro W3" charset="-128"/>
              </a:defRPr>
            </a:lvl7pPr>
            <a:lvl8pPr marL="1371600" eaLnBrk="0" fontAlgn="base" hangingPunct="0">
              <a:spcBef>
                <a:spcPct val="0"/>
              </a:spcBef>
              <a:spcAft>
                <a:spcPct val="0"/>
              </a:spcAft>
              <a:defRPr sz="2800" b="1">
                <a:solidFill>
                  <a:schemeClr val="tx1"/>
                </a:solidFill>
                <a:latin typeface="Arial" charset="0"/>
                <a:ea typeface="ヒラギノ角ゴ Pro W3" charset="-128"/>
              </a:defRPr>
            </a:lvl8pPr>
            <a:lvl9pPr marL="1828800" eaLnBrk="0" fontAlgn="base" hangingPunct="0">
              <a:spcBef>
                <a:spcPct val="0"/>
              </a:spcBef>
              <a:spcAft>
                <a:spcPct val="0"/>
              </a:spcAft>
              <a:defRPr sz="2800" b="1">
                <a:solidFill>
                  <a:schemeClr val="tx1"/>
                </a:solidFill>
                <a:latin typeface="Arial" charset="0"/>
                <a:ea typeface="ヒラギノ角ゴ Pro W3" charset="-128"/>
              </a:defRPr>
            </a:lvl9pPr>
          </a:lstStyle>
          <a:p>
            <a:pPr eaLnBrk="1" hangingPunct="1"/>
            <a:fld id="{C43CD460-57B4-7945-9332-9803DFC0EDDE}" type="slidenum">
              <a:rPr lang="it-IT" altLang="en-US" sz="1200" b="0">
                <a:solidFill>
                  <a:srgbClr val="000000"/>
                </a:solidFill>
              </a:rPr>
              <a:pPr eaLnBrk="1" hangingPunct="1"/>
              <a:t>3</a:t>
            </a:fld>
            <a:endParaRPr lang="it-IT" altLang="en-US" sz="1200" b="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14300"/>
            <a:r>
              <a:rPr lang="en-US" sz="2400" noProof="0" dirty="0"/>
              <a:t>The </a:t>
            </a:r>
            <a:r>
              <a:rPr lang="en-US" sz="2400" noProof="0" dirty="0" err="1"/>
              <a:t>iTHEPHY</a:t>
            </a:r>
            <a:r>
              <a:rPr lang="en-US" sz="2400" noProof="0" dirty="0"/>
              <a:t> project was funded by the European community. Entities allowed to apply are Universities, research institutes and industries. What are the purposes of this funding? Mainly:</a:t>
            </a:r>
          </a:p>
          <a:p>
            <a:pPr indent="-114300"/>
            <a:endParaRPr lang="en-US" sz="2400" noProof="0" dirty="0">
              <a:solidFill>
                <a:srgbClr val="C00000"/>
              </a:solidFill>
            </a:endParaRPr>
          </a:p>
          <a:p>
            <a:pPr indent="-114300"/>
            <a:r>
              <a:rPr lang="en-US" sz="2400" noProof="0" dirty="0">
                <a:solidFill>
                  <a:srgbClr val="C00000"/>
                </a:solidFill>
              </a:rPr>
              <a:t>improve the teaching quality</a:t>
            </a:r>
          </a:p>
          <a:p>
            <a:pPr indent="-114300"/>
            <a:r>
              <a:rPr lang="en-US" sz="2400" noProof="0" dirty="0">
                <a:solidFill>
                  <a:srgbClr val="C00000"/>
                </a:solidFill>
              </a:rPr>
              <a:t>increase  the collaboration among European institutions</a:t>
            </a:r>
          </a:p>
          <a:p>
            <a:pPr indent="-114300"/>
            <a:r>
              <a:rPr lang="en-US" sz="2400" noProof="0" dirty="0">
                <a:solidFill>
                  <a:srgbClr val="C00000"/>
                </a:solidFill>
              </a:rPr>
              <a:t>promote the usage of information technologies tools</a:t>
            </a:r>
          </a:p>
          <a:p>
            <a:pPr indent="-114300"/>
            <a:r>
              <a:rPr lang="en-US" sz="2400" noProof="0" dirty="0">
                <a:solidFill>
                  <a:srgbClr val="C00000"/>
                </a:solidFill>
              </a:rPr>
              <a:t>ensure education and research are mutually reinforcing </a:t>
            </a:r>
          </a:p>
          <a:p>
            <a:pPr indent="-114300"/>
            <a:r>
              <a:rPr lang="en-US" sz="2400" noProof="0" dirty="0">
                <a:solidFill>
                  <a:srgbClr val="C00000"/>
                </a:solidFill>
              </a:rPr>
              <a:t>and</a:t>
            </a:r>
          </a:p>
          <a:p>
            <a:pPr indent="-114300"/>
            <a:r>
              <a:rPr lang="en-US" sz="2400" noProof="0" dirty="0">
                <a:solidFill>
                  <a:srgbClr val="C00000"/>
                </a:solidFill>
              </a:rPr>
              <a:t>promote internationalization and mobility</a:t>
            </a:r>
          </a:p>
          <a:p>
            <a:pPr marL="0" marR="0" lvl="0" indent="0" algn="l" defTabSz="914400" rtl="0" eaLnBrk="1" fontAlgn="base" latinLnBrk="0" hangingPunct="1">
              <a:lnSpc>
                <a:spcPct val="100000"/>
              </a:lnSpc>
              <a:spcBef>
                <a:spcPct val="30000"/>
              </a:spcBef>
              <a:spcAft>
                <a:spcPct val="0"/>
              </a:spcAft>
              <a:buClrTx/>
              <a:buSzTx/>
              <a:buFont typeface="Wingdings" charset="2"/>
              <a:buNone/>
              <a:tabLst/>
              <a:defRPr/>
            </a:pPr>
            <a:endParaRPr lang="en-US" altLang="en-US" sz="2400" dirty="0"/>
          </a:p>
        </p:txBody>
      </p:sp>
      <p:sp>
        <p:nvSpPr>
          <p:cNvPr id="2" name="Date Placeholder 1">
            <a:extLst>
              <a:ext uri="{FF2B5EF4-FFF2-40B4-BE49-F238E27FC236}">
                <a16:creationId xmlns:a16="http://schemas.microsoft.com/office/drawing/2014/main" id="{FB2A3149-A969-4C4B-9194-C5FD303A03C8}"/>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181576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Three is the perfect number. The general idea comes from the three-year collaboration of three European universities and as many research institutes. It represents the evolution of the participation in the realization of three editions of the </a:t>
            </a:r>
            <a:r>
              <a:rPr lang="en-US" noProof="0" dirty="0" err="1"/>
              <a:t>Cargese</a:t>
            </a:r>
            <a:r>
              <a:rPr lang="en-US" noProof="0" dirty="0"/>
              <a:t> school that had already been financed in the past by the participating universities</a:t>
            </a:r>
          </a:p>
        </p:txBody>
      </p:sp>
      <p:sp>
        <p:nvSpPr>
          <p:cNvPr id="4" name="Segnaposto numero diapositiva 3"/>
          <p:cNvSpPr>
            <a:spLocks noGrp="1"/>
          </p:cNvSpPr>
          <p:nvPr>
            <p:ph type="sldNum" sz="quarter" idx="5"/>
          </p:nvPr>
        </p:nvSpPr>
        <p:spPr/>
        <p:txBody>
          <a:bodyPr/>
          <a:lstStyle/>
          <a:p>
            <a:fld id="{E7E2637E-795C-514F-89CE-4D8F12B8A9CF}" type="slidenum">
              <a:rPr lang="it-IT" smtClean="0"/>
              <a:t>4</a:t>
            </a:fld>
            <a:endParaRPr lang="it-IT"/>
          </a:p>
        </p:txBody>
      </p:sp>
      <p:sp>
        <p:nvSpPr>
          <p:cNvPr id="5" name="Date Placeholder 4">
            <a:extLst>
              <a:ext uri="{FF2B5EF4-FFF2-40B4-BE49-F238E27FC236}">
                <a16:creationId xmlns:a16="http://schemas.microsoft.com/office/drawing/2014/main" id="{62EA9173-1D83-9544-ABB7-09E6CF67236F}"/>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180454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basic idea is: groups of students in the second year of the master degree, coming from all the involved universities, work together on a real research project. The groups are supervised by researchers and teachers from the participating universities.</a:t>
            </a:r>
            <a:br>
              <a:rPr lang="en-US" noProof="0" dirty="0"/>
            </a:br>
            <a:r>
              <a:rPr lang="en-US" noProof="0" dirty="0"/>
              <a:t>The objective is multiple-folded, it aims to increase the internationalization of the master degree, to engage </a:t>
            </a:r>
            <a:r>
              <a:rPr lang="en-US" noProof="0" dirty="0" err="1"/>
              <a:t>studens</a:t>
            </a:r>
            <a:r>
              <a:rPr lang="en-US" noProof="0" dirty="0"/>
              <a:t> in team work research activities and to promote their mobility inside Europe.</a:t>
            </a:r>
            <a:br>
              <a:rPr lang="en-US" noProof="0" dirty="0"/>
            </a:br>
            <a:r>
              <a:rPr lang="en-US" noProof="0" dirty="0"/>
              <a:t>Three intellectual outputs have to be produced: the first one is a web-based platform to assist the teams with collaborations tools; the second intellectual output is a series of exercises with solutions to be included in the platform; the third one is a final document that reports the experiences and supports replicability in other master degrees, even in different disciplines</a:t>
            </a:r>
          </a:p>
        </p:txBody>
      </p:sp>
      <p:sp>
        <p:nvSpPr>
          <p:cNvPr id="4" name="Segnaposto numero diapositiva 3"/>
          <p:cNvSpPr>
            <a:spLocks noGrp="1"/>
          </p:cNvSpPr>
          <p:nvPr>
            <p:ph type="sldNum" sz="quarter" idx="5"/>
          </p:nvPr>
        </p:nvSpPr>
        <p:spPr/>
        <p:txBody>
          <a:bodyPr/>
          <a:lstStyle/>
          <a:p>
            <a:fld id="{E7E2637E-795C-514F-89CE-4D8F12B8A9CF}" type="slidenum">
              <a:rPr lang="it-IT" smtClean="0"/>
              <a:t>5</a:t>
            </a:fld>
            <a:endParaRPr lang="it-IT"/>
          </a:p>
        </p:txBody>
      </p:sp>
      <p:sp>
        <p:nvSpPr>
          <p:cNvPr id="5" name="Date Placeholder 4">
            <a:extLst>
              <a:ext uri="{FF2B5EF4-FFF2-40B4-BE49-F238E27FC236}">
                <a16:creationId xmlns:a16="http://schemas.microsoft.com/office/drawing/2014/main" id="{74876D93-BAF9-5B42-9270-09B37D7CA942}"/>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46366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We received funds for two school editions: 2018 and 2019 the first one focused on testing the e-learning material and the platform. The second one dedicated to present the results of teams (tandem projects). Both editions included lectures and seminars </a:t>
            </a:r>
          </a:p>
        </p:txBody>
      </p:sp>
      <p:sp>
        <p:nvSpPr>
          <p:cNvPr id="4" name="Segnaposto numero diapositiva 3"/>
          <p:cNvSpPr>
            <a:spLocks noGrp="1"/>
          </p:cNvSpPr>
          <p:nvPr>
            <p:ph type="sldNum" sz="quarter" idx="5"/>
          </p:nvPr>
        </p:nvSpPr>
        <p:spPr/>
        <p:txBody>
          <a:bodyPr/>
          <a:lstStyle/>
          <a:p>
            <a:fld id="{E7E2637E-795C-514F-89CE-4D8F12B8A9CF}" type="slidenum">
              <a:rPr lang="it-IT" smtClean="0"/>
              <a:t>6</a:t>
            </a:fld>
            <a:endParaRPr lang="it-IT"/>
          </a:p>
        </p:txBody>
      </p:sp>
      <p:sp>
        <p:nvSpPr>
          <p:cNvPr id="5" name="Date Placeholder 4">
            <a:extLst>
              <a:ext uri="{FF2B5EF4-FFF2-40B4-BE49-F238E27FC236}">
                <a16:creationId xmlns:a16="http://schemas.microsoft.com/office/drawing/2014/main" id="{B274FAC2-9F07-4C45-A6DB-0EFBDD9E3422}"/>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49553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noProof="0" dirty="0"/>
              <a:t>In the future (after 2020) the School and the project activities will be recognized as one of the activities inside the Master Degree in physics, corresponding to 6 ECTS. </a:t>
            </a:r>
          </a:p>
          <a:p>
            <a:endParaRPr lang="en-US" sz="1200" noProof="0" dirty="0"/>
          </a:p>
          <a:p>
            <a:r>
              <a:rPr lang="en-US" sz="1200" noProof="0" dirty="0"/>
              <a:t>We will be able to deliver credits to European students</a:t>
            </a:r>
          </a:p>
          <a:p>
            <a:endParaRPr lang="en-US" sz="1200" noProof="0" dirty="0"/>
          </a:p>
          <a:p>
            <a:r>
              <a:rPr lang="en-US" sz="1200" noProof="0" dirty="0"/>
              <a:t>At the </a:t>
            </a:r>
            <a:r>
              <a:rPr lang="en-US" sz="1200" noProof="0" dirty="0" err="1"/>
              <a:t>Cargese</a:t>
            </a:r>
            <a:r>
              <a:rPr lang="en-US" sz="1200" noProof="0" dirty="0"/>
              <a:t> school there are essentially two ways to learn physics, the first is more classic, the second quite innovative...</a:t>
            </a:r>
          </a:p>
          <a:p>
            <a:endParaRPr lang="it-IT" dirty="0"/>
          </a:p>
        </p:txBody>
      </p:sp>
      <p:sp>
        <p:nvSpPr>
          <p:cNvPr id="4" name="Segnaposto numero diapositiva 3"/>
          <p:cNvSpPr>
            <a:spLocks noGrp="1"/>
          </p:cNvSpPr>
          <p:nvPr>
            <p:ph type="sldNum" sz="quarter" idx="5"/>
          </p:nvPr>
        </p:nvSpPr>
        <p:spPr/>
        <p:txBody>
          <a:bodyPr/>
          <a:lstStyle/>
          <a:p>
            <a:fld id="{E7E2637E-795C-514F-89CE-4D8F12B8A9CF}" type="slidenum">
              <a:rPr lang="it-IT" smtClean="0"/>
              <a:t>7</a:t>
            </a:fld>
            <a:endParaRPr lang="it-IT"/>
          </a:p>
        </p:txBody>
      </p:sp>
      <p:sp>
        <p:nvSpPr>
          <p:cNvPr id="5" name="Date Placeholder 4">
            <a:extLst>
              <a:ext uri="{FF2B5EF4-FFF2-40B4-BE49-F238E27FC236}">
                <a16:creationId xmlns:a16="http://schemas.microsoft.com/office/drawing/2014/main" id="{E3345068-7913-C646-862B-E1131CD0E622}"/>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3052551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The second activity inside </a:t>
            </a:r>
            <a:r>
              <a:rPr lang="en-US" noProof="0" dirty="0" err="1"/>
              <a:t>iTHEPHY</a:t>
            </a:r>
            <a:r>
              <a:rPr lang="en-US" noProof="0" dirty="0"/>
              <a:t> is TANDEM. Essentially the idea is to allow students to emulate what researchers really do in an international context</a:t>
            </a:r>
          </a:p>
          <a:p>
            <a:r>
              <a:rPr lang="en-US" noProof="0" dirty="0"/>
              <a:t>What are the ingredient to perform a research activity ?</a:t>
            </a:r>
          </a:p>
          <a:p>
            <a:endParaRPr lang="en-US" noProof="0" dirty="0"/>
          </a:p>
          <a:p>
            <a:r>
              <a:rPr lang="en-US" noProof="0" dirty="0"/>
              <a:t>A project, an idea </a:t>
            </a:r>
          </a:p>
          <a:p>
            <a:r>
              <a:rPr lang="en-US" noProof="0" dirty="0"/>
              <a:t>A Target , an end line</a:t>
            </a:r>
          </a:p>
          <a:p>
            <a:r>
              <a:rPr lang="en-US" noProof="0" dirty="0"/>
              <a:t>A Timeline, a calendar </a:t>
            </a:r>
          </a:p>
          <a:p>
            <a:r>
              <a:rPr lang="en-US" noProof="0" dirty="0"/>
              <a:t>A Document,  a product describing the work</a:t>
            </a:r>
          </a:p>
          <a:p>
            <a:r>
              <a:rPr lang="en-US" noProof="0" dirty="0"/>
              <a:t>Presentation of results</a:t>
            </a:r>
          </a:p>
        </p:txBody>
      </p:sp>
      <p:sp>
        <p:nvSpPr>
          <p:cNvPr id="4" name="Segnaposto numero diapositiva 3"/>
          <p:cNvSpPr>
            <a:spLocks noGrp="1"/>
          </p:cNvSpPr>
          <p:nvPr>
            <p:ph type="sldNum" sz="quarter" idx="5"/>
          </p:nvPr>
        </p:nvSpPr>
        <p:spPr/>
        <p:txBody>
          <a:bodyPr/>
          <a:lstStyle/>
          <a:p>
            <a:fld id="{E7E2637E-795C-514F-89CE-4D8F12B8A9CF}" type="slidenum">
              <a:rPr lang="it-IT" smtClean="0"/>
              <a:t>8</a:t>
            </a:fld>
            <a:endParaRPr lang="it-IT"/>
          </a:p>
        </p:txBody>
      </p:sp>
      <p:sp>
        <p:nvSpPr>
          <p:cNvPr id="5" name="Date Placeholder 4">
            <a:extLst>
              <a:ext uri="{FF2B5EF4-FFF2-40B4-BE49-F238E27FC236}">
                <a16:creationId xmlns:a16="http://schemas.microsoft.com/office/drawing/2014/main" id="{10F0F984-C58B-C547-9155-04D6C51620D3}"/>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243026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But as students are not yet researchers they need </a:t>
            </a:r>
            <a:br>
              <a:rPr lang="en-US" noProof="0" dirty="0"/>
            </a:br>
            <a:r>
              <a:rPr lang="en-US" noProof="0" dirty="0"/>
              <a:t>Supervision and collaborative tools (Redmine, </a:t>
            </a:r>
            <a:r>
              <a:rPr lang="en-US" noProof="0" dirty="0" err="1"/>
              <a:t>RoketChat</a:t>
            </a:r>
            <a:r>
              <a:rPr lang="en-US" noProof="0" dirty="0"/>
              <a:t> and </a:t>
            </a:r>
            <a:r>
              <a:rPr lang="en-US" noProof="0" dirty="0" err="1"/>
              <a:t>Jitsi</a:t>
            </a:r>
            <a:r>
              <a:rPr lang="en-US" noProof="0" dirty="0"/>
              <a:t>). </a:t>
            </a:r>
          </a:p>
          <a:p>
            <a:r>
              <a:rPr lang="en-US" noProof="0" dirty="0"/>
              <a:t>They will not see their work published in Nature, but transformed into ECTS credits. </a:t>
            </a:r>
          </a:p>
          <a:p>
            <a:r>
              <a:rPr lang="en-US" noProof="0" dirty="0"/>
              <a:t>Last year 18 students participated in TANDEM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mn-lt"/>
              </a:rPr>
              <a:t>2019/2020 is starting right now</a:t>
            </a:r>
          </a:p>
          <a:p>
            <a:endParaRPr lang="it-IT" dirty="0"/>
          </a:p>
        </p:txBody>
      </p:sp>
      <p:sp>
        <p:nvSpPr>
          <p:cNvPr id="4" name="Segnaposto numero diapositiva 3"/>
          <p:cNvSpPr>
            <a:spLocks noGrp="1"/>
          </p:cNvSpPr>
          <p:nvPr>
            <p:ph type="sldNum" sz="quarter" idx="5"/>
          </p:nvPr>
        </p:nvSpPr>
        <p:spPr/>
        <p:txBody>
          <a:bodyPr/>
          <a:lstStyle/>
          <a:p>
            <a:fld id="{E7E2637E-795C-514F-89CE-4D8F12B8A9CF}" type="slidenum">
              <a:rPr lang="it-IT" smtClean="0"/>
              <a:t>9</a:t>
            </a:fld>
            <a:endParaRPr lang="it-IT"/>
          </a:p>
        </p:txBody>
      </p:sp>
      <p:sp>
        <p:nvSpPr>
          <p:cNvPr id="5" name="Date Placeholder 4">
            <a:extLst>
              <a:ext uri="{FF2B5EF4-FFF2-40B4-BE49-F238E27FC236}">
                <a16:creationId xmlns:a16="http://schemas.microsoft.com/office/drawing/2014/main" id="{931B98DB-3BB7-9D42-830E-65FD67112C19}"/>
              </a:ext>
            </a:extLst>
          </p:cNvPr>
          <p:cNvSpPr>
            <a:spLocks noGrp="1"/>
          </p:cNvSpPr>
          <p:nvPr>
            <p:ph type="dt" idx="1"/>
          </p:nvPr>
        </p:nvSpPr>
        <p:spPr/>
        <p:txBody>
          <a:bodyPr/>
          <a:lstStyle/>
          <a:p>
            <a:r>
              <a:rPr lang="it-IT"/>
              <a:t>November 04, 2019</a:t>
            </a:r>
          </a:p>
        </p:txBody>
      </p:sp>
    </p:spTree>
    <p:extLst>
      <p:ext uri="{BB962C8B-B14F-4D97-AF65-F5344CB8AC3E}">
        <p14:creationId xmlns:p14="http://schemas.microsoft.com/office/powerpoint/2010/main" val="2931122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51920" y="1794902"/>
            <a:ext cx="5292080" cy="1080121"/>
          </a:xfrm>
          <a:prstGeom prst="rect">
            <a:avLst/>
          </a:prstGeom>
        </p:spPr>
        <p:txBody>
          <a:bodyPr anchor="ctr"/>
          <a:lstStyle>
            <a:lvl1pPr marL="0" indent="0" algn="l">
              <a:lnSpc>
                <a:spcPct val="100000"/>
              </a:lnSpc>
              <a:buNone/>
              <a:defRPr b="0" baseline="0">
                <a:solidFill>
                  <a:schemeClr val="bg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dirty="0"/>
          </a:p>
        </p:txBody>
      </p:sp>
      <p:sp>
        <p:nvSpPr>
          <p:cNvPr id="11" name="Text Placeholder 9"/>
          <p:cNvSpPr>
            <a:spLocks noGrp="1"/>
          </p:cNvSpPr>
          <p:nvPr>
            <p:ph type="body" sz="quarter" idx="11" hasCustomPrompt="1"/>
          </p:nvPr>
        </p:nvSpPr>
        <p:spPr>
          <a:xfrm>
            <a:off x="3851772" y="2947030"/>
            <a:ext cx="5292080" cy="488816"/>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a:spcBef>
                <a:spcPts val="0"/>
              </a:spcBef>
              <a:defRPr/>
            </a:pPr>
            <a:r>
              <a:rPr lang="en-US" altLang="ko-KR" b="1" dirty="0"/>
              <a:t>INSERT THE TITLE </a:t>
            </a:r>
          </a:p>
          <a:p>
            <a:pPr>
              <a:spcBef>
                <a:spcPts val="0"/>
              </a:spcBef>
              <a:defRPr/>
            </a:pPr>
            <a:r>
              <a:rPr lang="en-US" altLang="ko-KR" b="1" dirty="0"/>
              <a:t>OF YOUR PRESENTATION HERE</a:t>
            </a:r>
            <a:endParaRPr lang="en-US" altLang="ko-KR" dirty="0"/>
          </a:p>
        </p:txBody>
      </p:sp>
      <p:pic>
        <p:nvPicPr>
          <p:cNvPr id="1026" name="Picture 2" descr="E:\002-KIMS BUSINESS\007-02-Fullslidesppt-Contents\20161228\02-edu\bulb-ite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640" y="657349"/>
            <a:ext cx="1765300" cy="39179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B6A5D86B-95C1-7E4A-BD53-AD63444FC29A}"/>
              </a:ext>
            </a:extLst>
          </p:cNvPr>
          <p:cNvSpPr>
            <a:spLocks noGrp="1"/>
          </p:cNvSpPr>
          <p:nvPr>
            <p:ph type="ftr" sz="quarter" idx="12"/>
          </p:nvPr>
        </p:nvSpPr>
        <p:spPr>
          <a:xfrm>
            <a:off x="3028950" y="4868863"/>
            <a:ext cx="3086100" cy="274637"/>
          </a:xfrm>
        </p:spPr>
        <p:txBody>
          <a:bodyPr/>
          <a:lstStyle/>
          <a:p>
            <a:r>
              <a:rPr lang="en-US"/>
              <a:t>CNAF Bologna</a:t>
            </a:r>
          </a:p>
        </p:txBody>
      </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8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735" y="2931790"/>
            <a:ext cx="945499" cy="20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9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3399842"/>
            <a:ext cx="9144000" cy="174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4043561" y="2859782"/>
            <a:ext cx="1080120" cy="108012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8057" y="3010192"/>
            <a:ext cx="351128" cy="7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6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290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60850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1596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776" y="1131590"/>
            <a:ext cx="7230270" cy="3677432"/>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467544" y="3363838"/>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26058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1759754"/>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3208" y="1042230"/>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2" hasCustomPrompt="1"/>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700137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2" name="Rectangle 1"/>
          <p:cNvSpPr/>
          <p:nvPr userDrawn="1"/>
        </p:nvSpPr>
        <p:spPr>
          <a:xfrm>
            <a:off x="4860032" y="0"/>
            <a:ext cx="36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p:cNvSpPr/>
          <p:nvPr userDrawn="1"/>
        </p:nvSpPr>
        <p:spPr>
          <a:xfrm>
            <a:off x="4896032" y="1311750"/>
            <a:ext cx="18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344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572242"/>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414830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3311860" y="737642"/>
            <a:ext cx="2520280" cy="2520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2351" y="1139211"/>
            <a:ext cx="819298" cy="181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395063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6" name="Picture Placeholder 2"/>
          <p:cNvSpPr>
            <a:spLocks noGrp="1"/>
          </p:cNvSpPr>
          <p:nvPr>
            <p:ph type="pic" idx="12" hasCustomPrompt="1"/>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988877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411510"/>
            <a:ext cx="6444208"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icture Placeholder 2"/>
          <p:cNvSpPr>
            <a:spLocks noGrp="1"/>
          </p:cNvSpPr>
          <p:nvPr>
            <p:ph type="pic" idx="1" hasCustomPrompt="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0" hasCustomPrompt="1"/>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1" hasCustomPrompt="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742137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6" name="Picture Placeholder 2"/>
          <p:cNvSpPr>
            <a:spLocks noGrp="1"/>
          </p:cNvSpPr>
          <p:nvPr>
            <p:ph type="pic" idx="10" hasCustomPrompt="1"/>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1" hasCustomPrompt="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2" hasCustomPrompt="1"/>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209397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652426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apes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106909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F22FA8-903C-F242-8E6D-CBA8AA437567}"/>
              </a:ext>
            </a:extLst>
          </p:cNvPr>
          <p:cNvSpPr>
            <a:spLocks noGrp="1"/>
          </p:cNvSpPr>
          <p:nvPr>
            <p:ph type="ftr" sz="quarter" idx="10"/>
          </p:nvPr>
        </p:nvSpPr>
        <p:spPr>
          <a:xfrm>
            <a:off x="3080395" y="4874830"/>
            <a:ext cx="2983210" cy="274637"/>
          </a:xfrm>
        </p:spPr>
        <p:txBody>
          <a:bodyPr/>
          <a:lstStyle/>
          <a:p>
            <a:r>
              <a:rPr lang="en-US"/>
              <a:t>CNAF Bologna</a:t>
            </a:r>
          </a:p>
        </p:txBody>
      </p:sp>
    </p:spTree>
    <p:extLst>
      <p:ext uri="{BB962C8B-B14F-4D97-AF65-F5344CB8AC3E}">
        <p14:creationId xmlns:p14="http://schemas.microsoft.com/office/powerpoint/2010/main" val="42139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chiav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latin typeface="Times New Roman" pitchFamily="18" charset="0"/>
                <a:cs typeface="Times New Roman" pitchFamily="18" charset="0"/>
              </a:defRPr>
            </a:lvl1pPr>
            <a:lvl2pPr>
              <a:defRPr>
                <a:solidFill>
                  <a:srgbClr val="0070C0"/>
                </a:solidFill>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628650" y="274638"/>
            <a:ext cx="7886700" cy="993775"/>
          </a:xfrm>
          <a:prstGeom prst="rect">
            <a:avLst/>
          </a:prstGeom>
        </p:spPr>
        <p:txBody>
          <a:bodyPr/>
          <a:lstStyle>
            <a:lvl1pPr>
              <a:defRPr>
                <a:solidFill>
                  <a:srgbClr val="C00000"/>
                </a:solidFill>
                <a:latin typeface="Times New Roman" pitchFamily="18" charset="0"/>
                <a:cs typeface="Times New Roman" pitchFamily="18" charset="0"/>
              </a:defRPr>
            </a:lvl1pPr>
          </a:lstStyle>
          <a:p>
            <a:r>
              <a:rPr lang="en-US"/>
              <a:t>Click to edit Master title style</a:t>
            </a:r>
          </a:p>
        </p:txBody>
      </p:sp>
      <p:sp>
        <p:nvSpPr>
          <p:cNvPr id="12" name="Slide Number Placeholder 11"/>
          <p:cNvSpPr>
            <a:spLocks noGrp="1"/>
          </p:cNvSpPr>
          <p:nvPr>
            <p:ph type="sldNum" sz="quarter" idx="11"/>
          </p:nvPr>
        </p:nvSpPr>
        <p:spPr/>
        <p:txBody>
          <a:bodyPr/>
          <a:lstStyle>
            <a:lvl1pPr>
              <a:defRPr sz="1050">
                <a:solidFill>
                  <a:schemeClr val="tx1"/>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
        <p:nvSpPr>
          <p:cNvPr id="13" name="Footer Placeholder 12"/>
          <p:cNvSpPr>
            <a:spLocks noGrp="1"/>
          </p:cNvSpPr>
          <p:nvPr>
            <p:ph type="ftr" sz="quarter" idx="12"/>
          </p:nvPr>
        </p:nvSpPr>
        <p:spPr>
          <a:xfrm>
            <a:off x="2743200" y="4869656"/>
            <a:ext cx="3657600" cy="273844"/>
          </a:xfrm>
          <a:prstGeom prst="rect">
            <a:avLst/>
          </a:prstGeom>
        </p:spPr>
        <p:txBody>
          <a:bodyPr/>
          <a:lstStyle>
            <a:lvl1pPr>
              <a:defRPr sz="1050">
                <a:solidFill>
                  <a:schemeClr val="tx1"/>
                </a:solidFill>
                <a:latin typeface="Times New Roman" pitchFamily="18" charset="0"/>
                <a:cs typeface="Times New Roman" pitchFamily="18" charset="0"/>
              </a:defRPr>
            </a:lvl1pPr>
          </a:lstStyle>
          <a:p>
            <a:r>
              <a:rPr lang="en-US"/>
              <a:t>CNAF Bologna</a:t>
            </a:r>
          </a:p>
        </p:txBody>
      </p:sp>
    </p:spTree>
    <p:extLst>
      <p:ext uri="{BB962C8B-B14F-4D97-AF65-F5344CB8AC3E}">
        <p14:creationId xmlns:p14="http://schemas.microsoft.com/office/powerpoint/2010/main" val="40334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a:prstGeom prst="rect">
            <a:avLst/>
          </a:prstGeom>
        </p:spPr>
        <p:txBody>
          <a:bodyPr vert="horz"/>
          <a:lstStyle/>
          <a:p>
            <a:r>
              <a:rPr lang="en-US"/>
              <a:t>Fare clic per modificare stile</a:t>
            </a:r>
            <a:endParaRPr lang="it-IT"/>
          </a:p>
        </p:txBody>
      </p:sp>
      <p:sp>
        <p:nvSpPr>
          <p:cNvPr id="3" name="Segnaposto contenuto 2"/>
          <p:cNvSpPr>
            <a:spLocks noGrp="1"/>
          </p:cNvSpPr>
          <p:nvPr>
            <p:ph idx="1"/>
          </p:nvPr>
        </p:nvSpPr>
        <p:spPr>
          <a:xfrm>
            <a:off x="457200" y="1200151"/>
            <a:ext cx="8229600" cy="3394472"/>
          </a:xfrm>
          <a:prstGeom prst="rect">
            <a:avLst/>
          </a:prstGeom>
        </p:spPr>
        <p:txBody>
          <a:bodyPr vert="horz"/>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Footer Placeholder 3">
            <a:extLst>
              <a:ext uri="{FF2B5EF4-FFF2-40B4-BE49-F238E27FC236}">
                <a16:creationId xmlns:a16="http://schemas.microsoft.com/office/drawing/2014/main" id="{19F67C49-1243-9041-BE0F-69516E514E23}"/>
              </a:ext>
            </a:extLst>
          </p:cNvPr>
          <p:cNvSpPr>
            <a:spLocks noGrp="1"/>
          </p:cNvSpPr>
          <p:nvPr>
            <p:ph type="ftr" sz="quarter" idx="10"/>
          </p:nvPr>
        </p:nvSpPr>
        <p:spPr/>
        <p:txBody>
          <a:bodyPr/>
          <a:lstStyle/>
          <a:p>
            <a:r>
              <a:rPr lang="en-US"/>
              <a:t>CNAF Bologna</a:t>
            </a:r>
          </a:p>
        </p:txBody>
      </p:sp>
    </p:spTree>
    <p:extLst>
      <p:ext uri="{BB962C8B-B14F-4D97-AF65-F5344CB8AC3E}">
        <p14:creationId xmlns:p14="http://schemas.microsoft.com/office/powerpoint/2010/main" val="1506384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9663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46799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s and Contents Layout">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6791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8000"/>
            <a:lum/>
          </a:blip>
          <a:srcRect/>
          <a:stretch>
            <a:fillRect t="-20000" b="-20000"/>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DEE3A73-E721-5B4D-9836-9C044F6A6C36}"/>
              </a:ext>
            </a:extLst>
          </p:cNvPr>
          <p:cNvSpPr>
            <a:spLocks noGrp="1"/>
          </p:cNvSpPr>
          <p:nvPr>
            <p:ph type="ftr" sz="quarter" idx="3"/>
          </p:nvPr>
        </p:nvSpPr>
        <p:spPr>
          <a:xfrm>
            <a:off x="3028950" y="485864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CNAF Bologna</a:t>
            </a:r>
          </a:p>
        </p:txBody>
      </p:sp>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75" r:id="rId4"/>
    <p:sldLayoutId id="2147483676" r:id="rId5"/>
    <p:sldLayoutId id="2147483680" r:id="rId6"/>
    <p:sldLayoutId id="2147483681" r:id="rId7"/>
    <p:sldLayoutId id="2147483682" r:id="rId8"/>
    <p:sldLayoutId id="2147483683" r:id="rId9"/>
    <p:sldLayoutId id="2147483684" r:id="rId10"/>
  </p:sldLayoutIdLst>
  <p:hf hdr="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alphaModFix amt="28000"/>
            <a:lum/>
          </a:blip>
          <a:srcRect/>
          <a:stretch>
            <a:fillRect t="-20000" b="-20000"/>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CCFD51-901B-174C-9A77-CFE43D8687C0}"/>
              </a:ext>
            </a:extLst>
          </p:cNvPr>
          <p:cNvSpPr>
            <a:spLocks noGrp="1"/>
          </p:cNvSpPr>
          <p:nvPr>
            <p:ph type="ftr" sz="quarter" idx="3"/>
          </p:nvPr>
        </p:nvSpPr>
        <p:spPr>
          <a:xfrm>
            <a:off x="3028950" y="48688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CNAF Bologna</a:t>
            </a:r>
          </a:p>
        </p:txBody>
      </p:sp>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72" r:id="rId2"/>
    <p:sldLayoutId id="2147483670" r:id="rId3"/>
    <p:sldLayoutId id="2147483652" r:id="rId4"/>
    <p:sldLayoutId id="2147483671" r:id="rId5"/>
    <p:sldLayoutId id="2147483655" r:id="rId6"/>
    <p:sldLayoutId id="2147483662" r:id="rId7"/>
    <p:sldLayoutId id="2147483663" r:id="rId8"/>
    <p:sldLayoutId id="2147483665" r:id="rId9"/>
    <p:sldLayoutId id="2147483666" r:id="rId10"/>
    <p:sldLayoutId id="2147483667" r:id="rId11"/>
    <p:sldLayoutId id="2147483664" r:id="rId12"/>
    <p:sldLayoutId id="2147483668" r:id="rId13"/>
    <p:sldLayoutId id="2147483669" r:id="rId14"/>
    <p:sldLayoutId id="2147483673" r:id="rId15"/>
    <p:sldLayoutId id="2147483656" r:id="rId16"/>
  </p:sldLayoutIdLst>
  <p:hf hdr="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8000"/>
            <a:lum/>
          </a:blip>
          <a:srcRect/>
          <a:stretch>
            <a:fillRect t="-20000" b="-20000"/>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41B4B8-7640-B24E-AD48-E2F9EFC61B36}"/>
              </a:ext>
            </a:extLst>
          </p:cNvPr>
          <p:cNvSpPr>
            <a:spLocks noGrp="1"/>
          </p:cNvSpPr>
          <p:nvPr>
            <p:ph type="ftr" sz="quarter" idx="3"/>
          </p:nvPr>
        </p:nvSpPr>
        <p:spPr>
          <a:xfrm>
            <a:off x="3028950" y="48688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CNAF Bologna</a:t>
            </a:r>
          </a:p>
        </p:txBody>
      </p:sp>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hf hdr="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6.tiff"/><Relationship Id="rId10" Type="http://schemas.openxmlformats.org/officeDocument/2006/relationships/image" Target="../media/image21.tiff"/><Relationship Id="rId4" Type="http://schemas.openxmlformats.org/officeDocument/2006/relationships/image" Target="../media/image15.png"/><Relationship Id="rId9" Type="http://schemas.openxmlformats.org/officeDocument/2006/relationships/image" Target="../media/image20.tiff"/></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14.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059832" y="1794902"/>
            <a:ext cx="6084168" cy="1080121"/>
          </a:xfrm>
        </p:spPr>
        <p:txBody>
          <a:bodyPr/>
          <a:lstStyle/>
          <a:p>
            <a:r>
              <a:rPr lang="en-US" sz="3600" dirty="0">
                <a:solidFill>
                  <a:schemeClr val="accent1">
                    <a:lumMod val="50000"/>
                  </a:schemeClr>
                </a:solidFill>
              </a:rPr>
              <a:t>The </a:t>
            </a:r>
            <a:r>
              <a:rPr lang="en-US" sz="3600" dirty="0" err="1">
                <a:solidFill>
                  <a:schemeClr val="accent1">
                    <a:lumMod val="50000"/>
                  </a:schemeClr>
                </a:solidFill>
              </a:rPr>
              <a:t>iTHEPHY</a:t>
            </a:r>
            <a:r>
              <a:rPr lang="en-US" sz="3600" dirty="0">
                <a:solidFill>
                  <a:schemeClr val="accent1">
                    <a:lumMod val="50000"/>
                  </a:schemeClr>
                </a:solidFill>
              </a:rPr>
              <a:t> project and its software platform</a:t>
            </a:r>
            <a:endParaRPr lang="en-US" altLang="ko-KR" sz="3600" dirty="0">
              <a:solidFill>
                <a:schemeClr val="accent1">
                  <a:lumMod val="50000"/>
                </a:schemeClr>
              </a:solidFill>
            </a:endParaRPr>
          </a:p>
        </p:txBody>
      </p:sp>
      <p:sp>
        <p:nvSpPr>
          <p:cNvPr id="4" name="Text Placeholder 3"/>
          <p:cNvSpPr>
            <a:spLocks noGrp="1"/>
          </p:cNvSpPr>
          <p:nvPr>
            <p:ph type="body" sz="quarter" idx="11"/>
          </p:nvPr>
        </p:nvSpPr>
        <p:spPr/>
        <p:txBody>
          <a:bodyPr/>
          <a:lstStyle/>
          <a:p>
            <a:pPr>
              <a:spcBef>
                <a:spcPts val="0"/>
              </a:spcBef>
              <a:defRPr/>
            </a:pPr>
            <a:r>
              <a:rPr lang="en-US" sz="1800" dirty="0">
                <a:solidFill>
                  <a:schemeClr val="accent1">
                    <a:lumMod val="50000"/>
                  </a:schemeClr>
                </a:solidFill>
              </a:rPr>
              <a:t>Enhancing remote teacher-student collaboration</a:t>
            </a:r>
            <a:endParaRPr lang="en-US" altLang="ko-KR" sz="1800" dirty="0">
              <a:solidFill>
                <a:schemeClr val="accent1">
                  <a:lumMod val="50000"/>
                </a:schemeClr>
              </a:solidFill>
            </a:endParaRPr>
          </a:p>
        </p:txBody>
      </p:sp>
      <p:pic>
        <p:nvPicPr>
          <p:cNvPr id="1026" name="Picture 2">
            <a:extLst>
              <a:ext uri="{FF2B5EF4-FFF2-40B4-BE49-F238E27FC236}">
                <a16:creationId xmlns:a16="http://schemas.microsoft.com/office/drawing/2014/main" id="{3F5CD0D9-B1DD-FC44-AADC-5CC99E7F0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500" y="255506"/>
            <a:ext cx="4118581" cy="1381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i immagini per infn logo bologna trasparente">
            <a:extLst>
              <a:ext uri="{FF2B5EF4-FFF2-40B4-BE49-F238E27FC236}">
                <a16:creationId xmlns:a16="http://schemas.microsoft.com/office/drawing/2014/main" id="{7B9B8819-88DD-1C42-8530-F30492709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867894"/>
            <a:ext cx="1498808" cy="9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isultati immagini per unibo logo trasparente">
            <a:extLst>
              <a:ext uri="{FF2B5EF4-FFF2-40B4-BE49-F238E27FC236}">
                <a16:creationId xmlns:a16="http://schemas.microsoft.com/office/drawing/2014/main" id="{707857CE-10F5-1E48-ADA3-36509C008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723878"/>
            <a:ext cx="5616624" cy="94232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EB70719-120E-6442-9B2F-0A5E52C2F22A}"/>
              </a:ext>
            </a:extLst>
          </p:cNvPr>
          <p:cNvSpPr>
            <a:spLocks noGrp="1"/>
          </p:cNvSpPr>
          <p:nvPr>
            <p:ph type="ftr" sz="quarter" idx="12"/>
          </p:nvPr>
        </p:nvSpPr>
        <p:spPr>
          <a:xfrm>
            <a:off x="0" y="4868863"/>
            <a:ext cx="9144000" cy="274637"/>
          </a:xfrm>
        </p:spPr>
        <p:txBody>
          <a:bodyPr/>
          <a:lstStyle/>
          <a:p>
            <a:r>
              <a:rPr lang="en-US"/>
              <a:t>CNAF Bologna</a:t>
            </a:r>
            <a:endParaRPr lang="en-US" dirty="0"/>
          </a:p>
        </p:txBody>
      </p:sp>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a:t>Section 3-4</a:t>
            </a:r>
            <a:endParaRPr lang="ko-KR" altLang="en-US"/>
          </a:p>
        </p:txBody>
      </p:sp>
      <p:sp>
        <p:nvSpPr>
          <p:cNvPr id="3" name="Text Placeholder 2"/>
          <p:cNvSpPr>
            <a:spLocks noGrp="1"/>
          </p:cNvSpPr>
          <p:nvPr>
            <p:ph type="body" sz="quarter" idx="11"/>
          </p:nvPr>
        </p:nvSpPr>
        <p:spPr/>
        <p:txBody>
          <a:bodyPr/>
          <a:lstStyle/>
          <a:p>
            <a:pPr lvl="0"/>
            <a:r>
              <a:rPr lang="en-US" altLang="ko-KR"/>
              <a:t>IaaS and PaaS platform</a:t>
            </a:r>
          </a:p>
        </p:txBody>
      </p:sp>
    </p:spTree>
    <p:extLst>
      <p:ext uri="{BB962C8B-B14F-4D97-AF65-F5344CB8AC3E}">
        <p14:creationId xmlns:p14="http://schemas.microsoft.com/office/powerpoint/2010/main" val="3849805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err="1"/>
              <a:t>iTHEPHY</a:t>
            </a:r>
            <a:r>
              <a:rPr lang="en-US" altLang="ko-KR" dirty="0"/>
              <a:t> platform</a:t>
            </a:r>
            <a:endParaRPr lang="ko-KR" altLang="en-US" dirty="0"/>
          </a:p>
        </p:txBody>
      </p:sp>
      <p:sp>
        <p:nvSpPr>
          <p:cNvPr id="3" name="Text Placeholder 2"/>
          <p:cNvSpPr>
            <a:spLocks noGrp="1"/>
          </p:cNvSpPr>
          <p:nvPr>
            <p:ph type="body" sz="quarter" idx="11"/>
          </p:nvPr>
        </p:nvSpPr>
        <p:spPr/>
        <p:txBody>
          <a:bodyPr/>
          <a:lstStyle/>
          <a:p>
            <a:pPr lvl="0"/>
            <a:r>
              <a:rPr lang="en-US" altLang="ko-KR"/>
              <a:t>Made with FOSS software</a:t>
            </a:r>
          </a:p>
        </p:txBody>
      </p:sp>
      <p:sp>
        <p:nvSpPr>
          <p:cNvPr id="6" name="Freeform 5"/>
          <p:cNvSpPr/>
          <p:nvPr/>
        </p:nvSpPr>
        <p:spPr>
          <a:xfrm>
            <a:off x="4061224" y="1203598"/>
            <a:ext cx="990802" cy="990802"/>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694" tIns="217694" rIns="217694" bIns="217694" numCol="1" spcCol="1270" anchor="ctr" anchorCtr="0">
            <a:noAutofit/>
          </a:bodyPr>
          <a:lstStyle/>
          <a:p>
            <a:pPr lvl="0" algn="ctr" defTabSz="1333500" latinLnBrk="1">
              <a:lnSpc>
                <a:spcPct val="90000"/>
              </a:lnSpc>
              <a:spcBef>
                <a:spcPct val="0"/>
              </a:spcBef>
              <a:spcAft>
                <a:spcPct val="35000"/>
              </a:spcAft>
            </a:pPr>
            <a:endParaRPr lang="en-US" altLang="ko-KR" sz="3000" kern="1200"/>
          </a:p>
        </p:txBody>
      </p:sp>
      <p:sp>
        <p:nvSpPr>
          <p:cNvPr id="7" name="Freeform 6"/>
          <p:cNvSpPr/>
          <p:nvPr/>
        </p:nvSpPr>
        <p:spPr>
          <a:xfrm rot="2160000">
            <a:off x="5020924" y="1965135"/>
            <a:ext cx="264268" cy="334396"/>
          </a:xfrm>
          <a:custGeom>
            <a:avLst/>
            <a:gdLst>
              <a:gd name="connsiteX0" fmla="*/ 0 w 327092"/>
              <a:gd name="connsiteY0" fmla="*/ 82778 h 413891"/>
              <a:gd name="connsiteX1" fmla="*/ 163546 w 327092"/>
              <a:gd name="connsiteY1" fmla="*/ 82778 h 413891"/>
              <a:gd name="connsiteX2" fmla="*/ 163546 w 327092"/>
              <a:gd name="connsiteY2" fmla="*/ 0 h 413891"/>
              <a:gd name="connsiteX3" fmla="*/ 327092 w 327092"/>
              <a:gd name="connsiteY3" fmla="*/ 206946 h 413891"/>
              <a:gd name="connsiteX4" fmla="*/ 163546 w 327092"/>
              <a:gd name="connsiteY4" fmla="*/ 413891 h 413891"/>
              <a:gd name="connsiteX5" fmla="*/ 163546 w 327092"/>
              <a:gd name="connsiteY5" fmla="*/ 331113 h 413891"/>
              <a:gd name="connsiteX6" fmla="*/ 0 w 327092"/>
              <a:gd name="connsiteY6" fmla="*/ 331113 h 413891"/>
              <a:gd name="connsiteX7" fmla="*/ 0 w 327092"/>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92" h="413891">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2778" rIns="98127" bIns="82777" numCol="1" spcCol="1270" anchor="ctr" anchorCtr="0">
            <a:noAutofit/>
          </a:bodyPr>
          <a:lstStyle/>
          <a:p>
            <a:pPr lvl="0" algn="ctr" defTabSz="533400" latinLnBrk="1">
              <a:lnSpc>
                <a:spcPct val="90000"/>
              </a:lnSpc>
              <a:spcBef>
                <a:spcPct val="0"/>
              </a:spcBef>
              <a:spcAft>
                <a:spcPct val="35000"/>
              </a:spcAft>
            </a:pPr>
            <a:endParaRPr lang="en-US" altLang="ko-KR" sz="1200" kern="1200"/>
          </a:p>
        </p:txBody>
      </p:sp>
      <p:sp>
        <p:nvSpPr>
          <p:cNvPr id="8" name="Freeform 7"/>
          <p:cNvSpPr/>
          <p:nvPr/>
        </p:nvSpPr>
        <p:spPr>
          <a:xfrm>
            <a:off x="5266192" y="2079058"/>
            <a:ext cx="990802" cy="990802"/>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694" tIns="217694" rIns="217694" bIns="217694" numCol="1" spcCol="1270" anchor="ctr" anchorCtr="0">
            <a:noAutofit/>
          </a:bodyPr>
          <a:lstStyle/>
          <a:p>
            <a:pPr lvl="0" algn="ctr" defTabSz="1333500" latinLnBrk="1">
              <a:lnSpc>
                <a:spcPct val="90000"/>
              </a:lnSpc>
              <a:spcBef>
                <a:spcPct val="0"/>
              </a:spcBef>
              <a:spcAft>
                <a:spcPct val="35000"/>
              </a:spcAft>
            </a:pPr>
            <a:endParaRPr lang="en-US" altLang="ko-KR" sz="3000" kern="1200"/>
          </a:p>
        </p:txBody>
      </p:sp>
      <p:sp>
        <p:nvSpPr>
          <p:cNvPr id="9" name="Freeform 8"/>
          <p:cNvSpPr/>
          <p:nvPr/>
        </p:nvSpPr>
        <p:spPr>
          <a:xfrm rot="17280000">
            <a:off x="5401642" y="3108411"/>
            <a:ext cx="264268" cy="334397"/>
          </a:xfrm>
          <a:custGeom>
            <a:avLst/>
            <a:gdLst>
              <a:gd name="connsiteX0" fmla="*/ 0 w 327092"/>
              <a:gd name="connsiteY0" fmla="*/ 82778 h 413891"/>
              <a:gd name="connsiteX1" fmla="*/ 163546 w 327092"/>
              <a:gd name="connsiteY1" fmla="*/ 82778 h 413891"/>
              <a:gd name="connsiteX2" fmla="*/ 163546 w 327092"/>
              <a:gd name="connsiteY2" fmla="*/ 0 h 413891"/>
              <a:gd name="connsiteX3" fmla="*/ 327092 w 327092"/>
              <a:gd name="connsiteY3" fmla="*/ 206946 h 413891"/>
              <a:gd name="connsiteX4" fmla="*/ 163546 w 327092"/>
              <a:gd name="connsiteY4" fmla="*/ 413891 h 413891"/>
              <a:gd name="connsiteX5" fmla="*/ 163546 w 327092"/>
              <a:gd name="connsiteY5" fmla="*/ 331113 h 413891"/>
              <a:gd name="connsiteX6" fmla="*/ 0 w 327092"/>
              <a:gd name="connsiteY6" fmla="*/ 331113 h 413891"/>
              <a:gd name="connsiteX7" fmla="*/ 0 w 327092"/>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92" h="413891">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127" tIns="82778" rIns="0" bIns="82778" numCol="1" spcCol="1270" anchor="ctr" anchorCtr="0">
            <a:noAutofit/>
          </a:bodyPr>
          <a:lstStyle/>
          <a:p>
            <a:pPr lvl="0" algn="ctr" defTabSz="533400" latinLnBrk="1">
              <a:lnSpc>
                <a:spcPct val="90000"/>
              </a:lnSpc>
              <a:spcBef>
                <a:spcPct val="0"/>
              </a:spcBef>
              <a:spcAft>
                <a:spcPct val="35000"/>
              </a:spcAft>
            </a:pPr>
            <a:endParaRPr lang="en-US" altLang="ko-KR" sz="1200" kern="1200"/>
          </a:p>
        </p:txBody>
      </p:sp>
      <p:sp>
        <p:nvSpPr>
          <p:cNvPr id="10" name="Freeform 9"/>
          <p:cNvSpPr/>
          <p:nvPr/>
        </p:nvSpPr>
        <p:spPr>
          <a:xfrm>
            <a:off x="4805935" y="3495584"/>
            <a:ext cx="990802" cy="990802"/>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694" tIns="217694" rIns="217694" bIns="217694" numCol="1" spcCol="1270" anchor="ctr" anchorCtr="0">
            <a:noAutofit/>
          </a:bodyPr>
          <a:lstStyle/>
          <a:p>
            <a:pPr lvl="0" algn="ctr" defTabSz="1333500" latinLnBrk="1">
              <a:lnSpc>
                <a:spcPct val="90000"/>
              </a:lnSpc>
              <a:spcBef>
                <a:spcPct val="0"/>
              </a:spcBef>
              <a:spcAft>
                <a:spcPct val="35000"/>
              </a:spcAft>
            </a:pPr>
            <a:endParaRPr lang="en-US" altLang="ko-KR" sz="3000" kern="1200"/>
          </a:p>
        </p:txBody>
      </p:sp>
      <p:sp>
        <p:nvSpPr>
          <p:cNvPr id="11" name="Freeform 10"/>
          <p:cNvSpPr/>
          <p:nvPr/>
        </p:nvSpPr>
        <p:spPr>
          <a:xfrm>
            <a:off x="4431970" y="3823786"/>
            <a:ext cx="264269" cy="334397"/>
          </a:xfrm>
          <a:custGeom>
            <a:avLst/>
            <a:gdLst>
              <a:gd name="connsiteX0" fmla="*/ 0 w 327092"/>
              <a:gd name="connsiteY0" fmla="*/ 82778 h 413891"/>
              <a:gd name="connsiteX1" fmla="*/ 163546 w 327092"/>
              <a:gd name="connsiteY1" fmla="*/ 82778 h 413891"/>
              <a:gd name="connsiteX2" fmla="*/ 163546 w 327092"/>
              <a:gd name="connsiteY2" fmla="*/ 0 h 413891"/>
              <a:gd name="connsiteX3" fmla="*/ 327092 w 327092"/>
              <a:gd name="connsiteY3" fmla="*/ 206946 h 413891"/>
              <a:gd name="connsiteX4" fmla="*/ 163546 w 327092"/>
              <a:gd name="connsiteY4" fmla="*/ 413891 h 413891"/>
              <a:gd name="connsiteX5" fmla="*/ 163546 w 327092"/>
              <a:gd name="connsiteY5" fmla="*/ 331113 h 413891"/>
              <a:gd name="connsiteX6" fmla="*/ 0 w 327092"/>
              <a:gd name="connsiteY6" fmla="*/ 331113 h 413891"/>
              <a:gd name="connsiteX7" fmla="*/ 0 w 327092"/>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92" h="413891">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128" tIns="82779" rIns="1" bIns="82778" numCol="1" spcCol="1270" anchor="ctr" anchorCtr="0">
            <a:noAutofit/>
          </a:bodyPr>
          <a:lstStyle/>
          <a:p>
            <a:pPr lvl="0" algn="ctr" defTabSz="533400" latinLnBrk="1">
              <a:lnSpc>
                <a:spcPct val="90000"/>
              </a:lnSpc>
              <a:spcBef>
                <a:spcPct val="0"/>
              </a:spcBef>
              <a:spcAft>
                <a:spcPct val="35000"/>
              </a:spcAft>
            </a:pPr>
            <a:endParaRPr lang="en-US" altLang="ko-KR" sz="1200" kern="1200"/>
          </a:p>
        </p:txBody>
      </p:sp>
      <p:sp>
        <p:nvSpPr>
          <p:cNvPr id="12" name="Freeform 11"/>
          <p:cNvSpPr/>
          <p:nvPr/>
        </p:nvSpPr>
        <p:spPr>
          <a:xfrm>
            <a:off x="3316512" y="3495584"/>
            <a:ext cx="990802" cy="990802"/>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694" tIns="217694" rIns="217694" bIns="217694" numCol="1" spcCol="1270" anchor="ctr" anchorCtr="0">
            <a:noAutofit/>
          </a:bodyPr>
          <a:lstStyle/>
          <a:p>
            <a:pPr lvl="0" algn="ctr" defTabSz="1333500" latinLnBrk="1">
              <a:lnSpc>
                <a:spcPct val="90000"/>
              </a:lnSpc>
              <a:spcBef>
                <a:spcPct val="0"/>
              </a:spcBef>
              <a:spcAft>
                <a:spcPct val="35000"/>
              </a:spcAft>
            </a:pPr>
            <a:endParaRPr lang="en-US" altLang="ko-KR" sz="3000" kern="1200"/>
          </a:p>
        </p:txBody>
      </p:sp>
      <p:sp>
        <p:nvSpPr>
          <p:cNvPr id="13" name="Freeform 12"/>
          <p:cNvSpPr/>
          <p:nvPr/>
        </p:nvSpPr>
        <p:spPr>
          <a:xfrm rot="4320000">
            <a:off x="3451962" y="3122637"/>
            <a:ext cx="264269" cy="334397"/>
          </a:xfrm>
          <a:custGeom>
            <a:avLst/>
            <a:gdLst>
              <a:gd name="connsiteX0" fmla="*/ 0 w 327092"/>
              <a:gd name="connsiteY0" fmla="*/ 82778 h 413891"/>
              <a:gd name="connsiteX1" fmla="*/ 163546 w 327092"/>
              <a:gd name="connsiteY1" fmla="*/ 82778 h 413891"/>
              <a:gd name="connsiteX2" fmla="*/ 163546 w 327092"/>
              <a:gd name="connsiteY2" fmla="*/ 0 h 413891"/>
              <a:gd name="connsiteX3" fmla="*/ 327092 w 327092"/>
              <a:gd name="connsiteY3" fmla="*/ 206946 h 413891"/>
              <a:gd name="connsiteX4" fmla="*/ 163546 w 327092"/>
              <a:gd name="connsiteY4" fmla="*/ 413891 h 413891"/>
              <a:gd name="connsiteX5" fmla="*/ 163546 w 327092"/>
              <a:gd name="connsiteY5" fmla="*/ 331113 h 413891"/>
              <a:gd name="connsiteX6" fmla="*/ 0 w 327092"/>
              <a:gd name="connsiteY6" fmla="*/ 331113 h 413891"/>
              <a:gd name="connsiteX7" fmla="*/ 0 w 327092"/>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92" h="413891">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128" tIns="82778" rIns="0" bIns="82778" numCol="1" spcCol="1270" anchor="ctr" anchorCtr="0">
            <a:noAutofit/>
          </a:bodyPr>
          <a:lstStyle/>
          <a:p>
            <a:pPr lvl="0" algn="ctr" defTabSz="533400" latinLnBrk="1">
              <a:lnSpc>
                <a:spcPct val="90000"/>
              </a:lnSpc>
              <a:spcBef>
                <a:spcPct val="0"/>
              </a:spcBef>
              <a:spcAft>
                <a:spcPct val="35000"/>
              </a:spcAft>
            </a:pPr>
            <a:endParaRPr lang="en-US" altLang="ko-KR" sz="1200" kern="1200"/>
          </a:p>
        </p:txBody>
      </p:sp>
      <p:sp>
        <p:nvSpPr>
          <p:cNvPr id="14" name="Freeform 13"/>
          <p:cNvSpPr/>
          <p:nvPr/>
        </p:nvSpPr>
        <p:spPr>
          <a:xfrm>
            <a:off x="2856255" y="2079058"/>
            <a:ext cx="990802" cy="990802"/>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694" tIns="217694" rIns="217694" bIns="217694" numCol="1" spcCol="1270" anchor="ctr" anchorCtr="0">
            <a:noAutofit/>
          </a:bodyPr>
          <a:lstStyle/>
          <a:p>
            <a:pPr lvl="0" algn="ctr" defTabSz="1333500" latinLnBrk="1">
              <a:lnSpc>
                <a:spcPct val="90000"/>
              </a:lnSpc>
              <a:spcBef>
                <a:spcPct val="0"/>
              </a:spcBef>
              <a:spcAft>
                <a:spcPct val="35000"/>
              </a:spcAft>
            </a:pPr>
            <a:endParaRPr lang="en-US" altLang="ko-KR" sz="3000" kern="1200"/>
          </a:p>
        </p:txBody>
      </p:sp>
      <p:sp>
        <p:nvSpPr>
          <p:cNvPr id="15" name="Freeform 14"/>
          <p:cNvSpPr/>
          <p:nvPr/>
        </p:nvSpPr>
        <p:spPr>
          <a:xfrm rot="19440000">
            <a:off x="3815956" y="1973927"/>
            <a:ext cx="264268" cy="334396"/>
          </a:xfrm>
          <a:custGeom>
            <a:avLst/>
            <a:gdLst>
              <a:gd name="connsiteX0" fmla="*/ 0 w 327092"/>
              <a:gd name="connsiteY0" fmla="*/ 82778 h 413891"/>
              <a:gd name="connsiteX1" fmla="*/ 163546 w 327092"/>
              <a:gd name="connsiteY1" fmla="*/ 82778 h 413891"/>
              <a:gd name="connsiteX2" fmla="*/ 163546 w 327092"/>
              <a:gd name="connsiteY2" fmla="*/ 0 h 413891"/>
              <a:gd name="connsiteX3" fmla="*/ 327092 w 327092"/>
              <a:gd name="connsiteY3" fmla="*/ 206946 h 413891"/>
              <a:gd name="connsiteX4" fmla="*/ 163546 w 327092"/>
              <a:gd name="connsiteY4" fmla="*/ 413891 h 413891"/>
              <a:gd name="connsiteX5" fmla="*/ 163546 w 327092"/>
              <a:gd name="connsiteY5" fmla="*/ 331113 h 413891"/>
              <a:gd name="connsiteX6" fmla="*/ 0 w 327092"/>
              <a:gd name="connsiteY6" fmla="*/ 331113 h 413891"/>
              <a:gd name="connsiteX7" fmla="*/ 0 w 327092"/>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92" h="413891">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82777" rIns="98128" bIns="82778" numCol="1" spcCol="1270" anchor="ctr" anchorCtr="0">
            <a:noAutofit/>
          </a:bodyPr>
          <a:lstStyle/>
          <a:p>
            <a:pPr lvl="0" algn="ctr" defTabSz="533400" latinLnBrk="1">
              <a:lnSpc>
                <a:spcPct val="90000"/>
              </a:lnSpc>
              <a:spcBef>
                <a:spcPct val="0"/>
              </a:spcBef>
              <a:spcAft>
                <a:spcPct val="35000"/>
              </a:spcAft>
            </a:pPr>
            <a:endParaRPr lang="en-US" altLang="ko-KR" sz="1200" kern="1200"/>
          </a:p>
        </p:txBody>
      </p:sp>
      <p:sp>
        <p:nvSpPr>
          <p:cNvPr id="17" name="Freeform 16"/>
          <p:cNvSpPr/>
          <p:nvPr/>
        </p:nvSpPr>
        <p:spPr>
          <a:xfrm>
            <a:off x="4061224" y="2444656"/>
            <a:ext cx="990802" cy="990802"/>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694" tIns="217694" rIns="217694" bIns="217694" numCol="1" spcCol="1270" anchor="ctr" anchorCtr="0">
            <a:noAutofit/>
          </a:bodyPr>
          <a:lstStyle/>
          <a:p>
            <a:pPr lvl="0" algn="ctr" defTabSz="1333500" latinLnBrk="1">
              <a:lnSpc>
                <a:spcPct val="90000"/>
              </a:lnSpc>
              <a:spcBef>
                <a:spcPct val="0"/>
              </a:spcBef>
              <a:spcAft>
                <a:spcPct val="35000"/>
              </a:spcAft>
            </a:pPr>
            <a:endParaRPr lang="en-US" altLang="ko-KR" sz="3000" kern="1200"/>
          </a:p>
        </p:txBody>
      </p:sp>
      <p:sp>
        <p:nvSpPr>
          <p:cNvPr id="18" name="Rectangle 9"/>
          <p:cNvSpPr/>
          <p:nvPr/>
        </p:nvSpPr>
        <p:spPr>
          <a:xfrm flipH="1">
            <a:off x="5135746" y="3823786"/>
            <a:ext cx="322655" cy="30203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a:p>
        </p:txBody>
      </p:sp>
      <p:sp>
        <p:nvSpPr>
          <p:cNvPr id="19" name="Rectangle 16"/>
          <p:cNvSpPr/>
          <p:nvPr/>
        </p:nvSpPr>
        <p:spPr>
          <a:xfrm rot="18900000" flipH="1">
            <a:off x="3661390" y="3776514"/>
            <a:ext cx="244448" cy="438249"/>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a:p>
        </p:txBody>
      </p:sp>
      <p:sp>
        <p:nvSpPr>
          <p:cNvPr id="21" name="Round Same Side Corner Rectangle 6"/>
          <p:cNvSpPr>
            <a:spLocks noChangeAspect="1"/>
          </p:cNvSpPr>
          <p:nvPr/>
        </p:nvSpPr>
        <p:spPr>
          <a:xfrm rot="18900000" flipH="1">
            <a:off x="4517278" y="1479611"/>
            <a:ext cx="109444" cy="438775"/>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a:p>
        </p:txBody>
      </p:sp>
      <p:sp>
        <p:nvSpPr>
          <p:cNvPr id="22" name="Oval 21"/>
          <p:cNvSpPr>
            <a:spLocks noChangeAspect="1"/>
          </p:cNvSpPr>
          <p:nvPr/>
        </p:nvSpPr>
        <p:spPr>
          <a:xfrm>
            <a:off x="5594072" y="2370102"/>
            <a:ext cx="405329" cy="4087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a:p>
        </p:txBody>
      </p:sp>
      <p:grpSp>
        <p:nvGrpSpPr>
          <p:cNvPr id="23" name="Group 22"/>
          <p:cNvGrpSpPr/>
          <p:nvPr/>
        </p:nvGrpSpPr>
        <p:grpSpPr>
          <a:xfrm>
            <a:off x="467544" y="2047738"/>
            <a:ext cx="2323459" cy="678692"/>
            <a:chOff x="803640" y="3362835"/>
            <a:chExt cx="2059657" cy="678692"/>
          </a:xfrm>
        </p:grpSpPr>
        <p:sp>
          <p:nvSpPr>
            <p:cNvPr id="24" name="TextBox 23"/>
            <p:cNvSpPr txBox="1"/>
            <p:nvPr/>
          </p:nvSpPr>
          <p:spPr>
            <a:xfrm>
              <a:off x="803640" y="3579862"/>
              <a:ext cx="2059657" cy="461665"/>
            </a:xfrm>
            <a:prstGeom prst="rect">
              <a:avLst/>
            </a:prstGeom>
            <a:noFill/>
          </p:spPr>
          <p:txBody>
            <a:bodyPr wrap="square" rtlCol="0">
              <a:spAutoFit/>
            </a:bodyPr>
            <a:lstStyle/>
            <a:p>
              <a:pPr algn="r"/>
              <a:r>
                <a:rPr lang="en-US" altLang="ko-KR" sz="1200">
                  <a:cs typeface="Arial" pitchFamily="34" charset="0"/>
                </a:rPr>
                <a:t>E-learning platform with a rich plugin marketplace</a:t>
              </a:r>
            </a:p>
          </p:txBody>
        </p:sp>
        <p:sp>
          <p:nvSpPr>
            <p:cNvPr id="25" name="TextBox 24"/>
            <p:cNvSpPr txBox="1"/>
            <p:nvPr/>
          </p:nvSpPr>
          <p:spPr>
            <a:xfrm>
              <a:off x="803640" y="3362835"/>
              <a:ext cx="2059657" cy="276999"/>
            </a:xfrm>
            <a:prstGeom prst="rect">
              <a:avLst/>
            </a:prstGeom>
            <a:noFill/>
          </p:spPr>
          <p:txBody>
            <a:bodyPr wrap="square" rtlCol="0">
              <a:spAutoFit/>
            </a:bodyPr>
            <a:lstStyle/>
            <a:p>
              <a:pPr algn="r"/>
              <a:r>
                <a:rPr lang="en-US" altLang="ko-KR" sz="1200" b="1">
                  <a:cs typeface="Arial" pitchFamily="34" charset="0"/>
                </a:rPr>
                <a:t>Moodle</a:t>
              </a:r>
            </a:p>
          </p:txBody>
        </p:sp>
      </p:grpSp>
      <p:grpSp>
        <p:nvGrpSpPr>
          <p:cNvPr id="26" name="Group 25"/>
          <p:cNvGrpSpPr/>
          <p:nvPr/>
        </p:nvGrpSpPr>
        <p:grpSpPr>
          <a:xfrm>
            <a:off x="5297074" y="1338233"/>
            <a:ext cx="3379382" cy="678692"/>
            <a:chOff x="803640" y="3362835"/>
            <a:chExt cx="2059657" cy="678692"/>
          </a:xfrm>
        </p:grpSpPr>
        <p:sp>
          <p:nvSpPr>
            <p:cNvPr id="27" name="TextBox 26"/>
            <p:cNvSpPr txBox="1"/>
            <p:nvPr/>
          </p:nvSpPr>
          <p:spPr>
            <a:xfrm>
              <a:off x="803640" y="3579862"/>
              <a:ext cx="2059657" cy="461665"/>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Chat portal with room and channel support</a:t>
              </a:r>
            </a:p>
            <a:p>
              <a:r>
                <a:rPr lang="en-US" altLang="ko-KR" sz="1200">
                  <a:solidFill>
                    <a:schemeClr val="tx1">
                      <a:lumMod val="75000"/>
                      <a:lumOff val="25000"/>
                    </a:schemeClr>
                  </a:solidFill>
                  <a:cs typeface="Arial" pitchFamily="34" charset="0"/>
                </a:rPr>
                <a:t>Integrated with Jitsi meet for audio/video </a:t>
              </a:r>
            </a:p>
          </p:txBody>
        </p:sp>
        <p:sp>
          <p:nvSpPr>
            <p:cNvPr id="28" name="TextBox 27"/>
            <p:cNvSpPr txBox="1"/>
            <p:nvPr/>
          </p:nvSpPr>
          <p:spPr>
            <a:xfrm>
              <a:off x="803640" y="3362835"/>
              <a:ext cx="205965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Rocket.Chat</a:t>
              </a:r>
            </a:p>
          </p:txBody>
        </p:sp>
      </p:grpSp>
      <p:grpSp>
        <p:nvGrpSpPr>
          <p:cNvPr id="29" name="Group 28"/>
          <p:cNvGrpSpPr/>
          <p:nvPr/>
        </p:nvGrpSpPr>
        <p:grpSpPr>
          <a:xfrm>
            <a:off x="6368899" y="2047738"/>
            <a:ext cx="2323459" cy="863358"/>
            <a:chOff x="803640" y="3362835"/>
            <a:chExt cx="2059657" cy="863358"/>
          </a:xfrm>
        </p:grpSpPr>
        <p:sp>
          <p:nvSpPr>
            <p:cNvPr id="30" name="TextBox 29"/>
            <p:cNvSpPr txBox="1"/>
            <p:nvPr/>
          </p:nvSpPr>
          <p:spPr>
            <a:xfrm>
              <a:off x="803640" y="3579862"/>
              <a:ext cx="2059657" cy="646331"/>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Project and management system with calendar,wiki and reporting system </a:t>
              </a:r>
            </a:p>
          </p:txBody>
        </p:sp>
        <p:sp>
          <p:nvSpPr>
            <p:cNvPr id="31" name="TextBox 30"/>
            <p:cNvSpPr txBox="1"/>
            <p:nvPr/>
          </p:nvSpPr>
          <p:spPr>
            <a:xfrm>
              <a:off x="803640" y="3362835"/>
              <a:ext cx="205965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Redmine</a:t>
              </a:r>
            </a:p>
          </p:txBody>
        </p:sp>
      </p:grpSp>
      <p:grpSp>
        <p:nvGrpSpPr>
          <p:cNvPr id="32" name="Group 31"/>
          <p:cNvGrpSpPr/>
          <p:nvPr/>
        </p:nvGrpSpPr>
        <p:grpSpPr>
          <a:xfrm>
            <a:off x="5868144" y="3493649"/>
            <a:ext cx="2323459" cy="678692"/>
            <a:chOff x="803640" y="3362835"/>
            <a:chExt cx="2059657" cy="678692"/>
          </a:xfrm>
        </p:grpSpPr>
        <p:sp>
          <p:nvSpPr>
            <p:cNvPr id="33" name="TextBox 32"/>
            <p:cNvSpPr txBox="1"/>
            <p:nvPr/>
          </p:nvSpPr>
          <p:spPr>
            <a:xfrm>
              <a:off x="803640" y="3579862"/>
              <a:ext cx="2059657" cy="461665"/>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Online realtime collaboration system on Latex document</a:t>
              </a:r>
            </a:p>
          </p:txBody>
        </p:sp>
        <p:sp>
          <p:nvSpPr>
            <p:cNvPr id="34" name="TextBox 33"/>
            <p:cNvSpPr txBox="1"/>
            <p:nvPr/>
          </p:nvSpPr>
          <p:spPr>
            <a:xfrm>
              <a:off x="803640" y="3362835"/>
              <a:ext cx="205965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Sharelatex</a:t>
              </a:r>
            </a:p>
          </p:txBody>
        </p:sp>
      </p:grpSp>
      <p:grpSp>
        <p:nvGrpSpPr>
          <p:cNvPr id="35" name="Group 34"/>
          <p:cNvGrpSpPr/>
          <p:nvPr/>
        </p:nvGrpSpPr>
        <p:grpSpPr>
          <a:xfrm>
            <a:off x="891641" y="3465253"/>
            <a:ext cx="2323459" cy="678692"/>
            <a:chOff x="803640" y="3362835"/>
            <a:chExt cx="2059657" cy="678692"/>
          </a:xfrm>
        </p:grpSpPr>
        <p:sp>
          <p:nvSpPr>
            <p:cNvPr id="36" name="TextBox 35"/>
            <p:cNvSpPr txBox="1"/>
            <p:nvPr/>
          </p:nvSpPr>
          <p:spPr>
            <a:xfrm>
              <a:off x="803640" y="3579862"/>
              <a:ext cx="2059657" cy="461665"/>
            </a:xfrm>
            <a:prstGeom prst="rect">
              <a:avLst/>
            </a:prstGeom>
            <a:noFill/>
          </p:spPr>
          <p:txBody>
            <a:bodyPr wrap="square" rtlCol="0">
              <a:spAutoFit/>
            </a:bodyPr>
            <a:lstStyle/>
            <a:p>
              <a:pPr algn="r"/>
              <a:r>
                <a:rPr lang="en-US" altLang="ko-KR" sz="1200">
                  <a:solidFill>
                    <a:schemeClr val="tx1">
                      <a:lumMod val="75000"/>
                      <a:lumOff val="25000"/>
                    </a:schemeClr>
                  </a:solidFill>
                  <a:cs typeface="Arial" pitchFamily="34" charset="0"/>
                </a:rPr>
                <a:t>Video lesson platform with recording option</a:t>
              </a:r>
            </a:p>
          </p:txBody>
        </p:sp>
        <p:sp>
          <p:nvSpPr>
            <p:cNvPr id="37" name="TextBox 36"/>
            <p:cNvSpPr txBox="1"/>
            <p:nvPr/>
          </p:nvSpPr>
          <p:spPr>
            <a:xfrm>
              <a:off x="803640" y="3362835"/>
              <a:ext cx="2059657" cy="276999"/>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BigBlueButton</a:t>
              </a:r>
            </a:p>
          </p:txBody>
        </p:sp>
      </p:grpSp>
      <p:sp>
        <p:nvSpPr>
          <p:cNvPr id="39" name="Parallelogram 15">
            <a:extLst>
              <a:ext uri="{FF2B5EF4-FFF2-40B4-BE49-F238E27FC236}">
                <a16:creationId xmlns:a16="http://schemas.microsoft.com/office/drawing/2014/main" id="{7186F77B-F055-4C4B-99A6-E4A6A4F56595}"/>
              </a:ext>
            </a:extLst>
          </p:cNvPr>
          <p:cNvSpPr/>
          <p:nvPr/>
        </p:nvSpPr>
        <p:spPr>
          <a:xfrm rot="5400000" flipH="1">
            <a:off x="3187112" y="2360892"/>
            <a:ext cx="354753" cy="384007"/>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a:p>
        </p:txBody>
      </p:sp>
      <p:sp>
        <p:nvSpPr>
          <p:cNvPr id="4" name="CasellaDiTesto 3">
            <a:extLst>
              <a:ext uri="{FF2B5EF4-FFF2-40B4-BE49-F238E27FC236}">
                <a16:creationId xmlns:a16="http://schemas.microsoft.com/office/drawing/2014/main" id="{495CF2CB-8B0C-1F46-86ED-AAC22DA08D11}"/>
              </a:ext>
            </a:extLst>
          </p:cNvPr>
          <p:cNvSpPr txBox="1"/>
          <p:nvPr/>
        </p:nvSpPr>
        <p:spPr>
          <a:xfrm>
            <a:off x="4139364" y="2635713"/>
            <a:ext cx="877163" cy="646331"/>
          </a:xfrm>
          <a:prstGeom prst="rect">
            <a:avLst/>
          </a:prstGeom>
          <a:noFill/>
        </p:spPr>
        <p:txBody>
          <a:bodyPr wrap="none" rtlCol="0">
            <a:spAutoFit/>
          </a:bodyPr>
          <a:lstStyle/>
          <a:p>
            <a:pPr algn="ctr"/>
            <a:r>
              <a:rPr lang="en-US"/>
              <a:t>Indigo </a:t>
            </a:r>
          </a:p>
          <a:p>
            <a:pPr algn="ctr"/>
            <a:r>
              <a:rPr lang="en-US"/>
              <a:t>IAM</a:t>
            </a:r>
          </a:p>
        </p:txBody>
      </p:sp>
      <p:pic>
        <p:nvPicPr>
          <p:cNvPr id="40" name="Picture 3">
            <a:extLst>
              <a:ext uri="{FF2B5EF4-FFF2-40B4-BE49-F238E27FC236}">
                <a16:creationId xmlns:a16="http://schemas.microsoft.com/office/drawing/2014/main" id="{47C2661C-995E-C348-A378-C8964394B4E8}"/>
              </a:ext>
            </a:extLst>
          </p:cNvPr>
          <p:cNvPicPr>
            <a:picLocks noChangeAspect="1"/>
          </p:cNvPicPr>
          <p:nvPr/>
        </p:nvPicPr>
        <p:blipFill>
          <a:blip r:embed="rId4"/>
          <a:stretch>
            <a:fillRect/>
          </a:stretch>
        </p:blipFill>
        <p:spPr>
          <a:xfrm>
            <a:off x="596185" y="190632"/>
            <a:ext cx="7920880" cy="4724526"/>
          </a:xfrm>
          <a:prstGeom prst="rect">
            <a:avLst/>
          </a:prstGeom>
        </p:spPr>
      </p:pic>
    </p:spTree>
    <p:extLst>
      <p:ext uri="{BB962C8B-B14F-4D97-AF65-F5344CB8AC3E}">
        <p14:creationId xmlns:p14="http://schemas.microsoft.com/office/powerpoint/2010/main" val="52280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a:t>iTHEPHY IO1</a:t>
            </a:r>
          </a:p>
        </p:txBody>
      </p:sp>
      <p:sp>
        <p:nvSpPr>
          <p:cNvPr id="3" name="Text Placeholder 2"/>
          <p:cNvSpPr>
            <a:spLocks noGrp="1"/>
          </p:cNvSpPr>
          <p:nvPr>
            <p:ph type="body" sz="quarter" idx="11"/>
          </p:nvPr>
        </p:nvSpPr>
        <p:spPr/>
        <p:txBody>
          <a:bodyPr/>
          <a:lstStyle/>
          <a:p>
            <a:pPr lvl="0"/>
            <a:r>
              <a:rPr lang="en-US" altLang="ko-KR"/>
              <a:t>e-learning and collaborative platform</a:t>
            </a:r>
          </a:p>
        </p:txBody>
      </p:sp>
      <p:grpSp>
        <p:nvGrpSpPr>
          <p:cNvPr id="16" name="Group 15"/>
          <p:cNvGrpSpPr/>
          <p:nvPr/>
        </p:nvGrpSpPr>
        <p:grpSpPr>
          <a:xfrm>
            <a:off x="251520" y="3350185"/>
            <a:ext cx="1656184" cy="1273997"/>
            <a:chOff x="251520" y="3350185"/>
            <a:chExt cx="1656184" cy="1273997"/>
          </a:xfrm>
        </p:grpSpPr>
        <p:grpSp>
          <p:nvGrpSpPr>
            <p:cNvPr id="12" name="Group 11"/>
            <p:cNvGrpSpPr/>
            <p:nvPr/>
          </p:nvGrpSpPr>
          <p:grpSpPr>
            <a:xfrm>
              <a:off x="251520" y="3350185"/>
              <a:ext cx="1656184" cy="511791"/>
              <a:chOff x="3779911" y="3327771"/>
              <a:chExt cx="1584178" cy="511791"/>
            </a:xfrm>
            <a:noFill/>
          </p:grpSpPr>
          <p:sp>
            <p:nvSpPr>
              <p:cNvPr id="13"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err="1">
                    <a:solidFill>
                      <a:schemeClr val="tx1">
                        <a:lumMod val="75000"/>
                        <a:lumOff val="25000"/>
                      </a:schemeClr>
                    </a:solidFill>
                    <a:cs typeface="Arial" pitchFamily="34" charset="0"/>
                  </a:rPr>
                  <a:t>moodle</a:t>
                </a:r>
                <a:endParaRPr lang="en-US" sz="1200" b="1" dirty="0">
                  <a:solidFill>
                    <a:schemeClr val="tx1">
                      <a:lumMod val="75000"/>
                      <a:lumOff val="25000"/>
                    </a:schemeClr>
                  </a:solidFill>
                  <a:cs typeface="Arial" pitchFamily="34" charset="0"/>
                </a:endParaRPr>
              </a:p>
            </p:txBody>
          </p:sp>
          <p:sp>
            <p:nvSpPr>
              <p:cNvPr id="14"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b="1">
                    <a:solidFill>
                      <a:schemeClr val="accent1"/>
                    </a:solidFill>
                    <a:cs typeface="Arial" pitchFamily="34" charset="0"/>
                  </a:rPr>
                  <a:t>https://docs.moodle.org/35/en/Installation_quick_guide</a:t>
                </a:r>
              </a:p>
            </p:txBody>
          </p:sp>
        </p:grpSp>
        <p:sp>
          <p:nvSpPr>
            <p:cNvPr id="15" name="TextBox 14"/>
            <p:cNvSpPr txBox="1"/>
            <p:nvPr/>
          </p:nvSpPr>
          <p:spPr>
            <a:xfrm>
              <a:off x="251520" y="3885518"/>
              <a:ext cx="1656183" cy="738664"/>
            </a:xfrm>
            <a:prstGeom prst="rect">
              <a:avLst/>
            </a:prstGeom>
            <a:noFill/>
          </p:spPr>
          <p:txBody>
            <a:bodyPr wrap="square" rtlCol="0">
              <a:spAutoFit/>
            </a:bodyPr>
            <a:lstStyle/>
            <a:p>
              <a:pPr algn="ctr" latinLnBrk="0"/>
              <a:r>
                <a:rPr lang="en-US" sz="1050" i="1" dirty="0"/>
                <a:t>Moodle is a free, online Learning Management System with a big community</a:t>
              </a:r>
              <a:endParaRPr lang="en-US" sz="1050" dirty="0"/>
            </a:p>
          </p:txBody>
        </p:sp>
      </p:grpSp>
      <p:grpSp>
        <p:nvGrpSpPr>
          <p:cNvPr id="17" name="Group 16"/>
          <p:cNvGrpSpPr/>
          <p:nvPr/>
        </p:nvGrpSpPr>
        <p:grpSpPr>
          <a:xfrm>
            <a:off x="2579609" y="3350185"/>
            <a:ext cx="1656184" cy="1474052"/>
            <a:chOff x="251520" y="3350185"/>
            <a:chExt cx="1656184" cy="1474052"/>
          </a:xfrm>
        </p:grpSpPr>
        <p:grpSp>
          <p:nvGrpSpPr>
            <p:cNvPr id="18" name="Group 17"/>
            <p:cNvGrpSpPr/>
            <p:nvPr/>
          </p:nvGrpSpPr>
          <p:grpSpPr>
            <a:xfrm>
              <a:off x="251520" y="3350185"/>
              <a:ext cx="1656184" cy="511791"/>
              <a:chOff x="3779911" y="3327771"/>
              <a:chExt cx="1584178" cy="511791"/>
            </a:xfrm>
            <a:noFill/>
          </p:grpSpPr>
          <p:sp>
            <p:nvSpPr>
              <p:cNvPr id="20"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b="1" dirty="0" err="1">
                    <a:solidFill>
                      <a:schemeClr val="tx1">
                        <a:lumMod val="75000"/>
                        <a:lumOff val="25000"/>
                      </a:schemeClr>
                    </a:solidFill>
                    <a:cs typeface="Arial" pitchFamily="34" charset="0"/>
                  </a:rPr>
                  <a:t>moodle</a:t>
                </a:r>
                <a:r>
                  <a:rPr lang="en-US" sz="1050" b="1" dirty="0">
                    <a:solidFill>
                      <a:schemeClr val="tx1">
                        <a:lumMod val="75000"/>
                        <a:lumOff val="25000"/>
                      </a:schemeClr>
                    </a:solidFill>
                    <a:cs typeface="Arial" pitchFamily="34" charset="0"/>
                  </a:rPr>
                  <a:t>-test</a:t>
                </a:r>
              </a:p>
            </p:txBody>
          </p:sp>
          <p:sp>
            <p:nvSpPr>
              <p:cNvPr id="21"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b="1">
                    <a:solidFill>
                      <a:schemeClr val="accent1"/>
                    </a:solidFill>
                    <a:cs typeface="Arial" pitchFamily="34" charset="0"/>
                  </a:rPr>
                  <a:t>https://docs.moodle.org/37/en/Installation_quick_guide</a:t>
                </a:r>
              </a:p>
            </p:txBody>
          </p:sp>
        </p:grpSp>
        <p:sp>
          <p:nvSpPr>
            <p:cNvPr id="19" name="TextBox 18"/>
            <p:cNvSpPr txBox="1"/>
            <p:nvPr/>
          </p:nvSpPr>
          <p:spPr>
            <a:xfrm>
              <a:off x="251520" y="3885518"/>
              <a:ext cx="1656183" cy="938719"/>
            </a:xfrm>
            <a:prstGeom prst="rect">
              <a:avLst/>
            </a:prstGeom>
            <a:noFill/>
          </p:spPr>
          <p:txBody>
            <a:bodyPr wrap="square" rtlCol="0">
              <a:spAutoFit/>
            </a:bodyPr>
            <a:lstStyle/>
            <a:p>
              <a:pPr algn="ctr" latinLnBrk="0"/>
              <a:r>
                <a:rPr lang="en-US" sz="1100" dirty="0"/>
                <a:t>Latest stable for developing and course testing purpose</a:t>
              </a:r>
            </a:p>
            <a:p>
              <a:pPr algn="ctr" latinLnBrk="0"/>
              <a:r>
                <a:rPr lang="en-US" altLang="ko-KR" sz="1100" dirty="0">
                  <a:solidFill>
                    <a:schemeClr val="tx1">
                      <a:lumMod val="75000"/>
                      <a:lumOff val="25000"/>
                    </a:schemeClr>
                  </a:solidFill>
                  <a:cs typeface="Arial" pitchFamily="34" charset="0"/>
                </a:rPr>
                <a:t>New theme and innovative plugins</a:t>
              </a:r>
            </a:p>
          </p:txBody>
        </p:sp>
      </p:grpSp>
      <p:grpSp>
        <p:nvGrpSpPr>
          <p:cNvPr id="22" name="Group 21"/>
          <p:cNvGrpSpPr/>
          <p:nvPr/>
        </p:nvGrpSpPr>
        <p:grpSpPr>
          <a:xfrm>
            <a:off x="4907698" y="3350185"/>
            <a:ext cx="1656184" cy="1474052"/>
            <a:chOff x="251520" y="3350185"/>
            <a:chExt cx="1656184" cy="1474052"/>
          </a:xfrm>
        </p:grpSpPr>
        <p:grpSp>
          <p:nvGrpSpPr>
            <p:cNvPr id="23" name="Group 22"/>
            <p:cNvGrpSpPr/>
            <p:nvPr/>
          </p:nvGrpSpPr>
          <p:grpSpPr>
            <a:xfrm>
              <a:off x="251520" y="3350185"/>
              <a:ext cx="1656184" cy="511791"/>
              <a:chOff x="3779911" y="3327771"/>
              <a:chExt cx="1584178" cy="511791"/>
            </a:xfrm>
            <a:noFill/>
          </p:grpSpPr>
          <p:sp>
            <p:nvSpPr>
              <p:cNvPr id="25"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err="1">
                    <a:solidFill>
                      <a:schemeClr val="tx1">
                        <a:lumMod val="75000"/>
                        <a:lumOff val="25000"/>
                      </a:schemeClr>
                    </a:solidFill>
                    <a:cs typeface="Arial" pitchFamily="34" charset="0"/>
                  </a:rPr>
                  <a:t>BigBlueButton</a:t>
                </a:r>
                <a:endParaRPr lang="en-US" sz="1200" b="1" dirty="0">
                  <a:solidFill>
                    <a:schemeClr val="tx1">
                      <a:lumMod val="75000"/>
                      <a:lumOff val="25000"/>
                    </a:schemeClr>
                  </a:solidFill>
                  <a:cs typeface="Arial" pitchFamily="34" charset="0"/>
                </a:endParaRPr>
              </a:p>
            </p:txBody>
          </p:sp>
          <p:sp>
            <p:nvSpPr>
              <p:cNvPr id="26"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00" b="1">
                    <a:solidFill>
                      <a:schemeClr val="accent1"/>
                    </a:solidFill>
                    <a:cs typeface="Arial" pitchFamily="34" charset="0"/>
                  </a:rPr>
                  <a:t>http://docs.bigbluebutton.org/2.2/install.html</a:t>
                </a:r>
              </a:p>
            </p:txBody>
          </p:sp>
        </p:grpSp>
        <p:sp>
          <p:nvSpPr>
            <p:cNvPr id="24" name="TextBox 23"/>
            <p:cNvSpPr txBox="1"/>
            <p:nvPr/>
          </p:nvSpPr>
          <p:spPr>
            <a:xfrm>
              <a:off x="251520" y="3885518"/>
              <a:ext cx="1656183" cy="938719"/>
            </a:xfrm>
            <a:prstGeom prst="rect">
              <a:avLst/>
            </a:prstGeom>
            <a:noFill/>
          </p:spPr>
          <p:txBody>
            <a:bodyPr wrap="square" rtlCol="0">
              <a:spAutoFit/>
            </a:bodyPr>
            <a:lstStyle/>
            <a:p>
              <a:pPr algn="ctr"/>
              <a:r>
                <a:rPr lang="en-US" altLang="ko-KR" sz="1100" dirty="0">
                  <a:solidFill>
                    <a:schemeClr val="tx1">
                      <a:lumMod val="75000"/>
                      <a:lumOff val="25000"/>
                    </a:schemeClr>
                  </a:solidFill>
                  <a:cs typeface="Arial" pitchFamily="34" charset="0"/>
                </a:rPr>
                <a:t>A video lesson tool with interactive collaboration whiteboard, online chat module and video </a:t>
              </a:r>
              <a:r>
                <a:rPr lang="en-US" altLang="ko-KR" sz="1100" dirty="0" err="1">
                  <a:solidFill>
                    <a:schemeClr val="tx1">
                      <a:lumMod val="75000"/>
                      <a:lumOff val="25000"/>
                    </a:schemeClr>
                  </a:solidFill>
                  <a:cs typeface="Arial" pitchFamily="34" charset="0"/>
                </a:rPr>
                <a:t>recrding</a:t>
              </a:r>
              <a:r>
                <a:rPr lang="en-US" altLang="ko-KR" sz="1100" dirty="0">
                  <a:solidFill>
                    <a:schemeClr val="tx1">
                      <a:lumMod val="75000"/>
                      <a:lumOff val="25000"/>
                    </a:schemeClr>
                  </a:solidFill>
                  <a:cs typeface="Arial" pitchFamily="34" charset="0"/>
                </a:rPr>
                <a:t> session </a:t>
              </a:r>
            </a:p>
          </p:txBody>
        </p:sp>
      </p:grpSp>
      <p:grpSp>
        <p:nvGrpSpPr>
          <p:cNvPr id="27" name="Group 26"/>
          <p:cNvGrpSpPr/>
          <p:nvPr/>
        </p:nvGrpSpPr>
        <p:grpSpPr>
          <a:xfrm>
            <a:off x="7235788" y="3350185"/>
            <a:ext cx="1656184" cy="1135497"/>
            <a:chOff x="251520" y="3350185"/>
            <a:chExt cx="1656184" cy="1135497"/>
          </a:xfrm>
        </p:grpSpPr>
        <p:grpSp>
          <p:nvGrpSpPr>
            <p:cNvPr id="28" name="Group 27"/>
            <p:cNvGrpSpPr/>
            <p:nvPr/>
          </p:nvGrpSpPr>
          <p:grpSpPr>
            <a:xfrm>
              <a:off x="251520" y="3350185"/>
              <a:ext cx="1656184" cy="511791"/>
              <a:chOff x="3779911" y="3327771"/>
              <a:chExt cx="1584178" cy="511791"/>
            </a:xfrm>
            <a:noFill/>
          </p:grpSpPr>
          <p:sp>
            <p:nvSpPr>
              <p:cNvPr id="30"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a:solidFill>
                      <a:schemeClr val="tx1">
                        <a:lumMod val="75000"/>
                        <a:lumOff val="25000"/>
                      </a:schemeClr>
                    </a:solidFill>
                    <a:cs typeface="Arial" pitchFamily="34" charset="0"/>
                  </a:rPr>
                  <a:t>Rocket.Chat</a:t>
                </a:r>
              </a:p>
            </p:txBody>
          </p:sp>
          <p:sp>
            <p:nvSpPr>
              <p:cNvPr id="31"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b="1">
                    <a:solidFill>
                      <a:schemeClr val="accent1"/>
                    </a:solidFill>
                    <a:cs typeface="Arial" pitchFamily="34" charset="0"/>
                  </a:rPr>
                  <a:t>https://rocket.chat/docs/installation/docker-containers/</a:t>
                </a:r>
              </a:p>
            </p:txBody>
          </p:sp>
        </p:grpSp>
        <p:sp>
          <p:nvSpPr>
            <p:cNvPr id="29" name="TextBox 28"/>
            <p:cNvSpPr txBox="1"/>
            <p:nvPr/>
          </p:nvSpPr>
          <p:spPr>
            <a:xfrm>
              <a:off x="251520" y="3885518"/>
              <a:ext cx="1656183" cy="600164"/>
            </a:xfrm>
            <a:prstGeom prst="rect">
              <a:avLst/>
            </a:prstGeom>
            <a:noFill/>
          </p:spPr>
          <p:txBody>
            <a:bodyPr wrap="square" rtlCol="0">
              <a:spAutoFit/>
            </a:bodyPr>
            <a:lstStyle/>
            <a:p>
              <a:pPr algn="ctr" latinLnBrk="0"/>
              <a:r>
                <a:rPr lang="en-US" altLang="ko-KR" sz="1100" dirty="0" err="1">
                  <a:solidFill>
                    <a:schemeClr val="tx1">
                      <a:lumMod val="75000"/>
                      <a:lumOff val="25000"/>
                    </a:schemeClr>
                  </a:solidFill>
                  <a:cs typeface="Arial" pitchFamily="34" charset="0"/>
                </a:rPr>
                <a:t>Chat,channel</a:t>
              </a:r>
              <a:r>
                <a:rPr lang="en-US" altLang="ko-KR" sz="1100" dirty="0">
                  <a:solidFill>
                    <a:schemeClr val="tx1">
                      <a:lumMod val="75000"/>
                      <a:lumOff val="25000"/>
                    </a:schemeClr>
                  </a:solidFill>
                  <a:cs typeface="Arial" pitchFamily="34" charset="0"/>
                </a:rPr>
                <a:t>, room, bot, video, audio flexible app</a:t>
              </a:r>
            </a:p>
          </p:txBody>
        </p:sp>
      </p:grpSp>
      <p:pic>
        <p:nvPicPr>
          <p:cNvPr id="32" name="Picture 3">
            <a:extLst>
              <a:ext uri="{FF2B5EF4-FFF2-40B4-BE49-F238E27FC236}">
                <a16:creationId xmlns:a16="http://schemas.microsoft.com/office/drawing/2014/main" id="{771DAC52-9670-F243-B60C-E98B8601FDA1}"/>
              </a:ext>
            </a:extLst>
          </p:cNvPr>
          <p:cNvPicPr>
            <a:picLocks noGrp="1" noChangeAspect="1"/>
          </p:cNvPicPr>
          <p:nvPr>
            <p:ph type="pic" idx="12"/>
          </p:nvPr>
        </p:nvPicPr>
        <p:blipFill>
          <a:blip r:embed="rId3"/>
          <a:srcRect l="19133" r="19133"/>
          <a:stretch>
            <a:fillRect/>
          </a:stretch>
        </p:blipFill>
        <p:spPr>
          <a:prstGeom prst="rect">
            <a:avLst/>
          </a:prstGeom>
        </p:spPr>
      </p:pic>
      <p:pic>
        <p:nvPicPr>
          <p:cNvPr id="36" name="Segnaposto immagine 35">
            <a:extLst>
              <a:ext uri="{FF2B5EF4-FFF2-40B4-BE49-F238E27FC236}">
                <a16:creationId xmlns:a16="http://schemas.microsoft.com/office/drawing/2014/main" id="{EE732503-4248-1D45-AF0D-E38CCFCFA282}"/>
              </a:ext>
            </a:extLst>
          </p:cNvPr>
          <p:cNvPicPr>
            <a:picLocks noGrp="1" noChangeAspect="1"/>
          </p:cNvPicPr>
          <p:nvPr>
            <p:ph type="pic" idx="14"/>
          </p:nvPr>
        </p:nvPicPr>
        <p:blipFill>
          <a:blip r:embed="rId4" cstate="print">
            <a:extLst>
              <a:ext uri="{28A0092B-C50C-407E-A947-70E740481C1C}">
                <a14:useLocalDpi xmlns:a14="http://schemas.microsoft.com/office/drawing/2010/main" val="0"/>
              </a:ext>
            </a:extLst>
          </a:blip>
          <a:srcRect l="18576" r="18576"/>
          <a:stretch>
            <a:fillRect/>
          </a:stretch>
        </p:blipFill>
        <p:spPr>
          <a:prstGeom prst="rect">
            <a:avLst/>
          </a:prstGeom>
        </p:spPr>
      </p:pic>
      <p:pic>
        <p:nvPicPr>
          <p:cNvPr id="37" name="Segnaposto immagine 36">
            <a:extLst>
              <a:ext uri="{FF2B5EF4-FFF2-40B4-BE49-F238E27FC236}">
                <a16:creationId xmlns:a16="http://schemas.microsoft.com/office/drawing/2014/main" id="{6146C0EC-CBF3-A742-A220-E4171CCA463C}"/>
              </a:ext>
            </a:extLst>
          </p:cNvPr>
          <p:cNvPicPr>
            <a:picLocks noGrp="1" noChangeAspect="1"/>
          </p:cNvPicPr>
          <p:nvPr>
            <p:ph type="pic" idx="15"/>
          </p:nvPr>
        </p:nvPicPr>
        <p:blipFill>
          <a:blip r:embed="rId5" cstate="print">
            <a:extLst>
              <a:ext uri="{28A0092B-C50C-407E-A947-70E740481C1C}">
                <a14:useLocalDpi xmlns:a14="http://schemas.microsoft.com/office/drawing/2010/main" val="0"/>
              </a:ext>
            </a:extLst>
          </a:blip>
          <a:srcRect l="18696" r="18696"/>
          <a:stretch>
            <a:fillRect/>
          </a:stretch>
        </p:blipFill>
        <p:spPr>
          <a:prstGeom prst="rect">
            <a:avLst/>
          </a:prstGeom>
        </p:spPr>
      </p:pic>
      <p:pic>
        <p:nvPicPr>
          <p:cNvPr id="8" name="Segnaposto immagine 7">
            <a:extLst>
              <a:ext uri="{FF2B5EF4-FFF2-40B4-BE49-F238E27FC236}">
                <a16:creationId xmlns:a16="http://schemas.microsoft.com/office/drawing/2014/main" id="{5BA95347-5454-AD44-8F72-75594FC3E5CA}"/>
              </a:ext>
            </a:extLst>
          </p:cNvPr>
          <p:cNvPicPr>
            <a:picLocks noGrp="1" noChangeAspect="1"/>
          </p:cNvPicPr>
          <p:nvPr>
            <p:ph type="pic" idx="13"/>
          </p:nvPr>
        </p:nvPicPr>
        <p:blipFill>
          <a:blip r:embed="rId6" cstate="print">
            <a:extLst>
              <a:ext uri="{28A0092B-C50C-407E-A947-70E740481C1C}">
                <a14:useLocalDpi xmlns:a14="http://schemas.microsoft.com/office/drawing/2010/main" val="0"/>
              </a:ext>
            </a:extLst>
          </a:blip>
          <a:srcRect l="18736" r="18736"/>
          <a:stretch>
            <a:fillRect/>
          </a:stretch>
        </p:blipFill>
        <p:spPr/>
      </p:pic>
    </p:spTree>
    <p:extLst>
      <p:ext uri="{BB962C8B-B14F-4D97-AF65-F5344CB8AC3E}">
        <p14:creationId xmlns:p14="http://schemas.microsoft.com/office/powerpoint/2010/main" val="328540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a:t>iTHEPHY IO1</a:t>
            </a:r>
          </a:p>
        </p:txBody>
      </p:sp>
      <p:sp>
        <p:nvSpPr>
          <p:cNvPr id="3" name="Text Placeholder 2"/>
          <p:cNvSpPr>
            <a:spLocks noGrp="1"/>
          </p:cNvSpPr>
          <p:nvPr>
            <p:ph type="body" sz="quarter" idx="11"/>
          </p:nvPr>
        </p:nvSpPr>
        <p:spPr/>
        <p:txBody>
          <a:bodyPr/>
          <a:lstStyle/>
          <a:p>
            <a:pPr lvl="0"/>
            <a:r>
              <a:rPr lang="en-US" altLang="ko-KR"/>
              <a:t>e-learning and collaborative platform</a:t>
            </a:r>
          </a:p>
        </p:txBody>
      </p:sp>
      <p:grpSp>
        <p:nvGrpSpPr>
          <p:cNvPr id="16" name="Group 15"/>
          <p:cNvGrpSpPr/>
          <p:nvPr/>
        </p:nvGrpSpPr>
        <p:grpSpPr>
          <a:xfrm>
            <a:off x="251520" y="3350185"/>
            <a:ext cx="1656184" cy="1507837"/>
            <a:chOff x="251520" y="3350185"/>
            <a:chExt cx="1656184" cy="1507837"/>
          </a:xfrm>
        </p:grpSpPr>
        <p:grpSp>
          <p:nvGrpSpPr>
            <p:cNvPr id="12" name="Group 11"/>
            <p:cNvGrpSpPr/>
            <p:nvPr/>
          </p:nvGrpSpPr>
          <p:grpSpPr>
            <a:xfrm>
              <a:off x="251520" y="3350185"/>
              <a:ext cx="1656184" cy="511791"/>
              <a:chOff x="3779911" y="3327771"/>
              <a:chExt cx="1584178" cy="511791"/>
            </a:xfrm>
            <a:noFill/>
          </p:grpSpPr>
          <p:sp>
            <p:nvSpPr>
              <p:cNvPr id="13"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a:solidFill>
                      <a:schemeClr val="tx1">
                        <a:lumMod val="75000"/>
                        <a:lumOff val="25000"/>
                      </a:schemeClr>
                    </a:solidFill>
                    <a:cs typeface="Arial" pitchFamily="34" charset="0"/>
                  </a:rPr>
                  <a:t>JITSI-MEET</a:t>
                </a:r>
              </a:p>
            </p:txBody>
          </p:sp>
          <p:sp>
            <p:nvSpPr>
              <p:cNvPr id="14"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200" b="1">
                  <a:solidFill>
                    <a:schemeClr val="accent1"/>
                  </a:solidFill>
                  <a:cs typeface="Arial" pitchFamily="34" charset="0"/>
                </a:endParaRPr>
              </a:p>
            </p:txBody>
          </p:sp>
        </p:grpSp>
        <p:sp>
          <p:nvSpPr>
            <p:cNvPr id="15" name="TextBox 14"/>
            <p:cNvSpPr txBox="1"/>
            <p:nvPr/>
          </p:nvSpPr>
          <p:spPr>
            <a:xfrm>
              <a:off x="251520" y="3842359"/>
              <a:ext cx="1656183" cy="1015663"/>
            </a:xfrm>
            <a:prstGeom prst="rect">
              <a:avLst/>
            </a:prstGeom>
            <a:noFill/>
          </p:spPr>
          <p:txBody>
            <a:bodyPr wrap="square" rtlCol="0">
              <a:spAutoFit/>
            </a:bodyPr>
            <a:lstStyle/>
            <a:p>
              <a:pPr algn="ctr" latinLnBrk="0"/>
              <a:r>
                <a:rPr lang="en-US" sz="1000" i="1" dirty="0" err="1"/>
                <a:t>Jitsi</a:t>
              </a:r>
              <a:r>
                <a:rPr lang="en-US" sz="1000" i="1" dirty="0"/>
                <a:t> is a set of open-source projects that allows you to easily build and deploy secure videoconferencing solutions</a:t>
              </a:r>
              <a:endParaRPr lang="en-US" altLang="ko-KR" sz="1000" dirty="0">
                <a:solidFill>
                  <a:schemeClr val="tx1">
                    <a:lumMod val="75000"/>
                    <a:lumOff val="25000"/>
                  </a:schemeClr>
                </a:solidFill>
                <a:cs typeface="Arial" pitchFamily="34" charset="0"/>
              </a:endParaRPr>
            </a:p>
          </p:txBody>
        </p:sp>
      </p:grpSp>
      <p:grpSp>
        <p:nvGrpSpPr>
          <p:cNvPr id="17" name="Group 16"/>
          <p:cNvGrpSpPr/>
          <p:nvPr/>
        </p:nvGrpSpPr>
        <p:grpSpPr>
          <a:xfrm>
            <a:off x="2579609" y="3350185"/>
            <a:ext cx="1656184" cy="1243219"/>
            <a:chOff x="251520" y="3350185"/>
            <a:chExt cx="1656184" cy="1243219"/>
          </a:xfrm>
        </p:grpSpPr>
        <p:grpSp>
          <p:nvGrpSpPr>
            <p:cNvPr id="18" name="Group 17"/>
            <p:cNvGrpSpPr/>
            <p:nvPr/>
          </p:nvGrpSpPr>
          <p:grpSpPr>
            <a:xfrm>
              <a:off x="251520" y="3350185"/>
              <a:ext cx="1656184" cy="511791"/>
              <a:chOff x="3779911" y="3327771"/>
              <a:chExt cx="1584178" cy="511791"/>
            </a:xfrm>
            <a:noFill/>
          </p:grpSpPr>
          <p:sp>
            <p:nvSpPr>
              <p:cNvPr id="20"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cs typeface="Arial" pitchFamily="34" charset="0"/>
                  </a:rPr>
                  <a:t>SHARELATEX</a:t>
                </a:r>
              </a:p>
            </p:txBody>
          </p:sp>
          <p:sp>
            <p:nvSpPr>
              <p:cNvPr id="21"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00" b="1">
                    <a:solidFill>
                      <a:schemeClr val="accent1"/>
                    </a:solidFill>
                    <a:cs typeface="Arial" pitchFamily="34" charset="0"/>
                  </a:rPr>
                  <a:t>https://github.com/overleaf/overleaf/wiki/Quick-Start-Guide</a:t>
                </a:r>
              </a:p>
            </p:txBody>
          </p:sp>
        </p:grpSp>
        <p:sp>
          <p:nvSpPr>
            <p:cNvPr id="19" name="TextBox 18"/>
            <p:cNvSpPr txBox="1"/>
            <p:nvPr/>
          </p:nvSpPr>
          <p:spPr>
            <a:xfrm>
              <a:off x="251520" y="3885518"/>
              <a:ext cx="1656183" cy="707886"/>
            </a:xfrm>
            <a:prstGeom prst="rect">
              <a:avLst/>
            </a:prstGeom>
            <a:noFill/>
          </p:spPr>
          <p:txBody>
            <a:bodyPr wrap="square" rtlCol="0">
              <a:spAutoFit/>
            </a:bodyPr>
            <a:lstStyle/>
            <a:p>
              <a:pPr algn="ctr"/>
              <a:r>
                <a:rPr lang="en-US" altLang="ko-KR" sz="1000" dirty="0">
                  <a:solidFill>
                    <a:schemeClr val="tx1">
                      <a:lumMod val="75000"/>
                      <a:lumOff val="25000"/>
                    </a:schemeClr>
                  </a:solidFill>
                  <a:cs typeface="Arial" pitchFamily="34" charset="0"/>
                </a:rPr>
                <a:t>Now overleaf is an online latex collaborative suite. Edit and compile directly on your web browser</a:t>
              </a:r>
            </a:p>
          </p:txBody>
        </p:sp>
      </p:grpSp>
      <p:grpSp>
        <p:nvGrpSpPr>
          <p:cNvPr id="22" name="Group 21"/>
          <p:cNvGrpSpPr/>
          <p:nvPr/>
        </p:nvGrpSpPr>
        <p:grpSpPr>
          <a:xfrm>
            <a:off x="4907698" y="3350185"/>
            <a:ext cx="1656184" cy="1528630"/>
            <a:chOff x="251520" y="3350185"/>
            <a:chExt cx="1656184" cy="1528630"/>
          </a:xfrm>
        </p:grpSpPr>
        <p:grpSp>
          <p:nvGrpSpPr>
            <p:cNvPr id="23" name="Group 22"/>
            <p:cNvGrpSpPr/>
            <p:nvPr/>
          </p:nvGrpSpPr>
          <p:grpSpPr>
            <a:xfrm>
              <a:off x="251520" y="3350185"/>
              <a:ext cx="1656184" cy="511791"/>
              <a:chOff x="3779911" y="3327771"/>
              <a:chExt cx="1584178" cy="511791"/>
            </a:xfrm>
            <a:noFill/>
          </p:grpSpPr>
          <p:sp>
            <p:nvSpPr>
              <p:cNvPr id="25" name="Text Placeholder 17"/>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a:solidFill>
                      <a:schemeClr val="tx1">
                        <a:lumMod val="75000"/>
                        <a:lumOff val="25000"/>
                      </a:schemeClr>
                    </a:solidFill>
                    <a:cs typeface="Arial" pitchFamily="34" charset="0"/>
                  </a:rPr>
                  <a:t>INDIGO IAM</a:t>
                </a:r>
              </a:p>
            </p:txBody>
          </p:sp>
          <p:sp>
            <p:nvSpPr>
              <p:cNvPr id="26" name="Text Placeholder 18"/>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00" b="1">
                    <a:solidFill>
                      <a:schemeClr val="accent1"/>
                    </a:solidFill>
                    <a:cs typeface="Arial" pitchFamily="34" charset="0"/>
                  </a:rPr>
                  <a:t>https://indigo-iam.github.io/docs/v/current/admin-guide/basic_conf.html</a:t>
                </a:r>
              </a:p>
            </p:txBody>
          </p:sp>
        </p:grpSp>
        <p:sp>
          <p:nvSpPr>
            <p:cNvPr id="24" name="TextBox 23"/>
            <p:cNvSpPr txBox="1"/>
            <p:nvPr/>
          </p:nvSpPr>
          <p:spPr>
            <a:xfrm>
              <a:off x="251520" y="3863152"/>
              <a:ext cx="1656183" cy="1015663"/>
            </a:xfrm>
            <a:prstGeom prst="rect">
              <a:avLst/>
            </a:prstGeom>
            <a:noFill/>
          </p:spPr>
          <p:txBody>
            <a:bodyPr wrap="square" rtlCol="0">
              <a:spAutoFit/>
            </a:bodyPr>
            <a:lstStyle/>
            <a:p>
              <a:pPr algn="ctr" latinLnBrk="0"/>
              <a:r>
                <a:rPr lang="en-US" sz="1000" dirty="0"/>
                <a:t>A layer where identities, enrollment, group membership and authorization policies  can be managed in an homogeneous way</a:t>
              </a:r>
              <a:endParaRPr lang="en-US" altLang="ko-KR" sz="1000" dirty="0">
                <a:solidFill>
                  <a:schemeClr val="tx1">
                    <a:lumMod val="75000"/>
                    <a:lumOff val="25000"/>
                  </a:schemeClr>
                </a:solidFill>
                <a:cs typeface="Arial" pitchFamily="34" charset="0"/>
              </a:endParaRPr>
            </a:p>
          </p:txBody>
        </p:sp>
      </p:grpSp>
      <p:pic>
        <p:nvPicPr>
          <p:cNvPr id="32" name="Segnaposto immagine 31">
            <a:extLst>
              <a:ext uri="{FF2B5EF4-FFF2-40B4-BE49-F238E27FC236}">
                <a16:creationId xmlns:a16="http://schemas.microsoft.com/office/drawing/2014/main" id="{85DE50E4-372B-5840-82FB-03AC63B870BD}"/>
              </a:ext>
            </a:extLst>
          </p:cNvPr>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l="17734" r="17734"/>
          <a:stretch>
            <a:fillRect/>
          </a:stretch>
        </p:blipFill>
        <p:spPr>
          <a:prstGeom prst="rect">
            <a:avLst/>
          </a:prstGeom>
        </p:spPr>
      </p:pic>
      <p:pic>
        <p:nvPicPr>
          <p:cNvPr id="34" name="Content Placeholder 7">
            <a:extLst>
              <a:ext uri="{FF2B5EF4-FFF2-40B4-BE49-F238E27FC236}">
                <a16:creationId xmlns:a16="http://schemas.microsoft.com/office/drawing/2014/main" id="{A19B87EF-AD48-8245-A4EC-F65A11E44C49}"/>
              </a:ext>
            </a:extLst>
          </p:cNvPr>
          <p:cNvPicPr>
            <a:picLocks noGrp="1" noChangeAspect="1"/>
          </p:cNvPicPr>
          <p:nvPr>
            <p:ph type="pic" idx="13"/>
          </p:nvPr>
        </p:nvPicPr>
        <p:blipFill>
          <a:blip r:embed="rId4"/>
          <a:srcRect l="21041" r="21041"/>
          <a:stretch>
            <a:fillRect/>
          </a:stretch>
        </p:blipFill>
        <p:spPr>
          <a:prstGeom prst="rect">
            <a:avLst/>
          </a:prstGeom>
        </p:spPr>
      </p:pic>
      <p:pic>
        <p:nvPicPr>
          <p:cNvPr id="36" name="Segnaposto immagine 35">
            <a:extLst>
              <a:ext uri="{FF2B5EF4-FFF2-40B4-BE49-F238E27FC236}">
                <a16:creationId xmlns:a16="http://schemas.microsoft.com/office/drawing/2014/main" id="{081FB9F6-A457-F945-AE44-AB9555238CAF}"/>
              </a:ext>
            </a:extLst>
          </p:cNvPr>
          <p:cNvPicPr>
            <a:picLocks noGrp="1" noChangeAspect="1"/>
          </p:cNvPicPr>
          <p:nvPr>
            <p:ph type="pic" idx="14"/>
          </p:nvPr>
        </p:nvPicPr>
        <p:blipFill>
          <a:blip r:embed="rId5" cstate="print">
            <a:extLst>
              <a:ext uri="{28A0092B-C50C-407E-A947-70E740481C1C}">
                <a14:useLocalDpi xmlns:a14="http://schemas.microsoft.com/office/drawing/2010/main" val="0"/>
              </a:ext>
            </a:extLst>
          </a:blip>
          <a:srcRect l="20780" r="20780"/>
          <a:stretch>
            <a:fillRect/>
          </a:stretch>
        </p:blipFill>
        <p:spPr>
          <a:prstGeom prst="rect">
            <a:avLst/>
          </a:prstGeom>
        </p:spPr>
      </p:pic>
      <p:pic>
        <p:nvPicPr>
          <p:cNvPr id="33" name="Content Placeholder 4">
            <a:extLst>
              <a:ext uri="{FF2B5EF4-FFF2-40B4-BE49-F238E27FC236}">
                <a16:creationId xmlns:a16="http://schemas.microsoft.com/office/drawing/2014/main" id="{A04F15DC-F3CC-A848-8657-168955E9D8A6}"/>
              </a:ext>
            </a:extLst>
          </p:cNvPr>
          <p:cNvPicPr>
            <a:picLocks noChangeAspect="1"/>
          </p:cNvPicPr>
          <p:nvPr/>
        </p:nvPicPr>
        <p:blipFill>
          <a:blip r:embed="rId6"/>
          <a:srcRect l="20653" r="20653"/>
          <a:stretch>
            <a:fillRect/>
          </a:stretch>
        </p:blipFill>
        <p:spPr>
          <a:xfrm>
            <a:off x="6983760" y="1333760"/>
            <a:ext cx="2160240" cy="1872048"/>
          </a:xfrm>
          <a:prstGeom prst="rect">
            <a:avLst/>
          </a:prstGeom>
          <a:solidFill>
            <a:schemeClr val="bg1">
              <a:lumMod val="95000"/>
            </a:schemeClr>
          </a:solidFill>
        </p:spPr>
      </p:pic>
      <p:grpSp>
        <p:nvGrpSpPr>
          <p:cNvPr id="37" name="Group 21">
            <a:extLst>
              <a:ext uri="{FF2B5EF4-FFF2-40B4-BE49-F238E27FC236}">
                <a16:creationId xmlns:a16="http://schemas.microsoft.com/office/drawing/2014/main" id="{68641D7C-1870-E64F-9A51-2AF9FB16212A}"/>
              </a:ext>
            </a:extLst>
          </p:cNvPr>
          <p:cNvGrpSpPr/>
          <p:nvPr/>
        </p:nvGrpSpPr>
        <p:grpSpPr>
          <a:xfrm>
            <a:off x="7235787" y="3379654"/>
            <a:ext cx="1656184" cy="1243219"/>
            <a:chOff x="251520" y="3350185"/>
            <a:chExt cx="1656184" cy="1243219"/>
          </a:xfrm>
        </p:grpSpPr>
        <p:grpSp>
          <p:nvGrpSpPr>
            <p:cNvPr id="38" name="Group 22">
              <a:extLst>
                <a:ext uri="{FF2B5EF4-FFF2-40B4-BE49-F238E27FC236}">
                  <a16:creationId xmlns:a16="http://schemas.microsoft.com/office/drawing/2014/main" id="{2E730C33-A05A-7048-8F08-A7EB75BA3F92}"/>
                </a:ext>
              </a:extLst>
            </p:cNvPr>
            <p:cNvGrpSpPr/>
            <p:nvPr/>
          </p:nvGrpSpPr>
          <p:grpSpPr>
            <a:xfrm>
              <a:off x="251520" y="3350185"/>
              <a:ext cx="1656184" cy="511791"/>
              <a:chOff x="3779911" y="3327771"/>
              <a:chExt cx="1584178" cy="511791"/>
            </a:xfrm>
            <a:noFill/>
          </p:grpSpPr>
          <p:sp>
            <p:nvSpPr>
              <p:cNvPr id="40" name="Text Placeholder 17">
                <a:extLst>
                  <a:ext uri="{FF2B5EF4-FFF2-40B4-BE49-F238E27FC236}">
                    <a16:creationId xmlns:a16="http://schemas.microsoft.com/office/drawing/2014/main" id="{532902FA-AC0E-5A4E-8E8C-D997A71FA7CD}"/>
                  </a:ext>
                </a:extLst>
              </p:cNvPr>
              <p:cNvSpPr txBox="1">
                <a:spLocks/>
              </p:cNvSpPr>
              <p:nvPr/>
            </p:nvSpPr>
            <p:spPr>
              <a:xfrm>
                <a:off x="3779911" y="3327771"/>
                <a:ext cx="1584177" cy="246087"/>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a:solidFill>
                      <a:schemeClr val="tx1">
                        <a:lumMod val="75000"/>
                        <a:lumOff val="25000"/>
                      </a:schemeClr>
                    </a:solidFill>
                    <a:cs typeface="Arial" pitchFamily="34" charset="0"/>
                  </a:rPr>
                  <a:t>REDMINE</a:t>
                </a:r>
              </a:p>
            </p:txBody>
          </p:sp>
          <p:sp>
            <p:nvSpPr>
              <p:cNvPr id="41" name="Text Placeholder 18">
                <a:extLst>
                  <a:ext uri="{FF2B5EF4-FFF2-40B4-BE49-F238E27FC236}">
                    <a16:creationId xmlns:a16="http://schemas.microsoft.com/office/drawing/2014/main" id="{3898EEFC-B6AE-4E4F-B639-2ECEAAB7B35C}"/>
                  </a:ext>
                </a:extLst>
              </p:cNvPr>
              <p:cNvSpPr txBox="1">
                <a:spLocks/>
              </p:cNvSpPr>
              <p:nvPr/>
            </p:nvSpPr>
            <p:spPr>
              <a:xfrm>
                <a:off x="3779912" y="3589982"/>
                <a:ext cx="1584177" cy="249580"/>
              </a:xfrm>
              <a:prstGeom prst="rect">
                <a:avLst/>
              </a:prstGeom>
              <a:grp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00" b="1">
                    <a:solidFill>
                      <a:schemeClr val="accent1"/>
                    </a:solidFill>
                    <a:cs typeface="Arial" pitchFamily="34" charset="0"/>
                  </a:rPr>
                  <a:t>https://www.redmine.org/projects/redmine/wiki/RedmineInstall</a:t>
                </a:r>
              </a:p>
            </p:txBody>
          </p:sp>
        </p:grpSp>
        <p:sp>
          <p:nvSpPr>
            <p:cNvPr id="39" name="TextBox 23">
              <a:extLst>
                <a:ext uri="{FF2B5EF4-FFF2-40B4-BE49-F238E27FC236}">
                  <a16:creationId xmlns:a16="http://schemas.microsoft.com/office/drawing/2014/main" id="{A0AFED60-7AA1-634E-8D63-DA4F32C81504}"/>
                </a:ext>
              </a:extLst>
            </p:cNvPr>
            <p:cNvSpPr txBox="1"/>
            <p:nvPr/>
          </p:nvSpPr>
          <p:spPr>
            <a:xfrm>
              <a:off x="251520" y="3885518"/>
              <a:ext cx="1656183" cy="707886"/>
            </a:xfrm>
            <a:prstGeom prst="rect">
              <a:avLst/>
            </a:prstGeom>
            <a:noFill/>
          </p:spPr>
          <p:txBody>
            <a:bodyPr wrap="square" rtlCol="0">
              <a:spAutoFit/>
            </a:bodyPr>
            <a:lstStyle/>
            <a:p>
              <a:pPr algn="ctr" latinLnBrk="0"/>
              <a:r>
                <a:rPr lang="en-US" sz="1000" dirty="0"/>
                <a:t>Redmine is a flexible project management web application written using Ruby on Rails framework.</a:t>
              </a:r>
              <a:endParaRPr lang="en-US" altLang="ko-KR" sz="1000" dirty="0">
                <a:solidFill>
                  <a:schemeClr val="tx1">
                    <a:lumMod val="75000"/>
                    <a:lumOff val="25000"/>
                  </a:schemeClr>
                </a:solidFill>
                <a:cs typeface="Arial" pitchFamily="34" charset="0"/>
              </a:endParaRPr>
            </a:p>
          </p:txBody>
        </p:sp>
      </p:grpSp>
      <p:sp>
        <p:nvSpPr>
          <p:cNvPr id="42" name="Text Placeholder 18">
            <a:extLst>
              <a:ext uri="{FF2B5EF4-FFF2-40B4-BE49-F238E27FC236}">
                <a16:creationId xmlns:a16="http://schemas.microsoft.com/office/drawing/2014/main" id="{8ED870FF-F605-9647-B630-F846FC1F0715}"/>
              </a:ext>
            </a:extLst>
          </p:cNvPr>
          <p:cNvSpPr txBox="1">
            <a:spLocks/>
          </p:cNvSpPr>
          <p:nvPr/>
        </p:nvSpPr>
        <p:spPr>
          <a:xfrm>
            <a:off x="219599" y="3596272"/>
            <a:ext cx="1656183" cy="249580"/>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00" b="1">
                <a:solidFill>
                  <a:schemeClr val="accent1"/>
                </a:solidFill>
                <a:cs typeface="Arial" pitchFamily="34" charset="0"/>
              </a:rPr>
              <a:t>https://github.com/jitsi/jitsi-meet/blob/master/doc/manual-install.md</a:t>
            </a:r>
          </a:p>
        </p:txBody>
      </p:sp>
    </p:spTree>
    <p:extLst>
      <p:ext uri="{BB962C8B-B14F-4D97-AF65-F5344CB8AC3E}">
        <p14:creationId xmlns:p14="http://schemas.microsoft.com/office/powerpoint/2010/main" val="194451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
                                        <p:tgtEl>
                                          <p:spTgt spid="34"/>
                                        </p:tgtEl>
                                      </p:cBhvr>
                                    </p:animEffect>
                                    <p:anim calcmode="lin" valueType="num">
                                      <p:cBhvr>
                                        <p:cTn id="15" dur="400" fill="hold"/>
                                        <p:tgtEl>
                                          <p:spTgt spid="34"/>
                                        </p:tgtEl>
                                        <p:attrNameLst>
                                          <p:attrName>ppt_x</p:attrName>
                                        </p:attrNameLst>
                                      </p:cBhvr>
                                      <p:tavLst>
                                        <p:tav tm="0">
                                          <p:val>
                                            <p:strVal val="#ppt_x"/>
                                          </p:val>
                                        </p:tav>
                                        <p:tav tm="100000">
                                          <p:val>
                                            <p:strVal val="#ppt_x"/>
                                          </p:val>
                                        </p:tav>
                                      </p:tavLst>
                                    </p:anim>
                                    <p:anim calcmode="lin" valueType="num">
                                      <p:cBhvr>
                                        <p:cTn id="16" dur="400" fill="hold"/>
                                        <p:tgtEl>
                                          <p:spTgt spid="3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fltVal val="0"/>
                                          </p:val>
                                        </p:tav>
                                        <p:tav tm="100000">
                                          <p:val>
                                            <p:strVal val="#ppt_w"/>
                                          </p:val>
                                        </p:tav>
                                      </p:tavLst>
                                    </p:anim>
                                    <p:anim calcmode="lin" valueType="num">
                                      <p:cBhvr>
                                        <p:cTn id="32" dur="1000" fill="hold"/>
                                        <p:tgtEl>
                                          <p:spTgt spid="33"/>
                                        </p:tgtEl>
                                        <p:attrNameLst>
                                          <p:attrName>ppt_h</p:attrName>
                                        </p:attrNameLst>
                                      </p:cBhvr>
                                      <p:tavLst>
                                        <p:tav tm="0">
                                          <p:val>
                                            <p:fltVal val="0"/>
                                          </p:val>
                                        </p:tav>
                                        <p:tav tm="100000">
                                          <p:val>
                                            <p:strVal val="#ppt_h"/>
                                          </p:val>
                                        </p:tav>
                                      </p:tavLst>
                                    </p:anim>
                                    <p:animEffect transition="in" filter="fade">
                                      <p:cBhvr>
                                        <p:cTn id="3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it-IT" err="1"/>
              <a:t>RedHat</a:t>
            </a:r>
            <a:r>
              <a:rPr lang="it-IT"/>
              <a:t> </a:t>
            </a:r>
            <a:r>
              <a:rPr lang="it-IT" err="1"/>
              <a:t>Ovirt</a:t>
            </a:r>
            <a:r>
              <a:rPr lang="it-IT"/>
              <a:t> on-premise HA</a:t>
            </a:r>
            <a:endParaRPr lang="ko-KR" altLang="en-US"/>
          </a:p>
        </p:txBody>
      </p:sp>
      <p:sp>
        <p:nvSpPr>
          <p:cNvPr id="3" name="Text Placeholder 2"/>
          <p:cNvSpPr>
            <a:spLocks noGrp="1"/>
          </p:cNvSpPr>
          <p:nvPr>
            <p:ph type="body" sz="quarter" idx="11"/>
          </p:nvPr>
        </p:nvSpPr>
        <p:spPr/>
        <p:txBody>
          <a:bodyPr/>
          <a:lstStyle/>
          <a:p>
            <a:pPr lvl="0"/>
            <a:r>
              <a:rPr lang="en-US" altLang="ko-KR"/>
              <a:t>IaaS </a:t>
            </a:r>
            <a:r>
              <a:rPr lang="en-US" altLang="ko-KR" err="1"/>
              <a:t>iTHEPHY</a:t>
            </a:r>
            <a:r>
              <a:rPr lang="en-US" altLang="ko-KR"/>
              <a:t> infrastructure</a:t>
            </a:r>
          </a:p>
        </p:txBody>
      </p:sp>
      <p:grpSp>
        <p:nvGrpSpPr>
          <p:cNvPr id="10" name="Group 9"/>
          <p:cNvGrpSpPr/>
          <p:nvPr/>
        </p:nvGrpSpPr>
        <p:grpSpPr>
          <a:xfrm>
            <a:off x="0" y="1270544"/>
            <a:ext cx="4355976" cy="653133"/>
            <a:chOff x="0" y="1270545"/>
            <a:chExt cx="4355976" cy="504056"/>
          </a:xfrm>
        </p:grpSpPr>
        <p:sp>
          <p:nvSpPr>
            <p:cNvPr id="5" name="Rectangle 4"/>
            <p:cNvSpPr/>
            <p:nvPr/>
          </p:nvSpPr>
          <p:spPr>
            <a:xfrm>
              <a:off x="323528" y="1270545"/>
              <a:ext cx="4032448"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p:cNvSpPr/>
            <p:nvPr/>
          </p:nvSpPr>
          <p:spPr>
            <a:xfrm>
              <a:off x="0" y="1270545"/>
              <a:ext cx="323528" cy="50405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8" name="TextBox 7"/>
          <p:cNvSpPr txBox="1"/>
          <p:nvPr/>
        </p:nvSpPr>
        <p:spPr>
          <a:xfrm>
            <a:off x="467544" y="1315361"/>
            <a:ext cx="3240360" cy="307777"/>
          </a:xfrm>
          <a:prstGeom prst="rect">
            <a:avLst/>
          </a:prstGeom>
          <a:noFill/>
        </p:spPr>
        <p:txBody>
          <a:bodyPr wrap="square" rtlCol="0">
            <a:spAutoFit/>
          </a:bodyPr>
          <a:lstStyle/>
          <a:p>
            <a:r>
              <a:rPr lang="en-US" altLang="ko-KR" sz="1400" b="1">
                <a:solidFill>
                  <a:schemeClr val="bg1"/>
                </a:solidFill>
                <a:cs typeface="Arial" pitchFamily="34" charset="0"/>
              </a:rPr>
              <a:t>The solidity of the past</a:t>
            </a:r>
            <a:endParaRPr lang="ko-KR" altLang="en-US" sz="1400" b="1">
              <a:solidFill>
                <a:schemeClr val="bg1"/>
              </a:solidFill>
              <a:cs typeface="Arial" pitchFamily="34" charset="0"/>
            </a:endParaRPr>
          </a:p>
        </p:txBody>
      </p:sp>
      <p:sp>
        <p:nvSpPr>
          <p:cNvPr id="9" name="TextBox 8"/>
          <p:cNvSpPr txBox="1"/>
          <p:nvPr/>
        </p:nvSpPr>
        <p:spPr>
          <a:xfrm>
            <a:off x="467544" y="1606475"/>
            <a:ext cx="3240360" cy="276999"/>
          </a:xfrm>
          <a:prstGeom prst="rect">
            <a:avLst/>
          </a:prstGeom>
          <a:noFill/>
        </p:spPr>
        <p:txBody>
          <a:bodyPr wrap="square" rtlCol="0">
            <a:spAutoFit/>
          </a:bodyPr>
          <a:lstStyle/>
          <a:p>
            <a:r>
              <a:rPr lang="en-US" altLang="ko-KR" sz="1200">
                <a:solidFill>
                  <a:schemeClr val="bg1"/>
                </a:solidFill>
                <a:cs typeface="Arial" pitchFamily="34" charset="0"/>
              </a:rPr>
              <a:t>Why not on bare-metal ???</a:t>
            </a:r>
          </a:p>
        </p:txBody>
      </p:sp>
      <p:sp>
        <p:nvSpPr>
          <p:cNvPr id="11" name="TextBox 10"/>
          <p:cNvSpPr txBox="1"/>
          <p:nvPr/>
        </p:nvSpPr>
        <p:spPr>
          <a:xfrm>
            <a:off x="251520" y="1995686"/>
            <a:ext cx="4320480" cy="2492990"/>
          </a:xfrm>
          <a:prstGeom prst="rect">
            <a:avLst/>
          </a:prstGeom>
          <a:noFill/>
        </p:spPr>
        <p:txBody>
          <a:bodyPr wrap="square" rtlCol="0">
            <a:spAutoFit/>
          </a:bodyPr>
          <a:lstStyle/>
          <a:p>
            <a:pPr marL="171450" indent="-171450" latinLnBrk="0">
              <a:buFont typeface="Arial" panose="020B0604020202020204" pitchFamily="34" charset="0"/>
              <a:buChar char="•"/>
            </a:pPr>
            <a:r>
              <a:rPr lang="it-IT" sz="1200"/>
              <a:t>The System in production </a:t>
            </a:r>
            <a:r>
              <a:rPr lang="it-IT" sz="1200" err="1"/>
              <a:t>is</a:t>
            </a:r>
            <a:r>
              <a:rPr lang="it-IT" sz="1200"/>
              <a:t> </a:t>
            </a:r>
            <a:r>
              <a:rPr lang="it-IT" sz="1200" err="1"/>
              <a:t>based</a:t>
            </a:r>
            <a:r>
              <a:rPr lang="it-IT" sz="1200"/>
              <a:t> on the INFN-Bo </a:t>
            </a:r>
            <a:r>
              <a:rPr lang="it-IT" sz="1200" err="1"/>
              <a:t>IaaS</a:t>
            </a:r>
            <a:r>
              <a:rPr lang="it-IT" sz="1200"/>
              <a:t> service </a:t>
            </a:r>
            <a:r>
              <a:rPr lang="it-IT" sz="1200" err="1"/>
              <a:t>infrastructure</a:t>
            </a:r>
            <a:r>
              <a:rPr lang="it-IT" sz="1200"/>
              <a:t> </a:t>
            </a:r>
            <a:r>
              <a:rPr lang="it-IT" sz="1200" err="1"/>
              <a:t>based</a:t>
            </a:r>
            <a:r>
              <a:rPr lang="it-IT" sz="1200"/>
              <a:t> on an </a:t>
            </a:r>
            <a:r>
              <a:rPr lang="it-IT" sz="1200" err="1"/>
              <a:t>Ovirt</a:t>
            </a:r>
            <a:r>
              <a:rPr lang="it-IT" sz="1200"/>
              <a:t> cluster</a:t>
            </a:r>
          </a:p>
          <a:p>
            <a:pPr marL="171450" indent="-171450" latinLnBrk="0">
              <a:buFont typeface="Arial" panose="020B0604020202020204" pitchFamily="34" charset="0"/>
              <a:buChar char="•"/>
            </a:pPr>
            <a:r>
              <a:rPr lang="it-IT" sz="1200"/>
              <a:t>Bi-processor </a:t>
            </a:r>
            <a:r>
              <a:rPr lang="it-IT" sz="1200" err="1"/>
              <a:t>Xeon</a:t>
            </a:r>
            <a:r>
              <a:rPr lang="it-IT" sz="1200"/>
              <a:t> </a:t>
            </a:r>
            <a:r>
              <a:rPr lang="it-IT" sz="1200" err="1"/>
              <a:t>multicore</a:t>
            </a:r>
            <a:r>
              <a:rPr lang="it-IT" sz="1200"/>
              <a:t> </a:t>
            </a:r>
            <a:r>
              <a:rPr lang="it-IT" sz="1200" err="1"/>
              <a:t>storage</a:t>
            </a:r>
            <a:r>
              <a:rPr lang="it-IT" sz="1200"/>
              <a:t> SAN </a:t>
            </a:r>
            <a:r>
              <a:rPr lang="it-IT" sz="1200" err="1"/>
              <a:t>Fiber</a:t>
            </a:r>
            <a:r>
              <a:rPr lang="it-IT" sz="1200"/>
              <a:t> </a:t>
            </a:r>
            <a:r>
              <a:rPr lang="it-IT" sz="1200" err="1"/>
              <a:t>channel</a:t>
            </a:r>
            <a:endParaRPr lang="it-IT" sz="1200"/>
          </a:p>
          <a:p>
            <a:pPr marL="171450" indent="-171450" latinLnBrk="0">
              <a:buFont typeface="Arial" panose="020B0604020202020204" pitchFamily="34" charset="0"/>
              <a:buChar char="•"/>
            </a:pPr>
            <a:r>
              <a:rPr lang="it-IT" sz="1200"/>
              <a:t>The </a:t>
            </a:r>
            <a:r>
              <a:rPr lang="it-IT" sz="1200" err="1"/>
              <a:t>provisioning</a:t>
            </a:r>
            <a:r>
              <a:rPr lang="it-IT" sz="1200"/>
              <a:t> of </a:t>
            </a:r>
            <a:r>
              <a:rPr lang="it-IT" sz="1200" err="1"/>
              <a:t>resources</a:t>
            </a:r>
            <a:r>
              <a:rPr lang="it-IT" sz="1200"/>
              <a:t> </a:t>
            </a:r>
            <a:r>
              <a:rPr lang="it-IT" sz="1200" err="1"/>
              <a:t>performed</a:t>
            </a:r>
            <a:r>
              <a:rPr lang="it-IT" sz="1200"/>
              <a:t> in </a:t>
            </a:r>
            <a:r>
              <a:rPr lang="it-IT" sz="1200" err="1"/>
              <a:t>manual</a:t>
            </a:r>
            <a:r>
              <a:rPr lang="it-IT" sz="1200"/>
              <a:t> mode with </a:t>
            </a:r>
            <a:r>
              <a:rPr lang="it-IT" sz="1200" err="1"/>
              <a:t>installation</a:t>
            </a:r>
            <a:r>
              <a:rPr lang="it-IT" sz="1200"/>
              <a:t> via PXE-</a:t>
            </a:r>
            <a:r>
              <a:rPr lang="it-IT" sz="1200" err="1"/>
              <a:t>boot</a:t>
            </a:r>
            <a:r>
              <a:rPr lang="it-IT" sz="1200"/>
              <a:t> </a:t>
            </a:r>
            <a:r>
              <a:rPr lang="it-IT" sz="1200" err="1"/>
              <a:t>linux</a:t>
            </a:r>
            <a:r>
              <a:rPr lang="it-IT" sz="1200"/>
              <a:t> </a:t>
            </a:r>
            <a:r>
              <a:rPr lang="it-IT" sz="1200" err="1"/>
              <a:t>distro</a:t>
            </a:r>
            <a:r>
              <a:rPr lang="it-IT" sz="1200"/>
              <a:t> and </a:t>
            </a:r>
            <a:r>
              <a:rPr lang="it-IT" sz="1200" err="1"/>
              <a:t>official</a:t>
            </a:r>
            <a:r>
              <a:rPr lang="it-IT" sz="1200"/>
              <a:t> guide of the </a:t>
            </a:r>
            <a:r>
              <a:rPr lang="it-IT" sz="1200" err="1"/>
              <a:t>application</a:t>
            </a:r>
            <a:endParaRPr lang="it-IT" sz="1200"/>
          </a:p>
          <a:p>
            <a:pPr marL="171450" indent="-171450" latinLnBrk="0">
              <a:buFont typeface="Arial" panose="020B0604020202020204" pitchFamily="34" charset="0"/>
              <a:buChar char="•"/>
            </a:pPr>
            <a:r>
              <a:rPr lang="it-IT" sz="1200" err="1"/>
              <a:t>Centos</a:t>
            </a:r>
            <a:r>
              <a:rPr lang="it-IT" sz="1200"/>
              <a:t> 7 - </a:t>
            </a:r>
            <a:r>
              <a:rPr lang="it-IT" sz="1200" err="1"/>
              <a:t>ubuntu</a:t>
            </a:r>
            <a:r>
              <a:rPr lang="it-IT" sz="1200"/>
              <a:t> 16.04 LTS - </a:t>
            </a:r>
            <a:r>
              <a:rPr lang="it-IT" sz="1200" err="1"/>
              <a:t>docker</a:t>
            </a:r>
            <a:r>
              <a:rPr lang="it-IT" sz="1200"/>
              <a:t>-compose</a:t>
            </a:r>
          </a:p>
          <a:p>
            <a:pPr marL="171450" indent="-171450" latinLnBrk="0">
              <a:buFont typeface="Arial" panose="020B0604020202020204" pitchFamily="34" charset="0"/>
              <a:buChar char="•"/>
            </a:pPr>
            <a:r>
              <a:rPr lang="it-IT" sz="1200" err="1"/>
              <a:t>Hardening</a:t>
            </a:r>
            <a:r>
              <a:rPr lang="it-IT" sz="1200"/>
              <a:t> so guest with </a:t>
            </a:r>
            <a:r>
              <a:rPr lang="it-IT" sz="1200" err="1"/>
              <a:t>ufw</a:t>
            </a:r>
            <a:r>
              <a:rPr lang="it-IT" sz="1200"/>
              <a:t> / </a:t>
            </a:r>
            <a:r>
              <a:rPr lang="it-IT" sz="1200" err="1"/>
              <a:t>iptables</a:t>
            </a:r>
            <a:r>
              <a:rPr lang="it-IT" sz="1200"/>
              <a:t> </a:t>
            </a:r>
            <a:r>
              <a:rPr lang="it-IT" sz="1200" err="1"/>
              <a:t>app-armor</a:t>
            </a:r>
            <a:r>
              <a:rPr lang="it-IT" sz="1200"/>
              <a:t> </a:t>
            </a:r>
            <a:r>
              <a:rPr lang="it-IT" sz="1200" err="1"/>
              <a:t>selinux</a:t>
            </a:r>
            <a:r>
              <a:rPr lang="it-IT" sz="1200"/>
              <a:t> fail2ban</a:t>
            </a:r>
          </a:p>
          <a:p>
            <a:pPr marL="171450" indent="-171450" latinLnBrk="0">
              <a:buFont typeface="Arial" panose="020B0604020202020204" pitchFamily="34" charset="0"/>
              <a:buChar char="•"/>
            </a:pPr>
            <a:r>
              <a:rPr lang="it-IT" sz="1200" err="1"/>
              <a:t>Ovirt</a:t>
            </a:r>
            <a:r>
              <a:rPr lang="it-IT" sz="1200"/>
              <a:t> native </a:t>
            </a:r>
            <a:r>
              <a:rPr lang="it-IT" sz="1200" err="1"/>
              <a:t>HighAvailability</a:t>
            </a:r>
            <a:r>
              <a:rPr lang="it-IT" sz="1200"/>
              <a:t> for </a:t>
            </a:r>
            <a:r>
              <a:rPr lang="it-IT" sz="1200" err="1"/>
              <a:t>Businness</a:t>
            </a:r>
            <a:r>
              <a:rPr lang="it-IT" sz="1200"/>
              <a:t> </a:t>
            </a:r>
            <a:r>
              <a:rPr lang="it-IT" sz="1200" err="1"/>
              <a:t>Continuity</a:t>
            </a:r>
            <a:endParaRPr lang="it-IT" sz="1200"/>
          </a:p>
          <a:p>
            <a:pPr marL="171450" indent="-171450" latinLnBrk="0">
              <a:buFont typeface="Arial" panose="020B0604020202020204" pitchFamily="34" charset="0"/>
              <a:buChar char="•"/>
            </a:pPr>
            <a:r>
              <a:rPr lang="it-IT" sz="1200" err="1"/>
              <a:t>Ovirt</a:t>
            </a:r>
            <a:r>
              <a:rPr lang="it-IT" sz="1200"/>
              <a:t> </a:t>
            </a:r>
            <a:r>
              <a:rPr lang="it-IT" sz="1200" err="1"/>
              <a:t>snapshot</a:t>
            </a:r>
            <a:r>
              <a:rPr lang="it-IT" sz="1200"/>
              <a:t> and </a:t>
            </a:r>
            <a:r>
              <a:rPr lang="it-IT" sz="1200" err="1"/>
              <a:t>cloning</a:t>
            </a:r>
            <a:r>
              <a:rPr lang="it-IT" sz="1200"/>
              <a:t> for </a:t>
            </a:r>
            <a:r>
              <a:rPr lang="it-IT" sz="1200" err="1"/>
              <a:t>Disaster</a:t>
            </a:r>
            <a:r>
              <a:rPr lang="it-IT" sz="1200"/>
              <a:t> </a:t>
            </a:r>
            <a:r>
              <a:rPr lang="it-IT" sz="1200" err="1"/>
              <a:t>Recovery</a:t>
            </a:r>
            <a:endParaRPr lang="it-IT" sz="1200"/>
          </a:p>
          <a:p>
            <a:pPr marL="171450" indent="-171450" latinLnBrk="0">
              <a:buFont typeface="Arial" panose="020B0604020202020204" pitchFamily="34" charset="0"/>
              <a:buChar char="•"/>
            </a:pPr>
            <a:r>
              <a:rPr lang="it-IT" sz="1200"/>
              <a:t>In </a:t>
            </a:r>
            <a:r>
              <a:rPr lang="it-IT" sz="1200" err="1"/>
              <a:t>stable</a:t>
            </a:r>
            <a:r>
              <a:rPr lang="it-IT" sz="1200"/>
              <a:t> production for 2 </a:t>
            </a:r>
            <a:r>
              <a:rPr lang="it-IT" sz="1200" err="1"/>
              <a:t>years</a:t>
            </a:r>
            <a:endParaRPr lang="it-IT" sz="1200"/>
          </a:p>
          <a:p>
            <a:pPr marL="171450" indent="-171450" latinLnBrk="0">
              <a:buFont typeface="Arial" panose="020B0604020202020204" pitchFamily="34" charset="0"/>
              <a:buChar char="•"/>
            </a:pPr>
            <a:r>
              <a:rPr lang="it-IT" sz="1200"/>
              <a:t>IO1 </a:t>
            </a:r>
            <a:r>
              <a:rPr lang="it-IT" sz="1200" err="1"/>
              <a:t>provides</a:t>
            </a:r>
            <a:r>
              <a:rPr lang="it-IT" sz="1200"/>
              <a:t> OVA </a:t>
            </a:r>
            <a:r>
              <a:rPr lang="it-IT" sz="1200" err="1"/>
              <a:t>files</a:t>
            </a:r>
            <a:r>
              <a:rPr lang="it-IT" sz="1200"/>
              <a:t> on a </a:t>
            </a:r>
            <a:r>
              <a:rPr lang="it-IT" sz="1200" err="1"/>
              <a:t>six-monthly</a:t>
            </a:r>
            <a:r>
              <a:rPr lang="it-IT" sz="1200"/>
              <a:t> </a:t>
            </a:r>
            <a:r>
              <a:rPr lang="it-IT" sz="1200" err="1"/>
              <a:t>basis</a:t>
            </a:r>
            <a:endParaRPr lang="ko-KR" altLang="en-US" sz="1200">
              <a:solidFill>
                <a:schemeClr val="tx1">
                  <a:lumMod val="75000"/>
                  <a:lumOff val="25000"/>
                </a:schemeClr>
              </a:solidFill>
              <a:cs typeface="Arial" pitchFamily="34" charset="0"/>
            </a:endParaRPr>
          </a:p>
        </p:txBody>
      </p:sp>
      <p:sp>
        <p:nvSpPr>
          <p:cNvPr id="12" name="Left Arrow 11"/>
          <p:cNvSpPr/>
          <p:nvPr/>
        </p:nvSpPr>
        <p:spPr>
          <a:xfrm rot="20722497">
            <a:off x="4984754" y="838803"/>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13" name="Group 12"/>
          <p:cNvGrpSpPr/>
          <p:nvPr/>
        </p:nvGrpSpPr>
        <p:grpSpPr>
          <a:xfrm rot="20760000">
            <a:off x="5605020" y="1023682"/>
            <a:ext cx="3096344" cy="518645"/>
            <a:chOff x="803640" y="3362835"/>
            <a:chExt cx="2059657" cy="518645"/>
          </a:xfrm>
        </p:grpSpPr>
        <p:sp>
          <p:nvSpPr>
            <p:cNvPr id="14" name="TextBox 13"/>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Quite easy to maintain</a:t>
              </a:r>
              <a:endParaRPr lang="ko-KR" altLang="en-US" sz="1200">
                <a:solidFill>
                  <a:schemeClr val="bg1"/>
                </a:solidFill>
                <a:cs typeface="Arial" pitchFamily="34" charset="0"/>
              </a:endParaRPr>
            </a:p>
          </p:txBody>
        </p:sp>
        <p:sp>
          <p:nvSpPr>
            <p:cNvPr id="15" name="TextBox 14"/>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Quite easy to deploy</a:t>
              </a:r>
              <a:endParaRPr lang="ko-KR" altLang="en-US" sz="1200" b="1">
                <a:solidFill>
                  <a:schemeClr val="bg1"/>
                </a:solidFill>
                <a:cs typeface="Arial" pitchFamily="34" charset="0"/>
              </a:endParaRPr>
            </a:p>
          </p:txBody>
        </p:sp>
      </p:grpSp>
      <p:sp>
        <p:nvSpPr>
          <p:cNvPr id="18" name="Left Arrow 17"/>
          <p:cNvSpPr/>
          <p:nvPr/>
        </p:nvSpPr>
        <p:spPr>
          <a:xfrm rot="20722497">
            <a:off x="4984754" y="1707590"/>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19" name="Group 18"/>
          <p:cNvGrpSpPr/>
          <p:nvPr/>
        </p:nvGrpSpPr>
        <p:grpSpPr>
          <a:xfrm rot="20760000">
            <a:off x="5605020" y="1892469"/>
            <a:ext cx="3096344" cy="518645"/>
            <a:chOff x="803640" y="3362835"/>
            <a:chExt cx="2059657" cy="518645"/>
          </a:xfrm>
        </p:grpSpPr>
        <p:sp>
          <p:nvSpPr>
            <p:cNvPr id="20" name="TextBox 19"/>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Based on consolidated platform</a:t>
              </a:r>
              <a:endParaRPr lang="ko-KR" altLang="en-US" sz="1200">
                <a:solidFill>
                  <a:schemeClr val="bg1"/>
                </a:solidFill>
                <a:cs typeface="Arial" pitchFamily="34" charset="0"/>
              </a:endParaRPr>
            </a:p>
          </p:txBody>
        </p:sp>
        <p:sp>
          <p:nvSpPr>
            <p:cNvPr id="21" name="TextBox 20"/>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Highly customizable</a:t>
              </a:r>
              <a:endParaRPr lang="ko-KR" altLang="en-US" sz="1200" b="1">
                <a:solidFill>
                  <a:schemeClr val="bg1"/>
                </a:solidFill>
                <a:cs typeface="Arial" pitchFamily="34" charset="0"/>
              </a:endParaRPr>
            </a:p>
          </p:txBody>
        </p:sp>
      </p:grpSp>
      <p:sp>
        <p:nvSpPr>
          <p:cNvPr id="23" name="Left Arrow 22"/>
          <p:cNvSpPr/>
          <p:nvPr/>
        </p:nvSpPr>
        <p:spPr>
          <a:xfrm rot="20722497">
            <a:off x="4984754" y="2576377"/>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24" name="Group 23"/>
          <p:cNvGrpSpPr/>
          <p:nvPr/>
        </p:nvGrpSpPr>
        <p:grpSpPr>
          <a:xfrm rot="20760000">
            <a:off x="5605020" y="2761256"/>
            <a:ext cx="3096344" cy="518645"/>
            <a:chOff x="803640" y="3362835"/>
            <a:chExt cx="2059657" cy="518645"/>
          </a:xfrm>
        </p:grpSpPr>
        <p:sp>
          <p:nvSpPr>
            <p:cNvPr id="25" name="TextBox 24"/>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Necessity of underline fixed infrastructure</a:t>
              </a:r>
              <a:endParaRPr lang="ko-KR" altLang="en-US" sz="1200">
                <a:solidFill>
                  <a:schemeClr val="bg1"/>
                </a:solidFill>
                <a:cs typeface="Arial" pitchFamily="34" charset="0"/>
              </a:endParaRPr>
            </a:p>
          </p:txBody>
        </p:sp>
        <p:sp>
          <p:nvSpPr>
            <p:cNvPr id="26" name="TextBox 25"/>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Almost dedicated physical resource</a:t>
              </a:r>
              <a:endParaRPr lang="ko-KR" altLang="en-US" sz="1200" b="1">
                <a:solidFill>
                  <a:schemeClr val="bg1"/>
                </a:solidFill>
                <a:cs typeface="Arial" pitchFamily="34" charset="0"/>
              </a:endParaRPr>
            </a:p>
          </p:txBody>
        </p:sp>
      </p:grpSp>
      <p:sp>
        <p:nvSpPr>
          <p:cNvPr id="28" name="Left Arrow 27"/>
          <p:cNvSpPr/>
          <p:nvPr/>
        </p:nvSpPr>
        <p:spPr>
          <a:xfrm rot="20722497">
            <a:off x="4984754" y="3445164"/>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29" name="Group 28"/>
          <p:cNvGrpSpPr/>
          <p:nvPr/>
        </p:nvGrpSpPr>
        <p:grpSpPr>
          <a:xfrm rot="20760000">
            <a:off x="5605020" y="3630043"/>
            <a:ext cx="3096344" cy="518645"/>
            <a:chOff x="803640" y="3362835"/>
            <a:chExt cx="2059657" cy="518645"/>
          </a:xfrm>
        </p:grpSpPr>
        <p:sp>
          <p:nvSpPr>
            <p:cNvPr id="30" name="TextBox 29"/>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Difficult to use in multi-institution scenario</a:t>
              </a:r>
              <a:endParaRPr lang="ko-KR" altLang="en-US" sz="1200">
                <a:solidFill>
                  <a:schemeClr val="bg1"/>
                </a:solidFill>
                <a:cs typeface="Arial" pitchFamily="34" charset="0"/>
              </a:endParaRPr>
            </a:p>
          </p:txBody>
        </p:sp>
        <p:sp>
          <p:nvSpPr>
            <p:cNvPr id="31" name="TextBox 30"/>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Difficult to export </a:t>
              </a:r>
              <a:endParaRPr lang="ko-KR" altLang="en-US" sz="1200" b="1">
                <a:solidFill>
                  <a:schemeClr val="bg1"/>
                </a:solidFill>
                <a:cs typeface="Arial" pitchFamily="34" charset="0"/>
              </a:endParaRPr>
            </a:p>
          </p:txBody>
        </p:sp>
      </p:grpSp>
      <p:pic>
        <p:nvPicPr>
          <p:cNvPr id="16" name="Immagine 15">
            <a:extLst>
              <a:ext uri="{FF2B5EF4-FFF2-40B4-BE49-F238E27FC236}">
                <a16:creationId xmlns:a16="http://schemas.microsoft.com/office/drawing/2014/main" id="{D9959DE6-064E-1440-9F55-28FF7DBD6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574"/>
            <a:ext cx="9144000" cy="4572000"/>
          </a:xfrm>
          <a:prstGeom prst="rect">
            <a:avLst/>
          </a:prstGeom>
        </p:spPr>
      </p:pic>
    </p:spTree>
    <p:extLst>
      <p:ext uri="{BB962C8B-B14F-4D97-AF65-F5344CB8AC3E}">
        <p14:creationId xmlns:p14="http://schemas.microsoft.com/office/powerpoint/2010/main" val="189789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it-IT" err="1"/>
              <a:t>PaaS</a:t>
            </a:r>
            <a:r>
              <a:rPr lang="it-IT"/>
              <a:t>/</a:t>
            </a:r>
            <a:r>
              <a:rPr lang="it-IT" err="1"/>
              <a:t>KaaS</a:t>
            </a:r>
            <a:r>
              <a:rPr lang="it-IT"/>
              <a:t> </a:t>
            </a:r>
            <a:r>
              <a:rPr lang="it-IT" err="1"/>
              <a:t>click&amp;play</a:t>
            </a:r>
            <a:endParaRPr lang="ko-KR" altLang="en-US"/>
          </a:p>
        </p:txBody>
      </p:sp>
      <p:sp>
        <p:nvSpPr>
          <p:cNvPr id="3" name="Text Placeholder 2"/>
          <p:cNvSpPr>
            <a:spLocks noGrp="1"/>
          </p:cNvSpPr>
          <p:nvPr>
            <p:ph type="body" sz="quarter" idx="11"/>
          </p:nvPr>
        </p:nvSpPr>
        <p:spPr/>
        <p:txBody>
          <a:bodyPr/>
          <a:lstStyle/>
          <a:p>
            <a:pPr lvl="0"/>
            <a:r>
              <a:rPr lang="en-US" altLang="ko-KR"/>
              <a:t>PaaS </a:t>
            </a:r>
            <a:r>
              <a:rPr lang="en-US" altLang="ko-KR" err="1"/>
              <a:t>iTHEPHY</a:t>
            </a:r>
            <a:r>
              <a:rPr lang="en-US" altLang="ko-KR"/>
              <a:t> infrastructure</a:t>
            </a:r>
          </a:p>
        </p:txBody>
      </p:sp>
      <p:grpSp>
        <p:nvGrpSpPr>
          <p:cNvPr id="10" name="Group 9"/>
          <p:cNvGrpSpPr/>
          <p:nvPr/>
        </p:nvGrpSpPr>
        <p:grpSpPr>
          <a:xfrm>
            <a:off x="0" y="1270544"/>
            <a:ext cx="4355976" cy="653133"/>
            <a:chOff x="0" y="1270545"/>
            <a:chExt cx="4355976" cy="504056"/>
          </a:xfrm>
        </p:grpSpPr>
        <p:sp>
          <p:nvSpPr>
            <p:cNvPr id="5" name="Rectangle 4"/>
            <p:cNvSpPr/>
            <p:nvPr/>
          </p:nvSpPr>
          <p:spPr>
            <a:xfrm>
              <a:off x="323528" y="1270545"/>
              <a:ext cx="4032448"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p:cNvSpPr/>
            <p:nvPr/>
          </p:nvSpPr>
          <p:spPr>
            <a:xfrm>
              <a:off x="0" y="1270545"/>
              <a:ext cx="323528" cy="50405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8" name="TextBox 7"/>
          <p:cNvSpPr txBox="1"/>
          <p:nvPr/>
        </p:nvSpPr>
        <p:spPr>
          <a:xfrm>
            <a:off x="467544" y="1315361"/>
            <a:ext cx="3240360" cy="307777"/>
          </a:xfrm>
          <a:prstGeom prst="rect">
            <a:avLst/>
          </a:prstGeom>
          <a:noFill/>
        </p:spPr>
        <p:txBody>
          <a:bodyPr wrap="square" rtlCol="0">
            <a:spAutoFit/>
          </a:bodyPr>
          <a:lstStyle/>
          <a:p>
            <a:r>
              <a:rPr lang="en-US" altLang="ko-KR" sz="1400" b="1">
                <a:solidFill>
                  <a:schemeClr val="bg1"/>
                </a:solidFill>
                <a:cs typeface="Arial" pitchFamily="34" charset="0"/>
              </a:rPr>
              <a:t>The convenience of the future</a:t>
            </a:r>
            <a:endParaRPr lang="ko-KR" altLang="en-US" sz="1400" b="1">
              <a:solidFill>
                <a:schemeClr val="bg1"/>
              </a:solidFill>
              <a:cs typeface="Arial" pitchFamily="34" charset="0"/>
            </a:endParaRPr>
          </a:p>
        </p:txBody>
      </p:sp>
      <p:sp>
        <p:nvSpPr>
          <p:cNvPr id="9" name="TextBox 8"/>
          <p:cNvSpPr txBox="1"/>
          <p:nvPr/>
        </p:nvSpPr>
        <p:spPr>
          <a:xfrm>
            <a:off x="467544" y="1606475"/>
            <a:ext cx="3240360" cy="276999"/>
          </a:xfrm>
          <a:prstGeom prst="rect">
            <a:avLst/>
          </a:prstGeom>
          <a:noFill/>
        </p:spPr>
        <p:txBody>
          <a:bodyPr wrap="square" rtlCol="0">
            <a:spAutoFit/>
          </a:bodyPr>
          <a:lstStyle/>
          <a:p>
            <a:r>
              <a:rPr lang="en-US" altLang="ko-KR" sz="1200">
                <a:solidFill>
                  <a:schemeClr val="bg1"/>
                </a:solidFill>
                <a:cs typeface="Arial" pitchFamily="34" charset="0"/>
              </a:rPr>
              <a:t>Distributed intelligence on various layer</a:t>
            </a:r>
          </a:p>
        </p:txBody>
      </p:sp>
      <p:sp>
        <p:nvSpPr>
          <p:cNvPr id="11" name="TextBox 10"/>
          <p:cNvSpPr txBox="1"/>
          <p:nvPr/>
        </p:nvSpPr>
        <p:spPr>
          <a:xfrm>
            <a:off x="251520" y="1995686"/>
            <a:ext cx="4320480" cy="2308324"/>
          </a:xfrm>
          <a:prstGeom prst="rect">
            <a:avLst/>
          </a:prstGeom>
          <a:noFill/>
        </p:spPr>
        <p:txBody>
          <a:bodyPr wrap="square" rtlCol="0">
            <a:spAutoFit/>
          </a:bodyPr>
          <a:lstStyle/>
          <a:p>
            <a:r>
              <a:rPr lang="it-IT" sz="1200"/>
              <a:t>Openstack resource </a:t>
            </a:r>
            <a:r>
              <a:rPr lang="it-IT" sz="1200" err="1"/>
              <a:t>provisioning</a:t>
            </a:r>
            <a:r>
              <a:rPr lang="it-IT" sz="1200"/>
              <a:t> (CLOUD)</a:t>
            </a:r>
          </a:p>
          <a:p>
            <a:r>
              <a:rPr lang="it-IT" sz="1200" err="1"/>
              <a:t>Containerization</a:t>
            </a:r>
            <a:r>
              <a:rPr lang="it-IT" sz="1200"/>
              <a:t> of </a:t>
            </a:r>
            <a:r>
              <a:rPr lang="it-IT" sz="1200" err="1"/>
              <a:t>every</a:t>
            </a:r>
            <a:r>
              <a:rPr lang="it-IT" sz="1200"/>
              <a:t> </a:t>
            </a:r>
            <a:r>
              <a:rPr lang="it-IT" sz="1200" err="1"/>
              <a:t>system</a:t>
            </a:r>
            <a:r>
              <a:rPr lang="it-IT" sz="1200"/>
              <a:t> (</a:t>
            </a:r>
            <a:r>
              <a:rPr lang="it-IT" sz="1200" err="1"/>
              <a:t>docker</a:t>
            </a:r>
            <a:r>
              <a:rPr lang="it-IT" sz="1200"/>
              <a:t>)</a:t>
            </a:r>
          </a:p>
          <a:p>
            <a:r>
              <a:rPr lang="it-IT" sz="1200" err="1"/>
              <a:t>Orchestration</a:t>
            </a:r>
            <a:r>
              <a:rPr lang="it-IT" sz="1200"/>
              <a:t> and </a:t>
            </a:r>
            <a:r>
              <a:rPr lang="it-IT" sz="1200" err="1"/>
              <a:t>infrastructure</a:t>
            </a:r>
            <a:r>
              <a:rPr lang="it-IT" sz="1200"/>
              <a:t> </a:t>
            </a:r>
            <a:r>
              <a:rPr lang="it-IT" sz="1200" err="1"/>
              <a:t>configuration</a:t>
            </a:r>
            <a:r>
              <a:rPr lang="it-IT" sz="1200"/>
              <a:t> (k8s)</a:t>
            </a:r>
          </a:p>
          <a:p>
            <a:pPr latinLnBrk="0"/>
            <a:r>
              <a:rPr lang="it-IT" sz="1200"/>
              <a:t>HELM </a:t>
            </a:r>
            <a:r>
              <a:rPr lang="it-IT" sz="1200" err="1"/>
              <a:t>Charts</a:t>
            </a:r>
            <a:r>
              <a:rPr lang="it-IT" sz="1200"/>
              <a:t> for fast </a:t>
            </a:r>
            <a:r>
              <a:rPr lang="it-IT" sz="1200" err="1"/>
              <a:t>deployment</a:t>
            </a:r>
            <a:r>
              <a:rPr lang="it-IT" sz="1200"/>
              <a:t> </a:t>
            </a:r>
          </a:p>
          <a:p>
            <a:pPr latinLnBrk="0"/>
            <a:r>
              <a:rPr lang="it-IT" sz="1200" err="1"/>
              <a:t>Monitoring</a:t>
            </a:r>
            <a:r>
              <a:rPr lang="it-IT" sz="1200"/>
              <a:t> and </a:t>
            </a:r>
            <a:r>
              <a:rPr lang="it-IT" sz="1200" err="1"/>
              <a:t>logging</a:t>
            </a:r>
            <a:endParaRPr lang="it-IT" sz="1200"/>
          </a:p>
          <a:p>
            <a:pPr latinLnBrk="0"/>
            <a:r>
              <a:rPr lang="it-IT" sz="1200" err="1"/>
              <a:t>Load</a:t>
            </a:r>
            <a:r>
              <a:rPr lang="it-IT" sz="1200"/>
              <a:t> </a:t>
            </a:r>
            <a:r>
              <a:rPr lang="it-IT" sz="1200" err="1"/>
              <a:t>Balancer</a:t>
            </a:r>
            <a:r>
              <a:rPr lang="it-IT" sz="1200"/>
              <a:t> </a:t>
            </a:r>
            <a:r>
              <a:rPr lang="it-IT" sz="1200" err="1"/>
              <a:t>ingress</a:t>
            </a:r>
            <a:endParaRPr lang="it-IT" sz="1200"/>
          </a:p>
          <a:p>
            <a:pPr latinLnBrk="0"/>
            <a:r>
              <a:rPr lang="it-IT" sz="1200" err="1"/>
              <a:t>Automatic</a:t>
            </a:r>
            <a:r>
              <a:rPr lang="it-IT" sz="1200"/>
              <a:t> NGINX</a:t>
            </a:r>
          </a:p>
          <a:p>
            <a:pPr latinLnBrk="0"/>
            <a:r>
              <a:rPr lang="it-IT" sz="1200" err="1"/>
              <a:t>Integrated</a:t>
            </a:r>
            <a:r>
              <a:rPr lang="it-IT" sz="1200"/>
              <a:t> </a:t>
            </a:r>
            <a:r>
              <a:rPr lang="it-IT" sz="1200" err="1"/>
              <a:t>Letsencrypt</a:t>
            </a:r>
            <a:r>
              <a:rPr lang="it-IT" sz="1200"/>
              <a:t> </a:t>
            </a:r>
            <a:r>
              <a:rPr lang="it-IT" sz="1200" err="1"/>
              <a:t>Certficate</a:t>
            </a:r>
            <a:r>
              <a:rPr lang="it-IT" sz="1200"/>
              <a:t> </a:t>
            </a:r>
          </a:p>
          <a:p>
            <a:pPr latinLnBrk="0"/>
            <a:r>
              <a:rPr lang="it-IT" sz="1200" err="1"/>
              <a:t>Integrated</a:t>
            </a:r>
            <a:r>
              <a:rPr lang="it-IT" sz="1200"/>
              <a:t> </a:t>
            </a:r>
            <a:r>
              <a:rPr lang="it-IT" sz="1200" err="1"/>
              <a:t>resource</a:t>
            </a:r>
            <a:r>
              <a:rPr lang="it-IT" sz="1200"/>
              <a:t> </a:t>
            </a:r>
            <a:r>
              <a:rPr lang="it-IT" sz="1200" err="1"/>
              <a:t>provisioning</a:t>
            </a:r>
            <a:r>
              <a:rPr lang="it-IT" sz="1200"/>
              <a:t> with k8s provider</a:t>
            </a:r>
          </a:p>
          <a:p>
            <a:pPr latinLnBrk="0"/>
            <a:r>
              <a:rPr lang="it-IT" sz="1200" err="1"/>
              <a:t>Another</a:t>
            </a:r>
            <a:r>
              <a:rPr lang="it-IT" sz="1200"/>
              <a:t> way to </a:t>
            </a:r>
            <a:r>
              <a:rPr lang="it-IT" sz="1200" err="1"/>
              <a:t>think</a:t>
            </a:r>
            <a:r>
              <a:rPr lang="it-IT" sz="1200"/>
              <a:t> security: RBAC</a:t>
            </a:r>
          </a:p>
          <a:p>
            <a:pPr latinLnBrk="0"/>
            <a:endParaRPr lang="it-IT" sz="1200"/>
          </a:p>
          <a:p>
            <a:endParaRPr lang="ko-KR" altLang="en-US" sz="1200">
              <a:solidFill>
                <a:schemeClr val="tx1">
                  <a:lumMod val="75000"/>
                  <a:lumOff val="25000"/>
                </a:schemeClr>
              </a:solidFill>
              <a:cs typeface="Arial" pitchFamily="34" charset="0"/>
            </a:endParaRPr>
          </a:p>
        </p:txBody>
      </p:sp>
      <p:sp>
        <p:nvSpPr>
          <p:cNvPr id="12" name="Left Arrow 11"/>
          <p:cNvSpPr/>
          <p:nvPr/>
        </p:nvSpPr>
        <p:spPr>
          <a:xfrm rot="20722497">
            <a:off x="4984754" y="838803"/>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13" name="Group 12"/>
          <p:cNvGrpSpPr/>
          <p:nvPr/>
        </p:nvGrpSpPr>
        <p:grpSpPr>
          <a:xfrm rot="20760000">
            <a:off x="5605020" y="1023682"/>
            <a:ext cx="3096344" cy="518645"/>
            <a:chOff x="803640" y="3362835"/>
            <a:chExt cx="2059657" cy="518645"/>
          </a:xfrm>
        </p:grpSpPr>
        <p:sp>
          <p:nvSpPr>
            <p:cNvPr id="14" name="TextBox 13"/>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Easy to maintain ( catalog )</a:t>
              </a:r>
              <a:endParaRPr lang="ko-KR" altLang="en-US" sz="1200">
                <a:solidFill>
                  <a:schemeClr val="bg1"/>
                </a:solidFill>
                <a:cs typeface="Arial" pitchFamily="34" charset="0"/>
              </a:endParaRPr>
            </a:p>
          </p:txBody>
        </p:sp>
        <p:sp>
          <p:nvSpPr>
            <p:cNvPr id="15" name="TextBox 14"/>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Easy to deploy ( catalog )</a:t>
              </a:r>
              <a:endParaRPr lang="ko-KR" altLang="en-US" sz="1200" b="1">
                <a:solidFill>
                  <a:schemeClr val="bg1"/>
                </a:solidFill>
                <a:cs typeface="Arial" pitchFamily="34" charset="0"/>
              </a:endParaRPr>
            </a:p>
          </p:txBody>
        </p:sp>
      </p:grpSp>
      <p:sp>
        <p:nvSpPr>
          <p:cNvPr id="18" name="Left Arrow 17"/>
          <p:cNvSpPr/>
          <p:nvPr/>
        </p:nvSpPr>
        <p:spPr>
          <a:xfrm rot="20722497">
            <a:off x="4984754" y="1707590"/>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19" name="Group 18"/>
          <p:cNvGrpSpPr/>
          <p:nvPr/>
        </p:nvGrpSpPr>
        <p:grpSpPr>
          <a:xfrm rot="20760000">
            <a:off x="5605020" y="1892469"/>
            <a:ext cx="3096344" cy="518645"/>
            <a:chOff x="803640" y="3362835"/>
            <a:chExt cx="2059657" cy="518645"/>
          </a:xfrm>
        </p:grpSpPr>
        <p:sp>
          <p:nvSpPr>
            <p:cNvPr id="20" name="TextBox 19"/>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Based on new paradigm</a:t>
              </a:r>
              <a:endParaRPr lang="ko-KR" altLang="en-US" sz="1200">
                <a:solidFill>
                  <a:schemeClr val="bg1"/>
                </a:solidFill>
                <a:cs typeface="Arial" pitchFamily="34" charset="0"/>
              </a:endParaRPr>
            </a:p>
          </p:txBody>
        </p:sp>
        <p:sp>
          <p:nvSpPr>
            <p:cNvPr id="21" name="TextBox 20"/>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Highly configurable</a:t>
              </a:r>
              <a:endParaRPr lang="ko-KR" altLang="en-US" sz="1200" b="1">
                <a:solidFill>
                  <a:schemeClr val="bg1"/>
                </a:solidFill>
                <a:cs typeface="Arial" pitchFamily="34" charset="0"/>
              </a:endParaRPr>
            </a:p>
          </p:txBody>
        </p:sp>
      </p:grpSp>
      <p:sp>
        <p:nvSpPr>
          <p:cNvPr id="23" name="Left Arrow 22"/>
          <p:cNvSpPr/>
          <p:nvPr/>
        </p:nvSpPr>
        <p:spPr>
          <a:xfrm rot="20722497">
            <a:off x="4984754" y="2576377"/>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24" name="Group 23"/>
          <p:cNvGrpSpPr/>
          <p:nvPr/>
        </p:nvGrpSpPr>
        <p:grpSpPr>
          <a:xfrm rot="20760000">
            <a:off x="5605020" y="2761256"/>
            <a:ext cx="3096344" cy="518645"/>
            <a:chOff x="803640" y="3362835"/>
            <a:chExt cx="2059657" cy="518645"/>
          </a:xfrm>
        </p:grpSpPr>
        <p:sp>
          <p:nvSpPr>
            <p:cNvPr id="25" name="TextBox 24"/>
            <p:cNvSpPr txBox="1"/>
            <p:nvPr/>
          </p:nvSpPr>
          <p:spPr>
            <a:xfrm>
              <a:off x="803640" y="3604481"/>
              <a:ext cx="2059657" cy="276999"/>
            </a:xfrm>
            <a:prstGeom prst="rect">
              <a:avLst/>
            </a:prstGeom>
            <a:noFill/>
          </p:spPr>
          <p:txBody>
            <a:bodyPr wrap="square" rtlCol="0">
              <a:spAutoFit/>
            </a:bodyPr>
            <a:lstStyle/>
            <a:p>
              <a:r>
                <a:rPr lang="en-US" altLang="ko-KR" sz="1200">
                  <a:solidFill>
                    <a:schemeClr val="bg1"/>
                  </a:solidFill>
                  <a:cs typeface="Arial" pitchFamily="34" charset="0"/>
                </a:rPr>
                <a:t>Necessity of new way to think resource</a:t>
              </a:r>
              <a:endParaRPr lang="ko-KR" altLang="en-US" sz="1200">
                <a:solidFill>
                  <a:schemeClr val="bg1"/>
                </a:solidFill>
                <a:cs typeface="Arial" pitchFamily="34" charset="0"/>
              </a:endParaRPr>
            </a:p>
          </p:txBody>
        </p:sp>
        <p:sp>
          <p:nvSpPr>
            <p:cNvPr id="26" name="TextBox 25"/>
            <p:cNvSpPr txBox="1"/>
            <p:nvPr/>
          </p:nvSpPr>
          <p:spPr>
            <a:xfrm>
              <a:off x="803640" y="3362835"/>
              <a:ext cx="2059657" cy="276999"/>
            </a:xfrm>
            <a:prstGeom prst="rect">
              <a:avLst/>
            </a:prstGeom>
            <a:noFill/>
          </p:spPr>
          <p:txBody>
            <a:bodyPr wrap="square" rtlCol="0">
              <a:spAutoFit/>
            </a:bodyPr>
            <a:lstStyle/>
            <a:p>
              <a:r>
                <a:rPr lang="en-US" altLang="ko-KR" sz="1200" b="1">
                  <a:solidFill>
                    <a:schemeClr val="bg1"/>
                  </a:solidFill>
                  <a:cs typeface="Arial" pitchFamily="34" charset="0"/>
                </a:rPr>
                <a:t>Not so stable? maybe</a:t>
              </a:r>
              <a:endParaRPr lang="ko-KR" altLang="en-US" sz="1200" b="1">
                <a:solidFill>
                  <a:schemeClr val="bg1"/>
                </a:solidFill>
                <a:cs typeface="Arial" pitchFamily="34" charset="0"/>
              </a:endParaRPr>
            </a:p>
          </p:txBody>
        </p:sp>
      </p:grpSp>
      <p:sp>
        <p:nvSpPr>
          <p:cNvPr id="28" name="Left Arrow 27"/>
          <p:cNvSpPr/>
          <p:nvPr/>
        </p:nvSpPr>
        <p:spPr>
          <a:xfrm rot="20722497">
            <a:off x="4984754" y="3445164"/>
            <a:ext cx="431238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29" name="Group 28"/>
          <p:cNvGrpSpPr/>
          <p:nvPr/>
        </p:nvGrpSpPr>
        <p:grpSpPr>
          <a:xfrm rot="20760000">
            <a:off x="5605020" y="3630043"/>
            <a:ext cx="3096344" cy="518645"/>
            <a:chOff x="803640" y="3362835"/>
            <a:chExt cx="2059657" cy="518645"/>
          </a:xfrm>
        </p:grpSpPr>
        <p:sp>
          <p:nvSpPr>
            <p:cNvPr id="30" name="TextBox 29"/>
            <p:cNvSpPr txBox="1"/>
            <p:nvPr/>
          </p:nvSpPr>
          <p:spPr>
            <a:xfrm>
              <a:off x="803640" y="3604481"/>
              <a:ext cx="2059657" cy="276999"/>
            </a:xfrm>
            <a:prstGeom prst="rect">
              <a:avLst/>
            </a:prstGeom>
            <a:noFill/>
          </p:spPr>
          <p:txBody>
            <a:bodyPr wrap="square" rtlCol="0">
              <a:spAutoFit/>
            </a:bodyPr>
            <a:lstStyle/>
            <a:p>
              <a:endParaRPr lang="ko-KR" altLang="en-US" sz="1200" dirty="0">
                <a:solidFill>
                  <a:schemeClr val="bg1"/>
                </a:solidFill>
                <a:cs typeface="Arial" pitchFamily="34" charset="0"/>
              </a:endParaRPr>
            </a:p>
          </p:txBody>
        </p:sp>
        <p:sp>
          <p:nvSpPr>
            <p:cNvPr id="31" name="TextBox 30"/>
            <p:cNvSpPr txBox="1"/>
            <p:nvPr/>
          </p:nvSpPr>
          <p:spPr>
            <a:xfrm>
              <a:off x="803640" y="3362835"/>
              <a:ext cx="2059657" cy="276999"/>
            </a:xfrm>
            <a:prstGeom prst="rect">
              <a:avLst/>
            </a:prstGeom>
            <a:noFill/>
          </p:spPr>
          <p:txBody>
            <a:bodyPr wrap="square" rtlCol="0">
              <a:spAutoFit/>
            </a:bodyPr>
            <a:lstStyle/>
            <a:p>
              <a:r>
                <a:rPr lang="it-IT" altLang="ko-KR" sz="1200" b="1" dirty="0">
                  <a:solidFill>
                    <a:schemeClr val="bg1"/>
                  </a:solidFill>
                  <a:cs typeface="Arial" pitchFamily="34" charset="0"/>
                </a:rPr>
                <a:t>Security </a:t>
              </a:r>
              <a:r>
                <a:rPr lang="it-IT" altLang="ko-KR" sz="1200" b="1" dirty="0" err="1">
                  <a:solidFill>
                    <a:schemeClr val="bg1"/>
                  </a:solidFill>
                  <a:cs typeface="Arial" pitchFamily="34" charset="0"/>
                </a:rPr>
                <a:t>at</a:t>
              </a:r>
              <a:r>
                <a:rPr lang="it-IT" altLang="ko-KR" sz="1200" b="1" dirty="0">
                  <a:solidFill>
                    <a:schemeClr val="bg1"/>
                  </a:solidFill>
                  <a:cs typeface="Arial" pitchFamily="34" charset="0"/>
                </a:rPr>
                <a:t> </a:t>
              </a:r>
              <a:r>
                <a:rPr lang="it-IT" altLang="ko-KR" sz="1200" b="1" dirty="0" err="1">
                  <a:solidFill>
                    <a:schemeClr val="bg1"/>
                  </a:solidFill>
                  <a:cs typeface="Arial" pitchFamily="34" charset="0"/>
                </a:rPr>
                <a:t>another</a:t>
              </a:r>
              <a:r>
                <a:rPr lang="it-IT" altLang="ko-KR" sz="1200" b="1" dirty="0">
                  <a:solidFill>
                    <a:schemeClr val="bg1"/>
                  </a:solidFill>
                  <a:cs typeface="Arial" pitchFamily="34" charset="0"/>
                </a:rPr>
                <a:t> </a:t>
              </a:r>
              <a:r>
                <a:rPr lang="it-IT" altLang="ko-KR" sz="1200" b="1" dirty="0" err="1">
                  <a:solidFill>
                    <a:schemeClr val="bg1"/>
                  </a:solidFill>
                  <a:cs typeface="Arial" pitchFamily="34" charset="0"/>
                </a:rPr>
                <a:t>level</a:t>
              </a:r>
              <a:r>
                <a:rPr lang="it-IT" altLang="ko-KR" sz="1200" b="1" dirty="0">
                  <a:solidFill>
                    <a:schemeClr val="bg1"/>
                  </a:solidFill>
                  <a:cs typeface="Arial" pitchFamily="34" charset="0"/>
                </a:rPr>
                <a:t> – </a:t>
              </a:r>
              <a:r>
                <a:rPr lang="it-IT" altLang="ko-KR" sz="1200" b="1" dirty="0" err="1">
                  <a:solidFill>
                    <a:schemeClr val="bg1"/>
                  </a:solidFill>
                  <a:cs typeface="Arial" pitchFamily="34" charset="0"/>
                </a:rPr>
                <a:t>all</a:t>
              </a:r>
              <a:r>
                <a:rPr lang="it-IT" altLang="ko-KR" sz="1200" b="1" dirty="0">
                  <a:solidFill>
                    <a:schemeClr val="bg1"/>
                  </a:solidFill>
                  <a:cs typeface="Arial" pitchFamily="34" charset="0"/>
                </a:rPr>
                <a:t> </a:t>
              </a:r>
              <a:r>
                <a:rPr lang="it-IT" altLang="ko-KR" sz="1200" b="1" dirty="0" err="1">
                  <a:solidFill>
                    <a:schemeClr val="bg1"/>
                  </a:solidFill>
                  <a:cs typeface="Arial" pitchFamily="34" charset="0"/>
                </a:rPr>
                <a:t>levels</a:t>
              </a:r>
              <a:endParaRPr lang="ko-KR" altLang="en-US" sz="1200" b="1" dirty="0">
                <a:solidFill>
                  <a:schemeClr val="bg1"/>
                </a:solidFill>
                <a:cs typeface="Arial" pitchFamily="34" charset="0"/>
              </a:endParaRPr>
            </a:p>
          </p:txBody>
        </p:sp>
      </p:grpSp>
      <p:sp>
        <p:nvSpPr>
          <p:cNvPr id="17" name="Rettangolo 16">
            <a:extLst>
              <a:ext uri="{FF2B5EF4-FFF2-40B4-BE49-F238E27FC236}">
                <a16:creationId xmlns:a16="http://schemas.microsoft.com/office/drawing/2014/main" id="{B3DD12D9-7D3B-B449-9DA4-52B5481B4390}"/>
              </a:ext>
            </a:extLst>
          </p:cNvPr>
          <p:cNvSpPr/>
          <p:nvPr/>
        </p:nvSpPr>
        <p:spPr>
          <a:xfrm>
            <a:off x="161764" y="4661386"/>
            <a:ext cx="8680412" cy="369332"/>
          </a:xfrm>
          <a:prstGeom prst="rect">
            <a:avLst/>
          </a:prstGeom>
        </p:spPr>
        <p:txBody>
          <a:bodyPr wrap="square">
            <a:spAutoFit/>
          </a:bodyPr>
          <a:lstStyle/>
          <a:p>
            <a:r>
              <a:rPr lang="it-IT" err="1"/>
              <a:t>https</a:t>
            </a:r>
            <a:r>
              <a:rPr lang="it-IT"/>
              <a:t>://</a:t>
            </a:r>
            <a:r>
              <a:rPr lang="it-IT" err="1"/>
              <a:t>containerjournal.com</a:t>
            </a:r>
            <a:r>
              <a:rPr lang="it-IT"/>
              <a:t>/</a:t>
            </a:r>
            <a:r>
              <a:rPr lang="it-IT" err="1"/>
              <a:t>topics</a:t>
            </a:r>
            <a:r>
              <a:rPr lang="it-IT"/>
              <a:t>/container-</a:t>
            </a:r>
            <a:r>
              <a:rPr lang="it-IT" err="1"/>
              <a:t>ecosystems</a:t>
            </a:r>
            <a:r>
              <a:rPr lang="it-IT"/>
              <a:t>/</a:t>
            </a:r>
            <a:r>
              <a:rPr lang="it-IT" err="1"/>
              <a:t>paas</a:t>
            </a:r>
            <a:r>
              <a:rPr lang="it-IT"/>
              <a:t>-vs-</a:t>
            </a:r>
            <a:r>
              <a:rPr lang="it-IT" err="1"/>
              <a:t>kaas</a:t>
            </a:r>
            <a:r>
              <a:rPr lang="it-IT"/>
              <a:t>-a-</a:t>
            </a:r>
            <a:r>
              <a:rPr lang="it-IT" err="1"/>
              <a:t>primer</a:t>
            </a:r>
            <a:r>
              <a:rPr lang="it-IT"/>
              <a:t>/</a:t>
            </a:r>
          </a:p>
        </p:txBody>
      </p:sp>
      <p:pic>
        <p:nvPicPr>
          <p:cNvPr id="32" name="Immagine 34">
            <a:extLst>
              <a:ext uri="{FF2B5EF4-FFF2-40B4-BE49-F238E27FC236}">
                <a16:creationId xmlns:a16="http://schemas.microsoft.com/office/drawing/2014/main" id="{58308E56-683B-8741-9A28-652C63D13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30"/>
            <a:ext cx="9144000" cy="4559282"/>
          </a:xfrm>
          <a:prstGeom prst="rect">
            <a:avLst/>
          </a:prstGeom>
        </p:spPr>
      </p:pic>
    </p:spTree>
    <p:extLst>
      <p:ext uri="{BB962C8B-B14F-4D97-AF65-F5344CB8AC3E}">
        <p14:creationId xmlns:p14="http://schemas.microsoft.com/office/powerpoint/2010/main" val="38775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5536" y="3291830"/>
            <a:ext cx="8748464" cy="576064"/>
          </a:xfrm>
        </p:spPr>
        <p:txBody>
          <a:bodyPr/>
          <a:lstStyle/>
          <a:p>
            <a:r>
              <a:rPr lang="en-US" altLang="ko-KR" b="1">
                <a:solidFill>
                  <a:schemeClr val="accent2"/>
                </a:solidFill>
              </a:rPr>
              <a:t>Rancher 2.3.1  </a:t>
            </a:r>
            <a:endParaRPr lang="en-US" altLang="ko-KR" b="1">
              <a:solidFill>
                <a:schemeClr val="tx1">
                  <a:lumMod val="75000"/>
                  <a:lumOff val="25000"/>
                </a:schemeClr>
              </a:solidFill>
            </a:endParaRPr>
          </a:p>
        </p:txBody>
      </p:sp>
      <p:sp>
        <p:nvSpPr>
          <p:cNvPr id="3" name="Text Placeholder 2"/>
          <p:cNvSpPr>
            <a:spLocks noGrp="1"/>
          </p:cNvSpPr>
          <p:nvPr>
            <p:ph type="body" sz="quarter" idx="11"/>
          </p:nvPr>
        </p:nvSpPr>
        <p:spPr>
          <a:xfrm>
            <a:off x="395536" y="3867894"/>
            <a:ext cx="8748464" cy="288032"/>
          </a:xfrm>
        </p:spPr>
        <p:txBody>
          <a:bodyPr/>
          <a:lstStyle/>
          <a:p>
            <a:pPr lvl="0"/>
            <a:r>
              <a:rPr lang="en-US" altLang="ko-KR" err="1"/>
              <a:t>Openstack</a:t>
            </a:r>
            <a:r>
              <a:rPr lang="en-US" altLang="ko-KR"/>
              <a:t> resources manually provisioned </a:t>
            </a:r>
          </a:p>
        </p:txBody>
      </p:sp>
      <p:pic>
        <p:nvPicPr>
          <p:cNvPr id="6" name="Segnaposto immagine 5">
            <a:extLst>
              <a:ext uri="{FF2B5EF4-FFF2-40B4-BE49-F238E27FC236}">
                <a16:creationId xmlns:a16="http://schemas.microsoft.com/office/drawing/2014/main" id="{88CEF4E2-37F6-E840-B33E-689BE3407AE6}"/>
              </a:ext>
            </a:extLst>
          </p:cNvPr>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a:stretch/>
        </p:blipFill>
        <p:spPr>
          <a:xfrm>
            <a:off x="109391" y="724693"/>
            <a:ext cx="4542582" cy="2564666"/>
          </a:xfrm>
        </p:spPr>
      </p:pic>
      <p:pic>
        <p:nvPicPr>
          <p:cNvPr id="9" name="Segnaposto immagine 8">
            <a:extLst>
              <a:ext uri="{FF2B5EF4-FFF2-40B4-BE49-F238E27FC236}">
                <a16:creationId xmlns:a16="http://schemas.microsoft.com/office/drawing/2014/main" id="{0115A458-1D13-2649-8FA6-49AD60DAF5EF}"/>
              </a:ext>
            </a:extLst>
          </p:cNvPr>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a:stretch/>
        </p:blipFill>
        <p:spPr>
          <a:xfrm>
            <a:off x="5058672" y="740229"/>
            <a:ext cx="3681650" cy="2076042"/>
          </a:xfrm>
        </p:spPr>
      </p:pic>
      <p:pic>
        <p:nvPicPr>
          <p:cNvPr id="17" name="Segnaposto immagine 16">
            <a:extLst>
              <a:ext uri="{FF2B5EF4-FFF2-40B4-BE49-F238E27FC236}">
                <a16:creationId xmlns:a16="http://schemas.microsoft.com/office/drawing/2014/main" id="{0BCB3531-0C42-1F43-AFFE-B56DEBEE5B93}"/>
              </a:ext>
            </a:extLst>
          </p:cNvPr>
          <p:cNvPicPr>
            <a:picLocks noGrp="1" noChangeAspect="1"/>
          </p:cNvPicPr>
          <p:nvPr>
            <p:ph type="pic" idx="15"/>
          </p:nvPr>
        </p:nvPicPr>
        <p:blipFill>
          <a:blip r:embed="rId5" cstate="print">
            <a:extLst>
              <a:ext uri="{28A0092B-C50C-407E-A947-70E740481C1C}">
                <a14:useLocalDpi xmlns:a14="http://schemas.microsoft.com/office/drawing/2010/main" val="0"/>
              </a:ext>
            </a:extLst>
          </a:blip>
          <a:srcRect/>
          <a:stretch/>
        </p:blipFill>
        <p:spPr>
          <a:xfrm>
            <a:off x="5436096" y="3075139"/>
            <a:ext cx="3439732" cy="1421096"/>
          </a:xfrm>
        </p:spPr>
      </p:pic>
      <p:sp>
        <p:nvSpPr>
          <p:cNvPr id="24" name="Titolo 1">
            <a:extLst>
              <a:ext uri="{FF2B5EF4-FFF2-40B4-BE49-F238E27FC236}">
                <a16:creationId xmlns:a16="http://schemas.microsoft.com/office/drawing/2014/main" id="{33AD658D-6228-0B4A-891F-783494C1B65C}"/>
              </a:ext>
            </a:extLst>
          </p:cNvPr>
          <p:cNvSpPr txBox="1">
            <a:spLocks/>
          </p:cNvSpPr>
          <p:nvPr/>
        </p:nvSpPr>
        <p:spPr>
          <a:xfrm>
            <a:off x="372054" y="-20271"/>
            <a:ext cx="8229600" cy="85725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it-IT"/>
              <a:t>Rancher on Cloud@CNAF</a:t>
            </a:r>
          </a:p>
        </p:txBody>
      </p:sp>
      <p:sp>
        <p:nvSpPr>
          <p:cNvPr id="14" name="TextBox 13"/>
          <p:cNvSpPr txBox="1"/>
          <p:nvPr/>
        </p:nvSpPr>
        <p:spPr>
          <a:xfrm>
            <a:off x="395536" y="4227934"/>
            <a:ext cx="5040560" cy="769441"/>
          </a:xfrm>
          <a:prstGeom prst="rect">
            <a:avLst/>
          </a:prstGeom>
          <a:noFill/>
        </p:spPr>
        <p:txBody>
          <a:bodyPr wrap="square" rtlCol="0">
            <a:spAutoFit/>
          </a:bodyPr>
          <a:lstStyle/>
          <a:p>
            <a:r>
              <a:rPr lang="en-US" altLang="ko-KR" sz="1100">
                <a:solidFill>
                  <a:schemeClr val="tx1">
                    <a:lumMod val="75000"/>
                    <a:lumOff val="25000"/>
                  </a:schemeClr>
                </a:solidFill>
                <a:cs typeface="Arial" pitchFamily="34" charset="0"/>
              </a:rPr>
              <a:t>Persistent storage with Longhorn software hyperconverged block device using hosts available resources. Necessity of manual configuration of L4 load balancer ad security groups on </a:t>
            </a:r>
            <a:r>
              <a:rPr lang="en-US" altLang="ko-KR" sz="1100" err="1">
                <a:solidFill>
                  <a:schemeClr val="tx1">
                    <a:lumMod val="75000"/>
                    <a:lumOff val="25000"/>
                  </a:schemeClr>
                </a:solidFill>
                <a:cs typeface="Arial" pitchFamily="34" charset="0"/>
              </a:rPr>
              <a:t>Openstack</a:t>
            </a:r>
            <a:r>
              <a:rPr lang="en-US" altLang="ko-KR" sz="1100">
                <a:solidFill>
                  <a:schemeClr val="tx1">
                    <a:lumMod val="75000"/>
                    <a:lumOff val="25000"/>
                  </a:schemeClr>
                </a:solidFill>
                <a:cs typeface="Arial" pitchFamily="34" charset="0"/>
              </a:rPr>
              <a:t>. Integration of </a:t>
            </a:r>
            <a:r>
              <a:rPr lang="en-US" altLang="ko-KR" sz="1100" err="1">
                <a:solidFill>
                  <a:schemeClr val="tx1">
                    <a:lumMod val="75000"/>
                    <a:lumOff val="25000"/>
                  </a:schemeClr>
                </a:solidFill>
                <a:cs typeface="Arial" pitchFamily="34" charset="0"/>
              </a:rPr>
              <a:t>moodle,redmine</a:t>
            </a:r>
            <a:r>
              <a:rPr lang="en-US" altLang="ko-KR" sz="1100">
                <a:solidFill>
                  <a:schemeClr val="tx1">
                    <a:lumMod val="75000"/>
                    <a:lumOff val="25000"/>
                  </a:schemeClr>
                </a:solidFill>
                <a:cs typeface="Arial" pitchFamily="34" charset="0"/>
              </a:rPr>
              <a:t> and </a:t>
            </a:r>
            <a:r>
              <a:rPr lang="en-US" altLang="ko-KR" sz="1100" err="1">
                <a:solidFill>
                  <a:schemeClr val="tx1">
                    <a:lumMod val="75000"/>
                    <a:lumOff val="25000"/>
                  </a:schemeClr>
                </a:solidFill>
                <a:cs typeface="Arial" pitchFamily="34" charset="0"/>
              </a:rPr>
              <a:t>rocket.chat</a:t>
            </a:r>
            <a:r>
              <a:rPr lang="en-US" altLang="ko-KR" sz="1100">
                <a:solidFill>
                  <a:schemeClr val="tx1">
                    <a:lumMod val="75000"/>
                    <a:lumOff val="25000"/>
                  </a:schemeClr>
                </a:solidFill>
                <a:cs typeface="Arial" pitchFamily="34" charset="0"/>
              </a:rPr>
              <a:t> with public </a:t>
            </a:r>
            <a:r>
              <a:rPr lang="en-US" altLang="ko-KR" sz="1100" err="1">
                <a:solidFill>
                  <a:schemeClr val="tx1">
                    <a:lumMod val="75000"/>
                    <a:lumOff val="25000"/>
                  </a:schemeClr>
                </a:solidFill>
                <a:cs typeface="Arial" pitchFamily="34" charset="0"/>
              </a:rPr>
              <a:t>jitsi</a:t>
            </a:r>
            <a:r>
              <a:rPr lang="en-US" altLang="ko-KR" sz="1100">
                <a:solidFill>
                  <a:schemeClr val="tx1">
                    <a:lumMod val="75000"/>
                    <a:lumOff val="25000"/>
                  </a:schemeClr>
                </a:solidFill>
                <a:cs typeface="Arial" pitchFamily="34" charset="0"/>
              </a:rPr>
              <a:t>. Rancher server run in a cluster node</a:t>
            </a:r>
            <a:endParaRPr lang="ko-KR" altLang="en-US" sz="110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20994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5536" y="3291830"/>
            <a:ext cx="8748464" cy="576064"/>
          </a:xfrm>
        </p:spPr>
        <p:txBody>
          <a:bodyPr/>
          <a:lstStyle/>
          <a:p>
            <a:r>
              <a:rPr lang="en-US" altLang="ko-KR" b="1">
                <a:solidFill>
                  <a:schemeClr val="accent2"/>
                </a:solidFill>
              </a:rPr>
              <a:t>Rancher 2.2.9  </a:t>
            </a:r>
            <a:endParaRPr lang="en-US" altLang="ko-KR" b="1">
              <a:solidFill>
                <a:schemeClr val="tx1">
                  <a:lumMod val="75000"/>
                  <a:lumOff val="25000"/>
                </a:schemeClr>
              </a:solidFill>
            </a:endParaRPr>
          </a:p>
        </p:txBody>
      </p:sp>
      <p:sp>
        <p:nvSpPr>
          <p:cNvPr id="3" name="Text Placeholder 2"/>
          <p:cNvSpPr>
            <a:spLocks noGrp="1"/>
          </p:cNvSpPr>
          <p:nvPr>
            <p:ph type="body" sz="quarter" idx="11"/>
          </p:nvPr>
        </p:nvSpPr>
        <p:spPr>
          <a:xfrm>
            <a:off x="395536" y="3867894"/>
            <a:ext cx="8748464" cy="288032"/>
          </a:xfrm>
        </p:spPr>
        <p:txBody>
          <a:bodyPr/>
          <a:lstStyle/>
          <a:p>
            <a:pPr lvl="0"/>
            <a:r>
              <a:rPr lang="en-US" altLang="ko-KR"/>
              <a:t>Openstack istance automatic provision </a:t>
            </a:r>
          </a:p>
        </p:txBody>
      </p:sp>
      <p:sp>
        <p:nvSpPr>
          <p:cNvPr id="14" name="TextBox 13"/>
          <p:cNvSpPr txBox="1"/>
          <p:nvPr/>
        </p:nvSpPr>
        <p:spPr>
          <a:xfrm>
            <a:off x="395536" y="4227934"/>
            <a:ext cx="5544616" cy="769441"/>
          </a:xfrm>
          <a:prstGeom prst="rect">
            <a:avLst/>
          </a:prstGeom>
          <a:noFill/>
        </p:spPr>
        <p:txBody>
          <a:bodyPr wrap="square" rtlCol="0">
            <a:spAutoFit/>
          </a:bodyPr>
          <a:lstStyle/>
          <a:p>
            <a:r>
              <a:rPr lang="en-US" altLang="ko-KR" sz="1100">
                <a:solidFill>
                  <a:schemeClr val="tx1">
                    <a:lumMod val="75000"/>
                    <a:lumOff val="25000"/>
                  </a:schemeClr>
                </a:solidFill>
                <a:cs typeface="Arial" pitchFamily="34" charset="0"/>
              </a:rPr>
              <a:t>After the rancher plugin for openstack configuration, every necessary resource from compute node to L4 load balancer and persistent storage resource are automatically provisioned.Resource monitoring and application logging are enbedded in rancher resource and service configuration. Rancher server run in a dedicated node </a:t>
            </a:r>
          </a:p>
        </p:txBody>
      </p:sp>
      <p:pic>
        <p:nvPicPr>
          <p:cNvPr id="6" name="Segnaposto immagine 5">
            <a:extLst>
              <a:ext uri="{FF2B5EF4-FFF2-40B4-BE49-F238E27FC236}">
                <a16:creationId xmlns:a16="http://schemas.microsoft.com/office/drawing/2014/main" id="{88CEF4E2-37F6-E840-B33E-689BE3407AE6}"/>
              </a:ext>
            </a:extLst>
          </p:cNvPr>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a:stretch/>
        </p:blipFill>
        <p:spPr>
          <a:xfrm>
            <a:off x="109391" y="722224"/>
            <a:ext cx="4542582" cy="2569606"/>
          </a:xfrm>
        </p:spPr>
      </p:pic>
      <p:pic>
        <p:nvPicPr>
          <p:cNvPr id="9" name="Segnaposto immagine 8">
            <a:extLst>
              <a:ext uri="{FF2B5EF4-FFF2-40B4-BE49-F238E27FC236}">
                <a16:creationId xmlns:a16="http://schemas.microsoft.com/office/drawing/2014/main" id="{0115A458-1D13-2649-8FA6-49AD60DAF5EF}"/>
              </a:ext>
            </a:extLst>
          </p:cNvPr>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a:stretch/>
        </p:blipFill>
        <p:spPr>
          <a:xfrm>
            <a:off x="5058672" y="740229"/>
            <a:ext cx="3681651" cy="2076042"/>
          </a:xfrm>
        </p:spPr>
      </p:pic>
      <p:pic>
        <p:nvPicPr>
          <p:cNvPr id="17" name="Segnaposto immagine 16">
            <a:extLst>
              <a:ext uri="{FF2B5EF4-FFF2-40B4-BE49-F238E27FC236}">
                <a16:creationId xmlns:a16="http://schemas.microsoft.com/office/drawing/2014/main" id="{0BCB3531-0C42-1F43-AFFE-B56DEBEE5B93}"/>
              </a:ext>
            </a:extLst>
          </p:cNvPr>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084168" y="2883605"/>
            <a:ext cx="2800171" cy="1968578"/>
          </a:xfrm>
        </p:spPr>
      </p:pic>
      <p:sp>
        <p:nvSpPr>
          <p:cNvPr id="10" name="Titolo 1">
            <a:extLst>
              <a:ext uri="{FF2B5EF4-FFF2-40B4-BE49-F238E27FC236}">
                <a16:creationId xmlns:a16="http://schemas.microsoft.com/office/drawing/2014/main" id="{39D8BCDB-445C-4148-812B-E09D9D81D0A0}"/>
              </a:ext>
            </a:extLst>
          </p:cNvPr>
          <p:cNvSpPr txBox="1">
            <a:spLocks/>
          </p:cNvSpPr>
          <p:nvPr/>
        </p:nvSpPr>
        <p:spPr>
          <a:xfrm>
            <a:off x="391180" y="-24307"/>
            <a:ext cx="8229600" cy="85725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4000"/>
              <a:t>Rancher on INFN Corporate Cloud</a:t>
            </a:r>
          </a:p>
        </p:txBody>
      </p:sp>
    </p:spTree>
    <p:extLst>
      <p:ext uri="{BB962C8B-B14F-4D97-AF65-F5344CB8AC3E}">
        <p14:creationId xmlns:p14="http://schemas.microsoft.com/office/powerpoint/2010/main" val="2585476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5536" y="3291830"/>
            <a:ext cx="8748464" cy="576064"/>
          </a:xfrm>
        </p:spPr>
        <p:txBody>
          <a:bodyPr/>
          <a:lstStyle/>
          <a:p>
            <a:r>
              <a:rPr lang="en-US" altLang="ko-KR" b="1">
                <a:solidFill>
                  <a:schemeClr val="accent2"/>
                </a:solidFill>
              </a:rPr>
              <a:t>Monitor  &amp; YAML conf</a:t>
            </a:r>
            <a:endParaRPr lang="en-US" altLang="ko-KR" b="1">
              <a:solidFill>
                <a:schemeClr val="tx1">
                  <a:lumMod val="75000"/>
                  <a:lumOff val="25000"/>
                </a:schemeClr>
              </a:solidFill>
            </a:endParaRPr>
          </a:p>
        </p:txBody>
      </p:sp>
      <p:sp>
        <p:nvSpPr>
          <p:cNvPr id="3" name="Text Placeholder 2"/>
          <p:cNvSpPr>
            <a:spLocks noGrp="1"/>
          </p:cNvSpPr>
          <p:nvPr>
            <p:ph type="body" sz="quarter" idx="11"/>
          </p:nvPr>
        </p:nvSpPr>
        <p:spPr>
          <a:xfrm>
            <a:off x="395536" y="3867894"/>
            <a:ext cx="8748464" cy="288032"/>
          </a:xfrm>
        </p:spPr>
        <p:txBody>
          <a:bodyPr/>
          <a:lstStyle/>
          <a:p>
            <a:pPr lvl="0"/>
            <a:r>
              <a:rPr lang="en-US" altLang="ko-KR"/>
              <a:t>Enabled monitor with Prometheus and Grafana</a:t>
            </a:r>
          </a:p>
        </p:txBody>
      </p:sp>
      <p:sp>
        <p:nvSpPr>
          <p:cNvPr id="14" name="TextBox 13"/>
          <p:cNvSpPr txBox="1"/>
          <p:nvPr/>
        </p:nvSpPr>
        <p:spPr>
          <a:xfrm>
            <a:off x="395536" y="4227934"/>
            <a:ext cx="5544616" cy="276999"/>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Some configuration file necessary to plugin configuration</a:t>
            </a:r>
          </a:p>
        </p:txBody>
      </p:sp>
      <p:pic>
        <p:nvPicPr>
          <p:cNvPr id="6" name="Segnaposto immagine 5">
            <a:extLst>
              <a:ext uri="{FF2B5EF4-FFF2-40B4-BE49-F238E27FC236}">
                <a16:creationId xmlns:a16="http://schemas.microsoft.com/office/drawing/2014/main" id="{88CEF4E2-37F6-E840-B33E-689BE3407AE6}"/>
              </a:ext>
            </a:extLst>
          </p:cNvPr>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a:stretch/>
        </p:blipFill>
        <p:spPr>
          <a:xfrm>
            <a:off x="116532" y="722224"/>
            <a:ext cx="4528300" cy="2569606"/>
          </a:xfrm>
        </p:spPr>
      </p:pic>
      <p:pic>
        <p:nvPicPr>
          <p:cNvPr id="9" name="Segnaposto immagine 8">
            <a:extLst>
              <a:ext uri="{FF2B5EF4-FFF2-40B4-BE49-F238E27FC236}">
                <a16:creationId xmlns:a16="http://schemas.microsoft.com/office/drawing/2014/main" id="{0115A458-1D13-2649-8FA6-49AD60DAF5EF}"/>
              </a:ext>
            </a:extLst>
          </p:cNvPr>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a:stretch/>
        </p:blipFill>
        <p:spPr>
          <a:xfrm>
            <a:off x="5196821" y="740229"/>
            <a:ext cx="3405352" cy="2076042"/>
          </a:xfrm>
        </p:spPr>
      </p:pic>
      <p:pic>
        <p:nvPicPr>
          <p:cNvPr id="17" name="Segnaposto immagine 16">
            <a:extLst>
              <a:ext uri="{FF2B5EF4-FFF2-40B4-BE49-F238E27FC236}">
                <a16:creationId xmlns:a16="http://schemas.microsoft.com/office/drawing/2014/main" id="{0BCB3531-0C42-1F43-AFFE-B56DEBEE5B93}"/>
              </a:ext>
            </a:extLst>
          </p:cNvPr>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7164288" y="3408928"/>
            <a:ext cx="1720051" cy="917932"/>
          </a:xfrm>
        </p:spPr>
      </p:pic>
      <p:sp>
        <p:nvSpPr>
          <p:cNvPr id="10" name="Titolo 1">
            <a:extLst>
              <a:ext uri="{FF2B5EF4-FFF2-40B4-BE49-F238E27FC236}">
                <a16:creationId xmlns:a16="http://schemas.microsoft.com/office/drawing/2014/main" id="{39D8BCDB-445C-4148-812B-E09D9D81D0A0}"/>
              </a:ext>
            </a:extLst>
          </p:cNvPr>
          <p:cNvSpPr txBox="1">
            <a:spLocks/>
          </p:cNvSpPr>
          <p:nvPr/>
        </p:nvSpPr>
        <p:spPr>
          <a:xfrm>
            <a:off x="391180" y="-24307"/>
            <a:ext cx="8229600" cy="85725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4000"/>
              <a:t>Rancher on INFN Corporate Cloud</a:t>
            </a:r>
          </a:p>
        </p:txBody>
      </p:sp>
      <p:pic>
        <p:nvPicPr>
          <p:cNvPr id="11" name="Segnaposto immagine 16">
            <a:extLst>
              <a:ext uri="{FF2B5EF4-FFF2-40B4-BE49-F238E27FC236}">
                <a16:creationId xmlns:a16="http://schemas.microsoft.com/office/drawing/2014/main" id="{B593CCDE-0E1E-BF4D-95CF-55F977107D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04735" y="3105361"/>
            <a:ext cx="1720051" cy="1525065"/>
          </a:xfrm>
          <a:prstGeom prst="rect">
            <a:avLst/>
          </a:prstGeom>
          <a:solidFill>
            <a:schemeClr val="bg1">
              <a:lumMod val="95000"/>
            </a:schemeClr>
          </a:solidFill>
        </p:spPr>
      </p:pic>
      <p:sp>
        <p:nvSpPr>
          <p:cNvPr id="4" name="CasellaDiTesto 3">
            <a:extLst>
              <a:ext uri="{FF2B5EF4-FFF2-40B4-BE49-F238E27FC236}">
                <a16:creationId xmlns:a16="http://schemas.microsoft.com/office/drawing/2014/main" id="{5D6F5CB4-D229-414C-A7D6-DBDBCBE8F22B}"/>
              </a:ext>
            </a:extLst>
          </p:cNvPr>
          <p:cNvSpPr txBox="1"/>
          <p:nvPr/>
        </p:nvSpPr>
        <p:spPr>
          <a:xfrm>
            <a:off x="6012160" y="300379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50505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DE8434-942E-A842-B2C8-3E7B60E83C41}"/>
              </a:ext>
            </a:extLst>
          </p:cNvPr>
          <p:cNvSpPr>
            <a:spLocks noGrp="1"/>
          </p:cNvSpPr>
          <p:nvPr>
            <p:ph type="title"/>
          </p:nvPr>
        </p:nvSpPr>
        <p:spPr/>
        <p:txBody>
          <a:bodyPr/>
          <a:lstStyle/>
          <a:p>
            <a:r>
              <a:rPr lang="it-IT" sz="3600"/>
              <a:t>Next Steps (beyond the iTHEPHY IO1)</a:t>
            </a:r>
          </a:p>
        </p:txBody>
      </p:sp>
      <p:sp>
        <p:nvSpPr>
          <p:cNvPr id="3" name="Segnaposto contenuto 2">
            <a:extLst>
              <a:ext uri="{FF2B5EF4-FFF2-40B4-BE49-F238E27FC236}">
                <a16:creationId xmlns:a16="http://schemas.microsoft.com/office/drawing/2014/main" id="{E11E9FA1-C07C-F647-B638-FFAF54114D8E}"/>
              </a:ext>
            </a:extLst>
          </p:cNvPr>
          <p:cNvSpPr>
            <a:spLocks noGrp="1"/>
          </p:cNvSpPr>
          <p:nvPr>
            <p:ph idx="1"/>
          </p:nvPr>
        </p:nvSpPr>
        <p:spPr>
          <a:xfrm>
            <a:off x="827584" y="1275606"/>
            <a:ext cx="7704856" cy="3394472"/>
          </a:xfrm>
        </p:spPr>
        <p:txBody>
          <a:bodyPr wrap="square">
            <a:normAutofit/>
          </a:bodyPr>
          <a:lstStyle/>
          <a:p>
            <a:pPr latinLnBrk="0"/>
            <a:r>
              <a:rPr lang="it-IT" sz="2400" dirty="0" err="1"/>
              <a:t>Develop</a:t>
            </a:r>
            <a:r>
              <a:rPr lang="it-IT" sz="2400" dirty="0"/>
              <a:t> and </a:t>
            </a:r>
            <a:r>
              <a:rPr lang="it-IT" sz="2400" dirty="0" err="1"/>
              <a:t>distribute</a:t>
            </a:r>
            <a:r>
              <a:rPr lang="it-IT" sz="2400" dirty="0"/>
              <a:t> a </a:t>
            </a:r>
            <a:r>
              <a:rPr lang="it-IT" sz="2400" dirty="0" err="1"/>
              <a:t>rancher</a:t>
            </a:r>
            <a:r>
              <a:rPr lang="it-IT" sz="2400" dirty="0"/>
              <a:t> (k8s </a:t>
            </a:r>
            <a:r>
              <a:rPr lang="it-IT" sz="2400" dirty="0" err="1"/>
              <a:t>too</a:t>
            </a:r>
            <a:r>
              <a:rPr lang="it-IT" sz="2400" dirty="0"/>
              <a:t>) </a:t>
            </a:r>
            <a:r>
              <a:rPr lang="it-IT" sz="2400" dirty="0" err="1"/>
              <a:t>receipt</a:t>
            </a:r>
            <a:r>
              <a:rPr lang="it-IT" sz="2400" dirty="0"/>
              <a:t> for </a:t>
            </a:r>
            <a:r>
              <a:rPr lang="it-IT" sz="2400" dirty="0" err="1"/>
              <a:t>every</a:t>
            </a:r>
            <a:r>
              <a:rPr lang="it-IT" sz="2400" dirty="0"/>
              <a:t> </a:t>
            </a:r>
            <a:r>
              <a:rPr lang="it-IT" sz="2400" dirty="0" err="1"/>
              <a:t>platform</a:t>
            </a:r>
            <a:r>
              <a:rPr lang="it-IT" sz="2400" dirty="0"/>
              <a:t> </a:t>
            </a:r>
            <a:r>
              <a:rPr lang="it-IT" sz="2400" dirty="0" err="1"/>
              <a:t>deployment</a:t>
            </a:r>
            <a:endParaRPr lang="it-IT" sz="2400" dirty="0"/>
          </a:p>
          <a:p>
            <a:pPr latinLnBrk="0"/>
            <a:r>
              <a:rPr lang="it-IT" sz="2400" dirty="0"/>
              <a:t>Consolidate a service for the </a:t>
            </a:r>
            <a:r>
              <a:rPr lang="it-IT" sz="2400" dirty="0" err="1"/>
              <a:t>automatic</a:t>
            </a:r>
            <a:r>
              <a:rPr lang="it-IT" sz="2400" dirty="0"/>
              <a:t> </a:t>
            </a:r>
            <a:r>
              <a:rPr lang="it-IT" sz="2400" dirty="0" err="1"/>
              <a:t>provisioning</a:t>
            </a:r>
            <a:r>
              <a:rPr lang="it-IT" sz="2400" dirty="0"/>
              <a:t> of </a:t>
            </a:r>
            <a:r>
              <a:rPr lang="it-IT" sz="2400" dirty="0" err="1"/>
              <a:t>iTHEPHY</a:t>
            </a:r>
            <a:r>
              <a:rPr lang="it-IT" sz="2400" dirty="0"/>
              <a:t> (</a:t>
            </a:r>
            <a:r>
              <a:rPr lang="it-IT" sz="2400" dirty="0" err="1"/>
              <a:t>iTHEPHY</a:t>
            </a:r>
            <a:r>
              <a:rPr lang="it-IT" sz="2400" dirty="0"/>
              <a:t> </a:t>
            </a:r>
            <a:r>
              <a:rPr lang="it-IT" sz="2400" dirty="0" err="1"/>
              <a:t>as</a:t>
            </a:r>
            <a:r>
              <a:rPr lang="it-IT" sz="2400" dirty="0"/>
              <a:t> a Service)</a:t>
            </a:r>
          </a:p>
          <a:p>
            <a:pPr latinLnBrk="0"/>
            <a:r>
              <a:rPr lang="it-IT" sz="2400" dirty="0"/>
              <a:t>R&amp;D of new </a:t>
            </a:r>
            <a:r>
              <a:rPr lang="it-IT" sz="2400" dirty="0" err="1"/>
              <a:t>functionalities</a:t>
            </a:r>
            <a:r>
              <a:rPr lang="it-IT" sz="2400" dirty="0"/>
              <a:t> </a:t>
            </a:r>
            <a:r>
              <a:rPr lang="it-IT" sz="2400" dirty="0" err="1"/>
              <a:t>based</a:t>
            </a:r>
            <a:r>
              <a:rPr lang="it-IT" sz="2400" dirty="0"/>
              <a:t> on FOSS software (</a:t>
            </a:r>
            <a:r>
              <a:rPr lang="it-IT" sz="2400" dirty="0" err="1"/>
              <a:t>interesting</a:t>
            </a:r>
            <a:r>
              <a:rPr lang="it-IT" sz="2400" dirty="0"/>
              <a:t> </a:t>
            </a:r>
            <a:r>
              <a:rPr lang="it-IT" sz="2400" dirty="0" err="1"/>
              <a:t>inputs</a:t>
            </a:r>
            <a:r>
              <a:rPr lang="it-IT" sz="2400" dirty="0"/>
              <a:t> </a:t>
            </a:r>
            <a:r>
              <a:rPr lang="it-IT" sz="2400" dirty="0" err="1"/>
              <a:t>form</a:t>
            </a:r>
            <a:r>
              <a:rPr lang="it-IT" sz="2400" dirty="0"/>
              <a:t> MALT </a:t>
            </a:r>
            <a:r>
              <a:rPr lang="it-IT" sz="2400" dirty="0" err="1"/>
              <a:t>experience</a:t>
            </a:r>
            <a:r>
              <a:rPr lang="it-IT" sz="2400" dirty="0"/>
              <a:t>)</a:t>
            </a:r>
          </a:p>
          <a:p>
            <a:pPr latinLnBrk="0"/>
            <a:r>
              <a:rPr lang="it-IT" sz="2400" dirty="0"/>
              <a:t>R&amp;D on the new security </a:t>
            </a:r>
            <a:r>
              <a:rPr lang="it-IT" sz="2400" dirty="0" err="1"/>
              <a:t>paradigm</a:t>
            </a:r>
            <a:r>
              <a:rPr lang="it-IT" sz="2400" dirty="0"/>
              <a:t> </a:t>
            </a:r>
            <a:r>
              <a:rPr lang="it-IT" sz="2400" dirty="0" err="1"/>
              <a:t>applied</a:t>
            </a:r>
            <a:r>
              <a:rPr lang="it-IT" sz="2400" dirty="0"/>
              <a:t> to k8s and </a:t>
            </a:r>
            <a:r>
              <a:rPr lang="it-IT" sz="2400" dirty="0" err="1"/>
              <a:t>Rancher</a:t>
            </a:r>
            <a:r>
              <a:rPr lang="it-IT" sz="2400" dirty="0"/>
              <a:t> </a:t>
            </a:r>
            <a:r>
              <a:rPr lang="it-IT" sz="2400" dirty="0" err="1"/>
              <a:t>PaaS</a:t>
            </a:r>
            <a:r>
              <a:rPr lang="it-IT" sz="2400" dirty="0"/>
              <a:t>/</a:t>
            </a:r>
            <a:r>
              <a:rPr lang="it-IT" sz="2400" dirty="0" err="1"/>
              <a:t>KaaS</a:t>
            </a:r>
            <a:r>
              <a:rPr lang="it-IT" sz="2400" dirty="0"/>
              <a:t> </a:t>
            </a:r>
            <a:r>
              <a:rPr lang="it-IT" sz="2400" dirty="0" err="1"/>
              <a:t>solution</a:t>
            </a:r>
            <a:endParaRPr lang="it-IT" sz="2400" dirty="0"/>
          </a:p>
          <a:p>
            <a:endParaRPr lang="it-IT" dirty="0"/>
          </a:p>
        </p:txBody>
      </p:sp>
      <p:sp>
        <p:nvSpPr>
          <p:cNvPr id="4" name="Footer Placeholder 3">
            <a:extLst>
              <a:ext uri="{FF2B5EF4-FFF2-40B4-BE49-F238E27FC236}">
                <a16:creationId xmlns:a16="http://schemas.microsoft.com/office/drawing/2014/main" id="{C4FDC7E6-88F8-8E42-B989-C7CE55CA79C0}"/>
              </a:ext>
            </a:extLst>
          </p:cNvPr>
          <p:cNvSpPr>
            <a:spLocks noGrp="1"/>
          </p:cNvSpPr>
          <p:nvPr>
            <p:ph type="ftr" sz="quarter" idx="10"/>
          </p:nvPr>
        </p:nvSpPr>
        <p:spPr/>
        <p:txBody>
          <a:bodyPr/>
          <a:lstStyle/>
          <a:p>
            <a:r>
              <a:rPr lang="en-US"/>
              <a:t>CNAF Bologna</a:t>
            </a:r>
          </a:p>
        </p:txBody>
      </p:sp>
    </p:spTree>
    <p:extLst>
      <p:ext uri="{BB962C8B-B14F-4D97-AF65-F5344CB8AC3E}">
        <p14:creationId xmlns:p14="http://schemas.microsoft.com/office/powerpoint/2010/main" val="1690041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555776" y="339502"/>
            <a:ext cx="6588224"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3600">
                <a:cs typeface="Arial" pitchFamily="34" charset="0"/>
              </a:rPr>
              <a:t>Agenda</a:t>
            </a:r>
          </a:p>
        </p:txBody>
      </p:sp>
      <p:grpSp>
        <p:nvGrpSpPr>
          <p:cNvPr id="6" name="Group 5"/>
          <p:cNvGrpSpPr/>
          <p:nvPr/>
        </p:nvGrpSpPr>
        <p:grpSpPr>
          <a:xfrm>
            <a:off x="3131840" y="1275606"/>
            <a:ext cx="5256584" cy="720000"/>
            <a:chOff x="3131840" y="1491630"/>
            <a:chExt cx="5256584" cy="576064"/>
          </a:xfrm>
        </p:grpSpPr>
        <p:sp>
          <p:nvSpPr>
            <p:cNvPr id="2" name="Rectangle 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Right Triangle 4"/>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7" name="Group 16"/>
          <p:cNvGrpSpPr/>
          <p:nvPr/>
        </p:nvGrpSpPr>
        <p:grpSpPr>
          <a:xfrm>
            <a:off x="3126085" y="2163705"/>
            <a:ext cx="5256584" cy="720000"/>
            <a:chOff x="3131840" y="1491630"/>
            <a:chExt cx="5256584" cy="576064"/>
          </a:xfrm>
        </p:grpSpPr>
        <p:sp>
          <p:nvSpPr>
            <p:cNvPr id="18" name="Rectangle 17"/>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ight Triangle 18"/>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0" name="Group 19"/>
          <p:cNvGrpSpPr/>
          <p:nvPr/>
        </p:nvGrpSpPr>
        <p:grpSpPr>
          <a:xfrm>
            <a:off x="3120330" y="3051804"/>
            <a:ext cx="5256584" cy="720000"/>
            <a:chOff x="3131840" y="1491630"/>
            <a:chExt cx="5256584" cy="576064"/>
          </a:xfrm>
        </p:grpSpPr>
        <p:sp>
          <p:nvSpPr>
            <p:cNvPr id="21" name="Rectangle 20"/>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Right Triangle 21"/>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3" name="Group 22"/>
          <p:cNvGrpSpPr/>
          <p:nvPr/>
        </p:nvGrpSpPr>
        <p:grpSpPr>
          <a:xfrm>
            <a:off x="3114575" y="3939902"/>
            <a:ext cx="5256584" cy="720000"/>
            <a:chOff x="3131840" y="1491630"/>
            <a:chExt cx="5256584" cy="576064"/>
          </a:xfrm>
        </p:grpSpPr>
        <p:sp>
          <p:nvSpPr>
            <p:cNvPr id="24" name="Rectangle 23"/>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Right Triangle 24"/>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26" name="TextBox 25"/>
          <p:cNvSpPr txBox="1"/>
          <p:nvPr/>
        </p:nvSpPr>
        <p:spPr>
          <a:xfrm>
            <a:off x="3131840" y="1275606"/>
            <a:ext cx="533164" cy="400110"/>
          </a:xfrm>
          <a:prstGeom prst="rect">
            <a:avLst/>
          </a:prstGeom>
          <a:noFill/>
        </p:spPr>
        <p:txBody>
          <a:bodyPr wrap="square" rtlCol="0">
            <a:spAutoFit/>
          </a:bodyPr>
          <a:lstStyle/>
          <a:p>
            <a:r>
              <a:rPr lang="en-US" altLang="ko-KR" sz="2000" b="1">
                <a:solidFill>
                  <a:schemeClr val="bg1"/>
                </a:solidFill>
                <a:cs typeface="Arial" pitchFamily="34" charset="0"/>
              </a:rPr>
              <a:t>01</a:t>
            </a:r>
            <a:endParaRPr lang="ko-KR" altLang="en-US" sz="2000" b="1">
              <a:solidFill>
                <a:schemeClr val="bg1"/>
              </a:solidFill>
              <a:cs typeface="Arial" pitchFamily="34" charset="0"/>
            </a:endParaRPr>
          </a:p>
        </p:txBody>
      </p:sp>
      <p:sp>
        <p:nvSpPr>
          <p:cNvPr id="27" name="TextBox 26"/>
          <p:cNvSpPr txBox="1"/>
          <p:nvPr/>
        </p:nvSpPr>
        <p:spPr>
          <a:xfrm>
            <a:off x="3120330" y="2163705"/>
            <a:ext cx="533164" cy="400110"/>
          </a:xfrm>
          <a:prstGeom prst="rect">
            <a:avLst/>
          </a:prstGeom>
          <a:noFill/>
        </p:spPr>
        <p:txBody>
          <a:bodyPr wrap="square" rtlCol="0">
            <a:spAutoFit/>
          </a:bodyPr>
          <a:lstStyle/>
          <a:p>
            <a:r>
              <a:rPr lang="en-US" altLang="ko-KR" sz="2000" b="1">
                <a:solidFill>
                  <a:schemeClr val="bg1"/>
                </a:solidFill>
                <a:cs typeface="Arial" pitchFamily="34" charset="0"/>
              </a:rPr>
              <a:t>02</a:t>
            </a:r>
            <a:endParaRPr lang="ko-KR" altLang="en-US" sz="2000" b="1">
              <a:solidFill>
                <a:schemeClr val="bg1"/>
              </a:solidFill>
              <a:cs typeface="Arial" pitchFamily="34" charset="0"/>
            </a:endParaRPr>
          </a:p>
        </p:txBody>
      </p:sp>
      <p:sp>
        <p:nvSpPr>
          <p:cNvPr id="28" name="TextBox 27"/>
          <p:cNvSpPr txBox="1"/>
          <p:nvPr/>
        </p:nvSpPr>
        <p:spPr>
          <a:xfrm>
            <a:off x="3108820" y="3051804"/>
            <a:ext cx="533164" cy="400110"/>
          </a:xfrm>
          <a:prstGeom prst="rect">
            <a:avLst/>
          </a:prstGeom>
          <a:noFill/>
        </p:spPr>
        <p:txBody>
          <a:bodyPr wrap="square" rtlCol="0">
            <a:spAutoFit/>
          </a:bodyPr>
          <a:lstStyle/>
          <a:p>
            <a:r>
              <a:rPr lang="en-US" altLang="ko-KR" sz="2000" b="1">
                <a:solidFill>
                  <a:schemeClr val="bg1"/>
                </a:solidFill>
                <a:cs typeface="Arial" pitchFamily="34" charset="0"/>
              </a:rPr>
              <a:t>03</a:t>
            </a:r>
            <a:endParaRPr lang="ko-KR" altLang="en-US" sz="2000" b="1">
              <a:solidFill>
                <a:schemeClr val="bg1"/>
              </a:solidFill>
              <a:cs typeface="Arial" pitchFamily="34" charset="0"/>
            </a:endParaRPr>
          </a:p>
        </p:txBody>
      </p:sp>
      <p:sp>
        <p:nvSpPr>
          <p:cNvPr id="29" name="TextBox 28"/>
          <p:cNvSpPr txBox="1"/>
          <p:nvPr/>
        </p:nvSpPr>
        <p:spPr>
          <a:xfrm>
            <a:off x="3097310" y="3939903"/>
            <a:ext cx="533164" cy="400110"/>
          </a:xfrm>
          <a:prstGeom prst="rect">
            <a:avLst/>
          </a:prstGeom>
          <a:noFill/>
        </p:spPr>
        <p:txBody>
          <a:bodyPr wrap="square" rtlCol="0">
            <a:spAutoFit/>
          </a:bodyPr>
          <a:lstStyle/>
          <a:p>
            <a:r>
              <a:rPr lang="en-US" altLang="ko-KR" sz="2000" b="1">
                <a:solidFill>
                  <a:schemeClr val="bg1"/>
                </a:solidFill>
                <a:cs typeface="Arial" pitchFamily="34" charset="0"/>
              </a:rPr>
              <a:t>04</a:t>
            </a:r>
            <a:endParaRPr lang="ko-KR" altLang="en-US" sz="2000" b="1">
              <a:solidFill>
                <a:schemeClr val="bg1"/>
              </a:solidFill>
              <a:cs typeface="Arial" pitchFamily="34" charset="0"/>
            </a:endParaRPr>
          </a:p>
        </p:txBody>
      </p:sp>
      <p:grpSp>
        <p:nvGrpSpPr>
          <p:cNvPr id="7" name="Group 6"/>
          <p:cNvGrpSpPr/>
          <p:nvPr/>
        </p:nvGrpSpPr>
        <p:grpSpPr>
          <a:xfrm>
            <a:off x="3851840" y="1356248"/>
            <a:ext cx="4392568" cy="546224"/>
            <a:chOff x="3851840" y="1356248"/>
            <a:chExt cx="4392568" cy="546224"/>
          </a:xfrm>
        </p:grpSpPr>
        <p:sp>
          <p:nvSpPr>
            <p:cNvPr id="30" name="TextBox 29"/>
            <p:cNvSpPr txBox="1"/>
            <p:nvPr/>
          </p:nvSpPr>
          <p:spPr>
            <a:xfrm>
              <a:off x="3851840" y="1356248"/>
              <a:ext cx="4392567" cy="307777"/>
            </a:xfrm>
            <a:prstGeom prst="rect">
              <a:avLst/>
            </a:prstGeom>
            <a:noFill/>
          </p:spPr>
          <p:txBody>
            <a:bodyPr wrap="square" rtlCol="0">
              <a:spAutoFit/>
            </a:bodyPr>
            <a:lstStyle/>
            <a:p>
              <a:r>
                <a:rPr lang="en-US" altLang="ko-KR" sz="1400" b="1" err="1">
                  <a:solidFill>
                    <a:schemeClr val="tx1">
                      <a:lumMod val="75000"/>
                      <a:lumOff val="25000"/>
                    </a:schemeClr>
                  </a:solidFill>
                  <a:cs typeface="Arial" pitchFamily="34" charset="0"/>
                </a:rPr>
                <a:t>iTHEPHY</a:t>
              </a:r>
              <a:r>
                <a:rPr lang="en-US" altLang="ko-KR" sz="1400" b="1">
                  <a:solidFill>
                    <a:schemeClr val="tx1">
                      <a:lumMod val="75000"/>
                      <a:lumOff val="25000"/>
                    </a:schemeClr>
                  </a:solidFill>
                  <a:cs typeface="Arial" pitchFamily="34" charset="0"/>
                </a:rPr>
                <a:t> EU funded Project </a:t>
              </a:r>
              <a:endParaRPr lang="ko-KR" altLang="en-US" sz="1400" b="1">
                <a:solidFill>
                  <a:schemeClr val="tx1">
                    <a:lumMod val="75000"/>
                    <a:lumOff val="25000"/>
                  </a:schemeClr>
                </a:solidFill>
                <a:cs typeface="Arial" pitchFamily="34" charset="0"/>
              </a:endParaRPr>
            </a:p>
          </p:txBody>
        </p:sp>
        <p:sp>
          <p:nvSpPr>
            <p:cNvPr id="31" name="TextBox 30"/>
            <p:cNvSpPr txBox="1"/>
            <p:nvPr/>
          </p:nvSpPr>
          <p:spPr>
            <a:xfrm>
              <a:off x="3851840" y="1625473"/>
              <a:ext cx="4392568"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Originating idea and project development</a:t>
              </a:r>
              <a:endParaRPr lang="ko-KR" altLang="en-US" sz="1200" dirty="0">
                <a:solidFill>
                  <a:schemeClr val="tx1">
                    <a:lumMod val="75000"/>
                    <a:lumOff val="25000"/>
                  </a:schemeClr>
                </a:solidFill>
                <a:cs typeface="Arial" pitchFamily="34" charset="0"/>
              </a:endParaRPr>
            </a:p>
          </p:txBody>
        </p:sp>
      </p:grpSp>
      <p:grpSp>
        <p:nvGrpSpPr>
          <p:cNvPr id="36" name="Group 35"/>
          <p:cNvGrpSpPr/>
          <p:nvPr/>
        </p:nvGrpSpPr>
        <p:grpSpPr>
          <a:xfrm>
            <a:off x="3851840" y="2250553"/>
            <a:ext cx="4392568" cy="546224"/>
            <a:chOff x="3851840" y="1356248"/>
            <a:chExt cx="4392568" cy="546224"/>
          </a:xfrm>
        </p:grpSpPr>
        <p:sp>
          <p:nvSpPr>
            <p:cNvPr id="37" name="TextBox 36"/>
            <p:cNvSpPr txBox="1"/>
            <p:nvPr/>
          </p:nvSpPr>
          <p:spPr>
            <a:xfrm>
              <a:off x="3851840" y="1356248"/>
              <a:ext cx="4392567" cy="307777"/>
            </a:xfrm>
            <a:prstGeom prst="rect">
              <a:avLst/>
            </a:prstGeom>
            <a:noFill/>
          </p:spPr>
          <p:txBody>
            <a:bodyPr wrap="square" rtlCol="0">
              <a:spAutoFit/>
            </a:bodyPr>
            <a:lstStyle/>
            <a:p>
              <a:r>
                <a:rPr lang="en-US" altLang="ko-KR" sz="1400" b="1">
                  <a:solidFill>
                    <a:schemeClr val="tx1">
                      <a:lumMod val="75000"/>
                      <a:lumOff val="25000"/>
                    </a:schemeClr>
                  </a:solidFill>
                  <a:cs typeface="Arial" pitchFamily="34" charset="0"/>
                </a:rPr>
                <a:t>ISHEP </a:t>
              </a:r>
              <a:r>
                <a:rPr lang="en-US" altLang="ko-KR" sz="1400" b="1" err="1">
                  <a:solidFill>
                    <a:schemeClr val="tx1">
                      <a:lumMod val="75000"/>
                      <a:lumOff val="25000"/>
                    </a:schemeClr>
                  </a:solidFill>
                  <a:cs typeface="Arial" pitchFamily="34" charset="0"/>
                </a:rPr>
                <a:t>Cargese</a:t>
              </a:r>
              <a:r>
                <a:rPr lang="en-US" altLang="ko-KR" sz="1400" b="1">
                  <a:solidFill>
                    <a:schemeClr val="tx1">
                      <a:lumMod val="75000"/>
                      <a:lumOff val="25000"/>
                    </a:schemeClr>
                  </a:solidFill>
                  <a:cs typeface="Arial" pitchFamily="34" charset="0"/>
                </a:rPr>
                <a:t> school and TANDEM Project</a:t>
              </a:r>
              <a:endParaRPr lang="ko-KR" altLang="en-US" sz="1400" b="1">
                <a:solidFill>
                  <a:schemeClr val="tx1">
                    <a:lumMod val="75000"/>
                    <a:lumOff val="25000"/>
                  </a:schemeClr>
                </a:solidFill>
                <a:cs typeface="Arial" pitchFamily="34" charset="0"/>
              </a:endParaRPr>
            </a:p>
          </p:txBody>
        </p:sp>
        <p:sp>
          <p:nvSpPr>
            <p:cNvPr id="38" name="TextBox 37"/>
            <p:cNvSpPr txBox="1"/>
            <p:nvPr/>
          </p:nvSpPr>
          <p:spPr>
            <a:xfrm>
              <a:off x="3851840" y="1625473"/>
              <a:ext cx="4392568" cy="276999"/>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Practical implementation</a:t>
              </a:r>
              <a:endParaRPr lang="ko-KR" altLang="en-US" sz="1200">
                <a:solidFill>
                  <a:schemeClr val="tx1">
                    <a:lumMod val="75000"/>
                    <a:lumOff val="25000"/>
                  </a:schemeClr>
                </a:solidFill>
                <a:cs typeface="Arial" pitchFamily="34" charset="0"/>
              </a:endParaRPr>
            </a:p>
          </p:txBody>
        </p:sp>
      </p:grpSp>
      <p:grpSp>
        <p:nvGrpSpPr>
          <p:cNvPr id="39" name="Group 38"/>
          <p:cNvGrpSpPr/>
          <p:nvPr/>
        </p:nvGrpSpPr>
        <p:grpSpPr>
          <a:xfrm>
            <a:off x="3851840" y="3144858"/>
            <a:ext cx="4392568" cy="546224"/>
            <a:chOff x="3851840" y="1356248"/>
            <a:chExt cx="4392568" cy="546224"/>
          </a:xfrm>
        </p:grpSpPr>
        <p:sp>
          <p:nvSpPr>
            <p:cNvPr id="40" name="TextBox 39"/>
            <p:cNvSpPr txBox="1"/>
            <p:nvPr/>
          </p:nvSpPr>
          <p:spPr>
            <a:xfrm>
              <a:off x="3851840" y="1356248"/>
              <a:ext cx="4392567" cy="307777"/>
            </a:xfrm>
            <a:prstGeom prst="rect">
              <a:avLst/>
            </a:prstGeom>
            <a:noFill/>
          </p:spPr>
          <p:txBody>
            <a:bodyPr wrap="square" rtlCol="0">
              <a:spAutoFit/>
            </a:bodyPr>
            <a:lstStyle/>
            <a:p>
              <a:r>
                <a:rPr lang="en-US" altLang="ko-KR" sz="1400" b="1">
                  <a:solidFill>
                    <a:schemeClr val="tx1">
                      <a:lumMod val="75000"/>
                      <a:lumOff val="25000"/>
                    </a:schemeClr>
                  </a:solidFill>
                  <a:cs typeface="Arial" pitchFamily="34" charset="0"/>
                </a:rPr>
                <a:t>IaaS ICT e-learning platform </a:t>
              </a:r>
              <a:endParaRPr lang="ko-KR" altLang="en-US" sz="1400" b="1">
                <a:solidFill>
                  <a:schemeClr val="tx1">
                    <a:lumMod val="75000"/>
                    <a:lumOff val="25000"/>
                  </a:schemeClr>
                </a:solidFill>
                <a:cs typeface="Arial" pitchFamily="34" charset="0"/>
              </a:endParaRPr>
            </a:p>
          </p:txBody>
        </p:sp>
        <p:sp>
          <p:nvSpPr>
            <p:cNvPr id="41" name="TextBox 40"/>
            <p:cNvSpPr txBox="1"/>
            <p:nvPr/>
          </p:nvSpPr>
          <p:spPr>
            <a:xfrm>
              <a:off x="3851840" y="1625473"/>
              <a:ext cx="4392568" cy="276999"/>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ICT infrastructure</a:t>
              </a:r>
              <a:endParaRPr lang="ko-KR" altLang="en-US" sz="1200">
                <a:solidFill>
                  <a:schemeClr val="tx1">
                    <a:lumMod val="75000"/>
                    <a:lumOff val="25000"/>
                  </a:schemeClr>
                </a:solidFill>
                <a:cs typeface="Arial" pitchFamily="34" charset="0"/>
              </a:endParaRPr>
            </a:p>
          </p:txBody>
        </p:sp>
      </p:grpSp>
      <p:grpSp>
        <p:nvGrpSpPr>
          <p:cNvPr id="42" name="Group 41"/>
          <p:cNvGrpSpPr/>
          <p:nvPr/>
        </p:nvGrpSpPr>
        <p:grpSpPr>
          <a:xfrm>
            <a:off x="3851840" y="4039163"/>
            <a:ext cx="4392568" cy="546224"/>
            <a:chOff x="3851840" y="1356248"/>
            <a:chExt cx="4392568" cy="546224"/>
          </a:xfrm>
        </p:grpSpPr>
        <p:sp>
          <p:nvSpPr>
            <p:cNvPr id="43" name="TextBox 42"/>
            <p:cNvSpPr txBox="1"/>
            <p:nvPr/>
          </p:nvSpPr>
          <p:spPr>
            <a:xfrm>
              <a:off x="3851840" y="1356248"/>
              <a:ext cx="4392567" cy="307777"/>
            </a:xfrm>
            <a:prstGeom prst="rect">
              <a:avLst/>
            </a:prstGeom>
            <a:noFill/>
          </p:spPr>
          <p:txBody>
            <a:bodyPr wrap="square" rtlCol="0">
              <a:spAutoFit/>
            </a:bodyPr>
            <a:lstStyle/>
            <a:p>
              <a:r>
                <a:rPr lang="en-US" altLang="ko-KR" sz="1400" b="1">
                  <a:solidFill>
                    <a:schemeClr val="tx1">
                      <a:lumMod val="75000"/>
                      <a:lumOff val="25000"/>
                    </a:schemeClr>
                  </a:solidFill>
                  <a:cs typeface="Arial" pitchFamily="34" charset="0"/>
                </a:rPr>
                <a:t>PaaS migration and software maintenance</a:t>
              </a:r>
              <a:endParaRPr lang="ko-KR" altLang="en-US" sz="1400" b="1">
                <a:solidFill>
                  <a:schemeClr val="tx1">
                    <a:lumMod val="75000"/>
                    <a:lumOff val="25000"/>
                  </a:schemeClr>
                </a:solidFill>
                <a:cs typeface="Arial" pitchFamily="34" charset="0"/>
              </a:endParaRPr>
            </a:p>
          </p:txBody>
        </p:sp>
        <p:sp>
          <p:nvSpPr>
            <p:cNvPr id="44" name="TextBox 43"/>
            <p:cNvSpPr txBox="1"/>
            <p:nvPr/>
          </p:nvSpPr>
          <p:spPr>
            <a:xfrm>
              <a:off x="3851840" y="1625473"/>
              <a:ext cx="4392568"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New ideas for next steps</a:t>
              </a:r>
              <a:endParaRPr lang="ko-KR" altLang="en-US" sz="1200"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38795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77A0BFBF-C1E8-AC4B-B9E1-AC5874F25181}"/>
              </a:ext>
            </a:extLst>
          </p:cNvPr>
          <p:cNvSpPr txBox="1">
            <a:spLocks noChangeArrowheads="1"/>
          </p:cNvSpPr>
          <p:nvPr/>
        </p:nvSpPr>
        <p:spPr bwMode="auto">
          <a:xfrm>
            <a:off x="1813214" y="187037"/>
            <a:ext cx="53477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ヒラギノ角ゴ Pro W3" charset="-128"/>
              </a:defRPr>
            </a:lvl1pPr>
            <a:lvl2pPr marL="37931725" indent="-37474525" eaLnBrk="0" hangingPunct="0">
              <a:defRPr sz="2800" b="1">
                <a:solidFill>
                  <a:schemeClr val="tx1"/>
                </a:solidFill>
                <a:latin typeface="Arial" charset="0"/>
                <a:ea typeface="ヒラギノ角ゴ Pro W3" charset="-128"/>
              </a:defRPr>
            </a:lvl2pPr>
            <a:lvl3pPr eaLnBrk="0" hangingPunct="0">
              <a:defRPr sz="2800" b="1">
                <a:solidFill>
                  <a:schemeClr val="tx1"/>
                </a:solidFill>
                <a:latin typeface="Arial" charset="0"/>
                <a:ea typeface="ヒラギノ角ゴ Pro W3" charset="-128"/>
              </a:defRPr>
            </a:lvl3pPr>
            <a:lvl4pPr eaLnBrk="0" hangingPunct="0">
              <a:defRPr sz="2800" b="1">
                <a:solidFill>
                  <a:schemeClr val="tx1"/>
                </a:solidFill>
                <a:latin typeface="Arial" charset="0"/>
                <a:ea typeface="ヒラギノ角ゴ Pro W3" charset="-128"/>
              </a:defRPr>
            </a:lvl4pPr>
            <a:lvl5pPr eaLnBrk="0" hangingPunct="0">
              <a:defRPr sz="2800" b="1">
                <a:solidFill>
                  <a:schemeClr val="tx1"/>
                </a:solidFill>
                <a:latin typeface="Arial" charset="0"/>
                <a:ea typeface="ヒラギノ角ゴ Pro W3" charset="-128"/>
              </a:defRPr>
            </a:lvl5pPr>
            <a:lvl6pPr marL="457200" eaLnBrk="0" fontAlgn="base" hangingPunct="0">
              <a:spcBef>
                <a:spcPct val="0"/>
              </a:spcBef>
              <a:spcAft>
                <a:spcPct val="0"/>
              </a:spcAft>
              <a:defRPr sz="2800" b="1">
                <a:solidFill>
                  <a:schemeClr val="tx1"/>
                </a:solidFill>
                <a:latin typeface="Arial" charset="0"/>
                <a:ea typeface="ヒラギノ角ゴ Pro W3" charset="-128"/>
              </a:defRPr>
            </a:lvl6pPr>
            <a:lvl7pPr marL="914400" eaLnBrk="0" fontAlgn="base" hangingPunct="0">
              <a:spcBef>
                <a:spcPct val="0"/>
              </a:spcBef>
              <a:spcAft>
                <a:spcPct val="0"/>
              </a:spcAft>
              <a:defRPr sz="2800" b="1">
                <a:solidFill>
                  <a:schemeClr val="tx1"/>
                </a:solidFill>
                <a:latin typeface="Arial" charset="0"/>
                <a:ea typeface="ヒラギノ角ゴ Pro W3" charset="-128"/>
              </a:defRPr>
            </a:lvl7pPr>
            <a:lvl8pPr marL="1371600" eaLnBrk="0" fontAlgn="base" hangingPunct="0">
              <a:spcBef>
                <a:spcPct val="0"/>
              </a:spcBef>
              <a:spcAft>
                <a:spcPct val="0"/>
              </a:spcAft>
              <a:defRPr sz="2800" b="1">
                <a:solidFill>
                  <a:schemeClr val="tx1"/>
                </a:solidFill>
                <a:latin typeface="Arial" charset="0"/>
                <a:ea typeface="ヒラギノ角ゴ Pro W3" charset="-128"/>
              </a:defRPr>
            </a:lvl8pPr>
            <a:lvl9pPr marL="1828800" eaLnBrk="0" fontAlgn="base" hangingPunct="0">
              <a:spcBef>
                <a:spcPct val="0"/>
              </a:spcBef>
              <a:spcAft>
                <a:spcPct val="0"/>
              </a:spcAft>
              <a:defRPr sz="2800" b="1">
                <a:solidFill>
                  <a:schemeClr val="tx1"/>
                </a:solidFill>
                <a:latin typeface="Arial" charset="0"/>
                <a:ea typeface="ヒラギノ角ゴ Pro W3" charset="-128"/>
              </a:defRPr>
            </a:lvl9pPr>
          </a:lstStyle>
          <a:p>
            <a:pPr algn="ctr"/>
            <a:r>
              <a:rPr lang="en-US" sz="2700" b="0">
                <a:solidFill>
                  <a:srgbClr val="C00000"/>
                </a:solidFill>
              </a:rPr>
              <a:t>Conclusions</a:t>
            </a:r>
          </a:p>
        </p:txBody>
      </p:sp>
      <p:sp>
        <p:nvSpPr>
          <p:cNvPr id="3" name="Content Placeholder 1">
            <a:extLst>
              <a:ext uri="{FF2B5EF4-FFF2-40B4-BE49-F238E27FC236}">
                <a16:creationId xmlns:a16="http://schemas.microsoft.com/office/drawing/2014/main" id="{12AABE66-D5ED-B446-8F54-6A050187A67E}"/>
              </a:ext>
            </a:extLst>
          </p:cNvPr>
          <p:cNvSpPr txBox="1">
            <a:spLocks/>
          </p:cNvSpPr>
          <p:nvPr/>
        </p:nvSpPr>
        <p:spPr>
          <a:xfrm>
            <a:off x="467544" y="987574"/>
            <a:ext cx="8280920" cy="4155926"/>
          </a:xfr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03" charset="-128"/>
                <a:cs typeface="ヒラギノ角ゴ Pro W3" pitchFamily="-102"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0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03"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latinLnBrk="0">
              <a:buFont typeface="Wingdings" pitchFamily="2" charset="2"/>
              <a:buChar char="ü"/>
            </a:pPr>
            <a:r>
              <a:rPr lang="en-GB" sz="2000" kern="0"/>
              <a:t>The </a:t>
            </a:r>
            <a:r>
              <a:rPr lang="en-GB" sz="2000" kern="0" err="1"/>
              <a:t>iTHEPHY</a:t>
            </a:r>
            <a:r>
              <a:rPr lang="en-GB" sz="2000" kern="0"/>
              <a:t> project proposes an innovative and an </a:t>
            </a:r>
            <a:r>
              <a:rPr lang="en-GB" sz="2000"/>
              <a:t>unconventional </a:t>
            </a:r>
            <a:r>
              <a:rPr lang="en-GB" sz="2000" kern="0"/>
              <a:t>approach to teaching</a:t>
            </a:r>
          </a:p>
          <a:p>
            <a:pPr lvl="1" latinLnBrk="0">
              <a:buFont typeface="Wingdings" pitchFamily="2" charset="2"/>
              <a:buChar char="ü"/>
            </a:pPr>
            <a:r>
              <a:rPr lang="en-GB" sz="1600" kern="0">
                <a:solidFill>
                  <a:srgbClr val="FF0000"/>
                </a:solidFill>
              </a:rPr>
              <a:t>Based on project-working teaching</a:t>
            </a:r>
          </a:p>
          <a:p>
            <a:pPr lvl="1" latinLnBrk="0">
              <a:buFont typeface="Wingdings" pitchFamily="2" charset="2"/>
              <a:buChar char="ü"/>
            </a:pPr>
            <a:r>
              <a:rPr lang="en-GB" sz="1600" kern="0">
                <a:solidFill>
                  <a:srgbClr val="FF0000"/>
                </a:solidFill>
              </a:rPr>
              <a:t>Complementary to frontal lectures </a:t>
            </a:r>
          </a:p>
          <a:p>
            <a:pPr latinLnBrk="0">
              <a:buFont typeface="Wingdings" pitchFamily="2" charset="2"/>
              <a:buChar char="ü"/>
            </a:pPr>
            <a:r>
              <a:rPr lang="en-GB" sz="2000" kern="0"/>
              <a:t>The </a:t>
            </a:r>
            <a:r>
              <a:rPr lang="en-GB" sz="2000" kern="0" err="1"/>
              <a:t>iTHEPHY</a:t>
            </a:r>
            <a:r>
              <a:rPr lang="en-GB" sz="2000" kern="0"/>
              <a:t> promotes internationalization</a:t>
            </a:r>
            <a:r>
              <a:rPr lang="en-GB" sz="2000" kern="0">
                <a:solidFill>
                  <a:srgbClr val="FF0000"/>
                </a:solidFill>
              </a:rPr>
              <a:t> </a:t>
            </a:r>
            <a:endParaRPr lang="en-GB" sz="1400" kern="0"/>
          </a:p>
          <a:p>
            <a:pPr latinLnBrk="0">
              <a:buFont typeface="Wingdings" pitchFamily="2" charset="2"/>
              <a:buChar char="ü"/>
            </a:pPr>
            <a:r>
              <a:rPr lang="en-GB" sz="2000" kern="0"/>
              <a:t>European and non-EU students are involved</a:t>
            </a:r>
          </a:p>
          <a:p>
            <a:pPr latinLnBrk="0">
              <a:buFont typeface="Wingdings" pitchFamily="2" charset="2"/>
              <a:buChar char="ü"/>
            </a:pPr>
            <a:r>
              <a:rPr lang="en-GB" sz="2000" kern="0"/>
              <a:t>FOSS software ecosystem</a:t>
            </a:r>
          </a:p>
          <a:p>
            <a:pPr latinLnBrk="0">
              <a:buFont typeface="Wingdings" pitchFamily="2" charset="2"/>
              <a:buChar char="ü"/>
            </a:pPr>
            <a:r>
              <a:rPr lang="en-GB" sz="2000" kern="0"/>
              <a:t>Structure IO1 based on virtualization easily to reproduce in house</a:t>
            </a:r>
          </a:p>
          <a:p>
            <a:pPr latinLnBrk="0">
              <a:buFont typeface="Wingdings" pitchFamily="2" charset="2"/>
              <a:buChar char="ü"/>
            </a:pPr>
            <a:r>
              <a:rPr lang="en-GB" sz="2000" kern="0"/>
              <a:t>Evolution based on containerization easily interoperable with various private/public provisioning from bare-metal to </a:t>
            </a:r>
            <a:r>
              <a:rPr lang="en-GB" sz="2000" kern="0" err="1"/>
              <a:t>KaaS</a:t>
            </a:r>
            <a:endParaRPr lang="en-GB" sz="2000" kern="0"/>
          </a:p>
          <a:p>
            <a:pPr latinLnBrk="0">
              <a:buFont typeface="Wingdings" pitchFamily="2" charset="2"/>
              <a:buChar char="ü"/>
            </a:pPr>
            <a:r>
              <a:rPr lang="en-GB" sz="2000" kern="0"/>
              <a:t>If you are interested in replicating this activity in your institute feel free to contact us</a:t>
            </a:r>
          </a:p>
        </p:txBody>
      </p:sp>
      <p:sp>
        <p:nvSpPr>
          <p:cNvPr id="4" name="Footer Placeholder 3">
            <a:extLst>
              <a:ext uri="{FF2B5EF4-FFF2-40B4-BE49-F238E27FC236}">
                <a16:creationId xmlns:a16="http://schemas.microsoft.com/office/drawing/2014/main" id="{6E8D8540-CD3C-CF48-B658-FC893D101593}"/>
              </a:ext>
            </a:extLst>
          </p:cNvPr>
          <p:cNvSpPr>
            <a:spLocks noGrp="1"/>
          </p:cNvSpPr>
          <p:nvPr>
            <p:ph type="ftr" sz="quarter" idx="10"/>
          </p:nvPr>
        </p:nvSpPr>
        <p:spPr/>
        <p:txBody>
          <a:bodyPr/>
          <a:lstStyle/>
          <a:p>
            <a:r>
              <a:rPr lang="en-US"/>
              <a:t>CNAF Bologna</a:t>
            </a:r>
          </a:p>
        </p:txBody>
      </p:sp>
    </p:spTree>
    <p:extLst>
      <p:ext uri="{BB962C8B-B14F-4D97-AF65-F5344CB8AC3E}">
        <p14:creationId xmlns:p14="http://schemas.microsoft.com/office/powerpoint/2010/main" val="3189211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363838"/>
            <a:ext cx="9144000" cy="576063"/>
          </a:xfrm>
        </p:spPr>
        <p:txBody>
          <a:bodyPr/>
          <a:lstStyle/>
          <a:p>
            <a:r>
              <a:rPr lang="en-US" altLang="ko-KR" sz="3600"/>
              <a:t>Thank you</a:t>
            </a:r>
            <a:endParaRPr lang="ko-KR" altLang="en-US" sz="3600"/>
          </a:p>
        </p:txBody>
      </p:sp>
      <p:sp>
        <p:nvSpPr>
          <p:cNvPr id="3" name="Text Placeholder 2"/>
          <p:cNvSpPr>
            <a:spLocks noGrp="1"/>
          </p:cNvSpPr>
          <p:nvPr>
            <p:ph type="body" sz="quarter" idx="11"/>
          </p:nvPr>
        </p:nvSpPr>
        <p:spPr>
          <a:xfrm>
            <a:off x="0" y="4227934"/>
            <a:ext cx="9144000" cy="771550"/>
          </a:xfrm>
        </p:spPr>
        <p:txBody>
          <a:bodyPr/>
          <a:lstStyle/>
          <a:p>
            <a:pPr lvl="0"/>
            <a:r>
              <a:rPr lang="en-US" altLang="ko-KR" dirty="0"/>
              <a:t>And many thanks to:</a:t>
            </a:r>
          </a:p>
          <a:p>
            <a:pPr lvl="0"/>
            <a:r>
              <a:rPr lang="en-US" altLang="ko-KR" dirty="0"/>
              <a:t> Federico Zani for Rancher consulting</a:t>
            </a:r>
          </a:p>
          <a:p>
            <a:pPr lvl="0"/>
            <a:r>
              <a:rPr lang="en-US" altLang="ko-KR" dirty="0"/>
              <a:t>Cristina Duma and Stefano </a:t>
            </a:r>
            <a:r>
              <a:rPr lang="en-US" altLang="ko-KR" dirty="0" err="1"/>
              <a:t>Stalio</a:t>
            </a:r>
            <a:r>
              <a:rPr lang="en-US" altLang="ko-KR" dirty="0"/>
              <a:t> for INFN-CC and </a:t>
            </a:r>
            <a:r>
              <a:rPr lang="en-US" altLang="ko-KR" dirty="0" err="1"/>
              <a:t>Cloud@cnaf</a:t>
            </a:r>
            <a:r>
              <a:rPr lang="en-US" altLang="ko-KR" dirty="0"/>
              <a:t> support</a:t>
            </a:r>
          </a:p>
          <a:p>
            <a:pPr lvl="0"/>
            <a:r>
              <a:rPr lang="en-US" altLang="ko-KR" dirty="0"/>
              <a:t>Davide Salomoni and Andrea Ceccanti for IAM support</a:t>
            </a:r>
          </a:p>
        </p:txBody>
      </p:sp>
      <p:sp>
        <p:nvSpPr>
          <p:cNvPr id="4" name="CasellaDiTesto 3">
            <a:extLst>
              <a:ext uri="{FF2B5EF4-FFF2-40B4-BE49-F238E27FC236}">
                <a16:creationId xmlns:a16="http://schemas.microsoft.com/office/drawing/2014/main" id="{0B4BDE6E-6982-9340-95AD-3EF2FE2F642B}"/>
              </a:ext>
            </a:extLst>
          </p:cNvPr>
          <p:cNvSpPr txBox="1"/>
          <p:nvPr/>
        </p:nvSpPr>
        <p:spPr>
          <a:xfrm>
            <a:off x="323528" y="298852"/>
            <a:ext cx="3698448" cy="369332"/>
          </a:xfrm>
          <a:prstGeom prst="rect">
            <a:avLst/>
          </a:prstGeom>
          <a:noFill/>
        </p:spPr>
        <p:txBody>
          <a:bodyPr wrap="none" rtlCol="0">
            <a:spAutoFit/>
          </a:bodyPr>
          <a:lstStyle/>
          <a:p>
            <a:r>
              <a:rPr lang="it-IT" b="1" err="1">
                <a:solidFill>
                  <a:schemeClr val="accent1">
                    <a:lumMod val="50000"/>
                  </a:schemeClr>
                </a:solidFill>
                <a:latin typeface="+mj-ea"/>
                <a:ea typeface="+mj-ea"/>
              </a:rPr>
              <a:t>https</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www.facebook.com</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Ithephy</a:t>
            </a:r>
            <a:endParaRPr lang="it-IT" b="1">
              <a:solidFill>
                <a:schemeClr val="accent1">
                  <a:lumMod val="50000"/>
                </a:schemeClr>
              </a:solidFill>
              <a:latin typeface="+mj-ea"/>
              <a:ea typeface="+mj-ea"/>
            </a:endParaRPr>
          </a:p>
        </p:txBody>
      </p:sp>
      <p:sp>
        <p:nvSpPr>
          <p:cNvPr id="5" name="Rettangolo 4">
            <a:extLst>
              <a:ext uri="{FF2B5EF4-FFF2-40B4-BE49-F238E27FC236}">
                <a16:creationId xmlns:a16="http://schemas.microsoft.com/office/drawing/2014/main" id="{BA5EE2EE-3580-E341-8CB6-50FC268F0B65}"/>
              </a:ext>
            </a:extLst>
          </p:cNvPr>
          <p:cNvSpPr/>
          <p:nvPr/>
        </p:nvSpPr>
        <p:spPr>
          <a:xfrm>
            <a:off x="5942697" y="307018"/>
            <a:ext cx="2877775" cy="369332"/>
          </a:xfrm>
          <a:prstGeom prst="rect">
            <a:avLst/>
          </a:prstGeom>
        </p:spPr>
        <p:txBody>
          <a:bodyPr wrap="none">
            <a:spAutoFit/>
          </a:bodyPr>
          <a:lstStyle/>
          <a:p>
            <a:r>
              <a:rPr lang="it-IT" b="1" err="1">
                <a:solidFill>
                  <a:schemeClr val="accent1">
                    <a:lumMod val="50000"/>
                  </a:schemeClr>
                </a:solidFill>
                <a:latin typeface="+mj-ea"/>
                <a:ea typeface="+mj-ea"/>
              </a:rPr>
              <a:t>https</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twitter.com</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IThephy</a:t>
            </a:r>
            <a:endParaRPr lang="it-IT" b="1">
              <a:solidFill>
                <a:schemeClr val="accent1">
                  <a:lumMod val="50000"/>
                </a:schemeClr>
              </a:solidFill>
              <a:latin typeface="+mj-ea"/>
              <a:ea typeface="+mj-ea"/>
            </a:endParaRPr>
          </a:p>
        </p:txBody>
      </p:sp>
      <p:sp>
        <p:nvSpPr>
          <p:cNvPr id="6" name="Rettangolo 5">
            <a:extLst>
              <a:ext uri="{FF2B5EF4-FFF2-40B4-BE49-F238E27FC236}">
                <a16:creationId xmlns:a16="http://schemas.microsoft.com/office/drawing/2014/main" id="{B576B70D-8368-2D4E-9442-2D9DC15E7F66}"/>
              </a:ext>
            </a:extLst>
          </p:cNvPr>
          <p:cNvSpPr/>
          <p:nvPr/>
        </p:nvSpPr>
        <p:spPr>
          <a:xfrm>
            <a:off x="323528" y="1037516"/>
            <a:ext cx="2569934" cy="369332"/>
          </a:xfrm>
          <a:prstGeom prst="rect">
            <a:avLst/>
          </a:prstGeom>
        </p:spPr>
        <p:txBody>
          <a:bodyPr wrap="none">
            <a:spAutoFit/>
          </a:bodyPr>
          <a:lstStyle/>
          <a:p>
            <a:r>
              <a:rPr lang="it-IT" b="1" err="1">
                <a:solidFill>
                  <a:schemeClr val="accent1">
                    <a:lumMod val="50000"/>
                  </a:schemeClr>
                </a:solidFill>
                <a:latin typeface="+mj-ea"/>
                <a:ea typeface="+mj-ea"/>
              </a:rPr>
              <a:t>https</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www.ithephy.eu</a:t>
            </a:r>
            <a:r>
              <a:rPr lang="it-IT" b="1">
                <a:solidFill>
                  <a:schemeClr val="accent1">
                    <a:lumMod val="50000"/>
                  </a:schemeClr>
                </a:solidFill>
                <a:latin typeface="+mj-ea"/>
                <a:ea typeface="+mj-ea"/>
              </a:rPr>
              <a:t>/</a:t>
            </a:r>
          </a:p>
        </p:txBody>
      </p:sp>
      <p:sp>
        <p:nvSpPr>
          <p:cNvPr id="7" name="Rettangolo 6">
            <a:extLst>
              <a:ext uri="{FF2B5EF4-FFF2-40B4-BE49-F238E27FC236}">
                <a16:creationId xmlns:a16="http://schemas.microsoft.com/office/drawing/2014/main" id="{C6A7AC0B-29D2-454A-83AE-982C84BDE429}"/>
              </a:ext>
            </a:extLst>
          </p:cNvPr>
          <p:cNvSpPr/>
          <p:nvPr/>
        </p:nvSpPr>
        <p:spPr>
          <a:xfrm>
            <a:off x="5784576" y="1018933"/>
            <a:ext cx="3211135" cy="369332"/>
          </a:xfrm>
          <a:prstGeom prst="rect">
            <a:avLst/>
          </a:prstGeom>
        </p:spPr>
        <p:txBody>
          <a:bodyPr wrap="none">
            <a:spAutoFit/>
          </a:bodyPr>
          <a:lstStyle/>
          <a:p>
            <a:r>
              <a:rPr lang="it-IT" b="1" err="1">
                <a:solidFill>
                  <a:schemeClr val="accent1">
                    <a:lumMod val="50000"/>
                  </a:schemeClr>
                </a:solidFill>
                <a:latin typeface="+mj-ea"/>
                <a:ea typeface="+mj-ea"/>
              </a:rPr>
              <a:t>https</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iam.ithephy.eu</a:t>
            </a:r>
            <a:r>
              <a:rPr lang="it-IT" b="1">
                <a:solidFill>
                  <a:schemeClr val="accent1">
                    <a:lumMod val="50000"/>
                  </a:schemeClr>
                </a:solidFill>
                <a:latin typeface="+mj-ea"/>
                <a:ea typeface="+mj-ea"/>
              </a:rPr>
              <a:t>/</a:t>
            </a:r>
            <a:r>
              <a:rPr lang="it-IT" b="1" err="1">
                <a:solidFill>
                  <a:schemeClr val="accent1">
                    <a:lumMod val="50000"/>
                  </a:schemeClr>
                </a:solidFill>
                <a:latin typeface="+mj-ea"/>
                <a:ea typeface="+mj-ea"/>
              </a:rPr>
              <a:t>register</a:t>
            </a:r>
            <a:endParaRPr lang="it-IT" b="1">
              <a:solidFill>
                <a:schemeClr val="accent1">
                  <a:lumMod val="50000"/>
                </a:schemeClr>
              </a:solidFill>
              <a:latin typeface="+mj-ea"/>
              <a:ea typeface="+mj-ea"/>
            </a:endParaRPr>
          </a:p>
        </p:txBody>
      </p:sp>
    </p:spTree>
    <p:extLst>
      <p:ext uri="{BB962C8B-B14F-4D97-AF65-F5344CB8AC3E}">
        <p14:creationId xmlns:p14="http://schemas.microsoft.com/office/powerpoint/2010/main" val="224346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1640" y="4383247"/>
            <a:ext cx="5864087" cy="461665"/>
          </a:xfrm>
          <a:prstGeom prst="rect">
            <a:avLst/>
          </a:prstGeom>
        </p:spPr>
        <p:txBody>
          <a:bodyPr wrap="square">
            <a:spAutoFit/>
          </a:bodyPr>
          <a:lstStyle/>
          <a:p>
            <a:r>
              <a:rPr lang="en-US" sz="1200" dirty="0"/>
              <a:t>KA2 - Cooperation for Innovation and the Exchange of Good Practices</a:t>
            </a:r>
          </a:p>
          <a:p>
            <a:r>
              <a:rPr lang="en-US" sz="1200" dirty="0"/>
              <a:t>KA203 - Strategic Partnerships for Higher Education</a:t>
            </a:r>
          </a:p>
        </p:txBody>
      </p:sp>
      <p:sp>
        <p:nvSpPr>
          <p:cNvPr id="7" name="Rectangle 6"/>
          <p:cNvSpPr/>
          <p:nvPr/>
        </p:nvSpPr>
        <p:spPr>
          <a:xfrm>
            <a:off x="436386" y="2574961"/>
            <a:ext cx="8259340" cy="923330"/>
          </a:xfrm>
          <a:prstGeom prst="rect">
            <a:avLst/>
          </a:prstGeom>
        </p:spPr>
        <p:txBody>
          <a:bodyPr wrap="square">
            <a:spAutoFit/>
          </a:bodyPr>
          <a:lstStyle/>
          <a:p>
            <a:r>
              <a:rPr lang="en-GB"/>
              <a:t>Project funded by the European Community / AGENZIA NAZIONALE INDIRE</a:t>
            </a:r>
          </a:p>
          <a:p>
            <a:r>
              <a:rPr lang="en-GB"/>
              <a:t>Budget: </a:t>
            </a:r>
            <a:r>
              <a:rPr lang="en-GB">
                <a:solidFill>
                  <a:srgbClr val="FF0000"/>
                </a:solidFill>
              </a:rPr>
              <a:t>368990</a:t>
            </a:r>
            <a:r>
              <a:rPr lang="en-GB"/>
              <a:t> euro - </a:t>
            </a:r>
            <a:r>
              <a:rPr lang="en-GB" altLang="en-US"/>
              <a:t>Coordinator</a:t>
            </a:r>
            <a:r>
              <a:rPr lang="en-GB" altLang="en-US">
                <a:solidFill>
                  <a:srgbClr val="333333"/>
                </a:solidFill>
              </a:rPr>
              <a:t>: </a:t>
            </a:r>
            <a:r>
              <a:rPr lang="en-GB" altLang="en-US">
                <a:solidFill>
                  <a:srgbClr val="FF0000"/>
                </a:solidFill>
              </a:rPr>
              <a:t>UNIBO - </a:t>
            </a:r>
            <a:r>
              <a:rPr lang="en-GB"/>
              <a:t>PI: Angelo Carbone</a:t>
            </a:r>
          </a:p>
          <a:p>
            <a:endParaRPr lang="en-GB" altLang="en-US">
              <a:solidFill>
                <a:srgbClr val="FF0000"/>
              </a:solidFill>
            </a:endParaRPr>
          </a:p>
        </p:txBody>
      </p:sp>
      <p:pic>
        <p:nvPicPr>
          <p:cNvPr id="5" name="Picture 4">
            <a:extLst>
              <a:ext uri="{FF2B5EF4-FFF2-40B4-BE49-F238E27FC236}">
                <a16:creationId xmlns:a16="http://schemas.microsoft.com/office/drawing/2014/main" id="{13F546A5-6F3A-7C40-A673-BB6604EC4F81}"/>
              </a:ext>
            </a:extLst>
          </p:cNvPr>
          <p:cNvPicPr>
            <a:picLocks noChangeAspect="1"/>
          </p:cNvPicPr>
          <p:nvPr/>
        </p:nvPicPr>
        <p:blipFill>
          <a:blip r:embed="rId3"/>
          <a:stretch>
            <a:fillRect/>
          </a:stretch>
        </p:blipFill>
        <p:spPr>
          <a:xfrm>
            <a:off x="1043608" y="843558"/>
            <a:ext cx="6749606" cy="1060941"/>
          </a:xfrm>
          <a:prstGeom prst="rect">
            <a:avLst/>
          </a:prstGeom>
        </p:spPr>
      </p:pic>
      <p:sp>
        <p:nvSpPr>
          <p:cNvPr id="6" name="Rectangle 5">
            <a:extLst>
              <a:ext uri="{FF2B5EF4-FFF2-40B4-BE49-F238E27FC236}">
                <a16:creationId xmlns:a16="http://schemas.microsoft.com/office/drawing/2014/main" id="{78992E7A-1652-7C46-9C3A-1BAE71572DFE}"/>
              </a:ext>
            </a:extLst>
          </p:cNvPr>
          <p:cNvSpPr/>
          <p:nvPr/>
        </p:nvSpPr>
        <p:spPr>
          <a:xfrm>
            <a:off x="683568" y="3360840"/>
            <a:ext cx="3346904" cy="807913"/>
          </a:xfrm>
          <a:prstGeom prst="rect">
            <a:avLst/>
          </a:prstGeom>
        </p:spPr>
        <p:txBody>
          <a:bodyPr wrap="square">
            <a:spAutoFit/>
          </a:bodyPr>
          <a:lstStyle/>
          <a:p>
            <a:r>
              <a:rPr lang="en-US" sz="1050"/>
              <a:t>Who is funded? </a:t>
            </a:r>
          </a:p>
          <a:p>
            <a:pPr marL="342900" lvl="1"/>
            <a:r>
              <a:rPr lang="en-US" sz="1200">
                <a:solidFill>
                  <a:srgbClr val="C00000"/>
                </a:solidFill>
              </a:rPr>
              <a:t>universities </a:t>
            </a:r>
          </a:p>
          <a:p>
            <a:pPr marL="342900" lvl="1"/>
            <a:r>
              <a:rPr lang="en-US" sz="1200">
                <a:solidFill>
                  <a:srgbClr val="C00000"/>
                </a:solidFill>
              </a:rPr>
              <a:t>research Institutions</a:t>
            </a:r>
          </a:p>
          <a:p>
            <a:pPr marL="342900" lvl="1"/>
            <a:r>
              <a:rPr lang="en-US" sz="1200">
                <a:solidFill>
                  <a:srgbClr val="C00000"/>
                </a:solidFill>
              </a:rPr>
              <a:t>industries</a:t>
            </a:r>
            <a:endParaRPr lang="en-US" sz="1400">
              <a:solidFill>
                <a:srgbClr val="C00000"/>
              </a:solidFill>
            </a:endParaRPr>
          </a:p>
        </p:txBody>
      </p:sp>
      <p:sp>
        <p:nvSpPr>
          <p:cNvPr id="8" name="Rettangolo 7">
            <a:extLst>
              <a:ext uri="{FF2B5EF4-FFF2-40B4-BE49-F238E27FC236}">
                <a16:creationId xmlns:a16="http://schemas.microsoft.com/office/drawing/2014/main" id="{3F602898-6510-3048-8A76-4104380F52A1}"/>
              </a:ext>
            </a:extLst>
          </p:cNvPr>
          <p:cNvSpPr/>
          <p:nvPr/>
        </p:nvSpPr>
        <p:spPr>
          <a:xfrm>
            <a:off x="3766120" y="3267652"/>
            <a:ext cx="4694312" cy="1092607"/>
          </a:xfrm>
          <a:prstGeom prst="rect">
            <a:avLst/>
          </a:prstGeom>
        </p:spPr>
        <p:txBody>
          <a:bodyPr wrap="square">
            <a:spAutoFit/>
          </a:bodyPr>
          <a:lstStyle/>
          <a:p>
            <a:r>
              <a:rPr lang="en-US" sz="1000"/>
              <a:t>Aim? </a:t>
            </a:r>
          </a:p>
          <a:p>
            <a:pPr indent="-114300"/>
            <a:r>
              <a:rPr lang="en-US" sz="1100">
                <a:solidFill>
                  <a:srgbClr val="C00000"/>
                </a:solidFill>
              </a:rPr>
              <a:t>improve the teaching quality</a:t>
            </a:r>
          </a:p>
          <a:p>
            <a:pPr indent="-114300"/>
            <a:r>
              <a:rPr lang="en-US" sz="1100">
                <a:solidFill>
                  <a:srgbClr val="C00000"/>
                </a:solidFill>
              </a:rPr>
              <a:t>increase  the collaboration among European institutions</a:t>
            </a:r>
          </a:p>
          <a:p>
            <a:pPr indent="-114300"/>
            <a:r>
              <a:rPr lang="en-US" sz="1100">
                <a:solidFill>
                  <a:srgbClr val="C00000"/>
                </a:solidFill>
              </a:rPr>
              <a:t>promote the usage of information technologies tools</a:t>
            </a:r>
          </a:p>
          <a:p>
            <a:pPr indent="-114300"/>
            <a:r>
              <a:rPr lang="en-US" sz="1100">
                <a:solidFill>
                  <a:srgbClr val="C00000"/>
                </a:solidFill>
              </a:rPr>
              <a:t>ensure education and research are mutually reinforcing </a:t>
            </a:r>
          </a:p>
          <a:p>
            <a:pPr indent="-114300"/>
            <a:r>
              <a:rPr lang="en-US" sz="1100">
                <a:solidFill>
                  <a:srgbClr val="C00000"/>
                </a:solidFill>
              </a:rPr>
              <a:t>promote internationalization and mobility</a:t>
            </a:r>
          </a:p>
        </p:txBody>
      </p:sp>
      <p:sp>
        <p:nvSpPr>
          <p:cNvPr id="2" name="Footer Placeholder 1">
            <a:extLst>
              <a:ext uri="{FF2B5EF4-FFF2-40B4-BE49-F238E27FC236}">
                <a16:creationId xmlns:a16="http://schemas.microsoft.com/office/drawing/2014/main" id="{2877D69D-BC75-EA40-B2C8-6E9F24E33D41}"/>
              </a:ext>
            </a:extLst>
          </p:cNvPr>
          <p:cNvSpPr>
            <a:spLocks noGrp="1"/>
          </p:cNvSpPr>
          <p:nvPr>
            <p:ph type="ftr" sz="quarter" idx="10"/>
          </p:nvPr>
        </p:nvSpPr>
        <p:spPr/>
        <p:txBody>
          <a:bodyPr/>
          <a:lstStyle/>
          <a:p>
            <a:r>
              <a:rPr lang="en-US"/>
              <a:t>CNAF Bologna</a:t>
            </a:r>
            <a:endParaRPr lang="en-US" dirty="0"/>
          </a:p>
        </p:txBody>
      </p:sp>
    </p:spTree>
    <p:extLst>
      <p:ext uri="{BB962C8B-B14F-4D97-AF65-F5344CB8AC3E}">
        <p14:creationId xmlns:p14="http://schemas.microsoft.com/office/powerpoint/2010/main" val="26241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1" end="1"/>
                                            </p:txEl>
                                          </p:spTgt>
                                        </p:tgtEl>
                                      </p:cBhvr>
                                      <p:by x="125000" y="125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xEl>
                                              <p:pRg st="2" end="2"/>
                                            </p:txEl>
                                          </p:spTgt>
                                        </p:tgtEl>
                                      </p:cBhvr>
                                      <p:by x="125000" y="125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xEl>
                                              <p:pRg st="3" end="3"/>
                                            </p:txEl>
                                          </p:spTgt>
                                        </p:tgtEl>
                                      </p:cBhvr>
                                      <p:by x="125000" y="125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8">
                                            <p:txEl>
                                              <p:pRg st="4" end="4"/>
                                            </p:txEl>
                                          </p:spTgt>
                                        </p:tgtEl>
                                      </p:cBhvr>
                                      <p:by x="125000" y="125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8">
                                            <p:txEl>
                                              <p:pRg st="5" end="5"/>
                                            </p:txEl>
                                          </p:spTgt>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7824" y="0"/>
            <a:ext cx="2376264" cy="5143500"/>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 Placeholder 1"/>
          <p:cNvSpPr>
            <a:spLocks noGrp="1"/>
          </p:cNvSpPr>
          <p:nvPr>
            <p:ph type="body" sz="quarter" idx="10"/>
          </p:nvPr>
        </p:nvSpPr>
        <p:spPr>
          <a:xfrm>
            <a:off x="3857969" y="3768439"/>
            <a:ext cx="4598935" cy="1440160"/>
          </a:xfrm>
        </p:spPr>
        <p:txBody>
          <a:bodyPr/>
          <a:lstStyle/>
          <a:p>
            <a:r>
              <a:rPr lang="en-US" sz="2000">
                <a:solidFill>
                  <a:srgbClr val="C80200"/>
                </a:solidFill>
                <a:ea typeface="Miso" charset="0"/>
                <a:cs typeface="Miso" charset="0"/>
              </a:rPr>
              <a:t>The consortium: a synergy between </a:t>
            </a:r>
          </a:p>
          <a:p>
            <a:r>
              <a:rPr lang="en-US" sz="2000">
                <a:solidFill>
                  <a:srgbClr val="C80200"/>
                </a:solidFill>
                <a:ea typeface="Miso" charset="0"/>
                <a:cs typeface="Miso" charset="0"/>
              </a:rPr>
              <a:t>Universities and research institutions</a:t>
            </a:r>
          </a:p>
        </p:txBody>
      </p:sp>
      <p:sp>
        <p:nvSpPr>
          <p:cNvPr id="7" name="TextBox 6"/>
          <p:cNvSpPr txBox="1"/>
          <p:nvPr/>
        </p:nvSpPr>
        <p:spPr>
          <a:xfrm>
            <a:off x="177204" y="1037563"/>
            <a:ext cx="2736066" cy="3577903"/>
          </a:xfrm>
          <a:prstGeom prst="rect">
            <a:avLst/>
          </a:prstGeom>
          <a:noFill/>
        </p:spPr>
        <p:txBody>
          <a:bodyPr wrap="square" rtlCol="0">
            <a:spAutoFit/>
          </a:bodyPr>
          <a:lstStyle/>
          <a:p>
            <a:pPr algn="just" latinLnBrk="0"/>
            <a:r>
              <a:rPr lang="en-US" sz="1200"/>
              <a:t>The idea to apply for this project started after </a:t>
            </a:r>
            <a:r>
              <a:rPr lang="en-US" sz="1050"/>
              <a:t>3 </a:t>
            </a:r>
            <a:r>
              <a:rPr lang="en-US" sz="1200"/>
              <a:t>years of collaboration between Bologna, the University of Dortmund and the University of Clermont-Auvergne</a:t>
            </a:r>
          </a:p>
          <a:p>
            <a:pPr algn="just"/>
            <a:endParaRPr lang="en-US" sz="1200"/>
          </a:p>
          <a:p>
            <a:pPr algn="just" latinLnBrk="0"/>
            <a:r>
              <a:rPr lang="en-US" sz="1200">
                <a:solidFill>
                  <a:srgbClr val="C00000"/>
                </a:solidFill>
              </a:rPr>
              <a:t>Three editions (2015/16/17) of the ISHEP spring school (</a:t>
            </a:r>
            <a:r>
              <a:rPr lang="en-US" sz="1200" err="1">
                <a:solidFill>
                  <a:srgbClr val="C00000"/>
                </a:solidFill>
              </a:rPr>
              <a:t>Cargese</a:t>
            </a:r>
            <a:r>
              <a:rPr lang="en-US" sz="1200">
                <a:solidFill>
                  <a:srgbClr val="C00000"/>
                </a:solidFill>
              </a:rPr>
              <a:t>, Corsica) for students enrolled in the master degree of the three universities (and PhD students)</a:t>
            </a:r>
          </a:p>
          <a:p>
            <a:pPr marL="342900" lvl="1" latinLnBrk="0"/>
            <a:r>
              <a:rPr lang="en-US" sz="1200">
                <a:solidFill>
                  <a:srgbClr val="C00000"/>
                </a:solidFill>
              </a:rPr>
              <a:t> </a:t>
            </a:r>
          </a:p>
          <a:p>
            <a:pPr algn="just" latinLnBrk="0"/>
            <a:r>
              <a:rPr lang="en-US" sz="1200"/>
              <a:t>We also received funding for 15k euro from the Franco-German University for the Spring School and for the 2017 and 2018 editions</a:t>
            </a:r>
          </a:p>
          <a:p>
            <a:pPr algn="just" latinLnBrk="0"/>
            <a:r>
              <a:rPr lang="en-US" sz="1200"/>
              <a:t>The project is also co-funded (about 20k euro) by the University of Bologna to include non-EU students </a:t>
            </a:r>
          </a:p>
        </p:txBody>
      </p:sp>
      <p:sp>
        <p:nvSpPr>
          <p:cNvPr id="6" name="Rectangle 5"/>
          <p:cNvSpPr/>
          <p:nvPr/>
        </p:nvSpPr>
        <p:spPr>
          <a:xfrm>
            <a:off x="0" y="267494"/>
            <a:ext cx="899592" cy="216024"/>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Picture 15">
            <a:extLst>
              <a:ext uri="{FF2B5EF4-FFF2-40B4-BE49-F238E27FC236}">
                <a16:creationId xmlns:a16="http://schemas.microsoft.com/office/drawing/2014/main" id="{29D89C80-D00E-B847-A86C-C408D461B097}"/>
              </a:ext>
            </a:extLst>
          </p:cNvPr>
          <p:cNvPicPr>
            <a:picLocks noChangeAspect="1"/>
          </p:cNvPicPr>
          <p:nvPr/>
        </p:nvPicPr>
        <p:blipFill>
          <a:blip r:embed="rId3"/>
          <a:stretch>
            <a:fillRect/>
          </a:stretch>
        </p:blipFill>
        <p:spPr>
          <a:xfrm>
            <a:off x="782581" y="522587"/>
            <a:ext cx="1419224" cy="475907"/>
          </a:xfrm>
          <a:prstGeom prst="rect">
            <a:avLst/>
          </a:prstGeom>
        </p:spPr>
      </p:pic>
      <p:pic>
        <p:nvPicPr>
          <p:cNvPr id="11" name="Picture 2">
            <a:extLst>
              <a:ext uri="{FF2B5EF4-FFF2-40B4-BE49-F238E27FC236}">
                <a16:creationId xmlns:a16="http://schemas.microsoft.com/office/drawing/2014/main" id="{6AD98885-56BF-DC43-AFE8-3BCCB8F6EF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795" y="440639"/>
            <a:ext cx="5258611" cy="3534875"/>
          </a:xfrm>
          <a:prstGeom prst="rect">
            <a:avLst/>
          </a:prstGeom>
        </p:spPr>
      </p:pic>
      <p:pic>
        <p:nvPicPr>
          <p:cNvPr id="12" name="Picture 3">
            <a:extLst>
              <a:ext uri="{FF2B5EF4-FFF2-40B4-BE49-F238E27FC236}">
                <a16:creationId xmlns:a16="http://schemas.microsoft.com/office/drawing/2014/main" id="{5D6F212F-F195-554F-8351-BBD97D184066}"/>
              </a:ext>
            </a:extLst>
          </p:cNvPr>
          <p:cNvPicPr>
            <a:picLocks noChangeAspect="1"/>
          </p:cNvPicPr>
          <p:nvPr/>
        </p:nvPicPr>
        <p:blipFill>
          <a:blip r:embed="rId5"/>
          <a:stretch>
            <a:fillRect/>
          </a:stretch>
        </p:blipFill>
        <p:spPr>
          <a:xfrm>
            <a:off x="7429561" y="873777"/>
            <a:ext cx="1072620" cy="595304"/>
          </a:xfrm>
          <a:prstGeom prst="rect">
            <a:avLst/>
          </a:prstGeom>
        </p:spPr>
      </p:pic>
      <p:pic>
        <p:nvPicPr>
          <p:cNvPr id="13" name="Picture 4">
            <a:extLst>
              <a:ext uri="{FF2B5EF4-FFF2-40B4-BE49-F238E27FC236}">
                <a16:creationId xmlns:a16="http://schemas.microsoft.com/office/drawing/2014/main" id="{17B8DF9B-CD33-1548-A7B5-6F0163A375FD}"/>
              </a:ext>
            </a:extLst>
          </p:cNvPr>
          <p:cNvPicPr>
            <a:picLocks noChangeAspect="1"/>
          </p:cNvPicPr>
          <p:nvPr/>
        </p:nvPicPr>
        <p:blipFill>
          <a:blip r:embed="rId6"/>
          <a:stretch>
            <a:fillRect/>
          </a:stretch>
        </p:blipFill>
        <p:spPr>
          <a:xfrm>
            <a:off x="7429562" y="1737437"/>
            <a:ext cx="1077104" cy="815009"/>
          </a:xfrm>
          <a:prstGeom prst="rect">
            <a:avLst/>
          </a:prstGeom>
        </p:spPr>
      </p:pic>
      <p:pic>
        <p:nvPicPr>
          <p:cNvPr id="14" name="Picture 5">
            <a:extLst>
              <a:ext uri="{FF2B5EF4-FFF2-40B4-BE49-F238E27FC236}">
                <a16:creationId xmlns:a16="http://schemas.microsoft.com/office/drawing/2014/main" id="{C145D5BD-695E-3748-ABB9-63EEC3AADA9E}"/>
              </a:ext>
            </a:extLst>
          </p:cNvPr>
          <p:cNvPicPr>
            <a:picLocks noChangeAspect="1"/>
          </p:cNvPicPr>
          <p:nvPr/>
        </p:nvPicPr>
        <p:blipFill>
          <a:blip r:embed="rId7"/>
          <a:stretch>
            <a:fillRect/>
          </a:stretch>
        </p:blipFill>
        <p:spPr>
          <a:xfrm>
            <a:off x="3083168" y="403627"/>
            <a:ext cx="2142905" cy="426438"/>
          </a:xfrm>
          <a:prstGeom prst="rect">
            <a:avLst/>
          </a:prstGeom>
        </p:spPr>
      </p:pic>
      <p:pic>
        <p:nvPicPr>
          <p:cNvPr id="15" name="Picture 6">
            <a:extLst>
              <a:ext uri="{FF2B5EF4-FFF2-40B4-BE49-F238E27FC236}">
                <a16:creationId xmlns:a16="http://schemas.microsoft.com/office/drawing/2014/main" id="{6EC782B9-937D-F745-A522-258B771A8C57}"/>
              </a:ext>
            </a:extLst>
          </p:cNvPr>
          <p:cNvPicPr>
            <a:picLocks noChangeAspect="1"/>
          </p:cNvPicPr>
          <p:nvPr/>
        </p:nvPicPr>
        <p:blipFill>
          <a:blip r:embed="rId8"/>
          <a:stretch>
            <a:fillRect/>
          </a:stretch>
        </p:blipFill>
        <p:spPr>
          <a:xfrm>
            <a:off x="5354852" y="91847"/>
            <a:ext cx="802585" cy="802585"/>
          </a:xfrm>
          <a:prstGeom prst="rect">
            <a:avLst/>
          </a:prstGeom>
        </p:spPr>
      </p:pic>
      <p:pic>
        <p:nvPicPr>
          <p:cNvPr id="16" name="Picture 7">
            <a:extLst>
              <a:ext uri="{FF2B5EF4-FFF2-40B4-BE49-F238E27FC236}">
                <a16:creationId xmlns:a16="http://schemas.microsoft.com/office/drawing/2014/main" id="{9CAE8383-4F81-2341-A4BB-2C9B70399DAE}"/>
              </a:ext>
            </a:extLst>
          </p:cNvPr>
          <p:cNvPicPr>
            <a:picLocks noChangeAspect="1"/>
          </p:cNvPicPr>
          <p:nvPr/>
        </p:nvPicPr>
        <p:blipFill>
          <a:blip r:embed="rId9"/>
          <a:stretch>
            <a:fillRect/>
          </a:stretch>
        </p:blipFill>
        <p:spPr>
          <a:xfrm>
            <a:off x="3037502" y="1737437"/>
            <a:ext cx="843221" cy="815009"/>
          </a:xfrm>
          <a:prstGeom prst="rect">
            <a:avLst/>
          </a:prstGeom>
        </p:spPr>
      </p:pic>
      <p:pic>
        <p:nvPicPr>
          <p:cNvPr id="17" name="Picture 8">
            <a:extLst>
              <a:ext uri="{FF2B5EF4-FFF2-40B4-BE49-F238E27FC236}">
                <a16:creationId xmlns:a16="http://schemas.microsoft.com/office/drawing/2014/main" id="{C9928114-C022-CF4A-90FF-5CE545D89622}"/>
              </a:ext>
            </a:extLst>
          </p:cNvPr>
          <p:cNvPicPr>
            <a:picLocks noChangeAspect="1"/>
          </p:cNvPicPr>
          <p:nvPr/>
        </p:nvPicPr>
        <p:blipFill>
          <a:blip r:embed="rId10"/>
          <a:stretch>
            <a:fillRect/>
          </a:stretch>
        </p:blipFill>
        <p:spPr>
          <a:xfrm>
            <a:off x="2947526" y="2723636"/>
            <a:ext cx="1603466" cy="534489"/>
          </a:xfrm>
          <a:prstGeom prst="rect">
            <a:avLst/>
          </a:prstGeom>
        </p:spPr>
      </p:pic>
      <p:cxnSp>
        <p:nvCxnSpPr>
          <p:cNvPr id="18" name="Straight Connector 10">
            <a:extLst>
              <a:ext uri="{FF2B5EF4-FFF2-40B4-BE49-F238E27FC236}">
                <a16:creationId xmlns:a16="http://schemas.microsoft.com/office/drawing/2014/main" id="{BD26A001-7BF8-E341-B9BD-DC4F985B696A}"/>
              </a:ext>
            </a:extLst>
          </p:cNvPr>
          <p:cNvCxnSpPr/>
          <p:nvPr/>
        </p:nvCxnSpPr>
        <p:spPr bwMode="auto">
          <a:xfrm flipH="1">
            <a:off x="6246805" y="1260360"/>
            <a:ext cx="1182756" cy="19977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1">
            <a:extLst>
              <a:ext uri="{FF2B5EF4-FFF2-40B4-BE49-F238E27FC236}">
                <a16:creationId xmlns:a16="http://schemas.microsoft.com/office/drawing/2014/main" id="{4097EDC7-D2E8-3A44-A334-87442B715DDC}"/>
              </a:ext>
            </a:extLst>
          </p:cNvPr>
          <p:cNvCxnSpPr/>
          <p:nvPr/>
        </p:nvCxnSpPr>
        <p:spPr bwMode="auto">
          <a:xfrm flipH="1">
            <a:off x="6246805" y="2135003"/>
            <a:ext cx="1182756" cy="112312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4">
            <a:extLst>
              <a:ext uri="{FF2B5EF4-FFF2-40B4-BE49-F238E27FC236}">
                <a16:creationId xmlns:a16="http://schemas.microsoft.com/office/drawing/2014/main" id="{66A7C6B6-5395-3F43-A396-30D4C50FBD0D}"/>
              </a:ext>
            </a:extLst>
          </p:cNvPr>
          <p:cNvCxnSpPr/>
          <p:nvPr/>
        </p:nvCxnSpPr>
        <p:spPr bwMode="auto">
          <a:xfrm>
            <a:off x="4355138" y="873776"/>
            <a:ext cx="1718756" cy="1678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18">
            <a:extLst>
              <a:ext uri="{FF2B5EF4-FFF2-40B4-BE49-F238E27FC236}">
                <a16:creationId xmlns:a16="http://schemas.microsoft.com/office/drawing/2014/main" id="{4C299258-779C-0346-A4A0-F841F4976800}"/>
              </a:ext>
            </a:extLst>
          </p:cNvPr>
          <p:cNvCxnSpPr/>
          <p:nvPr/>
        </p:nvCxnSpPr>
        <p:spPr bwMode="auto">
          <a:xfrm>
            <a:off x="5766256" y="1036660"/>
            <a:ext cx="335653" cy="1366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8">
            <a:extLst>
              <a:ext uri="{FF2B5EF4-FFF2-40B4-BE49-F238E27FC236}">
                <a16:creationId xmlns:a16="http://schemas.microsoft.com/office/drawing/2014/main" id="{42283F7B-E5A4-5F4A-8EF0-E736FE4DCE32}"/>
              </a:ext>
            </a:extLst>
          </p:cNvPr>
          <p:cNvCxnSpPr/>
          <p:nvPr/>
        </p:nvCxnSpPr>
        <p:spPr bwMode="auto">
          <a:xfrm>
            <a:off x="3880722" y="2075747"/>
            <a:ext cx="1857876" cy="91513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32">
            <a:extLst>
              <a:ext uri="{FF2B5EF4-FFF2-40B4-BE49-F238E27FC236}">
                <a16:creationId xmlns:a16="http://schemas.microsoft.com/office/drawing/2014/main" id="{0AA117F9-A200-0145-9EB5-3FBF07066435}"/>
              </a:ext>
            </a:extLst>
          </p:cNvPr>
          <p:cNvCxnSpPr/>
          <p:nvPr/>
        </p:nvCxnSpPr>
        <p:spPr bwMode="auto">
          <a:xfrm flipV="1">
            <a:off x="4615707" y="3014001"/>
            <a:ext cx="1122892" cy="2177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3028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1918252" y="198784"/>
            <a:ext cx="6858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ヒラギノ角ゴ Pro W3" charset="-128"/>
              </a:defRPr>
            </a:lvl1pPr>
            <a:lvl2pPr marL="37931725" indent="-37474525" eaLnBrk="0" hangingPunct="0">
              <a:defRPr sz="2800" b="1">
                <a:solidFill>
                  <a:schemeClr val="tx1"/>
                </a:solidFill>
                <a:latin typeface="Arial" charset="0"/>
                <a:ea typeface="ヒラギノ角ゴ Pro W3" charset="-128"/>
              </a:defRPr>
            </a:lvl2pPr>
            <a:lvl3pPr eaLnBrk="0" hangingPunct="0">
              <a:defRPr sz="2800" b="1">
                <a:solidFill>
                  <a:schemeClr val="tx1"/>
                </a:solidFill>
                <a:latin typeface="Arial" charset="0"/>
                <a:ea typeface="ヒラギノ角ゴ Pro W3" charset="-128"/>
              </a:defRPr>
            </a:lvl3pPr>
            <a:lvl4pPr eaLnBrk="0" hangingPunct="0">
              <a:defRPr sz="2800" b="1">
                <a:solidFill>
                  <a:schemeClr val="tx1"/>
                </a:solidFill>
                <a:latin typeface="Arial" charset="0"/>
                <a:ea typeface="ヒラギノ角ゴ Pro W3" charset="-128"/>
              </a:defRPr>
            </a:lvl4pPr>
            <a:lvl5pPr eaLnBrk="0" hangingPunct="0">
              <a:defRPr sz="2800" b="1">
                <a:solidFill>
                  <a:schemeClr val="tx1"/>
                </a:solidFill>
                <a:latin typeface="Arial" charset="0"/>
                <a:ea typeface="ヒラギノ角ゴ Pro W3" charset="-128"/>
              </a:defRPr>
            </a:lvl5pPr>
            <a:lvl6pPr marL="457200" eaLnBrk="0" fontAlgn="base" hangingPunct="0">
              <a:spcBef>
                <a:spcPct val="0"/>
              </a:spcBef>
              <a:spcAft>
                <a:spcPct val="0"/>
              </a:spcAft>
              <a:defRPr sz="2800" b="1">
                <a:solidFill>
                  <a:schemeClr val="tx1"/>
                </a:solidFill>
                <a:latin typeface="Arial" charset="0"/>
                <a:ea typeface="ヒラギノ角ゴ Pro W3" charset="-128"/>
              </a:defRPr>
            </a:lvl6pPr>
            <a:lvl7pPr marL="914400" eaLnBrk="0" fontAlgn="base" hangingPunct="0">
              <a:spcBef>
                <a:spcPct val="0"/>
              </a:spcBef>
              <a:spcAft>
                <a:spcPct val="0"/>
              </a:spcAft>
              <a:defRPr sz="2800" b="1">
                <a:solidFill>
                  <a:schemeClr val="tx1"/>
                </a:solidFill>
                <a:latin typeface="Arial" charset="0"/>
                <a:ea typeface="ヒラギノ角ゴ Pro W3" charset="-128"/>
              </a:defRPr>
            </a:lvl7pPr>
            <a:lvl8pPr marL="1371600" eaLnBrk="0" fontAlgn="base" hangingPunct="0">
              <a:spcBef>
                <a:spcPct val="0"/>
              </a:spcBef>
              <a:spcAft>
                <a:spcPct val="0"/>
              </a:spcAft>
              <a:defRPr sz="2800" b="1">
                <a:solidFill>
                  <a:schemeClr val="tx1"/>
                </a:solidFill>
                <a:latin typeface="Arial" charset="0"/>
                <a:ea typeface="ヒラギノ角ゴ Pro W3" charset="-128"/>
              </a:defRPr>
            </a:lvl8pPr>
            <a:lvl9pPr marL="1828800" eaLnBrk="0" fontAlgn="base" hangingPunct="0">
              <a:spcBef>
                <a:spcPct val="0"/>
              </a:spcBef>
              <a:spcAft>
                <a:spcPct val="0"/>
              </a:spcAft>
              <a:defRPr sz="2800" b="1">
                <a:solidFill>
                  <a:schemeClr val="tx1"/>
                </a:solidFill>
                <a:latin typeface="Arial" charset="0"/>
                <a:ea typeface="ヒラギノ角ゴ Pro W3" charset="-128"/>
              </a:defRPr>
            </a:lvl9pPr>
          </a:lstStyle>
          <a:p>
            <a:r>
              <a:rPr lang="en-US" sz="2700" b="0" err="1">
                <a:solidFill>
                  <a:srgbClr val="C00000"/>
                </a:solidFill>
              </a:rPr>
              <a:t>iTHEPHY</a:t>
            </a:r>
            <a:r>
              <a:rPr lang="en-US" sz="2700" b="0">
                <a:solidFill>
                  <a:srgbClr val="C00000"/>
                </a:solidFill>
              </a:rPr>
              <a:t> project</a:t>
            </a:r>
          </a:p>
        </p:txBody>
      </p:sp>
      <p:sp>
        <p:nvSpPr>
          <p:cNvPr id="4" name="Rectangle 3"/>
          <p:cNvSpPr/>
          <p:nvPr/>
        </p:nvSpPr>
        <p:spPr>
          <a:xfrm>
            <a:off x="222392" y="689322"/>
            <a:ext cx="6321287" cy="1384995"/>
          </a:xfrm>
          <a:prstGeom prst="rect">
            <a:avLst/>
          </a:prstGeom>
        </p:spPr>
        <p:txBody>
          <a:bodyPr wrap="square">
            <a:spAutoFit/>
          </a:bodyPr>
          <a:lstStyle/>
          <a:p>
            <a:r>
              <a:rPr lang="en-US" sz="1400"/>
              <a:t>Main idea:</a:t>
            </a:r>
          </a:p>
          <a:p>
            <a:pPr marL="342900" lvl="1"/>
            <a:r>
              <a:rPr lang="en-US" sz="1400">
                <a:solidFill>
                  <a:srgbClr val="C00000"/>
                </a:solidFill>
              </a:rPr>
              <a:t>Team of students (2</a:t>
            </a:r>
            <a:r>
              <a:rPr lang="en-US" sz="1400" baseline="30000">
                <a:solidFill>
                  <a:srgbClr val="C00000"/>
                </a:solidFill>
              </a:rPr>
              <a:t>nd</a:t>
            </a:r>
            <a:r>
              <a:rPr lang="en-US" sz="1400">
                <a:solidFill>
                  <a:srgbClr val="C00000"/>
                </a:solidFill>
              </a:rPr>
              <a:t> year of master degree) from each university to work  </a:t>
            </a:r>
          </a:p>
          <a:p>
            <a:pPr marL="342900" lvl="1"/>
            <a:r>
              <a:rPr lang="en-US" sz="1400">
                <a:solidFill>
                  <a:srgbClr val="C00000"/>
                </a:solidFill>
              </a:rPr>
              <a:t>together to a real research project </a:t>
            </a:r>
          </a:p>
          <a:p>
            <a:pPr marL="342900" lvl="1"/>
            <a:r>
              <a:rPr lang="en-US" sz="1400">
                <a:solidFill>
                  <a:srgbClr val="C00000"/>
                </a:solidFill>
              </a:rPr>
              <a:t>Each team will be supervised by a teacher/researcher from the </a:t>
            </a:r>
          </a:p>
          <a:p>
            <a:pPr marL="342900" lvl="1"/>
            <a:r>
              <a:rPr lang="en-US" sz="1400">
                <a:solidFill>
                  <a:srgbClr val="C00000"/>
                </a:solidFill>
              </a:rPr>
              <a:t>consortium  </a:t>
            </a:r>
          </a:p>
          <a:p>
            <a:endParaRPr lang="en-US" sz="1400"/>
          </a:p>
        </p:txBody>
      </p:sp>
      <p:sp>
        <p:nvSpPr>
          <p:cNvPr id="6" name="Rectangle 5"/>
          <p:cNvSpPr/>
          <p:nvPr/>
        </p:nvSpPr>
        <p:spPr>
          <a:xfrm>
            <a:off x="238142" y="1858873"/>
            <a:ext cx="6321287" cy="954107"/>
          </a:xfrm>
          <a:prstGeom prst="rect">
            <a:avLst/>
          </a:prstGeom>
        </p:spPr>
        <p:txBody>
          <a:bodyPr wrap="square">
            <a:spAutoFit/>
          </a:bodyPr>
          <a:lstStyle/>
          <a:p>
            <a:r>
              <a:rPr lang="en-US" sz="1400"/>
              <a:t>Goal:</a:t>
            </a:r>
          </a:p>
          <a:p>
            <a:pPr marL="342900" lvl="1"/>
            <a:r>
              <a:rPr lang="en-US" sz="1400">
                <a:solidFill>
                  <a:srgbClr val="C00000"/>
                </a:solidFill>
              </a:rPr>
              <a:t>Increase the internationalization level of the master degree</a:t>
            </a:r>
          </a:p>
          <a:p>
            <a:pPr marL="342900" lvl="1"/>
            <a:r>
              <a:rPr lang="en-US" sz="1400">
                <a:solidFill>
                  <a:srgbClr val="C00000"/>
                </a:solidFill>
              </a:rPr>
              <a:t>Give to the students team-work skills </a:t>
            </a:r>
          </a:p>
          <a:p>
            <a:pPr marL="342900" lvl="1"/>
            <a:r>
              <a:rPr lang="en-US" sz="1400">
                <a:solidFill>
                  <a:srgbClr val="C00000"/>
                </a:solidFill>
              </a:rPr>
              <a:t>Promote international mobility  </a:t>
            </a:r>
          </a:p>
        </p:txBody>
      </p:sp>
      <p:pic>
        <p:nvPicPr>
          <p:cNvPr id="7" name="Picture 6"/>
          <p:cNvPicPr>
            <a:picLocks noChangeAspect="1"/>
          </p:cNvPicPr>
          <p:nvPr/>
        </p:nvPicPr>
        <p:blipFill>
          <a:blip r:embed="rId3"/>
          <a:stretch>
            <a:fillRect/>
          </a:stretch>
        </p:blipFill>
        <p:spPr>
          <a:xfrm>
            <a:off x="6300192" y="1419622"/>
            <a:ext cx="2365815" cy="1579070"/>
          </a:xfrm>
          <a:prstGeom prst="rect">
            <a:avLst/>
          </a:prstGeom>
        </p:spPr>
      </p:pic>
      <p:pic>
        <p:nvPicPr>
          <p:cNvPr id="9" name="Picture 8">
            <a:extLst>
              <a:ext uri="{FF2B5EF4-FFF2-40B4-BE49-F238E27FC236}">
                <a16:creationId xmlns:a16="http://schemas.microsoft.com/office/drawing/2014/main" id="{79DCE472-8704-B94B-B33D-EEA3B27C72BB}"/>
              </a:ext>
            </a:extLst>
          </p:cNvPr>
          <p:cNvPicPr>
            <a:picLocks noChangeAspect="1"/>
          </p:cNvPicPr>
          <p:nvPr/>
        </p:nvPicPr>
        <p:blipFill>
          <a:blip r:embed="rId4"/>
          <a:stretch>
            <a:fillRect/>
          </a:stretch>
        </p:blipFill>
        <p:spPr>
          <a:xfrm>
            <a:off x="6773487" y="395109"/>
            <a:ext cx="1419224" cy="475907"/>
          </a:xfrm>
          <a:prstGeom prst="rect">
            <a:avLst/>
          </a:prstGeom>
        </p:spPr>
      </p:pic>
      <p:sp>
        <p:nvSpPr>
          <p:cNvPr id="10" name="Rectangle 2">
            <a:extLst>
              <a:ext uri="{FF2B5EF4-FFF2-40B4-BE49-F238E27FC236}">
                <a16:creationId xmlns:a16="http://schemas.microsoft.com/office/drawing/2014/main" id="{5074EF5F-B3E6-1A46-A204-8BC5DC83F7E3}"/>
              </a:ext>
            </a:extLst>
          </p:cNvPr>
          <p:cNvSpPr/>
          <p:nvPr/>
        </p:nvSpPr>
        <p:spPr>
          <a:xfrm>
            <a:off x="179512" y="2812980"/>
            <a:ext cx="8784976" cy="2392963"/>
          </a:xfrm>
          <a:prstGeom prst="rect">
            <a:avLst/>
          </a:prstGeom>
        </p:spPr>
        <p:txBody>
          <a:bodyPr wrap="square">
            <a:spAutoFit/>
          </a:bodyPr>
          <a:lstStyle/>
          <a:p>
            <a:r>
              <a:rPr lang="en-US" sz="1400"/>
              <a:t>The project foresees 3 Intellectual Outputs:</a:t>
            </a:r>
          </a:p>
          <a:p>
            <a:pPr marL="342900" lvl="1"/>
            <a:r>
              <a:rPr lang="en-US" sz="1400">
                <a:solidFill>
                  <a:srgbClr val="C00000"/>
                </a:solidFill>
              </a:rPr>
              <a:t>Guided exercises with solution to be implemented on e-learning platform</a:t>
            </a:r>
          </a:p>
          <a:p>
            <a:pPr marL="685800" lvl="2"/>
            <a:r>
              <a:rPr lang="en-GB" sz="1100" b="1"/>
              <a:t>exercise with full and partial solutions</a:t>
            </a:r>
          </a:p>
          <a:p>
            <a:pPr marL="342900" lvl="1"/>
            <a:r>
              <a:rPr lang="en-US" sz="1400">
                <a:solidFill>
                  <a:srgbClr val="C00000"/>
                </a:solidFill>
              </a:rPr>
              <a:t>A web-based platform to support the team during the project </a:t>
            </a:r>
          </a:p>
          <a:p>
            <a:pPr marL="685800" lvl="2"/>
            <a:r>
              <a:rPr lang="en-GB" sz="1100" b="1"/>
              <a:t>Video web-conference plugin</a:t>
            </a:r>
          </a:p>
          <a:p>
            <a:pPr marL="685800" lvl="2"/>
            <a:r>
              <a:rPr lang="en-GB" sz="1100" b="1"/>
              <a:t>Chat room</a:t>
            </a:r>
          </a:p>
          <a:p>
            <a:pPr marL="685800" lvl="2"/>
            <a:r>
              <a:rPr lang="en-GB" sz="1100" b="1"/>
              <a:t>Shared area</a:t>
            </a:r>
          </a:p>
          <a:p>
            <a:pPr marL="685800" lvl="2"/>
            <a:r>
              <a:rPr lang="en-GB" sz="1100" b="1"/>
              <a:t>Scheduler/agenda for planning meetings between teachers and students and between students</a:t>
            </a:r>
          </a:p>
          <a:p>
            <a:pPr marL="685800" lvl="2"/>
            <a:r>
              <a:rPr lang="en-GB" sz="1100" b="1"/>
              <a:t>A project management tool for tracking projects, assigning sub-tasks and tracking their progress</a:t>
            </a:r>
            <a:r>
              <a:rPr lang="mr-IN" sz="1100" b="1"/>
              <a:t>…</a:t>
            </a:r>
            <a:endParaRPr lang="en-GB" sz="1100" b="1"/>
          </a:p>
          <a:p>
            <a:pPr marL="342900" lvl="1"/>
            <a:r>
              <a:rPr lang="en-GB" sz="1400">
                <a:solidFill>
                  <a:srgbClr val="C00000"/>
                </a:solidFill>
              </a:rPr>
              <a:t>A final document</a:t>
            </a:r>
            <a:r>
              <a:rPr lang="en-US" sz="1100">
                <a:solidFill>
                  <a:srgbClr val="C00000"/>
                </a:solidFill>
              </a:rPr>
              <a:t> </a:t>
            </a:r>
            <a:r>
              <a:rPr lang="en-US" sz="1400">
                <a:solidFill>
                  <a:srgbClr val="C00000"/>
                </a:solidFill>
              </a:rPr>
              <a:t>that reports the experience with the aim of replicability of the project in other master </a:t>
            </a:r>
          </a:p>
          <a:p>
            <a:pPr marL="342900" lvl="1"/>
            <a:r>
              <a:rPr lang="en-US" sz="1400">
                <a:solidFill>
                  <a:srgbClr val="C00000"/>
                </a:solidFill>
              </a:rPr>
              <a:t>degrees (not only in physics)</a:t>
            </a:r>
            <a:r>
              <a:rPr lang="en-US" sz="1100"/>
              <a:t> </a:t>
            </a:r>
          </a:p>
          <a:p>
            <a:pPr marL="1028700" lvl="2" indent="-342900">
              <a:buFont typeface="Arial" charset="0"/>
              <a:buChar char="•"/>
            </a:pPr>
            <a:endParaRPr lang="en-US" sz="1350"/>
          </a:p>
        </p:txBody>
      </p:sp>
      <p:sp>
        <p:nvSpPr>
          <p:cNvPr id="11" name="Rounded Rectangle 51">
            <a:extLst>
              <a:ext uri="{FF2B5EF4-FFF2-40B4-BE49-F238E27FC236}">
                <a16:creationId xmlns:a16="http://schemas.microsoft.com/office/drawing/2014/main" id="{D5A2BAB9-BE7F-1247-AF7A-0D36FC2AF05B}"/>
              </a:ext>
            </a:extLst>
          </p:cNvPr>
          <p:cNvSpPr/>
          <p:nvPr/>
        </p:nvSpPr>
        <p:spPr>
          <a:xfrm rot="16200000" flipH="1">
            <a:off x="141594" y="1072340"/>
            <a:ext cx="367987" cy="34655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2" name="Donut 24">
            <a:extLst>
              <a:ext uri="{FF2B5EF4-FFF2-40B4-BE49-F238E27FC236}">
                <a16:creationId xmlns:a16="http://schemas.microsoft.com/office/drawing/2014/main" id="{271FA672-9281-5B49-82DB-D8CB157AD3C6}"/>
              </a:ext>
            </a:extLst>
          </p:cNvPr>
          <p:cNvSpPr/>
          <p:nvPr/>
        </p:nvSpPr>
        <p:spPr>
          <a:xfrm>
            <a:off x="108785" y="2184198"/>
            <a:ext cx="433604" cy="4371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3" name="Freeform 108">
            <a:extLst>
              <a:ext uri="{FF2B5EF4-FFF2-40B4-BE49-F238E27FC236}">
                <a16:creationId xmlns:a16="http://schemas.microsoft.com/office/drawing/2014/main" id="{FD94E45A-E977-4A4A-8BA5-556FB7DE38DD}"/>
              </a:ext>
            </a:extLst>
          </p:cNvPr>
          <p:cNvSpPr/>
          <p:nvPr/>
        </p:nvSpPr>
        <p:spPr>
          <a:xfrm>
            <a:off x="201384" y="3794125"/>
            <a:ext cx="341005" cy="376812"/>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Footer Placeholder 1">
            <a:extLst>
              <a:ext uri="{FF2B5EF4-FFF2-40B4-BE49-F238E27FC236}">
                <a16:creationId xmlns:a16="http://schemas.microsoft.com/office/drawing/2014/main" id="{CA63E7E8-77CD-2849-915C-BC8ACC0B273D}"/>
              </a:ext>
            </a:extLst>
          </p:cNvPr>
          <p:cNvSpPr>
            <a:spLocks noGrp="1"/>
          </p:cNvSpPr>
          <p:nvPr>
            <p:ph type="ftr" sz="quarter" idx="10"/>
          </p:nvPr>
        </p:nvSpPr>
        <p:spPr/>
        <p:txBody>
          <a:bodyPr/>
          <a:lstStyle/>
          <a:p>
            <a:r>
              <a:rPr lang="en-US"/>
              <a:t>CNAF Bologna</a:t>
            </a:r>
          </a:p>
        </p:txBody>
      </p:sp>
    </p:spTree>
    <p:extLst>
      <p:ext uri="{BB962C8B-B14F-4D97-AF65-F5344CB8AC3E}">
        <p14:creationId xmlns:p14="http://schemas.microsoft.com/office/powerpoint/2010/main" val="4104553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869518" y="30432"/>
            <a:ext cx="45723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ヒラギノ角ゴ Pro W3" charset="-128"/>
              </a:defRPr>
            </a:lvl1pPr>
            <a:lvl2pPr marL="37931725" indent="-37474525" eaLnBrk="0" hangingPunct="0">
              <a:defRPr sz="2800" b="1">
                <a:solidFill>
                  <a:schemeClr val="tx1"/>
                </a:solidFill>
                <a:latin typeface="Arial" charset="0"/>
                <a:ea typeface="ヒラギノ角ゴ Pro W3" charset="-128"/>
              </a:defRPr>
            </a:lvl2pPr>
            <a:lvl3pPr eaLnBrk="0" hangingPunct="0">
              <a:defRPr sz="2800" b="1">
                <a:solidFill>
                  <a:schemeClr val="tx1"/>
                </a:solidFill>
                <a:latin typeface="Arial" charset="0"/>
                <a:ea typeface="ヒラギノ角ゴ Pro W3" charset="-128"/>
              </a:defRPr>
            </a:lvl3pPr>
            <a:lvl4pPr eaLnBrk="0" hangingPunct="0">
              <a:defRPr sz="2800" b="1">
                <a:solidFill>
                  <a:schemeClr val="tx1"/>
                </a:solidFill>
                <a:latin typeface="Arial" charset="0"/>
                <a:ea typeface="ヒラギノ角ゴ Pro W3" charset="-128"/>
              </a:defRPr>
            </a:lvl4pPr>
            <a:lvl5pPr eaLnBrk="0" hangingPunct="0">
              <a:defRPr sz="2800" b="1">
                <a:solidFill>
                  <a:schemeClr val="tx1"/>
                </a:solidFill>
                <a:latin typeface="Arial" charset="0"/>
                <a:ea typeface="ヒラギノ角ゴ Pro W3" charset="-128"/>
              </a:defRPr>
            </a:lvl5pPr>
            <a:lvl6pPr marL="457200" eaLnBrk="0" fontAlgn="base" hangingPunct="0">
              <a:spcBef>
                <a:spcPct val="0"/>
              </a:spcBef>
              <a:spcAft>
                <a:spcPct val="0"/>
              </a:spcAft>
              <a:defRPr sz="2800" b="1">
                <a:solidFill>
                  <a:schemeClr val="tx1"/>
                </a:solidFill>
                <a:latin typeface="Arial" charset="0"/>
                <a:ea typeface="ヒラギノ角ゴ Pro W3" charset="-128"/>
              </a:defRPr>
            </a:lvl6pPr>
            <a:lvl7pPr marL="914400" eaLnBrk="0" fontAlgn="base" hangingPunct="0">
              <a:spcBef>
                <a:spcPct val="0"/>
              </a:spcBef>
              <a:spcAft>
                <a:spcPct val="0"/>
              </a:spcAft>
              <a:defRPr sz="2800" b="1">
                <a:solidFill>
                  <a:schemeClr val="tx1"/>
                </a:solidFill>
                <a:latin typeface="Arial" charset="0"/>
                <a:ea typeface="ヒラギノ角ゴ Pro W3" charset="-128"/>
              </a:defRPr>
            </a:lvl7pPr>
            <a:lvl8pPr marL="1371600" eaLnBrk="0" fontAlgn="base" hangingPunct="0">
              <a:spcBef>
                <a:spcPct val="0"/>
              </a:spcBef>
              <a:spcAft>
                <a:spcPct val="0"/>
              </a:spcAft>
              <a:defRPr sz="2800" b="1">
                <a:solidFill>
                  <a:schemeClr val="tx1"/>
                </a:solidFill>
                <a:latin typeface="Arial" charset="0"/>
                <a:ea typeface="ヒラギノ角ゴ Pro W3" charset="-128"/>
              </a:defRPr>
            </a:lvl8pPr>
            <a:lvl9pPr marL="1828800" eaLnBrk="0" fontAlgn="base" hangingPunct="0">
              <a:spcBef>
                <a:spcPct val="0"/>
              </a:spcBef>
              <a:spcAft>
                <a:spcPct val="0"/>
              </a:spcAft>
              <a:defRPr sz="2800" b="1">
                <a:solidFill>
                  <a:schemeClr val="tx1"/>
                </a:solidFill>
                <a:latin typeface="Arial" charset="0"/>
                <a:ea typeface="ヒラギノ角ゴ Pro W3" charset="-128"/>
              </a:defRPr>
            </a:lvl9pPr>
          </a:lstStyle>
          <a:p>
            <a:pPr algn="ctr"/>
            <a:r>
              <a:rPr lang="en-US" sz="2700" b="0" dirty="0">
                <a:solidFill>
                  <a:srgbClr val="C00000"/>
                </a:solidFill>
              </a:rPr>
              <a:t>Summer/Spring Schools </a:t>
            </a:r>
          </a:p>
          <a:p>
            <a:pPr algn="ctr"/>
            <a:r>
              <a:rPr lang="en-US" sz="2700" b="0" dirty="0">
                <a:solidFill>
                  <a:srgbClr val="C00000"/>
                </a:solidFill>
              </a:rPr>
              <a:t>(</a:t>
            </a:r>
            <a:r>
              <a:rPr lang="en-US" sz="2700" b="0" dirty="0" err="1">
                <a:solidFill>
                  <a:srgbClr val="C00000"/>
                </a:solidFill>
              </a:rPr>
              <a:t>Cargese</a:t>
            </a:r>
            <a:r>
              <a:rPr lang="en-US" sz="2700" b="0" dirty="0">
                <a:solidFill>
                  <a:srgbClr val="C00000"/>
                </a:solidFill>
              </a:rPr>
              <a:t>, Corsica)</a:t>
            </a:r>
          </a:p>
        </p:txBody>
      </p:sp>
      <p:sp>
        <p:nvSpPr>
          <p:cNvPr id="3" name="Rectangle 2"/>
          <p:cNvSpPr/>
          <p:nvPr/>
        </p:nvSpPr>
        <p:spPr>
          <a:xfrm>
            <a:off x="539551" y="983205"/>
            <a:ext cx="8294525" cy="2015936"/>
          </a:xfrm>
          <a:prstGeom prst="rect">
            <a:avLst/>
          </a:prstGeom>
        </p:spPr>
        <p:txBody>
          <a:bodyPr wrap="square">
            <a:spAutoFit/>
          </a:bodyPr>
          <a:lstStyle/>
          <a:p>
            <a:pPr latinLnBrk="0"/>
            <a:r>
              <a:rPr lang="en-US" sz="1950" dirty="0"/>
              <a:t>We received funds for the </a:t>
            </a:r>
            <a:r>
              <a:rPr lang="en-US" sz="1950" dirty="0" err="1"/>
              <a:t>orgaizazion</a:t>
            </a:r>
            <a:r>
              <a:rPr lang="en-US" sz="1950" dirty="0"/>
              <a:t> of two editions of the International School of High Energy Physics (ISHEP)</a:t>
            </a:r>
          </a:p>
          <a:p>
            <a:pPr marL="342900" lvl="1" latinLnBrk="0"/>
            <a:r>
              <a:rPr lang="en-US" sz="1650" dirty="0">
                <a:solidFill>
                  <a:srgbClr val="C80200"/>
                </a:solidFill>
              </a:rPr>
              <a:t>2018-edition focused on testing the new e-learning materials developed </a:t>
            </a:r>
          </a:p>
          <a:p>
            <a:pPr marL="342900" lvl="1" latinLnBrk="0"/>
            <a:r>
              <a:rPr lang="en-US" sz="1650" dirty="0">
                <a:solidFill>
                  <a:srgbClr val="C80200"/>
                </a:solidFill>
              </a:rPr>
              <a:t>and the new web-based platform </a:t>
            </a:r>
          </a:p>
          <a:p>
            <a:pPr marL="342900" lvl="1" latinLnBrk="0"/>
            <a:r>
              <a:rPr lang="en-US" sz="1650" dirty="0">
                <a:solidFill>
                  <a:srgbClr val="C80200"/>
                </a:solidFill>
              </a:rPr>
              <a:t>2019-edition dedicated to present results of the teams (tandem).  Students and supervisor meet in person to develop the project</a:t>
            </a:r>
          </a:p>
          <a:p>
            <a:pPr latinLnBrk="0"/>
            <a:r>
              <a:rPr lang="en-US" sz="2000" dirty="0"/>
              <a:t>Both schools included lectures and seminars</a:t>
            </a:r>
            <a:endParaRPr lang="en-US" sz="195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958185"/>
            <a:ext cx="3285578" cy="1334445"/>
          </a:xfrm>
          <a:prstGeom prst="rect">
            <a:avLst/>
          </a:prstGeom>
        </p:spPr>
      </p:pic>
      <p:pic>
        <p:nvPicPr>
          <p:cNvPr id="9" name="Picture 8">
            <a:extLst>
              <a:ext uri="{FF2B5EF4-FFF2-40B4-BE49-F238E27FC236}">
                <a16:creationId xmlns:a16="http://schemas.microsoft.com/office/drawing/2014/main" id="{FC8E773C-AAF5-C149-8681-ECD925137AE4}"/>
              </a:ext>
            </a:extLst>
          </p:cNvPr>
          <p:cNvPicPr>
            <a:picLocks noChangeAspect="1"/>
          </p:cNvPicPr>
          <p:nvPr/>
        </p:nvPicPr>
        <p:blipFill>
          <a:blip r:embed="rId4"/>
          <a:stretch>
            <a:fillRect/>
          </a:stretch>
        </p:blipFill>
        <p:spPr>
          <a:xfrm>
            <a:off x="6948264" y="373888"/>
            <a:ext cx="1419224" cy="475907"/>
          </a:xfrm>
          <a:prstGeom prst="rect">
            <a:avLst/>
          </a:prstGeom>
        </p:spPr>
      </p:pic>
      <p:pic>
        <p:nvPicPr>
          <p:cNvPr id="10" name="Picture 6">
            <a:extLst>
              <a:ext uri="{FF2B5EF4-FFF2-40B4-BE49-F238E27FC236}">
                <a16:creationId xmlns:a16="http://schemas.microsoft.com/office/drawing/2014/main" id="{888CDBCE-C521-6D43-8E4F-7C3D53A61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46" y="3538732"/>
            <a:ext cx="3564114" cy="135775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12" y="2964626"/>
            <a:ext cx="3518044" cy="135442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327" y="3493072"/>
            <a:ext cx="3466148" cy="1334446"/>
          </a:xfrm>
          <a:prstGeom prst="rect">
            <a:avLst/>
          </a:prstGeom>
        </p:spPr>
      </p:pic>
      <p:sp>
        <p:nvSpPr>
          <p:cNvPr id="4" name="Footer Placeholder 3">
            <a:extLst>
              <a:ext uri="{FF2B5EF4-FFF2-40B4-BE49-F238E27FC236}">
                <a16:creationId xmlns:a16="http://schemas.microsoft.com/office/drawing/2014/main" id="{3672EB97-1312-D349-824C-5DBCB75AD846}"/>
              </a:ext>
            </a:extLst>
          </p:cNvPr>
          <p:cNvSpPr>
            <a:spLocks noGrp="1"/>
          </p:cNvSpPr>
          <p:nvPr>
            <p:ph type="ftr" sz="quarter" idx="10"/>
          </p:nvPr>
        </p:nvSpPr>
        <p:spPr/>
        <p:txBody>
          <a:bodyPr/>
          <a:lstStyle/>
          <a:p>
            <a:r>
              <a:rPr lang="en-US"/>
              <a:t>CNAF Bologna</a:t>
            </a:r>
          </a:p>
        </p:txBody>
      </p:sp>
    </p:spTree>
    <p:extLst>
      <p:ext uri="{BB962C8B-B14F-4D97-AF65-F5344CB8AC3E}">
        <p14:creationId xmlns:p14="http://schemas.microsoft.com/office/powerpoint/2010/main" val="6050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080141"/>
            <a:ext cx="3744416" cy="2146742"/>
          </a:xfrm>
          <a:prstGeom prst="rect">
            <a:avLst/>
          </a:prstGeom>
        </p:spPr>
        <p:txBody>
          <a:bodyPr wrap="square">
            <a:spAutoFit/>
          </a:bodyPr>
          <a:lstStyle/>
          <a:p>
            <a:r>
              <a:rPr lang="en-GB" sz="1650"/>
              <a:t>Official summer school of UNIBO</a:t>
            </a:r>
          </a:p>
          <a:p>
            <a:r>
              <a:rPr lang="en-GB" sz="1650"/>
              <a:t>Possibility to deliver 6-ECTS (CFU)</a:t>
            </a:r>
          </a:p>
          <a:p>
            <a:r>
              <a:rPr lang="en-GB" sz="1650"/>
              <a:t>For the future (after 2020) the </a:t>
            </a:r>
          </a:p>
          <a:p>
            <a:r>
              <a:rPr lang="en-GB" sz="1650"/>
              <a:t>School + the project activities can be </a:t>
            </a:r>
          </a:p>
          <a:p>
            <a:r>
              <a:rPr lang="en-GB" sz="1650"/>
              <a:t>recognize as one of the activities </a:t>
            </a:r>
          </a:p>
          <a:p>
            <a:r>
              <a:rPr lang="en-GB" sz="1650"/>
              <a:t>inside the Master Degree, </a:t>
            </a:r>
          </a:p>
          <a:p>
            <a:r>
              <a:rPr lang="en-GB" sz="1650"/>
              <a:t>corresponding to 6 ECTS</a:t>
            </a:r>
          </a:p>
          <a:p>
            <a:pPr marL="342900" indent="-342900">
              <a:buFont typeface="Arial" charset="0"/>
              <a:buChar char="•"/>
            </a:pPr>
            <a:endParaRPr lang="en-GB"/>
          </a:p>
        </p:txBody>
      </p:sp>
      <p:pic>
        <p:nvPicPr>
          <p:cNvPr id="5" name="Picture 4">
            <a:extLst>
              <a:ext uri="{FF2B5EF4-FFF2-40B4-BE49-F238E27FC236}">
                <a16:creationId xmlns:a16="http://schemas.microsoft.com/office/drawing/2014/main" id="{BA4C01B5-7A04-3F45-A917-48B543C0D562}"/>
              </a:ext>
            </a:extLst>
          </p:cNvPr>
          <p:cNvPicPr>
            <a:picLocks noChangeAspect="1"/>
          </p:cNvPicPr>
          <p:nvPr/>
        </p:nvPicPr>
        <p:blipFill>
          <a:blip r:embed="rId3"/>
          <a:stretch>
            <a:fillRect/>
          </a:stretch>
        </p:blipFill>
        <p:spPr>
          <a:xfrm>
            <a:off x="3925488" y="1873996"/>
            <a:ext cx="4995563" cy="2427848"/>
          </a:xfrm>
          <a:prstGeom prst="rect">
            <a:avLst/>
          </a:prstGeom>
        </p:spPr>
      </p:pic>
      <p:pic>
        <p:nvPicPr>
          <p:cNvPr id="6" name="Picture 5">
            <a:extLst>
              <a:ext uri="{FF2B5EF4-FFF2-40B4-BE49-F238E27FC236}">
                <a16:creationId xmlns:a16="http://schemas.microsoft.com/office/drawing/2014/main" id="{00619AD5-6A60-0545-BC3C-65F9E015155F}"/>
              </a:ext>
            </a:extLst>
          </p:cNvPr>
          <p:cNvPicPr>
            <a:picLocks noChangeAspect="1"/>
          </p:cNvPicPr>
          <p:nvPr/>
        </p:nvPicPr>
        <p:blipFill>
          <a:blip r:embed="rId4"/>
          <a:stretch>
            <a:fillRect/>
          </a:stretch>
        </p:blipFill>
        <p:spPr>
          <a:xfrm>
            <a:off x="3925488" y="959547"/>
            <a:ext cx="3896915" cy="864098"/>
          </a:xfrm>
          <a:prstGeom prst="rect">
            <a:avLst/>
          </a:prstGeom>
        </p:spPr>
      </p:pic>
      <p:sp>
        <p:nvSpPr>
          <p:cNvPr id="7" name="TextBox 6">
            <a:extLst>
              <a:ext uri="{FF2B5EF4-FFF2-40B4-BE49-F238E27FC236}">
                <a16:creationId xmlns:a16="http://schemas.microsoft.com/office/drawing/2014/main" id="{6794AD3D-69C2-6D42-9420-BD07C987FDC8}"/>
              </a:ext>
            </a:extLst>
          </p:cNvPr>
          <p:cNvSpPr txBox="1"/>
          <p:nvPr/>
        </p:nvSpPr>
        <p:spPr>
          <a:xfrm>
            <a:off x="156904" y="3087920"/>
            <a:ext cx="3768584" cy="553998"/>
          </a:xfrm>
          <a:prstGeom prst="rect">
            <a:avLst/>
          </a:prstGeom>
          <a:noFill/>
        </p:spPr>
        <p:txBody>
          <a:bodyPr wrap="square" rtlCol="0">
            <a:spAutoFit/>
          </a:bodyPr>
          <a:lstStyle/>
          <a:p>
            <a:pPr algn="ctr"/>
            <a:r>
              <a:rPr lang="en-GB" sz="1500"/>
              <a:t>We will be able to deliver credits to </a:t>
            </a:r>
          </a:p>
          <a:p>
            <a:pPr algn="ctr"/>
            <a:r>
              <a:rPr lang="en-GB" sz="1500"/>
              <a:t>European students</a:t>
            </a:r>
          </a:p>
        </p:txBody>
      </p:sp>
      <p:sp>
        <p:nvSpPr>
          <p:cNvPr id="8" name="Text Box 7">
            <a:extLst>
              <a:ext uri="{FF2B5EF4-FFF2-40B4-BE49-F238E27FC236}">
                <a16:creationId xmlns:a16="http://schemas.microsoft.com/office/drawing/2014/main" id="{5F808D96-B5B3-8747-B4E6-EDC66F3A338C}"/>
              </a:ext>
            </a:extLst>
          </p:cNvPr>
          <p:cNvSpPr txBox="1">
            <a:spLocks noChangeArrowheads="1"/>
          </p:cNvSpPr>
          <p:nvPr/>
        </p:nvSpPr>
        <p:spPr bwMode="auto">
          <a:xfrm>
            <a:off x="202946" y="30432"/>
            <a:ext cx="65292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ヒラギノ角ゴ Pro W3" charset="-128"/>
              </a:defRPr>
            </a:lvl1pPr>
            <a:lvl2pPr marL="37931725" indent="-37474525" eaLnBrk="0" hangingPunct="0">
              <a:defRPr sz="2800" b="1">
                <a:solidFill>
                  <a:schemeClr val="tx1"/>
                </a:solidFill>
                <a:latin typeface="Arial" charset="0"/>
                <a:ea typeface="ヒラギノ角ゴ Pro W3" charset="-128"/>
              </a:defRPr>
            </a:lvl2pPr>
            <a:lvl3pPr eaLnBrk="0" hangingPunct="0">
              <a:defRPr sz="2800" b="1">
                <a:solidFill>
                  <a:schemeClr val="tx1"/>
                </a:solidFill>
                <a:latin typeface="Arial" charset="0"/>
                <a:ea typeface="ヒラギノ角ゴ Pro W3" charset="-128"/>
              </a:defRPr>
            </a:lvl3pPr>
            <a:lvl4pPr eaLnBrk="0" hangingPunct="0">
              <a:defRPr sz="2800" b="1">
                <a:solidFill>
                  <a:schemeClr val="tx1"/>
                </a:solidFill>
                <a:latin typeface="Arial" charset="0"/>
                <a:ea typeface="ヒラギノ角ゴ Pro W3" charset="-128"/>
              </a:defRPr>
            </a:lvl4pPr>
            <a:lvl5pPr eaLnBrk="0" hangingPunct="0">
              <a:defRPr sz="2800" b="1">
                <a:solidFill>
                  <a:schemeClr val="tx1"/>
                </a:solidFill>
                <a:latin typeface="Arial" charset="0"/>
                <a:ea typeface="ヒラギノ角ゴ Pro W3" charset="-128"/>
              </a:defRPr>
            </a:lvl5pPr>
            <a:lvl6pPr marL="457200" eaLnBrk="0" fontAlgn="base" hangingPunct="0">
              <a:spcBef>
                <a:spcPct val="0"/>
              </a:spcBef>
              <a:spcAft>
                <a:spcPct val="0"/>
              </a:spcAft>
              <a:defRPr sz="2800" b="1">
                <a:solidFill>
                  <a:schemeClr val="tx1"/>
                </a:solidFill>
                <a:latin typeface="Arial" charset="0"/>
                <a:ea typeface="ヒラギノ角ゴ Pro W3" charset="-128"/>
              </a:defRPr>
            </a:lvl6pPr>
            <a:lvl7pPr marL="914400" eaLnBrk="0" fontAlgn="base" hangingPunct="0">
              <a:spcBef>
                <a:spcPct val="0"/>
              </a:spcBef>
              <a:spcAft>
                <a:spcPct val="0"/>
              </a:spcAft>
              <a:defRPr sz="2800" b="1">
                <a:solidFill>
                  <a:schemeClr val="tx1"/>
                </a:solidFill>
                <a:latin typeface="Arial" charset="0"/>
                <a:ea typeface="ヒラギノ角ゴ Pro W3" charset="-128"/>
              </a:defRPr>
            </a:lvl7pPr>
            <a:lvl8pPr marL="1371600" eaLnBrk="0" fontAlgn="base" hangingPunct="0">
              <a:spcBef>
                <a:spcPct val="0"/>
              </a:spcBef>
              <a:spcAft>
                <a:spcPct val="0"/>
              </a:spcAft>
              <a:defRPr sz="2800" b="1">
                <a:solidFill>
                  <a:schemeClr val="tx1"/>
                </a:solidFill>
                <a:latin typeface="Arial" charset="0"/>
                <a:ea typeface="ヒラギノ角ゴ Pro W3" charset="-128"/>
              </a:defRPr>
            </a:lvl8pPr>
            <a:lvl9pPr marL="1828800" eaLnBrk="0" fontAlgn="base" hangingPunct="0">
              <a:spcBef>
                <a:spcPct val="0"/>
              </a:spcBef>
              <a:spcAft>
                <a:spcPct val="0"/>
              </a:spcAft>
              <a:defRPr sz="2800" b="1">
                <a:solidFill>
                  <a:schemeClr val="tx1"/>
                </a:solidFill>
                <a:latin typeface="Arial" charset="0"/>
                <a:ea typeface="ヒラギノ角ゴ Pro W3" charset="-128"/>
              </a:defRPr>
            </a:lvl9pPr>
          </a:lstStyle>
          <a:p>
            <a:pPr algn="ctr"/>
            <a:r>
              <a:rPr lang="en-US" sz="2700" b="0">
                <a:solidFill>
                  <a:srgbClr val="C00000"/>
                </a:solidFill>
              </a:rPr>
              <a:t>Summer/Spring Schools: new models for physics teaching</a:t>
            </a:r>
          </a:p>
        </p:txBody>
      </p:sp>
      <p:pic>
        <p:nvPicPr>
          <p:cNvPr id="9" name="Picture 8">
            <a:extLst>
              <a:ext uri="{FF2B5EF4-FFF2-40B4-BE49-F238E27FC236}">
                <a16:creationId xmlns:a16="http://schemas.microsoft.com/office/drawing/2014/main" id="{633A7860-73C9-C340-96F5-21DB56AFD2F6}"/>
              </a:ext>
            </a:extLst>
          </p:cNvPr>
          <p:cNvPicPr>
            <a:picLocks noChangeAspect="1"/>
          </p:cNvPicPr>
          <p:nvPr/>
        </p:nvPicPr>
        <p:blipFill>
          <a:blip r:embed="rId5"/>
          <a:stretch>
            <a:fillRect/>
          </a:stretch>
        </p:blipFill>
        <p:spPr>
          <a:xfrm>
            <a:off x="6732240" y="275058"/>
            <a:ext cx="1419224" cy="475907"/>
          </a:xfrm>
          <a:prstGeom prst="rect">
            <a:avLst/>
          </a:prstGeom>
        </p:spPr>
      </p:pic>
      <p:pic>
        <p:nvPicPr>
          <p:cNvPr id="10" name="Picture 6">
            <a:extLst>
              <a:ext uri="{FF2B5EF4-FFF2-40B4-BE49-F238E27FC236}">
                <a16:creationId xmlns:a16="http://schemas.microsoft.com/office/drawing/2014/main" id="{4BC7ED4D-DE24-8047-8A54-FED3DC462C60}"/>
              </a:ext>
            </a:extLst>
          </p:cNvPr>
          <p:cNvPicPr>
            <a:picLocks noChangeAspect="1"/>
          </p:cNvPicPr>
          <p:nvPr/>
        </p:nvPicPr>
        <p:blipFill>
          <a:blip r:embed="rId6"/>
          <a:stretch>
            <a:fillRect/>
          </a:stretch>
        </p:blipFill>
        <p:spPr>
          <a:xfrm>
            <a:off x="156904" y="1080141"/>
            <a:ext cx="5003160" cy="3752370"/>
          </a:xfrm>
          <a:prstGeom prst="rect">
            <a:avLst/>
          </a:prstGeom>
        </p:spPr>
      </p:pic>
      <p:pic>
        <p:nvPicPr>
          <p:cNvPr id="12" name="Picture 10">
            <a:extLst>
              <a:ext uri="{FF2B5EF4-FFF2-40B4-BE49-F238E27FC236}">
                <a16:creationId xmlns:a16="http://schemas.microsoft.com/office/drawing/2014/main" id="{802E4CCD-A63A-D340-852A-B69CDE3458D0}"/>
              </a:ext>
            </a:extLst>
          </p:cNvPr>
          <p:cNvPicPr>
            <a:picLocks noChangeAspect="1"/>
          </p:cNvPicPr>
          <p:nvPr/>
        </p:nvPicPr>
        <p:blipFill>
          <a:blip r:embed="rId7"/>
          <a:stretch>
            <a:fillRect/>
          </a:stretch>
        </p:blipFill>
        <p:spPr>
          <a:xfrm>
            <a:off x="3735348" y="906148"/>
            <a:ext cx="5205706" cy="3674096"/>
          </a:xfrm>
          <a:prstGeom prst="rect">
            <a:avLst/>
          </a:prstGeom>
        </p:spPr>
      </p:pic>
      <p:sp>
        <p:nvSpPr>
          <p:cNvPr id="2" name="Footer Placeholder 1">
            <a:extLst>
              <a:ext uri="{FF2B5EF4-FFF2-40B4-BE49-F238E27FC236}">
                <a16:creationId xmlns:a16="http://schemas.microsoft.com/office/drawing/2014/main" id="{E03EB05A-1C29-2E4E-974A-EBDA09984809}"/>
              </a:ext>
            </a:extLst>
          </p:cNvPr>
          <p:cNvSpPr>
            <a:spLocks noGrp="1"/>
          </p:cNvSpPr>
          <p:nvPr>
            <p:ph type="ftr" sz="quarter" idx="10"/>
          </p:nvPr>
        </p:nvSpPr>
        <p:spPr/>
        <p:txBody>
          <a:bodyPr/>
          <a:lstStyle/>
          <a:p>
            <a:r>
              <a:rPr lang="en-US"/>
              <a:t>CNAF Bologna</a:t>
            </a:r>
          </a:p>
        </p:txBody>
      </p:sp>
    </p:spTree>
    <p:extLst>
      <p:ext uri="{BB962C8B-B14F-4D97-AF65-F5344CB8AC3E}">
        <p14:creationId xmlns:p14="http://schemas.microsoft.com/office/powerpoint/2010/main" val="427311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867579"/>
            <a:ext cx="8208912" cy="3899684"/>
          </a:xfrm>
        </p:spPr>
        <p:txBody>
          <a:bodyPr>
            <a:noAutofit/>
          </a:bodyPr>
          <a:lstStyle/>
          <a:p>
            <a:pPr marL="0" indent="0" algn="just" latinLnBrk="0">
              <a:buNone/>
            </a:pPr>
            <a:r>
              <a:rPr lang="en-US" sz="1800" dirty="0">
                <a:highlight>
                  <a:srgbClr val="FFFF00"/>
                </a:highlight>
                <a:latin typeface="+mn-lt"/>
              </a:rPr>
              <a:t>The idea of the whole project is to allow students to “emulate” what researchers do in their activity </a:t>
            </a:r>
            <a:r>
              <a:rPr lang="en-US" sz="1800" i="1" dirty="0">
                <a:highlight>
                  <a:srgbClr val="FFFF00"/>
                </a:highlight>
                <a:latin typeface="+mn-lt"/>
              </a:rPr>
              <a:t>in an international context</a:t>
            </a:r>
          </a:p>
          <a:p>
            <a:pPr marL="0" indent="0" algn="just" latinLnBrk="0">
              <a:buNone/>
            </a:pPr>
            <a:r>
              <a:rPr lang="en-US" sz="1800" dirty="0">
                <a:latin typeface="+mn-lt"/>
              </a:rPr>
              <a:t>What are the ingredients to perform a research program?</a:t>
            </a:r>
          </a:p>
          <a:p>
            <a:pPr marL="342900" lvl="1" indent="0" algn="just" latinLnBrk="0">
              <a:buNone/>
            </a:pPr>
            <a:endParaRPr lang="en-US" sz="1500" dirty="0">
              <a:solidFill>
                <a:srgbClr val="C00000"/>
              </a:solidFill>
              <a:latin typeface="+mn-lt"/>
            </a:endParaRPr>
          </a:p>
          <a:p>
            <a:pPr marL="342900" lvl="1" indent="0" algn="just" latinLnBrk="0">
              <a:buNone/>
            </a:pPr>
            <a:r>
              <a:rPr lang="en-US" sz="1500" dirty="0">
                <a:solidFill>
                  <a:srgbClr val="C00000"/>
                </a:solidFill>
                <a:latin typeface="+mn-lt"/>
              </a:rPr>
              <a:t>Project: </a:t>
            </a:r>
            <a:r>
              <a:rPr lang="en-US" sz="1500" dirty="0">
                <a:latin typeface="+mn-lt"/>
              </a:rPr>
              <a:t>an idea which will be developed and transformed in something “real”</a:t>
            </a:r>
          </a:p>
          <a:p>
            <a:pPr marL="342900" lvl="1" indent="0" algn="just" latinLnBrk="0">
              <a:buNone/>
            </a:pPr>
            <a:r>
              <a:rPr lang="en-US" sz="1500" dirty="0">
                <a:solidFill>
                  <a:srgbClr val="C00000"/>
                </a:solidFill>
                <a:latin typeface="+mn-lt"/>
              </a:rPr>
              <a:t>Target: </a:t>
            </a:r>
            <a:r>
              <a:rPr lang="en-US" sz="1500" dirty="0">
                <a:latin typeface="+mn-lt"/>
              </a:rPr>
              <a:t>a starting date and a completion date</a:t>
            </a:r>
          </a:p>
          <a:p>
            <a:pPr marL="342900" lvl="1" indent="0" algn="just" latinLnBrk="0">
              <a:buNone/>
            </a:pPr>
            <a:r>
              <a:rPr lang="en-US" sz="1500" dirty="0">
                <a:solidFill>
                  <a:srgbClr val="C00000"/>
                </a:solidFill>
                <a:latin typeface="+mn-lt"/>
              </a:rPr>
              <a:t>Timeline: </a:t>
            </a:r>
            <a:r>
              <a:rPr lang="en-US" sz="1500" dirty="0">
                <a:latin typeface="+mn-lt"/>
              </a:rPr>
              <a:t>organize a calendar, considering all the intermediate steps, indicating when it’s </a:t>
            </a:r>
          </a:p>
          <a:p>
            <a:pPr marL="342900" lvl="1" indent="0" algn="just" latinLnBrk="0">
              <a:buNone/>
            </a:pPr>
            <a:r>
              <a:rPr lang="en-US" sz="1500" dirty="0">
                <a:latin typeface="+mn-lt"/>
              </a:rPr>
              <a:t>time to show preliminary results to other colleagues, to your supervisors </a:t>
            </a:r>
            <a:r>
              <a:rPr lang="en-US" sz="1500" dirty="0" err="1">
                <a:latin typeface="+mn-lt"/>
              </a:rPr>
              <a:t>etc</a:t>
            </a:r>
            <a:endParaRPr lang="en-US" sz="1500" dirty="0">
              <a:latin typeface="+mn-lt"/>
            </a:endParaRPr>
          </a:p>
          <a:p>
            <a:pPr marL="342900" lvl="1" indent="0" algn="just" latinLnBrk="0">
              <a:buNone/>
            </a:pPr>
            <a:r>
              <a:rPr lang="en-US" sz="1500" dirty="0">
                <a:solidFill>
                  <a:srgbClr val="C00000"/>
                </a:solidFill>
                <a:latin typeface="+mn-lt"/>
              </a:rPr>
              <a:t>Document</a:t>
            </a:r>
            <a:r>
              <a:rPr lang="en-US" sz="1500" dirty="0">
                <a:latin typeface="+mn-lt"/>
              </a:rPr>
              <a:t>: product where you describe the details of your method, what you did and what you obtained</a:t>
            </a:r>
          </a:p>
          <a:p>
            <a:pPr marL="342900" lvl="1" indent="0" algn="just" latinLnBrk="0">
              <a:buNone/>
            </a:pPr>
            <a:r>
              <a:rPr lang="en-US" sz="1500" dirty="0">
                <a:solidFill>
                  <a:srgbClr val="C00000"/>
                </a:solidFill>
                <a:latin typeface="+mn-lt"/>
              </a:rPr>
              <a:t>Present final results </a:t>
            </a:r>
            <a:r>
              <a:rPr lang="en-US" sz="1500" dirty="0">
                <a:latin typeface="+mn-lt"/>
              </a:rPr>
              <a:t>to an international conference: the students have this possibility. </a:t>
            </a:r>
          </a:p>
          <a:p>
            <a:pPr marL="342900" lvl="1" indent="0" algn="just" latinLnBrk="0">
              <a:buNone/>
            </a:pPr>
            <a:r>
              <a:rPr lang="en-US" sz="1500" dirty="0">
                <a:latin typeface="+mn-lt"/>
              </a:rPr>
              <a:t>It will be the </a:t>
            </a:r>
            <a:r>
              <a:rPr lang="en-US" sz="1500" dirty="0">
                <a:solidFill>
                  <a:srgbClr val="C00000"/>
                </a:solidFill>
                <a:latin typeface="+mn-lt"/>
              </a:rPr>
              <a:t>ISHEP school </a:t>
            </a:r>
            <a:r>
              <a:rPr lang="en-US" sz="1500" dirty="0">
                <a:latin typeface="+mn-lt"/>
              </a:rPr>
              <a:t>in </a:t>
            </a:r>
            <a:r>
              <a:rPr lang="en-US" sz="1500" dirty="0" err="1">
                <a:latin typeface="+mn-lt"/>
              </a:rPr>
              <a:t>Cargese</a:t>
            </a:r>
            <a:r>
              <a:rPr lang="en-US" sz="1500" dirty="0">
                <a:latin typeface="+mn-lt"/>
              </a:rPr>
              <a:t>…</a:t>
            </a:r>
          </a:p>
          <a:p>
            <a:pPr marL="0" indent="0" algn="just">
              <a:buNone/>
            </a:pPr>
            <a:endParaRPr lang="en-US" sz="1800" dirty="0">
              <a:latin typeface="+mn-lt"/>
            </a:endParaRPr>
          </a:p>
        </p:txBody>
      </p:sp>
      <p:sp>
        <p:nvSpPr>
          <p:cNvPr id="3" name="Title 2"/>
          <p:cNvSpPr>
            <a:spLocks noGrp="1"/>
          </p:cNvSpPr>
          <p:nvPr>
            <p:ph type="title"/>
          </p:nvPr>
        </p:nvSpPr>
        <p:spPr>
          <a:xfrm>
            <a:off x="539552" y="195486"/>
            <a:ext cx="7560840" cy="871021"/>
          </a:xfrm>
        </p:spPr>
        <p:txBody>
          <a:bodyPr/>
          <a:lstStyle/>
          <a:p>
            <a:r>
              <a:rPr lang="en-US" sz="3200">
                <a:latin typeface="+mn-lt"/>
              </a:rPr>
              <a:t>TANDEM: What’s all this about?</a:t>
            </a:r>
          </a:p>
        </p:txBody>
      </p:sp>
      <p:sp>
        <p:nvSpPr>
          <p:cNvPr id="4" name="Footer Placeholder 3">
            <a:extLst>
              <a:ext uri="{FF2B5EF4-FFF2-40B4-BE49-F238E27FC236}">
                <a16:creationId xmlns:a16="http://schemas.microsoft.com/office/drawing/2014/main" id="{AE32D7B8-0CAB-EE40-8D77-E9A36951539B}"/>
              </a:ext>
            </a:extLst>
          </p:cNvPr>
          <p:cNvSpPr>
            <a:spLocks noGrp="1"/>
          </p:cNvSpPr>
          <p:nvPr>
            <p:ph type="ftr" sz="quarter" idx="12"/>
          </p:nvPr>
        </p:nvSpPr>
        <p:spPr/>
        <p:txBody>
          <a:bodyPr/>
          <a:lstStyle/>
          <a:p>
            <a:r>
              <a:rPr lang="en-US"/>
              <a:t>CNAF Bologna</a:t>
            </a:r>
          </a:p>
        </p:txBody>
      </p:sp>
      <p:sp>
        <p:nvSpPr>
          <p:cNvPr id="5" name="Slide Number Placeholder 4">
            <a:extLst>
              <a:ext uri="{FF2B5EF4-FFF2-40B4-BE49-F238E27FC236}">
                <a16:creationId xmlns:a16="http://schemas.microsoft.com/office/drawing/2014/main" id="{472727C4-994E-7946-A702-FF3464B5A96F}"/>
              </a:ext>
            </a:extLst>
          </p:cNvPr>
          <p:cNvSpPr>
            <a:spLocks noGrp="1"/>
          </p:cNvSpPr>
          <p:nvPr>
            <p:ph type="sldNum" sz="quarter" idx="11"/>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42824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3" end="3"/>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5" end="5"/>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8" end="8"/>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4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942828"/>
            <a:ext cx="7992888" cy="3894176"/>
          </a:xfrm>
        </p:spPr>
        <p:txBody>
          <a:bodyPr>
            <a:noAutofit/>
          </a:bodyPr>
          <a:lstStyle/>
          <a:p>
            <a:pPr marL="0" indent="0" algn="just" latinLnBrk="0">
              <a:buNone/>
            </a:pPr>
            <a:r>
              <a:rPr lang="en-US" sz="2000">
                <a:latin typeface="+mn-lt"/>
              </a:rPr>
              <a:t>But the students are not (yet) real researchers! They are (still) </a:t>
            </a:r>
          </a:p>
          <a:p>
            <a:pPr marL="0" indent="0" algn="just" latinLnBrk="0">
              <a:buNone/>
            </a:pPr>
            <a:r>
              <a:rPr lang="en-US" sz="2000">
                <a:latin typeface="+mn-lt"/>
              </a:rPr>
              <a:t>students… and by the way this a teaching activity, not a real research, so they need:</a:t>
            </a:r>
          </a:p>
          <a:p>
            <a:pPr marL="457200" lvl="1" indent="0" algn="just" latinLnBrk="0">
              <a:buNone/>
            </a:pPr>
            <a:r>
              <a:rPr lang="en-US" sz="1600">
                <a:solidFill>
                  <a:srgbClr val="C00000"/>
                </a:solidFill>
                <a:latin typeface="+mn-lt"/>
              </a:rPr>
              <a:t>Supervisors</a:t>
            </a:r>
            <a:r>
              <a:rPr lang="en-US" sz="1600">
                <a:latin typeface="+mn-lt"/>
              </a:rPr>
              <a:t>, which will guide them in the various steps of the project</a:t>
            </a:r>
          </a:p>
          <a:p>
            <a:pPr marL="457200" lvl="1" indent="0" algn="just" latinLnBrk="0">
              <a:buNone/>
            </a:pPr>
            <a:r>
              <a:rPr lang="en-US" sz="1600">
                <a:solidFill>
                  <a:srgbClr val="C00000"/>
                </a:solidFill>
                <a:latin typeface="+mn-lt"/>
              </a:rPr>
              <a:t>Tools</a:t>
            </a:r>
            <a:r>
              <a:rPr lang="en-US" sz="1600">
                <a:latin typeface="+mn-lt"/>
              </a:rPr>
              <a:t>, which will allow them to communicate, exchange files, material, documents… ideas</a:t>
            </a:r>
          </a:p>
          <a:p>
            <a:pPr marL="457200" lvl="1" indent="0" algn="just" latinLnBrk="0">
              <a:buNone/>
            </a:pPr>
            <a:r>
              <a:rPr lang="en-US" sz="1600">
                <a:latin typeface="+mn-lt"/>
              </a:rPr>
              <a:t>They will not see results published on Nature, but they will see results transformed in </a:t>
            </a:r>
            <a:r>
              <a:rPr lang="en-US" sz="1600">
                <a:solidFill>
                  <a:srgbClr val="C00000"/>
                </a:solidFill>
                <a:latin typeface="+mn-lt"/>
              </a:rPr>
              <a:t>ECTS credits</a:t>
            </a:r>
            <a:r>
              <a:rPr lang="en-US" sz="1600">
                <a:latin typeface="+mn-lt"/>
              </a:rPr>
              <a:t>, after a formal examination </a:t>
            </a:r>
            <a:endParaRPr lang="en-US" sz="1600">
              <a:latin typeface="+mn-lt"/>
              <a:sym typeface="Wingdings" panose="05000000000000000000" pitchFamily="2" charset="2"/>
            </a:endParaRPr>
          </a:p>
          <a:p>
            <a:pPr marL="0" indent="0" latinLnBrk="0">
              <a:buNone/>
            </a:pPr>
            <a:r>
              <a:rPr lang="en-US" sz="2000">
                <a:latin typeface="+mn-lt"/>
              </a:rPr>
              <a:t>Last year </a:t>
            </a:r>
            <a:r>
              <a:rPr lang="en-US" sz="2000">
                <a:solidFill>
                  <a:srgbClr val="C00000"/>
                </a:solidFill>
                <a:latin typeface="+mn-lt"/>
              </a:rPr>
              <a:t>16+2 students </a:t>
            </a:r>
            <a:r>
              <a:rPr lang="en-US" sz="2000">
                <a:latin typeface="+mn-lt"/>
              </a:rPr>
              <a:t>were on board:</a:t>
            </a:r>
          </a:p>
          <a:p>
            <a:pPr marL="457200" lvl="1" indent="0" latinLnBrk="0">
              <a:buNone/>
            </a:pPr>
            <a:r>
              <a:rPr lang="en-US" sz="1600">
                <a:latin typeface="+mn-lt"/>
              </a:rPr>
              <a:t>10 from Unibo, 4 from CF, 2 from TUD</a:t>
            </a:r>
          </a:p>
          <a:p>
            <a:pPr marL="457200" lvl="1" indent="0" latinLnBrk="0">
              <a:buNone/>
            </a:pPr>
            <a:r>
              <a:rPr lang="en-US" sz="1600">
                <a:latin typeface="+mn-lt"/>
              </a:rPr>
              <a:t>1 from Colombia and 1 from Russia</a:t>
            </a:r>
          </a:p>
          <a:p>
            <a:pPr marL="57150" indent="0" latinLnBrk="0">
              <a:buNone/>
            </a:pPr>
            <a:r>
              <a:rPr lang="en-US" sz="2000">
                <a:latin typeface="+mn-lt"/>
              </a:rPr>
              <a:t>2019/2020 is starting right now</a:t>
            </a:r>
          </a:p>
        </p:txBody>
      </p:sp>
      <p:sp>
        <p:nvSpPr>
          <p:cNvPr id="3" name="Title 2"/>
          <p:cNvSpPr>
            <a:spLocks noGrp="1"/>
          </p:cNvSpPr>
          <p:nvPr>
            <p:ph type="title"/>
          </p:nvPr>
        </p:nvSpPr>
        <p:spPr>
          <a:xfrm>
            <a:off x="899592" y="15836"/>
            <a:ext cx="7056784" cy="857250"/>
          </a:xfrm>
        </p:spPr>
        <p:txBody>
          <a:bodyPr/>
          <a:lstStyle/>
          <a:p>
            <a:r>
              <a:rPr lang="en-US">
                <a:latin typeface="+mn-lt"/>
              </a:rPr>
              <a:t>Tandem project in practice</a:t>
            </a:r>
          </a:p>
        </p:txBody>
      </p:sp>
      <p:sp>
        <p:nvSpPr>
          <p:cNvPr id="4" name="Footer Placeholder 3">
            <a:extLst>
              <a:ext uri="{FF2B5EF4-FFF2-40B4-BE49-F238E27FC236}">
                <a16:creationId xmlns:a16="http://schemas.microsoft.com/office/drawing/2014/main" id="{E364CB53-58B8-1443-911A-6E33846ED03B}"/>
              </a:ext>
            </a:extLst>
          </p:cNvPr>
          <p:cNvSpPr>
            <a:spLocks noGrp="1"/>
          </p:cNvSpPr>
          <p:nvPr>
            <p:ph type="ftr" sz="quarter" idx="12"/>
          </p:nvPr>
        </p:nvSpPr>
        <p:spPr/>
        <p:txBody>
          <a:bodyPr/>
          <a:lstStyle/>
          <a:p>
            <a:r>
              <a:rPr lang="en-US"/>
              <a:t>CNAF Bologna</a:t>
            </a:r>
          </a:p>
        </p:txBody>
      </p:sp>
      <p:sp>
        <p:nvSpPr>
          <p:cNvPr id="5" name="Slide Number Placeholder 4">
            <a:extLst>
              <a:ext uri="{FF2B5EF4-FFF2-40B4-BE49-F238E27FC236}">
                <a16:creationId xmlns:a16="http://schemas.microsoft.com/office/drawing/2014/main" id="{1E0D3109-3CAA-644A-B23E-0DA0761F139D}"/>
              </a:ext>
            </a:extLst>
          </p:cNvPr>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8558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and End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7679</TotalTime>
  <Words>3492</Words>
  <Application>Microsoft Macintosh PowerPoint</Application>
  <PresentationFormat>On-screen Show (16:9)</PresentationFormat>
  <Paragraphs>336</Paragraphs>
  <Slides>21</Slides>
  <Notes>20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 Unicode MS</vt:lpstr>
      <vt:lpstr>Arial</vt:lpstr>
      <vt:lpstr>Calibri</vt:lpstr>
      <vt:lpstr>Times New Roman</vt:lpstr>
      <vt:lpstr>Wingdings</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TANDEM: What’s all this about?</vt:lpstr>
      <vt:lpstr>Tandem project in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(beyond the iTHEPHY IO1)</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Gianluca Peco</cp:lastModifiedBy>
  <cp:revision>221</cp:revision>
  <dcterms:created xsi:type="dcterms:W3CDTF">2016-12-05T23:26:54Z</dcterms:created>
  <dcterms:modified xsi:type="dcterms:W3CDTF">2019-12-19T22:16:17Z</dcterms:modified>
</cp:coreProperties>
</file>