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4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B5A9A-60B9-478D-8F8F-DC40C79F22C3}" v="30" dt="2019-12-20T10:35:48.2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64" d="100"/>
          <a:sy n="64" d="100"/>
        </p:scale>
        <p:origin x="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18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05f43391-dd8a-4aae-818c-857ff956bc7f" providerId="ADAL" clId="{EE5B5A9A-60B9-478D-8F8F-DC40C79F22C3}"/>
    <pc:docChg chg="undo custSel addSld delSld modSld">
      <pc:chgData name=" " userId="05f43391-dd8a-4aae-818c-857ff956bc7f" providerId="ADAL" clId="{EE5B5A9A-60B9-478D-8F8F-DC40C79F22C3}" dt="2019-12-20T10:39:33.047" v="1837" actId="20577"/>
      <pc:docMkLst>
        <pc:docMk/>
      </pc:docMkLst>
      <pc:sldChg chg="modSp">
        <pc:chgData name=" " userId="05f43391-dd8a-4aae-818c-857ff956bc7f" providerId="ADAL" clId="{EE5B5A9A-60B9-478D-8F8F-DC40C79F22C3}" dt="2019-12-20T08:37:09.477" v="305" actId="1035"/>
        <pc:sldMkLst>
          <pc:docMk/>
          <pc:sldMk cId="1612530041" sldId="256"/>
        </pc:sldMkLst>
        <pc:spChg chg="mod">
          <ac:chgData name=" " userId="05f43391-dd8a-4aae-818c-857ff956bc7f" providerId="ADAL" clId="{EE5B5A9A-60B9-478D-8F8F-DC40C79F22C3}" dt="2019-12-20T08:37:09.477" v="305" actId="1035"/>
          <ac:spMkLst>
            <pc:docMk/>
            <pc:sldMk cId="1612530041" sldId="256"/>
            <ac:spMk id="2" creationId="{B5A406B6-3EFD-4E38-A3C0-677CE1F04025}"/>
          </ac:spMkLst>
        </pc:spChg>
        <pc:spChg chg="mod">
          <ac:chgData name=" " userId="05f43391-dd8a-4aae-818c-857ff956bc7f" providerId="ADAL" clId="{EE5B5A9A-60B9-478D-8F8F-DC40C79F22C3}" dt="2019-12-20T08:37:09.477" v="305" actId="1035"/>
          <ac:spMkLst>
            <pc:docMk/>
            <pc:sldMk cId="1612530041" sldId="256"/>
            <ac:spMk id="3" creationId="{448844C0-4D22-4E47-88BE-721DE90EDCB6}"/>
          </ac:spMkLst>
        </pc:spChg>
      </pc:sldChg>
      <pc:sldChg chg="del">
        <pc:chgData name=" " userId="05f43391-dd8a-4aae-818c-857ff956bc7f" providerId="ADAL" clId="{EE5B5A9A-60B9-478D-8F8F-DC40C79F22C3}" dt="2019-12-20T08:33:41.877" v="190" actId="2696"/>
        <pc:sldMkLst>
          <pc:docMk/>
          <pc:sldMk cId="1890550312" sldId="258"/>
        </pc:sldMkLst>
      </pc:sldChg>
      <pc:sldChg chg="del">
        <pc:chgData name=" " userId="05f43391-dd8a-4aae-818c-857ff956bc7f" providerId="ADAL" clId="{EE5B5A9A-60B9-478D-8F8F-DC40C79F22C3}" dt="2019-12-20T08:28:02.027" v="6" actId="2696"/>
        <pc:sldMkLst>
          <pc:docMk/>
          <pc:sldMk cId="1139116258" sldId="260"/>
        </pc:sldMkLst>
      </pc:sldChg>
      <pc:sldChg chg="modSp">
        <pc:chgData name=" " userId="05f43391-dd8a-4aae-818c-857ff956bc7f" providerId="ADAL" clId="{EE5B5A9A-60B9-478D-8F8F-DC40C79F22C3}" dt="2019-12-20T10:39:33.047" v="1837" actId="20577"/>
        <pc:sldMkLst>
          <pc:docMk/>
          <pc:sldMk cId="1271487841" sldId="261"/>
        </pc:sldMkLst>
        <pc:spChg chg="mod">
          <ac:chgData name=" " userId="05f43391-dd8a-4aae-818c-857ff956bc7f" providerId="ADAL" clId="{EE5B5A9A-60B9-478D-8F8F-DC40C79F22C3}" dt="2019-12-20T09:04:06.995" v="1099" actId="20577"/>
          <ac:spMkLst>
            <pc:docMk/>
            <pc:sldMk cId="1271487841" sldId="261"/>
            <ac:spMk id="2" creationId="{0EF957FD-7165-4B0E-8FDF-F84C2B090425}"/>
          </ac:spMkLst>
        </pc:spChg>
        <pc:spChg chg="mod">
          <ac:chgData name=" " userId="05f43391-dd8a-4aae-818c-857ff956bc7f" providerId="ADAL" clId="{EE5B5A9A-60B9-478D-8F8F-DC40C79F22C3}" dt="2019-12-20T10:39:33.047" v="1837" actId="20577"/>
          <ac:spMkLst>
            <pc:docMk/>
            <pc:sldMk cId="1271487841" sldId="261"/>
            <ac:spMk id="3" creationId="{5CEEB2B5-FA79-4C4E-A00F-4D7BE3269217}"/>
          </ac:spMkLst>
        </pc:spChg>
      </pc:sldChg>
      <pc:sldChg chg="addSp modSp">
        <pc:chgData name=" " userId="05f43391-dd8a-4aae-818c-857ff956bc7f" providerId="ADAL" clId="{EE5B5A9A-60B9-478D-8F8F-DC40C79F22C3}" dt="2019-12-20T09:01:26.054" v="950" actId="20577"/>
        <pc:sldMkLst>
          <pc:docMk/>
          <pc:sldMk cId="2120426584" sldId="263"/>
        </pc:sldMkLst>
        <pc:spChg chg="mod">
          <ac:chgData name=" " userId="05f43391-dd8a-4aae-818c-857ff956bc7f" providerId="ADAL" clId="{EE5B5A9A-60B9-478D-8F8F-DC40C79F22C3}" dt="2019-12-20T08:45:43.335" v="415" actId="113"/>
          <ac:spMkLst>
            <pc:docMk/>
            <pc:sldMk cId="2120426584" sldId="263"/>
            <ac:spMk id="2" creationId="{A1BB682F-600B-41D8-8E87-B29D5039E354}"/>
          </ac:spMkLst>
        </pc:spChg>
        <pc:spChg chg="add mod">
          <ac:chgData name=" " userId="05f43391-dd8a-4aae-818c-857ff956bc7f" providerId="ADAL" clId="{EE5B5A9A-60B9-478D-8F8F-DC40C79F22C3}" dt="2019-12-20T08:46:24.250" v="462" actId="1036"/>
          <ac:spMkLst>
            <pc:docMk/>
            <pc:sldMk cId="2120426584" sldId="263"/>
            <ac:spMk id="5" creationId="{0FF5FFB5-B917-41C7-9C96-6185B103FCB2}"/>
          </ac:spMkLst>
        </pc:spChg>
        <pc:graphicFrameChg chg="mod modGraphic">
          <ac:chgData name=" " userId="05f43391-dd8a-4aae-818c-857ff956bc7f" providerId="ADAL" clId="{EE5B5A9A-60B9-478D-8F8F-DC40C79F22C3}" dt="2019-12-20T09:01:26.054" v="950" actId="20577"/>
          <ac:graphicFrameMkLst>
            <pc:docMk/>
            <pc:sldMk cId="2120426584" sldId="263"/>
            <ac:graphicFrameMk id="4" creationId="{D5384FA0-A961-4297-8CDA-DD21C27CF29B}"/>
          </ac:graphicFrameMkLst>
        </pc:graphicFrameChg>
      </pc:sldChg>
      <pc:sldChg chg="add del">
        <pc:chgData name=" " userId="05f43391-dd8a-4aae-818c-857ff956bc7f" providerId="ADAL" clId="{EE5B5A9A-60B9-478D-8F8F-DC40C79F22C3}" dt="2019-12-20T09:34:14.464" v="1489" actId="2696"/>
        <pc:sldMkLst>
          <pc:docMk/>
          <pc:sldMk cId="3073874767" sldId="265"/>
        </pc:sldMkLst>
      </pc:sldChg>
      <pc:sldChg chg="add del">
        <pc:chgData name=" " userId="05f43391-dd8a-4aae-818c-857ff956bc7f" providerId="ADAL" clId="{EE5B5A9A-60B9-478D-8F8F-DC40C79F22C3}" dt="2019-12-20T09:34:19.946" v="1490" actId="2696"/>
        <pc:sldMkLst>
          <pc:docMk/>
          <pc:sldMk cId="2432769722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27D13-19EB-415C-88D8-FFC8B6029956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983E0-2C10-40B6-8011-D41E2605A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00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Software Metrics data alone is </a:t>
            </a:r>
            <a:r>
              <a:rPr lang="en-US" dirty="0" err="1"/>
              <a:t>ofen</a:t>
            </a:r>
            <a:r>
              <a:rPr lang="en-US" dirty="0"/>
              <a:t> non-descriptive and does not follow normal Gaussian distribution.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983E0-2C10-40B6-8011-D41E2605A1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9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CF10-C776-4C93-AFCE-FD6A711AB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821B96-4845-4EF5-810A-623B8F8BF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58780-CA5A-4D3B-AD1E-D82FD49C4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F2C54-D75D-44DA-B07F-2963C881A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78AD5-7FA0-452F-B659-13F88D399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358A6-C87B-4D82-BB45-D8A083456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59E2B-73DF-4FA6-AEA3-D373824E48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7CE6B-8A2B-411E-9D15-46ABF75CA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00308-DF03-4AAC-9FEE-402F223B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B9ED3-9F15-4B00-9FD9-CD3F1D14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9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3BC155-80E8-40F0-82EC-7B41EBFA50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7B8316-A437-456E-AA78-7C4797A73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B14D4-6B97-4C72-84AC-5AF3AF53B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834B4-E66D-4B32-AF61-BFE1C596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4A4DA-EEB8-42C3-A458-A36170D78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62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7F6AC-5BC9-4169-9BD7-16FD1A82A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E5E08-2F83-4BFB-B199-0266F5DCD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FBAF6-8D87-4378-8461-0AE0525F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A7F7D9-22F8-4CBC-98C1-BCBB3D9E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466B1C-EF86-418D-9317-E6317ABEC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21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843EB-302E-4FFF-8C66-6A99292D8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C9E7C-E542-4B13-BE9F-3B7B098281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F78D0-C7C4-497D-8683-4F9ABC8A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117D4-8EFB-4E58-945F-0AF0E2F47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36EA9-5B9F-4A42-AF3F-CB8F8AD7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9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3D7BE-AA8D-45D9-AEBE-804CF314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79C6-A697-4361-8BFC-5FF393F54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4127-9751-4C9A-B3FE-6E9FF5A26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F61F9-B942-474F-81C7-E582737E1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EB74F-415C-4C29-8184-524A0449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14B812-DAD3-468E-A23E-B277458D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F0C2B-F050-40E4-B156-577E68FFF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6C50D-8BFC-4FB3-A469-D80EA3CBE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FF980C-C0C2-478A-80A5-99535A1F1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E5291A-F489-4D4C-A907-C0CAB8A0E1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FAC4B-284F-4E86-B58C-B7B4D9BD1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5DCFA-4700-46B6-9C48-2A4F14B8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05EFCE-5836-4DA8-8A8C-943F348E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E982CC-3292-4692-A573-69F83506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F6BE0-DF81-4E73-A92A-43712DC0D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A7CBB-730F-4163-9C7C-418E7B39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5F4C9-1A36-49AF-953B-3D81FE1D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820357-DC07-41BE-86FB-39422CFC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31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CC9481-3C9D-4A1B-AA84-B0E2FB034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E6C1E-742A-4BDE-A034-192A02CD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FCEB2-D085-43C7-9120-D1583248F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5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0517A-25CD-4537-9E40-1E2573FC7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9C30C-E2DA-4A5C-86D8-FADA2EB1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441A8-DE36-40EF-B2D8-89D12FD0F3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E23AF7-0993-4812-8672-6D419F2C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2B244-4A2F-48E6-A66F-FEE5C415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42B19-B2F9-47E0-B0C5-7F225BAF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4E813-D794-4B98-9C7A-E43C884AD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13CCD4-D319-4047-B6A5-98FEDE3A9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92D4E8-BACE-4EFC-9049-17913864F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E2DFE-57C0-464F-BC7B-980F547B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A0937-C65C-408E-B202-18DCC3A97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06F9F-54F2-44CF-A01D-1D62F679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A1FD38-FC42-4795-90E2-A469A1D02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AEE57-9269-4747-9EAF-3FE7F897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764EE-D60E-4DAB-BB6E-1666F11B0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4EBD8-AA57-4110-B616-0FA3643058D1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05A24-9999-4863-8C9C-DA5D40BD80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7A428-AAB1-460A-B98E-8D6234B1C9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257BA-DE96-44EF-B016-0DB2EA3A5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1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er.com/journal/1066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406B6-3EFD-4E38-A3C0-677CE1F04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822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Uncertainty Quantification (UQ) Project 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CCR-funded project 2012-2019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844C0-4D22-4E47-88BE-721DE90ED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7903"/>
            <a:ext cx="9144000" cy="1655762"/>
          </a:xfrm>
        </p:spPr>
        <p:txBody>
          <a:bodyPr/>
          <a:lstStyle/>
          <a:p>
            <a:r>
              <a:rPr lang="en-US" dirty="0"/>
              <a:t>Elisabetta Ronchieri as member of UQ team</a:t>
            </a:r>
          </a:p>
          <a:p>
            <a:r>
              <a:rPr lang="en-US" dirty="0"/>
              <a:t>INFN CNAF, 20 December 2019</a:t>
            </a:r>
          </a:p>
        </p:txBody>
      </p:sp>
      <p:pic>
        <p:nvPicPr>
          <p:cNvPr id="1026" name="Picture 2" descr="Image result for INFN CCR logo">
            <a:extLst>
              <a:ext uri="{FF2B5EF4-FFF2-40B4-BE49-F238E27FC236}">
                <a16:creationId xmlns:a16="http://schemas.microsoft.com/office/drawing/2014/main" id="{E32A99AA-F110-4EED-AA94-BCA745622F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3" y="-19050"/>
            <a:ext cx="2657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53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778CE-6FBD-4DF9-BD25-559C22BAC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56302-66C6-4216-A54E-E751434C9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O1</a:t>
            </a:r>
            <a:r>
              <a:rPr lang="en-US" dirty="0"/>
              <a:t> Quantitative investigation of the quality of physics foundations and observables for simulation codes and applications</a:t>
            </a:r>
          </a:p>
          <a:p>
            <a:pPr lvl="1"/>
            <a:r>
              <a:rPr lang="en-US" dirty="0"/>
              <a:t>It includes tests for the validation of physics models and observables used in Monte Carlo particle transport code, e.g. Geant4, </a:t>
            </a:r>
            <a:r>
              <a:rPr lang="en-US" dirty="0" err="1"/>
              <a:t>Fluka</a:t>
            </a:r>
            <a:r>
              <a:rPr lang="en-US" dirty="0"/>
              <a:t>, MCNP, and so on</a:t>
            </a:r>
          </a:p>
          <a:p>
            <a:pPr lvl="1"/>
            <a:r>
              <a:rPr lang="en-US" dirty="0"/>
              <a:t>And mathematical framework for uncertainty quantification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O2</a:t>
            </a:r>
            <a:r>
              <a:rPr lang="en-US" dirty="0"/>
              <a:t> Quantitative investigation of the quality of software that produces physics foundation and observables</a:t>
            </a:r>
          </a:p>
          <a:p>
            <a:pPr lvl="1"/>
            <a:r>
              <a:rPr lang="en-US" dirty="0"/>
              <a:t>High quality software is necessary for high quality physics</a:t>
            </a:r>
          </a:p>
          <a:p>
            <a:pPr lvl="1"/>
            <a:r>
              <a:rPr lang="en-US" dirty="0"/>
              <a:t>Objective assessment of the quality of Geant4</a:t>
            </a:r>
          </a:p>
          <a:p>
            <a:pPr lvl="1"/>
            <a:r>
              <a:rPr lang="en-US" dirty="0"/>
              <a:t>Geant4 is a playground for the development of a methodology for the quality assessment of physics software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7DB5-FF6E-468B-A613-749E1747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UQ Team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9240460-C6E1-4667-BC02-6CFF7B953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674660"/>
              </p:ext>
            </p:extLst>
          </p:nvPr>
        </p:nvGraphicFramePr>
        <p:xfrm>
          <a:off x="985520" y="4130040"/>
          <a:ext cx="6395721" cy="18440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84541">
                  <a:extLst>
                    <a:ext uri="{9D8B030D-6E8A-4147-A177-3AD203B41FA5}">
                      <a16:colId xmlns:a16="http://schemas.microsoft.com/office/drawing/2014/main" val="4279031581"/>
                    </a:ext>
                  </a:extLst>
                </a:gridCol>
                <a:gridCol w="1547497">
                  <a:extLst>
                    <a:ext uri="{9D8B030D-6E8A-4147-A177-3AD203B41FA5}">
                      <a16:colId xmlns:a16="http://schemas.microsoft.com/office/drawing/2014/main" val="1068408005"/>
                    </a:ext>
                  </a:extLst>
                </a:gridCol>
                <a:gridCol w="2075254">
                  <a:extLst>
                    <a:ext uri="{9D8B030D-6E8A-4147-A177-3AD203B41FA5}">
                      <a16:colId xmlns:a16="http://schemas.microsoft.com/office/drawing/2014/main" val="2983915516"/>
                    </a:ext>
                  </a:extLst>
                </a:gridCol>
                <a:gridCol w="988429">
                  <a:extLst>
                    <a:ext uri="{9D8B030D-6E8A-4147-A177-3AD203B41FA5}">
                      <a16:colId xmlns:a16="http://schemas.microsoft.com/office/drawing/2014/main" val="1162028970"/>
                    </a:ext>
                  </a:extLst>
                </a:gridCol>
              </a:tblGrid>
              <a:tr h="2660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N. FTE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020043"/>
                  </a:ext>
                </a:extLst>
              </a:tr>
              <a:tr h="213360">
                <a:tc rowSpan="3">
                  <a:txBody>
                    <a:bodyPr/>
                    <a:lstStyle/>
                    <a:p>
                      <a:pPr algn="l"/>
                      <a:endParaRPr lang="en-US" dirty="0"/>
                    </a:p>
                    <a:p>
                      <a:pPr algn="l"/>
                      <a:r>
                        <a:rPr lang="en-US" dirty="0"/>
                        <a:t>INFN Genoa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O1, 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Maria Grazia 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85228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Paolo </a:t>
                      </a:r>
                      <a:r>
                        <a:rPr lang="en-US" dirty="0" err="1"/>
                        <a:t>Saracco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05325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 Cheol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250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INFN CNAF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Elisabetta Ronchieri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969914"/>
                  </a:ext>
                </a:extLst>
              </a:tr>
            </a:tbl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0563F8-A17D-44C6-8EE4-01CD79271F4D}"/>
              </a:ext>
            </a:extLst>
          </p:cNvPr>
          <p:cNvSpPr txBox="1">
            <a:spLocks/>
          </p:cNvSpPr>
          <p:nvPr/>
        </p:nvSpPr>
        <p:spPr>
          <a:xfrm>
            <a:off x="838200" y="1724025"/>
            <a:ext cx="10515600" cy="2533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UQ team changed over the project duration</a:t>
            </a:r>
          </a:p>
          <a:p>
            <a:pPr lvl="1"/>
            <a:r>
              <a:rPr lang="en-US" dirty="0"/>
              <a:t>Close collaboration with Max Planck Institute in Munich (G. </a:t>
            </a:r>
            <a:r>
              <a:rPr lang="en-US" dirty="0" err="1"/>
              <a:t>Waidenspointener</a:t>
            </a:r>
            <a:r>
              <a:rPr lang="en-US" dirty="0"/>
              <a:t>), </a:t>
            </a:r>
            <a:r>
              <a:rPr lang="en-US" dirty="0" err="1"/>
              <a:t>Hanyang</a:t>
            </a:r>
            <a:r>
              <a:rPr lang="en-US" dirty="0"/>
              <a:t> University in </a:t>
            </a:r>
            <a:r>
              <a:rPr lang="en-US" dirty="0" err="1"/>
              <a:t>Seul</a:t>
            </a:r>
            <a:r>
              <a:rPr lang="en-US" dirty="0"/>
              <a:t> (C. H. Kim), PUC University of Porto Alegre (G. Hoff), IXFEL in Hamburg (M. </a:t>
            </a:r>
            <a:r>
              <a:rPr lang="en-US" dirty="0" err="1"/>
              <a:t>Kuster</a:t>
            </a:r>
            <a:r>
              <a:rPr lang="en-US" dirty="0"/>
              <a:t>)  </a:t>
            </a:r>
          </a:p>
          <a:p>
            <a:r>
              <a:rPr lang="en-US" dirty="0"/>
              <a:t>Table shows INFN team members in 2019.</a:t>
            </a:r>
          </a:p>
        </p:txBody>
      </p:sp>
    </p:spTree>
    <p:extLst>
      <p:ext uri="{BB962C8B-B14F-4D97-AF65-F5344CB8AC3E}">
        <p14:creationId xmlns:p14="http://schemas.microsoft.com/office/powerpoint/2010/main" val="39664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682F-600B-41D8-8E87-B29D5039E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331" y="-420067"/>
            <a:ext cx="10515600" cy="1325563"/>
          </a:xfrm>
        </p:spPr>
        <p:txBody>
          <a:bodyPr>
            <a:normAutofit/>
          </a:bodyPr>
          <a:lstStyle/>
          <a:p>
            <a:r>
              <a:rPr lang="en-US" sz="2400" b="1" dirty="0"/>
              <a:t>Results: O2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384FA0-A961-4297-8CDA-DD21C27CF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50890"/>
              </p:ext>
            </p:extLst>
          </p:nvPr>
        </p:nvGraphicFramePr>
        <p:xfrm>
          <a:off x="552837" y="500380"/>
          <a:ext cx="11054080" cy="58572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574066">
                  <a:extLst>
                    <a:ext uri="{9D8B030D-6E8A-4147-A177-3AD203B41FA5}">
                      <a16:colId xmlns:a16="http://schemas.microsoft.com/office/drawing/2014/main" val="893905076"/>
                    </a:ext>
                  </a:extLst>
                </a:gridCol>
                <a:gridCol w="4240007">
                  <a:extLst>
                    <a:ext uri="{9D8B030D-6E8A-4147-A177-3AD203B41FA5}">
                      <a16:colId xmlns:a16="http://schemas.microsoft.com/office/drawing/2014/main" val="1879772920"/>
                    </a:ext>
                  </a:extLst>
                </a:gridCol>
                <a:gridCol w="4240007">
                  <a:extLst>
                    <a:ext uri="{9D8B030D-6E8A-4147-A177-3AD203B41FA5}">
                      <a16:colId xmlns:a16="http://schemas.microsoft.com/office/drawing/2014/main" val="22704968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DO or In 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239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Existing software metrics data sets are old, not always well documented, not related to scientific domains, not free,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dirty="0"/>
                        <a:t>Built 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a new set of software metrics data sets</a:t>
                      </a:r>
                      <a:r>
                        <a:rPr lang="en-US" dirty="0"/>
                        <a:t>, specific for Geant4: </a:t>
                      </a:r>
                      <a:br>
                        <a:rPr lang="en-US" dirty="0"/>
                      </a:br>
                      <a:r>
                        <a:rPr lang="en-US" dirty="0"/>
                        <a:t>-    34 releases examined;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/>
                        <a:t>for each release built data set at file, class, variable, and function;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dirty="0"/>
                        <a:t>metrics are related to complexity, software size and adhesion to object orientation paradigm.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2. Make data sets available to software engineering communities and Geant4 users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74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Existing software metrics analysis are based on these  data sets: they are usually empirical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Performed 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quantitative analysis</a:t>
                      </a:r>
                      <a:r>
                        <a:rPr lang="en-US" dirty="0"/>
                        <a:t> by using statistical methods: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trend analysis</a:t>
                      </a:r>
                      <a:r>
                        <a:rPr lang="en-US" dirty="0"/>
                        <a:t> to monitor software evolution;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inequality analysis</a:t>
                      </a:r>
                      <a:r>
                        <a:rPr lang="en-US" dirty="0"/>
                        <a:t> to determine how metrics distribution change as a software system evolves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 A journal article is under review  (to be submitted at </a:t>
                      </a:r>
                      <a:r>
                        <a:rPr lang="en-US" dirty="0">
                          <a:hlinkClick r:id="rId3"/>
                        </a:rPr>
                        <a:t>‘</a:t>
                      </a:r>
                      <a:r>
                        <a:rPr lang="en-US" b="1" dirty="0">
                          <a:hlinkClick r:id="rId3"/>
                        </a:rPr>
                        <a:t>Empirical Software Engineering</a:t>
                      </a:r>
                      <a:r>
                        <a:rPr lang="en-US" b="1" dirty="0"/>
                        <a:t>: </a:t>
                      </a:r>
                      <a:r>
                        <a:rPr lang="en-US" dirty="0"/>
                        <a:t>An International Journal’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dirty="0"/>
                        <a:t>https://www.springer.com/journal/10664)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40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Some software metrics tools are old, not for C++ languages, include couple of metrics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Selected </a:t>
                      </a:r>
                      <a:r>
                        <a:rPr lang="en-US" b="1" dirty="0" err="1">
                          <a:solidFill>
                            <a:schemeClr val="accent6"/>
                          </a:solidFill>
                        </a:rPr>
                        <a:t>Imagix</a:t>
                      </a:r>
                      <a:r>
                        <a:rPr lang="en-US" b="1" dirty="0">
                          <a:solidFill>
                            <a:schemeClr val="accent6"/>
                          </a:solidFill>
                        </a:rPr>
                        <a:t> 4D</a:t>
                      </a:r>
                      <a:r>
                        <a:rPr lang="en-US" dirty="0"/>
                        <a:t>. </a:t>
                      </a:r>
                    </a:p>
                    <a:p>
                      <a:r>
                        <a:rPr lang="en-US" dirty="0"/>
                        <a:t>Its collaboration supports research activities (always obtained full free license both for windows and </a:t>
                      </a:r>
                      <a:r>
                        <a:rPr lang="en-US" dirty="0" err="1"/>
                        <a:t>linux</a:t>
                      </a:r>
                      <a:r>
                        <a:rPr lang="en-US" dirty="0"/>
                        <a:t>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 Request a new full license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67191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0FF5FFB5-B917-41C7-9C96-6185B103FCB2}"/>
              </a:ext>
            </a:extLst>
          </p:cNvPr>
          <p:cNvSpPr/>
          <p:nvPr/>
        </p:nvSpPr>
        <p:spPr>
          <a:xfrm>
            <a:off x="426720" y="6377631"/>
            <a:ext cx="114406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Geant4 team @ CERN have: showed interest in results, given support to obtain code and provided feedback to understand some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42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957FD-7165-4B0E-8FDF-F84C2B090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Ongoing and Future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EB2B5-FA79-4C4E-A00F-4D7BE3269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009" y="1838739"/>
            <a:ext cx="10538791" cy="433822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Definition of a new project, </a:t>
            </a:r>
            <a:r>
              <a:rPr lang="en-US" dirty="0" err="1"/>
              <a:t>IDataLib</a:t>
            </a:r>
            <a:r>
              <a:rPr lang="en-US" dirty="0"/>
              <a:t> on physics data libraries (leader Genova)</a:t>
            </a:r>
          </a:p>
          <a:p>
            <a:pPr lvl="1"/>
            <a:r>
              <a:rPr lang="en-US" dirty="0"/>
              <a:t>Workshop ‘</a:t>
            </a:r>
            <a:r>
              <a:rPr lang="en-US" b="1" dirty="0"/>
              <a:t>Open Data Libraries Workshop’</a:t>
            </a:r>
            <a:r>
              <a:rPr lang="en-US" dirty="0"/>
              <a:t> at IEEE NSS MIC 2019 https://nssmic.ieee.org/2019/workshops/</a:t>
            </a:r>
          </a:p>
          <a:p>
            <a:pPr lvl="1"/>
            <a:r>
              <a:rPr lang="en-US" dirty="0"/>
              <a:t>A Manifesto document is under definition (M. G. Pia @ INFN, E. Ronchieri @ INFN, M. Fleming @ International Nuclear Data Evaluation Co-operation, C. Hill Head of IAEA Atomic and Molecular Data Unit, D. Brown Head of ENDF/B @ Brookhaven National Laboratory, B. </a:t>
            </a:r>
            <a:r>
              <a:rPr lang="en-US" dirty="0" err="1"/>
              <a:t>Prytichenko</a:t>
            </a:r>
            <a:r>
              <a:rPr lang="en-US" dirty="0"/>
              <a:t> @ Brookhaven National Laboratory, K. Tada @ Japan Atomic Energy Agency, R. Townson Research Officer for National Research Council Canada, M.-A. </a:t>
            </a:r>
            <a:r>
              <a:rPr lang="en-US" dirty="0" err="1"/>
              <a:t>Descalle</a:t>
            </a:r>
            <a:r>
              <a:rPr lang="en-US" dirty="0"/>
              <a:t> @ </a:t>
            </a:r>
            <a:r>
              <a:rPr lang="en-US" dirty="0" err="1"/>
              <a:t>Xray</a:t>
            </a:r>
            <a:r>
              <a:rPr lang="en-US" dirty="0"/>
              <a:t> Science &amp; Technology Group Leader at Lawrence Livermore National Laboratory, M. </a:t>
            </a:r>
            <a:r>
              <a:rPr lang="en-US" dirty="0" err="1"/>
              <a:t>Spannowsky</a:t>
            </a:r>
            <a:r>
              <a:rPr lang="en-US" dirty="0"/>
              <a:t> Prof. Centre for Particle Theory @ Durham University, T. </a:t>
            </a:r>
            <a:r>
              <a:rPr lang="en-US" dirty="0" err="1"/>
              <a:t>Basaglia</a:t>
            </a:r>
            <a:r>
              <a:rPr lang="en-US" dirty="0"/>
              <a:t> Head of CERN Library @ CERN Scientific Information Service</a:t>
            </a:r>
          </a:p>
          <a:p>
            <a:r>
              <a:rPr lang="en-US" dirty="0"/>
              <a:t>Application of Unsupervised and Semi-supervised ML techniques on software characteristics data sets (CNAF)</a:t>
            </a:r>
          </a:p>
          <a:p>
            <a:pPr lvl="1"/>
            <a:r>
              <a:rPr lang="en-US" dirty="0"/>
              <a:t>Up to now 4 articles on international conferences</a:t>
            </a:r>
          </a:p>
          <a:p>
            <a:pPr lvl="1"/>
            <a:r>
              <a:rPr lang="en-US" dirty="0"/>
              <a:t>1 article on journal is under submission ‘</a:t>
            </a:r>
            <a:r>
              <a:rPr lang="en-US" b="1" dirty="0"/>
              <a:t>Journal of Systems and Software’ https://www.journals.elsevier.com/journal-of-systems-and-software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87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2146</TotalTime>
  <Words>649</Words>
  <Application>Microsoft Office PowerPoint</Application>
  <PresentationFormat>Widescreen</PresentationFormat>
  <Paragraphs>63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Uncertainty Quantification (UQ) Project  CCR-funded project 2012-2019</vt:lpstr>
      <vt:lpstr>Objectives</vt:lpstr>
      <vt:lpstr>UQ Team</vt:lpstr>
      <vt:lpstr>Results: O2</vt:lpstr>
      <vt:lpstr>Ongoing and Future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Uncertainty Quantification</dc:title>
  <dc:creator>Elisabetta Ronchieri in Concu</dc:creator>
  <cp:lastModifiedBy> </cp:lastModifiedBy>
  <cp:revision>14</cp:revision>
  <dcterms:created xsi:type="dcterms:W3CDTF">2019-11-30T09:17:48Z</dcterms:created>
  <dcterms:modified xsi:type="dcterms:W3CDTF">2019-12-20T10:39:35Z</dcterms:modified>
</cp:coreProperties>
</file>