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5"/>
  </p:notesMasterIdLst>
  <p:sldIdLst>
    <p:sldId id="258" r:id="rId5"/>
    <p:sldId id="300" r:id="rId6"/>
    <p:sldId id="316" r:id="rId7"/>
    <p:sldId id="2311" r:id="rId8"/>
    <p:sldId id="315" r:id="rId9"/>
    <p:sldId id="2310" r:id="rId10"/>
    <p:sldId id="1408" r:id="rId11"/>
    <p:sldId id="2306" r:id="rId12"/>
    <p:sldId id="302" r:id="rId13"/>
    <p:sldId id="305" r:id="rId14"/>
    <p:sldId id="304" r:id="rId15"/>
    <p:sldId id="306" r:id="rId16"/>
    <p:sldId id="307" r:id="rId17"/>
    <p:sldId id="308" r:id="rId18"/>
    <p:sldId id="2305" r:id="rId19"/>
    <p:sldId id="301" r:id="rId20"/>
    <p:sldId id="310" r:id="rId21"/>
    <p:sldId id="314" r:id="rId22"/>
    <p:sldId id="322" r:id="rId23"/>
    <p:sldId id="23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0" autoAdjust="0"/>
    <p:restoredTop sz="94646"/>
  </p:normalViewPr>
  <p:slideViewPr>
    <p:cSldViewPr snapToGrid="0" snapToObjects="1">
      <p:cViewPr varScale="1">
        <p:scale>
          <a:sx n="143" d="100"/>
          <a:sy n="143" d="100"/>
        </p:scale>
        <p:origin x="216"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FE105C-610C-45BC-A5A9-4212EC80533F}" type="datetimeFigureOut">
              <a:rPr lang="en-US" smtClean="0"/>
              <a:t>8/29/22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D1B33-9DD6-460F-8FC8-46D174B940F4}" type="slidenum">
              <a:rPr lang="en-US" smtClean="0"/>
              <a:t>‹#›</a:t>
            </a:fld>
            <a:endParaRPr lang="en-US"/>
          </a:p>
        </p:txBody>
      </p:sp>
    </p:spTree>
    <p:extLst>
      <p:ext uri="{BB962C8B-B14F-4D97-AF65-F5344CB8AC3E}">
        <p14:creationId xmlns:p14="http://schemas.microsoft.com/office/powerpoint/2010/main" val="33060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6350" y="0"/>
            <a:ext cx="12179300" cy="6858000"/>
          </a:xfrm>
          <a:prstGeom prst="rect">
            <a:avLst/>
          </a:prstGeom>
        </p:spPr>
      </p:pic>
      <p:sp>
        <p:nvSpPr>
          <p:cNvPr id="2" name="Title 1"/>
          <p:cNvSpPr>
            <a:spLocks noGrp="1"/>
          </p:cNvSpPr>
          <p:nvPr>
            <p:ph type="ctrTitle"/>
          </p:nvPr>
        </p:nvSpPr>
        <p:spPr>
          <a:xfrm>
            <a:off x="5408246" y="3330419"/>
            <a:ext cx="6322645" cy="1039700"/>
          </a:xfrm>
        </p:spPr>
        <p:txBody>
          <a:bodyPr anchor="t">
            <a:normAutofit/>
          </a:bodyPr>
          <a:lstStyle>
            <a:lvl1pPr algn="r">
              <a:defRPr sz="32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5408247" y="4642339"/>
            <a:ext cx="6322645"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579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96" y="17647"/>
            <a:ext cx="11648703" cy="668026"/>
          </a:xfrm>
        </p:spPr>
        <p:txBody>
          <a:bodyPr>
            <a:normAutofit/>
          </a:bodyPr>
          <a:lstStyle>
            <a:lvl1pPr>
              <a:defRPr sz="3200">
                <a:solidFill>
                  <a:srgbClr val="30519D"/>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238495" y="700311"/>
            <a:ext cx="11648703" cy="5780858"/>
          </a:xfrm>
        </p:spPr>
        <p:txBody>
          <a:bodyPr>
            <a:noAutofit/>
          </a:bodyPr>
          <a:lstStyle>
            <a:lvl1pPr>
              <a:lnSpc>
                <a:spcPct val="100000"/>
              </a:lnSpc>
              <a:defRPr sz="2200">
                <a:latin typeface="Arial" charset="0"/>
                <a:ea typeface="Arial" charset="0"/>
                <a:cs typeface="Arial" charset="0"/>
              </a:defRPr>
            </a:lvl1pPr>
            <a:lvl2pPr>
              <a:lnSpc>
                <a:spcPct val="100000"/>
              </a:lnSpc>
              <a:defRPr sz="2000">
                <a:latin typeface="Arial" charset="0"/>
                <a:ea typeface="Arial" charset="0"/>
                <a:cs typeface="Arial" charset="0"/>
              </a:defRPr>
            </a:lvl2pPr>
            <a:lvl3pPr>
              <a:lnSpc>
                <a:spcPct val="100000"/>
              </a:lnSpc>
              <a:defRPr sz="1800">
                <a:latin typeface="Arial" charset="0"/>
                <a:ea typeface="Arial" charset="0"/>
                <a:cs typeface="Arial" charset="0"/>
              </a:defRPr>
            </a:lvl3pPr>
            <a:lvl4pPr>
              <a:lnSpc>
                <a:spcPct val="100000"/>
              </a:lnSpc>
              <a:defRPr sz="1600">
                <a:latin typeface="Arial" charset="0"/>
                <a:ea typeface="Arial" charset="0"/>
                <a:cs typeface="Arial" charset="0"/>
              </a:defRPr>
            </a:lvl4pPr>
            <a:lvl5pPr>
              <a:lnSpc>
                <a:spcPct val="100000"/>
              </a:lnSpc>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724400" y="6481169"/>
            <a:ext cx="2743200" cy="365125"/>
          </a:xfrm>
        </p:spPr>
        <p:txBody>
          <a:bodyPr/>
          <a:lstStyle>
            <a:lvl1pPr algn="ctr">
              <a:defRPr/>
            </a:lvl1pPr>
          </a:lstStyle>
          <a:p>
            <a:r>
              <a:rPr lang="en-US" dirty="0"/>
              <a:t>eeFACT2022</a:t>
            </a:r>
          </a:p>
        </p:txBody>
      </p:sp>
      <p:sp>
        <p:nvSpPr>
          <p:cNvPr id="5" name="Footer Placeholder 4"/>
          <p:cNvSpPr>
            <a:spLocks noGrp="1"/>
          </p:cNvSpPr>
          <p:nvPr>
            <p:ph type="ftr" sz="quarter" idx="11"/>
          </p:nvPr>
        </p:nvSpPr>
        <p:spPr>
          <a:xfrm>
            <a:off x="238496" y="6484053"/>
            <a:ext cx="1798122" cy="365125"/>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11489376" y="6484053"/>
            <a:ext cx="583439"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1451136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April 20, 2020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9329616" y="6356352"/>
            <a:ext cx="27432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10" name="Picture 9">
            <a:extLst>
              <a:ext uri="{FF2B5EF4-FFF2-40B4-BE49-F238E27FC236}">
                <a16:creationId xmlns:a16="http://schemas.microsoft.com/office/drawing/2014/main" id="{3AF3181C-7075-5645-97E3-248EB6F42B7C}"/>
              </a:ext>
            </a:extLst>
          </p:cNvPr>
          <p:cNvPicPr>
            <a:picLocks noChangeAspect="1"/>
          </p:cNvPicPr>
          <p:nvPr userDrawn="1"/>
        </p:nvPicPr>
        <p:blipFill>
          <a:blip r:embed="rId4"/>
          <a:stretch>
            <a:fillRect/>
          </a:stretch>
        </p:blipFill>
        <p:spPr>
          <a:xfrm>
            <a:off x="6350" y="0"/>
            <a:ext cx="12179300" cy="6858000"/>
          </a:xfrm>
          <a:prstGeom prst="rect">
            <a:avLst/>
          </a:prstGeom>
        </p:spPr>
      </p:pic>
    </p:spTree>
    <p:extLst>
      <p:ext uri="{BB962C8B-B14F-4D97-AF65-F5344CB8AC3E}">
        <p14:creationId xmlns:p14="http://schemas.microsoft.com/office/powerpoint/2010/main" val="4058735242"/>
      </p:ext>
    </p:extLst>
  </p:cSld>
  <p:clrMap bg1="lt1" tx1="dk1" bg2="lt2" tx2="dk2" accent1="accent1" accent2="accent2" accent3="accent3" accent4="accent4" accent5="accent5" accent6="accent6" hlink="hlink" folHlink="folHlink"/>
  <p:sldLayoutIdLst>
    <p:sldLayoutId id="2147483673" r:id="rId1"/>
    <p:sldLayoutId id="2147483684" r:id="rId2"/>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1BE2-3126-4E29-ABD5-43D3FBCF3D23}"/>
              </a:ext>
            </a:extLst>
          </p:cNvPr>
          <p:cNvSpPr>
            <a:spLocks noGrp="1"/>
          </p:cNvSpPr>
          <p:nvPr>
            <p:ph type="ctrTitle"/>
          </p:nvPr>
        </p:nvSpPr>
        <p:spPr>
          <a:xfrm>
            <a:off x="5018502" y="2835373"/>
            <a:ext cx="6322645" cy="636670"/>
          </a:xfrm>
        </p:spPr>
        <p:txBody>
          <a:bodyPr>
            <a:normAutofit/>
          </a:bodyPr>
          <a:lstStyle/>
          <a:p>
            <a:r>
              <a:rPr lang="en-US" dirty="0"/>
              <a:t>EIC Instrumentation Challenges</a:t>
            </a:r>
          </a:p>
        </p:txBody>
      </p:sp>
      <p:sp>
        <p:nvSpPr>
          <p:cNvPr id="3" name="Subtitle 2">
            <a:extLst>
              <a:ext uri="{FF2B5EF4-FFF2-40B4-BE49-F238E27FC236}">
                <a16:creationId xmlns:a16="http://schemas.microsoft.com/office/drawing/2014/main" id="{48F28123-5954-40DD-9ED5-ECD53647231A}"/>
              </a:ext>
            </a:extLst>
          </p:cNvPr>
          <p:cNvSpPr>
            <a:spLocks noGrp="1"/>
          </p:cNvSpPr>
          <p:nvPr>
            <p:ph type="subTitle" idx="1"/>
          </p:nvPr>
        </p:nvSpPr>
        <p:spPr>
          <a:xfrm>
            <a:off x="5318305" y="3550437"/>
            <a:ext cx="6322645" cy="944379"/>
          </a:xfrm>
        </p:spPr>
        <p:txBody>
          <a:bodyPr>
            <a:normAutofit/>
          </a:bodyPr>
          <a:lstStyle/>
          <a:p>
            <a:pPr algn="ctr"/>
            <a:r>
              <a:rPr lang="en-US" dirty="0"/>
              <a:t>David Gassner        Sept 14, 2022</a:t>
            </a:r>
          </a:p>
          <a:p>
            <a:pPr algn="ctr"/>
            <a:r>
              <a:rPr lang="en-US" dirty="0"/>
              <a:t>eeFACT22</a:t>
            </a:r>
          </a:p>
          <a:p>
            <a:endParaRPr lang="en-US" dirty="0"/>
          </a:p>
        </p:txBody>
      </p:sp>
    </p:spTree>
    <p:extLst>
      <p:ext uri="{BB962C8B-B14F-4D97-AF65-F5344CB8AC3E}">
        <p14:creationId xmlns:p14="http://schemas.microsoft.com/office/powerpoint/2010/main" val="2976477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332CA5-F6D4-184C-A0DD-82D95AA23A6E}"/>
              </a:ext>
            </a:extLst>
          </p:cNvPr>
          <p:cNvPicPr>
            <a:picLocks noChangeAspect="1"/>
          </p:cNvPicPr>
          <p:nvPr/>
        </p:nvPicPr>
        <p:blipFill>
          <a:blip r:embed="rId2"/>
          <a:stretch>
            <a:fillRect/>
          </a:stretch>
        </p:blipFill>
        <p:spPr>
          <a:xfrm>
            <a:off x="3961495" y="3030977"/>
            <a:ext cx="4269009" cy="2811043"/>
          </a:xfrm>
          <a:prstGeom prst="rect">
            <a:avLst/>
          </a:prstGeom>
        </p:spPr>
      </p:pic>
      <p:sp>
        <p:nvSpPr>
          <p:cNvPr id="2" name="Title 1">
            <a:extLst>
              <a:ext uri="{FF2B5EF4-FFF2-40B4-BE49-F238E27FC236}">
                <a16:creationId xmlns:a16="http://schemas.microsoft.com/office/drawing/2014/main" id="{B4BD0ABA-1DA1-C54D-B34E-5ACB439C1E0E}"/>
              </a:ext>
            </a:extLst>
          </p:cNvPr>
          <p:cNvSpPr>
            <a:spLocks noGrp="1"/>
          </p:cNvSpPr>
          <p:nvPr>
            <p:ph type="title"/>
          </p:nvPr>
        </p:nvSpPr>
        <p:spPr/>
        <p:txBody>
          <a:bodyPr/>
          <a:lstStyle/>
          <a:p>
            <a:r>
              <a:rPr lang="en-US" dirty="0"/>
              <a:t>New Hadron Ring BPMs </a:t>
            </a:r>
          </a:p>
        </p:txBody>
      </p:sp>
      <p:sp>
        <p:nvSpPr>
          <p:cNvPr id="5" name="Slide Number Placeholder 4">
            <a:extLst>
              <a:ext uri="{FF2B5EF4-FFF2-40B4-BE49-F238E27FC236}">
                <a16:creationId xmlns:a16="http://schemas.microsoft.com/office/drawing/2014/main" id="{B1268379-9CB7-154A-846C-1816CFB5840F}"/>
              </a:ext>
            </a:extLst>
          </p:cNvPr>
          <p:cNvSpPr>
            <a:spLocks noGrp="1"/>
          </p:cNvSpPr>
          <p:nvPr>
            <p:ph type="sldNum" sz="quarter" idx="12"/>
          </p:nvPr>
        </p:nvSpPr>
        <p:spPr/>
        <p:txBody>
          <a:bodyPr/>
          <a:lstStyle/>
          <a:p>
            <a:fld id="{893C5830-40F3-F04E-B2E3-10E6672BA8FF}" type="slidenum">
              <a:rPr lang="en-US" smtClean="0"/>
              <a:pPr/>
              <a:t>10</a:t>
            </a:fld>
            <a:endParaRPr lang="en-US"/>
          </a:p>
        </p:txBody>
      </p:sp>
      <p:sp>
        <p:nvSpPr>
          <p:cNvPr id="8" name="Date Placeholder 3">
            <a:extLst>
              <a:ext uri="{FF2B5EF4-FFF2-40B4-BE49-F238E27FC236}">
                <a16:creationId xmlns:a16="http://schemas.microsoft.com/office/drawing/2014/main" id="{F9D99BFC-3EF7-D34E-AF13-9F46530F4A7F}"/>
              </a:ext>
            </a:extLst>
          </p:cNvPr>
          <p:cNvSpPr>
            <a:spLocks noGrp="1"/>
          </p:cNvSpPr>
          <p:nvPr>
            <p:ph type="dt" sz="half" idx="10"/>
          </p:nvPr>
        </p:nvSpPr>
        <p:spPr>
          <a:xfrm>
            <a:off x="4724400" y="6481169"/>
            <a:ext cx="2743200" cy="365125"/>
          </a:xfrm>
        </p:spPr>
        <p:txBody>
          <a:bodyPr/>
          <a:lstStyle/>
          <a:p>
            <a:r>
              <a:rPr lang="en-US" dirty="0"/>
              <a:t>eeFACT2022</a:t>
            </a:r>
          </a:p>
        </p:txBody>
      </p:sp>
      <p:sp>
        <p:nvSpPr>
          <p:cNvPr id="9" name="Rectangle 1">
            <a:extLst>
              <a:ext uri="{FF2B5EF4-FFF2-40B4-BE49-F238E27FC236}">
                <a16:creationId xmlns:a16="http://schemas.microsoft.com/office/drawing/2014/main" id="{5D6D7CD2-FDA4-124F-A2FC-AB9809326FA9}"/>
              </a:ext>
            </a:extLst>
          </p:cNvPr>
          <p:cNvSpPr>
            <a:spLocks noChangeArrowheads="1"/>
          </p:cNvSpPr>
          <p:nvPr/>
        </p:nvSpPr>
        <p:spPr bwMode="auto">
          <a:xfrm>
            <a:off x="172190" y="2195151"/>
            <a:ext cx="34375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t>Existing RHIC cryo-interconnect showing existing stripline BPM</a:t>
            </a:r>
            <a:endParaRPr kumimoji="0" lang="en-US" altLang="en-US" sz="2000" b="0" i="0" u="none" strike="noStrike" cap="none" normalizeH="0" baseline="0" dirty="0">
              <a:ln>
                <a:noFill/>
              </a:ln>
              <a:solidFill>
                <a:schemeClr val="tx1"/>
              </a:solidFill>
              <a:effectLst/>
            </a:endParaRPr>
          </a:p>
        </p:txBody>
      </p:sp>
      <p:pic>
        <p:nvPicPr>
          <p:cNvPr id="4" name="Picture 3">
            <a:extLst>
              <a:ext uri="{FF2B5EF4-FFF2-40B4-BE49-F238E27FC236}">
                <a16:creationId xmlns:a16="http://schemas.microsoft.com/office/drawing/2014/main" id="{57027F86-41D1-CF4C-89B4-36A4C1150478}"/>
              </a:ext>
            </a:extLst>
          </p:cNvPr>
          <p:cNvPicPr>
            <a:picLocks noChangeAspect="1"/>
          </p:cNvPicPr>
          <p:nvPr/>
        </p:nvPicPr>
        <p:blipFill>
          <a:blip r:embed="rId3"/>
          <a:stretch>
            <a:fillRect/>
          </a:stretch>
        </p:blipFill>
        <p:spPr>
          <a:xfrm>
            <a:off x="67293" y="3197452"/>
            <a:ext cx="3997406" cy="2389384"/>
          </a:xfrm>
          <a:prstGeom prst="rect">
            <a:avLst/>
          </a:prstGeom>
        </p:spPr>
      </p:pic>
      <p:pic>
        <p:nvPicPr>
          <p:cNvPr id="14" name="Picture 13">
            <a:extLst>
              <a:ext uri="{FF2B5EF4-FFF2-40B4-BE49-F238E27FC236}">
                <a16:creationId xmlns:a16="http://schemas.microsoft.com/office/drawing/2014/main" id="{43F66C3B-0C9A-674D-9394-26DA90D1F796}"/>
              </a:ext>
            </a:extLst>
          </p:cNvPr>
          <p:cNvPicPr>
            <a:picLocks noChangeAspect="1"/>
          </p:cNvPicPr>
          <p:nvPr/>
        </p:nvPicPr>
        <p:blipFill>
          <a:blip r:embed="rId4"/>
          <a:stretch>
            <a:fillRect/>
          </a:stretch>
        </p:blipFill>
        <p:spPr>
          <a:xfrm>
            <a:off x="8127299" y="3182740"/>
            <a:ext cx="4064699" cy="2507518"/>
          </a:xfrm>
          <a:prstGeom prst="rect">
            <a:avLst/>
          </a:prstGeom>
        </p:spPr>
      </p:pic>
      <p:pic>
        <p:nvPicPr>
          <p:cNvPr id="15" name="Picture 14">
            <a:extLst>
              <a:ext uri="{FF2B5EF4-FFF2-40B4-BE49-F238E27FC236}">
                <a16:creationId xmlns:a16="http://schemas.microsoft.com/office/drawing/2014/main" id="{097721D4-5266-6746-ACAD-21EF38D967B7}"/>
              </a:ext>
            </a:extLst>
          </p:cNvPr>
          <p:cNvPicPr>
            <a:picLocks noChangeAspect="1"/>
          </p:cNvPicPr>
          <p:nvPr/>
        </p:nvPicPr>
        <p:blipFill>
          <a:blip r:embed="rId5"/>
          <a:stretch>
            <a:fillRect/>
          </a:stretch>
        </p:blipFill>
        <p:spPr>
          <a:xfrm rot="17176816">
            <a:off x="2412661" y="2976627"/>
            <a:ext cx="677103" cy="884748"/>
          </a:xfrm>
          <a:prstGeom prst="rect">
            <a:avLst/>
          </a:prstGeom>
        </p:spPr>
      </p:pic>
      <p:sp>
        <p:nvSpPr>
          <p:cNvPr id="16" name="Content Placeholder 2">
            <a:extLst>
              <a:ext uri="{FF2B5EF4-FFF2-40B4-BE49-F238E27FC236}">
                <a16:creationId xmlns:a16="http://schemas.microsoft.com/office/drawing/2014/main" id="{CC814578-1F83-E14F-AEF2-371316BCD20C}"/>
              </a:ext>
            </a:extLst>
          </p:cNvPr>
          <p:cNvSpPr>
            <a:spLocks noGrp="1"/>
          </p:cNvSpPr>
          <p:nvPr>
            <p:ph idx="1"/>
          </p:nvPr>
        </p:nvSpPr>
        <p:spPr>
          <a:xfrm>
            <a:off x="238495" y="700311"/>
            <a:ext cx="11648703" cy="1721191"/>
          </a:xfrm>
        </p:spPr>
        <p:txBody>
          <a:bodyPr/>
          <a:lstStyle/>
          <a:p>
            <a:r>
              <a:rPr lang="en-US" sz="1800" dirty="0"/>
              <a:t>To avoid heating of the cryogenic signal cables due to the shorter, more intense hadron bunches, the existing RHIC stripline BPMs will be shielded to minimize impedance.</a:t>
            </a:r>
          </a:p>
          <a:p>
            <a:r>
              <a:rPr lang="en-US" sz="1800" dirty="0"/>
              <a:t>279 new button type cryo-BPMs will be installed in the hadron ring adjacent to the shielded strip-line BPMs</a:t>
            </a:r>
          </a:p>
          <a:p>
            <a:pPr marL="0" indent="0">
              <a:buNone/>
            </a:pPr>
            <a:endParaRPr lang="en-US" sz="2000" dirty="0"/>
          </a:p>
        </p:txBody>
      </p:sp>
      <p:sp>
        <p:nvSpPr>
          <p:cNvPr id="17" name="Rectangle 1">
            <a:extLst>
              <a:ext uri="{FF2B5EF4-FFF2-40B4-BE49-F238E27FC236}">
                <a16:creationId xmlns:a16="http://schemas.microsoft.com/office/drawing/2014/main" id="{78F5FE4D-7B7D-E24B-9D50-137846FA2C0E}"/>
              </a:ext>
            </a:extLst>
          </p:cNvPr>
          <p:cNvSpPr>
            <a:spLocks noChangeArrowheads="1"/>
          </p:cNvSpPr>
          <p:nvPr/>
        </p:nvSpPr>
        <p:spPr bwMode="auto">
          <a:xfrm>
            <a:off x="8230504" y="2091195"/>
            <a:ext cx="37229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t>New interconnect bellows with integrated button BPM and cryo-cooling bypass</a:t>
            </a:r>
            <a:endParaRPr kumimoji="0" lang="en-US" altLang="en-US" sz="2000" b="0" i="0" u="none" strike="noStrike" cap="none" normalizeH="0" baseline="0" dirty="0">
              <a:ln>
                <a:noFill/>
              </a:ln>
              <a:solidFill>
                <a:schemeClr val="tx1"/>
              </a:solidFill>
              <a:effectLst/>
            </a:endParaRPr>
          </a:p>
        </p:txBody>
      </p:sp>
      <p:sp>
        <p:nvSpPr>
          <p:cNvPr id="18" name="Rectangle 1">
            <a:extLst>
              <a:ext uri="{FF2B5EF4-FFF2-40B4-BE49-F238E27FC236}">
                <a16:creationId xmlns:a16="http://schemas.microsoft.com/office/drawing/2014/main" id="{9D0BA783-8441-8842-94A6-DE4842D18842}"/>
              </a:ext>
            </a:extLst>
          </p:cNvPr>
          <p:cNvSpPr>
            <a:spLocks noChangeArrowheads="1"/>
          </p:cNvSpPr>
          <p:nvPr/>
        </p:nvSpPr>
        <p:spPr bwMode="auto">
          <a:xfrm>
            <a:off x="4165804" y="2167077"/>
            <a:ext cx="38951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t>Existing interconnect bellows removed, new flanges &amp; </a:t>
            </a:r>
            <a:r>
              <a:rPr lang="en-US" altLang="en-US" sz="2000" dirty="0" err="1"/>
              <a:t>cryo</a:t>
            </a:r>
            <a:r>
              <a:rPr lang="en-US" altLang="en-US" sz="2000" dirty="0"/>
              <a:t> cooling bypass</a:t>
            </a:r>
            <a:endParaRPr kumimoji="0" lang="en-US" altLang="en-US" sz="2000" b="0" i="0" u="none" strike="noStrike" cap="none" normalizeH="0" baseline="0" dirty="0">
              <a:ln>
                <a:noFill/>
              </a:ln>
              <a:solidFill>
                <a:schemeClr val="tx1"/>
              </a:solidFill>
              <a:effectLst/>
            </a:endParaRPr>
          </a:p>
        </p:txBody>
      </p:sp>
      <p:cxnSp>
        <p:nvCxnSpPr>
          <p:cNvPr id="20" name="Straight Arrow Connector 19">
            <a:extLst>
              <a:ext uri="{FF2B5EF4-FFF2-40B4-BE49-F238E27FC236}">
                <a16:creationId xmlns:a16="http://schemas.microsoft.com/office/drawing/2014/main" id="{D7D05D3B-4D14-184D-B463-79B6D345A8C6}"/>
              </a:ext>
            </a:extLst>
          </p:cNvPr>
          <p:cNvCxnSpPr/>
          <p:nvPr/>
        </p:nvCxnSpPr>
        <p:spPr>
          <a:xfrm>
            <a:off x="10208710" y="2843509"/>
            <a:ext cx="350729" cy="1305838"/>
          </a:xfrm>
          <a:prstGeom prst="straightConnector1">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C72B147-69C5-8349-9231-C84FD48806D9}"/>
              </a:ext>
            </a:extLst>
          </p:cNvPr>
          <p:cNvSpPr txBox="1"/>
          <p:nvPr/>
        </p:nvSpPr>
        <p:spPr>
          <a:xfrm>
            <a:off x="8612492" y="5690258"/>
            <a:ext cx="3579506" cy="369332"/>
          </a:xfrm>
          <a:prstGeom prst="rect">
            <a:avLst/>
          </a:prstGeom>
          <a:noFill/>
        </p:spPr>
        <p:txBody>
          <a:bodyPr wrap="none" rtlCol="0">
            <a:spAutoFit/>
          </a:bodyPr>
          <a:lstStyle/>
          <a:p>
            <a:r>
              <a:rPr lang="en-US" dirty="0"/>
              <a:t>Pictures &amp; 3D models from C. Hetzel</a:t>
            </a:r>
          </a:p>
        </p:txBody>
      </p:sp>
    </p:spTree>
    <p:extLst>
      <p:ext uri="{BB962C8B-B14F-4D97-AF65-F5344CB8AC3E}">
        <p14:creationId xmlns:p14="http://schemas.microsoft.com/office/powerpoint/2010/main" val="75349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0ABA-1DA1-C54D-B34E-5ACB439C1E0E}"/>
              </a:ext>
            </a:extLst>
          </p:cNvPr>
          <p:cNvSpPr>
            <a:spLocks noGrp="1"/>
          </p:cNvSpPr>
          <p:nvPr>
            <p:ph type="title"/>
          </p:nvPr>
        </p:nvSpPr>
        <p:spPr>
          <a:xfrm>
            <a:off x="238496" y="17647"/>
            <a:ext cx="11648703" cy="427427"/>
          </a:xfrm>
        </p:spPr>
        <p:txBody>
          <a:bodyPr>
            <a:normAutofit/>
          </a:bodyPr>
          <a:lstStyle/>
          <a:p>
            <a:r>
              <a:rPr lang="en-US" sz="2000" dirty="0"/>
              <a:t>New Hadron Ring BPMs - operations with large radial offset, why?</a:t>
            </a:r>
          </a:p>
        </p:txBody>
      </p:sp>
      <p:sp>
        <p:nvSpPr>
          <p:cNvPr id="3" name="Content Placeholder 2">
            <a:extLst>
              <a:ext uri="{FF2B5EF4-FFF2-40B4-BE49-F238E27FC236}">
                <a16:creationId xmlns:a16="http://schemas.microsoft.com/office/drawing/2014/main" id="{429D566F-CC26-5641-A930-A39ABF248CC5}"/>
              </a:ext>
            </a:extLst>
          </p:cNvPr>
          <p:cNvSpPr>
            <a:spLocks noGrp="1"/>
          </p:cNvSpPr>
          <p:nvPr>
            <p:ph idx="1"/>
          </p:nvPr>
        </p:nvSpPr>
        <p:spPr>
          <a:xfrm>
            <a:off x="146028" y="549670"/>
            <a:ext cx="11648703" cy="1350854"/>
          </a:xfrm>
        </p:spPr>
        <p:txBody>
          <a:bodyPr/>
          <a:lstStyle/>
          <a:p>
            <a:r>
              <a:rPr lang="en-US" sz="1500" dirty="0">
                <a:latin typeface="+mn-lt"/>
              </a:rPr>
              <a:t>Hadrons and electrons must circulate in their respective storage rings with the same revolution period, 12.8 us.</a:t>
            </a:r>
          </a:p>
          <a:p>
            <a:r>
              <a:rPr lang="en-US" sz="1500" dirty="0">
                <a:latin typeface="+mn-lt"/>
              </a:rPr>
              <a:t>The electron beam is highly relativistic over the entire energy range of 5 to 18 GeV, so the electron revolution period is practically constant.</a:t>
            </a:r>
          </a:p>
          <a:p>
            <a:r>
              <a:rPr lang="en-US" sz="1500" dirty="0">
                <a:latin typeface="+mn-lt"/>
              </a:rPr>
              <a:t>In contrast, the hadron relativistic speed varies significantly over the proton energy range of 100 to 275 GeV. </a:t>
            </a:r>
          </a:p>
          <a:p>
            <a:r>
              <a:rPr lang="en-US" sz="1500" dirty="0">
                <a:latin typeface="+mn-lt"/>
              </a:rPr>
              <a:t>To compensate for speed difference, a radial offset is used in the hadron storage ring to change the circumference path length.  </a:t>
            </a:r>
          </a:p>
        </p:txBody>
      </p:sp>
      <p:sp>
        <p:nvSpPr>
          <p:cNvPr id="5" name="Slide Number Placeholder 4">
            <a:extLst>
              <a:ext uri="{FF2B5EF4-FFF2-40B4-BE49-F238E27FC236}">
                <a16:creationId xmlns:a16="http://schemas.microsoft.com/office/drawing/2014/main" id="{B1268379-9CB7-154A-846C-1816CFB5840F}"/>
              </a:ext>
            </a:extLst>
          </p:cNvPr>
          <p:cNvSpPr>
            <a:spLocks noGrp="1"/>
          </p:cNvSpPr>
          <p:nvPr>
            <p:ph type="sldNum" sz="quarter" idx="12"/>
          </p:nvPr>
        </p:nvSpPr>
        <p:spPr/>
        <p:txBody>
          <a:bodyPr/>
          <a:lstStyle/>
          <a:p>
            <a:fld id="{893C5830-40F3-F04E-B2E3-10E6672BA8FF}" type="slidenum">
              <a:rPr lang="en-US" smtClean="0"/>
              <a:pPr/>
              <a:t>11</a:t>
            </a:fld>
            <a:endParaRPr lang="en-US"/>
          </a:p>
        </p:txBody>
      </p:sp>
      <p:graphicFrame>
        <p:nvGraphicFramePr>
          <p:cNvPr id="6" name="Table 6">
            <a:extLst>
              <a:ext uri="{FF2B5EF4-FFF2-40B4-BE49-F238E27FC236}">
                <a16:creationId xmlns:a16="http://schemas.microsoft.com/office/drawing/2014/main" id="{2A62336D-AD6D-AE42-A54D-22F3FC3A0CFD}"/>
              </a:ext>
            </a:extLst>
          </p:cNvPr>
          <p:cNvGraphicFramePr>
            <a:graphicFrameLocks noGrp="1"/>
          </p:cNvGraphicFramePr>
          <p:nvPr>
            <p:extLst>
              <p:ext uri="{D42A27DB-BD31-4B8C-83A1-F6EECF244321}">
                <p14:modId xmlns:p14="http://schemas.microsoft.com/office/powerpoint/2010/main" val="3819948236"/>
              </p:ext>
            </p:extLst>
          </p:nvPr>
        </p:nvGraphicFramePr>
        <p:xfrm>
          <a:off x="1200580" y="2051165"/>
          <a:ext cx="8798592" cy="1691640"/>
        </p:xfrm>
        <a:graphic>
          <a:graphicData uri="http://schemas.openxmlformats.org/drawingml/2006/table">
            <a:tbl>
              <a:tblPr firstRow="1" bandRow="1">
                <a:tableStyleId>{5C22544A-7EE6-4342-B048-85BDC9FD1C3A}</a:tableStyleId>
              </a:tblPr>
              <a:tblGrid>
                <a:gridCol w="909327">
                  <a:extLst>
                    <a:ext uri="{9D8B030D-6E8A-4147-A177-3AD203B41FA5}">
                      <a16:colId xmlns:a16="http://schemas.microsoft.com/office/drawing/2014/main" val="1708911361"/>
                    </a:ext>
                  </a:extLst>
                </a:gridCol>
                <a:gridCol w="1713933">
                  <a:extLst>
                    <a:ext uri="{9D8B030D-6E8A-4147-A177-3AD203B41FA5}">
                      <a16:colId xmlns:a16="http://schemas.microsoft.com/office/drawing/2014/main" val="1867701237"/>
                    </a:ext>
                  </a:extLst>
                </a:gridCol>
                <a:gridCol w="2016690">
                  <a:extLst>
                    <a:ext uri="{9D8B030D-6E8A-4147-A177-3AD203B41FA5}">
                      <a16:colId xmlns:a16="http://schemas.microsoft.com/office/drawing/2014/main" val="3887353699"/>
                    </a:ext>
                  </a:extLst>
                </a:gridCol>
                <a:gridCol w="1878904">
                  <a:extLst>
                    <a:ext uri="{9D8B030D-6E8A-4147-A177-3AD203B41FA5}">
                      <a16:colId xmlns:a16="http://schemas.microsoft.com/office/drawing/2014/main" val="2935919634"/>
                    </a:ext>
                  </a:extLst>
                </a:gridCol>
                <a:gridCol w="2279738">
                  <a:extLst>
                    <a:ext uri="{9D8B030D-6E8A-4147-A177-3AD203B41FA5}">
                      <a16:colId xmlns:a16="http://schemas.microsoft.com/office/drawing/2014/main" val="2149746014"/>
                    </a:ext>
                  </a:extLst>
                </a:gridCol>
              </a:tblGrid>
              <a:tr h="370840">
                <a:tc>
                  <a:txBody>
                    <a:bodyPr/>
                    <a:lstStyle/>
                    <a:p>
                      <a:r>
                        <a:rPr lang="en-US" sz="1600" dirty="0"/>
                        <a:t>Energy (GeV)</a:t>
                      </a:r>
                    </a:p>
                  </a:txBody>
                  <a:tcPr/>
                </a:tc>
                <a:tc>
                  <a:txBody>
                    <a:bodyPr/>
                    <a:lstStyle/>
                    <a:p>
                      <a:r>
                        <a:rPr lang="en-US" sz="1600" dirty="0"/>
                        <a:t>Circumference</a:t>
                      </a:r>
                    </a:p>
                    <a:p>
                      <a:r>
                        <a:rPr lang="en-US" sz="1600" dirty="0"/>
                        <a:t>(m)</a:t>
                      </a:r>
                    </a:p>
                  </a:txBody>
                  <a:tcPr/>
                </a:tc>
                <a:tc>
                  <a:txBody>
                    <a:bodyPr/>
                    <a:lstStyle/>
                    <a:p>
                      <a:r>
                        <a:rPr lang="en-US" sz="1600" dirty="0"/>
                        <a:t>Change in </a:t>
                      </a:r>
                    </a:p>
                    <a:p>
                      <a:r>
                        <a:rPr lang="en-US" sz="1600" dirty="0"/>
                        <a:t>circumference (mm)</a:t>
                      </a:r>
                    </a:p>
                  </a:txBody>
                  <a:tcPr/>
                </a:tc>
                <a:tc>
                  <a:txBody>
                    <a:bodyPr/>
                    <a:lstStyle/>
                    <a:p>
                      <a:r>
                        <a:rPr lang="en-US" sz="1600" dirty="0"/>
                        <a:t>Change in average </a:t>
                      </a:r>
                    </a:p>
                    <a:p>
                      <a:r>
                        <a:rPr lang="en-US" sz="1600" dirty="0"/>
                        <a:t>radial offset (mm)</a:t>
                      </a:r>
                    </a:p>
                  </a:txBody>
                  <a:tcPr/>
                </a:tc>
                <a:tc>
                  <a:txBody>
                    <a:bodyPr/>
                    <a:lstStyle/>
                    <a:p>
                      <a:r>
                        <a:rPr lang="en-US" sz="1600" dirty="0"/>
                        <a:t>Change in maximum </a:t>
                      </a:r>
                    </a:p>
                    <a:p>
                      <a:r>
                        <a:rPr lang="en-US" sz="1600" dirty="0"/>
                        <a:t>radial offset (mm)</a:t>
                      </a:r>
                    </a:p>
                  </a:txBody>
                  <a:tcPr/>
                </a:tc>
                <a:extLst>
                  <a:ext uri="{0D108BD9-81ED-4DB2-BD59-A6C34878D82A}">
                    <a16:rowId xmlns:a16="http://schemas.microsoft.com/office/drawing/2014/main" val="1539421662"/>
                  </a:ext>
                </a:extLst>
              </a:tr>
              <a:tr h="370840">
                <a:tc>
                  <a:txBody>
                    <a:bodyPr/>
                    <a:lstStyle/>
                    <a:p>
                      <a:r>
                        <a:rPr lang="en-US" sz="1600" dirty="0"/>
                        <a:t>100</a:t>
                      </a:r>
                    </a:p>
                  </a:txBody>
                  <a:tcPr/>
                </a:tc>
                <a:tc>
                  <a:txBody>
                    <a:bodyPr/>
                    <a:lstStyle/>
                    <a:p>
                      <a:r>
                        <a:rPr lang="en-US" sz="1600" dirty="0"/>
                        <a:t>3,833.7506</a:t>
                      </a:r>
                    </a:p>
                  </a:txBody>
                  <a:tcPr/>
                </a:tc>
                <a:tc>
                  <a:txBody>
                    <a:bodyPr/>
                    <a:lstStyle/>
                    <a:p>
                      <a:pPr algn="ctr"/>
                      <a:r>
                        <a:rPr lang="en-US" sz="1600" dirty="0"/>
                        <a:t>-73.4</a:t>
                      </a:r>
                    </a:p>
                  </a:txBody>
                  <a:tcPr/>
                </a:tc>
                <a:tc>
                  <a:txBody>
                    <a:bodyPr/>
                    <a:lstStyle/>
                    <a:p>
                      <a:pPr algn="ctr"/>
                      <a:r>
                        <a:rPr lang="en-US" sz="1600" dirty="0"/>
                        <a:t>-11.7</a:t>
                      </a:r>
                    </a:p>
                  </a:txBody>
                  <a:tcPr/>
                </a:tc>
                <a:tc>
                  <a:txBody>
                    <a:bodyPr/>
                    <a:lstStyle/>
                    <a:p>
                      <a:pPr algn="ctr"/>
                      <a:r>
                        <a:rPr lang="en-US" sz="1600" dirty="0"/>
                        <a:t>-20 </a:t>
                      </a:r>
                    </a:p>
                  </a:txBody>
                  <a:tcPr/>
                </a:tc>
                <a:extLst>
                  <a:ext uri="{0D108BD9-81ED-4DB2-BD59-A6C34878D82A}">
                    <a16:rowId xmlns:a16="http://schemas.microsoft.com/office/drawing/2014/main" val="1272223941"/>
                  </a:ext>
                </a:extLst>
              </a:tr>
              <a:tr h="370840">
                <a:tc>
                  <a:txBody>
                    <a:bodyPr/>
                    <a:lstStyle/>
                    <a:p>
                      <a:r>
                        <a:rPr lang="en-US" sz="1600" dirty="0"/>
                        <a:t>133</a:t>
                      </a:r>
                    </a:p>
                  </a:txBody>
                  <a:tcPr/>
                </a:tc>
                <a:tc>
                  <a:txBody>
                    <a:bodyPr/>
                    <a:lstStyle/>
                    <a:p>
                      <a:r>
                        <a:rPr lang="en-US" sz="1600" dirty="0"/>
                        <a:t>3,833.8240</a:t>
                      </a:r>
                    </a:p>
                  </a:txBody>
                  <a:tcPr/>
                </a:tc>
                <a:tc>
                  <a:txBody>
                    <a:bodyPr/>
                    <a:lstStyle/>
                    <a:p>
                      <a:pPr algn="ctr"/>
                      <a:r>
                        <a:rPr lang="en-US" sz="1600" dirty="0"/>
                        <a:t>0.0</a:t>
                      </a:r>
                    </a:p>
                  </a:txBody>
                  <a:tcPr/>
                </a:tc>
                <a:tc>
                  <a:txBody>
                    <a:bodyPr/>
                    <a:lstStyle/>
                    <a:p>
                      <a:pPr algn="ctr"/>
                      <a:r>
                        <a:rPr lang="en-US" sz="1600" dirty="0"/>
                        <a:t>0.0</a:t>
                      </a:r>
                    </a:p>
                  </a:txBody>
                  <a:tcPr/>
                </a:tc>
                <a:tc>
                  <a:txBody>
                    <a:bodyPr/>
                    <a:lstStyle/>
                    <a:p>
                      <a:pPr algn="ctr"/>
                      <a:r>
                        <a:rPr lang="en-US" sz="1600" dirty="0"/>
                        <a:t>0.0</a:t>
                      </a:r>
                    </a:p>
                  </a:txBody>
                  <a:tcPr/>
                </a:tc>
                <a:extLst>
                  <a:ext uri="{0D108BD9-81ED-4DB2-BD59-A6C34878D82A}">
                    <a16:rowId xmlns:a16="http://schemas.microsoft.com/office/drawing/2014/main" val="114053922"/>
                  </a:ext>
                </a:extLst>
              </a:tr>
              <a:tr h="370840">
                <a:tc>
                  <a:txBody>
                    <a:bodyPr/>
                    <a:lstStyle/>
                    <a:p>
                      <a:r>
                        <a:rPr lang="en-US" sz="1600" dirty="0"/>
                        <a:t>275</a:t>
                      </a:r>
                    </a:p>
                  </a:txBody>
                  <a:tcPr/>
                </a:tc>
                <a:tc>
                  <a:txBody>
                    <a:bodyPr/>
                    <a:lstStyle/>
                    <a:p>
                      <a:r>
                        <a:rPr lang="en-US" sz="1600" dirty="0"/>
                        <a:t>3,833.8971</a:t>
                      </a:r>
                    </a:p>
                  </a:txBody>
                  <a:tcPr/>
                </a:tc>
                <a:tc>
                  <a:txBody>
                    <a:bodyPr/>
                    <a:lstStyle/>
                    <a:p>
                      <a:pPr algn="ctr"/>
                      <a:r>
                        <a:rPr lang="en-US" sz="1600" dirty="0"/>
                        <a:t>73.4</a:t>
                      </a:r>
                    </a:p>
                  </a:txBody>
                  <a:tcPr/>
                </a:tc>
                <a:tc>
                  <a:txBody>
                    <a:bodyPr/>
                    <a:lstStyle/>
                    <a:p>
                      <a:pPr algn="ctr"/>
                      <a:r>
                        <a:rPr lang="en-US" sz="1600" dirty="0"/>
                        <a:t>11.7</a:t>
                      </a:r>
                    </a:p>
                  </a:txBody>
                  <a:tcPr/>
                </a:tc>
                <a:tc>
                  <a:txBody>
                    <a:bodyPr/>
                    <a:lstStyle/>
                    <a:p>
                      <a:pPr algn="ctr"/>
                      <a:r>
                        <a:rPr lang="en-US" sz="1600" dirty="0"/>
                        <a:t>20</a:t>
                      </a:r>
                    </a:p>
                  </a:txBody>
                  <a:tcPr/>
                </a:tc>
                <a:extLst>
                  <a:ext uri="{0D108BD9-81ED-4DB2-BD59-A6C34878D82A}">
                    <a16:rowId xmlns:a16="http://schemas.microsoft.com/office/drawing/2014/main" val="2198013184"/>
                  </a:ext>
                </a:extLst>
              </a:tr>
            </a:tbl>
          </a:graphicData>
        </a:graphic>
      </p:graphicFrame>
      <p:sp>
        <p:nvSpPr>
          <p:cNvPr id="8" name="Date Placeholder 3">
            <a:extLst>
              <a:ext uri="{FF2B5EF4-FFF2-40B4-BE49-F238E27FC236}">
                <a16:creationId xmlns:a16="http://schemas.microsoft.com/office/drawing/2014/main" id="{F9D99BFC-3EF7-D34E-AF13-9F46530F4A7F}"/>
              </a:ext>
            </a:extLst>
          </p:cNvPr>
          <p:cNvSpPr>
            <a:spLocks noGrp="1"/>
          </p:cNvSpPr>
          <p:nvPr>
            <p:ph type="dt" sz="half" idx="10"/>
          </p:nvPr>
        </p:nvSpPr>
        <p:spPr>
          <a:xfrm>
            <a:off x="4724400" y="6481169"/>
            <a:ext cx="2743200" cy="365125"/>
          </a:xfrm>
        </p:spPr>
        <p:txBody>
          <a:bodyPr/>
          <a:lstStyle/>
          <a:p>
            <a:r>
              <a:rPr lang="en-US" dirty="0"/>
              <a:t>eeFACT2022</a:t>
            </a:r>
          </a:p>
        </p:txBody>
      </p:sp>
      <p:sp>
        <p:nvSpPr>
          <p:cNvPr id="12" name="Content Placeholder 2">
            <a:extLst>
              <a:ext uri="{FF2B5EF4-FFF2-40B4-BE49-F238E27FC236}">
                <a16:creationId xmlns:a16="http://schemas.microsoft.com/office/drawing/2014/main" id="{0C4A34B6-1CF8-5844-A247-069AEB13AF89}"/>
              </a:ext>
            </a:extLst>
          </p:cNvPr>
          <p:cNvSpPr txBox="1">
            <a:spLocks/>
          </p:cNvSpPr>
          <p:nvPr/>
        </p:nvSpPr>
        <p:spPr>
          <a:xfrm>
            <a:off x="238495" y="3781932"/>
            <a:ext cx="11648703" cy="188286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The radial shift will be greatest (~20 mm) near the cryo-BPMs (horizontal aperture radius of 32 mm) located near the horizontal focusing quads. </a:t>
            </a:r>
          </a:p>
          <a:p>
            <a:pPr marL="0" indent="0">
              <a:buFont typeface="Arial" panose="020B0604020202020204" pitchFamily="34" charset="0"/>
              <a:buNone/>
            </a:pPr>
            <a:endParaRPr lang="en-US" dirty="0"/>
          </a:p>
        </p:txBody>
      </p:sp>
      <p:pic>
        <p:nvPicPr>
          <p:cNvPr id="7" name="Picture 6">
            <a:extLst>
              <a:ext uri="{FF2B5EF4-FFF2-40B4-BE49-F238E27FC236}">
                <a16:creationId xmlns:a16="http://schemas.microsoft.com/office/drawing/2014/main" id="{087A2B79-6A93-1040-92DA-5F8F2746F4F4}"/>
              </a:ext>
            </a:extLst>
          </p:cNvPr>
          <p:cNvPicPr>
            <a:picLocks noChangeAspect="1"/>
          </p:cNvPicPr>
          <p:nvPr/>
        </p:nvPicPr>
        <p:blipFill>
          <a:blip r:embed="rId2"/>
          <a:stretch>
            <a:fillRect/>
          </a:stretch>
        </p:blipFill>
        <p:spPr>
          <a:xfrm>
            <a:off x="7860861" y="4284836"/>
            <a:ext cx="3504079" cy="2451571"/>
          </a:xfrm>
          <a:prstGeom prst="rect">
            <a:avLst/>
          </a:prstGeom>
        </p:spPr>
      </p:pic>
      <p:sp>
        <p:nvSpPr>
          <p:cNvPr id="10" name="TextBox 9">
            <a:extLst>
              <a:ext uri="{FF2B5EF4-FFF2-40B4-BE49-F238E27FC236}">
                <a16:creationId xmlns:a16="http://schemas.microsoft.com/office/drawing/2014/main" id="{01D3D38A-3414-E44C-BD85-F97E09A88932}"/>
              </a:ext>
            </a:extLst>
          </p:cNvPr>
          <p:cNvSpPr txBox="1"/>
          <p:nvPr/>
        </p:nvSpPr>
        <p:spPr>
          <a:xfrm>
            <a:off x="238495" y="4278686"/>
            <a:ext cx="7415752" cy="132343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600" dirty="0"/>
              <a:t>An alternative solution to operate without large radial offsets was to install a 164 m  delay line in a warm region, with ~1.5 m displacement, and moveable magnets.</a:t>
            </a:r>
          </a:p>
          <a:p>
            <a:pPr marL="742950" lvl="1" indent="-285750">
              <a:buFont typeface="Arial" panose="020B0604020202020204" pitchFamily="34" charset="0"/>
              <a:buChar char="•"/>
            </a:pPr>
            <a:r>
              <a:rPr lang="en-US" sz="1600" dirty="0"/>
              <a:t>Determined to be not feasible</a:t>
            </a:r>
          </a:p>
          <a:p>
            <a:pPr marL="1200150" lvl="2" indent="-285750">
              <a:buFont typeface="Arial" panose="020B0604020202020204" pitchFamily="34" charset="0"/>
              <a:buChar char="•"/>
            </a:pPr>
            <a:r>
              <a:rPr lang="en-US" sz="1600" dirty="0"/>
              <a:t>Not enough space in the existing RHIC tunnel</a:t>
            </a:r>
          </a:p>
          <a:p>
            <a:pPr marL="1200150" lvl="2" indent="-285750">
              <a:buFont typeface="Arial" panose="020B0604020202020204" pitchFamily="34" charset="0"/>
              <a:buChar char="•"/>
            </a:pPr>
            <a:r>
              <a:rPr lang="en-US" sz="1600" dirty="0"/>
              <a:t>Overly expensive</a:t>
            </a:r>
          </a:p>
        </p:txBody>
      </p:sp>
      <p:sp>
        <p:nvSpPr>
          <p:cNvPr id="11" name="TextBox 10">
            <a:extLst>
              <a:ext uri="{FF2B5EF4-FFF2-40B4-BE49-F238E27FC236}">
                <a16:creationId xmlns:a16="http://schemas.microsoft.com/office/drawing/2014/main" id="{68D02B38-3B4C-F54F-AE2A-9461F8421E3F}"/>
              </a:ext>
            </a:extLst>
          </p:cNvPr>
          <p:cNvSpPr txBox="1"/>
          <p:nvPr/>
        </p:nvSpPr>
        <p:spPr>
          <a:xfrm>
            <a:off x="8757838" y="6173392"/>
            <a:ext cx="2482667" cy="307777"/>
          </a:xfrm>
          <a:prstGeom prst="rect">
            <a:avLst/>
          </a:prstGeom>
          <a:noFill/>
        </p:spPr>
        <p:txBody>
          <a:bodyPr wrap="none" rtlCol="0">
            <a:spAutoFit/>
          </a:bodyPr>
          <a:lstStyle/>
          <a:p>
            <a:r>
              <a:rPr lang="en-US" sz="1400" dirty="0"/>
              <a:t>IPAC2013 TUPFI079, N. Tsoupas</a:t>
            </a:r>
          </a:p>
        </p:txBody>
      </p:sp>
      <p:cxnSp>
        <p:nvCxnSpPr>
          <p:cNvPr id="13" name="Straight Arrow Connector 12">
            <a:extLst>
              <a:ext uri="{FF2B5EF4-FFF2-40B4-BE49-F238E27FC236}">
                <a16:creationId xmlns:a16="http://schemas.microsoft.com/office/drawing/2014/main" id="{97AA60EA-1605-E840-AF42-1CACF4B9591D}"/>
              </a:ext>
            </a:extLst>
          </p:cNvPr>
          <p:cNvCxnSpPr>
            <a:cxnSpLocks/>
          </p:cNvCxnSpPr>
          <p:nvPr/>
        </p:nvCxnSpPr>
        <p:spPr>
          <a:xfrm>
            <a:off x="5917915" y="4941870"/>
            <a:ext cx="1818510" cy="42124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400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0ABA-1DA1-C54D-B34E-5ACB439C1E0E}"/>
              </a:ext>
            </a:extLst>
          </p:cNvPr>
          <p:cNvSpPr>
            <a:spLocks noGrp="1"/>
          </p:cNvSpPr>
          <p:nvPr>
            <p:ph type="title"/>
          </p:nvPr>
        </p:nvSpPr>
        <p:spPr>
          <a:xfrm>
            <a:off x="238496" y="17647"/>
            <a:ext cx="11648703" cy="577443"/>
          </a:xfrm>
        </p:spPr>
        <p:txBody>
          <a:bodyPr>
            <a:normAutofit/>
          </a:bodyPr>
          <a:lstStyle/>
          <a:p>
            <a:r>
              <a:rPr lang="en-US" sz="2400" dirty="0"/>
              <a:t>New Hadron Ring BPMs – button pick-up design</a:t>
            </a:r>
          </a:p>
        </p:txBody>
      </p:sp>
      <p:sp>
        <p:nvSpPr>
          <p:cNvPr id="3" name="Content Placeholder 2">
            <a:extLst>
              <a:ext uri="{FF2B5EF4-FFF2-40B4-BE49-F238E27FC236}">
                <a16:creationId xmlns:a16="http://schemas.microsoft.com/office/drawing/2014/main" id="{429D566F-CC26-5641-A930-A39ABF248CC5}"/>
              </a:ext>
            </a:extLst>
          </p:cNvPr>
          <p:cNvSpPr>
            <a:spLocks noGrp="1"/>
          </p:cNvSpPr>
          <p:nvPr>
            <p:ph idx="1"/>
          </p:nvPr>
        </p:nvSpPr>
        <p:spPr>
          <a:xfrm>
            <a:off x="271648" y="595090"/>
            <a:ext cx="11648703" cy="2416121"/>
          </a:xfrm>
        </p:spPr>
        <p:txBody>
          <a:bodyPr/>
          <a:lstStyle/>
          <a:p>
            <a:r>
              <a:rPr lang="en-US" sz="1800" dirty="0"/>
              <a:t>The new pick-up design considerations:</a:t>
            </a:r>
          </a:p>
          <a:p>
            <a:pPr lvl="1"/>
            <a:r>
              <a:rPr lang="en-US" sz="1600" dirty="0"/>
              <a:t>Operations with large radial offset at store</a:t>
            </a:r>
          </a:p>
          <a:p>
            <a:pPr lvl="1"/>
            <a:r>
              <a:rPr lang="en-US" sz="1600" dirty="0"/>
              <a:t>Power deposited in the buttons</a:t>
            </a:r>
          </a:p>
          <a:p>
            <a:pPr lvl="1"/>
            <a:r>
              <a:rPr lang="en-US" sz="1600" dirty="0"/>
              <a:t>Signal levels to meet performance requirements (20 um resolution, average over 1 second during store)</a:t>
            </a:r>
          </a:p>
          <a:p>
            <a:pPr lvl="1"/>
            <a:r>
              <a:rPr lang="en-US" sz="1600" dirty="0"/>
              <a:t>Dynamic range of ~ 85 dB;</a:t>
            </a:r>
          </a:p>
          <a:p>
            <a:pPr lvl="2"/>
            <a:r>
              <a:rPr lang="en-US" sz="1600" dirty="0"/>
              <a:t>long 125 cm RMS, 5 nC gold pilot bunches at injection</a:t>
            </a:r>
          </a:p>
          <a:p>
            <a:pPr lvl="2"/>
            <a:r>
              <a:rPr lang="en-US" sz="1600" dirty="0"/>
              <a:t>short 6 cm RMS, 30 nC bunches during store with large radial offset.</a:t>
            </a:r>
          </a:p>
          <a:p>
            <a:pPr lvl="1"/>
            <a:endParaRPr lang="en-US" sz="1600" dirty="0"/>
          </a:p>
          <a:p>
            <a:endParaRPr lang="en-US" sz="1800" dirty="0"/>
          </a:p>
          <a:p>
            <a:pPr marL="0" indent="0">
              <a:buNone/>
            </a:pPr>
            <a:endParaRPr lang="en-US" sz="1800" dirty="0"/>
          </a:p>
        </p:txBody>
      </p:sp>
      <p:sp>
        <p:nvSpPr>
          <p:cNvPr id="5" name="Slide Number Placeholder 4">
            <a:extLst>
              <a:ext uri="{FF2B5EF4-FFF2-40B4-BE49-F238E27FC236}">
                <a16:creationId xmlns:a16="http://schemas.microsoft.com/office/drawing/2014/main" id="{B1268379-9CB7-154A-846C-1816CFB5840F}"/>
              </a:ext>
            </a:extLst>
          </p:cNvPr>
          <p:cNvSpPr>
            <a:spLocks noGrp="1"/>
          </p:cNvSpPr>
          <p:nvPr>
            <p:ph type="sldNum" sz="quarter" idx="12"/>
          </p:nvPr>
        </p:nvSpPr>
        <p:spPr/>
        <p:txBody>
          <a:bodyPr/>
          <a:lstStyle/>
          <a:p>
            <a:fld id="{893C5830-40F3-F04E-B2E3-10E6672BA8FF}" type="slidenum">
              <a:rPr lang="en-US" smtClean="0"/>
              <a:pPr/>
              <a:t>12</a:t>
            </a:fld>
            <a:endParaRPr lang="en-US"/>
          </a:p>
        </p:txBody>
      </p:sp>
      <p:sp>
        <p:nvSpPr>
          <p:cNvPr id="8" name="Date Placeholder 3">
            <a:extLst>
              <a:ext uri="{FF2B5EF4-FFF2-40B4-BE49-F238E27FC236}">
                <a16:creationId xmlns:a16="http://schemas.microsoft.com/office/drawing/2014/main" id="{F9D99BFC-3EF7-D34E-AF13-9F46530F4A7F}"/>
              </a:ext>
            </a:extLst>
          </p:cNvPr>
          <p:cNvSpPr>
            <a:spLocks noGrp="1"/>
          </p:cNvSpPr>
          <p:nvPr>
            <p:ph type="dt" sz="half" idx="10"/>
          </p:nvPr>
        </p:nvSpPr>
        <p:spPr>
          <a:xfrm>
            <a:off x="4724400" y="6481169"/>
            <a:ext cx="2743200" cy="365125"/>
          </a:xfrm>
        </p:spPr>
        <p:txBody>
          <a:bodyPr/>
          <a:lstStyle/>
          <a:p>
            <a:r>
              <a:rPr lang="en-US" dirty="0"/>
              <a:t>eeFACT2022</a:t>
            </a:r>
          </a:p>
        </p:txBody>
      </p:sp>
      <p:pic>
        <p:nvPicPr>
          <p:cNvPr id="4" name="Picture 3">
            <a:extLst>
              <a:ext uri="{FF2B5EF4-FFF2-40B4-BE49-F238E27FC236}">
                <a16:creationId xmlns:a16="http://schemas.microsoft.com/office/drawing/2014/main" id="{7D107BBB-0424-6045-9380-7CDF28271146}"/>
              </a:ext>
            </a:extLst>
          </p:cNvPr>
          <p:cNvPicPr>
            <a:picLocks noChangeAspect="1"/>
          </p:cNvPicPr>
          <p:nvPr/>
        </p:nvPicPr>
        <p:blipFill>
          <a:blip r:embed="rId2"/>
          <a:stretch>
            <a:fillRect/>
          </a:stretch>
        </p:blipFill>
        <p:spPr>
          <a:xfrm>
            <a:off x="3756300" y="3823488"/>
            <a:ext cx="3145541" cy="2542079"/>
          </a:xfrm>
          <a:prstGeom prst="rect">
            <a:avLst/>
          </a:prstGeom>
        </p:spPr>
      </p:pic>
      <p:pic>
        <p:nvPicPr>
          <p:cNvPr id="11" name="Picture 10">
            <a:extLst>
              <a:ext uri="{FF2B5EF4-FFF2-40B4-BE49-F238E27FC236}">
                <a16:creationId xmlns:a16="http://schemas.microsoft.com/office/drawing/2014/main" id="{8666219E-F365-F940-81C4-7A842D85D49C}"/>
              </a:ext>
            </a:extLst>
          </p:cNvPr>
          <p:cNvPicPr>
            <a:picLocks noChangeAspect="1"/>
          </p:cNvPicPr>
          <p:nvPr/>
        </p:nvPicPr>
        <p:blipFill>
          <a:blip r:embed="rId3"/>
          <a:stretch>
            <a:fillRect/>
          </a:stretch>
        </p:blipFill>
        <p:spPr>
          <a:xfrm>
            <a:off x="7242774" y="3790998"/>
            <a:ext cx="3145541" cy="2604541"/>
          </a:xfrm>
          <a:prstGeom prst="rect">
            <a:avLst/>
          </a:prstGeom>
        </p:spPr>
      </p:pic>
      <p:pic>
        <p:nvPicPr>
          <p:cNvPr id="12" name="Picture 11">
            <a:extLst>
              <a:ext uri="{FF2B5EF4-FFF2-40B4-BE49-F238E27FC236}">
                <a16:creationId xmlns:a16="http://schemas.microsoft.com/office/drawing/2014/main" id="{547A79C4-19F3-7A48-8DA0-246DC5F4E2C5}"/>
              </a:ext>
            </a:extLst>
          </p:cNvPr>
          <p:cNvPicPr>
            <a:picLocks noChangeAspect="1"/>
          </p:cNvPicPr>
          <p:nvPr/>
        </p:nvPicPr>
        <p:blipFill>
          <a:blip r:embed="rId4"/>
          <a:stretch>
            <a:fillRect/>
          </a:stretch>
        </p:blipFill>
        <p:spPr>
          <a:xfrm>
            <a:off x="121194" y="3819505"/>
            <a:ext cx="3294173" cy="2551127"/>
          </a:xfrm>
          <a:prstGeom prst="rect">
            <a:avLst/>
          </a:prstGeom>
        </p:spPr>
      </p:pic>
      <p:sp>
        <p:nvSpPr>
          <p:cNvPr id="13" name="Rectangle 1">
            <a:extLst>
              <a:ext uri="{FF2B5EF4-FFF2-40B4-BE49-F238E27FC236}">
                <a16:creationId xmlns:a16="http://schemas.microsoft.com/office/drawing/2014/main" id="{44BB7B4B-5F10-E045-B600-607A5EDB2DDF}"/>
              </a:ext>
            </a:extLst>
          </p:cNvPr>
          <p:cNvSpPr>
            <a:spLocks noChangeArrowheads="1"/>
          </p:cNvSpPr>
          <p:nvPr/>
        </p:nvSpPr>
        <p:spPr bwMode="auto">
          <a:xfrm>
            <a:off x="238495" y="6325958"/>
            <a:ext cx="2918564" cy="5232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latin typeface="Arial Narrow" panose="020B0604020202020204" pitchFamily="34" charset="0"/>
              </a:rPr>
              <a:t>69 mm h</a:t>
            </a:r>
            <a:r>
              <a:rPr kumimoji="0" lang="en-US" altLang="en-US" sz="1400" b="0" i="0" u="none" strike="noStrike" cap="none" normalizeH="0" baseline="0" dirty="0">
                <a:ln>
                  <a:noFill/>
                </a:ln>
                <a:solidFill>
                  <a:schemeClr val="tx1"/>
                </a:solidFill>
                <a:effectLst/>
                <a:latin typeface="Arial Narrow" panose="020B0604020202020204" pitchFamily="34" charset="0"/>
              </a:rPr>
              <a:t>orizontal aperture reduced to 65 mm;  vertical aperture of 50 mm</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14" name="Rectangle 1">
            <a:extLst>
              <a:ext uri="{FF2B5EF4-FFF2-40B4-BE49-F238E27FC236}">
                <a16:creationId xmlns:a16="http://schemas.microsoft.com/office/drawing/2014/main" id="{B8D995EC-2A05-8F42-A3FA-A7C2E4EC5643}"/>
              </a:ext>
            </a:extLst>
          </p:cNvPr>
          <p:cNvSpPr>
            <a:spLocks noChangeArrowheads="1"/>
          </p:cNvSpPr>
          <p:nvPr/>
        </p:nvSpPr>
        <p:spPr bwMode="auto">
          <a:xfrm>
            <a:off x="332696" y="3489757"/>
            <a:ext cx="27614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latin typeface="Arial Narrow" panose="020B0604020202020204" pitchFamily="34" charset="0"/>
              </a:rPr>
              <a:t>HSR a</a:t>
            </a:r>
            <a:r>
              <a:rPr kumimoji="0" lang="en-US" altLang="en-US" sz="2000" b="0" i="0" u="none" strike="noStrike" cap="none" normalizeH="0" baseline="0" dirty="0">
                <a:ln>
                  <a:noFill/>
                </a:ln>
                <a:solidFill>
                  <a:schemeClr val="tx1"/>
                </a:solidFill>
                <a:effectLst/>
                <a:latin typeface="Arial Narrow" panose="020B0604020202020204" pitchFamily="34" charset="0"/>
              </a:rPr>
              <a:t>ctively-cooled screen</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B76EF10-BF75-6F4F-A522-E32C62FFE3A7}"/>
              </a:ext>
            </a:extLst>
          </p:cNvPr>
          <p:cNvSpPr txBox="1"/>
          <p:nvPr/>
        </p:nvSpPr>
        <p:spPr>
          <a:xfrm>
            <a:off x="322258" y="2807194"/>
            <a:ext cx="10872092" cy="646331"/>
          </a:xfrm>
          <a:prstGeom prst="rect">
            <a:avLst/>
          </a:prstGeom>
          <a:noFill/>
        </p:spPr>
        <p:txBody>
          <a:bodyPr wrap="square">
            <a:spAutoFit/>
          </a:bodyPr>
          <a:lstStyle/>
          <a:p>
            <a:r>
              <a:rPr lang="en-US" dirty="0"/>
              <a:t>The latest HSR BPM pick-up design has 20 mm diameter buttons, located ~ 30 degrees rotated up and down from the horizontal plane, in a 64 x 50 mm aperture that matches the adjacent beam sleeve to minimize impedance.</a:t>
            </a:r>
          </a:p>
        </p:txBody>
      </p:sp>
    </p:spTree>
    <p:extLst>
      <p:ext uri="{BB962C8B-B14F-4D97-AF65-F5344CB8AC3E}">
        <p14:creationId xmlns:p14="http://schemas.microsoft.com/office/powerpoint/2010/main" val="3769068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FBC4-4E07-414F-B50C-2061FC5E24C3}"/>
              </a:ext>
            </a:extLst>
          </p:cNvPr>
          <p:cNvSpPr>
            <a:spLocks noGrp="1"/>
          </p:cNvSpPr>
          <p:nvPr>
            <p:ph type="title"/>
          </p:nvPr>
        </p:nvSpPr>
        <p:spPr>
          <a:xfrm>
            <a:off x="238497" y="17647"/>
            <a:ext cx="7229104" cy="668026"/>
          </a:xfrm>
        </p:spPr>
        <p:txBody>
          <a:bodyPr>
            <a:normAutofit/>
          </a:bodyPr>
          <a:lstStyle/>
          <a:p>
            <a:r>
              <a:rPr lang="en-US" sz="2400" dirty="0"/>
              <a:t>New Hadron Ring BPMs – BPM pick-up design</a:t>
            </a:r>
          </a:p>
        </p:txBody>
      </p:sp>
      <p:sp>
        <p:nvSpPr>
          <p:cNvPr id="4" name="Date Placeholder 3">
            <a:extLst>
              <a:ext uri="{FF2B5EF4-FFF2-40B4-BE49-F238E27FC236}">
                <a16:creationId xmlns:a16="http://schemas.microsoft.com/office/drawing/2014/main" id="{442E818D-36AB-F046-8916-27484C2CA9F9}"/>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A8053528-5A07-854E-AF3D-4A6B8F2B0897}"/>
              </a:ext>
            </a:extLst>
          </p:cNvPr>
          <p:cNvSpPr>
            <a:spLocks noGrp="1"/>
          </p:cNvSpPr>
          <p:nvPr>
            <p:ph type="sldNum" sz="quarter" idx="12"/>
          </p:nvPr>
        </p:nvSpPr>
        <p:spPr/>
        <p:txBody>
          <a:bodyPr/>
          <a:lstStyle/>
          <a:p>
            <a:fld id="{893C5830-40F3-F04E-B2E3-10E6672BA8FF}" type="slidenum">
              <a:rPr lang="en-US" smtClean="0"/>
              <a:pPr/>
              <a:t>13</a:t>
            </a:fld>
            <a:endParaRPr lang="en-US"/>
          </a:p>
        </p:txBody>
      </p:sp>
      <p:pic>
        <p:nvPicPr>
          <p:cNvPr id="8" name="Picture 7">
            <a:extLst>
              <a:ext uri="{FF2B5EF4-FFF2-40B4-BE49-F238E27FC236}">
                <a16:creationId xmlns:a16="http://schemas.microsoft.com/office/drawing/2014/main" id="{752BDF4F-7A99-7D42-BD56-9CF53C26A132}"/>
              </a:ext>
            </a:extLst>
          </p:cNvPr>
          <p:cNvPicPr>
            <a:picLocks noChangeAspect="1"/>
          </p:cNvPicPr>
          <p:nvPr/>
        </p:nvPicPr>
        <p:blipFill>
          <a:blip r:embed="rId2"/>
          <a:stretch>
            <a:fillRect/>
          </a:stretch>
        </p:blipFill>
        <p:spPr>
          <a:xfrm>
            <a:off x="6656783" y="1000224"/>
            <a:ext cx="4092638" cy="5157465"/>
          </a:xfrm>
          <a:prstGeom prst="rect">
            <a:avLst/>
          </a:prstGeom>
        </p:spPr>
      </p:pic>
      <p:sp>
        <p:nvSpPr>
          <p:cNvPr id="9" name="Rectangle 1">
            <a:extLst>
              <a:ext uri="{FF2B5EF4-FFF2-40B4-BE49-F238E27FC236}">
                <a16:creationId xmlns:a16="http://schemas.microsoft.com/office/drawing/2014/main" id="{42D898BA-4249-0544-9A72-FEA2B5150EDC}"/>
              </a:ext>
            </a:extLst>
          </p:cNvPr>
          <p:cNvSpPr>
            <a:spLocks noGrp="1" noChangeArrowheads="1"/>
          </p:cNvSpPr>
          <p:nvPr>
            <p:ph idx="1"/>
          </p:nvPr>
        </p:nvSpPr>
        <p:spPr bwMode="auto">
          <a:xfrm>
            <a:off x="238497" y="1000224"/>
            <a:ext cx="6100045"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rPr>
              <a:t>Pincushion distortion, uncorrected:</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rPr>
              <a:t>Result of Particle Studio simulations carried out for 55 beam positions from X = 0 to 25 mm and Y = 0 to 10 mm in 2.5 mm steps, to determine the corresponding signal peak amplitudes.</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rPr>
              <a:t>Plotted are the positions calculated by using the linear terms only and adjusting the coefficients to provide correct coordinates for approximately centered beams.</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rPr>
              <a:t>The red dots correspond to X = ± 20 mm</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rPr>
              <a:t>beam positions showing the effect of the strong pincushion distortion</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8C112CCF-8437-BC49-A2F9-82FBEAA57AC3}"/>
              </a:ext>
            </a:extLst>
          </p:cNvPr>
          <p:cNvSpPr txBox="1"/>
          <p:nvPr/>
        </p:nvSpPr>
        <p:spPr>
          <a:xfrm>
            <a:off x="10669097" y="5950097"/>
            <a:ext cx="1403718" cy="369332"/>
          </a:xfrm>
          <a:prstGeom prst="rect">
            <a:avLst/>
          </a:prstGeom>
          <a:noFill/>
        </p:spPr>
        <p:txBody>
          <a:bodyPr wrap="none" rtlCol="0">
            <a:spAutoFit/>
          </a:bodyPr>
          <a:lstStyle/>
          <a:p>
            <a:r>
              <a:rPr lang="en-US" dirty="0"/>
              <a:t>P. Thieberger</a:t>
            </a:r>
          </a:p>
        </p:txBody>
      </p:sp>
    </p:spTree>
    <p:extLst>
      <p:ext uri="{BB962C8B-B14F-4D97-AF65-F5344CB8AC3E}">
        <p14:creationId xmlns:p14="http://schemas.microsoft.com/office/powerpoint/2010/main" val="2783226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2A18-FDEE-4744-AC45-85C7653D0D1C}"/>
              </a:ext>
            </a:extLst>
          </p:cNvPr>
          <p:cNvSpPr>
            <a:spLocks noGrp="1"/>
          </p:cNvSpPr>
          <p:nvPr>
            <p:ph type="title"/>
          </p:nvPr>
        </p:nvSpPr>
        <p:spPr/>
        <p:txBody>
          <a:bodyPr>
            <a:normAutofit/>
          </a:bodyPr>
          <a:lstStyle/>
          <a:p>
            <a:r>
              <a:rPr lang="en-US" sz="2400" dirty="0"/>
              <a:t>New Hadron Ring BPMs – BPM pick-up design</a:t>
            </a:r>
          </a:p>
        </p:txBody>
      </p:sp>
      <p:sp>
        <p:nvSpPr>
          <p:cNvPr id="3" name="Content Placeholder 2">
            <a:extLst>
              <a:ext uri="{FF2B5EF4-FFF2-40B4-BE49-F238E27FC236}">
                <a16:creationId xmlns:a16="http://schemas.microsoft.com/office/drawing/2014/main" id="{B0010DA5-E0F9-D94D-9338-DC978467FEAF}"/>
              </a:ext>
            </a:extLst>
          </p:cNvPr>
          <p:cNvSpPr>
            <a:spLocks noGrp="1"/>
          </p:cNvSpPr>
          <p:nvPr>
            <p:ph idx="1"/>
          </p:nvPr>
        </p:nvSpPr>
        <p:spPr>
          <a:xfrm>
            <a:off x="238495" y="700311"/>
            <a:ext cx="5742580" cy="1286440"/>
          </a:xfrm>
        </p:spPr>
        <p:txBody>
          <a:bodyPr/>
          <a:lstStyle/>
          <a:p>
            <a:r>
              <a:rPr lang="en-US" sz="1600" dirty="0"/>
              <a:t>Corrected positions obtained by linearizing the data with fifth order polynomials. The points used in the least square procedure that determined the optimal coefficients are the ones inside the dotted line rectangle (+/- 23 mm horizontal, +/- 6 mm vertical)</a:t>
            </a:r>
          </a:p>
        </p:txBody>
      </p:sp>
      <p:sp>
        <p:nvSpPr>
          <p:cNvPr id="4" name="Date Placeholder 3">
            <a:extLst>
              <a:ext uri="{FF2B5EF4-FFF2-40B4-BE49-F238E27FC236}">
                <a16:creationId xmlns:a16="http://schemas.microsoft.com/office/drawing/2014/main" id="{0803C96A-C262-9646-A71A-05BCC8A54E99}"/>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ECD7C7D1-5EB9-A64E-83E7-194B4D2C28DA}"/>
              </a:ext>
            </a:extLst>
          </p:cNvPr>
          <p:cNvSpPr>
            <a:spLocks noGrp="1"/>
          </p:cNvSpPr>
          <p:nvPr>
            <p:ph type="sldNum" sz="quarter" idx="12"/>
          </p:nvPr>
        </p:nvSpPr>
        <p:spPr/>
        <p:txBody>
          <a:bodyPr/>
          <a:lstStyle/>
          <a:p>
            <a:fld id="{893C5830-40F3-F04E-B2E3-10E6672BA8FF}" type="slidenum">
              <a:rPr lang="en-US" smtClean="0"/>
              <a:pPr/>
              <a:t>14</a:t>
            </a:fld>
            <a:endParaRPr lang="en-US"/>
          </a:p>
        </p:txBody>
      </p:sp>
      <p:pic>
        <p:nvPicPr>
          <p:cNvPr id="6" name="Picture 5">
            <a:extLst>
              <a:ext uri="{FF2B5EF4-FFF2-40B4-BE49-F238E27FC236}">
                <a16:creationId xmlns:a16="http://schemas.microsoft.com/office/drawing/2014/main" id="{C68E12BA-A094-2742-AB0F-B19F53AE011F}"/>
              </a:ext>
            </a:extLst>
          </p:cNvPr>
          <p:cNvPicPr>
            <a:picLocks noChangeAspect="1"/>
          </p:cNvPicPr>
          <p:nvPr/>
        </p:nvPicPr>
        <p:blipFill>
          <a:blip r:embed="rId2"/>
          <a:stretch>
            <a:fillRect/>
          </a:stretch>
        </p:blipFill>
        <p:spPr>
          <a:xfrm>
            <a:off x="6805534" y="360839"/>
            <a:ext cx="5267281" cy="2715516"/>
          </a:xfrm>
          <a:prstGeom prst="rect">
            <a:avLst/>
          </a:prstGeom>
        </p:spPr>
      </p:pic>
      <p:sp>
        <p:nvSpPr>
          <p:cNvPr id="7" name="TextBox 6">
            <a:extLst>
              <a:ext uri="{FF2B5EF4-FFF2-40B4-BE49-F238E27FC236}">
                <a16:creationId xmlns:a16="http://schemas.microsoft.com/office/drawing/2014/main" id="{4348770A-AEA5-674C-A036-D50F85C73B29}"/>
              </a:ext>
            </a:extLst>
          </p:cNvPr>
          <p:cNvSpPr txBox="1"/>
          <p:nvPr/>
        </p:nvSpPr>
        <p:spPr>
          <a:xfrm>
            <a:off x="10524779" y="-8493"/>
            <a:ext cx="1403718" cy="369332"/>
          </a:xfrm>
          <a:prstGeom prst="rect">
            <a:avLst/>
          </a:prstGeom>
          <a:noFill/>
        </p:spPr>
        <p:txBody>
          <a:bodyPr wrap="none" rtlCol="0">
            <a:spAutoFit/>
          </a:bodyPr>
          <a:lstStyle/>
          <a:p>
            <a:r>
              <a:rPr lang="en-US" dirty="0"/>
              <a:t>P. Thieberger</a:t>
            </a:r>
          </a:p>
        </p:txBody>
      </p:sp>
      <p:sp>
        <p:nvSpPr>
          <p:cNvPr id="8" name="Content Placeholder 2">
            <a:extLst>
              <a:ext uri="{FF2B5EF4-FFF2-40B4-BE49-F238E27FC236}">
                <a16:creationId xmlns:a16="http://schemas.microsoft.com/office/drawing/2014/main" id="{BF8FB16D-9C61-A646-A9CD-ABE3BE626D3F}"/>
              </a:ext>
            </a:extLst>
          </p:cNvPr>
          <p:cNvSpPr txBox="1">
            <a:spLocks/>
          </p:cNvSpPr>
          <p:nvPr/>
        </p:nvSpPr>
        <p:spPr>
          <a:xfrm>
            <a:off x="151176" y="3207966"/>
            <a:ext cx="7761370" cy="287561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Due operations with large radial offsets</a:t>
            </a:r>
          </a:p>
          <a:p>
            <a:pPr lvl="1"/>
            <a:r>
              <a:rPr lang="en-US" sz="1600" dirty="0"/>
              <a:t>(~20 mm) near the horizontal focusing quads. </a:t>
            </a:r>
          </a:p>
          <a:p>
            <a:r>
              <a:rPr lang="en-US" sz="1600" dirty="0"/>
              <a:t>And to the relatively large transverse bunch size aspect ratio:</a:t>
            </a:r>
          </a:p>
          <a:p>
            <a:pPr lvl="1"/>
            <a:r>
              <a:rPr lang="en-US" sz="1600" dirty="0"/>
              <a:t>Tall bunch at the horizontally focusing quads</a:t>
            </a:r>
          </a:p>
          <a:p>
            <a:pPr lvl="1"/>
            <a:r>
              <a:rPr lang="en-US" sz="1600" dirty="0"/>
              <a:t>Wide at the vertically focusing quads</a:t>
            </a:r>
            <a:endParaRPr lang="en-US" sz="1800" dirty="0"/>
          </a:p>
          <a:p>
            <a:r>
              <a:rPr lang="en-US" sz="1600" dirty="0"/>
              <a:t>Will likely need to introduce an added correction factor based on transverse bunch shape</a:t>
            </a:r>
          </a:p>
          <a:p>
            <a:pPr lvl="1"/>
            <a:r>
              <a:rPr lang="en-US" sz="1600" dirty="0"/>
              <a:t>Consider using IPM transverse beam size measurement data in BPM correction algorithm.</a:t>
            </a:r>
          </a:p>
          <a:p>
            <a:endParaRPr lang="en-US" dirty="0"/>
          </a:p>
        </p:txBody>
      </p:sp>
      <p:pic>
        <p:nvPicPr>
          <p:cNvPr id="11" name="Picture 10">
            <a:extLst>
              <a:ext uri="{FF2B5EF4-FFF2-40B4-BE49-F238E27FC236}">
                <a16:creationId xmlns:a16="http://schemas.microsoft.com/office/drawing/2014/main" id="{F81149B0-622E-C646-8CB0-CB052D964EF4}"/>
              </a:ext>
            </a:extLst>
          </p:cNvPr>
          <p:cNvPicPr>
            <a:picLocks noChangeAspect="1"/>
          </p:cNvPicPr>
          <p:nvPr/>
        </p:nvPicPr>
        <p:blipFill>
          <a:blip r:embed="rId3"/>
          <a:stretch>
            <a:fillRect/>
          </a:stretch>
        </p:blipFill>
        <p:spPr>
          <a:xfrm>
            <a:off x="6062847" y="3088280"/>
            <a:ext cx="1961270" cy="1687786"/>
          </a:xfrm>
          <a:prstGeom prst="rect">
            <a:avLst/>
          </a:prstGeom>
        </p:spPr>
      </p:pic>
      <p:pic>
        <p:nvPicPr>
          <p:cNvPr id="13" name="Picture 12">
            <a:extLst>
              <a:ext uri="{FF2B5EF4-FFF2-40B4-BE49-F238E27FC236}">
                <a16:creationId xmlns:a16="http://schemas.microsoft.com/office/drawing/2014/main" id="{3477E2A2-6073-AA44-B34A-F6203DEDB10B}"/>
              </a:ext>
            </a:extLst>
          </p:cNvPr>
          <p:cNvPicPr>
            <a:picLocks noChangeAspect="1"/>
          </p:cNvPicPr>
          <p:nvPr/>
        </p:nvPicPr>
        <p:blipFill>
          <a:blip r:embed="rId4"/>
          <a:stretch>
            <a:fillRect/>
          </a:stretch>
        </p:blipFill>
        <p:spPr>
          <a:xfrm>
            <a:off x="8160140" y="3843171"/>
            <a:ext cx="3805163" cy="2346960"/>
          </a:xfrm>
          <a:prstGeom prst="rect">
            <a:avLst/>
          </a:prstGeom>
        </p:spPr>
      </p:pic>
      <p:cxnSp>
        <p:nvCxnSpPr>
          <p:cNvPr id="14" name="Straight Arrow Connector 13">
            <a:extLst>
              <a:ext uri="{FF2B5EF4-FFF2-40B4-BE49-F238E27FC236}">
                <a16:creationId xmlns:a16="http://schemas.microsoft.com/office/drawing/2014/main" id="{2516BA57-28F6-824F-85AF-C3C69ECE456A}"/>
              </a:ext>
            </a:extLst>
          </p:cNvPr>
          <p:cNvCxnSpPr>
            <a:cxnSpLocks/>
          </p:cNvCxnSpPr>
          <p:nvPr/>
        </p:nvCxnSpPr>
        <p:spPr>
          <a:xfrm>
            <a:off x="5981075" y="1543987"/>
            <a:ext cx="689548" cy="0"/>
          </a:xfrm>
          <a:prstGeom prst="straightConnector1">
            <a:avLst/>
          </a:prstGeom>
          <a:ln w="22225">
            <a:solidFill>
              <a:srgbClr val="FF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B4B0644-3EB9-AE4C-BCE6-C8CCAD84A748}"/>
              </a:ext>
            </a:extLst>
          </p:cNvPr>
          <p:cNvCxnSpPr>
            <a:cxnSpLocks/>
          </p:cNvCxnSpPr>
          <p:nvPr/>
        </p:nvCxnSpPr>
        <p:spPr>
          <a:xfrm flipV="1">
            <a:off x="4510355" y="4161034"/>
            <a:ext cx="1585645" cy="459613"/>
          </a:xfrm>
          <a:prstGeom prst="straightConnector1">
            <a:avLst/>
          </a:prstGeom>
          <a:ln w="22225">
            <a:solidFill>
              <a:srgbClr val="FF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9026C0F-A9AA-4043-9B24-4A330309079E}"/>
              </a:ext>
            </a:extLst>
          </p:cNvPr>
          <p:cNvSpPr txBox="1"/>
          <p:nvPr/>
        </p:nvSpPr>
        <p:spPr>
          <a:xfrm>
            <a:off x="92925" y="2565148"/>
            <a:ext cx="5888150" cy="400110"/>
          </a:xfrm>
          <a:prstGeom prst="rect">
            <a:avLst/>
          </a:prstGeom>
          <a:noFill/>
        </p:spPr>
        <p:txBody>
          <a:bodyPr wrap="none" rtlCol="0">
            <a:spAutoFit/>
          </a:bodyPr>
          <a:lstStyle/>
          <a:p>
            <a:r>
              <a:rPr lang="en-US" sz="2000" b="1" dirty="0"/>
              <a:t>Position measurement correction due to bunch shape</a:t>
            </a:r>
          </a:p>
        </p:txBody>
      </p:sp>
      <p:sp>
        <p:nvSpPr>
          <p:cNvPr id="26" name="TextBox 25">
            <a:extLst>
              <a:ext uri="{FF2B5EF4-FFF2-40B4-BE49-F238E27FC236}">
                <a16:creationId xmlns:a16="http://schemas.microsoft.com/office/drawing/2014/main" id="{97A33D71-1BAA-DE49-A5C5-FF63CC01355C}"/>
              </a:ext>
            </a:extLst>
          </p:cNvPr>
          <p:cNvSpPr txBox="1"/>
          <p:nvPr/>
        </p:nvSpPr>
        <p:spPr>
          <a:xfrm>
            <a:off x="6414096" y="3167425"/>
            <a:ext cx="1475084" cy="215444"/>
          </a:xfrm>
          <a:prstGeom prst="rect">
            <a:avLst/>
          </a:prstGeom>
          <a:noFill/>
        </p:spPr>
        <p:txBody>
          <a:bodyPr wrap="none" rtlCol="0">
            <a:spAutoFit/>
          </a:bodyPr>
          <a:lstStyle/>
          <a:p>
            <a:r>
              <a:rPr lang="en-US" sz="800" dirty="0"/>
              <a:t>Example pincushion distortion </a:t>
            </a:r>
          </a:p>
        </p:txBody>
      </p:sp>
    </p:spTree>
    <p:extLst>
      <p:ext uri="{BB962C8B-B14F-4D97-AF65-F5344CB8AC3E}">
        <p14:creationId xmlns:p14="http://schemas.microsoft.com/office/powerpoint/2010/main" val="17318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A70C9C-C850-5E4C-BB41-921A89DF61B2}"/>
              </a:ext>
            </a:extLst>
          </p:cNvPr>
          <p:cNvSpPr>
            <a:spLocks noGrp="1"/>
          </p:cNvSpPr>
          <p:nvPr>
            <p:ph type="sldNum" sz="quarter" idx="12"/>
          </p:nvPr>
        </p:nvSpPr>
        <p:spPr/>
        <p:txBody>
          <a:bodyPr/>
          <a:lstStyle/>
          <a:p>
            <a:fld id="{893C5830-40F3-F04E-B2E3-10E6672BA8FF}" type="slidenum">
              <a:rPr lang="en-US" smtClean="0"/>
              <a:pPr/>
              <a:t>15</a:t>
            </a:fld>
            <a:endParaRPr lang="en-US"/>
          </a:p>
        </p:txBody>
      </p:sp>
      <p:sp>
        <p:nvSpPr>
          <p:cNvPr id="5" name="Title 1">
            <a:extLst>
              <a:ext uri="{FF2B5EF4-FFF2-40B4-BE49-F238E27FC236}">
                <a16:creationId xmlns:a16="http://schemas.microsoft.com/office/drawing/2014/main" id="{434002B3-77E9-4046-AF53-0C44AEEE8C2A}"/>
              </a:ext>
            </a:extLst>
          </p:cNvPr>
          <p:cNvSpPr txBox="1">
            <a:spLocks/>
          </p:cNvSpPr>
          <p:nvPr/>
        </p:nvSpPr>
        <p:spPr>
          <a:xfrm>
            <a:off x="237548" y="60750"/>
            <a:ext cx="6408585" cy="563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sz="3200" dirty="0"/>
              <a:t>Interaction Region BPM Pick-ups</a:t>
            </a:r>
          </a:p>
        </p:txBody>
      </p:sp>
      <p:sp>
        <p:nvSpPr>
          <p:cNvPr id="6" name="Rectangle 5">
            <a:extLst>
              <a:ext uri="{FF2B5EF4-FFF2-40B4-BE49-F238E27FC236}">
                <a16:creationId xmlns:a16="http://schemas.microsoft.com/office/drawing/2014/main" id="{CD3DBA3C-283B-7D4B-8060-7F7EEAA3A50B}"/>
              </a:ext>
            </a:extLst>
          </p:cNvPr>
          <p:cNvSpPr/>
          <p:nvPr/>
        </p:nvSpPr>
        <p:spPr>
          <a:xfrm>
            <a:off x="407109" y="1366688"/>
            <a:ext cx="6140106" cy="1846659"/>
          </a:xfrm>
          <a:prstGeom prst="rect">
            <a:avLst/>
          </a:prstGeom>
        </p:spPr>
        <p:txBody>
          <a:bodyPr wrap="square">
            <a:spAutoFit/>
          </a:bodyPr>
          <a:lstStyle/>
          <a:p>
            <a:pPr marL="228600">
              <a:buFont typeface="Arial" panose="020B0604020202020204" pitchFamily="34" charset="0"/>
              <a:buChar char="•"/>
            </a:pPr>
            <a:r>
              <a:rPr lang="en-US" dirty="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Q1eR (~7.3 m from IP) 56 mm radius (</a:t>
            </a:r>
            <a:r>
              <a:rPr lang="en-US" sz="1600" dirty="0">
                <a:solidFill>
                  <a:srgbClr val="FF0000"/>
                </a:solidFill>
                <a:latin typeface="Calibri" panose="020F0502020204030204" pitchFamily="34" charset="0"/>
              </a:rPr>
              <a:t>4.4” diameter</a:t>
            </a:r>
            <a:r>
              <a:rPr lang="en-US" sz="1600" dirty="0">
                <a:solidFill>
                  <a:srgbClr val="000000"/>
                </a:solidFill>
                <a:latin typeface="Calibri" panose="020F0502020204030204" pitchFamily="34" charset="0"/>
              </a:rPr>
              <a:t>) in cryostat</a:t>
            </a:r>
          </a:p>
          <a:p>
            <a:pPr marL="228600">
              <a:buFont typeface="Arial" panose="020B0604020202020204" pitchFamily="34" charset="0"/>
              <a:buChar char="•"/>
            </a:pPr>
            <a:endParaRPr lang="en-US" sz="1600" dirty="0">
              <a:solidFill>
                <a:srgbClr val="000000"/>
              </a:solidFill>
              <a:latin typeface="Calibri" panose="020F0502020204030204" pitchFamily="34" charset="0"/>
            </a:endParaRPr>
          </a:p>
          <a:p>
            <a:pPr marL="228600">
              <a:buFont typeface="Arial" panose="020B0604020202020204" pitchFamily="34" charset="0"/>
              <a:buChar char="•"/>
            </a:pPr>
            <a:r>
              <a:rPr lang="en-US" sz="1600" dirty="0">
                <a:solidFill>
                  <a:srgbClr val="000000"/>
                </a:solidFill>
                <a:latin typeface="Calibri" panose="020F0502020204030204" pitchFamily="34" charset="0"/>
              </a:rPr>
              <a:t>  Q2eR (~9.3 m from IP) 64 mm radius (</a:t>
            </a:r>
            <a:r>
              <a:rPr lang="en-US" sz="1600" dirty="0">
                <a:solidFill>
                  <a:srgbClr val="FF0000"/>
                </a:solidFill>
                <a:latin typeface="Calibri" panose="020F0502020204030204" pitchFamily="34" charset="0"/>
              </a:rPr>
              <a:t>5” diameter</a:t>
            </a:r>
            <a:r>
              <a:rPr lang="en-US" sz="1600" dirty="0">
                <a:solidFill>
                  <a:srgbClr val="000000"/>
                </a:solidFill>
                <a:latin typeface="Calibri" panose="020F0502020204030204" pitchFamily="34" charset="0"/>
              </a:rPr>
              <a:t>) in cryostat</a:t>
            </a:r>
          </a:p>
          <a:p>
            <a:pPr marL="228600">
              <a:buFont typeface="Arial" panose="020B0604020202020204" pitchFamily="34" charset="0"/>
              <a:buChar char="•"/>
            </a:pPr>
            <a:endParaRPr lang="en-US" sz="1600" dirty="0">
              <a:solidFill>
                <a:srgbClr val="000000"/>
              </a:solidFill>
              <a:latin typeface="Calibri" panose="020F0502020204030204" pitchFamily="34" charset="0"/>
            </a:endParaRPr>
          </a:p>
          <a:p>
            <a:pPr marL="228600">
              <a:buFont typeface="Arial" panose="020B0604020202020204" pitchFamily="34" charset="0"/>
              <a:buChar char="•"/>
            </a:pPr>
            <a:r>
              <a:rPr lang="en-US" sz="1600" dirty="0">
                <a:solidFill>
                  <a:srgbClr val="000000"/>
                </a:solidFill>
                <a:latin typeface="Calibri" panose="020F0502020204030204" pitchFamily="34" charset="0"/>
              </a:rPr>
              <a:t>  DS of B2eR (22m from IP) 80 mm radius (</a:t>
            </a:r>
            <a:r>
              <a:rPr lang="en-US" sz="1600" dirty="0">
                <a:solidFill>
                  <a:srgbClr val="FF0000"/>
                </a:solidFill>
                <a:latin typeface="Calibri" panose="020F0502020204030204" pitchFamily="34" charset="0"/>
              </a:rPr>
              <a:t>6.3” diameter</a:t>
            </a:r>
            <a:r>
              <a:rPr lang="en-US" sz="1600" dirty="0">
                <a:solidFill>
                  <a:srgbClr val="000000"/>
                </a:solidFill>
                <a:latin typeface="Calibri" panose="020F0502020204030204" pitchFamily="34" charset="0"/>
              </a:rPr>
              <a:t>)</a:t>
            </a:r>
          </a:p>
          <a:p>
            <a:pPr marL="228600"/>
            <a:endParaRPr lang="en-US" sz="1600" dirty="0">
              <a:solidFill>
                <a:srgbClr val="000000"/>
              </a:solidFill>
              <a:latin typeface="Calibri" panose="020F0502020204030204" pitchFamily="34" charset="0"/>
            </a:endParaRPr>
          </a:p>
          <a:p>
            <a:pPr marL="228600">
              <a:buFont typeface="Arial" panose="020B0604020202020204" pitchFamily="34" charset="0"/>
              <a:buChar char="•"/>
            </a:pPr>
            <a:r>
              <a:rPr lang="en-US" sz="1600" dirty="0">
                <a:solidFill>
                  <a:srgbClr val="000000"/>
                </a:solidFill>
                <a:latin typeface="Calibri" panose="020F0502020204030204" pitchFamily="34" charset="0"/>
              </a:rPr>
              <a:t>  Q3eR (38 m from IP) 80 mm radius (</a:t>
            </a:r>
            <a:r>
              <a:rPr lang="en-US" sz="1600" dirty="0">
                <a:solidFill>
                  <a:srgbClr val="FF0000"/>
                </a:solidFill>
                <a:latin typeface="Calibri" panose="020F0502020204030204" pitchFamily="34" charset="0"/>
              </a:rPr>
              <a:t>6.3” diameter</a:t>
            </a:r>
            <a:r>
              <a:rPr lang="en-US" sz="1600" dirty="0">
                <a:solidFill>
                  <a:srgbClr val="000000"/>
                </a:solidFill>
                <a:latin typeface="Calibri" panose="020F0502020204030204" pitchFamily="34" charset="0"/>
              </a:rPr>
              <a:t>)</a:t>
            </a:r>
          </a:p>
        </p:txBody>
      </p:sp>
      <p:pic>
        <p:nvPicPr>
          <p:cNvPr id="8" name="Picture 7" descr="Diagram&#10;&#10;Description automatically generated">
            <a:extLst>
              <a:ext uri="{FF2B5EF4-FFF2-40B4-BE49-F238E27FC236}">
                <a16:creationId xmlns:a16="http://schemas.microsoft.com/office/drawing/2014/main" id="{5AB20552-C07D-1548-AACA-2FA8D0E3CD93}"/>
              </a:ext>
            </a:extLst>
          </p:cNvPr>
          <p:cNvPicPr>
            <a:picLocks noChangeAspect="1"/>
          </p:cNvPicPr>
          <p:nvPr/>
        </p:nvPicPr>
        <p:blipFill>
          <a:blip r:embed="rId2"/>
          <a:stretch>
            <a:fillRect/>
          </a:stretch>
        </p:blipFill>
        <p:spPr>
          <a:xfrm>
            <a:off x="239540" y="3244845"/>
            <a:ext cx="5334000" cy="2997200"/>
          </a:xfrm>
          <a:prstGeom prst="rect">
            <a:avLst/>
          </a:prstGeom>
        </p:spPr>
      </p:pic>
      <p:pic>
        <p:nvPicPr>
          <p:cNvPr id="9" name="Picture 8" descr="Chart&#10;&#10;Description automatically generated">
            <a:extLst>
              <a:ext uri="{FF2B5EF4-FFF2-40B4-BE49-F238E27FC236}">
                <a16:creationId xmlns:a16="http://schemas.microsoft.com/office/drawing/2014/main" id="{9C673FA8-FF43-BE44-8FE1-F27DCA956087}"/>
              </a:ext>
            </a:extLst>
          </p:cNvPr>
          <p:cNvPicPr>
            <a:picLocks noChangeAspect="1"/>
          </p:cNvPicPr>
          <p:nvPr/>
        </p:nvPicPr>
        <p:blipFill>
          <a:blip r:embed="rId3"/>
          <a:stretch>
            <a:fillRect/>
          </a:stretch>
        </p:blipFill>
        <p:spPr>
          <a:xfrm>
            <a:off x="6053751" y="2477709"/>
            <a:ext cx="6138249" cy="3883866"/>
          </a:xfrm>
          <a:prstGeom prst="rect">
            <a:avLst/>
          </a:prstGeom>
        </p:spPr>
      </p:pic>
      <p:cxnSp>
        <p:nvCxnSpPr>
          <p:cNvPr id="10" name="Straight Arrow Connector 9">
            <a:extLst>
              <a:ext uri="{FF2B5EF4-FFF2-40B4-BE49-F238E27FC236}">
                <a16:creationId xmlns:a16="http://schemas.microsoft.com/office/drawing/2014/main" id="{1A128526-106D-0142-949F-2B7017356766}"/>
              </a:ext>
            </a:extLst>
          </p:cNvPr>
          <p:cNvCxnSpPr>
            <a:cxnSpLocks/>
          </p:cNvCxnSpPr>
          <p:nvPr/>
        </p:nvCxnSpPr>
        <p:spPr>
          <a:xfrm>
            <a:off x="5153307" y="3128766"/>
            <a:ext cx="2234321" cy="1841586"/>
          </a:xfrm>
          <a:prstGeom prst="straightConnector1">
            <a:avLst/>
          </a:prstGeom>
          <a:ln w="22225">
            <a:solidFill>
              <a:srgbClr val="FF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59BC06D-ACAB-834F-AEC5-7A6D88EAE470}"/>
              </a:ext>
            </a:extLst>
          </p:cNvPr>
          <p:cNvCxnSpPr>
            <a:cxnSpLocks/>
          </p:cNvCxnSpPr>
          <p:nvPr/>
        </p:nvCxnSpPr>
        <p:spPr>
          <a:xfrm flipH="1" flipV="1">
            <a:off x="4010824" y="5791490"/>
            <a:ext cx="361111" cy="492837"/>
          </a:xfrm>
          <a:prstGeom prst="straightConnector1">
            <a:avLst/>
          </a:prstGeom>
          <a:ln w="22225">
            <a:solidFill>
              <a:srgbClr val="FF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73C2C7-47FA-B540-9763-946E535799E2}"/>
              </a:ext>
            </a:extLst>
          </p:cNvPr>
          <p:cNvCxnSpPr>
            <a:cxnSpLocks/>
          </p:cNvCxnSpPr>
          <p:nvPr/>
        </p:nvCxnSpPr>
        <p:spPr>
          <a:xfrm flipH="1" flipV="1">
            <a:off x="3140182" y="5791491"/>
            <a:ext cx="371448" cy="492836"/>
          </a:xfrm>
          <a:prstGeom prst="straightConnector1">
            <a:avLst/>
          </a:prstGeom>
          <a:ln w="22225">
            <a:solidFill>
              <a:srgbClr val="FF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1DBB70C-EACF-6D40-8EBB-9FFB302F9B4D}"/>
              </a:ext>
            </a:extLst>
          </p:cNvPr>
          <p:cNvCxnSpPr>
            <a:cxnSpLocks/>
          </p:cNvCxnSpPr>
          <p:nvPr/>
        </p:nvCxnSpPr>
        <p:spPr>
          <a:xfrm>
            <a:off x="5573540" y="2666131"/>
            <a:ext cx="2665113" cy="1836612"/>
          </a:xfrm>
          <a:prstGeom prst="straightConnector1">
            <a:avLst/>
          </a:prstGeom>
          <a:ln w="22225">
            <a:solidFill>
              <a:srgbClr val="FF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FBEF36-52E0-A947-8CE8-A4F0A5B739AE}"/>
              </a:ext>
            </a:extLst>
          </p:cNvPr>
          <p:cNvSpPr txBox="1"/>
          <p:nvPr/>
        </p:nvSpPr>
        <p:spPr>
          <a:xfrm>
            <a:off x="3198252" y="6328658"/>
            <a:ext cx="562975" cy="461665"/>
          </a:xfrm>
          <a:prstGeom prst="rect">
            <a:avLst/>
          </a:prstGeom>
          <a:solidFill>
            <a:schemeClr val="bg1"/>
          </a:solidFill>
        </p:spPr>
        <p:txBody>
          <a:bodyPr wrap="none" rtlCol="0">
            <a:spAutoFit/>
          </a:bodyPr>
          <a:lstStyle/>
          <a:p>
            <a:r>
              <a:rPr lang="en-US" sz="1200" dirty="0"/>
              <a:t>Q2eR </a:t>
            </a:r>
          </a:p>
          <a:p>
            <a:r>
              <a:rPr lang="en-US" sz="1200" dirty="0"/>
              <a:t>BPM</a:t>
            </a:r>
          </a:p>
        </p:txBody>
      </p:sp>
      <p:sp>
        <p:nvSpPr>
          <p:cNvPr id="25" name="TextBox 24">
            <a:extLst>
              <a:ext uri="{FF2B5EF4-FFF2-40B4-BE49-F238E27FC236}">
                <a16:creationId xmlns:a16="http://schemas.microsoft.com/office/drawing/2014/main" id="{6246D87C-2BC7-1B4B-98FB-C746FFCA8054}"/>
              </a:ext>
            </a:extLst>
          </p:cNvPr>
          <p:cNvSpPr txBox="1"/>
          <p:nvPr/>
        </p:nvSpPr>
        <p:spPr>
          <a:xfrm>
            <a:off x="4150820" y="6316593"/>
            <a:ext cx="527709" cy="461665"/>
          </a:xfrm>
          <a:prstGeom prst="rect">
            <a:avLst/>
          </a:prstGeom>
          <a:solidFill>
            <a:schemeClr val="bg1"/>
          </a:solidFill>
        </p:spPr>
        <p:txBody>
          <a:bodyPr wrap="none" rtlCol="0">
            <a:spAutoFit/>
          </a:bodyPr>
          <a:lstStyle/>
          <a:p>
            <a:r>
              <a:rPr lang="en-US" sz="1200" dirty="0"/>
              <a:t>Q1eR</a:t>
            </a:r>
          </a:p>
          <a:p>
            <a:r>
              <a:rPr lang="en-US" sz="1200" dirty="0"/>
              <a:t>BPM</a:t>
            </a:r>
          </a:p>
        </p:txBody>
      </p:sp>
      <p:sp>
        <p:nvSpPr>
          <p:cNvPr id="28" name="TextBox 27">
            <a:extLst>
              <a:ext uri="{FF2B5EF4-FFF2-40B4-BE49-F238E27FC236}">
                <a16:creationId xmlns:a16="http://schemas.microsoft.com/office/drawing/2014/main" id="{1A6357F5-C1C0-EC49-AA5C-413D72E2B6C4}"/>
              </a:ext>
            </a:extLst>
          </p:cNvPr>
          <p:cNvSpPr txBox="1"/>
          <p:nvPr/>
        </p:nvSpPr>
        <p:spPr>
          <a:xfrm>
            <a:off x="6811909" y="673340"/>
            <a:ext cx="5360303"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Relatively large radial offsets in the hadron BPMs near the IP also present challenge for quality measurements, performance requirements TBD.</a:t>
            </a:r>
          </a:p>
        </p:txBody>
      </p:sp>
      <p:sp>
        <p:nvSpPr>
          <p:cNvPr id="32" name="Oval 31">
            <a:extLst>
              <a:ext uri="{FF2B5EF4-FFF2-40B4-BE49-F238E27FC236}">
                <a16:creationId xmlns:a16="http://schemas.microsoft.com/office/drawing/2014/main" id="{850195CE-9FD0-A943-AF17-CF277F80EF70}"/>
              </a:ext>
            </a:extLst>
          </p:cNvPr>
          <p:cNvSpPr/>
          <p:nvPr/>
        </p:nvSpPr>
        <p:spPr>
          <a:xfrm rot="19747928">
            <a:off x="6837529" y="4345662"/>
            <a:ext cx="2641772" cy="77908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877BD3F5-AD32-E748-B71A-CC4FFDE926B8}"/>
              </a:ext>
            </a:extLst>
          </p:cNvPr>
          <p:cNvCxnSpPr>
            <a:cxnSpLocks/>
          </p:cNvCxnSpPr>
          <p:nvPr/>
        </p:nvCxnSpPr>
        <p:spPr>
          <a:xfrm>
            <a:off x="6096000" y="2025561"/>
            <a:ext cx="2901635" cy="2083129"/>
          </a:xfrm>
          <a:prstGeom prst="straightConnector1">
            <a:avLst/>
          </a:prstGeom>
          <a:ln w="22225">
            <a:solidFill>
              <a:srgbClr val="FF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16" name="Date Placeholder 3">
            <a:extLst>
              <a:ext uri="{FF2B5EF4-FFF2-40B4-BE49-F238E27FC236}">
                <a16:creationId xmlns:a16="http://schemas.microsoft.com/office/drawing/2014/main" id="{A831EB4D-C8B3-5046-894C-073E2C3A4680}"/>
              </a:ext>
            </a:extLst>
          </p:cNvPr>
          <p:cNvSpPr>
            <a:spLocks noGrp="1"/>
          </p:cNvSpPr>
          <p:nvPr>
            <p:ph type="dt" sz="half" idx="10"/>
          </p:nvPr>
        </p:nvSpPr>
        <p:spPr>
          <a:xfrm>
            <a:off x="4724400" y="6481169"/>
            <a:ext cx="2743200" cy="365125"/>
          </a:xfrm>
        </p:spPr>
        <p:txBody>
          <a:bodyPr/>
          <a:lstStyle/>
          <a:p>
            <a:r>
              <a:rPr lang="en-US" dirty="0"/>
              <a:t>eeFACT2022</a:t>
            </a:r>
          </a:p>
        </p:txBody>
      </p:sp>
      <p:sp>
        <p:nvSpPr>
          <p:cNvPr id="21" name="TextBox 20">
            <a:extLst>
              <a:ext uri="{FF2B5EF4-FFF2-40B4-BE49-F238E27FC236}">
                <a16:creationId xmlns:a16="http://schemas.microsoft.com/office/drawing/2014/main" id="{2DE2D4FF-CB70-2A48-ABC4-AD34E842D94A}"/>
              </a:ext>
            </a:extLst>
          </p:cNvPr>
          <p:cNvSpPr txBox="1"/>
          <p:nvPr/>
        </p:nvSpPr>
        <p:spPr>
          <a:xfrm>
            <a:off x="73652" y="696661"/>
            <a:ext cx="6762178" cy="646331"/>
          </a:xfrm>
          <a:prstGeom prst="rect">
            <a:avLst/>
          </a:prstGeom>
          <a:noFill/>
        </p:spPr>
        <p:txBody>
          <a:bodyPr wrap="square">
            <a:spAutoFit/>
          </a:bodyPr>
          <a:lstStyle/>
          <a:p>
            <a:pPr marL="285750" indent="-285750">
              <a:buFont typeface="Arial" panose="020B0604020202020204" pitchFamily="34" charset="0"/>
              <a:buChar char="•"/>
            </a:pPr>
            <a:r>
              <a:rPr lang="en-US" dirty="0"/>
              <a:t>Large diameter e-BPM pick-ups in the electron rear region present challenge for 1 um average resolution position measurements.</a:t>
            </a:r>
          </a:p>
        </p:txBody>
      </p:sp>
    </p:spTree>
    <p:extLst>
      <p:ext uri="{BB962C8B-B14F-4D97-AF65-F5344CB8AC3E}">
        <p14:creationId xmlns:p14="http://schemas.microsoft.com/office/powerpoint/2010/main" val="4044267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1C88D-89C9-684D-8396-46AA1252BAB2}"/>
              </a:ext>
            </a:extLst>
          </p:cNvPr>
          <p:cNvPicPr>
            <a:picLocks noChangeAspect="1"/>
          </p:cNvPicPr>
          <p:nvPr/>
        </p:nvPicPr>
        <p:blipFill>
          <a:blip r:embed="rId2"/>
          <a:stretch>
            <a:fillRect/>
          </a:stretch>
        </p:blipFill>
        <p:spPr>
          <a:xfrm>
            <a:off x="845456" y="524122"/>
            <a:ext cx="10153469" cy="4898887"/>
          </a:xfrm>
          <a:prstGeom prst="rect">
            <a:avLst/>
          </a:prstGeom>
        </p:spPr>
      </p:pic>
      <p:sp>
        <p:nvSpPr>
          <p:cNvPr id="2" name="Title 1">
            <a:extLst>
              <a:ext uri="{FF2B5EF4-FFF2-40B4-BE49-F238E27FC236}">
                <a16:creationId xmlns:a16="http://schemas.microsoft.com/office/drawing/2014/main" id="{B4BD0ABA-1DA1-C54D-B34E-5ACB439C1E0E}"/>
              </a:ext>
            </a:extLst>
          </p:cNvPr>
          <p:cNvSpPr>
            <a:spLocks noGrp="1"/>
          </p:cNvSpPr>
          <p:nvPr>
            <p:ph type="title"/>
          </p:nvPr>
        </p:nvSpPr>
        <p:spPr>
          <a:xfrm>
            <a:off x="238496" y="17647"/>
            <a:ext cx="11648703" cy="506475"/>
          </a:xfrm>
        </p:spPr>
        <p:txBody>
          <a:bodyPr>
            <a:normAutofit/>
          </a:bodyPr>
          <a:lstStyle/>
          <a:p>
            <a:r>
              <a:rPr lang="en-US" sz="2000" dirty="0"/>
              <a:t>Strong Hadron Cooling – General overview</a:t>
            </a:r>
          </a:p>
        </p:txBody>
      </p:sp>
      <p:sp>
        <p:nvSpPr>
          <p:cNvPr id="5" name="Slide Number Placeholder 4">
            <a:extLst>
              <a:ext uri="{FF2B5EF4-FFF2-40B4-BE49-F238E27FC236}">
                <a16:creationId xmlns:a16="http://schemas.microsoft.com/office/drawing/2014/main" id="{B1268379-9CB7-154A-846C-1816CFB5840F}"/>
              </a:ext>
            </a:extLst>
          </p:cNvPr>
          <p:cNvSpPr>
            <a:spLocks noGrp="1"/>
          </p:cNvSpPr>
          <p:nvPr>
            <p:ph type="sldNum" sz="quarter" idx="12"/>
          </p:nvPr>
        </p:nvSpPr>
        <p:spPr/>
        <p:txBody>
          <a:bodyPr/>
          <a:lstStyle/>
          <a:p>
            <a:fld id="{893C5830-40F3-F04E-B2E3-10E6672BA8FF}" type="slidenum">
              <a:rPr lang="en-US" smtClean="0"/>
              <a:pPr/>
              <a:t>16</a:t>
            </a:fld>
            <a:endParaRPr lang="en-US"/>
          </a:p>
        </p:txBody>
      </p:sp>
      <p:sp>
        <p:nvSpPr>
          <p:cNvPr id="6" name="Date Placeholder 3">
            <a:extLst>
              <a:ext uri="{FF2B5EF4-FFF2-40B4-BE49-F238E27FC236}">
                <a16:creationId xmlns:a16="http://schemas.microsoft.com/office/drawing/2014/main" id="{5D44CD0F-9F4B-EB47-888C-422A75A2548F}"/>
              </a:ext>
            </a:extLst>
          </p:cNvPr>
          <p:cNvSpPr>
            <a:spLocks noGrp="1"/>
          </p:cNvSpPr>
          <p:nvPr>
            <p:ph type="dt" sz="half" idx="10"/>
          </p:nvPr>
        </p:nvSpPr>
        <p:spPr>
          <a:xfrm>
            <a:off x="4149634" y="6475228"/>
            <a:ext cx="2743200" cy="365125"/>
          </a:xfrm>
        </p:spPr>
        <p:txBody>
          <a:bodyPr/>
          <a:lstStyle/>
          <a:p>
            <a:r>
              <a:rPr lang="en-US" dirty="0"/>
              <a:t>eeFACT2022</a:t>
            </a:r>
          </a:p>
        </p:txBody>
      </p:sp>
      <p:sp>
        <p:nvSpPr>
          <p:cNvPr id="13" name="TextBox 12">
            <a:extLst>
              <a:ext uri="{FF2B5EF4-FFF2-40B4-BE49-F238E27FC236}">
                <a16:creationId xmlns:a16="http://schemas.microsoft.com/office/drawing/2014/main" id="{462CE5B1-92AF-6741-9B00-C442A8C19D06}"/>
              </a:ext>
            </a:extLst>
          </p:cNvPr>
          <p:cNvSpPr txBox="1"/>
          <p:nvPr/>
        </p:nvSpPr>
        <p:spPr>
          <a:xfrm>
            <a:off x="1193075" y="922085"/>
            <a:ext cx="1545680" cy="646331"/>
          </a:xfrm>
          <a:prstGeom prst="rect">
            <a:avLst/>
          </a:prstGeom>
          <a:noFill/>
        </p:spPr>
        <p:txBody>
          <a:bodyPr wrap="none" rtlCol="0">
            <a:spAutoFit/>
          </a:bodyPr>
          <a:lstStyle/>
          <a:p>
            <a:r>
              <a:rPr lang="en-US" dirty="0"/>
              <a:t>SHC facility </a:t>
            </a:r>
          </a:p>
          <a:p>
            <a:r>
              <a:rPr lang="en-US" dirty="0"/>
              <a:t>cartoon layout</a:t>
            </a:r>
          </a:p>
        </p:txBody>
      </p:sp>
      <p:graphicFrame>
        <p:nvGraphicFramePr>
          <p:cNvPr id="15" name="Table 6">
            <a:extLst>
              <a:ext uri="{FF2B5EF4-FFF2-40B4-BE49-F238E27FC236}">
                <a16:creationId xmlns:a16="http://schemas.microsoft.com/office/drawing/2014/main" id="{9F96A860-7DCC-F84A-9E86-19437F0A6E89}"/>
              </a:ext>
            </a:extLst>
          </p:cNvPr>
          <p:cNvGraphicFramePr>
            <a:graphicFrameLocks noGrp="1"/>
          </p:cNvGraphicFramePr>
          <p:nvPr>
            <p:extLst>
              <p:ext uri="{D42A27DB-BD31-4B8C-83A1-F6EECF244321}">
                <p14:modId xmlns:p14="http://schemas.microsoft.com/office/powerpoint/2010/main" val="974671993"/>
              </p:ext>
            </p:extLst>
          </p:nvPr>
        </p:nvGraphicFramePr>
        <p:xfrm>
          <a:off x="4001305" y="4074281"/>
          <a:ext cx="3039857" cy="2057400"/>
        </p:xfrm>
        <a:graphic>
          <a:graphicData uri="http://schemas.openxmlformats.org/drawingml/2006/table">
            <a:tbl>
              <a:tblPr firstRow="1" bandRow="1">
                <a:tableStyleId>{5C22544A-7EE6-4342-B048-85BDC9FD1C3A}</a:tableStyleId>
              </a:tblPr>
              <a:tblGrid>
                <a:gridCol w="787472">
                  <a:extLst>
                    <a:ext uri="{9D8B030D-6E8A-4147-A177-3AD203B41FA5}">
                      <a16:colId xmlns:a16="http://schemas.microsoft.com/office/drawing/2014/main" val="3011804202"/>
                    </a:ext>
                  </a:extLst>
                </a:gridCol>
                <a:gridCol w="1087358">
                  <a:extLst>
                    <a:ext uri="{9D8B030D-6E8A-4147-A177-3AD203B41FA5}">
                      <a16:colId xmlns:a16="http://schemas.microsoft.com/office/drawing/2014/main" val="1391305615"/>
                    </a:ext>
                  </a:extLst>
                </a:gridCol>
                <a:gridCol w="1165027">
                  <a:extLst>
                    <a:ext uri="{9D8B030D-6E8A-4147-A177-3AD203B41FA5}">
                      <a16:colId xmlns:a16="http://schemas.microsoft.com/office/drawing/2014/main" val="279380376"/>
                    </a:ext>
                  </a:extLst>
                </a:gridCol>
              </a:tblGrid>
              <a:tr h="370840">
                <a:tc>
                  <a:txBody>
                    <a:bodyPr/>
                    <a:lstStyle/>
                    <a:p>
                      <a:r>
                        <a:rPr lang="en-US" sz="1400" dirty="0"/>
                        <a:t>Proton beam </a:t>
                      </a:r>
                    </a:p>
                    <a:p>
                      <a:r>
                        <a:rPr lang="en-US" sz="1400" dirty="0"/>
                        <a:t>Energy (GeV)</a:t>
                      </a:r>
                    </a:p>
                  </a:txBody>
                  <a:tcPr/>
                </a:tc>
                <a:tc>
                  <a:txBody>
                    <a:bodyPr/>
                    <a:lstStyle/>
                    <a:p>
                      <a:pPr algn="ctr"/>
                      <a:r>
                        <a:rPr lang="en-US" sz="1400" dirty="0"/>
                        <a:t>Hadron bunch </a:t>
                      </a:r>
                    </a:p>
                    <a:p>
                      <a:pPr algn="ctr"/>
                      <a:r>
                        <a:rPr lang="en-US" sz="1400" dirty="0"/>
                        <a:t>Length (cm) RMS</a:t>
                      </a:r>
                    </a:p>
                  </a:txBody>
                  <a:tcPr/>
                </a:tc>
                <a:tc>
                  <a:txBody>
                    <a:bodyPr/>
                    <a:lstStyle/>
                    <a:p>
                      <a:pPr algn="ctr"/>
                      <a:r>
                        <a:rPr lang="en-US" sz="1400" dirty="0"/>
                        <a:t>Electron bunch</a:t>
                      </a:r>
                    </a:p>
                    <a:p>
                      <a:pPr algn="ctr"/>
                      <a:r>
                        <a:rPr lang="en-US" sz="1400" dirty="0"/>
                        <a:t>Length (mm) RMS</a:t>
                      </a:r>
                    </a:p>
                  </a:txBody>
                  <a:tcPr/>
                </a:tc>
                <a:extLst>
                  <a:ext uri="{0D108BD9-81ED-4DB2-BD59-A6C34878D82A}">
                    <a16:rowId xmlns:a16="http://schemas.microsoft.com/office/drawing/2014/main" val="1135420950"/>
                  </a:ext>
                </a:extLst>
              </a:tr>
              <a:tr h="370840">
                <a:tc>
                  <a:txBody>
                    <a:bodyPr/>
                    <a:lstStyle/>
                    <a:p>
                      <a:r>
                        <a:rPr lang="en-US" sz="1400" dirty="0"/>
                        <a:t>23.8</a:t>
                      </a:r>
                    </a:p>
                  </a:txBody>
                  <a:tcPr/>
                </a:tc>
                <a:tc>
                  <a:txBody>
                    <a:bodyPr/>
                    <a:lstStyle/>
                    <a:p>
                      <a:pPr algn="ctr"/>
                      <a:r>
                        <a:rPr lang="en-US" sz="1400" dirty="0"/>
                        <a:t>50</a:t>
                      </a:r>
                    </a:p>
                  </a:txBody>
                  <a:tcPr/>
                </a:tc>
                <a:tc>
                  <a:txBody>
                    <a:bodyPr/>
                    <a:lstStyle/>
                    <a:p>
                      <a:pPr algn="ctr"/>
                      <a:r>
                        <a:rPr lang="en-US" sz="1400" dirty="0"/>
                        <a:t>17</a:t>
                      </a:r>
                    </a:p>
                  </a:txBody>
                  <a:tcPr/>
                </a:tc>
                <a:extLst>
                  <a:ext uri="{0D108BD9-81ED-4DB2-BD59-A6C34878D82A}">
                    <a16:rowId xmlns:a16="http://schemas.microsoft.com/office/drawing/2014/main" val="1414615223"/>
                  </a:ext>
                </a:extLst>
              </a:tr>
              <a:tr h="370840">
                <a:tc>
                  <a:txBody>
                    <a:bodyPr/>
                    <a:lstStyle/>
                    <a:p>
                      <a:r>
                        <a:rPr lang="en-US" sz="1400" dirty="0"/>
                        <a:t>100 </a:t>
                      </a:r>
                    </a:p>
                  </a:txBody>
                  <a:tcPr/>
                </a:tc>
                <a:tc>
                  <a:txBody>
                    <a:bodyPr/>
                    <a:lstStyle/>
                    <a:p>
                      <a:pPr algn="ctr"/>
                      <a:r>
                        <a:rPr lang="en-US" sz="1400" dirty="0"/>
                        <a:t>7</a:t>
                      </a:r>
                    </a:p>
                  </a:txBody>
                  <a:tcPr/>
                </a:tc>
                <a:tc>
                  <a:txBody>
                    <a:bodyPr/>
                    <a:lstStyle/>
                    <a:p>
                      <a:pPr algn="ctr"/>
                      <a:r>
                        <a:rPr lang="en-US" sz="1400" dirty="0"/>
                        <a:t>12 </a:t>
                      </a:r>
                    </a:p>
                  </a:txBody>
                  <a:tcPr/>
                </a:tc>
                <a:extLst>
                  <a:ext uri="{0D108BD9-81ED-4DB2-BD59-A6C34878D82A}">
                    <a16:rowId xmlns:a16="http://schemas.microsoft.com/office/drawing/2014/main" val="1728473887"/>
                  </a:ext>
                </a:extLst>
              </a:tr>
              <a:tr h="370840">
                <a:tc>
                  <a:txBody>
                    <a:bodyPr/>
                    <a:lstStyle/>
                    <a:p>
                      <a:r>
                        <a:rPr lang="en-US" sz="1400" dirty="0"/>
                        <a:t>275</a:t>
                      </a:r>
                    </a:p>
                  </a:txBody>
                  <a:tcPr/>
                </a:tc>
                <a:tc>
                  <a:txBody>
                    <a:bodyPr/>
                    <a:lstStyle/>
                    <a:p>
                      <a:pPr algn="ctr"/>
                      <a:r>
                        <a:rPr lang="en-US" sz="1400" dirty="0"/>
                        <a:t>6</a:t>
                      </a:r>
                    </a:p>
                  </a:txBody>
                  <a:tcPr/>
                </a:tc>
                <a:tc>
                  <a:txBody>
                    <a:bodyPr/>
                    <a:lstStyle/>
                    <a:p>
                      <a:pPr algn="ctr"/>
                      <a:r>
                        <a:rPr lang="en-US" sz="1400" dirty="0"/>
                        <a:t>8</a:t>
                      </a:r>
                    </a:p>
                  </a:txBody>
                  <a:tcPr/>
                </a:tc>
                <a:extLst>
                  <a:ext uri="{0D108BD9-81ED-4DB2-BD59-A6C34878D82A}">
                    <a16:rowId xmlns:a16="http://schemas.microsoft.com/office/drawing/2014/main" val="1609698217"/>
                  </a:ext>
                </a:extLst>
              </a:tr>
            </a:tbl>
          </a:graphicData>
        </a:graphic>
      </p:graphicFrame>
      <p:pic>
        <p:nvPicPr>
          <p:cNvPr id="8" name="Picture 7">
            <a:extLst>
              <a:ext uri="{FF2B5EF4-FFF2-40B4-BE49-F238E27FC236}">
                <a16:creationId xmlns:a16="http://schemas.microsoft.com/office/drawing/2014/main" id="{5AE2636B-7547-B740-B614-A7245F521A6A}"/>
              </a:ext>
            </a:extLst>
          </p:cNvPr>
          <p:cNvPicPr>
            <a:picLocks noChangeAspect="1"/>
          </p:cNvPicPr>
          <p:nvPr/>
        </p:nvPicPr>
        <p:blipFill>
          <a:blip r:embed="rId3"/>
          <a:stretch>
            <a:fillRect/>
          </a:stretch>
        </p:blipFill>
        <p:spPr>
          <a:xfrm>
            <a:off x="-12450" y="2969676"/>
            <a:ext cx="3591674" cy="3870677"/>
          </a:xfrm>
          <a:prstGeom prst="rect">
            <a:avLst/>
          </a:prstGeom>
        </p:spPr>
      </p:pic>
      <p:sp>
        <p:nvSpPr>
          <p:cNvPr id="10" name="TextBox 9">
            <a:extLst>
              <a:ext uri="{FF2B5EF4-FFF2-40B4-BE49-F238E27FC236}">
                <a16:creationId xmlns:a16="http://schemas.microsoft.com/office/drawing/2014/main" id="{A6BE9F71-928E-DE47-A94F-48D569C69C22}"/>
              </a:ext>
            </a:extLst>
          </p:cNvPr>
          <p:cNvSpPr txBox="1"/>
          <p:nvPr/>
        </p:nvSpPr>
        <p:spPr>
          <a:xfrm rot="1475597">
            <a:off x="10062002" y="2732992"/>
            <a:ext cx="966931" cy="261610"/>
          </a:xfrm>
          <a:prstGeom prst="rect">
            <a:avLst/>
          </a:prstGeom>
          <a:noFill/>
        </p:spPr>
        <p:txBody>
          <a:bodyPr wrap="none" rtlCol="0">
            <a:spAutoFit/>
          </a:bodyPr>
          <a:lstStyle/>
          <a:p>
            <a:r>
              <a:rPr lang="en-US" sz="1100" dirty="0"/>
              <a:t>Hadron beam</a:t>
            </a:r>
          </a:p>
        </p:txBody>
      </p:sp>
      <p:cxnSp>
        <p:nvCxnSpPr>
          <p:cNvPr id="12" name="Straight Arrow Connector 11">
            <a:extLst>
              <a:ext uri="{FF2B5EF4-FFF2-40B4-BE49-F238E27FC236}">
                <a16:creationId xmlns:a16="http://schemas.microsoft.com/office/drawing/2014/main" id="{215C7F17-B53A-0741-9E94-ED21A00F36AA}"/>
              </a:ext>
            </a:extLst>
          </p:cNvPr>
          <p:cNvCxnSpPr>
            <a:cxnSpLocks/>
          </p:cNvCxnSpPr>
          <p:nvPr/>
        </p:nvCxnSpPr>
        <p:spPr>
          <a:xfrm flipH="1" flipV="1">
            <a:off x="10051422" y="2834510"/>
            <a:ext cx="915387" cy="455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4E706419-C423-754B-BF01-2145DB325832}"/>
              </a:ext>
            </a:extLst>
          </p:cNvPr>
          <p:cNvSpPr>
            <a:spLocks noGrp="1"/>
          </p:cNvSpPr>
          <p:nvPr>
            <p:ph idx="1"/>
          </p:nvPr>
        </p:nvSpPr>
        <p:spPr>
          <a:xfrm>
            <a:off x="8684157" y="95745"/>
            <a:ext cx="3388658" cy="998104"/>
          </a:xfrm>
        </p:spPr>
        <p:txBody>
          <a:bodyPr/>
          <a:lstStyle/>
          <a:p>
            <a:r>
              <a:rPr lang="en-US" sz="1600" dirty="0"/>
              <a:t>Basic cooling principle:</a:t>
            </a:r>
          </a:p>
          <a:p>
            <a:pPr lvl="1"/>
            <a:r>
              <a:rPr lang="en-US" sz="1400" dirty="0"/>
              <a:t>In the modulator, the proton bunch Schottky noise pattern is imprinted on the electron bunch</a:t>
            </a:r>
          </a:p>
          <a:p>
            <a:pPr lvl="1"/>
            <a:r>
              <a:rPr lang="en-US" sz="1400" dirty="0"/>
              <a:t>In the kicker, the amplified electron bunch pattern used to cool the same part of the proton bunch that was imprinted in the modulator. </a:t>
            </a:r>
            <a:endParaRPr lang="en-US" sz="1600" dirty="0"/>
          </a:p>
        </p:txBody>
      </p:sp>
    </p:spTree>
    <p:extLst>
      <p:ext uri="{BB962C8B-B14F-4D97-AF65-F5344CB8AC3E}">
        <p14:creationId xmlns:p14="http://schemas.microsoft.com/office/powerpoint/2010/main" val="3918378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7B7996-596C-BF4E-9863-D86402A11723}"/>
              </a:ext>
            </a:extLst>
          </p:cNvPr>
          <p:cNvPicPr>
            <a:picLocks noChangeAspect="1"/>
          </p:cNvPicPr>
          <p:nvPr/>
        </p:nvPicPr>
        <p:blipFill>
          <a:blip r:embed="rId2"/>
          <a:stretch>
            <a:fillRect/>
          </a:stretch>
        </p:blipFill>
        <p:spPr>
          <a:xfrm>
            <a:off x="786634" y="3928002"/>
            <a:ext cx="7104567" cy="1853365"/>
          </a:xfrm>
          <a:prstGeom prst="rect">
            <a:avLst/>
          </a:prstGeom>
        </p:spPr>
      </p:pic>
      <p:sp>
        <p:nvSpPr>
          <p:cNvPr id="2" name="Title 1">
            <a:extLst>
              <a:ext uri="{FF2B5EF4-FFF2-40B4-BE49-F238E27FC236}">
                <a16:creationId xmlns:a16="http://schemas.microsoft.com/office/drawing/2014/main" id="{B4BD0ABA-1DA1-C54D-B34E-5ACB439C1E0E}"/>
              </a:ext>
            </a:extLst>
          </p:cNvPr>
          <p:cNvSpPr>
            <a:spLocks noGrp="1"/>
          </p:cNvSpPr>
          <p:nvPr>
            <p:ph type="title"/>
          </p:nvPr>
        </p:nvSpPr>
        <p:spPr>
          <a:xfrm>
            <a:off x="238496" y="17647"/>
            <a:ext cx="6714963" cy="668026"/>
          </a:xfrm>
        </p:spPr>
        <p:txBody>
          <a:bodyPr>
            <a:normAutofit/>
          </a:bodyPr>
          <a:lstStyle/>
          <a:p>
            <a:r>
              <a:rPr lang="en-US" sz="2000" dirty="0"/>
              <a:t>Strong Hadron Cooling - relative longitudinal alignment</a:t>
            </a:r>
          </a:p>
        </p:txBody>
      </p:sp>
      <p:sp>
        <p:nvSpPr>
          <p:cNvPr id="5" name="Slide Number Placeholder 4">
            <a:extLst>
              <a:ext uri="{FF2B5EF4-FFF2-40B4-BE49-F238E27FC236}">
                <a16:creationId xmlns:a16="http://schemas.microsoft.com/office/drawing/2014/main" id="{B1268379-9CB7-154A-846C-1816CFB5840F}"/>
              </a:ext>
            </a:extLst>
          </p:cNvPr>
          <p:cNvSpPr>
            <a:spLocks noGrp="1"/>
          </p:cNvSpPr>
          <p:nvPr>
            <p:ph type="sldNum" sz="quarter" idx="12"/>
          </p:nvPr>
        </p:nvSpPr>
        <p:spPr/>
        <p:txBody>
          <a:bodyPr/>
          <a:lstStyle/>
          <a:p>
            <a:fld id="{893C5830-40F3-F04E-B2E3-10E6672BA8FF}" type="slidenum">
              <a:rPr lang="en-US" smtClean="0"/>
              <a:pPr/>
              <a:t>17</a:t>
            </a:fld>
            <a:endParaRPr lang="en-US"/>
          </a:p>
        </p:txBody>
      </p:sp>
      <p:sp>
        <p:nvSpPr>
          <p:cNvPr id="6" name="Date Placeholder 3">
            <a:extLst>
              <a:ext uri="{FF2B5EF4-FFF2-40B4-BE49-F238E27FC236}">
                <a16:creationId xmlns:a16="http://schemas.microsoft.com/office/drawing/2014/main" id="{5D44CD0F-9F4B-EB47-888C-422A75A2548F}"/>
              </a:ext>
            </a:extLst>
          </p:cNvPr>
          <p:cNvSpPr>
            <a:spLocks noGrp="1"/>
          </p:cNvSpPr>
          <p:nvPr>
            <p:ph type="dt" sz="half" idx="10"/>
          </p:nvPr>
        </p:nvSpPr>
        <p:spPr>
          <a:xfrm>
            <a:off x="4724400" y="6481169"/>
            <a:ext cx="2743200" cy="365125"/>
          </a:xfrm>
        </p:spPr>
        <p:txBody>
          <a:bodyPr/>
          <a:lstStyle/>
          <a:p>
            <a:r>
              <a:rPr lang="en-US" dirty="0"/>
              <a:t>eeFACT2022</a:t>
            </a:r>
          </a:p>
        </p:txBody>
      </p:sp>
      <p:sp>
        <p:nvSpPr>
          <p:cNvPr id="15" name="TextBox 14">
            <a:extLst>
              <a:ext uri="{FF2B5EF4-FFF2-40B4-BE49-F238E27FC236}">
                <a16:creationId xmlns:a16="http://schemas.microsoft.com/office/drawing/2014/main" id="{D3CC0052-20CE-EF40-AEA0-8F291920229C}"/>
              </a:ext>
            </a:extLst>
          </p:cNvPr>
          <p:cNvSpPr txBox="1"/>
          <p:nvPr/>
        </p:nvSpPr>
        <p:spPr>
          <a:xfrm>
            <a:off x="8828768" y="4267414"/>
            <a:ext cx="2952327" cy="923330"/>
          </a:xfrm>
          <a:prstGeom prst="rect">
            <a:avLst/>
          </a:prstGeom>
          <a:noFill/>
        </p:spPr>
        <p:txBody>
          <a:bodyPr wrap="square" rtlCol="0">
            <a:spAutoFit/>
          </a:bodyPr>
          <a:lstStyle/>
          <a:p>
            <a:r>
              <a:rPr lang="en-US" dirty="0"/>
              <a:t>Simplified cooling diagram showing hadron synchrotron light radiation detector.</a:t>
            </a:r>
          </a:p>
        </p:txBody>
      </p:sp>
      <p:sp>
        <p:nvSpPr>
          <p:cNvPr id="11" name="TextBox 10">
            <a:extLst>
              <a:ext uri="{FF2B5EF4-FFF2-40B4-BE49-F238E27FC236}">
                <a16:creationId xmlns:a16="http://schemas.microsoft.com/office/drawing/2014/main" id="{129A4253-5781-D742-AC70-47F5762A9842}"/>
              </a:ext>
            </a:extLst>
          </p:cNvPr>
          <p:cNvSpPr txBox="1"/>
          <p:nvPr/>
        </p:nvSpPr>
        <p:spPr>
          <a:xfrm>
            <a:off x="13234" y="2382032"/>
            <a:ext cx="12165531" cy="1323439"/>
          </a:xfrm>
          <a:prstGeom prst="rect">
            <a:avLst/>
          </a:prstGeom>
          <a:solidFill>
            <a:schemeClr val="bg1"/>
          </a:solidFill>
        </p:spPr>
        <p:txBody>
          <a:bodyPr wrap="square" rtlCol="0">
            <a:spAutoFit/>
          </a:bodyPr>
          <a:lstStyle/>
          <a:p>
            <a:pPr lvl="1"/>
            <a:r>
              <a:rPr lang="en-US" sz="1600" u="sng" dirty="0"/>
              <a:t>Latest approach:</a:t>
            </a:r>
          </a:p>
          <a:p>
            <a:pPr lvl="1"/>
            <a:r>
              <a:rPr lang="en-US" sz="1600" dirty="0"/>
              <a:t>Try to utilize the feature that the proton beam will have a Schottky signal which will get smaller during the cooling process.</a:t>
            </a:r>
          </a:p>
          <a:p>
            <a:pPr lvl="1"/>
            <a:r>
              <a:rPr lang="en-US" sz="1600" dirty="0"/>
              <a:t>Presently exploring this hadron Schottky “signal modification” measurement as a diagnostic.</a:t>
            </a:r>
          </a:p>
          <a:p>
            <a:pPr lvl="1"/>
            <a:r>
              <a:rPr lang="en-US" sz="1600" dirty="0"/>
              <a:t>	There is small difference in the synchrotron light power emitted from the hadron beam after the kicker (downstream of a dipole) that may be able to be measured.</a:t>
            </a:r>
          </a:p>
        </p:txBody>
      </p:sp>
      <p:sp>
        <p:nvSpPr>
          <p:cNvPr id="14" name="TextBox 13">
            <a:extLst>
              <a:ext uri="{FF2B5EF4-FFF2-40B4-BE49-F238E27FC236}">
                <a16:creationId xmlns:a16="http://schemas.microsoft.com/office/drawing/2014/main" id="{2096D6C0-F6F1-F948-B79E-5CAD70B2F8F1}"/>
              </a:ext>
            </a:extLst>
          </p:cNvPr>
          <p:cNvSpPr txBox="1"/>
          <p:nvPr/>
        </p:nvSpPr>
        <p:spPr>
          <a:xfrm>
            <a:off x="10068933" y="68575"/>
            <a:ext cx="2003882" cy="369332"/>
          </a:xfrm>
          <a:prstGeom prst="rect">
            <a:avLst/>
          </a:prstGeom>
          <a:noFill/>
        </p:spPr>
        <p:txBody>
          <a:bodyPr wrap="none" rtlCol="0">
            <a:spAutoFit/>
          </a:bodyPr>
          <a:lstStyle/>
          <a:p>
            <a:r>
              <a:rPr lang="en-US" dirty="0"/>
              <a:t>W. Bergan, E. Wang</a:t>
            </a:r>
          </a:p>
        </p:txBody>
      </p:sp>
      <p:sp>
        <p:nvSpPr>
          <p:cNvPr id="16" name="TextBox 15">
            <a:extLst>
              <a:ext uri="{FF2B5EF4-FFF2-40B4-BE49-F238E27FC236}">
                <a16:creationId xmlns:a16="http://schemas.microsoft.com/office/drawing/2014/main" id="{1BF88958-A5E3-A440-A852-044648FC822B}"/>
              </a:ext>
            </a:extLst>
          </p:cNvPr>
          <p:cNvSpPr txBox="1"/>
          <p:nvPr/>
        </p:nvSpPr>
        <p:spPr>
          <a:xfrm>
            <a:off x="132450" y="655658"/>
            <a:ext cx="11953568" cy="1600438"/>
          </a:xfrm>
          <a:prstGeom prst="rect">
            <a:avLst/>
          </a:prstGeom>
          <a:noFill/>
        </p:spPr>
        <p:txBody>
          <a:bodyPr wrap="square">
            <a:spAutoFit/>
          </a:bodyPr>
          <a:lstStyle/>
          <a:p>
            <a:r>
              <a:rPr lang="en-US" dirty="0"/>
              <a:t>Instrumentation needed:</a:t>
            </a:r>
          </a:p>
          <a:p>
            <a:pPr marL="742950" lvl="1" indent="-285750">
              <a:buFont typeface="Arial" panose="020B0604020202020204" pitchFamily="34" charset="0"/>
              <a:buChar char="•"/>
            </a:pPr>
            <a:r>
              <a:rPr lang="en-US" sz="1600" dirty="0"/>
              <a:t>Co-propagate the protons and electrons (transverse &amp; longitudinally) in the modulator and kicker</a:t>
            </a:r>
          </a:p>
          <a:p>
            <a:pPr marL="1200150" lvl="2" indent="-285750">
              <a:buFont typeface="Arial" panose="020B0604020202020204" pitchFamily="34" charset="0"/>
              <a:buChar char="•"/>
            </a:pPr>
            <a:r>
              <a:rPr lang="en-US" sz="1600" dirty="0"/>
              <a:t>Need longitudinal electron-hadron alignment of ~1 um between modulator and kicker</a:t>
            </a:r>
          </a:p>
          <a:p>
            <a:pPr marL="1657350" lvl="3" indent="-285750">
              <a:buFont typeface="Arial" panose="020B0604020202020204" pitchFamily="34" charset="0"/>
              <a:buChar char="•"/>
            </a:pPr>
            <a:r>
              <a:rPr lang="en-US" sz="1600" dirty="0"/>
              <a:t>Source of longitudinal alignment error can be caused by a change in path length difference due to magnet field ripple </a:t>
            </a:r>
          </a:p>
          <a:p>
            <a:pPr lvl="2"/>
            <a:endParaRPr lang="en-US" sz="1600" dirty="0"/>
          </a:p>
          <a:p>
            <a:r>
              <a:rPr lang="en-US" sz="1600" dirty="0"/>
              <a:t>Simulations are underway to find a relative longitudinal alignment measurement solution (W. Bergan, M. </a:t>
            </a:r>
            <a:r>
              <a:rPr lang="en-US" sz="1600" dirty="0" err="1"/>
              <a:t>Blaskiewicz</a:t>
            </a:r>
            <a:r>
              <a:rPr lang="en-US" sz="1600" dirty="0"/>
              <a:t>, G. </a:t>
            </a:r>
            <a:r>
              <a:rPr lang="en-US" sz="1600" dirty="0" err="1"/>
              <a:t>Stupakov</a:t>
            </a:r>
            <a:r>
              <a:rPr lang="en-US" sz="1600" dirty="0"/>
              <a:t>, et al.)</a:t>
            </a:r>
          </a:p>
        </p:txBody>
      </p:sp>
      <p:cxnSp>
        <p:nvCxnSpPr>
          <p:cNvPr id="17" name="Straight Arrow Connector 16">
            <a:extLst>
              <a:ext uri="{FF2B5EF4-FFF2-40B4-BE49-F238E27FC236}">
                <a16:creationId xmlns:a16="http://schemas.microsoft.com/office/drawing/2014/main" id="{8C51FA69-70CC-BC48-8B74-4A4B8C13EBFA}"/>
              </a:ext>
            </a:extLst>
          </p:cNvPr>
          <p:cNvCxnSpPr>
            <a:cxnSpLocks/>
          </p:cNvCxnSpPr>
          <p:nvPr/>
        </p:nvCxnSpPr>
        <p:spPr>
          <a:xfrm flipH="1">
            <a:off x="7978588" y="4688541"/>
            <a:ext cx="762000" cy="89647"/>
          </a:xfrm>
          <a:prstGeom prst="straightConnector1">
            <a:avLst/>
          </a:prstGeom>
          <a:ln w="22225">
            <a:solidFill>
              <a:srgbClr val="FF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991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7434-38A3-B344-BB30-548E4B5B1BC5}"/>
              </a:ext>
            </a:extLst>
          </p:cNvPr>
          <p:cNvSpPr>
            <a:spLocks noGrp="1"/>
          </p:cNvSpPr>
          <p:nvPr>
            <p:ph type="title"/>
          </p:nvPr>
        </p:nvSpPr>
        <p:spPr>
          <a:xfrm>
            <a:off x="271648" y="8822"/>
            <a:ext cx="6727029" cy="452582"/>
          </a:xfrm>
        </p:spPr>
        <p:txBody>
          <a:bodyPr>
            <a:normAutofit/>
          </a:bodyPr>
          <a:lstStyle/>
          <a:p>
            <a:r>
              <a:rPr lang="en-US" sz="2000" dirty="0"/>
              <a:t>Strong Hadron Cooling - relative longitudinal alignment</a:t>
            </a:r>
          </a:p>
        </p:txBody>
      </p:sp>
      <p:graphicFrame>
        <p:nvGraphicFramePr>
          <p:cNvPr id="6" name="Table 6">
            <a:extLst>
              <a:ext uri="{FF2B5EF4-FFF2-40B4-BE49-F238E27FC236}">
                <a16:creationId xmlns:a16="http://schemas.microsoft.com/office/drawing/2014/main" id="{A3ECD00A-12E6-5642-BFA9-347E6C745750}"/>
              </a:ext>
            </a:extLst>
          </p:cNvPr>
          <p:cNvGraphicFramePr>
            <a:graphicFrameLocks noGrp="1"/>
          </p:cNvGraphicFramePr>
          <p:nvPr>
            <p:ph idx="1"/>
            <p:extLst>
              <p:ext uri="{D42A27DB-BD31-4B8C-83A1-F6EECF244321}">
                <p14:modId xmlns:p14="http://schemas.microsoft.com/office/powerpoint/2010/main" val="828691789"/>
              </p:ext>
            </p:extLst>
          </p:nvPr>
        </p:nvGraphicFramePr>
        <p:xfrm>
          <a:off x="381965" y="2320116"/>
          <a:ext cx="11204530" cy="1968828"/>
        </p:xfrm>
        <a:graphic>
          <a:graphicData uri="http://schemas.openxmlformats.org/drawingml/2006/table">
            <a:tbl>
              <a:tblPr firstRow="1" bandRow="1">
                <a:tableStyleId>{5C22544A-7EE6-4342-B048-85BDC9FD1C3A}</a:tableStyleId>
              </a:tblPr>
              <a:tblGrid>
                <a:gridCol w="714082">
                  <a:extLst>
                    <a:ext uri="{9D8B030D-6E8A-4147-A177-3AD203B41FA5}">
                      <a16:colId xmlns:a16="http://schemas.microsoft.com/office/drawing/2014/main" val="431741691"/>
                    </a:ext>
                  </a:extLst>
                </a:gridCol>
                <a:gridCol w="903486">
                  <a:extLst>
                    <a:ext uri="{9D8B030D-6E8A-4147-A177-3AD203B41FA5}">
                      <a16:colId xmlns:a16="http://schemas.microsoft.com/office/drawing/2014/main" val="1588329332"/>
                    </a:ext>
                  </a:extLst>
                </a:gridCol>
                <a:gridCol w="1212018">
                  <a:extLst>
                    <a:ext uri="{9D8B030D-6E8A-4147-A177-3AD203B41FA5}">
                      <a16:colId xmlns:a16="http://schemas.microsoft.com/office/drawing/2014/main" val="1660976669"/>
                    </a:ext>
                  </a:extLst>
                </a:gridCol>
                <a:gridCol w="1089423">
                  <a:extLst>
                    <a:ext uri="{9D8B030D-6E8A-4147-A177-3AD203B41FA5}">
                      <a16:colId xmlns:a16="http://schemas.microsoft.com/office/drawing/2014/main" val="137765549"/>
                    </a:ext>
                  </a:extLst>
                </a:gridCol>
                <a:gridCol w="1189071">
                  <a:extLst>
                    <a:ext uri="{9D8B030D-6E8A-4147-A177-3AD203B41FA5}">
                      <a16:colId xmlns:a16="http://schemas.microsoft.com/office/drawing/2014/main" val="1030227224"/>
                    </a:ext>
                  </a:extLst>
                </a:gridCol>
                <a:gridCol w="1169736">
                  <a:extLst>
                    <a:ext uri="{9D8B030D-6E8A-4147-A177-3AD203B41FA5}">
                      <a16:colId xmlns:a16="http://schemas.microsoft.com/office/drawing/2014/main" val="1531162221"/>
                    </a:ext>
                  </a:extLst>
                </a:gridCol>
                <a:gridCol w="1218072">
                  <a:extLst>
                    <a:ext uri="{9D8B030D-6E8A-4147-A177-3AD203B41FA5}">
                      <a16:colId xmlns:a16="http://schemas.microsoft.com/office/drawing/2014/main" val="1402230699"/>
                    </a:ext>
                  </a:extLst>
                </a:gridCol>
                <a:gridCol w="698988">
                  <a:extLst>
                    <a:ext uri="{9D8B030D-6E8A-4147-A177-3AD203B41FA5}">
                      <a16:colId xmlns:a16="http://schemas.microsoft.com/office/drawing/2014/main" val="384018415"/>
                    </a:ext>
                  </a:extLst>
                </a:gridCol>
                <a:gridCol w="886440">
                  <a:extLst>
                    <a:ext uri="{9D8B030D-6E8A-4147-A177-3AD203B41FA5}">
                      <a16:colId xmlns:a16="http://schemas.microsoft.com/office/drawing/2014/main" val="3736974536"/>
                    </a:ext>
                  </a:extLst>
                </a:gridCol>
                <a:gridCol w="2123214">
                  <a:extLst>
                    <a:ext uri="{9D8B030D-6E8A-4147-A177-3AD203B41FA5}">
                      <a16:colId xmlns:a16="http://schemas.microsoft.com/office/drawing/2014/main" val="1873586385"/>
                    </a:ext>
                  </a:extLst>
                </a:gridCol>
              </a:tblGrid>
              <a:tr h="699548">
                <a:tc>
                  <a:txBody>
                    <a:bodyPr/>
                    <a:lstStyle/>
                    <a:p>
                      <a:pPr algn="ctr"/>
                      <a:r>
                        <a:rPr lang="en-US" sz="1400" dirty="0"/>
                        <a:t>Beam</a:t>
                      </a:r>
                    </a:p>
                    <a:p>
                      <a:pPr algn="ctr"/>
                      <a:r>
                        <a:rPr lang="en-US" sz="1400" dirty="0"/>
                        <a:t>Energy (GeV)</a:t>
                      </a:r>
                    </a:p>
                  </a:txBody>
                  <a:tcPr/>
                </a:tc>
                <a:tc>
                  <a:txBody>
                    <a:bodyPr/>
                    <a:lstStyle/>
                    <a:p>
                      <a:pPr algn="ctr"/>
                      <a:r>
                        <a:rPr lang="en-US" sz="1400" dirty="0"/>
                        <a:t>Radiation from core</a:t>
                      </a:r>
                    </a:p>
                    <a:p>
                      <a:pPr algn="ctr"/>
                      <a:r>
                        <a:rPr lang="en-US" sz="1400" dirty="0" err="1"/>
                        <a:t>nW</a:t>
                      </a:r>
                      <a:r>
                        <a:rPr lang="en-US" sz="1400" dirty="0"/>
                        <a:t>/m</a:t>
                      </a:r>
                      <a:r>
                        <a:rPr lang="en-US" sz="1400" baseline="30000" dirty="0"/>
                        <a:t>2</a:t>
                      </a:r>
                    </a:p>
                  </a:txBody>
                  <a:tcPr/>
                </a:tc>
                <a:tc>
                  <a:txBody>
                    <a:bodyPr/>
                    <a:lstStyle/>
                    <a:p>
                      <a:pPr algn="ctr"/>
                      <a:r>
                        <a:rPr lang="en-US" sz="1400" dirty="0"/>
                        <a:t>For 10% measurement resolution</a:t>
                      </a:r>
                    </a:p>
                    <a:p>
                      <a:pPr algn="ctr"/>
                      <a:r>
                        <a:rPr lang="en-US" sz="1400" dirty="0" err="1"/>
                        <a:t>nW</a:t>
                      </a:r>
                      <a:r>
                        <a:rPr lang="en-US" sz="1400" dirty="0"/>
                        <a:t>/m</a:t>
                      </a:r>
                      <a:r>
                        <a:rPr lang="en-US" sz="1400" baseline="30000" dirty="0"/>
                        <a:t>2</a:t>
                      </a:r>
                    </a:p>
                  </a:txBody>
                  <a:tcPr/>
                </a:tc>
                <a:tc>
                  <a:txBody>
                    <a:bodyPr/>
                    <a:lstStyle/>
                    <a:p>
                      <a:pPr algn="ctr"/>
                      <a:r>
                        <a:rPr lang="en-US" sz="1400" dirty="0"/>
                        <a:t>Synch light wavelength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a:t>
                      </a:r>
                      <a:r>
                        <a:rPr lang="en-US" sz="1400" b="0" dirty="0"/>
                        <a:t>% BW</a:t>
                      </a:r>
                      <a:endParaRPr lang="en-US" sz="1400" dirty="0"/>
                    </a:p>
                    <a:p>
                      <a:pPr algn="ctr"/>
                      <a:r>
                        <a:rPr lang="en-US" sz="1400" dirty="0"/>
                        <a:t> (um)</a:t>
                      </a:r>
                    </a:p>
                  </a:txBody>
                  <a:tcPr/>
                </a:tc>
                <a:tc>
                  <a:txBody>
                    <a:bodyPr/>
                    <a:lstStyle/>
                    <a:p>
                      <a:pPr algn="ctr"/>
                      <a:r>
                        <a:rPr lang="en-US" sz="1400" dirty="0"/>
                        <a:t>Fractional change in Synch light intensity (%)</a:t>
                      </a:r>
                    </a:p>
                  </a:txBody>
                  <a:tcPr/>
                </a:tc>
                <a:tc>
                  <a:txBody>
                    <a:bodyPr/>
                    <a:lstStyle/>
                    <a:p>
                      <a:pPr algn="ctr"/>
                      <a:r>
                        <a:rPr lang="en-US" sz="1400" dirty="0"/>
                        <a:t>Number </a:t>
                      </a:r>
                    </a:p>
                    <a:p>
                      <a:pPr algn="ctr"/>
                      <a:r>
                        <a:rPr lang="en-US" sz="1400" dirty="0"/>
                        <a:t>of signal photons</a:t>
                      </a:r>
                    </a:p>
                    <a:p>
                      <a:pPr algn="ctr"/>
                      <a:r>
                        <a:rPr lang="en-US" sz="1400" dirty="0"/>
                        <a:t>e6</a:t>
                      </a:r>
                    </a:p>
                  </a:txBody>
                  <a:tcPr/>
                </a:tc>
                <a:tc>
                  <a:txBody>
                    <a:bodyPr/>
                    <a:lstStyle/>
                    <a:p>
                      <a:pPr algn="ctr"/>
                      <a:r>
                        <a:rPr lang="en-US" sz="1400" dirty="0"/>
                        <a:t>Number of background photons</a:t>
                      </a:r>
                    </a:p>
                    <a:p>
                      <a:pPr algn="ctr"/>
                      <a:r>
                        <a:rPr lang="en-US" sz="1400" dirty="0"/>
                        <a:t>e6</a:t>
                      </a:r>
                    </a:p>
                  </a:txBody>
                  <a:tcPr/>
                </a:tc>
                <a:tc>
                  <a:txBody>
                    <a:bodyPr/>
                    <a:lstStyle/>
                    <a:p>
                      <a:pPr algn="ctr"/>
                      <a:r>
                        <a:rPr lang="en-US" sz="1400" dirty="0"/>
                        <a:t>Signal to Noise</a:t>
                      </a:r>
                    </a:p>
                  </a:txBody>
                  <a:tcPr/>
                </a:tc>
                <a:tc>
                  <a:txBody>
                    <a:bodyPr/>
                    <a:lstStyle/>
                    <a:p>
                      <a:pPr algn="ctr"/>
                      <a:r>
                        <a:rPr lang="en-US" sz="1400" dirty="0"/>
                        <a:t>Detector area </a:t>
                      </a:r>
                    </a:p>
                    <a:p>
                      <a:pPr algn="ctr"/>
                      <a:r>
                        <a:rPr lang="en-US" sz="1400" dirty="0"/>
                        <a:t>mm</a:t>
                      </a:r>
                      <a:r>
                        <a:rPr lang="en-US" sz="1400" baseline="30000" dirty="0"/>
                        <a:t>2</a:t>
                      </a:r>
                    </a:p>
                  </a:txBody>
                  <a:tcPr/>
                </a:tc>
                <a:tc>
                  <a:txBody>
                    <a:bodyPr/>
                    <a:lstStyle/>
                    <a:p>
                      <a:pPr algn="ctr"/>
                      <a:r>
                        <a:rPr lang="en-US" sz="1400" dirty="0"/>
                        <a:t>Sensor thermal cooling:</a:t>
                      </a:r>
                    </a:p>
                    <a:p>
                      <a:pPr algn="ctr"/>
                      <a:r>
                        <a:rPr lang="en-US" sz="1400" dirty="0"/>
                        <a:t>Type (temp), background</a:t>
                      </a:r>
                    </a:p>
                  </a:txBody>
                  <a:tcPr/>
                </a:tc>
                <a:extLst>
                  <a:ext uri="{0D108BD9-81ED-4DB2-BD59-A6C34878D82A}">
                    <a16:rowId xmlns:a16="http://schemas.microsoft.com/office/drawing/2014/main" val="3518009535"/>
                  </a:ext>
                </a:extLst>
              </a:tr>
              <a:tr h="405294">
                <a:tc>
                  <a:txBody>
                    <a:bodyPr/>
                    <a:lstStyle/>
                    <a:p>
                      <a:pPr algn="ctr"/>
                      <a:r>
                        <a:rPr lang="en-US" sz="1400" dirty="0"/>
                        <a:t>100</a:t>
                      </a:r>
                    </a:p>
                  </a:txBody>
                  <a:tcPr/>
                </a:tc>
                <a:tc>
                  <a:txBody>
                    <a:bodyPr/>
                    <a:lstStyle/>
                    <a:p>
                      <a:pPr algn="ctr"/>
                      <a:r>
                        <a:rPr lang="en-US" sz="1400" dirty="0"/>
                        <a:t>100</a:t>
                      </a:r>
                    </a:p>
                  </a:txBody>
                  <a:tcPr/>
                </a:tc>
                <a:tc>
                  <a:txBody>
                    <a:bodyPr/>
                    <a:lstStyle/>
                    <a:p>
                      <a:pPr algn="ctr"/>
                      <a:r>
                        <a:rPr lang="en-US" sz="1400" dirty="0"/>
                        <a:t>0.550</a:t>
                      </a:r>
                    </a:p>
                  </a:txBody>
                  <a:tcPr/>
                </a:tc>
                <a:tc>
                  <a:txBody>
                    <a:bodyPr/>
                    <a:lstStyle/>
                    <a:p>
                      <a:pPr algn="ctr"/>
                      <a:r>
                        <a:rPr lang="en-US" sz="1400" dirty="0"/>
                        <a:t>30</a:t>
                      </a:r>
                    </a:p>
                  </a:txBody>
                  <a:tcPr/>
                </a:tc>
                <a:tc>
                  <a:txBody>
                    <a:bodyPr/>
                    <a:lstStyle/>
                    <a:p>
                      <a:pPr algn="ctr"/>
                      <a:r>
                        <a:rPr lang="en-US" sz="1400" dirty="0"/>
                        <a:t>5.5</a:t>
                      </a:r>
                    </a:p>
                  </a:txBody>
                  <a:tcPr/>
                </a:tc>
                <a:tc>
                  <a:txBody>
                    <a:bodyPr/>
                    <a:lstStyle/>
                    <a:p>
                      <a:pPr algn="ctr"/>
                      <a:r>
                        <a:rPr lang="en-US" sz="1400" dirty="0"/>
                        <a:t>8.3</a:t>
                      </a:r>
                    </a:p>
                  </a:txBody>
                  <a:tcPr/>
                </a:tc>
                <a:tc>
                  <a:txBody>
                    <a:bodyPr/>
                    <a:lstStyle/>
                    <a:p>
                      <a:pPr algn="ctr"/>
                      <a:r>
                        <a:rPr lang="en-US" sz="1400" dirty="0"/>
                        <a:t>1500</a:t>
                      </a:r>
                    </a:p>
                  </a:txBody>
                  <a:tcPr/>
                </a:tc>
                <a:tc>
                  <a:txBody>
                    <a:bodyPr/>
                    <a:lstStyle/>
                    <a:p>
                      <a:pPr algn="ctr"/>
                      <a:r>
                        <a:rPr lang="en-US" sz="1400" dirty="0"/>
                        <a:t>210</a:t>
                      </a:r>
                    </a:p>
                  </a:txBody>
                  <a:tcPr/>
                </a:tc>
                <a:tc>
                  <a:txBody>
                    <a:bodyPr/>
                    <a:lstStyle/>
                    <a:p>
                      <a:pPr algn="ctr"/>
                      <a:r>
                        <a:rPr lang="en-US" sz="1400" dirty="0"/>
                        <a:t>100</a:t>
                      </a:r>
                    </a:p>
                  </a:txBody>
                  <a:tcPr/>
                </a:tc>
                <a:tc>
                  <a:txBody>
                    <a:bodyPr/>
                    <a:lstStyle/>
                    <a:p>
                      <a:pPr algn="ctr"/>
                      <a:r>
                        <a:rPr lang="en-US" sz="1400" dirty="0"/>
                        <a:t>LH (4.2K), 2e-48W/m</a:t>
                      </a:r>
                      <a:r>
                        <a:rPr lang="en-US" sz="1400" baseline="30000" dirty="0"/>
                        <a:t>2</a:t>
                      </a:r>
                    </a:p>
                  </a:txBody>
                  <a:tcPr/>
                </a:tc>
                <a:extLst>
                  <a:ext uri="{0D108BD9-81ED-4DB2-BD59-A6C34878D82A}">
                    <a16:rowId xmlns:a16="http://schemas.microsoft.com/office/drawing/2014/main" val="432061860"/>
                  </a:ext>
                </a:extLst>
              </a:tr>
              <a:tr h="405294">
                <a:tc>
                  <a:txBody>
                    <a:bodyPr/>
                    <a:lstStyle/>
                    <a:p>
                      <a:pPr algn="ctr"/>
                      <a:r>
                        <a:rPr lang="en-US" sz="1400" dirty="0"/>
                        <a:t>275</a:t>
                      </a:r>
                    </a:p>
                  </a:txBody>
                  <a:tcPr/>
                </a:tc>
                <a:tc>
                  <a:txBody>
                    <a:bodyPr/>
                    <a:lstStyle/>
                    <a:p>
                      <a:pPr algn="ctr"/>
                      <a:r>
                        <a:rPr lang="en-US" sz="1400" dirty="0"/>
                        <a:t>18,000</a:t>
                      </a:r>
                    </a:p>
                  </a:txBody>
                  <a:tcPr/>
                </a:tc>
                <a:tc>
                  <a:txBody>
                    <a:bodyPr/>
                    <a:lstStyle/>
                    <a:p>
                      <a:pPr algn="ctr"/>
                      <a:r>
                        <a:rPr lang="en-US" sz="1400" dirty="0"/>
                        <a:t>110</a:t>
                      </a:r>
                    </a:p>
                  </a:txBody>
                  <a:tcPr/>
                </a:tc>
                <a:tc>
                  <a:txBody>
                    <a:bodyPr/>
                    <a:lstStyle/>
                    <a:p>
                      <a:pPr algn="ctr"/>
                      <a:r>
                        <a:rPr lang="en-US" sz="1400" dirty="0"/>
                        <a:t>3</a:t>
                      </a:r>
                    </a:p>
                  </a:txBody>
                  <a:tcPr/>
                </a:tc>
                <a:tc>
                  <a:txBody>
                    <a:bodyPr/>
                    <a:lstStyle/>
                    <a:p>
                      <a:pPr algn="ctr"/>
                      <a:r>
                        <a:rPr lang="en-US" sz="1400" dirty="0"/>
                        <a:t>6</a:t>
                      </a:r>
                    </a:p>
                  </a:txBody>
                  <a:tcPr/>
                </a:tc>
                <a:tc>
                  <a:txBody>
                    <a:bodyPr/>
                    <a:lstStyle/>
                    <a:p>
                      <a:pPr algn="ctr"/>
                      <a:r>
                        <a:rPr lang="en-US" sz="1400" dirty="0"/>
                        <a:t>1.6</a:t>
                      </a:r>
                    </a:p>
                  </a:txBody>
                  <a:tcPr/>
                </a:tc>
                <a:tc>
                  <a:txBody>
                    <a:bodyPr/>
                    <a:lstStyle/>
                    <a:p>
                      <a:pPr algn="ctr"/>
                      <a:r>
                        <a:rPr lang="en-US" sz="1400" dirty="0"/>
                        <a:t>270</a:t>
                      </a:r>
                    </a:p>
                  </a:txBody>
                  <a:tcPr/>
                </a:tc>
                <a:tc>
                  <a:txBody>
                    <a:bodyPr/>
                    <a:lstStyle/>
                    <a:p>
                      <a:pPr algn="ctr"/>
                      <a:r>
                        <a:rPr lang="en-US" sz="1400" dirty="0"/>
                        <a:t>99</a:t>
                      </a:r>
                    </a:p>
                  </a:txBody>
                  <a:tcPr/>
                </a:tc>
                <a:tc>
                  <a:txBody>
                    <a:bodyPr/>
                    <a:lstStyle/>
                    <a:p>
                      <a:pPr algn="ctr"/>
                      <a:r>
                        <a:rPr lang="en-US" sz="1400" dirty="0"/>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LN2 (77K), 5e-22W/m</a:t>
                      </a:r>
                      <a:r>
                        <a:rPr lang="en-US" sz="1400" baseline="30000" dirty="0"/>
                        <a:t>2</a:t>
                      </a:r>
                    </a:p>
                  </a:txBody>
                  <a:tcPr/>
                </a:tc>
                <a:extLst>
                  <a:ext uri="{0D108BD9-81ED-4DB2-BD59-A6C34878D82A}">
                    <a16:rowId xmlns:a16="http://schemas.microsoft.com/office/drawing/2014/main" val="2521312206"/>
                  </a:ext>
                </a:extLst>
              </a:tr>
            </a:tbl>
          </a:graphicData>
        </a:graphic>
      </p:graphicFrame>
      <p:sp>
        <p:nvSpPr>
          <p:cNvPr id="4" name="Date Placeholder 3">
            <a:extLst>
              <a:ext uri="{FF2B5EF4-FFF2-40B4-BE49-F238E27FC236}">
                <a16:creationId xmlns:a16="http://schemas.microsoft.com/office/drawing/2014/main" id="{F7A2A4B0-D03D-D644-88AE-04D74DE7F4C5}"/>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B1BF7D31-5F03-CA4F-81BF-8354C0FE417C}"/>
              </a:ext>
            </a:extLst>
          </p:cNvPr>
          <p:cNvSpPr>
            <a:spLocks noGrp="1"/>
          </p:cNvSpPr>
          <p:nvPr>
            <p:ph type="sldNum" sz="quarter" idx="12"/>
          </p:nvPr>
        </p:nvSpPr>
        <p:spPr/>
        <p:txBody>
          <a:bodyPr/>
          <a:lstStyle/>
          <a:p>
            <a:fld id="{893C5830-40F3-F04E-B2E3-10E6672BA8FF}" type="slidenum">
              <a:rPr lang="en-US" smtClean="0"/>
              <a:pPr/>
              <a:t>18</a:t>
            </a:fld>
            <a:endParaRPr lang="en-US"/>
          </a:p>
        </p:txBody>
      </p:sp>
      <p:sp>
        <p:nvSpPr>
          <p:cNvPr id="7" name="TextBox 6">
            <a:extLst>
              <a:ext uri="{FF2B5EF4-FFF2-40B4-BE49-F238E27FC236}">
                <a16:creationId xmlns:a16="http://schemas.microsoft.com/office/drawing/2014/main" id="{36F8512F-00AC-2E42-A492-E11142385B91}"/>
              </a:ext>
            </a:extLst>
          </p:cNvPr>
          <p:cNvSpPr txBox="1"/>
          <p:nvPr/>
        </p:nvSpPr>
        <p:spPr>
          <a:xfrm>
            <a:off x="364215" y="461404"/>
            <a:ext cx="10822329" cy="2031325"/>
          </a:xfrm>
          <a:prstGeom prst="rect">
            <a:avLst/>
          </a:prstGeom>
          <a:noFill/>
        </p:spPr>
        <p:txBody>
          <a:bodyPr wrap="square" rtlCol="0">
            <a:spAutoFit/>
          </a:bodyPr>
          <a:lstStyle/>
          <a:p>
            <a:r>
              <a:rPr lang="en-US" dirty="0"/>
              <a:t>Proposed strategy: </a:t>
            </a:r>
          </a:p>
          <a:p>
            <a:r>
              <a:rPr lang="en-US" dirty="0"/>
              <a:t>Integrate the hadron synchrotron light signal only during portion of the central hadron bunch being cooled. </a:t>
            </a:r>
          </a:p>
          <a:p>
            <a:r>
              <a:rPr lang="en-US" dirty="0"/>
              <a:t>    For this simulation, integration over gated intervals for 1 second, with 11 ns bunch spacing.</a:t>
            </a:r>
          </a:p>
          <a:p>
            <a:endParaRPr lang="en-US" dirty="0"/>
          </a:p>
          <a:p>
            <a:r>
              <a:rPr lang="en-US" dirty="0"/>
              <a:t>	100 GeV;	central 12 mm of of 7 cm hadron bunch being cooled, need 40 ps integration time per bunch 	275 GeV;  central 8 mm of of 6 cm hadron bunch being cooled, need 27 ps integration time per bunch</a:t>
            </a:r>
          </a:p>
          <a:p>
            <a:r>
              <a:rPr lang="en-US" dirty="0"/>
              <a:t>	</a:t>
            </a:r>
          </a:p>
        </p:txBody>
      </p:sp>
      <p:sp>
        <p:nvSpPr>
          <p:cNvPr id="8" name="TextBox 7">
            <a:extLst>
              <a:ext uri="{FF2B5EF4-FFF2-40B4-BE49-F238E27FC236}">
                <a16:creationId xmlns:a16="http://schemas.microsoft.com/office/drawing/2014/main" id="{606E4089-2788-074F-A6F7-F5192B80D64B}"/>
              </a:ext>
            </a:extLst>
          </p:cNvPr>
          <p:cNvSpPr txBox="1"/>
          <p:nvPr/>
        </p:nvSpPr>
        <p:spPr>
          <a:xfrm>
            <a:off x="364215" y="4454884"/>
            <a:ext cx="10269538" cy="1569660"/>
          </a:xfrm>
          <a:prstGeom prst="rect">
            <a:avLst/>
          </a:prstGeom>
          <a:solidFill>
            <a:schemeClr val="bg1"/>
          </a:solidFill>
        </p:spPr>
        <p:txBody>
          <a:bodyPr wrap="square" rtlCol="0">
            <a:spAutoFit/>
          </a:bodyPr>
          <a:lstStyle/>
          <a:p>
            <a:r>
              <a:rPr lang="en-US" sz="1600" dirty="0"/>
              <a:t>Challenge:</a:t>
            </a:r>
          </a:p>
          <a:p>
            <a:r>
              <a:rPr lang="en-US" sz="1600" dirty="0"/>
              <a:t>Need to find cooled infrared detectors at with sensitivity at 3 and 30 microns that can be gated to measure only during hadron bunch core (10’s of ps)</a:t>
            </a:r>
          </a:p>
          <a:p>
            <a:endParaRPr lang="en-US" sz="1600" dirty="0"/>
          </a:p>
          <a:p>
            <a:r>
              <a:rPr lang="en-US" sz="1600" dirty="0"/>
              <a:t>Simulations of measurement configuration variations continue; we may be able to reduce the signal wavelength to make it easier to find sensors to measure these small variations in light power.</a:t>
            </a:r>
          </a:p>
        </p:txBody>
      </p:sp>
      <p:sp>
        <p:nvSpPr>
          <p:cNvPr id="3" name="TextBox 2">
            <a:extLst>
              <a:ext uri="{FF2B5EF4-FFF2-40B4-BE49-F238E27FC236}">
                <a16:creationId xmlns:a16="http://schemas.microsoft.com/office/drawing/2014/main" id="{B18BA4FA-20FC-A04A-9B18-D66A811A919B}"/>
              </a:ext>
            </a:extLst>
          </p:cNvPr>
          <p:cNvSpPr txBox="1"/>
          <p:nvPr/>
        </p:nvSpPr>
        <p:spPr>
          <a:xfrm>
            <a:off x="7173808" y="5996486"/>
            <a:ext cx="2582310" cy="369332"/>
          </a:xfrm>
          <a:prstGeom prst="rect">
            <a:avLst/>
          </a:prstGeom>
          <a:noFill/>
        </p:spPr>
        <p:txBody>
          <a:bodyPr wrap="none" rtlCol="0">
            <a:spAutoFit/>
          </a:bodyPr>
          <a:lstStyle/>
          <a:p>
            <a:r>
              <a:rPr lang="en-US" dirty="0"/>
              <a:t>W. Bergan, E. Wang, et al.</a:t>
            </a:r>
          </a:p>
        </p:txBody>
      </p:sp>
      <p:sp>
        <p:nvSpPr>
          <p:cNvPr id="10" name="Oval 9">
            <a:extLst>
              <a:ext uri="{FF2B5EF4-FFF2-40B4-BE49-F238E27FC236}">
                <a16:creationId xmlns:a16="http://schemas.microsoft.com/office/drawing/2014/main" id="{6D62E86D-E7DB-1D45-BD38-75EF1D33F993}"/>
              </a:ext>
            </a:extLst>
          </p:cNvPr>
          <p:cNvSpPr/>
          <p:nvPr/>
        </p:nvSpPr>
        <p:spPr>
          <a:xfrm rot="16200000">
            <a:off x="311326" y="3549533"/>
            <a:ext cx="810051" cy="66876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A5F97C1-525F-3E44-ABB5-04B73BA269C3}"/>
              </a:ext>
            </a:extLst>
          </p:cNvPr>
          <p:cNvSpPr/>
          <p:nvPr/>
        </p:nvSpPr>
        <p:spPr>
          <a:xfrm rot="16200000">
            <a:off x="3347606" y="3549535"/>
            <a:ext cx="810048" cy="66876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73DD6B-F110-A24E-B528-7B4805293AC4}"/>
              </a:ext>
            </a:extLst>
          </p:cNvPr>
          <p:cNvSpPr/>
          <p:nvPr/>
        </p:nvSpPr>
        <p:spPr>
          <a:xfrm rot="16200000">
            <a:off x="9997387" y="2804067"/>
            <a:ext cx="1077218" cy="21009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753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047F-3766-5C4D-B508-6A6A289F235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34AE4B1-A8A3-7E48-92C3-EBA5F7789F2C}"/>
              </a:ext>
            </a:extLst>
          </p:cNvPr>
          <p:cNvSpPr>
            <a:spLocks noGrp="1"/>
          </p:cNvSpPr>
          <p:nvPr>
            <p:ph idx="1"/>
          </p:nvPr>
        </p:nvSpPr>
        <p:spPr>
          <a:xfrm>
            <a:off x="238495" y="700311"/>
            <a:ext cx="11648703" cy="5070902"/>
          </a:xfrm>
        </p:spPr>
        <p:txBody>
          <a:bodyPr/>
          <a:lstStyle/>
          <a:p>
            <a:r>
              <a:rPr lang="en-US" dirty="0">
                <a:latin typeface="+mn-lt"/>
              </a:rPr>
              <a:t>There are a variety of instrumentation challenges at the EIC:</a:t>
            </a:r>
          </a:p>
          <a:p>
            <a:pPr lvl="1"/>
            <a:r>
              <a:rPr lang="en-US" dirty="0">
                <a:latin typeface="+mn-lt"/>
              </a:rPr>
              <a:t>Those associated with a project with a relatively large and diverse scope</a:t>
            </a:r>
          </a:p>
          <a:p>
            <a:pPr lvl="1"/>
            <a:r>
              <a:rPr lang="en-US" dirty="0">
                <a:latin typeface="+mn-lt"/>
              </a:rPr>
              <a:t>Pandemic related complications</a:t>
            </a:r>
          </a:p>
          <a:p>
            <a:pPr lvl="1"/>
            <a:r>
              <a:rPr lang="en-US" dirty="0">
                <a:latin typeface="+mn-lt"/>
              </a:rPr>
              <a:t>Specific technical challenges</a:t>
            </a:r>
          </a:p>
          <a:p>
            <a:r>
              <a:rPr lang="en-US" dirty="0">
                <a:latin typeface="+mn-lt"/>
              </a:rPr>
              <a:t>Other instrumentation challenges not mentioned include:</a:t>
            </a:r>
          </a:p>
          <a:p>
            <a:pPr lvl="1"/>
            <a:r>
              <a:rPr lang="en-US" dirty="0">
                <a:latin typeface="+mn-lt"/>
              </a:rPr>
              <a:t>Electro-optic longitudinal bunch shape monitor design (plan to test prototype during next RHIC run)</a:t>
            </a:r>
          </a:p>
          <a:p>
            <a:pPr lvl="1"/>
            <a:r>
              <a:rPr lang="en-US" dirty="0">
                <a:latin typeface="+mn-lt"/>
              </a:rPr>
              <a:t>Machine protection strategies with 3 rings running simultaneously &amp; at the cooler</a:t>
            </a:r>
          </a:p>
          <a:p>
            <a:pPr lvl="1"/>
            <a:r>
              <a:rPr lang="en-US" dirty="0">
                <a:latin typeface="+mn-lt"/>
              </a:rPr>
              <a:t>BPM measurement drift compensation due to thermal effects</a:t>
            </a:r>
          </a:p>
          <a:p>
            <a:pPr lvl="1"/>
            <a:r>
              <a:rPr lang="en-US" dirty="0">
                <a:latin typeface="+mn-lt"/>
              </a:rPr>
              <a:t>and more….</a:t>
            </a:r>
          </a:p>
          <a:p>
            <a:r>
              <a:rPr lang="en-US" dirty="0">
                <a:latin typeface="+mn-lt"/>
              </a:rPr>
              <a:t>There are a number of potential topics for collaborations with other institutes</a:t>
            </a:r>
          </a:p>
        </p:txBody>
      </p:sp>
      <p:sp>
        <p:nvSpPr>
          <p:cNvPr id="4" name="Date Placeholder 3">
            <a:extLst>
              <a:ext uri="{FF2B5EF4-FFF2-40B4-BE49-F238E27FC236}">
                <a16:creationId xmlns:a16="http://schemas.microsoft.com/office/drawing/2014/main" id="{84705F68-0125-EA4F-8FED-57711763396F}"/>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7D37E9AA-8580-5540-AF0E-2299FB38897D}"/>
              </a:ext>
            </a:extLst>
          </p:cNvPr>
          <p:cNvSpPr>
            <a:spLocks noGrp="1"/>
          </p:cNvSpPr>
          <p:nvPr>
            <p:ph type="sldNum" sz="quarter" idx="12"/>
          </p:nvPr>
        </p:nvSpPr>
        <p:spPr/>
        <p:txBody>
          <a:bodyPr/>
          <a:lstStyle/>
          <a:p>
            <a:fld id="{893C5830-40F3-F04E-B2E3-10E6672BA8FF}" type="slidenum">
              <a:rPr lang="en-US" smtClean="0"/>
              <a:pPr/>
              <a:t>19</a:t>
            </a:fld>
            <a:endParaRPr lang="en-US"/>
          </a:p>
        </p:txBody>
      </p:sp>
    </p:spTree>
    <p:extLst>
      <p:ext uri="{BB962C8B-B14F-4D97-AF65-F5344CB8AC3E}">
        <p14:creationId xmlns:p14="http://schemas.microsoft.com/office/powerpoint/2010/main" val="400481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34AD-61B7-AF45-B052-39620D3CAF2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A300C40-1ABD-C445-8767-D89CE5FF9779}"/>
              </a:ext>
            </a:extLst>
          </p:cNvPr>
          <p:cNvSpPr>
            <a:spLocks noGrp="1"/>
          </p:cNvSpPr>
          <p:nvPr>
            <p:ph idx="1"/>
          </p:nvPr>
        </p:nvSpPr>
        <p:spPr>
          <a:xfrm>
            <a:off x="238495" y="700311"/>
            <a:ext cx="7302736" cy="5580746"/>
          </a:xfrm>
          <a:solidFill>
            <a:schemeClr val="bg1"/>
          </a:solidFill>
        </p:spPr>
        <p:txBody>
          <a:bodyPr/>
          <a:lstStyle/>
          <a:p>
            <a:r>
              <a:rPr lang="en-US" sz="1800" dirty="0"/>
              <a:t>EIC Overview</a:t>
            </a:r>
          </a:p>
          <a:p>
            <a:r>
              <a:rPr lang="en-US" sz="1800" dirty="0"/>
              <a:t>General instrumentation challenges</a:t>
            </a:r>
          </a:p>
          <a:p>
            <a:r>
              <a:rPr lang="en-US" sz="1800" dirty="0"/>
              <a:t>Selected instrumentation technical challenges</a:t>
            </a:r>
          </a:p>
          <a:p>
            <a:pPr lvl="1"/>
            <a:r>
              <a:rPr lang="en-US" sz="1600" dirty="0"/>
              <a:t>Individual bunch position measurements (short bunch spacing)</a:t>
            </a:r>
          </a:p>
          <a:p>
            <a:pPr lvl="2"/>
            <a:r>
              <a:rPr lang="en-US" sz="1400" dirty="0"/>
              <a:t>Electron Storage Ring injection</a:t>
            </a:r>
          </a:p>
          <a:p>
            <a:pPr lvl="2"/>
            <a:r>
              <a:rPr lang="en-US" sz="1400" dirty="0"/>
              <a:t>Strong Hadron Cooling ERL</a:t>
            </a:r>
          </a:p>
          <a:p>
            <a:pPr lvl="1"/>
            <a:r>
              <a:rPr lang="en-US" sz="1600" dirty="0"/>
              <a:t> Crabbing angle measurements</a:t>
            </a:r>
          </a:p>
          <a:p>
            <a:pPr lvl="2"/>
            <a:r>
              <a:rPr lang="en-US" sz="1400" dirty="0"/>
              <a:t>Electron crabbing angle measurements using synchrotron light monitor</a:t>
            </a:r>
          </a:p>
          <a:p>
            <a:pPr lvl="2"/>
            <a:r>
              <a:rPr lang="en-US" sz="1400" dirty="0"/>
              <a:t>Hadron crabbing angle measurement BPM near IP</a:t>
            </a:r>
          </a:p>
          <a:p>
            <a:pPr lvl="2"/>
            <a:r>
              <a:rPr lang="en-US" sz="1400" dirty="0"/>
              <a:t>Hadron residual crabbing angle monitor</a:t>
            </a:r>
          </a:p>
          <a:p>
            <a:pPr lvl="1"/>
            <a:r>
              <a:rPr lang="en-US" sz="1600" dirty="0"/>
              <a:t>Hadron Ring </a:t>
            </a:r>
          </a:p>
          <a:p>
            <a:pPr lvl="2"/>
            <a:r>
              <a:rPr lang="en-US" sz="1400" dirty="0"/>
              <a:t>New cryo-BPM pick-ups</a:t>
            </a:r>
          </a:p>
          <a:p>
            <a:pPr lvl="1"/>
            <a:r>
              <a:rPr lang="en-US" sz="1600" dirty="0"/>
              <a:t>Interaction Region</a:t>
            </a:r>
          </a:p>
          <a:p>
            <a:pPr lvl="2"/>
            <a:r>
              <a:rPr lang="en-US" sz="1400" dirty="0" err="1"/>
              <a:t>Cryo</a:t>
            </a:r>
            <a:r>
              <a:rPr lang="en-US" sz="1400" dirty="0"/>
              <a:t> BPMs and large aperture BPMs</a:t>
            </a:r>
          </a:p>
          <a:p>
            <a:pPr lvl="1"/>
            <a:r>
              <a:rPr lang="en-US" sz="1600" dirty="0"/>
              <a:t>Strong Hadron Cooling </a:t>
            </a:r>
          </a:p>
          <a:p>
            <a:pPr lvl="2"/>
            <a:r>
              <a:rPr lang="en-US" sz="1400" dirty="0"/>
              <a:t>Relative longitudinal bunch alignment to ~ 1 micron</a:t>
            </a:r>
          </a:p>
          <a:p>
            <a:r>
              <a:rPr lang="en-US" sz="1800" dirty="0"/>
              <a:t>Summary</a:t>
            </a:r>
          </a:p>
        </p:txBody>
      </p:sp>
      <p:sp>
        <p:nvSpPr>
          <p:cNvPr id="5" name="Slide Number Placeholder 4">
            <a:extLst>
              <a:ext uri="{FF2B5EF4-FFF2-40B4-BE49-F238E27FC236}">
                <a16:creationId xmlns:a16="http://schemas.microsoft.com/office/drawing/2014/main" id="{0569E599-A3AA-F040-BD56-E8387B32CB86}"/>
              </a:ext>
            </a:extLst>
          </p:cNvPr>
          <p:cNvSpPr>
            <a:spLocks noGrp="1"/>
          </p:cNvSpPr>
          <p:nvPr>
            <p:ph type="sldNum" sz="quarter" idx="12"/>
          </p:nvPr>
        </p:nvSpPr>
        <p:spPr/>
        <p:txBody>
          <a:bodyPr/>
          <a:lstStyle/>
          <a:p>
            <a:fld id="{893C5830-40F3-F04E-B2E3-10E6672BA8FF}" type="slidenum">
              <a:rPr lang="en-US" smtClean="0"/>
              <a:pPr/>
              <a:t>2</a:t>
            </a:fld>
            <a:endParaRPr lang="en-US"/>
          </a:p>
        </p:txBody>
      </p:sp>
      <p:sp>
        <p:nvSpPr>
          <p:cNvPr id="6" name="Date Placeholder 3">
            <a:extLst>
              <a:ext uri="{FF2B5EF4-FFF2-40B4-BE49-F238E27FC236}">
                <a16:creationId xmlns:a16="http://schemas.microsoft.com/office/drawing/2014/main" id="{E4E14BA6-B5CD-9048-8A57-FF7A5ABC6008}"/>
              </a:ext>
            </a:extLst>
          </p:cNvPr>
          <p:cNvSpPr>
            <a:spLocks noGrp="1"/>
          </p:cNvSpPr>
          <p:nvPr>
            <p:ph type="dt" sz="half" idx="10"/>
          </p:nvPr>
        </p:nvSpPr>
        <p:spPr>
          <a:xfrm>
            <a:off x="4724400" y="6481169"/>
            <a:ext cx="2743200" cy="365125"/>
          </a:xfrm>
        </p:spPr>
        <p:txBody>
          <a:bodyPr/>
          <a:lstStyle/>
          <a:p>
            <a:r>
              <a:rPr lang="en-US" dirty="0"/>
              <a:t>eeFACT2022</a:t>
            </a:r>
          </a:p>
        </p:txBody>
      </p:sp>
    </p:spTree>
    <p:extLst>
      <p:ext uri="{BB962C8B-B14F-4D97-AF65-F5344CB8AC3E}">
        <p14:creationId xmlns:p14="http://schemas.microsoft.com/office/powerpoint/2010/main" val="1813027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F143-C3C1-B44B-A084-CE2DC5594147}"/>
              </a:ext>
            </a:extLst>
          </p:cNvPr>
          <p:cNvSpPr>
            <a:spLocks noGrp="1"/>
          </p:cNvSpPr>
          <p:nvPr>
            <p:ph type="title"/>
          </p:nvPr>
        </p:nvSpPr>
        <p:spPr/>
        <p:txBody>
          <a:bodyPr/>
          <a:lstStyle/>
          <a:p>
            <a:r>
              <a:rPr lang="en-US" dirty="0"/>
              <a:t>Acknowledgements</a:t>
            </a:r>
          </a:p>
        </p:txBody>
      </p:sp>
      <p:sp>
        <p:nvSpPr>
          <p:cNvPr id="4" name="Date Placeholder 3">
            <a:extLst>
              <a:ext uri="{FF2B5EF4-FFF2-40B4-BE49-F238E27FC236}">
                <a16:creationId xmlns:a16="http://schemas.microsoft.com/office/drawing/2014/main" id="{ACAAA09A-C1C8-544B-8978-58108D778C39}"/>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029D5075-60E5-904C-95D3-3E86EEBCF990}"/>
              </a:ext>
            </a:extLst>
          </p:cNvPr>
          <p:cNvSpPr>
            <a:spLocks noGrp="1"/>
          </p:cNvSpPr>
          <p:nvPr>
            <p:ph type="sldNum" sz="quarter" idx="12"/>
          </p:nvPr>
        </p:nvSpPr>
        <p:spPr/>
        <p:txBody>
          <a:bodyPr/>
          <a:lstStyle/>
          <a:p>
            <a:fld id="{893C5830-40F3-F04E-B2E3-10E6672BA8FF}" type="slidenum">
              <a:rPr lang="en-US" smtClean="0"/>
              <a:pPr/>
              <a:t>20</a:t>
            </a:fld>
            <a:endParaRPr lang="en-US"/>
          </a:p>
        </p:txBody>
      </p:sp>
      <p:sp>
        <p:nvSpPr>
          <p:cNvPr id="7" name="TextBox 6">
            <a:extLst>
              <a:ext uri="{FF2B5EF4-FFF2-40B4-BE49-F238E27FC236}">
                <a16:creationId xmlns:a16="http://schemas.microsoft.com/office/drawing/2014/main" id="{4B1973A0-20F1-6341-8C08-67D5DF03B740}"/>
              </a:ext>
            </a:extLst>
          </p:cNvPr>
          <p:cNvSpPr txBox="1"/>
          <p:nvPr/>
        </p:nvSpPr>
        <p:spPr>
          <a:xfrm>
            <a:off x="5843039" y="1261408"/>
            <a:ext cx="2114417" cy="3970318"/>
          </a:xfrm>
          <a:prstGeom prst="rect">
            <a:avLst/>
          </a:prstGeom>
          <a:noFill/>
        </p:spPr>
        <p:txBody>
          <a:bodyPr wrap="square">
            <a:spAutoFit/>
          </a:bodyPr>
          <a:lstStyle/>
          <a:p>
            <a:pPr marL="0" indent="0">
              <a:buNone/>
            </a:pPr>
            <a:r>
              <a:rPr lang="en-US" sz="1400" dirty="0"/>
              <a:t>Michiko Minty</a:t>
            </a:r>
          </a:p>
          <a:p>
            <a:pPr marL="0" indent="0">
              <a:buNone/>
            </a:pPr>
            <a:r>
              <a:rPr lang="en-US" sz="1400" dirty="0"/>
              <a:t>Rob Michnoff</a:t>
            </a:r>
          </a:p>
          <a:p>
            <a:pPr marL="0" indent="0">
              <a:buNone/>
            </a:pPr>
            <a:r>
              <a:rPr lang="en-US" sz="1400" dirty="0"/>
              <a:t>Christoph Montag</a:t>
            </a:r>
          </a:p>
          <a:p>
            <a:pPr marL="0" indent="0">
              <a:buNone/>
            </a:pPr>
            <a:r>
              <a:rPr lang="en-US" sz="1400" dirty="0"/>
              <a:t>Peter </a:t>
            </a:r>
            <a:r>
              <a:rPr lang="en-US" sz="1400" dirty="0" err="1"/>
              <a:t>Oddo</a:t>
            </a:r>
            <a:endParaRPr lang="en-US" sz="1400" dirty="0"/>
          </a:p>
          <a:p>
            <a:pPr marL="0" indent="0">
              <a:buNone/>
            </a:pPr>
            <a:r>
              <a:rPr lang="en-US" sz="1400" dirty="0"/>
              <a:t>Danny Padrazo</a:t>
            </a:r>
          </a:p>
          <a:p>
            <a:pPr marL="0" indent="0">
              <a:buNone/>
            </a:pPr>
            <a:r>
              <a:rPr lang="en-US" sz="1400" dirty="0"/>
              <a:t>Matt Paniccia</a:t>
            </a:r>
          </a:p>
          <a:p>
            <a:pPr marL="0" indent="0">
              <a:buNone/>
            </a:pPr>
            <a:r>
              <a:rPr lang="en-US" sz="1400" dirty="0"/>
              <a:t>John Pomaro</a:t>
            </a:r>
          </a:p>
          <a:p>
            <a:pPr marL="0" indent="0">
              <a:buNone/>
            </a:pPr>
            <a:r>
              <a:rPr lang="en-US" sz="1400" dirty="0" err="1"/>
              <a:t>Medani</a:t>
            </a:r>
            <a:r>
              <a:rPr lang="en-US" sz="1400" dirty="0"/>
              <a:t> </a:t>
            </a:r>
            <a:r>
              <a:rPr lang="en-US" sz="1400" dirty="0" err="1"/>
              <a:t>Sangroula</a:t>
            </a:r>
            <a:endParaRPr lang="en-US" sz="1400" dirty="0"/>
          </a:p>
          <a:p>
            <a:pPr marL="0" indent="0">
              <a:buNone/>
            </a:pPr>
            <a:r>
              <a:rPr lang="en-US" sz="1400" dirty="0"/>
              <a:t>John </a:t>
            </a:r>
            <a:r>
              <a:rPr lang="en-US" sz="1400" dirty="0" err="1"/>
              <a:t>Skaritka</a:t>
            </a:r>
            <a:endParaRPr lang="en-US" sz="1400" dirty="0"/>
          </a:p>
          <a:p>
            <a:pPr marL="0" indent="0">
              <a:buNone/>
            </a:pPr>
            <a:r>
              <a:rPr lang="en-US" sz="1400" dirty="0"/>
              <a:t>Julio </a:t>
            </a:r>
            <a:r>
              <a:rPr lang="en-US" sz="1400" dirty="0" err="1"/>
              <a:t>Renta</a:t>
            </a:r>
            <a:endParaRPr lang="en-US" sz="1400" dirty="0"/>
          </a:p>
          <a:p>
            <a:pPr marL="0" indent="0">
              <a:buNone/>
            </a:pPr>
            <a:r>
              <a:rPr lang="en-US" sz="1400" dirty="0"/>
              <a:t>Peter Thieberger</a:t>
            </a:r>
          </a:p>
          <a:p>
            <a:pPr marL="0" indent="0">
              <a:buNone/>
            </a:pPr>
            <a:r>
              <a:rPr lang="en-US" sz="1400" dirty="0"/>
              <a:t>Vadim </a:t>
            </a:r>
            <a:r>
              <a:rPr lang="en-US" sz="1400" dirty="0" err="1"/>
              <a:t>Ptitsyn</a:t>
            </a:r>
            <a:endParaRPr lang="en-US" sz="1400" dirty="0"/>
          </a:p>
          <a:p>
            <a:pPr marL="0" indent="0">
              <a:buNone/>
            </a:pPr>
            <a:r>
              <a:rPr lang="en-US" sz="1400" dirty="0"/>
              <a:t>Vahid </a:t>
            </a:r>
            <a:r>
              <a:rPr lang="en-US" sz="1400" dirty="0" err="1"/>
              <a:t>Ranjbar</a:t>
            </a:r>
            <a:endParaRPr lang="en-US" sz="1400" dirty="0"/>
          </a:p>
          <a:p>
            <a:pPr marL="0" indent="0">
              <a:buNone/>
            </a:pPr>
            <a:r>
              <a:rPr lang="en-US" sz="1400" dirty="0"/>
              <a:t>Matthieu Valette</a:t>
            </a:r>
          </a:p>
          <a:p>
            <a:r>
              <a:rPr lang="en-US" sz="1400" dirty="0">
                <a:ea typeface="Calibri" panose="020F0502020204030204" pitchFamily="34" charset="0"/>
              </a:rPr>
              <a:t>Silvia </a:t>
            </a:r>
            <a:r>
              <a:rPr lang="en-US" sz="1400" dirty="0" err="1">
                <a:ea typeface="Calibri" panose="020F0502020204030204" pitchFamily="34" charset="0"/>
              </a:rPr>
              <a:t>Verdu</a:t>
            </a:r>
            <a:r>
              <a:rPr lang="en-US" sz="1400" dirty="0">
                <a:ea typeface="Calibri" panose="020F0502020204030204" pitchFamily="34" charset="0"/>
              </a:rPr>
              <a:t> Andres</a:t>
            </a:r>
            <a:endParaRPr lang="en-US" sz="1400" dirty="0"/>
          </a:p>
          <a:p>
            <a:pPr marL="0" indent="0">
              <a:buNone/>
            </a:pPr>
            <a:r>
              <a:rPr lang="en-US" sz="1400" dirty="0" err="1"/>
              <a:t>Erdong</a:t>
            </a:r>
            <a:r>
              <a:rPr lang="en-US" sz="1400" dirty="0"/>
              <a:t> Wang</a:t>
            </a:r>
          </a:p>
          <a:p>
            <a:pPr marL="0" indent="0">
              <a:buNone/>
            </a:pPr>
            <a:r>
              <a:rPr lang="en-US" sz="1400" dirty="0"/>
              <a:t>Ferdinand </a:t>
            </a:r>
            <a:r>
              <a:rPr lang="en-US" sz="1400" dirty="0" err="1"/>
              <a:t>Willeke</a:t>
            </a:r>
            <a:endParaRPr lang="en-US" sz="1400" dirty="0"/>
          </a:p>
          <a:p>
            <a:pPr marL="0" indent="0">
              <a:buNone/>
            </a:pPr>
            <a:r>
              <a:rPr lang="en-US" sz="1400" dirty="0"/>
              <a:t>Holger Witte</a:t>
            </a:r>
          </a:p>
        </p:txBody>
      </p:sp>
      <p:sp>
        <p:nvSpPr>
          <p:cNvPr id="9" name="TextBox 8">
            <a:extLst>
              <a:ext uri="{FF2B5EF4-FFF2-40B4-BE49-F238E27FC236}">
                <a16:creationId xmlns:a16="http://schemas.microsoft.com/office/drawing/2014/main" id="{A4D9F7F2-C67E-8640-8415-4CF388D23138}"/>
              </a:ext>
            </a:extLst>
          </p:cNvPr>
          <p:cNvSpPr txBox="1"/>
          <p:nvPr/>
        </p:nvSpPr>
        <p:spPr>
          <a:xfrm>
            <a:off x="3423470" y="1284053"/>
            <a:ext cx="1834329" cy="3539430"/>
          </a:xfrm>
          <a:prstGeom prst="rect">
            <a:avLst/>
          </a:prstGeom>
          <a:noFill/>
        </p:spPr>
        <p:txBody>
          <a:bodyPr wrap="square">
            <a:spAutoFit/>
          </a:bodyPr>
          <a:lstStyle/>
          <a:p>
            <a:pPr marL="0" indent="0">
              <a:buNone/>
            </a:pPr>
            <a:r>
              <a:rPr lang="en-US" sz="1400" dirty="0"/>
              <a:t>Bel Bacha</a:t>
            </a:r>
          </a:p>
          <a:p>
            <a:pPr marL="0" indent="0">
              <a:buNone/>
            </a:pPr>
            <a:r>
              <a:rPr lang="en-US" sz="1400" dirty="0"/>
              <a:t>Gabriele Bassi</a:t>
            </a:r>
          </a:p>
          <a:p>
            <a:pPr marL="0" indent="0">
              <a:buNone/>
            </a:pPr>
            <a:r>
              <a:rPr lang="en-US" sz="1400" dirty="0"/>
              <a:t>Jonathan Bellon</a:t>
            </a:r>
          </a:p>
          <a:p>
            <a:pPr marL="0" indent="0">
              <a:buNone/>
            </a:pPr>
            <a:r>
              <a:rPr lang="en-US" sz="1400" dirty="0"/>
              <a:t>Will Bergan</a:t>
            </a:r>
          </a:p>
          <a:p>
            <a:pPr marL="0" indent="0">
              <a:buNone/>
            </a:pPr>
            <a:r>
              <a:rPr lang="en-US" sz="1400" dirty="0"/>
              <a:t>Mike </a:t>
            </a:r>
            <a:r>
              <a:rPr lang="en-US" sz="1400" dirty="0" err="1"/>
              <a:t>Blaskiewicz</a:t>
            </a:r>
            <a:endParaRPr lang="en-US" sz="1400" dirty="0"/>
          </a:p>
          <a:p>
            <a:pPr marL="0" indent="0">
              <a:buNone/>
            </a:pPr>
            <a:r>
              <a:rPr lang="en-US" sz="1400" dirty="0"/>
              <a:t>Alexei </a:t>
            </a:r>
            <a:r>
              <a:rPr lang="en-US" sz="1400" dirty="0" err="1"/>
              <a:t>Beldnykh</a:t>
            </a:r>
            <a:endParaRPr lang="en-US" sz="1400" dirty="0"/>
          </a:p>
          <a:p>
            <a:pPr marL="0" indent="0">
              <a:buNone/>
            </a:pPr>
            <a:r>
              <a:rPr lang="en-US" sz="1400" dirty="0"/>
              <a:t>Peter Braunius</a:t>
            </a:r>
          </a:p>
          <a:p>
            <a:pPr marL="0" indent="0">
              <a:buNone/>
            </a:pPr>
            <a:r>
              <a:rPr lang="en-US" sz="1400" dirty="0"/>
              <a:t>Chris Degen</a:t>
            </a:r>
          </a:p>
          <a:p>
            <a:pPr marL="0" indent="0">
              <a:buNone/>
            </a:pPr>
            <a:r>
              <a:rPr lang="en-US" sz="1400" dirty="0"/>
              <a:t>Lenny De Santo</a:t>
            </a:r>
          </a:p>
          <a:p>
            <a:pPr marL="0" indent="0">
              <a:buNone/>
            </a:pPr>
            <a:r>
              <a:rPr lang="en-US" sz="1400" dirty="0"/>
              <a:t>Angelika Drees</a:t>
            </a:r>
          </a:p>
          <a:p>
            <a:pPr marL="0" indent="0">
              <a:buNone/>
            </a:pPr>
            <a:r>
              <a:rPr lang="en-US" sz="1400" dirty="0"/>
              <a:t>Syed Hafeez</a:t>
            </a:r>
          </a:p>
          <a:p>
            <a:pPr marL="0" indent="0">
              <a:buNone/>
            </a:pPr>
            <a:r>
              <a:rPr lang="en-US" sz="1400" dirty="0"/>
              <a:t>Charlie Hetzel</a:t>
            </a:r>
          </a:p>
          <a:p>
            <a:pPr marL="0" indent="0">
              <a:buNone/>
            </a:pPr>
            <a:r>
              <a:rPr lang="en-US" sz="1400" dirty="0"/>
              <a:t>Doug Holmes</a:t>
            </a:r>
          </a:p>
          <a:p>
            <a:pPr marL="0" indent="0">
              <a:buNone/>
            </a:pPr>
            <a:r>
              <a:rPr lang="en-US" sz="1400" dirty="0"/>
              <a:t>Rob Hulsart</a:t>
            </a:r>
          </a:p>
          <a:p>
            <a:pPr marL="0" indent="0">
              <a:buNone/>
            </a:pPr>
            <a:r>
              <a:rPr lang="en-US" sz="1400" dirty="0" err="1"/>
              <a:t>Chuyu</a:t>
            </a:r>
            <a:r>
              <a:rPr lang="en-US" sz="1400" dirty="0"/>
              <a:t> Liu</a:t>
            </a:r>
          </a:p>
          <a:p>
            <a:pPr marL="0" indent="0">
              <a:buNone/>
            </a:pPr>
            <a:r>
              <a:rPr lang="en-US" sz="1400" dirty="0"/>
              <a:t>Frederic </a:t>
            </a:r>
            <a:r>
              <a:rPr lang="en-US" sz="1400" dirty="0" err="1"/>
              <a:t>Micolon</a:t>
            </a:r>
            <a:endParaRPr lang="en-US" sz="1400" dirty="0"/>
          </a:p>
        </p:txBody>
      </p:sp>
      <p:sp>
        <p:nvSpPr>
          <p:cNvPr id="11" name="TextBox 10">
            <a:extLst>
              <a:ext uri="{FF2B5EF4-FFF2-40B4-BE49-F238E27FC236}">
                <a16:creationId xmlns:a16="http://schemas.microsoft.com/office/drawing/2014/main" id="{022318DB-C9A0-E64E-A628-6ABF99960954}"/>
              </a:ext>
            </a:extLst>
          </p:cNvPr>
          <p:cNvSpPr txBox="1"/>
          <p:nvPr/>
        </p:nvSpPr>
        <p:spPr>
          <a:xfrm>
            <a:off x="3208101" y="799743"/>
            <a:ext cx="4259499" cy="461665"/>
          </a:xfrm>
          <a:prstGeom prst="rect">
            <a:avLst/>
          </a:prstGeom>
          <a:noFill/>
        </p:spPr>
        <p:txBody>
          <a:bodyPr wrap="none" rtlCol="0">
            <a:spAutoFit/>
          </a:bodyPr>
          <a:lstStyle/>
          <a:p>
            <a:r>
              <a:rPr lang="en-US" sz="2400" u="sng" dirty="0"/>
              <a:t>EIC instrumentation team at BNL</a:t>
            </a:r>
          </a:p>
        </p:txBody>
      </p:sp>
      <p:sp>
        <p:nvSpPr>
          <p:cNvPr id="12" name="TextBox 11">
            <a:extLst>
              <a:ext uri="{FF2B5EF4-FFF2-40B4-BE49-F238E27FC236}">
                <a16:creationId xmlns:a16="http://schemas.microsoft.com/office/drawing/2014/main" id="{DD7F8BF6-6DE4-0641-BBDA-60EB934DF36D}"/>
              </a:ext>
            </a:extLst>
          </p:cNvPr>
          <p:cNvSpPr txBox="1"/>
          <p:nvPr/>
        </p:nvSpPr>
        <p:spPr>
          <a:xfrm>
            <a:off x="3007076" y="5421864"/>
            <a:ext cx="5092291" cy="584775"/>
          </a:xfrm>
          <a:prstGeom prst="rect">
            <a:avLst/>
          </a:prstGeom>
          <a:solidFill>
            <a:schemeClr val="bg1"/>
          </a:solidFill>
        </p:spPr>
        <p:txBody>
          <a:bodyPr wrap="none" rtlCol="0">
            <a:spAutoFit/>
          </a:bodyPr>
          <a:lstStyle/>
          <a:p>
            <a:r>
              <a:rPr lang="en-US" sz="3200" dirty="0"/>
              <a:t>Thank you for your attention!</a:t>
            </a:r>
          </a:p>
        </p:txBody>
      </p:sp>
    </p:spTree>
    <p:extLst>
      <p:ext uri="{BB962C8B-B14F-4D97-AF65-F5344CB8AC3E}">
        <p14:creationId xmlns:p14="http://schemas.microsoft.com/office/powerpoint/2010/main" val="215698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2555EE-FE0B-6A48-829B-0C825EFBDB9D}"/>
              </a:ext>
            </a:extLst>
          </p:cNvPr>
          <p:cNvSpPr>
            <a:spLocks noGrp="1"/>
          </p:cNvSpPr>
          <p:nvPr>
            <p:ph idx="1"/>
          </p:nvPr>
        </p:nvSpPr>
        <p:spPr>
          <a:xfrm>
            <a:off x="59592" y="473109"/>
            <a:ext cx="12072815" cy="5829720"/>
          </a:xfrm>
          <a:solidFill>
            <a:schemeClr val="bg1"/>
          </a:solidFill>
        </p:spPr>
        <p:txBody>
          <a:bodyPr/>
          <a:lstStyle/>
          <a:p>
            <a:r>
              <a:rPr lang="en-US" sz="1800" dirty="0"/>
              <a:t>Brief overview of EIC machines regions:</a:t>
            </a:r>
          </a:p>
          <a:p>
            <a:pPr lvl="1"/>
            <a:r>
              <a:rPr lang="en-US" sz="1600" dirty="0"/>
              <a:t>Pre-Injector (polarized electrons)</a:t>
            </a:r>
          </a:p>
          <a:p>
            <a:pPr lvl="2"/>
            <a:r>
              <a:rPr lang="en-US" sz="1400" dirty="0"/>
              <a:t>Turn-key 400 MeV Linac, 7 nC bunches</a:t>
            </a:r>
          </a:p>
          <a:p>
            <a:pPr lvl="2"/>
            <a:r>
              <a:rPr lang="en-US" sz="1400" dirty="0"/>
              <a:t>Photocathode electron gun, and beam transports provided by BNL</a:t>
            </a:r>
          </a:p>
          <a:p>
            <a:pPr lvl="2"/>
            <a:r>
              <a:rPr lang="en-US" sz="1400" dirty="0"/>
              <a:t>All beam instrumentation by BNL</a:t>
            </a:r>
          </a:p>
          <a:p>
            <a:pPr lvl="1"/>
            <a:r>
              <a:rPr lang="en-US" sz="1600" dirty="0"/>
              <a:t>Rapid Cycling Synchrotron (similarities to light source booster)</a:t>
            </a:r>
          </a:p>
          <a:p>
            <a:pPr lvl="2"/>
            <a:r>
              <a:rPr lang="en-US" sz="1400" dirty="0"/>
              <a:t>3.8 km, Inject at 400 MeV, accelerate to 5, 10 or 18 GeV, 100 ms acceleration ramp, 1 Hz rate. Bunch merging (7 to 14 to 28 nC)</a:t>
            </a:r>
          </a:p>
          <a:p>
            <a:pPr lvl="1"/>
            <a:r>
              <a:rPr lang="en-US" sz="1600" dirty="0"/>
              <a:t>Electron Storage Ring (similarities light source storage ring)</a:t>
            </a:r>
          </a:p>
          <a:p>
            <a:pPr lvl="2"/>
            <a:r>
              <a:rPr lang="en-US" sz="1400" dirty="0"/>
              <a:t>3.8 km, 5, 10 &amp; 18 GeV, 2.5 Amps, 1,160 bunches, 10 ns bunch spacing, 28 nC, 7 mm RMS bunches, one bunch replaced each second</a:t>
            </a:r>
          </a:p>
          <a:p>
            <a:pPr lvl="1"/>
            <a:r>
              <a:rPr lang="en-US" sz="1600" dirty="0"/>
              <a:t>Hadron Ring Instrumentation Upgrade</a:t>
            </a:r>
          </a:p>
          <a:p>
            <a:pPr lvl="2"/>
            <a:r>
              <a:rPr lang="en-US" sz="1400" dirty="0"/>
              <a:t>3.8 km, 41 to 275 GeV store energies, 1 Amp, up to 1,160 bunches, 10 ns bunch spacing, 30 nC/bunch, 6 cm RMS bunch length</a:t>
            </a:r>
          </a:p>
          <a:p>
            <a:pPr lvl="2"/>
            <a:r>
              <a:rPr lang="en-US" sz="1400" dirty="0"/>
              <a:t>All established RHIC instrumentation systems will be upgraded for the shorter, higher intensity bunches, and the beam line components will be relocated to new locations in tunnel</a:t>
            </a:r>
          </a:p>
          <a:p>
            <a:pPr lvl="3"/>
            <a:r>
              <a:rPr lang="en-US" sz="1400" dirty="0"/>
              <a:t>New lower impedance beam line components</a:t>
            </a:r>
          </a:p>
          <a:p>
            <a:pPr lvl="3"/>
            <a:r>
              <a:rPr lang="en-US" sz="1400" dirty="0"/>
              <a:t>New electronics</a:t>
            </a:r>
          </a:p>
          <a:p>
            <a:pPr lvl="1"/>
            <a:r>
              <a:rPr lang="en-US" sz="1600" dirty="0"/>
              <a:t>Interaction Region</a:t>
            </a:r>
          </a:p>
          <a:p>
            <a:pPr lvl="2"/>
            <a:r>
              <a:rPr lang="en-US" sz="1400" dirty="0"/>
              <a:t>IP collision feedback systems, crabbing angle measurements, beam loss monitors</a:t>
            </a:r>
          </a:p>
          <a:p>
            <a:pPr lvl="1"/>
            <a:r>
              <a:rPr lang="en-US" sz="1600" dirty="0"/>
              <a:t>Strong Hadron Cooling</a:t>
            </a:r>
          </a:p>
          <a:p>
            <a:pPr lvl="2"/>
            <a:r>
              <a:rPr lang="en-US" sz="1400" dirty="0"/>
              <a:t>Single pass electron machine (~ 400 m of beam transport), 1 nC, 10 ps RMS bunches, 10 ns spacing, 100 mA average current, up to 150 MeV</a:t>
            </a:r>
            <a:endParaRPr lang="en-US" dirty="0"/>
          </a:p>
        </p:txBody>
      </p:sp>
      <p:sp>
        <p:nvSpPr>
          <p:cNvPr id="4" name="Date Placeholder 3">
            <a:extLst>
              <a:ext uri="{FF2B5EF4-FFF2-40B4-BE49-F238E27FC236}">
                <a16:creationId xmlns:a16="http://schemas.microsoft.com/office/drawing/2014/main" id="{0B377861-3C2A-6A4A-8B1E-CD1889C20CB1}"/>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E7ACB60D-B3F6-5146-ACFA-0AB8D107DA85}"/>
              </a:ext>
            </a:extLst>
          </p:cNvPr>
          <p:cNvSpPr>
            <a:spLocks noGrp="1"/>
          </p:cNvSpPr>
          <p:nvPr>
            <p:ph type="sldNum" sz="quarter" idx="12"/>
          </p:nvPr>
        </p:nvSpPr>
        <p:spPr/>
        <p:txBody>
          <a:bodyPr/>
          <a:lstStyle/>
          <a:p>
            <a:fld id="{893C5830-40F3-F04E-B2E3-10E6672BA8FF}" type="slidenum">
              <a:rPr lang="en-US" smtClean="0"/>
              <a:pPr/>
              <a:t>3</a:t>
            </a:fld>
            <a:endParaRPr lang="en-US"/>
          </a:p>
        </p:txBody>
      </p:sp>
      <p:sp>
        <p:nvSpPr>
          <p:cNvPr id="6" name="Title 1">
            <a:extLst>
              <a:ext uri="{FF2B5EF4-FFF2-40B4-BE49-F238E27FC236}">
                <a16:creationId xmlns:a16="http://schemas.microsoft.com/office/drawing/2014/main" id="{C8454AFC-F59F-E943-94F9-A64A3C9F83B0}"/>
              </a:ext>
            </a:extLst>
          </p:cNvPr>
          <p:cNvSpPr>
            <a:spLocks noGrp="1"/>
          </p:cNvSpPr>
          <p:nvPr>
            <p:ph type="title"/>
          </p:nvPr>
        </p:nvSpPr>
        <p:spPr>
          <a:xfrm>
            <a:off x="238497" y="17647"/>
            <a:ext cx="4835922" cy="365125"/>
          </a:xfrm>
        </p:spPr>
        <p:txBody>
          <a:bodyPr>
            <a:normAutofit fontScale="90000"/>
          </a:bodyPr>
          <a:lstStyle/>
          <a:p>
            <a:r>
              <a:rPr lang="en-US" sz="2400" dirty="0"/>
              <a:t>Electron Ion Collider Overview</a:t>
            </a:r>
            <a:endParaRPr lang="en-US" sz="2400" dirty="0">
              <a:solidFill>
                <a:srgbClr val="FF0000"/>
              </a:solidFill>
            </a:endParaRPr>
          </a:p>
        </p:txBody>
      </p:sp>
      <p:pic>
        <p:nvPicPr>
          <p:cNvPr id="8" name="Picture 7">
            <a:extLst>
              <a:ext uri="{FF2B5EF4-FFF2-40B4-BE49-F238E27FC236}">
                <a16:creationId xmlns:a16="http://schemas.microsoft.com/office/drawing/2014/main" id="{4C11215B-971B-E84C-822A-ADDEECD309B7}"/>
              </a:ext>
            </a:extLst>
          </p:cNvPr>
          <p:cNvPicPr>
            <a:picLocks noChangeAspect="1"/>
          </p:cNvPicPr>
          <p:nvPr/>
        </p:nvPicPr>
        <p:blipFill>
          <a:blip r:embed="rId2"/>
          <a:stretch>
            <a:fillRect/>
          </a:stretch>
        </p:blipFill>
        <p:spPr>
          <a:xfrm>
            <a:off x="8707104" y="0"/>
            <a:ext cx="3484896" cy="2311121"/>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1852727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EF44-E768-6E45-9053-53EECB38324F}"/>
              </a:ext>
            </a:extLst>
          </p:cNvPr>
          <p:cNvSpPr>
            <a:spLocks noGrp="1"/>
          </p:cNvSpPr>
          <p:nvPr>
            <p:ph type="title"/>
          </p:nvPr>
        </p:nvSpPr>
        <p:spPr>
          <a:xfrm>
            <a:off x="238496" y="17647"/>
            <a:ext cx="11648703" cy="504867"/>
          </a:xfrm>
        </p:spPr>
        <p:txBody>
          <a:bodyPr>
            <a:normAutofit fontScale="90000"/>
          </a:bodyPr>
          <a:lstStyle/>
          <a:p>
            <a:r>
              <a:rPr lang="en-US" dirty="0"/>
              <a:t>EIC Instrumentation General Challenges</a:t>
            </a:r>
          </a:p>
        </p:txBody>
      </p:sp>
      <p:sp>
        <p:nvSpPr>
          <p:cNvPr id="3" name="Content Placeholder 2">
            <a:extLst>
              <a:ext uri="{FF2B5EF4-FFF2-40B4-BE49-F238E27FC236}">
                <a16:creationId xmlns:a16="http://schemas.microsoft.com/office/drawing/2014/main" id="{3283F14C-DD8E-5547-B5B9-7B11F4FB8F3F}"/>
              </a:ext>
            </a:extLst>
          </p:cNvPr>
          <p:cNvSpPr>
            <a:spLocks noGrp="1"/>
          </p:cNvSpPr>
          <p:nvPr>
            <p:ph idx="1"/>
          </p:nvPr>
        </p:nvSpPr>
        <p:spPr>
          <a:xfrm>
            <a:off x="238495" y="500498"/>
            <a:ext cx="11648703" cy="5780858"/>
          </a:xfrm>
          <a:solidFill>
            <a:schemeClr val="bg1"/>
          </a:solidFill>
        </p:spPr>
        <p:txBody>
          <a:bodyPr/>
          <a:lstStyle/>
          <a:p>
            <a:r>
              <a:rPr lang="en-US" sz="2000" dirty="0"/>
              <a:t>Challenges related to large scale accelerator projects</a:t>
            </a:r>
          </a:p>
          <a:p>
            <a:pPr lvl="1"/>
            <a:r>
              <a:rPr lang="en-US" sz="1800" dirty="0"/>
              <a:t>Largest System - Beam Position Monitors</a:t>
            </a:r>
          </a:p>
          <a:p>
            <a:pPr lvl="2"/>
            <a:r>
              <a:rPr lang="en-US" sz="1600" dirty="0"/>
              <a:t>7 machines regions, each with unique requirements</a:t>
            </a:r>
          </a:p>
          <a:p>
            <a:pPr lvl="2"/>
            <a:r>
              <a:rPr lang="en-US" sz="1600" dirty="0"/>
              <a:t>~ 1,660 BPMs</a:t>
            </a:r>
          </a:p>
          <a:p>
            <a:pPr lvl="1"/>
            <a:r>
              <a:rPr lang="en-US" sz="1600" dirty="0"/>
              <a:t>About 700 other new instruments throughout the facility, see next slide</a:t>
            </a:r>
          </a:p>
          <a:p>
            <a:r>
              <a:rPr lang="en-US" sz="2000" dirty="0"/>
              <a:t>Complications related to the pandemic </a:t>
            </a:r>
          </a:p>
          <a:p>
            <a:pPr lvl="1"/>
            <a:r>
              <a:rPr lang="en-US" sz="1600" dirty="0"/>
              <a:t>Supply chain delays &amp; global chip shortages</a:t>
            </a:r>
          </a:p>
          <a:p>
            <a:pPr lvl="2"/>
            <a:r>
              <a:rPr lang="en-US" sz="1600" dirty="0"/>
              <a:t>At the present EIC preliminary design phase, very long delays in obtaining electronic components for prototype assembly and testing.</a:t>
            </a:r>
          </a:p>
          <a:p>
            <a:pPr lvl="2"/>
            <a:r>
              <a:rPr lang="en-US" sz="1600" dirty="0"/>
              <a:t>If these delays continue into the construction phase, can delay project completion schedule</a:t>
            </a:r>
          </a:p>
          <a:p>
            <a:pPr lvl="1"/>
            <a:r>
              <a:rPr lang="en-US" sz="1800" dirty="0"/>
              <a:t>Providing accurate materials cost estimates</a:t>
            </a:r>
          </a:p>
          <a:p>
            <a:pPr lvl="2"/>
            <a:r>
              <a:rPr lang="en-US" sz="1600" dirty="0"/>
              <a:t>Potential artificially inflated cost estimates due to inflation and other factors makes it difficult to provide accurate long term budgetary plans.</a:t>
            </a:r>
          </a:p>
          <a:p>
            <a:pPr lvl="1"/>
            <a:r>
              <a:rPr lang="en-US" sz="1800" dirty="0"/>
              <a:t>Maintaining adequate staffing</a:t>
            </a:r>
          </a:p>
          <a:p>
            <a:pPr lvl="2"/>
            <a:r>
              <a:rPr lang="en-US" sz="1600" dirty="0"/>
              <a:t>Elevated number of senior employees left or may be leaving soon</a:t>
            </a:r>
          </a:p>
          <a:p>
            <a:pPr lvl="2"/>
            <a:r>
              <a:rPr lang="en-US" sz="1600" dirty="0"/>
              <a:t>Challenging to find new hires with experience</a:t>
            </a:r>
          </a:p>
          <a:p>
            <a:pPr lvl="2"/>
            <a:r>
              <a:rPr lang="en-US" sz="1600" dirty="0"/>
              <a:t>Instrumentation staff is matrixed with with existing Collider-Accelerator department until 2025</a:t>
            </a:r>
          </a:p>
          <a:p>
            <a:pPr lvl="2"/>
            <a:endParaRPr lang="en-US" dirty="0"/>
          </a:p>
        </p:txBody>
      </p:sp>
      <p:sp>
        <p:nvSpPr>
          <p:cNvPr id="4" name="Date Placeholder 3">
            <a:extLst>
              <a:ext uri="{FF2B5EF4-FFF2-40B4-BE49-F238E27FC236}">
                <a16:creationId xmlns:a16="http://schemas.microsoft.com/office/drawing/2014/main" id="{E326C864-97AF-464F-80A2-34B3DED2EDA3}"/>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EF126654-53B3-0B40-8915-C0838EA7C2D9}"/>
              </a:ext>
            </a:extLst>
          </p:cNvPr>
          <p:cNvSpPr>
            <a:spLocks noGrp="1"/>
          </p:cNvSpPr>
          <p:nvPr>
            <p:ph type="sldNum" sz="quarter" idx="12"/>
          </p:nvPr>
        </p:nvSpPr>
        <p:spPr/>
        <p:txBody>
          <a:bodyPr/>
          <a:lstStyle/>
          <a:p>
            <a:fld id="{893C5830-40F3-F04E-B2E3-10E6672BA8FF}" type="slidenum">
              <a:rPr lang="en-US" smtClean="0"/>
              <a:pPr/>
              <a:t>4</a:t>
            </a:fld>
            <a:endParaRPr lang="en-US"/>
          </a:p>
        </p:txBody>
      </p:sp>
    </p:spTree>
    <p:extLst>
      <p:ext uri="{BB962C8B-B14F-4D97-AF65-F5344CB8AC3E}">
        <p14:creationId xmlns:p14="http://schemas.microsoft.com/office/powerpoint/2010/main" val="2269433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8327-CA99-EC4C-A25E-05ACB99B5CDB}"/>
              </a:ext>
            </a:extLst>
          </p:cNvPr>
          <p:cNvSpPr>
            <a:spLocks noGrp="1"/>
          </p:cNvSpPr>
          <p:nvPr>
            <p:ph type="title"/>
          </p:nvPr>
        </p:nvSpPr>
        <p:spPr>
          <a:xfrm>
            <a:off x="238496" y="17647"/>
            <a:ext cx="4707577" cy="435014"/>
          </a:xfrm>
        </p:spPr>
        <p:txBody>
          <a:bodyPr>
            <a:normAutofit fontScale="90000"/>
          </a:bodyPr>
          <a:lstStyle/>
          <a:p>
            <a:r>
              <a:rPr lang="en-US" dirty="0"/>
              <a:t>EIC Instrumentation Scope</a:t>
            </a:r>
          </a:p>
        </p:txBody>
      </p:sp>
      <p:sp>
        <p:nvSpPr>
          <p:cNvPr id="4" name="Date Placeholder 3">
            <a:extLst>
              <a:ext uri="{FF2B5EF4-FFF2-40B4-BE49-F238E27FC236}">
                <a16:creationId xmlns:a16="http://schemas.microsoft.com/office/drawing/2014/main" id="{036B5176-BCA3-1C4C-940D-D167D85D7381}"/>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D264340D-F638-7643-A44F-FBDEC404D2D3}"/>
              </a:ext>
            </a:extLst>
          </p:cNvPr>
          <p:cNvSpPr>
            <a:spLocks noGrp="1"/>
          </p:cNvSpPr>
          <p:nvPr>
            <p:ph type="sldNum" sz="quarter" idx="12"/>
          </p:nvPr>
        </p:nvSpPr>
        <p:spPr/>
        <p:txBody>
          <a:bodyPr/>
          <a:lstStyle/>
          <a:p>
            <a:fld id="{893C5830-40F3-F04E-B2E3-10E6672BA8FF}" type="slidenum">
              <a:rPr lang="en-US" smtClean="0"/>
              <a:pPr/>
              <a:t>5</a:t>
            </a:fld>
            <a:endParaRPr lang="en-US"/>
          </a:p>
        </p:txBody>
      </p:sp>
      <p:pic>
        <p:nvPicPr>
          <p:cNvPr id="6" name="Picture 5">
            <a:extLst>
              <a:ext uri="{FF2B5EF4-FFF2-40B4-BE49-F238E27FC236}">
                <a16:creationId xmlns:a16="http://schemas.microsoft.com/office/drawing/2014/main" id="{BAFE5904-1BB5-3F4F-999B-4ABAF59D5C8A}"/>
              </a:ext>
            </a:extLst>
          </p:cNvPr>
          <p:cNvPicPr>
            <a:picLocks noChangeAspect="1"/>
          </p:cNvPicPr>
          <p:nvPr/>
        </p:nvPicPr>
        <p:blipFill>
          <a:blip r:embed="rId2"/>
          <a:stretch>
            <a:fillRect/>
          </a:stretch>
        </p:blipFill>
        <p:spPr>
          <a:xfrm>
            <a:off x="3313688" y="1474684"/>
            <a:ext cx="5533027" cy="4697222"/>
          </a:xfrm>
          <a:prstGeom prst="rect">
            <a:avLst/>
          </a:prstGeom>
        </p:spPr>
      </p:pic>
      <p:sp>
        <p:nvSpPr>
          <p:cNvPr id="8" name="TextBox 7">
            <a:extLst>
              <a:ext uri="{FF2B5EF4-FFF2-40B4-BE49-F238E27FC236}">
                <a16:creationId xmlns:a16="http://schemas.microsoft.com/office/drawing/2014/main" id="{414C7E5B-DEA9-EB4D-A70C-32C4D8A8EB54}"/>
              </a:ext>
            </a:extLst>
          </p:cNvPr>
          <p:cNvSpPr txBox="1"/>
          <p:nvPr/>
        </p:nvSpPr>
        <p:spPr>
          <a:xfrm>
            <a:off x="9338772" y="1787627"/>
            <a:ext cx="2611167" cy="2262158"/>
          </a:xfrm>
          <a:prstGeom prst="rect">
            <a:avLst/>
          </a:prstGeom>
          <a:solidFill>
            <a:schemeClr val="accent2">
              <a:lumMod val="20000"/>
              <a:lumOff val="80000"/>
            </a:schemeClr>
          </a:solidFill>
        </p:spPr>
        <p:txBody>
          <a:bodyPr wrap="square">
            <a:spAutoFit/>
          </a:bodyPr>
          <a:lstStyle/>
          <a:p>
            <a:r>
              <a:rPr lang="en-US" sz="1000" dirty="0"/>
              <a:t>       </a:t>
            </a:r>
            <a:r>
              <a:rPr lang="en-US" sz="1100" b="1" u="sng" dirty="0"/>
              <a:t>Strong Hadron Cooling</a:t>
            </a:r>
          </a:p>
          <a:p>
            <a:r>
              <a:rPr lang="en-US" sz="1000" u="sng" dirty="0"/>
              <a:t>Instrument</a:t>
            </a:r>
            <a:r>
              <a:rPr lang="en-US" sz="1000" dirty="0"/>
              <a:t>		</a:t>
            </a:r>
            <a:r>
              <a:rPr lang="en-US" sz="1000" u="sng" dirty="0"/>
              <a:t>Quantity </a:t>
            </a:r>
            <a:endParaRPr lang="en-US" sz="1000" dirty="0"/>
          </a:p>
          <a:p>
            <a:r>
              <a:rPr lang="en-US" sz="1000" dirty="0"/>
              <a:t>BPMs		110</a:t>
            </a:r>
          </a:p>
          <a:p>
            <a:r>
              <a:rPr lang="en-US" sz="1000" dirty="0"/>
              <a:t>BLMs		88</a:t>
            </a:r>
          </a:p>
          <a:p>
            <a:r>
              <a:rPr lang="en-US" sz="1000" dirty="0"/>
              <a:t>Beam Pipe Temp Mon's	70</a:t>
            </a:r>
          </a:p>
          <a:p>
            <a:r>
              <a:rPr lang="en-US" sz="1000" dirty="0"/>
              <a:t>Screen Prof Mon's	35</a:t>
            </a:r>
          </a:p>
          <a:p>
            <a:r>
              <a:rPr lang="en-US" sz="1000" dirty="0"/>
              <a:t>Current &amp; Charge Mon's	18</a:t>
            </a:r>
          </a:p>
          <a:p>
            <a:r>
              <a:rPr lang="en-US" sz="1000" dirty="0"/>
              <a:t>Faraday Cups		12</a:t>
            </a:r>
          </a:p>
          <a:p>
            <a:r>
              <a:rPr lang="en-US" sz="1000" dirty="0"/>
              <a:t>Wire scanners		9</a:t>
            </a:r>
          </a:p>
          <a:p>
            <a:r>
              <a:rPr lang="en-US" sz="1000" dirty="0"/>
              <a:t>Emittance Mon’s		7</a:t>
            </a:r>
          </a:p>
          <a:p>
            <a:r>
              <a:rPr lang="en-US" sz="1000" dirty="0"/>
              <a:t>Halo Mon’s		4</a:t>
            </a:r>
          </a:p>
          <a:p>
            <a:r>
              <a:rPr lang="en-US" sz="1000" dirty="0"/>
              <a:t>Transverse </a:t>
            </a:r>
            <a:r>
              <a:rPr lang="en-US" sz="1000" dirty="0" err="1"/>
              <a:t>Defl</a:t>
            </a:r>
            <a:r>
              <a:rPr lang="en-US" sz="1000" dirty="0"/>
              <a:t> Cavity	1</a:t>
            </a:r>
          </a:p>
          <a:p>
            <a:r>
              <a:rPr lang="en-US" sz="1000" dirty="0"/>
              <a:t>Synch Light Mon's	4</a:t>
            </a:r>
          </a:p>
          <a:p>
            <a:r>
              <a:rPr lang="en-US" sz="1000" dirty="0"/>
              <a:t>Relative Bunch Alignment	1</a:t>
            </a:r>
          </a:p>
        </p:txBody>
      </p:sp>
      <p:sp>
        <p:nvSpPr>
          <p:cNvPr id="10" name="TextBox 9">
            <a:extLst>
              <a:ext uri="{FF2B5EF4-FFF2-40B4-BE49-F238E27FC236}">
                <a16:creationId xmlns:a16="http://schemas.microsoft.com/office/drawing/2014/main" id="{E6614392-79C4-A645-B9E2-BC7B9DECE846}"/>
              </a:ext>
            </a:extLst>
          </p:cNvPr>
          <p:cNvSpPr txBox="1"/>
          <p:nvPr/>
        </p:nvSpPr>
        <p:spPr>
          <a:xfrm>
            <a:off x="238496" y="2826912"/>
            <a:ext cx="1853738" cy="2262158"/>
          </a:xfrm>
          <a:prstGeom prst="rect">
            <a:avLst/>
          </a:prstGeom>
          <a:solidFill>
            <a:schemeClr val="accent1">
              <a:lumMod val="20000"/>
              <a:lumOff val="80000"/>
            </a:schemeClr>
          </a:solidFill>
        </p:spPr>
        <p:txBody>
          <a:bodyPr wrap="square">
            <a:spAutoFit/>
          </a:bodyPr>
          <a:lstStyle/>
          <a:p>
            <a:r>
              <a:rPr lang="en-US" sz="1000" dirty="0"/>
              <a:t>    </a:t>
            </a:r>
            <a:r>
              <a:rPr lang="en-US" sz="1100" b="1" u="sng" dirty="0"/>
              <a:t>Hadron Storage Ring</a:t>
            </a:r>
          </a:p>
          <a:p>
            <a:r>
              <a:rPr lang="en-US" sz="1000" u="sng" dirty="0"/>
              <a:t>Instrument</a:t>
            </a:r>
            <a:r>
              <a:rPr lang="en-US" sz="1000" dirty="0"/>
              <a:t>	</a:t>
            </a:r>
            <a:r>
              <a:rPr lang="en-US" sz="1000" u="sng" dirty="0"/>
              <a:t>Quantity</a:t>
            </a:r>
            <a:endParaRPr lang="en-US" sz="1000" dirty="0"/>
          </a:p>
          <a:p>
            <a:r>
              <a:rPr lang="en-US" sz="1000" dirty="0"/>
              <a:t>BPMs	279</a:t>
            </a:r>
          </a:p>
          <a:p>
            <a:r>
              <a:rPr lang="en-US" sz="1000" dirty="0"/>
              <a:t>BLMs	220</a:t>
            </a:r>
          </a:p>
          <a:p>
            <a:r>
              <a:rPr lang="en-US" sz="1000" dirty="0"/>
              <a:t>IPM	2</a:t>
            </a:r>
          </a:p>
          <a:p>
            <a:r>
              <a:rPr lang="en-US" sz="1000" dirty="0" err="1"/>
              <a:t>Longi</a:t>
            </a:r>
            <a:r>
              <a:rPr lang="en-US" sz="1000" dirty="0"/>
              <a:t> Prof Mon	1</a:t>
            </a:r>
          </a:p>
          <a:p>
            <a:r>
              <a:rPr lang="en-US" sz="1000" dirty="0"/>
              <a:t>Tune Monitors	2</a:t>
            </a:r>
          </a:p>
          <a:p>
            <a:r>
              <a:rPr lang="en-US" sz="1000" dirty="0"/>
              <a:t>DCCT	1</a:t>
            </a:r>
          </a:p>
          <a:p>
            <a:r>
              <a:rPr lang="en-US" sz="1000" dirty="0"/>
              <a:t>HF Schottky	1</a:t>
            </a:r>
          </a:p>
          <a:p>
            <a:r>
              <a:rPr lang="en-US" sz="1000" dirty="0"/>
              <a:t>LF Schottky	1</a:t>
            </a:r>
          </a:p>
          <a:p>
            <a:r>
              <a:rPr lang="en-US" sz="1000" dirty="0"/>
              <a:t>HT pick-up	1</a:t>
            </a:r>
          </a:p>
          <a:p>
            <a:r>
              <a:rPr lang="en-US" sz="1000" dirty="0"/>
              <a:t>Global Orb FB	1</a:t>
            </a:r>
          </a:p>
          <a:p>
            <a:r>
              <a:rPr lang="en-US" sz="1000" dirty="0"/>
              <a:t>Polarimeter	2</a:t>
            </a:r>
          </a:p>
          <a:p>
            <a:r>
              <a:rPr lang="en-US" sz="1000" dirty="0" err="1"/>
              <a:t>BbB</a:t>
            </a:r>
            <a:r>
              <a:rPr lang="en-US" sz="1000" dirty="0"/>
              <a:t> Damper	1</a:t>
            </a:r>
          </a:p>
        </p:txBody>
      </p:sp>
      <p:sp>
        <p:nvSpPr>
          <p:cNvPr id="12" name="TextBox 11">
            <a:extLst>
              <a:ext uri="{FF2B5EF4-FFF2-40B4-BE49-F238E27FC236}">
                <a16:creationId xmlns:a16="http://schemas.microsoft.com/office/drawing/2014/main" id="{52561A81-CA76-374F-B9C4-59B090583AB7}"/>
              </a:ext>
            </a:extLst>
          </p:cNvPr>
          <p:cNvSpPr txBox="1"/>
          <p:nvPr/>
        </p:nvSpPr>
        <p:spPr>
          <a:xfrm>
            <a:off x="1303407" y="5184290"/>
            <a:ext cx="1853738" cy="1492716"/>
          </a:xfrm>
          <a:prstGeom prst="rect">
            <a:avLst/>
          </a:prstGeom>
          <a:solidFill>
            <a:schemeClr val="accent1">
              <a:lumMod val="20000"/>
              <a:lumOff val="80000"/>
            </a:schemeClr>
          </a:solidFill>
        </p:spPr>
        <p:txBody>
          <a:bodyPr wrap="square">
            <a:spAutoFit/>
          </a:bodyPr>
          <a:lstStyle/>
          <a:p>
            <a:r>
              <a:rPr lang="en-US" sz="1100" b="1" u="sng" dirty="0"/>
              <a:t>Rapid Cycling Synchrotron</a:t>
            </a:r>
            <a:endParaRPr lang="en-US" sz="1000" dirty="0"/>
          </a:p>
          <a:p>
            <a:r>
              <a:rPr lang="en-US" sz="1000" u="sng" dirty="0"/>
              <a:t>Instrument</a:t>
            </a:r>
            <a:r>
              <a:rPr lang="en-US" sz="1000" dirty="0"/>
              <a:t>	</a:t>
            </a:r>
            <a:r>
              <a:rPr lang="en-US" sz="1000" u="sng" dirty="0"/>
              <a:t>Quantity</a:t>
            </a:r>
          </a:p>
          <a:p>
            <a:r>
              <a:rPr lang="en-US" sz="1000" dirty="0"/>
              <a:t>BPMs	576</a:t>
            </a:r>
          </a:p>
          <a:p>
            <a:r>
              <a:rPr lang="en-US" sz="1000" dirty="0"/>
              <a:t>BLMs	20</a:t>
            </a:r>
          </a:p>
          <a:p>
            <a:r>
              <a:rPr lang="en-US" sz="1000" dirty="0"/>
              <a:t>DCCT/FCT	2</a:t>
            </a:r>
          </a:p>
          <a:p>
            <a:r>
              <a:rPr lang="en-US" sz="1000" dirty="0"/>
              <a:t>Profile Mon's	7</a:t>
            </a:r>
          </a:p>
          <a:p>
            <a:r>
              <a:rPr lang="en-US" sz="1000" dirty="0"/>
              <a:t>Synch Light Mon	2</a:t>
            </a:r>
          </a:p>
          <a:p>
            <a:r>
              <a:rPr lang="en-US" sz="1000" dirty="0"/>
              <a:t>Tune Monitor	1</a:t>
            </a:r>
          </a:p>
          <a:p>
            <a:r>
              <a:rPr lang="en-US" sz="1000" dirty="0"/>
              <a:t>BBA	1</a:t>
            </a:r>
          </a:p>
        </p:txBody>
      </p:sp>
      <p:cxnSp>
        <p:nvCxnSpPr>
          <p:cNvPr id="13" name="Straight Arrow Connector 12">
            <a:extLst>
              <a:ext uri="{FF2B5EF4-FFF2-40B4-BE49-F238E27FC236}">
                <a16:creationId xmlns:a16="http://schemas.microsoft.com/office/drawing/2014/main" id="{16230E5D-91C1-B344-967F-C10731FC9599}"/>
              </a:ext>
            </a:extLst>
          </p:cNvPr>
          <p:cNvCxnSpPr>
            <a:cxnSpLocks/>
          </p:cNvCxnSpPr>
          <p:nvPr/>
        </p:nvCxnSpPr>
        <p:spPr>
          <a:xfrm flipH="1">
            <a:off x="7540284" y="1969477"/>
            <a:ext cx="1837347" cy="1244991"/>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E75888-88E3-BF48-9711-282D9D43D751}"/>
              </a:ext>
            </a:extLst>
          </p:cNvPr>
          <p:cNvCxnSpPr>
            <a:cxnSpLocks/>
          </p:cNvCxnSpPr>
          <p:nvPr/>
        </p:nvCxnSpPr>
        <p:spPr>
          <a:xfrm>
            <a:off x="2997618" y="5318730"/>
            <a:ext cx="1195482" cy="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93E58C7-04ED-CB47-B1EA-12A75B6463C0}"/>
              </a:ext>
            </a:extLst>
          </p:cNvPr>
          <p:cNvSpPr txBox="1"/>
          <p:nvPr/>
        </p:nvSpPr>
        <p:spPr>
          <a:xfrm>
            <a:off x="1246864" y="685673"/>
            <a:ext cx="1853738" cy="2123658"/>
          </a:xfrm>
          <a:prstGeom prst="rect">
            <a:avLst/>
          </a:prstGeom>
          <a:solidFill>
            <a:schemeClr val="accent1">
              <a:lumMod val="20000"/>
              <a:lumOff val="80000"/>
            </a:schemeClr>
          </a:solidFill>
        </p:spPr>
        <p:txBody>
          <a:bodyPr wrap="square">
            <a:spAutoFit/>
          </a:bodyPr>
          <a:lstStyle/>
          <a:p>
            <a:r>
              <a:rPr lang="en-US" sz="1200" b="1" u="sng" dirty="0"/>
              <a:t>Electron Storage Ring</a:t>
            </a:r>
            <a:endParaRPr lang="en-US" sz="1000" dirty="0"/>
          </a:p>
          <a:p>
            <a:r>
              <a:rPr lang="en-US" sz="1000" u="sng" dirty="0"/>
              <a:t>Instrument</a:t>
            </a:r>
            <a:r>
              <a:rPr lang="en-US" sz="1000" dirty="0"/>
              <a:t>	</a:t>
            </a:r>
            <a:r>
              <a:rPr lang="en-US" sz="1000" u="sng" dirty="0"/>
              <a:t>Quantity</a:t>
            </a:r>
          </a:p>
          <a:p>
            <a:r>
              <a:rPr lang="en-US" sz="1000" dirty="0"/>
              <a:t>BPMs	494</a:t>
            </a:r>
          </a:p>
          <a:p>
            <a:r>
              <a:rPr lang="en-US" sz="1000" dirty="0"/>
              <a:t>BLMs	50</a:t>
            </a:r>
          </a:p>
          <a:p>
            <a:r>
              <a:rPr lang="en-US" sz="1000" dirty="0"/>
              <a:t>DCCT/FCT	2</a:t>
            </a:r>
          </a:p>
          <a:p>
            <a:r>
              <a:rPr lang="en-US" sz="1000" dirty="0"/>
              <a:t>Synch Light Mon	2</a:t>
            </a:r>
          </a:p>
          <a:p>
            <a:r>
              <a:rPr lang="en-US" sz="1000" dirty="0"/>
              <a:t>X-Ray Pin-hole 	1</a:t>
            </a:r>
          </a:p>
          <a:p>
            <a:r>
              <a:rPr lang="en-US" sz="1000" dirty="0"/>
              <a:t>Tune Monitor	1</a:t>
            </a:r>
          </a:p>
          <a:p>
            <a:r>
              <a:rPr lang="en-US" sz="1000" dirty="0"/>
              <a:t>Polarimeter	1</a:t>
            </a:r>
          </a:p>
          <a:p>
            <a:r>
              <a:rPr lang="en-US" sz="1000" dirty="0"/>
              <a:t>Trans </a:t>
            </a:r>
            <a:r>
              <a:rPr lang="en-US" sz="1000" dirty="0" err="1"/>
              <a:t>BbB</a:t>
            </a:r>
            <a:r>
              <a:rPr lang="en-US" sz="1000" dirty="0"/>
              <a:t> FB	1</a:t>
            </a:r>
          </a:p>
          <a:p>
            <a:r>
              <a:rPr lang="en-US" sz="1000" dirty="0"/>
              <a:t>Long </a:t>
            </a:r>
            <a:r>
              <a:rPr lang="en-US" sz="1000" dirty="0" err="1"/>
              <a:t>BbB</a:t>
            </a:r>
            <a:r>
              <a:rPr lang="en-US" sz="1000" dirty="0"/>
              <a:t> FB	1</a:t>
            </a:r>
          </a:p>
          <a:p>
            <a:r>
              <a:rPr lang="en-US" sz="1000" dirty="0"/>
              <a:t>Slow Orbit FB	1</a:t>
            </a:r>
          </a:p>
          <a:p>
            <a:r>
              <a:rPr lang="en-US" sz="1000" dirty="0"/>
              <a:t>BBA	1</a:t>
            </a:r>
          </a:p>
        </p:txBody>
      </p:sp>
      <p:sp>
        <p:nvSpPr>
          <p:cNvPr id="22" name="TextBox 21">
            <a:extLst>
              <a:ext uri="{FF2B5EF4-FFF2-40B4-BE49-F238E27FC236}">
                <a16:creationId xmlns:a16="http://schemas.microsoft.com/office/drawing/2014/main" id="{AD432689-CEA8-2E42-B161-164432E396C8}"/>
              </a:ext>
            </a:extLst>
          </p:cNvPr>
          <p:cNvSpPr txBox="1"/>
          <p:nvPr/>
        </p:nvSpPr>
        <p:spPr>
          <a:xfrm>
            <a:off x="9377631" y="100897"/>
            <a:ext cx="2182738" cy="1646605"/>
          </a:xfrm>
          <a:prstGeom prst="rect">
            <a:avLst/>
          </a:prstGeom>
          <a:solidFill>
            <a:schemeClr val="accent2">
              <a:lumMod val="20000"/>
              <a:lumOff val="80000"/>
            </a:schemeClr>
          </a:solidFill>
        </p:spPr>
        <p:txBody>
          <a:bodyPr wrap="square">
            <a:spAutoFit/>
          </a:bodyPr>
          <a:lstStyle/>
          <a:p>
            <a:r>
              <a:rPr lang="en-US" sz="1100" b="1" u="sng" dirty="0"/>
              <a:t>Electron Pre-Injector (400 MeV)</a:t>
            </a:r>
          </a:p>
          <a:p>
            <a:r>
              <a:rPr lang="en-US" sz="1000" u="sng" dirty="0"/>
              <a:t>Instrument</a:t>
            </a:r>
            <a:r>
              <a:rPr lang="en-US" sz="1000" dirty="0"/>
              <a:t>	</a:t>
            </a:r>
            <a:r>
              <a:rPr lang="en-US" sz="1000" u="sng" dirty="0"/>
              <a:t>Quantity</a:t>
            </a:r>
          </a:p>
          <a:p>
            <a:r>
              <a:rPr lang="en-US" sz="1000" dirty="0"/>
              <a:t>BPMs	 13</a:t>
            </a:r>
          </a:p>
          <a:p>
            <a:r>
              <a:rPr lang="en-US" sz="1000" dirty="0"/>
              <a:t>YAG/OTR Mon’s	 13</a:t>
            </a:r>
          </a:p>
          <a:p>
            <a:r>
              <a:rPr lang="en-US" sz="1000" dirty="0"/>
              <a:t>Charge Mon’s	 10</a:t>
            </a:r>
          </a:p>
          <a:p>
            <a:r>
              <a:rPr lang="en-US" sz="1000" dirty="0"/>
              <a:t>BLMs	 4</a:t>
            </a:r>
          </a:p>
          <a:p>
            <a:r>
              <a:rPr lang="en-US" sz="1000" dirty="0"/>
              <a:t>Faraday Cup	 2</a:t>
            </a:r>
          </a:p>
          <a:p>
            <a:r>
              <a:rPr lang="en-US" sz="1000" dirty="0"/>
              <a:t>Bunch Length 	 2</a:t>
            </a:r>
          </a:p>
          <a:p>
            <a:r>
              <a:rPr lang="en-US" sz="1000" dirty="0"/>
              <a:t>Emittance Mon	 1</a:t>
            </a:r>
          </a:p>
          <a:p>
            <a:r>
              <a:rPr lang="en-US" sz="1000" dirty="0"/>
              <a:t>Mott Polarimeter	 2</a:t>
            </a:r>
          </a:p>
        </p:txBody>
      </p:sp>
      <p:sp>
        <p:nvSpPr>
          <p:cNvPr id="24" name="TextBox 23">
            <a:extLst>
              <a:ext uri="{FF2B5EF4-FFF2-40B4-BE49-F238E27FC236}">
                <a16:creationId xmlns:a16="http://schemas.microsoft.com/office/drawing/2014/main" id="{04EF2A49-A874-6746-AB5B-C8DAEEEF4669}"/>
              </a:ext>
            </a:extLst>
          </p:cNvPr>
          <p:cNvSpPr txBox="1"/>
          <p:nvPr/>
        </p:nvSpPr>
        <p:spPr>
          <a:xfrm>
            <a:off x="6761966" y="473211"/>
            <a:ext cx="2064893" cy="877163"/>
          </a:xfrm>
          <a:prstGeom prst="rect">
            <a:avLst/>
          </a:prstGeom>
          <a:solidFill>
            <a:schemeClr val="accent6">
              <a:lumMod val="20000"/>
              <a:lumOff val="80000"/>
            </a:schemeClr>
          </a:solidFill>
        </p:spPr>
        <p:txBody>
          <a:bodyPr wrap="square">
            <a:spAutoFit/>
          </a:bodyPr>
          <a:lstStyle/>
          <a:p>
            <a:r>
              <a:rPr lang="en-US" sz="1100" b="1" u="sng" dirty="0"/>
              <a:t>Pre-</a:t>
            </a:r>
            <a:r>
              <a:rPr lang="en-US" sz="1100" b="1" u="sng" dirty="0" err="1"/>
              <a:t>Inj</a:t>
            </a:r>
            <a:r>
              <a:rPr lang="en-US" sz="1100" b="1" u="sng" dirty="0"/>
              <a:t> Linac to RCS Transport</a:t>
            </a:r>
            <a:r>
              <a:rPr lang="en-US" sz="1100" b="1" dirty="0"/>
              <a:t>	</a:t>
            </a:r>
          </a:p>
          <a:p>
            <a:r>
              <a:rPr lang="en-US" sz="1000" u="sng" dirty="0"/>
              <a:t>Instrument</a:t>
            </a:r>
            <a:r>
              <a:rPr lang="en-US" sz="1000" dirty="0"/>
              <a:t>	</a:t>
            </a:r>
            <a:r>
              <a:rPr lang="en-US" sz="1000" u="sng" dirty="0"/>
              <a:t>Quantity</a:t>
            </a:r>
          </a:p>
          <a:p>
            <a:r>
              <a:rPr lang="en-US" sz="1000" dirty="0"/>
              <a:t>BPMs	30</a:t>
            </a:r>
          </a:p>
          <a:p>
            <a:r>
              <a:rPr lang="en-US" sz="1000" dirty="0"/>
              <a:t>Prof Mon's	7</a:t>
            </a:r>
          </a:p>
          <a:p>
            <a:r>
              <a:rPr lang="en-US" sz="1000" dirty="0"/>
              <a:t>Charge Mon's	2</a:t>
            </a:r>
          </a:p>
        </p:txBody>
      </p:sp>
      <p:sp>
        <p:nvSpPr>
          <p:cNvPr id="25" name="TextBox 24">
            <a:extLst>
              <a:ext uri="{FF2B5EF4-FFF2-40B4-BE49-F238E27FC236}">
                <a16:creationId xmlns:a16="http://schemas.microsoft.com/office/drawing/2014/main" id="{53028455-A364-934D-BB81-9674BCEA1FBF}"/>
              </a:ext>
            </a:extLst>
          </p:cNvPr>
          <p:cNvSpPr txBox="1"/>
          <p:nvPr/>
        </p:nvSpPr>
        <p:spPr>
          <a:xfrm>
            <a:off x="3366557" y="477627"/>
            <a:ext cx="1953520" cy="877163"/>
          </a:xfrm>
          <a:prstGeom prst="rect">
            <a:avLst/>
          </a:prstGeom>
          <a:solidFill>
            <a:schemeClr val="accent6">
              <a:lumMod val="20000"/>
              <a:lumOff val="80000"/>
            </a:schemeClr>
          </a:solidFill>
        </p:spPr>
        <p:txBody>
          <a:bodyPr wrap="square">
            <a:spAutoFit/>
          </a:bodyPr>
          <a:lstStyle/>
          <a:p>
            <a:r>
              <a:rPr lang="en-US" sz="1100" b="1" u="sng" dirty="0"/>
              <a:t>RCS to ESR Transport</a:t>
            </a:r>
          </a:p>
          <a:p>
            <a:r>
              <a:rPr lang="en-US" sz="1000" u="sng" dirty="0"/>
              <a:t>Instrument</a:t>
            </a:r>
            <a:r>
              <a:rPr lang="en-US" sz="1000" dirty="0"/>
              <a:t>	</a:t>
            </a:r>
            <a:r>
              <a:rPr lang="en-US" sz="1000" u="sng" dirty="0"/>
              <a:t>Quantity</a:t>
            </a:r>
          </a:p>
          <a:p>
            <a:r>
              <a:rPr lang="en-US" sz="1000" dirty="0"/>
              <a:t>BPMs	22</a:t>
            </a:r>
          </a:p>
          <a:p>
            <a:r>
              <a:rPr lang="en-US" sz="1000" dirty="0"/>
              <a:t>Prof Mon's	7</a:t>
            </a:r>
          </a:p>
          <a:p>
            <a:r>
              <a:rPr lang="en-US" sz="1000" dirty="0"/>
              <a:t>Charge Mon’s	2</a:t>
            </a:r>
          </a:p>
        </p:txBody>
      </p:sp>
      <p:sp>
        <p:nvSpPr>
          <p:cNvPr id="27" name="TextBox 26">
            <a:extLst>
              <a:ext uri="{FF2B5EF4-FFF2-40B4-BE49-F238E27FC236}">
                <a16:creationId xmlns:a16="http://schemas.microsoft.com/office/drawing/2014/main" id="{EA2B2588-4D98-6946-8242-58C4B22BCD5A}"/>
              </a:ext>
            </a:extLst>
          </p:cNvPr>
          <p:cNvSpPr txBox="1"/>
          <p:nvPr/>
        </p:nvSpPr>
        <p:spPr>
          <a:xfrm>
            <a:off x="9338772" y="4102850"/>
            <a:ext cx="1747189" cy="1031051"/>
          </a:xfrm>
          <a:prstGeom prst="rect">
            <a:avLst/>
          </a:prstGeom>
          <a:solidFill>
            <a:schemeClr val="accent6">
              <a:lumMod val="20000"/>
              <a:lumOff val="80000"/>
            </a:schemeClr>
          </a:solidFill>
        </p:spPr>
        <p:txBody>
          <a:bodyPr wrap="square">
            <a:spAutoFit/>
          </a:bodyPr>
          <a:lstStyle/>
          <a:p>
            <a:r>
              <a:rPr lang="en-US" sz="1100" b="1" u="sng" dirty="0"/>
              <a:t>HSR Injection Transport</a:t>
            </a:r>
            <a:endParaRPr lang="en-US" sz="1000" dirty="0"/>
          </a:p>
          <a:p>
            <a:r>
              <a:rPr lang="en-US" sz="1000" u="sng" dirty="0"/>
              <a:t>Instrument</a:t>
            </a:r>
            <a:r>
              <a:rPr lang="en-US" sz="1000" dirty="0"/>
              <a:t>	</a:t>
            </a:r>
            <a:r>
              <a:rPr lang="en-US" sz="1000" u="sng" dirty="0"/>
              <a:t>Quantity</a:t>
            </a:r>
          </a:p>
          <a:p>
            <a:r>
              <a:rPr lang="en-US" sz="1000" dirty="0"/>
              <a:t>BPMs	41</a:t>
            </a:r>
          </a:p>
          <a:p>
            <a:r>
              <a:rPr lang="en-US" sz="1000" dirty="0"/>
              <a:t>BLMs	20</a:t>
            </a:r>
          </a:p>
          <a:p>
            <a:r>
              <a:rPr lang="en-US" sz="1000" dirty="0"/>
              <a:t>Profile Mon's	6</a:t>
            </a:r>
          </a:p>
          <a:p>
            <a:r>
              <a:rPr lang="en-US" sz="1000" dirty="0"/>
              <a:t>Charge Mon's	2</a:t>
            </a:r>
          </a:p>
        </p:txBody>
      </p:sp>
      <p:cxnSp>
        <p:nvCxnSpPr>
          <p:cNvPr id="28" name="Straight Arrow Connector 27">
            <a:extLst>
              <a:ext uri="{FF2B5EF4-FFF2-40B4-BE49-F238E27FC236}">
                <a16:creationId xmlns:a16="http://schemas.microsoft.com/office/drawing/2014/main" id="{C71D4102-6A8C-D145-9201-0EE32BC879CD}"/>
              </a:ext>
            </a:extLst>
          </p:cNvPr>
          <p:cNvCxnSpPr>
            <a:cxnSpLocks/>
          </p:cNvCxnSpPr>
          <p:nvPr/>
        </p:nvCxnSpPr>
        <p:spPr>
          <a:xfrm flipH="1">
            <a:off x="7448447" y="4343400"/>
            <a:ext cx="1766773" cy="70148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6B0EB5A-3A15-9640-A858-99CE651C32BD}"/>
              </a:ext>
            </a:extLst>
          </p:cNvPr>
          <p:cNvCxnSpPr>
            <a:cxnSpLocks/>
          </p:cNvCxnSpPr>
          <p:nvPr/>
        </p:nvCxnSpPr>
        <p:spPr>
          <a:xfrm flipH="1">
            <a:off x="6924378" y="309489"/>
            <a:ext cx="2414394" cy="2043315"/>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7DF2108-1FF1-E343-BE1D-2AF3DECEB0D9}"/>
              </a:ext>
            </a:extLst>
          </p:cNvPr>
          <p:cNvCxnSpPr>
            <a:cxnSpLocks/>
          </p:cNvCxnSpPr>
          <p:nvPr/>
        </p:nvCxnSpPr>
        <p:spPr>
          <a:xfrm>
            <a:off x="4685157" y="1215736"/>
            <a:ext cx="1271934" cy="53844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B60AA60-8E01-1549-8276-FF8E9D40F27A}"/>
              </a:ext>
            </a:extLst>
          </p:cNvPr>
          <p:cNvCxnSpPr>
            <a:cxnSpLocks/>
            <a:stCxn id="24" idx="1"/>
          </p:cNvCxnSpPr>
          <p:nvPr/>
        </p:nvCxnSpPr>
        <p:spPr>
          <a:xfrm flipH="1">
            <a:off x="6399910" y="911793"/>
            <a:ext cx="362056" cy="91481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BEAFFBF-F90A-F94F-8597-1A0FBA09CC18}"/>
              </a:ext>
            </a:extLst>
          </p:cNvPr>
          <p:cNvCxnSpPr>
            <a:cxnSpLocks/>
          </p:cNvCxnSpPr>
          <p:nvPr/>
        </p:nvCxnSpPr>
        <p:spPr>
          <a:xfrm>
            <a:off x="1770807" y="3100648"/>
            <a:ext cx="2073829" cy="453043"/>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DE0D520-48D7-634E-ACC2-0B417A84B1E8}"/>
              </a:ext>
            </a:extLst>
          </p:cNvPr>
          <p:cNvCxnSpPr>
            <a:cxnSpLocks/>
          </p:cNvCxnSpPr>
          <p:nvPr/>
        </p:nvCxnSpPr>
        <p:spPr>
          <a:xfrm>
            <a:off x="2700470" y="864788"/>
            <a:ext cx="1492630" cy="240406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98D2AC1-0633-A842-8726-C191AC9A6A27}"/>
              </a:ext>
            </a:extLst>
          </p:cNvPr>
          <p:cNvSpPr txBox="1"/>
          <p:nvPr/>
        </p:nvSpPr>
        <p:spPr>
          <a:xfrm>
            <a:off x="9338772" y="5208112"/>
            <a:ext cx="1673373" cy="1031051"/>
          </a:xfrm>
          <a:prstGeom prst="rect">
            <a:avLst/>
          </a:prstGeom>
          <a:solidFill>
            <a:schemeClr val="accent4">
              <a:lumMod val="20000"/>
              <a:lumOff val="80000"/>
            </a:schemeClr>
          </a:solidFill>
        </p:spPr>
        <p:txBody>
          <a:bodyPr wrap="square">
            <a:spAutoFit/>
          </a:bodyPr>
          <a:lstStyle/>
          <a:p>
            <a:r>
              <a:rPr lang="en-US" sz="1100" b="1" u="sng" dirty="0"/>
              <a:t>Interaction Region</a:t>
            </a:r>
            <a:endParaRPr lang="en-US" sz="1000" dirty="0"/>
          </a:p>
          <a:p>
            <a:r>
              <a:rPr lang="en-US" sz="1000" u="sng" dirty="0"/>
              <a:t>Instrument</a:t>
            </a:r>
            <a:r>
              <a:rPr lang="en-US" sz="1000" dirty="0"/>
              <a:t>	</a:t>
            </a:r>
            <a:r>
              <a:rPr lang="en-US" sz="1000" u="sng" dirty="0"/>
              <a:t>Quantity</a:t>
            </a:r>
          </a:p>
          <a:p>
            <a:r>
              <a:rPr lang="en-US" sz="1000" dirty="0"/>
              <a:t>BPMs	78</a:t>
            </a:r>
          </a:p>
          <a:p>
            <a:r>
              <a:rPr lang="en-US" sz="1000" dirty="0"/>
              <a:t>BLMs	50</a:t>
            </a:r>
          </a:p>
          <a:p>
            <a:r>
              <a:rPr lang="en-US" sz="1000" dirty="0"/>
              <a:t>Orbit Corr at IP	2</a:t>
            </a:r>
          </a:p>
          <a:p>
            <a:r>
              <a:rPr lang="en-US" sz="1000" dirty="0"/>
              <a:t>Crab Tilt Monitor	1</a:t>
            </a:r>
          </a:p>
        </p:txBody>
      </p:sp>
      <p:cxnSp>
        <p:nvCxnSpPr>
          <p:cNvPr id="50" name="Straight Arrow Connector 49">
            <a:extLst>
              <a:ext uri="{FF2B5EF4-FFF2-40B4-BE49-F238E27FC236}">
                <a16:creationId xmlns:a16="http://schemas.microsoft.com/office/drawing/2014/main" id="{239F46BA-5A63-5348-B7CD-7D44B47521C4}"/>
              </a:ext>
            </a:extLst>
          </p:cNvPr>
          <p:cNvCxnSpPr>
            <a:cxnSpLocks/>
          </p:cNvCxnSpPr>
          <p:nvPr/>
        </p:nvCxnSpPr>
        <p:spPr>
          <a:xfrm flipH="1">
            <a:off x="6116878" y="5527964"/>
            <a:ext cx="3019324" cy="146886"/>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A0F3660-212D-0449-A008-0A6265868C29}"/>
              </a:ext>
            </a:extLst>
          </p:cNvPr>
          <p:cNvSpPr txBox="1"/>
          <p:nvPr/>
        </p:nvSpPr>
        <p:spPr>
          <a:xfrm>
            <a:off x="5562682" y="6134337"/>
            <a:ext cx="1173719" cy="430887"/>
          </a:xfrm>
          <a:prstGeom prst="rect">
            <a:avLst/>
          </a:prstGeom>
          <a:noFill/>
        </p:spPr>
        <p:txBody>
          <a:bodyPr wrap="none" rtlCol="0">
            <a:spAutoFit/>
          </a:bodyPr>
          <a:lstStyle/>
          <a:p>
            <a:r>
              <a:rPr lang="en-US" sz="1100" dirty="0"/>
              <a:t>Hadron Injection </a:t>
            </a:r>
          </a:p>
          <a:p>
            <a:r>
              <a:rPr lang="en-US" sz="1100" dirty="0"/>
              <a:t>from AGS</a:t>
            </a:r>
          </a:p>
        </p:txBody>
      </p:sp>
    </p:spTree>
    <p:extLst>
      <p:ext uri="{BB962C8B-B14F-4D97-AF65-F5344CB8AC3E}">
        <p14:creationId xmlns:p14="http://schemas.microsoft.com/office/powerpoint/2010/main" val="2922191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F1D0-4F98-A44F-99D2-FC9016BF1E4A}"/>
              </a:ext>
            </a:extLst>
          </p:cNvPr>
          <p:cNvSpPr>
            <a:spLocks noGrp="1"/>
          </p:cNvSpPr>
          <p:nvPr>
            <p:ph type="title"/>
          </p:nvPr>
        </p:nvSpPr>
        <p:spPr>
          <a:xfrm>
            <a:off x="238496" y="17647"/>
            <a:ext cx="10446628" cy="483252"/>
          </a:xfrm>
        </p:spPr>
        <p:txBody>
          <a:bodyPr>
            <a:noAutofit/>
          </a:bodyPr>
          <a:lstStyle/>
          <a:p>
            <a:r>
              <a:rPr lang="en-US" sz="2400" dirty="0"/>
              <a:t>Individual bunch position measurement with short bunch spacing, 2 cases</a:t>
            </a:r>
          </a:p>
        </p:txBody>
      </p:sp>
      <p:sp>
        <p:nvSpPr>
          <p:cNvPr id="3" name="Content Placeholder 2">
            <a:extLst>
              <a:ext uri="{FF2B5EF4-FFF2-40B4-BE49-F238E27FC236}">
                <a16:creationId xmlns:a16="http://schemas.microsoft.com/office/drawing/2014/main" id="{508A41D1-BD14-7743-8AE6-656B834C5581}"/>
              </a:ext>
            </a:extLst>
          </p:cNvPr>
          <p:cNvSpPr>
            <a:spLocks noGrp="1"/>
          </p:cNvSpPr>
          <p:nvPr>
            <p:ph idx="1"/>
          </p:nvPr>
        </p:nvSpPr>
        <p:spPr>
          <a:xfrm>
            <a:off x="0" y="535527"/>
            <a:ext cx="12192000" cy="6030165"/>
          </a:xfrm>
        </p:spPr>
        <p:txBody>
          <a:bodyPr/>
          <a:lstStyle/>
          <a:p>
            <a:r>
              <a:rPr lang="en-US" sz="1400" b="1" dirty="0"/>
              <a:t>At ESR Injection, bunch replacement at 1 Hz, with a ring filled with 1,160 bunches</a:t>
            </a:r>
          </a:p>
          <a:p>
            <a:pPr lvl="1"/>
            <a:r>
              <a:rPr lang="en-US" sz="1400" dirty="0"/>
              <a:t>Electron bunch spacing is 10 ns</a:t>
            </a:r>
          </a:p>
          <a:p>
            <a:pPr lvl="1"/>
            <a:r>
              <a:rPr lang="en-US" sz="1400" dirty="0"/>
              <a:t>Need to measure injected bunch position in the presence of adjacent stored bunches, only at the first 20 BPMs after injection</a:t>
            </a:r>
          </a:p>
          <a:p>
            <a:pPr lvl="1"/>
            <a:r>
              <a:rPr lang="en-US" sz="1400" dirty="0"/>
              <a:t>Ensure injected bunch trajectory is correct</a:t>
            </a:r>
          </a:p>
          <a:p>
            <a:r>
              <a:rPr lang="en-US" sz="1400" b="1" dirty="0"/>
              <a:t>Strong Hadron Cooling, Energy Recovery Linac</a:t>
            </a:r>
          </a:p>
          <a:p>
            <a:pPr lvl="1"/>
            <a:r>
              <a:rPr lang="en-US" sz="1400" dirty="0"/>
              <a:t>Electron bunch spacing is 5 ns</a:t>
            </a:r>
          </a:p>
          <a:p>
            <a:pPr lvl="1"/>
            <a:r>
              <a:rPr lang="en-US" sz="1400" dirty="0"/>
              <a:t>Alternating bunches are accelerating and decelerating, BPMs are located between Linac cavities.</a:t>
            </a:r>
          </a:p>
          <a:p>
            <a:pPr lvl="1"/>
            <a:r>
              <a:rPr lang="en-US" sz="1400" dirty="0"/>
              <a:t>Need to measure individual bunch positions in the presence of adjacent bunches</a:t>
            </a:r>
          </a:p>
          <a:p>
            <a:r>
              <a:rPr lang="en-US" sz="1350" dirty="0"/>
              <a:t>Considering using 3 digitizers each triggered at determined intervals, then use parabolic fit to reduce the measurement uncertainty due to ADC timing jitter.</a:t>
            </a:r>
          </a:p>
          <a:p>
            <a:pPr marL="914400" lvl="2" indent="0">
              <a:buNone/>
            </a:pPr>
            <a:endParaRPr lang="en-US" sz="1000" dirty="0"/>
          </a:p>
        </p:txBody>
      </p:sp>
      <p:sp>
        <p:nvSpPr>
          <p:cNvPr id="4" name="Date Placeholder 3">
            <a:extLst>
              <a:ext uri="{FF2B5EF4-FFF2-40B4-BE49-F238E27FC236}">
                <a16:creationId xmlns:a16="http://schemas.microsoft.com/office/drawing/2014/main" id="{BEFB5FC4-3944-5B49-8684-1F377D4F25A7}"/>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49C5F839-4598-FF47-B915-9861C825062E}"/>
              </a:ext>
            </a:extLst>
          </p:cNvPr>
          <p:cNvSpPr>
            <a:spLocks noGrp="1"/>
          </p:cNvSpPr>
          <p:nvPr>
            <p:ph type="sldNum" sz="quarter" idx="12"/>
          </p:nvPr>
        </p:nvSpPr>
        <p:spPr/>
        <p:txBody>
          <a:bodyPr/>
          <a:lstStyle/>
          <a:p>
            <a:fld id="{893C5830-40F3-F04E-B2E3-10E6672BA8FF}" type="slidenum">
              <a:rPr lang="en-US" smtClean="0"/>
              <a:pPr/>
              <a:t>6</a:t>
            </a:fld>
            <a:endParaRPr lang="en-US"/>
          </a:p>
        </p:txBody>
      </p:sp>
      <p:pic>
        <p:nvPicPr>
          <p:cNvPr id="7" name="Picture 6">
            <a:extLst>
              <a:ext uri="{FF2B5EF4-FFF2-40B4-BE49-F238E27FC236}">
                <a16:creationId xmlns:a16="http://schemas.microsoft.com/office/drawing/2014/main" id="{4C053A05-7A9A-D34A-A8CE-EFE92C59B70E}"/>
              </a:ext>
            </a:extLst>
          </p:cNvPr>
          <p:cNvPicPr>
            <a:picLocks noChangeAspect="1"/>
          </p:cNvPicPr>
          <p:nvPr/>
        </p:nvPicPr>
        <p:blipFill>
          <a:blip r:embed="rId2"/>
          <a:stretch>
            <a:fillRect/>
          </a:stretch>
        </p:blipFill>
        <p:spPr>
          <a:xfrm>
            <a:off x="364034" y="3354202"/>
            <a:ext cx="3407424" cy="2170935"/>
          </a:xfrm>
          <a:prstGeom prst="rect">
            <a:avLst/>
          </a:prstGeom>
        </p:spPr>
      </p:pic>
      <p:sp>
        <p:nvSpPr>
          <p:cNvPr id="9" name="TextBox 8">
            <a:extLst>
              <a:ext uri="{FF2B5EF4-FFF2-40B4-BE49-F238E27FC236}">
                <a16:creationId xmlns:a16="http://schemas.microsoft.com/office/drawing/2014/main" id="{1730D630-F2DC-5F4D-B252-91E409EA1CCE}"/>
              </a:ext>
            </a:extLst>
          </p:cNvPr>
          <p:cNvSpPr txBox="1"/>
          <p:nvPr/>
        </p:nvSpPr>
        <p:spPr>
          <a:xfrm>
            <a:off x="212347" y="5497643"/>
            <a:ext cx="3848661" cy="1171090"/>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result of a simulated signal from a BPM traversed by an ultra-relativistic gaussian bunch with an RMS length of 200 ps (60 mm) is shown in Fig. 1. The parabola determined by the three voltages sampled at 50 ps intervals has an apex of 1.8153 V while the peak amplitude of the BPM signal is 1.8195, a 0.23% difference for a sampling delay error of 20 ps.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2C9E29F-6FCA-7D4F-B9A4-EE75CE88B5F6}"/>
              </a:ext>
            </a:extLst>
          </p:cNvPr>
          <p:cNvSpPr txBox="1"/>
          <p:nvPr/>
        </p:nvSpPr>
        <p:spPr>
          <a:xfrm>
            <a:off x="5144435" y="6284544"/>
            <a:ext cx="1403718" cy="369332"/>
          </a:xfrm>
          <a:prstGeom prst="rect">
            <a:avLst/>
          </a:prstGeom>
          <a:noFill/>
        </p:spPr>
        <p:txBody>
          <a:bodyPr wrap="none" rtlCol="0">
            <a:spAutoFit/>
          </a:bodyPr>
          <a:lstStyle/>
          <a:p>
            <a:r>
              <a:rPr lang="en-US" dirty="0"/>
              <a:t>P. Thieberger</a:t>
            </a:r>
          </a:p>
        </p:txBody>
      </p:sp>
      <p:pic>
        <p:nvPicPr>
          <p:cNvPr id="12" name="Picture 11">
            <a:extLst>
              <a:ext uri="{FF2B5EF4-FFF2-40B4-BE49-F238E27FC236}">
                <a16:creationId xmlns:a16="http://schemas.microsoft.com/office/drawing/2014/main" id="{184D7897-C59B-3E43-A315-854994E6FE2A}"/>
              </a:ext>
            </a:extLst>
          </p:cNvPr>
          <p:cNvPicPr>
            <a:picLocks noChangeAspect="1"/>
          </p:cNvPicPr>
          <p:nvPr/>
        </p:nvPicPr>
        <p:blipFill>
          <a:blip r:embed="rId3"/>
          <a:stretch>
            <a:fillRect/>
          </a:stretch>
        </p:blipFill>
        <p:spPr>
          <a:xfrm>
            <a:off x="4060339" y="3175436"/>
            <a:ext cx="3424478" cy="2363372"/>
          </a:xfrm>
          <a:prstGeom prst="rect">
            <a:avLst/>
          </a:prstGeom>
        </p:spPr>
      </p:pic>
      <p:sp>
        <p:nvSpPr>
          <p:cNvPr id="14" name="TextBox 13">
            <a:extLst>
              <a:ext uri="{FF2B5EF4-FFF2-40B4-BE49-F238E27FC236}">
                <a16:creationId xmlns:a16="http://schemas.microsoft.com/office/drawing/2014/main" id="{3EA60BDC-F4AF-1845-B235-85F28493CE50}"/>
              </a:ext>
            </a:extLst>
          </p:cNvPr>
          <p:cNvSpPr txBox="1"/>
          <p:nvPr/>
        </p:nvSpPr>
        <p:spPr>
          <a:xfrm>
            <a:off x="7605433" y="5497643"/>
            <a:ext cx="4467382" cy="1061829"/>
          </a:xfrm>
          <a:prstGeom prst="rect">
            <a:avLst/>
          </a:prstGeom>
          <a:solidFill>
            <a:schemeClr val="bg1"/>
          </a:solidFill>
        </p:spPr>
        <p:txBody>
          <a:bodyPr wrap="square">
            <a:spAutoFit/>
          </a:bodyPr>
          <a:lstStyle/>
          <a:p>
            <a:r>
              <a:rPr lang="en-US" sz="1050" dirty="0"/>
              <a:t>We explore the consequences of sampling interval errors of 2, 5 and 10 ps. In other words, while the first interval is kept constant at 50 ps, the second interval is stepped from 50 ps to 52 ps, 55 ps and 60 ps. The results are shown. We see that the amplitude errors caused by sampling interval errors increase significantly beyond 2 ps, but they are all more accurate than achievable with a single ADC.</a:t>
            </a:r>
          </a:p>
        </p:txBody>
      </p:sp>
      <p:pic>
        <p:nvPicPr>
          <p:cNvPr id="16" name="Picture 15">
            <a:extLst>
              <a:ext uri="{FF2B5EF4-FFF2-40B4-BE49-F238E27FC236}">
                <a16:creationId xmlns:a16="http://schemas.microsoft.com/office/drawing/2014/main" id="{6F41217A-2E9D-E84C-B9E7-F5E093A34352}"/>
              </a:ext>
            </a:extLst>
          </p:cNvPr>
          <p:cNvPicPr>
            <a:picLocks noChangeAspect="1"/>
          </p:cNvPicPr>
          <p:nvPr/>
        </p:nvPicPr>
        <p:blipFill>
          <a:blip r:embed="rId4"/>
          <a:stretch>
            <a:fillRect/>
          </a:stretch>
        </p:blipFill>
        <p:spPr>
          <a:xfrm>
            <a:off x="8023631" y="3185797"/>
            <a:ext cx="3465745" cy="2342651"/>
          </a:xfrm>
          <a:prstGeom prst="rect">
            <a:avLst/>
          </a:prstGeom>
        </p:spPr>
      </p:pic>
      <p:sp>
        <p:nvSpPr>
          <p:cNvPr id="18" name="TextBox 17">
            <a:extLst>
              <a:ext uri="{FF2B5EF4-FFF2-40B4-BE49-F238E27FC236}">
                <a16:creationId xmlns:a16="http://schemas.microsoft.com/office/drawing/2014/main" id="{788A55A2-50F5-8948-AA05-1F809865F852}"/>
              </a:ext>
            </a:extLst>
          </p:cNvPr>
          <p:cNvSpPr txBox="1"/>
          <p:nvPr/>
        </p:nvSpPr>
        <p:spPr>
          <a:xfrm>
            <a:off x="4370066" y="5522711"/>
            <a:ext cx="2952457" cy="730265"/>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Performance comparison with three different sampling intervals: 30 ps, 50 ps and 70 ps</a:t>
            </a:r>
          </a:p>
          <a:p>
            <a:pPr marL="0" marR="0">
              <a:lnSpc>
                <a:spcPct val="107000"/>
              </a:lnSpc>
              <a:spcBef>
                <a:spcPts val="0"/>
              </a:spcBef>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Black line is single ADC error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0751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DCEB59C-8F4D-4C04-B3B0-32155BE1FA9A}"/>
              </a:ext>
            </a:extLst>
          </p:cNvPr>
          <p:cNvSpPr/>
          <p:nvPr/>
        </p:nvSpPr>
        <p:spPr>
          <a:xfrm>
            <a:off x="50561" y="1622987"/>
            <a:ext cx="3539026" cy="5169451"/>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FFDDD81-DB34-4179-BEDB-3C59C0FAABA6}"/>
              </a:ext>
            </a:extLst>
          </p:cNvPr>
          <p:cNvSpPr/>
          <p:nvPr/>
        </p:nvSpPr>
        <p:spPr>
          <a:xfrm>
            <a:off x="7403917" y="3245067"/>
            <a:ext cx="4788083" cy="3000202"/>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BE5FD4-90B5-465E-A0B1-8368BE937D89}"/>
              </a:ext>
            </a:extLst>
          </p:cNvPr>
          <p:cNvSpPr/>
          <p:nvPr/>
        </p:nvSpPr>
        <p:spPr>
          <a:xfrm>
            <a:off x="7562104" y="2706517"/>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a:extLst>
              <a:ext uri="{FF2B5EF4-FFF2-40B4-BE49-F238E27FC236}">
                <a16:creationId xmlns:a16="http://schemas.microsoft.com/office/drawing/2014/main" id="{6FA3FC9C-0294-47EA-A7CE-0C90FCF7E23F}"/>
              </a:ext>
            </a:extLst>
          </p:cNvPr>
          <p:cNvSpPr/>
          <p:nvPr/>
        </p:nvSpPr>
        <p:spPr>
          <a:xfrm>
            <a:off x="7562104" y="2706517"/>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8" name="Rectangle 7">
            <a:extLst>
              <a:ext uri="{FF2B5EF4-FFF2-40B4-BE49-F238E27FC236}">
                <a16:creationId xmlns:a16="http://schemas.microsoft.com/office/drawing/2014/main" id="{11CB2FCC-EB73-4A95-B4F3-9BC9D7BB771D}"/>
              </a:ext>
            </a:extLst>
          </p:cNvPr>
          <p:cNvSpPr/>
          <p:nvPr/>
        </p:nvSpPr>
        <p:spPr>
          <a:xfrm>
            <a:off x="7562104" y="2706517"/>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9" name="Content Placeholder 2">
            <a:extLst>
              <a:ext uri="{FF2B5EF4-FFF2-40B4-BE49-F238E27FC236}">
                <a16:creationId xmlns:a16="http://schemas.microsoft.com/office/drawing/2014/main" id="{EDAE6EB7-8425-442B-A341-FC043814A03F}"/>
              </a:ext>
            </a:extLst>
          </p:cNvPr>
          <p:cNvSpPr>
            <a:spLocks noGrp="1"/>
          </p:cNvSpPr>
          <p:nvPr>
            <p:ph idx="1"/>
          </p:nvPr>
        </p:nvSpPr>
        <p:spPr>
          <a:xfrm>
            <a:off x="2963955" y="19571"/>
            <a:ext cx="6565528" cy="413579"/>
          </a:xfrm>
        </p:spPr>
        <p:txBody>
          <a:bodyPr>
            <a:noAutofit/>
          </a:bodyPr>
          <a:lstStyle/>
          <a:p>
            <a:pPr marL="0" indent="0">
              <a:buNone/>
            </a:pPr>
            <a:r>
              <a:rPr lang="en-US" sz="2400" dirty="0">
                <a:solidFill>
                  <a:schemeClr val="accent5">
                    <a:lumMod val="50000"/>
                  </a:schemeClr>
                </a:solidFill>
              </a:rPr>
              <a:t>Electron Crabbing Angle Measurements</a:t>
            </a:r>
            <a:endParaRPr lang="en-US" sz="2400" b="1" dirty="0">
              <a:solidFill>
                <a:schemeClr val="accent5">
                  <a:lumMod val="50000"/>
                </a:schemeClr>
              </a:solidFill>
            </a:endParaRPr>
          </a:p>
        </p:txBody>
      </p:sp>
      <p:pic>
        <p:nvPicPr>
          <p:cNvPr id="10" name="Picture 2">
            <a:extLst>
              <a:ext uri="{FF2B5EF4-FFF2-40B4-BE49-F238E27FC236}">
                <a16:creationId xmlns:a16="http://schemas.microsoft.com/office/drawing/2014/main" id="{4E7F9F22-CF96-450F-9199-33A1620C4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99" y="2611260"/>
            <a:ext cx="3121451" cy="178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822156D4-FCCD-44A3-884F-517561452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53" y="4745168"/>
            <a:ext cx="2985276" cy="202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6B7FEE69-B8DB-409D-B3F9-CE238E364D0B}"/>
              </a:ext>
            </a:extLst>
          </p:cNvPr>
          <p:cNvSpPr txBox="1"/>
          <p:nvPr/>
        </p:nvSpPr>
        <p:spPr>
          <a:xfrm>
            <a:off x="137294" y="4495327"/>
            <a:ext cx="3273593" cy="307777"/>
          </a:xfrm>
          <a:prstGeom prst="rect">
            <a:avLst/>
          </a:prstGeom>
          <a:noFill/>
        </p:spPr>
        <p:txBody>
          <a:bodyPr wrap="square" rtlCol="0">
            <a:spAutoFit/>
          </a:bodyPr>
          <a:lstStyle/>
          <a:p>
            <a:r>
              <a:rPr lang="en-US" sz="1400" b="1" dirty="0"/>
              <a:t>NSLS-II Optical table with Streak camera</a:t>
            </a:r>
          </a:p>
        </p:txBody>
      </p:sp>
      <p:sp>
        <p:nvSpPr>
          <p:cNvPr id="12" name="Content Placeholder 2">
            <a:extLst>
              <a:ext uri="{FF2B5EF4-FFF2-40B4-BE49-F238E27FC236}">
                <a16:creationId xmlns:a16="http://schemas.microsoft.com/office/drawing/2014/main" id="{F45B862F-E0D4-445E-98BC-A5575FCCC7C7}"/>
              </a:ext>
            </a:extLst>
          </p:cNvPr>
          <p:cNvSpPr txBox="1">
            <a:spLocks/>
          </p:cNvSpPr>
          <p:nvPr/>
        </p:nvSpPr>
        <p:spPr>
          <a:xfrm>
            <a:off x="318721" y="487971"/>
            <a:ext cx="11594062" cy="10004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600" dirty="0">
                <a:latin typeface="+mn-lt"/>
              </a:rPr>
              <a:t>Electron Crabbing angle can be directly measured using a synchrotron light monitor with streak camera at a location TBD in the electron Storage Ring. Principle was demonstrated KEKB.  Challenge is that this has not been done at BNL, different parameters at EIC.</a:t>
            </a:r>
            <a:endParaRPr lang="en-US" sz="1600" dirty="0">
              <a:latin typeface="+mn-lt"/>
              <a:cs typeface="Calibri"/>
            </a:endParaRPr>
          </a:p>
          <a:p>
            <a:pPr>
              <a:lnSpc>
                <a:spcPct val="80000"/>
              </a:lnSpc>
            </a:pPr>
            <a:r>
              <a:rPr lang="en-US" sz="1600" dirty="0">
                <a:latin typeface="+mn-lt"/>
                <a:cs typeface="Arial"/>
              </a:rPr>
              <a:t>A cooled mirror will direct the visible portion of synchrotron radiation to an enclosed light transport, then to an optical table in a service building.</a:t>
            </a:r>
          </a:p>
        </p:txBody>
      </p:sp>
      <p:sp>
        <p:nvSpPr>
          <p:cNvPr id="14" name="TextBox 13">
            <a:extLst>
              <a:ext uri="{FF2B5EF4-FFF2-40B4-BE49-F238E27FC236}">
                <a16:creationId xmlns:a16="http://schemas.microsoft.com/office/drawing/2014/main" id="{CE57D41C-D377-4F00-8F9D-39C938D5F6CC}"/>
              </a:ext>
            </a:extLst>
          </p:cNvPr>
          <p:cNvSpPr txBox="1"/>
          <p:nvPr/>
        </p:nvSpPr>
        <p:spPr>
          <a:xfrm>
            <a:off x="137294" y="2371112"/>
            <a:ext cx="3214150" cy="307777"/>
          </a:xfrm>
          <a:prstGeom prst="rect">
            <a:avLst/>
          </a:prstGeom>
          <a:noFill/>
        </p:spPr>
        <p:txBody>
          <a:bodyPr wrap="none" rtlCol="0">
            <a:spAutoFit/>
          </a:bodyPr>
          <a:lstStyle/>
          <a:p>
            <a:r>
              <a:rPr lang="en-US" sz="1400" b="1" dirty="0"/>
              <a:t>NSLS-II Synchrotron Light Monitor layout</a:t>
            </a:r>
          </a:p>
        </p:txBody>
      </p:sp>
      <p:pic>
        <p:nvPicPr>
          <p:cNvPr id="16" name="Picture 15">
            <a:extLst>
              <a:ext uri="{FF2B5EF4-FFF2-40B4-BE49-F238E27FC236}">
                <a16:creationId xmlns:a16="http://schemas.microsoft.com/office/drawing/2014/main" id="{21C649E1-D36F-4A74-9D43-67BA6F17AE27}"/>
              </a:ext>
            </a:extLst>
          </p:cNvPr>
          <p:cNvPicPr>
            <a:picLocks noChangeAspect="1"/>
          </p:cNvPicPr>
          <p:nvPr/>
        </p:nvPicPr>
        <p:blipFill>
          <a:blip r:embed="rId4"/>
          <a:stretch>
            <a:fillRect/>
          </a:stretch>
        </p:blipFill>
        <p:spPr>
          <a:xfrm>
            <a:off x="7890504" y="3836775"/>
            <a:ext cx="3616208" cy="1967738"/>
          </a:xfrm>
          <a:prstGeom prst="rect">
            <a:avLst/>
          </a:prstGeom>
        </p:spPr>
      </p:pic>
      <p:sp>
        <p:nvSpPr>
          <p:cNvPr id="17" name="TextBox 16">
            <a:extLst>
              <a:ext uri="{FF2B5EF4-FFF2-40B4-BE49-F238E27FC236}">
                <a16:creationId xmlns:a16="http://schemas.microsoft.com/office/drawing/2014/main" id="{CE70A63B-1DAA-4E80-A5E9-38160E1C6DA7}"/>
              </a:ext>
            </a:extLst>
          </p:cNvPr>
          <p:cNvSpPr txBox="1"/>
          <p:nvPr/>
        </p:nvSpPr>
        <p:spPr>
          <a:xfrm>
            <a:off x="7683292" y="3501657"/>
            <a:ext cx="4229491" cy="338554"/>
          </a:xfrm>
          <a:prstGeom prst="rect">
            <a:avLst/>
          </a:prstGeom>
          <a:noFill/>
        </p:spPr>
        <p:txBody>
          <a:bodyPr wrap="none" rtlCol="0">
            <a:spAutoFit/>
          </a:bodyPr>
          <a:lstStyle/>
          <a:p>
            <a:r>
              <a:rPr lang="en-US" sz="1600" dirty="0">
                <a:solidFill>
                  <a:schemeClr val="accent1">
                    <a:lumMod val="75000"/>
                  </a:schemeClr>
                </a:solidFill>
              </a:rPr>
              <a:t>Crab cavity bunch tilt angles measured at KEKB </a:t>
            </a:r>
          </a:p>
        </p:txBody>
      </p:sp>
      <p:sp>
        <p:nvSpPr>
          <p:cNvPr id="18" name="Rectangle 17">
            <a:extLst>
              <a:ext uri="{FF2B5EF4-FFF2-40B4-BE49-F238E27FC236}">
                <a16:creationId xmlns:a16="http://schemas.microsoft.com/office/drawing/2014/main" id="{43DD571D-7FCD-46EA-A6E4-339041971B53}"/>
              </a:ext>
            </a:extLst>
          </p:cNvPr>
          <p:cNvSpPr/>
          <p:nvPr/>
        </p:nvSpPr>
        <p:spPr>
          <a:xfrm>
            <a:off x="7467600" y="5853490"/>
            <a:ext cx="4590919" cy="253916"/>
          </a:xfrm>
          <a:prstGeom prst="rect">
            <a:avLst/>
          </a:prstGeom>
        </p:spPr>
        <p:txBody>
          <a:bodyPr wrap="square">
            <a:spAutoFit/>
          </a:bodyPr>
          <a:lstStyle/>
          <a:p>
            <a:r>
              <a:rPr lang="en-US" sz="1050" dirty="0">
                <a:latin typeface="NimbusRomNo9L-Medi"/>
              </a:rPr>
              <a:t>Compensation of the Crossing Angle with Crab Cavities at KEKB, Abe et al, 2007</a:t>
            </a:r>
            <a:endParaRPr lang="en-US" sz="1050" dirty="0"/>
          </a:p>
        </p:txBody>
      </p:sp>
      <p:sp>
        <p:nvSpPr>
          <p:cNvPr id="20" name="Slide Number Placeholder 3">
            <a:extLst>
              <a:ext uri="{FF2B5EF4-FFF2-40B4-BE49-F238E27FC236}">
                <a16:creationId xmlns:a16="http://schemas.microsoft.com/office/drawing/2014/main" id="{FD15DE23-91DF-4DB0-A316-779E352A7F15}"/>
              </a:ext>
            </a:extLst>
          </p:cNvPr>
          <p:cNvSpPr txBox="1">
            <a:spLocks/>
          </p:cNvSpPr>
          <p:nvPr/>
        </p:nvSpPr>
        <p:spPr>
          <a:xfrm>
            <a:off x="10742641" y="6435220"/>
            <a:ext cx="1398798" cy="3660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7</a:t>
            </a:fld>
            <a:endParaRPr lang="en-US" dirty="0"/>
          </a:p>
        </p:txBody>
      </p:sp>
      <p:sp>
        <p:nvSpPr>
          <p:cNvPr id="21" name="TextBox 20">
            <a:extLst>
              <a:ext uri="{FF2B5EF4-FFF2-40B4-BE49-F238E27FC236}">
                <a16:creationId xmlns:a16="http://schemas.microsoft.com/office/drawing/2014/main" id="{B35C55B3-D62F-436D-827C-BB149CCE8BF2}"/>
              </a:ext>
            </a:extLst>
          </p:cNvPr>
          <p:cNvSpPr txBox="1"/>
          <p:nvPr/>
        </p:nvSpPr>
        <p:spPr>
          <a:xfrm>
            <a:off x="9409071" y="5176360"/>
            <a:ext cx="777777" cy="261610"/>
          </a:xfrm>
          <a:prstGeom prst="rect">
            <a:avLst/>
          </a:prstGeom>
          <a:noFill/>
        </p:spPr>
        <p:txBody>
          <a:bodyPr wrap="none" rtlCol="0">
            <a:spAutoFit/>
          </a:bodyPr>
          <a:lstStyle/>
          <a:p>
            <a:r>
              <a:rPr lang="en-US" sz="1100" dirty="0">
                <a:solidFill>
                  <a:schemeClr val="bg1"/>
                </a:solidFill>
              </a:rPr>
              <a:t>Horizontal</a:t>
            </a:r>
          </a:p>
        </p:txBody>
      </p:sp>
      <p:sp>
        <p:nvSpPr>
          <p:cNvPr id="22" name="TextBox 21">
            <a:extLst>
              <a:ext uri="{FF2B5EF4-FFF2-40B4-BE49-F238E27FC236}">
                <a16:creationId xmlns:a16="http://schemas.microsoft.com/office/drawing/2014/main" id="{E7553B59-A794-476B-9E27-D8822248A011}"/>
              </a:ext>
            </a:extLst>
          </p:cNvPr>
          <p:cNvSpPr txBox="1"/>
          <p:nvPr/>
        </p:nvSpPr>
        <p:spPr>
          <a:xfrm>
            <a:off x="7399883" y="4435350"/>
            <a:ext cx="888385" cy="261610"/>
          </a:xfrm>
          <a:prstGeom prst="rect">
            <a:avLst/>
          </a:prstGeom>
          <a:noFill/>
        </p:spPr>
        <p:txBody>
          <a:bodyPr wrap="none" rtlCol="0">
            <a:spAutoFit/>
          </a:bodyPr>
          <a:lstStyle/>
          <a:p>
            <a:r>
              <a:rPr lang="en-US" sz="1100" dirty="0">
                <a:solidFill>
                  <a:srgbClr val="0070C0"/>
                </a:solidFill>
              </a:rPr>
              <a:t>Longitudinal</a:t>
            </a:r>
          </a:p>
        </p:txBody>
      </p:sp>
      <p:cxnSp>
        <p:nvCxnSpPr>
          <p:cNvPr id="24" name="Straight Arrow Connector 23">
            <a:extLst>
              <a:ext uri="{FF2B5EF4-FFF2-40B4-BE49-F238E27FC236}">
                <a16:creationId xmlns:a16="http://schemas.microsoft.com/office/drawing/2014/main" id="{56445090-B2A9-428F-800A-C75DE2781FC5}"/>
              </a:ext>
            </a:extLst>
          </p:cNvPr>
          <p:cNvCxnSpPr>
            <a:cxnSpLocks/>
          </p:cNvCxnSpPr>
          <p:nvPr/>
        </p:nvCxnSpPr>
        <p:spPr>
          <a:xfrm flipV="1">
            <a:off x="7901484" y="4040264"/>
            <a:ext cx="0" cy="395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C7D1AF9-6DB6-4248-868C-90C17EA2A93B}"/>
              </a:ext>
            </a:extLst>
          </p:cNvPr>
          <p:cNvCxnSpPr>
            <a:cxnSpLocks/>
          </p:cNvCxnSpPr>
          <p:nvPr/>
        </p:nvCxnSpPr>
        <p:spPr>
          <a:xfrm>
            <a:off x="7905107" y="4745621"/>
            <a:ext cx="2015" cy="444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FD0F5D9-ED5D-4CB5-BCF1-875512FEE8E4}"/>
              </a:ext>
            </a:extLst>
          </p:cNvPr>
          <p:cNvCxnSpPr>
            <a:cxnSpLocks/>
          </p:cNvCxnSpPr>
          <p:nvPr/>
        </p:nvCxnSpPr>
        <p:spPr>
          <a:xfrm>
            <a:off x="10186848" y="5307165"/>
            <a:ext cx="3249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29DA801-57FE-437F-9B94-5145446F2CFD}"/>
              </a:ext>
            </a:extLst>
          </p:cNvPr>
          <p:cNvCxnSpPr>
            <a:cxnSpLocks/>
          </p:cNvCxnSpPr>
          <p:nvPr/>
        </p:nvCxnSpPr>
        <p:spPr>
          <a:xfrm flipH="1">
            <a:off x="9082912" y="5307165"/>
            <a:ext cx="32741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6672D5BE-6C41-054F-A161-5AD86EF72E68}"/>
              </a:ext>
            </a:extLst>
          </p:cNvPr>
          <p:cNvSpPr txBox="1">
            <a:spLocks/>
          </p:cNvSpPr>
          <p:nvPr/>
        </p:nvSpPr>
        <p:spPr>
          <a:xfrm>
            <a:off x="3625854" y="3331719"/>
            <a:ext cx="3732537" cy="22446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600" dirty="0">
                <a:latin typeface="Calibri"/>
                <a:cs typeface="Arial"/>
              </a:rPr>
              <a:t>When the decrabbing cavity is turned on (during normal operations), there should be no residual electron crabbing angle outside of the IR.</a:t>
            </a:r>
          </a:p>
          <a:p>
            <a:pPr>
              <a:lnSpc>
                <a:spcPct val="80000"/>
              </a:lnSpc>
            </a:pPr>
            <a:endParaRPr lang="en-US" sz="1600" dirty="0">
              <a:latin typeface="Calibri"/>
              <a:cs typeface="Arial"/>
            </a:endParaRPr>
          </a:p>
          <a:p>
            <a:pPr>
              <a:lnSpc>
                <a:spcPct val="80000"/>
              </a:lnSpc>
            </a:pPr>
            <a:r>
              <a:rPr lang="en-US" sz="1600" dirty="0">
                <a:latin typeface="Calibri"/>
                <a:cs typeface="Arial"/>
              </a:rPr>
              <a:t>Plan to start working soon with NSLS-II colleagues to determine electron bunch crabbing angle measurement capability using ESR lattice and beam parameters. </a:t>
            </a:r>
            <a:endParaRPr lang="en-US" sz="1600" dirty="0">
              <a:latin typeface="Calibri"/>
            </a:endParaRPr>
          </a:p>
        </p:txBody>
      </p:sp>
      <p:sp>
        <p:nvSpPr>
          <p:cNvPr id="28" name="TextBox 27">
            <a:extLst>
              <a:ext uri="{FF2B5EF4-FFF2-40B4-BE49-F238E27FC236}">
                <a16:creationId xmlns:a16="http://schemas.microsoft.com/office/drawing/2014/main" id="{5B0352B8-78EC-3940-8C40-C5C4B8492374}"/>
              </a:ext>
            </a:extLst>
          </p:cNvPr>
          <p:cNvSpPr txBox="1"/>
          <p:nvPr/>
        </p:nvSpPr>
        <p:spPr>
          <a:xfrm>
            <a:off x="137294" y="1664511"/>
            <a:ext cx="3129050" cy="523220"/>
          </a:xfrm>
          <a:prstGeom prst="rect">
            <a:avLst/>
          </a:prstGeom>
          <a:noFill/>
        </p:spPr>
        <p:txBody>
          <a:bodyPr wrap="square" rtlCol="0">
            <a:spAutoFit/>
          </a:bodyPr>
          <a:lstStyle/>
          <a:p>
            <a:r>
              <a:rPr lang="en-US" sz="1400" b="1" dirty="0"/>
              <a:t>ESR synchrotron light monitor design </a:t>
            </a:r>
          </a:p>
          <a:p>
            <a:r>
              <a:rPr lang="en-US" sz="1400" b="1" dirty="0"/>
              <a:t>generally based on NSLS-II SLM</a:t>
            </a:r>
          </a:p>
        </p:txBody>
      </p:sp>
      <p:sp>
        <p:nvSpPr>
          <p:cNvPr id="30" name="Date Placeholder 3">
            <a:extLst>
              <a:ext uri="{FF2B5EF4-FFF2-40B4-BE49-F238E27FC236}">
                <a16:creationId xmlns:a16="http://schemas.microsoft.com/office/drawing/2014/main" id="{1BA93FA5-CFE4-3A4B-9CD8-9AD6BA3A1C7B}"/>
              </a:ext>
            </a:extLst>
          </p:cNvPr>
          <p:cNvSpPr>
            <a:spLocks noGrp="1"/>
          </p:cNvSpPr>
          <p:nvPr>
            <p:ph type="dt" sz="half" idx="10"/>
          </p:nvPr>
        </p:nvSpPr>
        <p:spPr>
          <a:xfrm>
            <a:off x="4724400" y="6481169"/>
            <a:ext cx="2743200" cy="365125"/>
          </a:xfrm>
        </p:spPr>
        <p:txBody>
          <a:bodyPr/>
          <a:lstStyle/>
          <a:p>
            <a:r>
              <a:rPr lang="en-US" dirty="0"/>
              <a:t>eeFACT2022</a:t>
            </a:r>
          </a:p>
        </p:txBody>
      </p:sp>
      <p:sp>
        <p:nvSpPr>
          <p:cNvPr id="31" name="Content Placeholder 2">
            <a:extLst>
              <a:ext uri="{FF2B5EF4-FFF2-40B4-BE49-F238E27FC236}">
                <a16:creationId xmlns:a16="http://schemas.microsoft.com/office/drawing/2014/main" id="{80AC97F0-D553-1146-91D0-5DE95AAEC3A7}"/>
              </a:ext>
            </a:extLst>
          </p:cNvPr>
          <p:cNvSpPr txBox="1">
            <a:spLocks/>
          </p:cNvSpPr>
          <p:nvPr/>
        </p:nvSpPr>
        <p:spPr>
          <a:xfrm>
            <a:off x="3646908" y="1484280"/>
            <a:ext cx="7830392" cy="16728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600" dirty="0">
                <a:latin typeface="Calibri"/>
                <a:cs typeface="Arial"/>
              </a:rPr>
              <a:t>Operational strategy for the measurement:</a:t>
            </a:r>
          </a:p>
          <a:p>
            <a:pPr>
              <a:lnSpc>
                <a:spcPct val="80000"/>
              </a:lnSpc>
            </a:pPr>
            <a:r>
              <a:rPr lang="en-US" sz="1600" dirty="0">
                <a:latin typeface="Calibri"/>
                <a:cs typeface="Arial"/>
              </a:rPr>
              <a:t>Since there is no room for an SLM in the IR, the electron crabbing angle cannot be directly measured in the IR during operations.  It can be measured elsewhere in the ESR during a studies mode.</a:t>
            </a:r>
          </a:p>
          <a:p>
            <a:pPr>
              <a:lnSpc>
                <a:spcPct val="80000"/>
              </a:lnSpc>
            </a:pPr>
            <a:r>
              <a:rPr lang="en-US" sz="1600" dirty="0">
                <a:latin typeface="Calibri"/>
                <a:cs typeface="Arial"/>
              </a:rPr>
              <a:t>With the crabbing cavity turned on, and the decrabbing cavity turned off, the crab tilted beam will precess around the ring.  A SLM will be located in the ESR lattice (away from the IR) at a location chosen with a large angle to optimize the measurement.</a:t>
            </a:r>
            <a:endParaRPr lang="en-US" sz="1600" dirty="0">
              <a:latin typeface="Calibri"/>
            </a:endParaRPr>
          </a:p>
        </p:txBody>
      </p:sp>
    </p:spTree>
    <p:extLst>
      <p:ext uri="{BB962C8B-B14F-4D97-AF65-F5344CB8AC3E}">
        <p14:creationId xmlns:p14="http://schemas.microsoft.com/office/powerpoint/2010/main" val="168338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3E6A2ED-19F1-4141-A112-1523CC3DCFAB}"/>
              </a:ext>
            </a:extLst>
          </p:cNvPr>
          <p:cNvSpPr/>
          <p:nvPr/>
        </p:nvSpPr>
        <p:spPr>
          <a:xfrm>
            <a:off x="96480" y="563796"/>
            <a:ext cx="8848921" cy="6103639"/>
          </a:xfrm>
          <a:prstGeom prst="rect">
            <a:avLst/>
          </a:prstGeom>
          <a:solidFill>
            <a:schemeClr val="bg1">
              <a:alpha val="31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et</a:t>
            </a:r>
          </a:p>
        </p:txBody>
      </p:sp>
      <p:sp>
        <p:nvSpPr>
          <p:cNvPr id="22" name="Rectangle 21">
            <a:extLst>
              <a:ext uri="{FF2B5EF4-FFF2-40B4-BE49-F238E27FC236}">
                <a16:creationId xmlns:a16="http://schemas.microsoft.com/office/drawing/2014/main" id="{8EC10DEE-54FF-2542-AE73-5AE1667905D5}"/>
              </a:ext>
            </a:extLst>
          </p:cNvPr>
          <p:cNvSpPr/>
          <p:nvPr/>
        </p:nvSpPr>
        <p:spPr>
          <a:xfrm>
            <a:off x="8986141" y="571799"/>
            <a:ext cx="3068639" cy="5921076"/>
          </a:xfrm>
          <a:prstGeom prst="rect">
            <a:avLst/>
          </a:prstGeom>
          <a:solidFill>
            <a:schemeClr val="accent1">
              <a:alpha val="4051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Chart&#10;&#10;Description automatically generated">
            <a:extLst>
              <a:ext uri="{FF2B5EF4-FFF2-40B4-BE49-F238E27FC236}">
                <a16:creationId xmlns:a16="http://schemas.microsoft.com/office/drawing/2014/main" id="{11C45C3C-AC25-FE49-8ADD-45B8C079E679}"/>
              </a:ext>
            </a:extLst>
          </p:cNvPr>
          <p:cNvPicPr>
            <a:picLocks noChangeAspect="1"/>
          </p:cNvPicPr>
          <p:nvPr/>
        </p:nvPicPr>
        <p:blipFill>
          <a:blip r:embed="rId2"/>
          <a:stretch>
            <a:fillRect/>
          </a:stretch>
        </p:blipFill>
        <p:spPr>
          <a:xfrm>
            <a:off x="79630" y="3352433"/>
            <a:ext cx="5206465" cy="3294297"/>
          </a:xfrm>
          <a:prstGeom prst="rect">
            <a:avLst/>
          </a:prstGeom>
        </p:spPr>
      </p:pic>
      <p:pic>
        <p:nvPicPr>
          <p:cNvPr id="4098" name="x__x0000_i1029">
            <a:extLst>
              <a:ext uri="{FF2B5EF4-FFF2-40B4-BE49-F238E27FC236}">
                <a16:creationId xmlns:a16="http://schemas.microsoft.com/office/drawing/2014/main" id="{5321A93B-A80B-433D-A3CD-65DFC2BCF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095" y="3937795"/>
            <a:ext cx="3659306" cy="253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E7EE7-F3DC-44EC-86E1-6591B8BADD15}"/>
              </a:ext>
            </a:extLst>
          </p:cNvPr>
          <p:cNvSpPr>
            <a:spLocks noGrp="1"/>
          </p:cNvSpPr>
          <p:nvPr>
            <p:ph type="title"/>
          </p:nvPr>
        </p:nvSpPr>
        <p:spPr>
          <a:xfrm>
            <a:off x="2178149" y="31129"/>
            <a:ext cx="7797805" cy="549709"/>
          </a:xfrm>
        </p:spPr>
        <p:txBody>
          <a:bodyPr>
            <a:normAutofit/>
          </a:bodyPr>
          <a:lstStyle/>
          <a:p>
            <a:r>
              <a:rPr lang="en-US" sz="3100" dirty="0"/>
              <a:t>Hadron Crabbing Angle Measurements</a:t>
            </a:r>
            <a:endParaRPr lang="en-US" sz="3200" dirty="0"/>
          </a:p>
        </p:txBody>
      </p:sp>
      <p:sp>
        <p:nvSpPr>
          <p:cNvPr id="4" name="Slide Number Placeholder 3">
            <a:extLst>
              <a:ext uri="{FF2B5EF4-FFF2-40B4-BE49-F238E27FC236}">
                <a16:creationId xmlns:a16="http://schemas.microsoft.com/office/drawing/2014/main" id="{B1B49E4F-012A-4904-8453-C1192C688DDA}"/>
              </a:ext>
            </a:extLst>
          </p:cNvPr>
          <p:cNvSpPr>
            <a:spLocks noGrp="1"/>
          </p:cNvSpPr>
          <p:nvPr>
            <p:ph type="sldNum" sz="quarter" idx="12"/>
          </p:nvPr>
        </p:nvSpPr>
        <p:spPr>
          <a:xfrm>
            <a:off x="11451860" y="6532042"/>
            <a:ext cx="598795" cy="365125"/>
          </a:xfrm>
        </p:spPr>
        <p:txBody>
          <a:bodyPr/>
          <a:lstStyle/>
          <a:p>
            <a:fld id="{893C5830-40F3-F04E-B2E3-10E6672BA8FF}" type="slidenum">
              <a:rPr lang="en-US" smtClean="0"/>
              <a:pPr/>
              <a:t>8</a:t>
            </a:fld>
            <a:endParaRPr lang="en-US" dirty="0"/>
          </a:p>
        </p:txBody>
      </p:sp>
      <p:sp>
        <p:nvSpPr>
          <p:cNvPr id="7" name="TextBox 6">
            <a:extLst>
              <a:ext uri="{FF2B5EF4-FFF2-40B4-BE49-F238E27FC236}">
                <a16:creationId xmlns:a16="http://schemas.microsoft.com/office/drawing/2014/main" id="{ED498591-A41A-4659-9CE1-F0516013BED0}"/>
              </a:ext>
            </a:extLst>
          </p:cNvPr>
          <p:cNvSpPr txBox="1"/>
          <p:nvPr/>
        </p:nvSpPr>
        <p:spPr>
          <a:xfrm>
            <a:off x="5745835" y="3919669"/>
            <a:ext cx="2958496" cy="276999"/>
          </a:xfrm>
          <a:prstGeom prst="rect">
            <a:avLst/>
          </a:prstGeom>
          <a:solidFill>
            <a:schemeClr val="bg1"/>
          </a:solidFill>
        </p:spPr>
        <p:txBody>
          <a:bodyPr wrap="square">
            <a:spAutoFit/>
          </a:bodyPr>
          <a:lstStyle/>
          <a:p>
            <a:r>
              <a:rPr lang="en-US" sz="1200" dirty="0">
                <a:latin typeface="Calibri" panose="020F0502020204030204" pitchFamily="34" charset="0"/>
                <a:ea typeface="Calibri" panose="020F0502020204030204" pitchFamily="34" charset="0"/>
              </a:rPr>
              <a:t>Proposed location between B0pF &amp; B0ApF</a:t>
            </a:r>
            <a:endParaRPr lang="en-US" sz="1200" dirty="0"/>
          </a:p>
        </p:txBody>
      </p:sp>
      <p:sp>
        <p:nvSpPr>
          <p:cNvPr id="6" name="TextBox 5">
            <a:extLst>
              <a:ext uri="{FF2B5EF4-FFF2-40B4-BE49-F238E27FC236}">
                <a16:creationId xmlns:a16="http://schemas.microsoft.com/office/drawing/2014/main" id="{C7C51A6E-AF85-4898-985A-044AB2B5B916}"/>
              </a:ext>
            </a:extLst>
          </p:cNvPr>
          <p:cNvSpPr txBox="1"/>
          <p:nvPr/>
        </p:nvSpPr>
        <p:spPr>
          <a:xfrm>
            <a:off x="7045614" y="1080442"/>
            <a:ext cx="1731115" cy="461665"/>
          </a:xfrm>
          <a:prstGeom prst="rect">
            <a:avLst/>
          </a:prstGeom>
          <a:noFill/>
        </p:spPr>
        <p:txBody>
          <a:bodyPr wrap="none" rtlCol="0">
            <a:spAutoFit/>
          </a:bodyPr>
          <a:lstStyle/>
          <a:p>
            <a:r>
              <a:rPr lang="en-US" sz="1200" dirty="0"/>
              <a:t>Concept by P. Thieberger</a:t>
            </a:r>
          </a:p>
          <a:p>
            <a:r>
              <a:rPr lang="en-US" sz="1200" dirty="0">
                <a:latin typeface="BeraSansMono-Roman"/>
              </a:rPr>
              <a:t>IPAC2018-WEPAF018</a:t>
            </a:r>
            <a:endParaRPr lang="en-US" sz="1200" dirty="0"/>
          </a:p>
        </p:txBody>
      </p:sp>
      <p:sp>
        <p:nvSpPr>
          <p:cNvPr id="10" name="TextBox 9">
            <a:extLst>
              <a:ext uri="{FF2B5EF4-FFF2-40B4-BE49-F238E27FC236}">
                <a16:creationId xmlns:a16="http://schemas.microsoft.com/office/drawing/2014/main" id="{889F11E5-CDCA-4441-BE3E-C16B74C5DFBD}"/>
              </a:ext>
            </a:extLst>
          </p:cNvPr>
          <p:cNvSpPr txBox="1"/>
          <p:nvPr/>
        </p:nvSpPr>
        <p:spPr>
          <a:xfrm>
            <a:off x="5557724" y="2917033"/>
            <a:ext cx="3222535" cy="938719"/>
          </a:xfrm>
          <a:prstGeom prst="rect">
            <a:avLst/>
          </a:prstGeom>
          <a:noFill/>
        </p:spPr>
        <p:txBody>
          <a:bodyPr wrap="square">
            <a:spAutoFit/>
          </a:bodyPr>
          <a:lstStyle/>
          <a:p>
            <a:r>
              <a:rPr lang="en-US" sz="1100" dirty="0">
                <a:latin typeface="Arial" panose="020B0604020202020204" pitchFamily="34" charset="0"/>
                <a:ea typeface="Calibri" panose="020F0502020204030204" pitchFamily="34" charset="0"/>
              </a:rPr>
              <a:t>In the space between B0pF and B0ApF the horizontal BPM buttons should see the maximum tilting of the bunch, (crabbing angle 12.5 mrad.) Bending magnets and drifts behave alike with respect to crab rotations.</a:t>
            </a:r>
            <a:endParaRPr lang="en-US" sz="1100" dirty="0">
              <a:latin typeface="Calibri" panose="020F0502020204030204" pitchFamily="34" charset="0"/>
              <a:ea typeface="Calibri" panose="020F0502020204030204" pitchFamily="34" charset="0"/>
            </a:endParaRPr>
          </a:p>
        </p:txBody>
      </p:sp>
      <p:pic>
        <p:nvPicPr>
          <p:cNvPr id="13" name="Picture 12">
            <a:extLst>
              <a:ext uri="{FF2B5EF4-FFF2-40B4-BE49-F238E27FC236}">
                <a16:creationId xmlns:a16="http://schemas.microsoft.com/office/drawing/2014/main" id="{9564CF15-80D5-403F-ABCB-EE305CC4A3A6}"/>
              </a:ext>
            </a:extLst>
          </p:cNvPr>
          <p:cNvPicPr>
            <a:picLocks noChangeAspect="1"/>
          </p:cNvPicPr>
          <p:nvPr/>
        </p:nvPicPr>
        <p:blipFill>
          <a:blip r:embed="rId4"/>
          <a:stretch>
            <a:fillRect/>
          </a:stretch>
        </p:blipFill>
        <p:spPr>
          <a:xfrm>
            <a:off x="265791" y="1253657"/>
            <a:ext cx="2494278" cy="2001692"/>
          </a:xfrm>
          <a:prstGeom prst="rect">
            <a:avLst/>
          </a:prstGeom>
        </p:spPr>
      </p:pic>
      <p:pic>
        <p:nvPicPr>
          <p:cNvPr id="15" name="Picture 14">
            <a:extLst>
              <a:ext uri="{FF2B5EF4-FFF2-40B4-BE49-F238E27FC236}">
                <a16:creationId xmlns:a16="http://schemas.microsoft.com/office/drawing/2014/main" id="{DCC44959-0BF4-4B3D-8330-C6D3DD571942}"/>
              </a:ext>
            </a:extLst>
          </p:cNvPr>
          <p:cNvPicPr>
            <a:picLocks noChangeAspect="1"/>
          </p:cNvPicPr>
          <p:nvPr/>
        </p:nvPicPr>
        <p:blipFill>
          <a:blip r:embed="rId5"/>
          <a:stretch>
            <a:fillRect/>
          </a:stretch>
        </p:blipFill>
        <p:spPr>
          <a:xfrm>
            <a:off x="2884620" y="1164392"/>
            <a:ext cx="2632364" cy="2001693"/>
          </a:xfrm>
          <a:prstGeom prst="rect">
            <a:avLst/>
          </a:prstGeom>
        </p:spPr>
      </p:pic>
      <p:cxnSp>
        <p:nvCxnSpPr>
          <p:cNvPr id="18" name="Straight Arrow Connector 17">
            <a:extLst>
              <a:ext uri="{FF2B5EF4-FFF2-40B4-BE49-F238E27FC236}">
                <a16:creationId xmlns:a16="http://schemas.microsoft.com/office/drawing/2014/main" id="{87B82D58-9E89-4376-A850-3BA34BD97890}"/>
              </a:ext>
            </a:extLst>
          </p:cNvPr>
          <p:cNvCxnSpPr>
            <a:cxnSpLocks/>
          </p:cNvCxnSpPr>
          <p:nvPr/>
        </p:nvCxnSpPr>
        <p:spPr>
          <a:xfrm flipH="1">
            <a:off x="7111350" y="4324502"/>
            <a:ext cx="269605" cy="824619"/>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75DDEDC-060A-4120-AA54-354E616ED31F}"/>
              </a:ext>
            </a:extLst>
          </p:cNvPr>
          <p:cNvSpPr txBox="1"/>
          <p:nvPr/>
        </p:nvSpPr>
        <p:spPr>
          <a:xfrm>
            <a:off x="137220" y="571798"/>
            <a:ext cx="8791331" cy="584775"/>
          </a:xfrm>
          <a:prstGeom prst="rect">
            <a:avLst/>
          </a:prstGeom>
          <a:noFill/>
        </p:spPr>
        <p:txBody>
          <a:bodyPr wrap="square">
            <a:spAutoFit/>
          </a:bodyPr>
          <a:lstStyle/>
          <a:p>
            <a:r>
              <a:rPr lang="en-US" sz="1600" dirty="0">
                <a:latin typeface="Arial" panose="020B0604020202020204" pitchFamily="34" charset="0"/>
                <a:ea typeface="Calibri" panose="020F0502020204030204" pitchFamily="34" charset="0"/>
              </a:rPr>
              <a:t>Crabbing angle near IP determined by different degrees of BPM signal distortion depending on the tilt angle, the zero-crossing time difference is approximately proportional to the tilt angle.</a:t>
            </a:r>
            <a:endParaRPr lang="en-US" sz="1600" dirty="0">
              <a:latin typeface="Calibri" panose="020F0502020204030204" pitchFamily="34" charset="0"/>
              <a:ea typeface="Calibri" panose="020F0502020204030204" pitchFamily="34" charset="0"/>
            </a:endParaRPr>
          </a:p>
        </p:txBody>
      </p:sp>
      <p:cxnSp>
        <p:nvCxnSpPr>
          <p:cNvPr id="14" name="Straight Arrow Connector 13">
            <a:extLst>
              <a:ext uri="{FF2B5EF4-FFF2-40B4-BE49-F238E27FC236}">
                <a16:creationId xmlns:a16="http://schemas.microsoft.com/office/drawing/2014/main" id="{9360718E-1FF7-4707-952A-881AE0233395}"/>
              </a:ext>
            </a:extLst>
          </p:cNvPr>
          <p:cNvCxnSpPr>
            <a:cxnSpLocks/>
          </p:cNvCxnSpPr>
          <p:nvPr/>
        </p:nvCxnSpPr>
        <p:spPr>
          <a:xfrm flipH="1" flipV="1">
            <a:off x="3259248" y="4847517"/>
            <a:ext cx="3733958" cy="45877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02B091E-B1DC-EE4F-820E-6205E6F297DE}"/>
              </a:ext>
            </a:extLst>
          </p:cNvPr>
          <p:cNvSpPr txBox="1"/>
          <p:nvPr/>
        </p:nvSpPr>
        <p:spPr>
          <a:xfrm>
            <a:off x="9018878" y="571798"/>
            <a:ext cx="3035902" cy="1815882"/>
          </a:xfrm>
          <a:prstGeom prst="rect">
            <a:avLst/>
          </a:prstGeom>
          <a:noFill/>
        </p:spPr>
        <p:txBody>
          <a:bodyPr wrap="square">
            <a:spAutoFit/>
          </a:bodyPr>
          <a:lstStyle/>
          <a:p>
            <a:r>
              <a:rPr lang="en-US" sz="1600" dirty="0">
                <a:latin typeface="Arial" panose="020B0604020202020204" pitchFamily="34" charset="0"/>
                <a:ea typeface="Calibri" panose="020F0502020204030204" pitchFamily="34" charset="0"/>
              </a:rPr>
              <a:t>A Head-tail monitor (stripline pick-up) will be installed in the HSR somewhere outside of the IR that can measure hadron bunch tilt angle with the de-crabbing cavity turned off.</a:t>
            </a:r>
          </a:p>
          <a:p>
            <a:r>
              <a:rPr lang="en-US" sz="1600" dirty="0">
                <a:latin typeface="Arial" panose="020B0604020202020204" pitchFamily="34" charset="0"/>
                <a:ea typeface="Calibri" panose="020F0502020204030204" pitchFamily="34" charset="0"/>
              </a:rPr>
              <a:t>   Successful test at the SPS:</a:t>
            </a:r>
            <a:endParaRPr lang="en-US" sz="1600" dirty="0">
              <a:latin typeface="Calibri" panose="020F0502020204030204" pitchFamily="34" charset="0"/>
              <a:ea typeface="Calibri" panose="020F0502020204030204" pitchFamily="34" charset="0"/>
            </a:endParaRPr>
          </a:p>
        </p:txBody>
      </p:sp>
      <p:pic>
        <p:nvPicPr>
          <p:cNvPr id="26" name="Picture 25" descr="A picture containing graphical user interface&#10;&#10;Description automatically generated">
            <a:extLst>
              <a:ext uri="{FF2B5EF4-FFF2-40B4-BE49-F238E27FC236}">
                <a16:creationId xmlns:a16="http://schemas.microsoft.com/office/drawing/2014/main" id="{B151A500-1BA3-244C-93E0-E7A09D125357}"/>
              </a:ext>
            </a:extLst>
          </p:cNvPr>
          <p:cNvPicPr>
            <a:picLocks noChangeAspect="1"/>
          </p:cNvPicPr>
          <p:nvPr/>
        </p:nvPicPr>
        <p:blipFill>
          <a:blip r:embed="rId6"/>
          <a:stretch>
            <a:fillRect/>
          </a:stretch>
        </p:blipFill>
        <p:spPr>
          <a:xfrm>
            <a:off x="9104285" y="2387680"/>
            <a:ext cx="2708346" cy="1869478"/>
          </a:xfrm>
          <a:prstGeom prst="rect">
            <a:avLst/>
          </a:prstGeom>
        </p:spPr>
      </p:pic>
      <p:sp>
        <p:nvSpPr>
          <p:cNvPr id="27" name="TextBox 26">
            <a:extLst>
              <a:ext uri="{FF2B5EF4-FFF2-40B4-BE49-F238E27FC236}">
                <a16:creationId xmlns:a16="http://schemas.microsoft.com/office/drawing/2014/main" id="{3C9B145B-5913-DF4D-9BAA-05E7C970ADA7}"/>
              </a:ext>
            </a:extLst>
          </p:cNvPr>
          <p:cNvSpPr txBox="1"/>
          <p:nvPr/>
        </p:nvSpPr>
        <p:spPr>
          <a:xfrm>
            <a:off x="10246383" y="5956899"/>
            <a:ext cx="1865987" cy="523220"/>
          </a:xfrm>
          <a:prstGeom prst="rect">
            <a:avLst/>
          </a:prstGeom>
          <a:solidFill>
            <a:schemeClr val="accent1">
              <a:lumMod val="75000"/>
            </a:schemeClr>
          </a:solidFill>
        </p:spPr>
        <p:txBody>
          <a:bodyPr wrap="square" rtlCol="0">
            <a:spAutoFit/>
          </a:bodyPr>
          <a:lstStyle/>
          <a:p>
            <a:r>
              <a:rPr lang="en-US" sz="1400" dirty="0"/>
              <a:t>R. Calaga et al. PRAB 24 062001, June 2021 </a:t>
            </a:r>
          </a:p>
        </p:txBody>
      </p:sp>
      <p:pic>
        <p:nvPicPr>
          <p:cNvPr id="29" name="Picture 28" descr="A close-up of a machine&#10;&#10;Description automatically generated with low confidence">
            <a:extLst>
              <a:ext uri="{FF2B5EF4-FFF2-40B4-BE49-F238E27FC236}">
                <a16:creationId xmlns:a16="http://schemas.microsoft.com/office/drawing/2014/main" id="{6B50A40A-9A4D-F442-A0F1-316DE0E582D4}"/>
              </a:ext>
            </a:extLst>
          </p:cNvPr>
          <p:cNvPicPr>
            <a:picLocks noChangeAspect="1"/>
          </p:cNvPicPr>
          <p:nvPr/>
        </p:nvPicPr>
        <p:blipFill>
          <a:blip r:embed="rId7"/>
          <a:stretch>
            <a:fillRect/>
          </a:stretch>
        </p:blipFill>
        <p:spPr>
          <a:xfrm>
            <a:off x="9121537" y="4476932"/>
            <a:ext cx="2708346" cy="1456100"/>
          </a:xfrm>
          <a:prstGeom prst="rect">
            <a:avLst/>
          </a:prstGeom>
        </p:spPr>
      </p:pic>
      <p:sp>
        <p:nvSpPr>
          <p:cNvPr id="30" name="TextBox 29">
            <a:extLst>
              <a:ext uri="{FF2B5EF4-FFF2-40B4-BE49-F238E27FC236}">
                <a16:creationId xmlns:a16="http://schemas.microsoft.com/office/drawing/2014/main" id="{EDC54C5C-F62E-A541-AF70-8E042348D25A}"/>
              </a:ext>
            </a:extLst>
          </p:cNvPr>
          <p:cNvSpPr txBox="1"/>
          <p:nvPr/>
        </p:nvSpPr>
        <p:spPr>
          <a:xfrm>
            <a:off x="9509286" y="4438583"/>
            <a:ext cx="2022348" cy="369332"/>
          </a:xfrm>
          <a:prstGeom prst="rect">
            <a:avLst/>
          </a:prstGeom>
          <a:noFill/>
        </p:spPr>
        <p:txBody>
          <a:bodyPr wrap="none" rtlCol="0">
            <a:spAutoFit/>
          </a:bodyPr>
          <a:lstStyle/>
          <a:p>
            <a:r>
              <a:rPr lang="en-US" dirty="0">
                <a:solidFill>
                  <a:schemeClr val="bg1"/>
                </a:solidFill>
              </a:rPr>
              <a:t>SPS 60 cm strip-line</a:t>
            </a:r>
          </a:p>
        </p:txBody>
      </p:sp>
      <p:sp>
        <p:nvSpPr>
          <p:cNvPr id="25" name="TextBox 24">
            <a:extLst>
              <a:ext uri="{FF2B5EF4-FFF2-40B4-BE49-F238E27FC236}">
                <a16:creationId xmlns:a16="http://schemas.microsoft.com/office/drawing/2014/main" id="{7004CBCC-B1D1-9F4B-9B18-996E77B2B974}"/>
              </a:ext>
            </a:extLst>
          </p:cNvPr>
          <p:cNvSpPr txBox="1"/>
          <p:nvPr/>
        </p:nvSpPr>
        <p:spPr>
          <a:xfrm>
            <a:off x="5391150" y="1516969"/>
            <a:ext cx="3470986" cy="1246495"/>
          </a:xfrm>
          <a:prstGeom prst="rect">
            <a:avLst/>
          </a:prstGeom>
          <a:noFill/>
        </p:spPr>
        <p:txBody>
          <a:bodyPr wrap="square">
            <a:spAutoFit/>
          </a:bodyPr>
          <a:lstStyle/>
          <a:p>
            <a:r>
              <a:rPr lang="en-US" sz="1500" dirty="0">
                <a:solidFill>
                  <a:srgbClr val="FF0000"/>
                </a:solidFill>
                <a:latin typeface="Arial" panose="020B0604020202020204" pitchFamily="34" charset="0"/>
                <a:ea typeface="Calibri" panose="020F0502020204030204" pitchFamily="34" charset="0"/>
              </a:rPr>
              <a:t>Concept has not demonstrated yet.</a:t>
            </a:r>
          </a:p>
          <a:p>
            <a:r>
              <a:rPr lang="en-US" sz="1500" dirty="0">
                <a:solidFill>
                  <a:srgbClr val="FF0000"/>
                </a:solidFill>
                <a:latin typeface="Arial" panose="020B0604020202020204" pitchFamily="34" charset="0"/>
                <a:ea typeface="Calibri" panose="020F0502020204030204" pitchFamily="34" charset="0"/>
              </a:rPr>
              <a:t>Due to sensitivity to long cable thermal effects, considering using a fast differential signal splitter in reverse, as combiner, close to the BPM</a:t>
            </a:r>
          </a:p>
        </p:txBody>
      </p:sp>
      <p:sp>
        <p:nvSpPr>
          <p:cNvPr id="28" name="Date Placeholder 3">
            <a:extLst>
              <a:ext uri="{FF2B5EF4-FFF2-40B4-BE49-F238E27FC236}">
                <a16:creationId xmlns:a16="http://schemas.microsoft.com/office/drawing/2014/main" id="{1B6CD7E4-A85D-BF43-8E0F-5BCB904AE8D5}"/>
              </a:ext>
            </a:extLst>
          </p:cNvPr>
          <p:cNvSpPr>
            <a:spLocks noGrp="1"/>
          </p:cNvSpPr>
          <p:nvPr>
            <p:ph type="dt" sz="half" idx="10"/>
          </p:nvPr>
        </p:nvSpPr>
        <p:spPr>
          <a:xfrm>
            <a:off x="4724400" y="6481169"/>
            <a:ext cx="2743200" cy="365125"/>
          </a:xfrm>
        </p:spPr>
        <p:txBody>
          <a:bodyPr/>
          <a:lstStyle/>
          <a:p>
            <a:r>
              <a:rPr lang="en-US" dirty="0"/>
              <a:t>eeFACT2022</a:t>
            </a:r>
          </a:p>
        </p:txBody>
      </p:sp>
    </p:spTree>
    <p:extLst>
      <p:ext uri="{BB962C8B-B14F-4D97-AF65-F5344CB8AC3E}">
        <p14:creationId xmlns:p14="http://schemas.microsoft.com/office/powerpoint/2010/main" val="92203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C3D7-5B53-B948-B6FB-4E36CEF9B904}"/>
              </a:ext>
            </a:extLst>
          </p:cNvPr>
          <p:cNvSpPr>
            <a:spLocks noGrp="1"/>
          </p:cNvSpPr>
          <p:nvPr>
            <p:ph type="title"/>
          </p:nvPr>
        </p:nvSpPr>
        <p:spPr/>
        <p:txBody>
          <a:bodyPr>
            <a:normAutofit/>
          </a:bodyPr>
          <a:lstStyle/>
          <a:p>
            <a:r>
              <a:rPr lang="en-US" sz="2800" dirty="0"/>
              <a:t>Hadron Crabbing Angle - Residual Measurement</a:t>
            </a:r>
          </a:p>
        </p:txBody>
      </p:sp>
      <p:sp>
        <p:nvSpPr>
          <p:cNvPr id="3" name="Content Placeholder 2">
            <a:extLst>
              <a:ext uri="{FF2B5EF4-FFF2-40B4-BE49-F238E27FC236}">
                <a16:creationId xmlns:a16="http://schemas.microsoft.com/office/drawing/2014/main" id="{BE0549A2-E7F2-8045-A177-065F9A363765}"/>
              </a:ext>
            </a:extLst>
          </p:cNvPr>
          <p:cNvSpPr>
            <a:spLocks noGrp="1"/>
          </p:cNvSpPr>
          <p:nvPr>
            <p:ph idx="1"/>
          </p:nvPr>
        </p:nvSpPr>
        <p:spPr>
          <a:xfrm>
            <a:off x="238495" y="700311"/>
            <a:ext cx="11648703" cy="1219929"/>
          </a:xfrm>
        </p:spPr>
        <p:txBody>
          <a:bodyPr/>
          <a:lstStyle/>
          <a:p>
            <a:pPr marL="0" indent="0">
              <a:buNone/>
            </a:pPr>
            <a:r>
              <a:rPr lang="en-US" sz="2000" b="1" dirty="0">
                <a:latin typeface="+mn-lt"/>
              </a:rPr>
              <a:t>Need crabbing angle residual (noise) measurement, located someplace away from the IR </a:t>
            </a:r>
          </a:p>
          <a:p>
            <a:pPr lvl="1"/>
            <a:r>
              <a:rPr lang="en-US" sz="1600" dirty="0">
                <a:latin typeface="Arial" panose="020B0604020202020204" pitchFamily="34" charset="0"/>
                <a:cs typeface="Arial" panose="020B0604020202020204" pitchFamily="34" charset="0"/>
              </a:rPr>
              <a:t>Purpose is to reduce emittance growth</a:t>
            </a:r>
          </a:p>
          <a:p>
            <a:pPr lvl="1"/>
            <a:r>
              <a:rPr lang="en-US" sz="1600" dirty="0"/>
              <a:t>A dedicated feedback system could mitigate crab cavity noise effects. A similar system is planned for the HL-LHC.</a:t>
            </a:r>
          </a:p>
        </p:txBody>
      </p:sp>
      <p:sp>
        <p:nvSpPr>
          <p:cNvPr id="4" name="Date Placeholder 3">
            <a:extLst>
              <a:ext uri="{FF2B5EF4-FFF2-40B4-BE49-F238E27FC236}">
                <a16:creationId xmlns:a16="http://schemas.microsoft.com/office/drawing/2014/main" id="{0CAF6B24-57FB-B549-84E0-BB1AC031794F}"/>
              </a:ext>
            </a:extLst>
          </p:cNvPr>
          <p:cNvSpPr>
            <a:spLocks noGrp="1"/>
          </p:cNvSpPr>
          <p:nvPr>
            <p:ph type="dt" sz="half" idx="10"/>
          </p:nvPr>
        </p:nvSpPr>
        <p:spPr/>
        <p:txBody>
          <a:bodyPr/>
          <a:lstStyle/>
          <a:p>
            <a:r>
              <a:rPr lang="en-US" dirty="0"/>
              <a:t>eeFACT2022</a:t>
            </a:r>
          </a:p>
        </p:txBody>
      </p:sp>
      <p:sp>
        <p:nvSpPr>
          <p:cNvPr id="5" name="Slide Number Placeholder 4">
            <a:extLst>
              <a:ext uri="{FF2B5EF4-FFF2-40B4-BE49-F238E27FC236}">
                <a16:creationId xmlns:a16="http://schemas.microsoft.com/office/drawing/2014/main" id="{1EF65D7D-8EA1-4641-8F15-715B805DA286}"/>
              </a:ext>
            </a:extLst>
          </p:cNvPr>
          <p:cNvSpPr>
            <a:spLocks noGrp="1"/>
          </p:cNvSpPr>
          <p:nvPr>
            <p:ph type="sldNum" sz="quarter" idx="12"/>
          </p:nvPr>
        </p:nvSpPr>
        <p:spPr/>
        <p:txBody>
          <a:bodyPr/>
          <a:lstStyle/>
          <a:p>
            <a:fld id="{893C5830-40F3-F04E-B2E3-10E6672BA8FF}" type="slidenum">
              <a:rPr lang="en-US" smtClean="0"/>
              <a:pPr/>
              <a:t>9</a:t>
            </a:fld>
            <a:endParaRPr lang="en-US"/>
          </a:p>
        </p:txBody>
      </p:sp>
      <p:pic>
        <p:nvPicPr>
          <p:cNvPr id="7" name="Picture 6">
            <a:extLst>
              <a:ext uri="{FF2B5EF4-FFF2-40B4-BE49-F238E27FC236}">
                <a16:creationId xmlns:a16="http://schemas.microsoft.com/office/drawing/2014/main" id="{D9D87005-DEEA-6342-8B81-BE8E9BFDB467}"/>
              </a:ext>
            </a:extLst>
          </p:cNvPr>
          <p:cNvPicPr>
            <a:picLocks noChangeAspect="1"/>
          </p:cNvPicPr>
          <p:nvPr/>
        </p:nvPicPr>
        <p:blipFill>
          <a:blip r:embed="rId2"/>
          <a:stretch>
            <a:fillRect/>
          </a:stretch>
        </p:blipFill>
        <p:spPr>
          <a:xfrm>
            <a:off x="1893307" y="1803115"/>
            <a:ext cx="7911875" cy="1625885"/>
          </a:xfrm>
          <a:prstGeom prst="rect">
            <a:avLst/>
          </a:prstGeom>
        </p:spPr>
      </p:pic>
      <p:sp>
        <p:nvSpPr>
          <p:cNvPr id="8" name="TextBox 7">
            <a:extLst>
              <a:ext uri="{FF2B5EF4-FFF2-40B4-BE49-F238E27FC236}">
                <a16:creationId xmlns:a16="http://schemas.microsoft.com/office/drawing/2014/main" id="{547CDE6B-250A-614D-8CF7-10EF17F79EF4}"/>
              </a:ext>
            </a:extLst>
          </p:cNvPr>
          <p:cNvSpPr txBox="1"/>
          <p:nvPr/>
        </p:nvSpPr>
        <p:spPr>
          <a:xfrm>
            <a:off x="161121" y="3510042"/>
            <a:ext cx="11508029" cy="2893100"/>
          </a:xfrm>
          <a:prstGeom prst="rect">
            <a:avLst/>
          </a:prstGeom>
          <a:solidFill>
            <a:schemeClr val="bg1"/>
          </a:solidFill>
        </p:spPr>
        <p:txBody>
          <a:bodyPr wrap="square" rtlCol="0">
            <a:spAutoFit/>
          </a:bodyPr>
          <a:lstStyle/>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bunch head and tail position would be extracted from the pickup signal. The head/tail ∆ and </a:t>
            </a:r>
            <a:r>
              <a:rPr lang="el-GR" sz="1400" dirty="0">
                <a:latin typeface="Arial" panose="020B0604020202020204" pitchFamily="34" charset="0"/>
                <a:cs typeface="Arial" panose="020B0604020202020204" pitchFamily="34" charset="0"/>
              </a:rPr>
              <a:t>Σ</a:t>
            </a:r>
            <a:r>
              <a:rPr lang="en-US" sz="1400" dirty="0">
                <a:latin typeface="Arial" panose="020B0604020202020204" pitchFamily="34" charset="0"/>
                <a:cs typeface="Arial" panose="020B0604020202020204" pitchFamily="34" charset="0"/>
              </a:rPr>
              <a:t> estimate the bunch tilt and offset (amplitude and phase noise respectively).</a:t>
            </a:r>
          </a:p>
          <a:p>
            <a:pPr marL="742950" lvl="1"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Themis Mastoridis has conducted simulations of such a system for the EIC HSR to study its potential performance and limitations.</a:t>
            </a:r>
          </a:p>
          <a:p>
            <a:pPr marL="742950" lvl="1"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performance of the system will greatly depend on the pickup precision, location, and additional technical specifications (signal processing/equalization, longitudinal motion effect, </a:t>
            </a:r>
            <a:r>
              <a:rPr lang="en-US" sz="1400" dirty="0" err="1">
                <a:latin typeface="Arial" panose="020B0604020202020204" pitchFamily="34" charset="0"/>
                <a:cs typeface="Arial" panose="020B0604020202020204" pitchFamily="34" charset="0"/>
              </a:rPr>
              <a:t>etc</a:t>
            </a:r>
            <a:r>
              <a:rPr lang="en-US" sz="14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pick-up resolution needed for EIC HSR: TBD</a:t>
            </a:r>
          </a:p>
          <a:p>
            <a:pPr marL="742950" lvl="1"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Type of pick-up under discussion (electro-optical?), considering multiple pickups.</a:t>
            </a:r>
          </a:p>
          <a:p>
            <a:pPr marL="742950" lvl="1"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Potential collaboration topic with CERN.</a:t>
            </a:r>
          </a:p>
        </p:txBody>
      </p:sp>
      <p:sp>
        <p:nvSpPr>
          <p:cNvPr id="9" name="TextBox 8">
            <a:extLst>
              <a:ext uri="{FF2B5EF4-FFF2-40B4-BE49-F238E27FC236}">
                <a16:creationId xmlns:a16="http://schemas.microsoft.com/office/drawing/2014/main" id="{9DC07EC7-5479-FC47-B4C3-AD485E01E2F5}"/>
              </a:ext>
            </a:extLst>
          </p:cNvPr>
          <p:cNvSpPr txBox="1"/>
          <p:nvPr/>
        </p:nvSpPr>
        <p:spPr>
          <a:xfrm>
            <a:off x="8748651" y="5973023"/>
            <a:ext cx="2832763" cy="369332"/>
          </a:xfrm>
          <a:prstGeom prst="rect">
            <a:avLst/>
          </a:prstGeom>
          <a:noFill/>
        </p:spPr>
        <p:txBody>
          <a:bodyPr wrap="none" rtlCol="0">
            <a:spAutoFit/>
          </a:bodyPr>
          <a:lstStyle/>
          <a:p>
            <a:r>
              <a:rPr lang="en-US" dirty="0"/>
              <a:t>T. Mastoridis, K. Smith, et al.</a:t>
            </a:r>
          </a:p>
        </p:txBody>
      </p:sp>
    </p:spTree>
    <p:extLst>
      <p:ext uri="{BB962C8B-B14F-4D97-AF65-F5344CB8AC3E}">
        <p14:creationId xmlns:p14="http://schemas.microsoft.com/office/powerpoint/2010/main" val="72350507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rev0420_Widescreen" id="{9E38B862-608B-A543-ACF9-09AE29A0433D}" vid="{C9BD760F-AF2A-1741-8180-A6B740950F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ewLink xmlns="8d1015f7-dae2-42e0-9f53-555803f72262">
      <Url xsi:nil="true"/>
      <Description xsi:nil="true"/>
    </Review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8022BE093F8D4E86A873AD84F5D84C" ma:contentTypeVersion="11" ma:contentTypeDescription="Create a new document." ma:contentTypeScope="" ma:versionID="60d7b58078d33d974013637ec64972cd">
  <xsd:schema xmlns:xsd="http://www.w3.org/2001/XMLSchema" xmlns:xs="http://www.w3.org/2001/XMLSchema" xmlns:p="http://schemas.microsoft.com/office/2006/metadata/properties" xmlns:ns2="8d1015f7-dae2-42e0-9f53-555803f72262" xmlns:ns3="dd7425a4-fa23-406d-b478-3c2992d2d4ba" targetNamespace="http://schemas.microsoft.com/office/2006/metadata/properties" ma:root="true" ma:fieldsID="3d230a028910977368c32c376d846a77" ns2:_="" ns3:_="">
    <xsd:import namespace="8d1015f7-dae2-42e0-9f53-555803f72262"/>
    <xsd:import namespace="dd7425a4-fa23-406d-b478-3c2992d2d4b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ReviewLink"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1015f7-dae2-42e0-9f53-555803f722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ReviewLink" ma:index="16" nillable="true" ma:displayName="Review Link" ma:format="Hyperlink" ma:internalName="Review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7425a4-fa23-406d-b478-3c2992d2d4b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5B3F5-C11F-4FC6-BC5C-B072AA5B88F9}">
  <ds:schemaRefs>
    <ds:schemaRef ds:uri="8d1015f7-dae2-42e0-9f53-555803f72262"/>
    <ds:schemaRef ds:uri="http://schemas.microsoft.com/office/2006/documentManagement/types"/>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B496340D-B21F-4CAE-A11B-2F6599992116}">
  <ds:schemaRefs>
    <ds:schemaRef ds:uri="http://schemas.microsoft.com/sharepoint/v3/contenttype/forms"/>
  </ds:schemaRefs>
</ds:datastoreItem>
</file>

<file path=customXml/itemProps3.xml><?xml version="1.0" encoding="utf-8"?>
<ds:datastoreItem xmlns:ds="http://schemas.openxmlformats.org/officeDocument/2006/customXml" ds:itemID="{C2AD7471-7F31-4899-A6C2-313DED8AE3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1015f7-dae2-42e0-9f53-555803f72262"/>
    <ds:schemaRef ds:uri="dd7425a4-fa23-406d-b478-3c2992d2d4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43888</TotalTime>
  <Words>3282</Words>
  <Application>Microsoft Macintosh PowerPoint</Application>
  <PresentationFormat>Widescreen</PresentationFormat>
  <Paragraphs>468</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Narrow</vt:lpstr>
      <vt:lpstr>BeraSansMono-Roman</vt:lpstr>
      <vt:lpstr>Calibri</vt:lpstr>
      <vt:lpstr>NimbusRomNo9L-Medi</vt:lpstr>
      <vt:lpstr>Times New Roman</vt:lpstr>
      <vt:lpstr>1_Office Theme</vt:lpstr>
      <vt:lpstr>EIC Instrumentation Challenges</vt:lpstr>
      <vt:lpstr>Outline</vt:lpstr>
      <vt:lpstr>Electron Ion Collider Overview</vt:lpstr>
      <vt:lpstr>EIC Instrumentation General Challenges</vt:lpstr>
      <vt:lpstr>EIC Instrumentation Scope</vt:lpstr>
      <vt:lpstr>Individual bunch position measurement with short bunch spacing, 2 cases</vt:lpstr>
      <vt:lpstr>PowerPoint Presentation</vt:lpstr>
      <vt:lpstr>Hadron Crabbing Angle Measurements</vt:lpstr>
      <vt:lpstr>Hadron Crabbing Angle - Residual Measurement</vt:lpstr>
      <vt:lpstr>New Hadron Ring BPMs </vt:lpstr>
      <vt:lpstr>New Hadron Ring BPMs - operations with large radial offset, why?</vt:lpstr>
      <vt:lpstr>New Hadron Ring BPMs – button pick-up design</vt:lpstr>
      <vt:lpstr>New Hadron Ring BPMs – BPM pick-up design</vt:lpstr>
      <vt:lpstr>New Hadron Ring BPMs – BPM pick-up design</vt:lpstr>
      <vt:lpstr>PowerPoint Presentation</vt:lpstr>
      <vt:lpstr>Strong Hadron Cooling – General overview</vt:lpstr>
      <vt:lpstr>Strong Hadron Cooling - relative longitudinal alignment</vt:lpstr>
      <vt:lpstr>Strong Hadron Cooling - relative longitudinal alignment</vt:lpstr>
      <vt:lpstr>Summary</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Simple Estimates of Required EIC Hadron RF System Voltages</dc:title>
  <dc:creator>Smith, Kevin S</dc:creator>
  <cp:lastModifiedBy>Gassner, David M</cp:lastModifiedBy>
  <cp:revision>218</cp:revision>
  <dcterms:created xsi:type="dcterms:W3CDTF">2020-04-18T12:41:35Z</dcterms:created>
  <dcterms:modified xsi:type="dcterms:W3CDTF">2022-09-14T14:09:47Z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0x010100238022BE093F8D4E86A873AD84F5D84C</vt:lpwstr>
  </property>
</Properties>
</file>