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84" r:id="rId3"/>
    <p:sldId id="270" r:id="rId4"/>
    <p:sldId id="263" r:id="rId5"/>
    <p:sldId id="293" r:id="rId6"/>
    <p:sldId id="302" r:id="rId7"/>
    <p:sldId id="294" r:id="rId8"/>
    <p:sldId id="295" r:id="rId9"/>
    <p:sldId id="287" r:id="rId10"/>
    <p:sldId id="297" r:id="rId11"/>
    <p:sldId id="286" r:id="rId12"/>
    <p:sldId id="257" r:id="rId13"/>
    <p:sldId id="303" r:id="rId14"/>
    <p:sldId id="298" r:id="rId15"/>
    <p:sldId id="299" r:id="rId16"/>
    <p:sldId id="292" r:id="rId17"/>
    <p:sldId id="301" r:id="rId18"/>
    <p:sldId id="300" r:id="rId19"/>
  </p:sldIdLst>
  <p:sldSz cx="12192000" cy="6858000"/>
  <p:notesSz cx="7102475"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7"/>
    <p:restoredTop sz="94761"/>
  </p:normalViewPr>
  <p:slideViewPr>
    <p:cSldViewPr snapToGrid="0" snapToObjects="1">
      <p:cViewPr varScale="1">
        <p:scale>
          <a:sx n="79" d="100"/>
          <a:sy n="79" d="100"/>
        </p:scale>
        <p:origin x="19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enovo\Desktop\TRK%20Power%20diss%20on%20collector%20walls%20(version%201).xlsb.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Sheet1!$E$1</c:f>
              <c:strCache>
                <c:ptCount val="1"/>
                <c:pt idx="0">
                  <c:v>Power (kW/cm2) </c:v>
                </c:pt>
              </c:strCache>
            </c:strRef>
          </c:tx>
          <c:spPr>
            <a:ln w="25400" cap="rnd">
              <a:solidFill>
                <a:srgbClr val="7030A0"/>
              </a:solidFill>
              <a:round/>
            </a:ln>
            <a:effectLst/>
          </c:spPr>
          <c:marker>
            <c:symbol val="circle"/>
            <c:size val="7"/>
            <c:spPr>
              <a:solidFill>
                <a:srgbClr val="7030A0"/>
              </a:solidFill>
              <a:ln w="9525">
                <a:solidFill>
                  <a:srgbClr val="7030A0"/>
                </a:solidFill>
              </a:ln>
              <a:effectLst/>
            </c:spPr>
          </c:marker>
          <c:xVal>
            <c:numRef>
              <c:f>Sheet1!$C$2:$C$44</c:f>
              <c:numCache>
                <c:formatCode>General</c:formatCode>
                <c:ptCount val="43"/>
                <c:pt idx="0">
                  <c:v>1760</c:v>
                </c:pt>
                <c:pt idx="1">
                  <c:v>1775</c:v>
                </c:pt>
                <c:pt idx="2">
                  <c:v>1790</c:v>
                </c:pt>
                <c:pt idx="3">
                  <c:v>1805</c:v>
                </c:pt>
                <c:pt idx="4">
                  <c:v>1820</c:v>
                </c:pt>
                <c:pt idx="5">
                  <c:v>1835</c:v>
                </c:pt>
                <c:pt idx="6">
                  <c:v>1850</c:v>
                </c:pt>
                <c:pt idx="7">
                  <c:v>1865</c:v>
                </c:pt>
                <c:pt idx="8">
                  <c:v>1880</c:v>
                </c:pt>
                <c:pt idx="9">
                  <c:v>1895</c:v>
                </c:pt>
                <c:pt idx="10">
                  <c:v>1910</c:v>
                </c:pt>
                <c:pt idx="11">
                  <c:v>1925</c:v>
                </c:pt>
                <c:pt idx="12">
                  <c:v>1940</c:v>
                </c:pt>
                <c:pt idx="13">
                  <c:v>1955</c:v>
                </c:pt>
                <c:pt idx="14">
                  <c:v>1970</c:v>
                </c:pt>
                <c:pt idx="15">
                  <c:v>1985</c:v>
                </c:pt>
                <c:pt idx="16">
                  <c:v>2000</c:v>
                </c:pt>
                <c:pt idx="17">
                  <c:v>2015</c:v>
                </c:pt>
                <c:pt idx="18">
                  <c:v>2030</c:v>
                </c:pt>
                <c:pt idx="19">
                  <c:v>2045</c:v>
                </c:pt>
                <c:pt idx="20">
                  <c:v>2060</c:v>
                </c:pt>
                <c:pt idx="21">
                  <c:v>2075</c:v>
                </c:pt>
                <c:pt idx="22">
                  <c:v>2090</c:v>
                </c:pt>
                <c:pt idx="23">
                  <c:v>2105</c:v>
                </c:pt>
                <c:pt idx="24">
                  <c:v>2120</c:v>
                </c:pt>
                <c:pt idx="25">
                  <c:v>2135</c:v>
                </c:pt>
                <c:pt idx="26">
                  <c:v>2165</c:v>
                </c:pt>
                <c:pt idx="27">
                  <c:v>2180</c:v>
                </c:pt>
                <c:pt idx="28">
                  <c:v>2210</c:v>
                </c:pt>
                <c:pt idx="29">
                  <c:v>2225</c:v>
                </c:pt>
                <c:pt idx="30">
                  <c:v>2255</c:v>
                </c:pt>
                <c:pt idx="31">
                  <c:v>2285</c:v>
                </c:pt>
                <c:pt idx="32">
                  <c:v>2300</c:v>
                </c:pt>
                <c:pt idx="33">
                  <c:v>2330</c:v>
                </c:pt>
                <c:pt idx="34">
                  <c:v>2360</c:v>
                </c:pt>
                <c:pt idx="35">
                  <c:v>2375</c:v>
                </c:pt>
                <c:pt idx="36">
                  <c:v>2390</c:v>
                </c:pt>
                <c:pt idx="37">
                  <c:v>2405</c:v>
                </c:pt>
                <c:pt idx="38">
                  <c:v>2420</c:v>
                </c:pt>
                <c:pt idx="39">
                  <c:v>2435</c:v>
                </c:pt>
                <c:pt idx="40">
                  <c:v>2450</c:v>
                </c:pt>
                <c:pt idx="41">
                  <c:v>2465</c:v>
                </c:pt>
                <c:pt idx="42">
                  <c:v>2480</c:v>
                </c:pt>
              </c:numCache>
            </c:numRef>
          </c:xVal>
          <c:yVal>
            <c:numRef>
              <c:f>Sheet1!$E$2:$E$44</c:f>
              <c:numCache>
                <c:formatCode>General</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0.2556770915712292</c:v>
                </c:pt>
                <c:pt idx="23">
                  <c:v>0.28029605000793484</c:v>
                </c:pt>
                <c:pt idx="24">
                  <c:v>0.41308765424057403</c:v>
                </c:pt>
                <c:pt idx="25">
                  <c:v>0.51152425602920903</c:v>
                </c:pt>
                <c:pt idx="26">
                  <c:v>0.52771388110587303</c:v>
                </c:pt>
                <c:pt idx="27">
                  <c:v>0.49858661876548599</c:v>
                </c:pt>
                <c:pt idx="28">
                  <c:v>0.50943871087782999</c:v>
                </c:pt>
                <c:pt idx="29">
                  <c:v>0.47766550926626228</c:v>
                </c:pt>
                <c:pt idx="30">
                  <c:v>0.46995649238079201</c:v>
                </c:pt>
                <c:pt idx="31">
                  <c:v>0.48173197540532697</c:v>
                </c:pt>
                <c:pt idx="32">
                  <c:v>0.40171689798687099</c:v>
                </c:pt>
                <c:pt idx="33">
                  <c:v>0.44714479439655003</c:v>
                </c:pt>
                <c:pt idx="34">
                  <c:v>0.4086988700859045</c:v>
                </c:pt>
                <c:pt idx="35">
                  <c:v>0.41613002375795899</c:v>
                </c:pt>
                <c:pt idx="36">
                  <c:v>0.25330262317177354</c:v>
                </c:pt>
                <c:pt idx="37">
                  <c:v>0.25835140953631114</c:v>
                </c:pt>
                <c:pt idx="38">
                  <c:v>0.22830731100798984</c:v>
                </c:pt>
                <c:pt idx="39">
                  <c:v>6.1419358246449195E-3</c:v>
                </c:pt>
                <c:pt idx="40">
                  <c:v>0</c:v>
                </c:pt>
                <c:pt idx="41">
                  <c:v>0</c:v>
                </c:pt>
                <c:pt idx="42">
                  <c:v>0</c:v>
                </c:pt>
              </c:numCache>
            </c:numRef>
          </c:yVal>
          <c:smooth val="0"/>
          <c:extLst xmlns:c16r2="http://schemas.microsoft.com/office/drawing/2015/06/chart">
            <c:ext xmlns:c16="http://schemas.microsoft.com/office/drawing/2014/chart" uri="{C3380CC4-5D6E-409C-BE32-E72D297353CC}">
              <c16:uniqueId val="{00000000-2F2A-439F-8725-27EE7DE112BF}"/>
            </c:ext>
          </c:extLst>
        </c:ser>
        <c:dLbls>
          <c:showLegendKey val="0"/>
          <c:showVal val="0"/>
          <c:showCatName val="0"/>
          <c:showSerName val="0"/>
          <c:showPercent val="0"/>
          <c:showBubbleSize val="0"/>
        </c:dLbls>
        <c:axId val="-434004784"/>
        <c:axId val="-434006416"/>
      </c:scatterChart>
      <c:valAx>
        <c:axId val="-434004784"/>
        <c:scaling>
          <c:orientation val="minMax"/>
          <c:min val="176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434006416"/>
        <c:crosses val="autoZero"/>
        <c:crossBetween val="midCat"/>
      </c:valAx>
      <c:valAx>
        <c:axId val="-434006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4340047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8A2D1-D068-400D-9248-21EB1B8F3FC0}" type="doc">
      <dgm:prSet loTypeId="urn:microsoft.com/office/officeart/2005/8/layout/pList2" loCatId="list" qsTypeId="urn:microsoft.com/office/officeart/2005/8/quickstyle/simple3" qsCatId="simple" csTypeId="urn:microsoft.com/office/officeart/2005/8/colors/accent4_4" csCatId="accent4" phldr="1"/>
      <dgm:spPr/>
    </dgm:pt>
    <dgm:pt modelId="{BC6C542F-9BEE-4244-A1DA-22D45A11F3B8}">
      <dgm:prSet phldrT="[Text]"/>
      <dgm:spPr/>
      <dgm:t>
        <a:bodyPr/>
        <a:lstStyle/>
        <a:p>
          <a:pPr>
            <a:buSzPct val="80000"/>
            <a:buFontTx/>
            <a:buChar char="-"/>
          </a:pPr>
          <a:r>
            <a:rPr lang="en-GB" sz="1200" b="1" dirty="0"/>
            <a:t>Task 1: HE Design and simulation</a:t>
          </a:r>
        </a:p>
      </dgm:t>
    </dgm:pt>
    <dgm:pt modelId="{290AE90F-356D-405B-8FB2-742FAB59F075}" type="parTrans" cxnId="{662D51C8-7E92-4105-83F9-7938CF76704E}">
      <dgm:prSet/>
      <dgm:spPr/>
      <dgm:t>
        <a:bodyPr/>
        <a:lstStyle/>
        <a:p>
          <a:endParaRPr lang="en-GB"/>
        </a:p>
      </dgm:t>
    </dgm:pt>
    <dgm:pt modelId="{8244E9B8-86DE-4B2B-8D33-5268008EE6B9}" type="sibTrans" cxnId="{662D51C8-7E92-4105-83F9-7938CF76704E}">
      <dgm:prSet/>
      <dgm:spPr/>
      <dgm:t>
        <a:bodyPr/>
        <a:lstStyle/>
        <a:p>
          <a:endParaRPr lang="en-GB"/>
        </a:p>
      </dgm:t>
    </dgm:pt>
    <dgm:pt modelId="{99D48FFF-0F87-404A-9C88-163A14D31FD3}">
      <dgm:prSet phldrT="[Text]" custT="1"/>
      <dgm:spPr/>
      <dgm:t>
        <a:bodyPr/>
        <a:lstStyle/>
        <a:p>
          <a:pPr algn="ctr"/>
          <a:r>
            <a:rPr lang="en-GB" sz="1200" b="1" dirty="0"/>
            <a:t>Task 2:HE LHC 400 MHz klystron</a:t>
          </a:r>
        </a:p>
      </dgm:t>
    </dgm:pt>
    <dgm:pt modelId="{1D423449-64AF-440C-A4A3-9BA96F08325F}" type="parTrans" cxnId="{4980EA4C-9EDE-4CFE-BE8A-DAB8593E6256}">
      <dgm:prSet/>
      <dgm:spPr/>
      <dgm:t>
        <a:bodyPr/>
        <a:lstStyle/>
        <a:p>
          <a:endParaRPr lang="en-GB"/>
        </a:p>
      </dgm:t>
    </dgm:pt>
    <dgm:pt modelId="{7FA3F914-5E14-4DC8-B4CA-6036B6F5EBC1}" type="sibTrans" cxnId="{4980EA4C-9EDE-4CFE-BE8A-DAB8593E6256}">
      <dgm:prSet/>
      <dgm:spPr/>
      <dgm:t>
        <a:bodyPr/>
        <a:lstStyle/>
        <a:p>
          <a:endParaRPr lang="en-GB"/>
        </a:p>
      </dgm:t>
    </dgm:pt>
    <dgm:pt modelId="{A3B2E313-D37B-47B4-B6A5-8A2875442AEB}">
      <dgm:prSet phldrT="[Text]" custT="1"/>
      <dgm:spPr/>
      <dgm:t>
        <a:bodyPr/>
        <a:lstStyle/>
        <a:p>
          <a:pPr algn="ctr">
            <a:buSzPct val="80000"/>
            <a:buFontTx/>
            <a:buChar char="-"/>
          </a:pPr>
          <a:r>
            <a:rPr lang="en-GB" sz="1200" b="1" dirty="0"/>
            <a:t>Task 3: HE-TS MBK L-band klystron</a:t>
          </a:r>
          <a:endParaRPr lang="en-GB" sz="1200" dirty="0"/>
        </a:p>
      </dgm:t>
    </dgm:pt>
    <dgm:pt modelId="{96B0E311-39E7-4C06-9A2A-9787F83F5E5E}" type="parTrans" cxnId="{BE515205-AAF9-4623-91B1-28CF886FD1E4}">
      <dgm:prSet/>
      <dgm:spPr/>
      <dgm:t>
        <a:bodyPr/>
        <a:lstStyle/>
        <a:p>
          <a:endParaRPr lang="en-GB"/>
        </a:p>
      </dgm:t>
    </dgm:pt>
    <dgm:pt modelId="{AB7C2C19-C999-4CCE-ADD9-C82335592423}" type="sibTrans" cxnId="{BE515205-AAF9-4623-91B1-28CF886FD1E4}">
      <dgm:prSet/>
      <dgm:spPr/>
      <dgm:t>
        <a:bodyPr/>
        <a:lstStyle/>
        <a:p>
          <a:endParaRPr lang="en-GB"/>
        </a:p>
      </dgm:t>
    </dgm:pt>
    <dgm:pt modelId="{C2040A79-4A6B-4211-98B2-FDA8ABD3EDE8}">
      <dgm:prSet custT="1"/>
      <dgm:spPr/>
      <dgm:t>
        <a:bodyPr/>
        <a:lstStyle/>
        <a:p>
          <a:pPr algn="l"/>
          <a:r>
            <a:rPr lang="en-GB" sz="1200" dirty="0"/>
            <a:t>Validate the HE klystron technology (~70%) while upgrading and retro-fitting current LHC klystrons</a:t>
          </a:r>
        </a:p>
      </dgm:t>
    </dgm:pt>
    <dgm:pt modelId="{F638BD1F-85CE-408A-98F0-93D5AB1087C1}" type="parTrans" cxnId="{E065395B-B5D3-44BE-AB07-063703E38A42}">
      <dgm:prSet/>
      <dgm:spPr/>
      <dgm:t>
        <a:bodyPr/>
        <a:lstStyle/>
        <a:p>
          <a:endParaRPr lang="en-GB"/>
        </a:p>
      </dgm:t>
    </dgm:pt>
    <dgm:pt modelId="{5380D484-1DF4-4633-911C-4CE38663AAC8}" type="sibTrans" cxnId="{E065395B-B5D3-44BE-AB07-063703E38A42}">
      <dgm:prSet/>
      <dgm:spPr/>
      <dgm:t>
        <a:bodyPr/>
        <a:lstStyle/>
        <a:p>
          <a:endParaRPr lang="en-GB"/>
        </a:p>
      </dgm:t>
    </dgm:pt>
    <dgm:pt modelId="{3BB105E7-4EB8-4D5B-AA07-B028FA303500}">
      <dgm:prSet custT="1"/>
      <dgm:spPr/>
      <dgm:t>
        <a:bodyPr/>
        <a:lstStyle/>
        <a:p>
          <a:pPr algn="l"/>
          <a:r>
            <a:rPr lang="en-US" sz="1200" dirty="0"/>
            <a:t>The klystron design is accepted by Thales. </a:t>
          </a:r>
          <a:r>
            <a:rPr lang="en-US" sz="1200" b="1" dirty="0"/>
            <a:t>Expected  delivery of the prototype to CERN is in March 2023.</a:t>
          </a:r>
          <a:endParaRPr lang="en-GB" sz="1200" b="1" dirty="0"/>
        </a:p>
      </dgm:t>
    </dgm:pt>
    <dgm:pt modelId="{FF1AC683-C013-4FC5-81B0-49340F5BEB1C}" type="parTrans" cxnId="{C2A20002-34E5-4D46-9BC9-5A2642842693}">
      <dgm:prSet/>
      <dgm:spPr/>
      <dgm:t>
        <a:bodyPr/>
        <a:lstStyle/>
        <a:p>
          <a:endParaRPr lang="en-GB"/>
        </a:p>
      </dgm:t>
    </dgm:pt>
    <dgm:pt modelId="{90558A9B-9D0B-4125-85C7-21765A8626DE}" type="sibTrans" cxnId="{C2A20002-34E5-4D46-9BC9-5A2642842693}">
      <dgm:prSet/>
      <dgm:spPr/>
      <dgm:t>
        <a:bodyPr/>
        <a:lstStyle/>
        <a:p>
          <a:endParaRPr lang="en-GB"/>
        </a:p>
      </dgm:t>
    </dgm:pt>
    <dgm:pt modelId="{13E8E75B-69A9-4DEF-9967-7703A8C20FB3}">
      <dgm:prSet custT="1"/>
      <dgm:spPr/>
      <dgm:t>
        <a:bodyPr/>
        <a:lstStyle/>
        <a:p>
          <a:pPr marL="0" lvl="0" algn="ctr" defTabSz="533400">
            <a:lnSpc>
              <a:spcPct val="90000"/>
            </a:lnSpc>
            <a:spcBef>
              <a:spcPct val="0"/>
            </a:spcBef>
            <a:spcAft>
              <a:spcPct val="35000"/>
            </a:spcAft>
            <a:buNone/>
          </a:pPr>
          <a:r>
            <a:rPr lang="en-GB" sz="1200" b="1" dirty="0"/>
            <a:t>Task 4: HE 50MW X-band klystron with high rep-rate</a:t>
          </a:r>
        </a:p>
        <a:p>
          <a:pPr marL="0" lvl="0" algn="ctr" defTabSz="533400">
            <a:lnSpc>
              <a:spcPct val="90000"/>
            </a:lnSpc>
            <a:spcBef>
              <a:spcPct val="0"/>
            </a:spcBef>
            <a:spcAft>
              <a:spcPct val="35000"/>
            </a:spcAft>
            <a:buNone/>
          </a:pPr>
          <a:endParaRPr lang="en-GB" sz="1200" b="1" dirty="0"/>
        </a:p>
        <a:p>
          <a:pPr marL="0" lvl="0" algn="l" defTabSz="533400">
            <a:lnSpc>
              <a:spcPct val="90000"/>
            </a:lnSpc>
            <a:spcBef>
              <a:spcPct val="0"/>
            </a:spcBef>
            <a:spcAft>
              <a:spcPct val="35000"/>
            </a:spcAft>
            <a:buNone/>
          </a:pPr>
          <a:r>
            <a:rPr lang="en-GB" sz="1200" dirty="0"/>
            <a:t>Built a klystron, demonstrate &gt;60% efficiency (cf. 38% in existing commercial tube)  in collaboration with INFN and CPI</a:t>
          </a:r>
          <a:endParaRPr lang="en-GB" sz="1200" b="1" dirty="0"/>
        </a:p>
      </dgm:t>
    </dgm:pt>
    <dgm:pt modelId="{A52C0AF2-C544-47A0-A45C-C1E62F6FF5F5}" type="parTrans" cxnId="{18E0FF65-14DA-4F0A-BDF2-0DD8F232B5A7}">
      <dgm:prSet/>
      <dgm:spPr/>
      <dgm:t>
        <a:bodyPr/>
        <a:lstStyle/>
        <a:p>
          <a:endParaRPr lang="en-GB"/>
        </a:p>
      </dgm:t>
    </dgm:pt>
    <dgm:pt modelId="{A3D96E14-5B38-4ED7-ABCE-287130B1DF9E}" type="sibTrans" cxnId="{18E0FF65-14DA-4F0A-BDF2-0DD8F232B5A7}">
      <dgm:prSet/>
      <dgm:spPr/>
      <dgm:t>
        <a:bodyPr/>
        <a:lstStyle/>
        <a:p>
          <a:endParaRPr lang="en-GB"/>
        </a:p>
      </dgm:t>
    </dgm:pt>
    <dgm:pt modelId="{1F1FF256-7EB5-4865-AAF7-7DE042AFFACE}">
      <dgm:prSet custT="1"/>
      <dgm:spPr/>
      <dgm:t>
        <a:bodyPr/>
        <a:lstStyle/>
        <a:p>
          <a:pPr marL="114300" lvl="1" indent="0" algn="l" defTabSz="533400">
            <a:lnSpc>
              <a:spcPct val="90000"/>
            </a:lnSpc>
            <a:spcBef>
              <a:spcPct val="0"/>
            </a:spcBef>
            <a:spcAft>
              <a:spcPct val="15000"/>
            </a:spcAft>
          </a:pPr>
          <a:r>
            <a:rPr lang="en-GB" sz="1200" dirty="0"/>
            <a:t> Reinforce synergies with CLIC, FLASH, Compact Light, Compton sources</a:t>
          </a:r>
          <a:r>
            <a:rPr lang="en-GB" sz="900" dirty="0"/>
            <a:t>...</a:t>
          </a:r>
          <a:endParaRPr lang="en-GB" sz="1200" dirty="0"/>
        </a:p>
      </dgm:t>
    </dgm:pt>
    <dgm:pt modelId="{279E22ED-4667-4C9B-B445-064E98F7FA95}" type="parTrans" cxnId="{2EECD687-2DBA-4F9A-9CF3-78DBCCA0648A}">
      <dgm:prSet/>
      <dgm:spPr/>
      <dgm:t>
        <a:bodyPr/>
        <a:lstStyle/>
        <a:p>
          <a:endParaRPr lang="en-GB"/>
        </a:p>
      </dgm:t>
    </dgm:pt>
    <dgm:pt modelId="{EB10C955-AF13-4E51-A7C4-5BAEED24A32F}" type="sibTrans" cxnId="{2EECD687-2DBA-4F9A-9CF3-78DBCCA0648A}">
      <dgm:prSet/>
      <dgm:spPr/>
      <dgm:t>
        <a:bodyPr/>
        <a:lstStyle/>
        <a:p>
          <a:endParaRPr lang="en-GB"/>
        </a:p>
      </dgm:t>
    </dgm:pt>
    <dgm:pt modelId="{4456E8F0-6923-4D64-A559-2C2A09B8378F}">
      <dgm:prSet phldrT="[Text]" custT="1"/>
      <dgm:spPr/>
      <dgm:t>
        <a:bodyPr/>
        <a:lstStyle/>
        <a:p>
          <a:pPr>
            <a:buSzPct val="80000"/>
            <a:buFontTx/>
            <a:buChar char="-"/>
          </a:pPr>
          <a:r>
            <a:rPr lang="en-GB" sz="1200" dirty="0"/>
            <a:t>Klystron simulation code KlyC version 5 was released in May 2021. About 50 users worldwide.</a:t>
          </a:r>
        </a:p>
      </dgm:t>
    </dgm:pt>
    <dgm:pt modelId="{EB4C9DD3-A417-4BC5-903D-03F5A4291B60}" type="parTrans" cxnId="{0AED8EA4-83C0-4DD1-9688-DDB9AE9FFD83}">
      <dgm:prSet/>
      <dgm:spPr/>
      <dgm:t>
        <a:bodyPr/>
        <a:lstStyle/>
        <a:p>
          <a:endParaRPr lang="en-GB"/>
        </a:p>
      </dgm:t>
    </dgm:pt>
    <dgm:pt modelId="{7B887957-EE34-4B84-81BA-E8E29D848BAE}" type="sibTrans" cxnId="{0AED8EA4-83C0-4DD1-9688-DDB9AE9FFD83}">
      <dgm:prSet/>
      <dgm:spPr/>
      <dgm:t>
        <a:bodyPr/>
        <a:lstStyle/>
        <a:p>
          <a:endParaRPr lang="en-GB"/>
        </a:p>
      </dgm:t>
    </dgm:pt>
    <dgm:pt modelId="{149BC611-2F83-4FF3-BB4A-0779B8E95C4D}">
      <dgm:prSet phldrT="[Text]" custT="1"/>
      <dgm:spPr/>
      <dgm:t>
        <a:bodyPr/>
        <a:lstStyle/>
        <a:p>
          <a:pPr>
            <a:buSzPct val="80000"/>
            <a:buFontTx/>
            <a:buChar char="-"/>
          </a:pPr>
          <a:r>
            <a:rPr lang="en-GB" sz="1200" dirty="0"/>
            <a:t>Development and maintenance of the fast and accurate 2D klystron codes.</a:t>
          </a:r>
          <a:endParaRPr lang="en-GB" sz="1200" b="1" dirty="0"/>
        </a:p>
      </dgm:t>
    </dgm:pt>
    <dgm:pt modelId="{518A50DC-DC31-4C8F-A591-9D1339C00462}" type="parTrans" cxnId="{4D2D50F3-86D9-418F-8878-19F7B3A2F113}">
      <dgm:prSet/>
      <dgm:spPr/>
      <dgm:t>
        <a:bodyPr/>
        <a:lstStyle/>
        <a:p>
          <a:endParaRPr lang="en-GB"/>
        </a:p>
      </dgm:t>
    </dgm:pt>
    <dgm:pt modelId="{4A777B72-2890-47C0-B3DB-7E3738C8217F}" type="sibTrans" cxnId="{4D2D50F3-86D9-418F-8878-19F7B3A2F113}">
      <dgm:prSet/>
      <dgm:spPr/>
      <dgm:t>
        <a:bodyPr/>
        <a:lstStyle/>
        <a:p>
          <a:endParaRPr lang="en-GB"/>
        </a:p>
      </dgm:t>
    </dgm:pt>
    <dgm:pt modelId="{2DDF08C4-EB81-4346-83C8-0916BC3CF023}">
      <dgm:prSet phldrT="[Text]"/>
      <dgm:spPr/>
      <dgm:t>
        <a:bodyPr/>
        <a:lstStyle/>
        <a:p>
          <a:pPr algn="l">
            <a:buSzPct val="80000"/>
            <a:buFontTx/>
            <a:buNone/>
          </a:pPr>
          <a:r>
            <a:rPr lang="en-GB" sz="1200" b="1" dirty="0"/>
            <a:t>Demonstrate two-stage multibeam technology with 80%+ RF production efficiency</a:t>
          </a:r>
        </a:p>
      </dgm:t>
    </dgm:pt>
    <dgm:pt modelId="{BA81B9E7-74F7-4326-9435-CB800AE175A9}" type="parTrans" cxnId="{87F31707-E621-4690-BD8A-533D4387F5F3}">
      <dgm:prSet/>
      <dgm:spPr/>
      <dgm:t>
        <a:bodyPr/>
        <a:lstStyle/>
        <a:p>
          <a:endParaRPr lang="en-GB"/>
        </a:p>
      </dgm:t>
    </dgm:pt>
    <dgm:pt modelId="{3A254105-2EC7-4787-BEBF-8FF34CBA50DA}" type="sibTrans" cxnId="{87F31707-E621-4690-BD8A-533D4387F5F3}">
      <dgm:prSet/>
      <dgm:spPr/>
      <dgm:t>
        <a:bodyPr/>
        <a:lstStyle/>
        <a:p>
          <a:endParaRPr lang="en-GB"/>
        </a:p>
      </dgm:t>
    </dgm:pt>
    <dgm:pt modelId="{99CA0CA5-D0E1-4C22-AE9A-BB513E8FFE18}">
      <dgm:prSet phldrT="[Text]"/>
      <dgm:spPr/>
      <dgm:t>
        <a:bodyPr/>
        <a:lstStyle/>
        <a:p>
          <a:pPr algn="l">
            <a:buSzPct val="80000"/>
            <a:buFontTx/>
            <a:buChar char="-"/>
          </a:pPr>
          <a:r>
            <a:rPr lang="en-US" sz="1200" dirty="0"/>
            <a:t>Complete</a:t>
          </a:r>
          <a:r>
            <a:rPr lang="en-GB" sz="1200" dirty="0"/>
            <a:t> design  of TS MBK for CW FCC: 400 MHz, 1.2 MW</a:t>
          </a:r>
        </a:p>
      </dgm:t>
    </dgm:pt>
    <dgm:pt modelId="{F04205AD-B4BF-4636-85B4-46F340B508C3}" type="parTrans" cxnId="{CA993F6F-A5E2-4563-BF2F-C82CA53688D6}">
      <dgm:prSet/>
      <dgm:spPr/>
      <dgm:t>
        <a:bodyPr/>
        <a:lstStyle/>
        <a:p>
          <a:endParaRPr lang="en-GB"/>
        </a:p>
      </dgm:t>
    </dgm:pt>
    <dgm:pt modelId="{9CD3D75E-2541-4964-85ED-6A9114040A81}" type="sibTrans" cxnId="{CA993F6F-A5E2-4563-BF2F-C82CA53688D6}">
      <dgm:prSet/>
      <dgm:spPr/>
      <dgm:t>
        <a:bodyPr/>
        <a:lstStyle/>
        <a:p>
          <a:endParaRPr lang="en-GB"/>
        </a:p>
      </dgm:t>
    </dgm:pt>
    <dgm:pt modelId="{EB8AF26C-4E8A-4CB6-A84D-120C9566AED7}">
      <dgm:prSet phldrT="[Text]"/>
      <dgm:spPr/>
      <dgm:t>
        <a:bodyPr/>
        <a:lstStyle/>
        <a:p>
          <a:pPr algn="l">
            <a:buSzPct val="80000"/>
            <a:buFontTx/>
            <a:buChar char="-"/>
          </a:pPr>
          <a:r>
            <a:rPr lang="en-US" sz="1200" dirty="0"/>
            <a:t>built demonstrator -&gt; WP5 of the FCC SRF R&amp;D Program</a:t>
          </a:r>
        </a:p>
        <a:p>
          <a:pPr algn="l">
            <a:buSzPct val="80000"/>
            <a:buFontTx/>
            <a:buChar char="-"/>
          </a:pPr>
          <a:r>
            <a:rPr lang="en-US" sz="1200" dirty="0"/>
            <a:t>Promote this new technology towards</a:t>
          </a:r>
          <a:r>
            <a:rPr lang="en-GB" sz="1200" dirty="0"/>
            <a:t> CLIC, ILC, CEPC, by means of design and collaboration</a:t>
          </a:r>
        </a:p>
      </dgm:t>
    </dgm:pt>
    <dgm:pt modelId="{BBCC31E9-A25E-453A-9509-9A2D5626FC41}" type="parTrans" cxnId="{739534F2-727A-4DA8-8E59-A76EBD68C407}">
      <dgm:prSet/>
      <dgm:spPr/>
      <dgm:t>
        <a:bodyPr/>
        <a:lstStyle/>
        <a:p>
          <a:endParaRPr lang="en-GB"/>
        </a:p>
      </dgm:t>
    </dgm:pt>
    <dgm:pt modelId="{6BA216FB-7A40-4CA5-AC57-E0B98E826ABF}" type="sibTrans" cxnId="{739534F2-727A-4DA8-8E59-A76EBD68C407}">
      <dgm:prSet/>
      <dgm:spPr/>
      <dgm:t>
        <a:bodyPr/>
        <a:lstStyle/>
        <a:p>
          <a:endParaRPr lang="en-GB"/>
        </a:p>
      </dgm:t>
    </dgm:pt>
    <dgm:pt modelId="{FC5D4B25-828F-4DB7-86EC-D83D3B56814E}">
      <dgm:prSet phldrT="[Text]" custT="1"/>
      <dgm:spPr/>
      <dgm:t>
        <a:bodyPr/>
        <a:lstStyle/>
        <a:p>
          <a:pPr>
            <a:buSzPct val="80000"/>
            <a:buFontTx/>
            <a:buChar char="-"/>
          </a:pPr>
          <a:endParaRPr lang="en-GB" sz="1200" dirty="0"/>
        </a:p>
        <a:p>
          <a:pPr>
            <a:buSzPct val="80000"/>
            <a:buFontTx/>
            <a:buChar char="-"/>
          </a:pPr>
          <a:endParaRPr lang="en-GB" sz="900" dirty="0"/>
        </a:p>
      </dgm:t>
    </dgm:pt>
    <dgm:pt modelId="{BA2EB6AD-796D-47E2-9470-5244372DD5A0}" type="parTrans" cxnId="{D95FAD73-BC2F-4FB8-826F-F293A592F498}">
      <dgm:prSet/>
      <dgm:spPr/>
      <dgm:t>
        <a:bodyPr/>
        <a:lstStyle/>
        <a:p>
          <a:endParaRPr lang="en-GB"/>
        </a:p>
      </dgm:t>
    </dgm:pt>
    <dgm:pt modelId="{2B038B35-385D-45B6-84C7-A1CD5E08ACA0}" type="sibTrans" cxnId="{D95FAD73-BC2F-4FB8-826F-F293A592F498}">
      <dgm:prSet/>
      <dgm:spPr/>
      <dgm:t>
        <a:bodyPr/>
        <a:lstStyle/>
        <a:p>
          <a:endParaRPr lang="en-GB"/>
        </a:p>
      </dgm:t>
    </dgm:pt>
    <dgm:pt modelId="{3741D246-6F00-472D-9A85-6051065A4550}">
      <dgm:prSet phldrT="[Text]" custT="1"/>
      <dgm:spPr/>
      <dgm:t>
        <a:bodyPr/>
        <a:lstStyle/>
        <a:p>
          <a:pPr>
            <a:buSzPct val="80000"/>
            <a:buFontTx/>
            <a:buChar char="-"/>
          </a:pPr>
          <a:r>
            <a:rPr lang="en-US" sz="1200" dirty="0"/>
            <a:t>New KlyC version 6 will include CGUN tracking module for the beam optics simulation (gun, solenoid and collector). Will be released in January 2021. </a:t>
          </a:r>
          <a:endParaRPr lang="en-GB" sz="1200" dirty="0"/>
        </a:p>
      </dgm:t>
    </dgm:pt>
    <dgm:pt modelId="{7ED0D97F-B2F8-4A70-837D-28E99DD370A6}" type="parTrans" cxnId="{4F2B8CE7-914B-4AC4-8B92-F71C03EBC67D}">
      <dgm:prSet/>
      <dgm:spPr/>
      <dgm:t>
        <a:bodyPr/>
        <a:lstStyle/>
        <a:p>
          <a:endParaRPr lang="en-GB"/>
        </a:p>
      </dgm:t>
    </dgm:pt>
    <dgm:pt modelId="{FCBC65ED-6A11-4666-B659-B473035EE038}" type="sibTrans" cxnId="{4F2B8CE7-914B-4AC4-8B92-F71C03EBC67D}">
      <dgm:prSet/>
      <dgm:spPr/>
      <dgm:t>
        <a:bodyPr/>
        <a:lstStyle/>
        <a:p>
          <a:endParaRPr lang="en-GB"/>
        </a:p>
      </dgm:t>
    </dgm:pt>
    <dgm:pt modelId="{912A396E-7565-4F3B-BAFA-378A8DB0185E}">
      <dgm:prSet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sz="1200" dirty="0"/>
            <a:t> great showcase for CERN's technology. Contribution to the worldwide society. </a:t>
          </a:r>
        </a:p>
        <a:p>
          <a:pPr marL="114300" lvl="1" indent="0" algn="l" defTabSz="533400">
            <a:lnSpc>
              <a:spcPct val="90000"/>
            </a:lnSpc>
            <a:spcBef>
              <a:spcPct val="0"/>
            </a:spcBef>
            <a:spcAft>
              <a:spcPct val="15000"/>
            </a:spcAft>
          </a:pPr>
          <a:endParaRPr lang="en-GB" sz="1200" dirty="0"/>
        </a:p>
      </dgm:t>
    </dgm:pt>
    <dgm:pt modelId="{D5E1FCB1-CE26-4CBC-8DCB-6A2FB96406B5}" type="parTrans" cxnId="{3F499351-C08F-4C25-98D9-A84DC7328728}">
      <dgm:prSet/>
      <dgm:spPr/>
      <dgm:t>
        <a:bodyPr/>
        <a:lstStyle/>
        <a:p>
          <a:endParaRPr lang="en-US"/>
        </a:p>
      </dgm:t>
    </dgm:pt>
    <dgm:pt modelId="{86E5F24D-A19A-495D-88FC-D2831E7DE939}" type="sibTrans" cxnId="{3F499351-C08F-4C25-98D9-A84DC7328728}">
      <dgm:prSet/>
      <dgm:spPr/>
      <dgm:t>
        <a:bodyPr/>
        <a:lstStyle/>
        <a:p>
          <a:endParaRPr lang="en-US"/>
        </a:p>
      </dgm:t>
    </dgm:pt>
    <dgm:pt modelId="{3AAB7505-8898-47F6-869A-1EE0C06BF270}">
      <dgm:prSet phldrT="[Text]"/>
      <dgm:spPr/>
      <dgm:t>
        <a:bodyPr/>
        <a:lstStyle/>
        <a:p>
          <a:pPr algn="l">
            <a:buSzPct val="80000"/>
            <a:buFontTx/>
            <a:buNone/>
          </a:pPr>
          <a:endParaRPr lang="en-GB" sz="1200" b="1" dirty="0"/>
        </a:p>
      </dgm:t>
    </dgm:pt>
    <dgm:pt modelId="{F3B2ED65-7119-4C6B-96E3-27C255D85DA8}" type="parTrans" cxnId="{4E6A5C78-07BD-4297-9F80-A8D5EAB4A226}">
      <dgm:prSet/>
      <dgm:spPr/>
      <dgm:t>
        <a:bodyPr/>
        <a:lstStyle/>
        <a:p>
          <a:endParaRPr lang="en-US"/>
        </a:p>
      </dgm:t>
    </dgm:pt>
    <dgm:pt modelId="{5685C756-C7E3-4514-8E96-6CA0CC0A2515}" type="sibTrans" cxnId="{4E6A5C78-07BD-4297-9F80-A8D5EAB4A226}">
      <dgm:prSet/>
      <dgm:spPr/>
      <dgm:t>
        <a:bodyPr/>
        <a:lstStyle/>
        <a:p>
          <a:endParaRPr lang="en-US"/>
        </a:p>
      </dgm:t>
    </dgm:pt>
    <dgm:pt modelId="{6D518EFC-7938-4F7A-87F9-EF64D62FFDCB}">
      <dgm:prSet custT="1"/>
      <dgm:spPr/>
      <dgm:t>
        <a:bodyPr/>
        <a:lstStyle/>
        <a:p>
          <a:pPr algn="l"/>
          <a:r>
            <a:rPr lang="en-US" sz="1200" dirty="0"/>
            <a:t>Prepare the acceptance tests at CERN</a:t>
          </a:r>
          <a:endParaRPr lang="en-GB" sz="1200" dirty="0"/>
        </a:p>
      </dgm:t>
    </dgm:pt>
    <dgm:pt modelId="{0643744D-0D1C-4E77-98AE-529499E3E504}" type="parTrans" cxnId="{F08DEE7E-F860-42AB-B1D8-4B3C7861FED0}">
      <dgm:prSet/>
      <dgm:spPr/>
      <dgm:t>
        <a:bodyPr/>
        <a:lstStyle/>
        <a:p>
          <a:endParaRPr lang="en-US"/>
        </a:p>
      </dgm:t>
    </dgm:pt>
    <dgm:pt modelId="{832FBF0E-2402-49E3-BB76-BDB292559630}" type="sibTrans" cxnId="{F08DEE7E-F860-42AB-B1D8-4B3C7861FED0}">
      <dgm:prSet/>
      <dgm:spPr/>
      <dgm:t>
        <a:bodyPr/>
        <a:lstStyle/>
        <a:p>
          <a:endParaRPr lang="en-US"/>
        </a:p>
      </dgm:t>
    </dgm:pt>
    <dgm:pt modelId="{80EF6427-1B22-4018-8FA9-42985FF4B2BD}" type="pres">
      <dgm:prSet presAssocID="{2238A2D1-D068-400D-9248-21EB1B8F3FC0}" presName="Name0" presStyleCnt="0">
        <dgm:presLayoutVars>
          <dgm:dir/>
          <dgm:resizeHandles val="exact"/>
        </dgm:presLayoutVars>
      </dgm:prSet>
      <dgm:spPr/>
    </dgm:pt>
    <dgm:pt modelId="{8AAC48D3-242B-411B-A0A0-FFA5D9FEB7B3}" type="pres">
      <dgm:prSet presAssocID="{2238A2D1-D068-400D-9248-21EB1B8F3FC0}" presName="bkgdShp" presStyleLbl="alignAccFollowNode1" presStyleIdx="0" presStyleCnt="1" custScaleY="83125" custLinFactNeighborY="-15889"/>
      <dgm:spPr/>
    </dgm:pt>
    <dgm:pt modelId="{490DA03E-3092-47D4-B479-56041FB1CE5C}" type="pres">
      <dgm:prSet presAssocID="{2238A2D1-D068-400D-9248-21EB1B8F3FC0}" presName="linComp" presStyleCnt="0"/>
      <dgm:spPr/>
    </dgm:pt>
    <dgm:pt modelId="{73B05781-D943-4B22-9B45-DB8DC2F32C69}" type="pres">
      <dgm:prSet presAssocID="{BC6C542F-9BEE-4244-A1DA-22D45A11F3B8}" presName="compNode" presStyleCnt="0"/>
      <dgm:spPr/>
    </dgm:pt>
    <dgm:pt modelId="{B5588674-CA31-4057-953D-2EE41EAEF7D9}" type="pres">
      <dgm:prSet presAssocID="{BC6C542F-9BEE-4244-A1DA-22D45A11F3B8}" presName="node" presStyleLbl="node1" presStyleIdx="0" presStyleCnt="4" custScaleY="113587" custLinFactNeighborY="0">
        <dgm:presLayoutVars>
          <dgm:bulletEnabled val="1"/>
        </dgm:presLayoutVars>
      </dgm:prSet>
      <dgm:spPr/>
      <dgm:t>
        <a:bodyPr/>
        <a:lstStyle/>
        <a:p>
          <a:endParaRPr lang="en-US"/>
        </a:p>
      </dgm:t>
    </dgm:pt>
    <dgm:pt modelId="{BA32DB71-1491-463B-99E5-79784940CA0E}" type="pres">
      <dgm:prSet presAssocID="{BC6C542F-9BEE-4244-A1DA-22D45A11F3B8}" presName="invisiNode" presStyleLbl="node1" presStyleIdx="0" presStyleCnt="4"/>
      <dgm:spPr/>
    </dgm:pt>
    <dgm:pt modelId="{FC23282D-8680-46CF-8608-B8D501735BDF}" type="pres">
      <dgm:prSet presAssocID="{BC6C542F-9BEE-4244-A1DA-22D45A11F3B8}" presName="imagNode" presStyleLbl="fgImgPlace1" presStyleIdx="0" presStyleCnt="4" custScaleX="74554" custScaleY="100698" custLinFactNeighborY="-7228"/>
      <dgm:spPr>
        <a:prstGeom prst="ellipse">
          <a:avLst/>
        </a:prstGeom>
        <a:blipFill rotWithShape="1">
          <a:blip xmlns:r="http://schemas.openxmlformats.org/officeDocument/2006/relationships" r:embed="rId1"/>
          <a:srcRect/>
          <a:stretch>
            <a:fillRect/>
          </a:stretch>
        </a:blipFill>
        <a:scene3d>
          <a:camera prst="orthographicFront"/>
          <a:lightRig rig="threePt" dir="t"/>
        </a:scene3d>
        <a:sp3d>
          <a:bevelT/>
        </a:sp3d>
      </dgm:spPr>
    </dgm:pt>
    <dgm:pt modelId="{F0C6BB31-E1AC-42B4-9290-1B495D36D412}" type="pres">
      <dgm:prSet presAssocID="{8244E9B8-86DE-4B2B-8D33-5268008EE6B9}" presName="sibTrans" presStyleLbl="sibTrans2D1" presStyleIdx="0" presStyleCnt="0"/>
      <dgm:spPr/>
      <dgm:t>
        <a:bodyPr/>
        <a:lstStyle/>
        <a:p>
          <a:endParaRPr lang="en-US"/>
        </a:p>
      </dgm:t>
    </dgm:pt>
    <dgm:pt modelId="{F90A1FD5-C2F4-4160-A7D8-373CC28AD5BE}" type="pres">
      <dgm:prSet presAssocID="{99D48FFF-0F87-404A-9C88-163A14D31FD3}" presName="compNode" presStyleCnt="0"/>
      <dgm:spPr/>
    </dgm:pt>
    <dgm:pt modelId="{F63CCC45-F71F-457E-9046-6D7C11256EDB}" type="pres">
      <dgm:prSet presAssocID="{99D48FFF-0F87-404A-9C88-163A14D31FD3}" presName="node" presStyleLbl="node1" presStyleIdx="1" presStyleCnt="4" custScaleY="113587" custLinFactNeighborY="307">
        <dgm:presLayoutVars>
          <dgm:bulletEnabled val="1"/>
        </dgm:presLayoutVars>
      </dgm:prSet>
      <dgm:spPr/>
      <dgm:t>
        <a:bodyPr/>
        <a:lstStyle/>
        <a:p>
          <a:endParaRPr lang="en-US"/>
        </a:p>
      </dgm:t>
    </dgm:pt>
    <dgm:pt modelId="{CE623F9C-5EA7-4A0B-887D-4EB7921B0793}" type="pres">
      <dgm:prSet presAssocID="{99D48FFF-0F87-404A-9C88-163A14D31FD3}" presName="invisiNode" presStyleLbl="node1" presStyleIdx="1" presStyleCnt="4"/>
      <dgm:spPr/>
    </dgm:pt>
    <dgm:pt modelId="{D9C31E9E-DE4C-4204-B1DE-B65AAC7CBAF9}" type="pres">
      <dgm:prSet presAssocID="{99D48FFF-0F87-404A-9C88-163A14D31FD3}" presName="imagNode" presStyleLbl="fgImgPlace1" presStyleIdx="1" presStyleCnt="4" custScaleX="74554" custScaleY="100698" custLinFactNeighborY="-7228"/>
      <dgm:spPr>
        <a:prstGeom prst="ellipse">
          <a:avLst/>
        </a:prstGeom>
        <a:blipFill rotWithShape="1">
          <a:blip xmlns:r="http://schemas.openxmlformats.org/officeDocument/2006/relationships" r:embed="rId2"/>
          <a:srcRect/>
          <a:stretch>
            <a:fillRect t="-108000" b="-108000"/>
          </a:stretch>
        </a:blipFill>
        <a:scene3d>
          <a:camera prst="orthographicFront"/>
          <a:lightRig rig="threePt" dir="t"/>
        </a:scene3d>
        <a:sp3d>
          <a:bevelT/>
        </a:sp3d>
      </dgm:spPr>
    </dgm:pt>
    <dgm:pt modelId="{C003B177-E00E-44B3-8E7E-53B5BBD6BE42}" type="pres">
      <dgm:prSet presAssocID="{7FA3F914-5E14-4DC8-B4CA-6036B6F5EBC1}" presName="sibTrans" presStyleLbl="sibTrans2D1" presStyleIdx="0" presStyleCnt="0"/>
      <dgm:spPr/>
      <dgm:t>
        <a:bodyPr/>
        <a:lstStyle/>
        <a:p>
          <a:endParaRPr lang="en-US"/>
        </a:p>
      </dgm:t>
    </dgm:pt>
    <dgm:pt modelId="{BD71136B-507C-429D-A363-500EDA4956BD}" type="pres">
      <dgm:prSet presAssocID="{A3B2E313-D37B-47B4-B6A5-8A2875442AEB}" presName="compNode" presStyleCnt="0"/>
      <dgm:spPr/>
    </dgm:pt>
    <dgm:pt modelId="{77B33EE1-0C11-42E4-AC24-2E5F2DF1C9AF}" type="pres">
      <dgm:prSet presAssocID="{A3B2E313-D37B-47B4-B6A5-8A2875442AEB}" presName="node" presStyleLbl="node1" presStyleIdx="2" presStyleCnt="4" custScaleY="113587" custLinFactNeighborX="-1236">
        <dgm:presLayoutVars>
          <dgm:bulletEnabled val="1"/>
        </dgm:presLayoutVars>
      </dgm:prSet>
      <dgm:spPr/>
      <dgm:t>
        <a:bodyPr/>
        <a:lstStyle/>
        <a:p>
          <a:endParaRPr lang="en-US"/>
        </a:p>
      </dgm:t>
    </dgm:pt>
    <dgm:pt modelId="{EDB41B14-F1A0-4EA4-904F-AF1957A9F7E8}" type="pres">
      <dgm:prSet presAssocID="{A3B2E313-D37B-47B4-B6A5-8A2875442AEB}" presName="invisiNode" presStyleLbl="node1" presStyleIdx="2" presStyleCnt="4"/>
      <dgm:spPr/>
    </dgm:pt>
    <dgm:pt modelId="{0587CC4C-8FB1-4557-BB75-3AC54B2FA6E4}" type="pres">
      <dgm:prSet presAssocID="{A3B2E313-D37B-47B4-B6A5-8A2875442AEB}" presName="imagNode" presStyleLbl="fgImgPlace1" presStyleIdx="2" presStyleCnt="4" custAng="20291559" custScaleX="74554" custScaleY="100698" custLinFactNeighborY="-7228"/>
      <dgm:spPr>
        <a:prstGeom prst="ellipse">
          <a:avLst/>
        </a:prstGeom>
        <a:blipFill dpi="0" rotWithShape="1">
          <a:blip xmlns:r="http://schemas.openxmlformats.org/officeDocument/2006/relationships" r:embed="rId3"/>
          <a:srcRect/>
          <a:stretch>
            <a:fillRect l="-373" t="-11605" r="542" b="-19513"/>
          </a:stretch>
        </a:blipFill>
        <a:scene3d>
          <a:camera prst="orthographicFront"/>
          <a:lightRig rig="threePt" dir="t"/>
        </a:scene3d>
        <a:sp3d>
          <a:bevelT/>
        </a:sp3d>
      </dgm:spPr>
    </dgm:pt>
    <dgm:pt modelId="{7ACE4FC8-2C4D-4B65-BFF0-7E0A5F00FC04}" type="pres">
      <dgm:prSet presAssocID="{AB7C2C19-C999-4CCE-ADD9-C82335592423}" presName="sibTrans" presStyleLbl="sibTrans2D1" presStyleIdx="0" presStyleCnt="0"/>
      <dgm:spPr/>
      <dgm:t>
        <a:bodyPr/>
        <a:lstStyle/>
        <a:p>
          <a:endParaRPr lang="en-US"/>
        </a:p>
      </dgm:t>
    </dgm:pt>
    <dgm:pt modelId="{4F910D53-307E-4B3D-A495-6B8C904B64E7}" type="pres">
      <dgm:prSet presAssocID="{13E8E75B-69A9-4DEF-9967-7703A8C20FB3}" presName="compNode" presStyleCnt="0"/>
      <dgm:spPr/>
    </dgm:pt>
    <dgm:pt modelId="{13F812E9-3828-47A3-AE10-36B8B55099E5}" type="pres">
      <dgm:prSet presAssocID="{13E8E75B-69A9-4DEF-9967-7703A8C20FB3}" presName="node" presStyleLbl="node1" presStyleIdx="3" presStyleCnt="4" custScaleY="113587" custLinFactNeighborX="-3056" custLinFactNeighborY="-3397">
        <dgm:presLayoutVars>
          <dgm:bulletEnabled val="1"/>
        </dgm:presLayoutVars>
      </dgm:prSet>
      <dgm:spPr/>
      <dgm:t>
        <a:bodyPr/>
        <a:lstStyle/>
        <a:p>
          <a:endParaRPr lang="en-US"/>
        </a:p>
      </dgm:t>
    </dgm:pt>
    <dgm:pt modelId="{E821F71C-6531-4AA5-B61C-686B24B0B9F4}" type="pres">
      <dgm:prSet presAssocID="{13E8E75B-69A9-4DEF-9967-7703A8C20FB3}" presName="invisiNode" presStyleLbl="node1" presStyleIdx="3" presStyleCnt="4"/>
      <dgm:spPr/>
    </dgm:pt>
    <dgm:pt modelId="{5218F1E6-2DB5-4FCD-A208-7980181F41BE}" type="pres">
      <dgm:prSet presAssocID="{13E8E75B-69A9-4DEF-9967-7703A8C20FB3}" presName="imagNode" presStyleLbl="fgImgPlace1" presStyleIdx="3" presStyleCnt="4" custScaleX="74554" custScaleY="100698" custLinFactNeighborY="-7228"/>
      <dgm:spPr>
        <a:prstGeom prst="ellipse">
          <a:avLst/>
        </a:prstGeom>
        <a:blipFill rotWithShape="1">
          <a:blip xmlns:r="http://schemas.openxmlformats.org/officeDocument/2006/relationships" r:embed="rId4"/>
          <a:srcRect/>
          <a:stretch>
            <a:fillRect t="-22000" b="-22000"/>
          </a:stretch>
        </a:blipFill>
        <a:scene3d>
          <a:camera prst="orthographicFront"/>
          <a:lightRig rig="threePt" dir="t"/>
        </a:scene3d>
        <a:sp3d>
          <a:bevelT/>
        </a:sp3d>
      </dgm:spPr>
    </dgm:pt>
  </dgm:ptLst>
  <dgm:cxnLst>
    <dgm:cxn modelId="{0AB72416-3C02-42E5-B849-1E771E71C1F2}" type="presOf" srcId="{8244E9B8-86DE-4B2B-8D33-5268008EE6B9}" destId="{F0C6BB31-E1AC-42B4-9290-1B495D36D412}" srcOrd="0" destOrd="0" presId="urn:microsoft.com/office/officeart/2005/8/layout/pList2"/>
    <dgm:cxn modelId="{281E3FCF-1C45-4BD2-B201-8EFCF838609E}" type="presOf" srcId="{99CA0CA5-D0E1-4C22-AE9A-BB513E8FFE18}" destId="{77B33EE1-0C11-42E4-AC24-2E5F2DF1C9AF}" srcOrd="0" destOrd="3" presId="urn:microsoft.com/office/officeart/2005/8/layout/pList2"/>
    <dgm:cxn modelId="{8AB25E3C-7656-427E-915D-615FC099EC4D}" type="presOf" srcId="{4456E8F0-6923-4D64-A559-2C2A09B8378F}" destId="{B5588674-CA31-4057-953D-2EE41EAEF7D9}" srcOrd="0" destOrd="2" presId="urn:microsoft.com/office/officeart/2005/8/layout/pList2"/>
    <dgm:cxn modelId="{C5ABA30C-D66B-40B9-B9EF-249EDF7879AC}" type="presOf" srcId="{3741D246-6F00-472D-9A85-6051065A4550}" destId="{B5588674-CA31-4057-953D-2EE41EAEF7D9}" srcOrd="0" destOrd="3" presId="urn:microsoft.com/office/officeart/2005/8/layout/pList2"/>
    <dgm:cxn modelId="{E065395B-B5D3-44BE-AB07-063703E38A42}" srcId="{99D48FFF-0F87-404A-9C88-163A14D31FD3}" destId="{C2040A79-4A6B-4211-98B2-FDA8ABD3EDE8}" srcOrd="0" destOrd="0" parTransId="{F638BD1F-85CE-408A-98F0-93D5AB1087C1}" sibTransId="{5380D484-1DF4-4633-911C-4CE38663AAC8}"/>
    <dgm:cxn modelId="{2EECD687-2DBA-4F9A-9CF3-78DBCCA0648A}" srcId="{13E8E75B-69A9-4DEF-9967-7703A8C20FB3}" destId="{1F1FF256-7EB5-4865-AAF7-7DE042AFFACE}" srcOrd="0" destOrd="0" parTransId="{279E22ED-4667-4C9B-B445-064E98F7FA95}" sibTransId="{EB10C955-AF13-4E51-A7C4-5BAEED24A32F}"/>
    <dgm:cxn modelId="{34E388BA-DFCC-4050-9973-26AAD30F07C3}" type="presOf" srcId="{3BB105E7-4EB8-4D5B-AA07-B028FA303500}" destId="{F63CCC45-F71F-457E-9046-6D7C11256EDB}" srcOrd="0" destOrd="2" presId="urn:microsoft.com/office/officeart/2005/8/layout/pList2"/>
    <dgm:cxn modelId="{662D51C8-7E92-4105-83F9-7938CF76704E}" srcId="{2238A2D1-D068-400D-9248-21EB1B8F3FC0}" destId="{BC6C542F-9BEE-4244-A1DA-22D45A11F3B8}" srcOrd="0" destOrd="0" parTransId="{290AE90F-356D-405B-8FB2-742FAB59F075}" sibTransId="{8244E9B8-86DE-4B2B-8D33-5268008EE6B9}"/>
    <dgm:cxn modelId="{07864399-8EAC-4BEB-ABC3-CD49EEC7EDB8}" type="presOf" srcId="{C2040A79-4A6B-4211-98B2-FDA8ABD3EDE8}" destId="{F63CCC45-F71F-457E-9046-6D7C11256EDB}" srcOrd="0" destOrd="1" presId="urn:microsoft.com/office/officeart/2005/8/layout/pList2"/>
    <dgm:cxn modelId="{739534F2-727A-4DA8-8E59-A76EBD68C407}" srcId="{A3B2E313-D37B-47B4-B6A5-8A2875442AEB}" destId="{EB8AF26C-4E8A-4CB6-A84D-120C9566AED7}" srcOrd="3" destOrd="0" parTransId="{BBCC31E9-A25E-453A-9509-9A2D5626FC41}" sibTransId="{6BA216FB-7A40-4CA5-AC57-E0B98E826ABF}"/>
    <dgm:cxn modelId="{1E905815-17E3-4B3C-8759-75B7A64FA489}" type="presOf" srcId="{2238A2D1-D068-400D-9248-21EB1B8F3FC0}" destId="{80EF6427-1B22-4018-8FA9-42985FF4B2BD}" srcOrd="0" destOrd="0" presId="urn:microsoft.com/office/officeart/2005/8/layout/pList2"/>
    <dgm:cxn modelId="{CA993F6F-A5E2-4563-BF2F-C82CA53688D6}" srcId="{A3B2E313-D37B-47B4-B6A5-8A2875442AEB}" destId="{99CA0CA5-D0E1-4C22-AE9A-BB513E8FFE18}" srcOrd="2" destOrd="0" parTransId="{F04205AD-B4BF-4636-85B4-46F340B508C3}" sibTransId="{9CD3D75E-2541-4964-85ED-6A9114040A81}"/>
    <dgm:cxn modelId="{E4C530B8-616B-46A0-B33C-3FDA40142366}" type="presOf" srcId="{AB7C2C19-C999-4CCE-ADD9-C82335592423}" destId="{7ACE4FC8-2C4D-4B65-BFF0-7E0A5F00FC04}" srcOrd="0" destOrd="0" presId="urn:microsoft.com/office/officeart/2005/8/layout/pList2"/>
    <dgm:cxn modelId="{2BC81EFE-15AB-4BDF-A36A-6907EC5BD433}" type="presOf" srcId="{6D518EFC-7938-4F7A-87F9-EF64D62FFDCB}" destId="{F63CCC45-F71F-457E-9046-6D7C11256EDB}" srcOrd="0" destOrd="3" presId="urn:microsoft.com/office/officeart/2005/8/layout/pList2"/>
    <dgm:cxn modelId="{BAEB98AB-3317-47D1-9F5B-561642ACB78B}" type="presOf" srcId="{149BC611-2F83-4FF3-BB4A-0779B8E95C4D}" destId="{B5588674-CA31-4057-953D-2EE41EAEF7D9}" srcOrd="0" destOrd="1" presId="urn:microsoft.com/office/officeart/2005/8/layout/pList2"/>
    <dgm:cxn modelId="{C2A20002-34E5-4D46-9BC9-5A2642842693}" srcId="{99D48FFF-0F87-404A-9C88-163A14D31FD3}" destId="{3BB105E7-4EB8-4D5B-AA07-B028FA303500}" srcOrd="1" destOrd="0" parTransId="{FF1AC683-C013-4FC5-81B0-49340F5BEB1C}" sibTransId="{90558A9B-9D0B-4125-85C7-21765A8626DE}"/>
    <dgm:cxn modelId="{BE515205-AAF9-4623-91B1-28CF886FD1E4}" srcId="{2238A2D1-D068-400D-9248-21EB1B8F3FC0}" destId="{A3B2E313-D37B-47B4-B6A5-8A2875442AEB}" srcOrd="2" destOrd="0" parTransId="{96B0E311-39E7-4C06-9A2A-9787F83F5E5E}" sibTransId="{AB7C2C19-C999-4CCE-ADD9-C82335592423}"/>
    <dgm:cxn modelId="{4F2B8CE7-914B-4AC4-8B92-F71C03EBC67D}" srcId="{BC6C542F-9BEE-4244-A1DA-22D45A11F3B8}" destId="{3741D246-6F00-472D-9A85-6051065A4550}" srcOrd="2" destOrd="0" parTransId="{7ED0D97F-B2F8-4A70-837D-28E99DD370A6}" sibTransId="{FCBC65ED-6A11-4666-B659-B473035EE038}"/>
    <dgm:cxn modelId="{0AED8EA4-83C0-4DD1-9688-DDB9AE9FFD83}" srcId="{BC6C542F-9BEE-4244-A1DA-22D45A11F3B8}" destId="{4456E8F0-6923-4D64-A559-2C2A09B8378F}" srcOrd="1" destOrd="0" parTransId="{EB4C9DD3-A417-4BC5-903D-03F5A4291B60}" sibTransId="{7B887957-EE34-4B84-81BA-E8E29D848BAE}"/>
    <dgm:cxn modelId="{86460620-087F-40CE-AC07-ADCCEBAE13D3}" type="presOf" srcId="{7FA3F914-5E14-4DC8-B4CA-6036B6F5EBC1}" destId="{C003B177-E00E-44B3-8E7E-53B5BBD6BE42}" srcOrd="0" destOrd="0" presId="urn:microsoft.com/office/officeart/2005/8/layout/pList2"/>
    <dgm:cxn modelId="{2ED82682-D27E-44EB-8DC4-F67B999280C9}" type="presOf" srcId="{1F1FF256-7EB5-4865-AAF7-7DE042AFFACE}" destId="{13F812E9-3828-47A3-AE10-36B8B55099E5}" srcOrd="0" destOrd="1" presId="urn:microsoft.com/office/officeart/2005/8/layout/pList2"/>
    <dgm:cxn modelId="{87F31707-E621-4690-BD8A-533D4387F5F3}" srcId="{A3B2E313-D37B-47B4-B6A5-8A2875442AEB}" destId="{2DDF08C4-EB81-4346-83C8-0916BC3CF023}" srcOrd="0" destOrd="0" parTransId="{BA81B9E7-74F7-4326-9435-CB800AE175A9}" sibTransId="{3A254105-2EC7-4787-BEBF-8FF34CBA50DA}"/>
    <dgm:cxn modelId="{4E6A5C78-07BD-4297-9F80-A8D5EAB4A226}" srcId="{A3B2E313-D37B-47B4-B6A5-8A2875442AEB}" destId="{3AAB7505-8898-47F6-869A-1EE0C06BF270}" srcOrd="1" destOrd="0" parTransId="{F3B2ED65-7119-4C6B-96E3-27C255D85DA8}" sibTransId="{5685C756-C7E3-4514-8E96-6CA0CC0A2515}"/>
    <dgm:cxn modelId="{E064BAC6-E98F-4E29-AA5A-7F976624AC21}" type="presOf" srcId="{A3B2E313-D37B-47B4-B6A5-8A2875442AEB}" destId="{77B33EE1-0C11-42E4-AC24-2E5F2DF1C9AF}" srcOrd="0" destOrd="0" presId="urn:microsoft.com/office/officeart/2005/8/layout/pList2"/>
    <dgm:cxn modelId="{5DE96385-4D1E-4F3D-907F-6781C424B611}" type="presOf" srcId="{EB8AF26C-4E8A-4CB6-A84D-120C9566AED7}" destId="{77B33EE1-0C11-42E4-AC24-2E5F2DF1C9AF}" srcOrd="0" destOrd="4" presId="urn:microsoft.com/office/officeart/2005/8/layout/pList2"/>
    <dgm:cxn modelId="{68F53AE6-A80B-4659-AFE3-B53C1154F5C3}" type="presOf" srcId="{2DDF08C4-EB81-4346-83C8-0916BC3CF023}" destId="{77B33EE1-0C11-42E4-AC24-2E5F2DF1C9AF}" srcOrd="0" destOrd="1" presId="urn:microsoft.com/office/officeart/2005/8/layout/pList2"/>
    <dgm:cxn modelId="{4D2D50F3-86D9-418F-8878-19F7B3A2F113}" srcId="{BC6C542F-9BEE-4244-A1DA-22D45A11F3B8}" destId="{149BC611-2F83-4FF3-BB4A-0779B8E95C4D}" srcOrd="0" destOrd="0" parTransId="{518A50DC-DC31-4C8F-A591-9D1339C00462}" sibTransId="{4A777B72-2890-47C0-B3DB-7E3738C8217F}"/>
    <dgm:cxn modelId="{D95FAD73-BC2F-4FB8-826F-F293A592F498}" srcId="{BC6C542F-9BEE-4244-A1DA-22D45A11F3B8}" destId="{FC5D4B25-828F-4DB7-86EC-D83D3B56814E}" srcOrd="3" destOrd="0" parTransId="{BA2EB6AD-796D-47E2-9470-5244372DD5A0}" sibTransId="{2B038B35-385D-45B6-84C7-A1CD5E08ACA0}"/>
    <dgm:cxn modelId="{7192BE0C-9EDB-40DE-8AA8-EF6464D025DF}" type="presOf" srcId="{FC5D4B25-828F-4DB7-86EC-D83D3B56814E}" destId="{B5588674-CA31-4057-953D-2EE41EAEF7D9}" srcOrd="0" destOrd="4" presId="urn:microsoft.com/office/officeart/2005/8/layout/pList2"/>
    <dgm:cxn modelId="{A3D4CC4B-9AC8-420E-9EE0-61051DD6A224}" type="presOf" srcId="{13E8E75B-69A9-4DEF-9967-7703A8C20FB3}" destId="{13F812E9-3828-47A3-AE10-36B8B55099E5}" srcOrd="0" destOrd="0" presId="urn:microsoft.com/office/officeart/2005/8/layout/pList2"/>
    <dgm:cxn modelId="{3F499351-C08F-4C25-98D9-A84DC7328728}" srcId="{13E8E75B-69A9-4DEF-9967-7703A8C20FB3}" destId="{912A396E-7565-4F3B-BAFA-378A8DB0185E}" srcOrd="1" destOrd="0" parTransId="{D5E1FCB1-CE26-4CBC-8DCB-6A2FB96406B5}" sibTransId="{86E5F24D-A19A-495D-88FC-D2831E7DE939}"/>
    <dgm:cxn modelId="{D33801AC-21C7-4730-BCC1-2C59B7B397BF}" type="presOf" srcId="{BC6C542F-9BEE-4244-A1DA-22D45A11F3B8}" destId="{B5588674-CA31-4057-953D-2EE41EAEF7D9}" srcOrd="0" destOrd="0" presId="urn:microsoft.com/office/officeart/2005/8/layout/pList2"/>
    <dgm:cxn modelId="{4980EA4C-9EDE-4CFE-BE8A-DAB8593E6256}" srcId="{2238A2D1-D068-400D-9248-21EB1B8F3FC0}" destId="{99D48FFF-0F87-404A-9C88-163A14D31FD3}" srcOrd="1" destOrd="0" parTransId="{1D423449-64AF-440C-A4A3-9BA96F08325F}" sibTransId="{7FA3F914-5E14-4DC8-B4CA-6036B6F5EBC1}"/>
    <dgm:cxn modelId="{F0F2DAFF-EFDD-4DB5-9BB6-18A093FC4AAB}" type="presOf" srcId="{99D48FFF-0F87-404A-9C88-163A14D31FD3}" destId="{F63CCC45-F71F-457E-9046-6D7C11256EDB}" srcOrd="0" destOrd="0" presId="urn:microsoft.com/office/officeart/2005/8/layout/pList2"/>
    <dgm:cxn modelId="{B50B0BD0-597A-4F98-ACF5-34DDD60DEF57}" type="presOf" srcId="{3AAB7505-8898-47F6-869A-1EE0C06BF270}" destId="{77B33EE1-0C11-42E4-AC24-2E5F2DF1C9AF}" srcOrd="0" destOrd="2" presId="urn:microsoft.com/office/officeart/2005/8/layout/pList2"/>
    <dgm:cxn modelId="{F08DEE7E-F860-42AB-B1D8-4B3C7861FED0}" srcId="{99D48FFF-0F87-404A-9C88-163A14D31FD3}" destId="{6D518EFC-7938-4F7A-87F9-EF64D62FFDCB}" srcOrd="2" destOrd="0" parTransId="{0643744D-0D1C-4E77-98AE-529499E3E504}" sibTransId="{832FBF0E-2402-49E3-BB76-BDB292559630}"/>
    <dgm:cxn modelId="{18E0FF65-14DA-4F0A-BDF2-0DD8F232B5A7}" srcId="{2238A2D1-D068-400D-9248-21EB1B8F3FC0}" destId="{13E8E75B-69A9-4DEF-9967-7703A8C20FB3}" srcOrd="3" destOrd="0" parTransId="{A52C0AF2-C544-47A0-A45C-C1E62F6FF5F5}" sibTransId="{A3D96E14-5B38-4ED7-ABCE-287130B1DF9E}"/>
    <dgm:cxn modelId="{19BED217-1C19-4BA6-9C96-A5D1ABE94C08}" type="presOf" srcId="{912A396E-7565-4F3B-BAFA-378A8DB0185E}" destId="{13F812E9-3828-47A3-AE10-36B8B55099E5}" srcOrd="0" destOrd="2" presId="urn:microsoft.com/office/officeart/2005/8/layout/pList2"/>
    <dgm:cxn modelId="{062ED2F9-76B5-4B6F-9069-682A002A7589}" type="presParOf" srcId="{80EF6427-1B22-4018-8FA9-42985FF4B2BD}" destId="{8AAC48D3-242B-411B-A0A0-FFA5D9FEB7B3}" srcOrd="0" destOrd="0" presId="urn:microsoft.com/office/officeart/2005/8/layout/pList2"/>
    <dgm:cxn modelId="{D037FCE2-EE15-435E-82F5-0E02C4FF6914}" type="presParOf" srcId="{80EF6427-1B22-4018-8FA9-42985FF4B2BD}" destId="{490DA03E-3092-47D4-B479-56041FB1CE5C}" srcOrd="1" destOrd="0" presId="urn:microsoft.com/office/officeart/2005/8/layout/pList2"/>
    <dgm:cxn modelId="{29F34378-DFC0-49A3-8675-5890C5141A8D}" type="presParOf" srcId="{490DA03E-3092-47D4-B479-56041FB1CE5C}" destId="{73B05781-D943-4B22-9B45-DB8DC2F32C69}" srcOrd="0" destOrd="0" presId="urn:microsoft.com/office/officeart/2005/8/layout/pList2"/>
    <dgm:cxn modelId="{F23FFD2C-1982-437B-94F6-9F45F9185D73}" type="presParOf" srcId="{73B05781-D943-4B22-9B45-DB8DC2F32C69}" destId="{B5588674-CA31-4057-953D-2EE41EAEF7D9}" srcOrd="0" destOrd="0" presId="urn:microsoft.com/office/officeart/2005/8/layout/pList2"/>
    <dgm:cxn modelId="{DB82E68F-DCDE-4D2C-A0C1-5433CF3B5493}" type="presParOf" srcId="{73B05781-D943-4B22-9B45-DB8DC2F32C69}" destId="{BA32DB71-1491-463B-99E5-79784940CA0E}" srcOrd="1" destOrd="0" presId="urn:microsoft.com/office/officeart/2005/8/layout/pList2"/>
    <dgm:cxn modelId="{662303A9-4038-4AD3-AEBA-B09A1A0B13E5}" type="presParOf" srcId="{73B05781-D943-4B22-9B45-DB8DC2F32C69}" destId="{FC23282D-8680-46CF-8608-B8D501735BDF}" srcOrd="2" destOrd="0" presId="urn:microsoft.com/office/officeart/2005/8/layout/pList2"/>
    <dgm:cxn modelId="{293FAFD6-9877-4B23-BBB6-E4D61CC13E22}" type="presParOf" srcId="{490DA03E-3092-47D4-B479-56041FB1CE5C}" destId="{F0C6BB31-E1AC-42B4-9290-1B495D36D412}" srcOrd="1" destOrd="0" presId="urn:microsoft.com/office/officeart/2005/8/layout/pList2"/>
    <dgm:cxn modelId="{A9320EBD-5421-4286-8A50-22BA45CCE6E4}" type="presParOf" srcId="{490DA03E-3092-47D4-B479-56041FB1CE5C}" destId="{F90A1FD5-C2F4-4160-A7D8-373CC28AD5BE}" srcOrd="2" destOrd="0" presId="urn:microsoft.com/office/officeart/2005/8/layout/pList2"/>
    <dgm:cxn modelId="{3B64FE7E-EAEE-4D59-B0E3-CFA15951414C}" type="presParOf" srcId="{F90A1FD5-C2F4-4160-A7D8-373CC28AD5BE}" destId="{F63CCC45-F71F-457E-9046-6D7C11256EDB}" srcOrd="0" destOrd="0" presId="urn:microsoft.com/office/officeart/2005/8/layout/pList2"/>
    <dgm:cxn modelId="{F8277E53-12B7-491B-B661-C1F7040337A5}" type="presParOf" srcId="{F90A1FD5-C2F4-4160-A7D8-373CC28AD5BE}" destId="{CE623F9C-5EA7-4A0B-887D-4EB7921B0793}" srcOrd="1" destOrd="0" presId="urn:microsoft.com/office/officeart/2005/8/layout/pList2"/>
    <dgm:cxn modelId="{AE406350-F358-47E7-9051-8B480A7A4CE9}" type="presParOf" srcId="{F90A1FD5-C2F4-4160-A7D8-373CC28AD5BE}" destId="{D9C31E9E-DE4C-4204-B1DE-B65AAC7CBAF9}" srcOrd="2" destOrd="0" presId="urn:microsoft.com/office/officeart/2005/8/layout/pList2"/>
    <dgm:cxn modelId="{553DD6CB-EF33-4217-BDEE-42BCBFA5DE55}" type="presParOf" srcId="{490DA03E-3092-47D4-B479-56041FB1CE5C}" destId="{C003B177-E00E-44B3-8E7E-53B5BBD6BE42}" srcOrd="3" destOrd="0" presId="urn:microsoft.com/office/officeart/2005/8/layout/pList2"/>
    <dgm:cxn modelId="{C4178B96-E109-4B57-BD8D-107344CE394E}" type="presParOf" srcId="{490DA03E-3092-47D4-B479-56041FB1CE5C}" destId="{BD71136B-507C-429D-A363-500EDA4956BD}" srcOrd="4" destOrd="0" presId="urn:microsoft.com/office/officeart/2005/8/layout/pList2"/>
    <dgm:cxn modelId="{338A90B2-853C-4609-A20B-E6A24F80B117}" type="presParOf" srcId="{BD71136B-507C-429D-A363-500EDA4956BD}" destId="{77B33EE1-0C11-42E4-AC24-2E5F2DF1C9AF}" srcOrd="0" destOrd="0" presId="urn:microsoft.com/office/officeart/2005/8/layout/pList2"/>
    <dgm:cxn modelId="{D391CED4-A93D-4A9B-95F4-6FC6102C8271}" type="presParOf" srcId="{BD71136B-507C-429D-A363-500EDA4956BD}" destId="{EDB41B14-F1A0-4EA4-904F-AF1957A9F7E8}" srcOrd="1" destOrd="0" presId="urn:microsoft.com/office/officeart/2005/8/layout/pList2"/>
    <dgm:cxn modelId="{FE27E2B0-6449-4FA2-AF94-40761E152A47}" type="presParOf" srcId="{BD71136B-507C-429D-A363-500EDA4956BD}" destId="{0587CC4C-8FB1-4557-BB75-3AC54B2FA6E4}" srcOrd="2" destOrd="0" presId="urn:microsoft.com/office/officeart/2005/8/layout/pList2"/>
    <dgm:cxn modelId="{A641688C-4BAF-45BC-8DC9-324CF536E97E}" type="presParOf" srcId="{490DA03E-3092-47D4-B479-56041FB1CE5C}" destId="{7ACE4FC8-2C4D-4B65-BFF0-7E0A5F00FC04}" srcOrd="5" destOrd="0" presId="urn:microsoft.com/office/officeart/2005/8/layout/pList2"/>
    <dgm:cxn modelId="{77B2767A-686A-4F39-922F-BBADBF3B845B}" type="presParOf" srcId="{490DA03E-3092-47D4-B479-56041FB1CE5C}" destId="{4F910D53-307E-4B3D-A495-6B8C904B64E7}" srcOrd="6" destOrd="0" presId="urn:microsoft.com/office/officeart/2005/8/layout/pList2"/>
    <dgm:cxn modelId="{42D7D102-E49E-4DCA-8357-6070F627BE8F}" type="presParOf" srcId="{4F910D53-307E-4B3D-A495-6B8C904B64E7}" destId="{13F812E9-3828-47A3-AE10-36B8B55099E5}" srcOrd="0" destOrd="0" presId="urn:microsoft.com/office/officeart/2005/8/layout/pList2"/>
    <dgm:cxn modelId="{60C73588-A7F6-4641-B23E-891D63D1C0DA}" type="presParOf" srcId="{4F910D53-307E-4B3D-A495-6B8C904B64E7}" destId="{E821F71C-6531-4AA5-B61C-686B24B0B9F4}" srcOrd="1" destOrd="0" presId="urn:microsoft.com/office/officeart/2005/8/layout/pList2"/>
    <dgm:cxn modelId="{3A0613EE-C87E-4534-84DC-CAF313AE7B05}" type="presParOf" srcId="{4F910D53-307E-4B3D-A495-6B8C904B64E7}" destId="{5218F1E6-2DB5-4FCD-A208-7980181F41B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C48D3-242B-411B-A0A0-FFA5D9FEB7B3}">
      <dsp:nvSpPr>
        <dsp:cNvPr id="0" name=""/>
        <dsp:cNvSpPr/>
      </dsp:nvSpPr>
      <dsp:spPr>
        <a:xfrm>
          <a:off x="0" y="0"/>
          <a:ext cx="11050865" cy="2026196"/>
        </a:xfrm>
        <a:prstGeom prst="roundRect">
          <a:avLst>
            <a:gd name="adj" fmla="val 10000"/>
          </a:avLst>
        </a:prstGeom>
        <a:solidFill>
          <a:schemeClr val="accent4">
            <a:alpha val="90000"/>
            <a:tint val="55000"/>
            <a:hueOff val="0"/>
            <a:satOff val="0"/>
            <a:lumOff val="0"/>
            <a:alphaOff val="0"/>
          </a:schemeClr>
        </a:solidFill>
        <a:ln w="6350" cap="flat" cmpd="sng" algn="ctr">
          <a:solidFill>
            <a:schemeClr val="accent4">
              <a:alpha val="90000"/>
              <a:tint val="55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C23282D-8680-46CF-8608-B8D501735BDF}">
      <dsp:nvSpPr>
        <dsp:cNvPr id="0" name=""/>
        <dsp:cNvSpPr/>
      </dsp:nvSpPr>
      <dsp:spPr>
        <a:xfrm>
          <a:off x="646516" y="88367"/>
          <a:ext cx="1798240" cy="1799998"/>
        </a:xfrm>
        <a:prstGeom prst="ellipse">
          <a:avLst/>
        </a:prstGeom>
        <a:blipFill rotWithShape="1">
          <a:blip xmlns:r="http://schemas.openxmlformats.org/officeDocument/2006/relationships" r:embed="rId1"/>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B5588674-CA31-4057-953D-2EE41EAEF7D9}">
      <dsp:nvSpPr>
        <dsp:cNvPr id="0" name=""/>
        <dsp:cNvSpPr/>
      </dsp:nvSpPr>
      <dsp:spPr>
        <a:xfrm rot="10800000">
          <a:off x="339638" y="2133941"/>
          <a:ext cx="2411997" cy="3383987"/>
        </a:xfrm>
        <a:prstGeom prst="round2SameRect">
          <a:avLst>
            <a:gd name="adj1" fmla="val 10500"/>
            <a:gd name="adj2" fmla="val 0"/>
          </a:avLst>
        </a:prstGeom>
        <a:gradFill rotWithShape="0">
          <a:gsLst>
            <a:gs pos="0">
              <a:schemeClr val="accent4">
                <a:shade val="50000"/>
                <a:hueOff val="0"/>
                <a:satOff val="0"/>
                <a:lumOff val="0"/>
                <a:alphaOff val="0"/>
                <a:lumMod val="110000"/>
                <a:satMod val="105000"/>
                <a:tint val="67000"/>
              </a:schemeClr>
            </a:gs>
            <a:gs pos="50000">
              <a:schemeClr val="accent4">
                <a:shade val="50000"/>
                <a:hueOff val="0"/>
                <a:satOff val="0"/>
                <a:lumOff val="0"/>
                <a:alphaOff val="0"/>
                <a:lumMod val="105000"/>
                <a:satMod val="103000"/>
                <a:tint val="73000"/>
              </a:schemeClr>
            </a:gs>
            <a:gs pos="100000">
              <a:schemeClr val="accent4">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lvl="0" algn="l" defTabSz="533400">
            <a:lnSpc>
              <a:spcPct val="90000"/>
            </a:lnSpc>
            <a:spcBef>
              <a:spcPct val="0"/>
            </a:spcBef>
            <a:spcAft>
              <a:spcPct val="35000"/>
            </a:spcAft>
            <a:buSzPct val="80000"/>
            <a:buFontTx/>
            <a:buChar char="-"/>
          </a:pPr>
          <a:r>
            <a:rPr lang="en-GB" sz="1200" b="1" kern="1200" dirty="0"/>
            <a:t>Task 1: HE Design and simulation</a:t>
          </a:r>
        </a:p>
        <a:p>
          <a:pPr marL="114300" lvl="1" indent="-114300" algn="l" defTabSz="533400">
            <a:lnSpc>
              <a:spcPct val="90000"/>
            </a:lnSpc>
            <a:spcBef>
              <a:spcPct val="0"/>
            </a:spcBef>
            <a:spcAft>
              <a:spcPct val="15000"/>
            </a:spcAft>
            <a:buSzPct val="80000"/>
            <a:buFontTx/>
            <a:buChar char="••"/>
          </a:pPr>
          <a:r>
            <a:rPr lang="en-GB" sz="1200" kern="1200" dirty="0"/>
            <a:t>Development and maintenance of the fast and accurate 2D klystron codes.</a:t>
          </a:r>
          <a:endParaRPr lang="en-GB" sz="1200" b="1" kern="1200" dirty="0"/>
        </a:p>
        <a:p>
          <a:pPr marL="114300" lvl="1" indent="-114300" algn="l" defTabSz="533400">
            <a:lnSpc>
              <a:spcPct val="90000"/>
            </a:lnSpc>
            <a:spcBef>
              <a:spcPct val="0"/>
            </a:spcBef>
            <a:spcAft>
              <a:spcPct val="15000"/>
            </a:spcAft>
            <a:buSzPct val="80000"/>
            <a:buFontTx/>
            <a:buChar char="••"/>
          </a:pPr>
          <a:r>
            <a:rPr lang="en-GB" sz="1200" kern="1200" dirty="0"/>
            <a:t>Klystron simulation code KlyC version 5 was released in May 2021. About 50 users worldwide.</a:t>
          </a:r>
        </a:p>
        <a:p>
          <a:pPr marL="114300" lvl="1" indent="-114300" algn="l" defTabSz="533400">
            <a:lnSpc>
              <a:spcPct val="90000"/>
            </a:lnSpc>
            <a:spcBef>
              <a:spcPct val="0"/>
            </a:spcBef>
            <a:spcAft>
              <a:spcPct val="15000"/>
            </a:spcAft>
            <a:buSzPct val="80000"/>
            <a:buFontTx/>
            <a:buChar char="••"/>
          </a:pPr>
          <a:r>
            <a:rPr lang="en-US" sz="1200" kern="1200" dirty="0"/>
            <a:t>New KlyC version 6 will include CGUN tracking module for the beam optics simulation (gun, solenoid and collector). Will be released in January 2021. </a:t>
          </a:r>
          <a:endParaRPr lang="en-GB" sz="1200" kern="1200" dirty="0"/>
        </a:p>
        <a:p>
          <a:pPr marL="114300" lvl="1" indent="-114300" algn="l" defTabSz="533400">
            <a:lnSpc>
              <a:spcPct val="90000"/>
            </a:lnSpc>
            <a:spcBef>
              <a:spcPct val="0"/>
            </a:spcBef>
            <a:spcAft>
              <a:spcPct val="15000"/>
            </a:spcAft>
            <a:buSzPct val="80000"/>
            <a:buFontTx/>
            <a:buChar char="••"/>
          </a:pPr>
          <a:endParaRPr lang="en-GB" sz="1200" kern="1200" dirty="0"/>
        </a:p>
        <a:p>
          <a:pPr marL="114300" lvl="1" indent="-114300" algn="l" defTabSz="533400">
            <a:lnSpc>
              <a:spcPct val="90000"/>
            </a:lnSpc>
            <a:spcBef>
              <a:spcPct val="0"/>
            </a:spcBef>
            <a:spcAft>
              <a:spcPct val="15000"/>
            </a:spcAft>
            <a:buSzPct val="80000"/>
            <a:buFontTx/>
            <a:buChar char="••"/>
          </a:pPr>
          <a:endParaRPr lang="en-GB" sz="900" kern="1200" dirty="0"/>
        </a:p>
      </dsp:txBody>
      <dsp:txXfrm rot="10800000">
        <a:off x="413815" y="2133941"/>
        <a:ext cx="2263643" cy="3309810"/>
      </dsp:txXfrm>
    </dsp:sp>
    <dsp:sp modelId="{D9C31E9E-DE4C-4204-B1DE-B65AAC7CBAF9}">
      <dsp:nvSpPr>
        <dsp:cNvPr id="0" name=""/>
        <dsp:cNvSpPr/>
      </dsp:nvSpPr>
      <dsp:spPr>
        <a:xfrm>
          <a:off x="3299713" y="88367"/>
          <a:ext cx="1798240" cy="1799998"/>
        </a:xfrm>
        <a:prstGeom prst="ellipse">
          <a:avLst/>
        </a:prstGeom>
        <a:blipFill rotWithShape="1">
          <a:blip xmlns:r="http://schemas.openxmlformats.org/officeDocument/2006/relationships" r:embed="rId2"/>
          <a:srcRect/>
          <a:stretch>
            <a:fillRect t="-108000" b="-108000"/>
          </a:stretch>
        </a:blipFill>
        <a:ln w="63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F63CCC45-F71F-457E-9046-6D7C11256EDB}">
      <dsp:nvSpPr>
        <dsp:cNvPr id="0" name=""/>
        <dsp:cNvSpPr/>
      </dsp:nvSpPr>
      <dsp:spPr>
        <a:xfrm rot="10800000">
          <a:off x="2992835" y="2133941"/>
          <a:ext cx="2411997" cy="3383987"/>
        </a:xfrm>
        <a:prstGeom prst="round2SameRect">
          <a:avLst>
            <a:gd name="adj1" fmla="val 10500"/>
            <a:gd name="adj2" fmla="val 0"/>
          </a:avLst>
        </a:prstGeom>
        <a:gradFill rotWithShape="0">
          <a:gsLst>
            <a:gs pos="0">
              <a:schemeClr val="accent4">
                <a:shade val="50000"/>
                <a:hueOff val="-297102"/>
                <a:satOff val="0"/>
                <a:lumOff val="24151"/>
                <a:alphaOff val="0"/>
                <a:lumMod val="110000"/>
                <a:satMod val="105000"/>
                <a:tint val="67000"/>
              </a:schemeClr>
            </a:gs>
            <a:gs pos="50000">
              <a:schemeClr val="accent4">
                <a:shade val="50000"/>
                <a:hueOff val="-297102"/>
                <a:satOff val="0"/>
                <a:lumOff val="24151"/>
                <a:alphaOff val="0"/>
                <a:lumMod val="105000"/>
                <a:satMod val="103000"/>
                <a:tint val="73000"/>
              </a:schemeClr>
            </a:gs>
            <a:gs pos="100000">
              <a:schemeClr val="accent4">
                <a:shade val="50000"/>
                <a:hueOff val="-297102"/>
                <a:satOff val="0"/>
                <a:lumOff val="24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pPr>
          <a:r>
            <a:rPr lang="en-GB" sz="1200" b="1" kern="1200" dirty="0"/>
            <a:t>Task 2:HE LHC 400 MHz klystron</a:t>
          </a:r>
        </a:p>
        <a:p>
          <a:pPr marL="114300" lvl="1" indent="-114300" algn="l" defTabSz="533400">
            <a:lnSpc>
              <a:spcPct val="90000"/>
            </a:lnSpc>
            <a:spcBef>
              <a:spcPct val="0"/>
            </a:spcBef>
            <a:spcAft>
              <a:spcPct val="15000"/>
            </a:spcAft>
            <a:buChar char="••"/>
          </a:pPr>
          <a:r>
            <a:rPr lang="en-GB" sz="1200" kern="1200" dirty="0"/>
            <a:t>Validate the HE klystron technology (~70%) while upgrading and retro-fitting current LHC klystrons</a:t>
          </a:r>
        </a:p>
        <a:p>
          <a:pPr marL="114300" lvl="1" indent="-114300" algn="l" defTabSz="533400">
            <a:lnSpc>
              <a:spcPct val="90000"/>
            </a:lnSpc>
            <a:spcBef>
              <a:spcPct val="0"/>
            </a:spcBef>
            <a:spcAft>
              <a:spcPct val="15000"/>
            </a:spcAft>
            <a:buChar char="••"/>
          </a:pPr>
          <a:r>
            <a:rPr lang="en-US" sz="1200" kern="1200" dirty="0"/>
            <a:t>The klystron design is accepted by Thales. </a:t>
          </a:r>
          <a:r>
            <a:rPr lang="en-US" sz="1200" b="1" kern="1200" dirty="0"/>
            <a:t>Expected  delivery of the prototype to CERN is in March 2023.</a:t>
          </a:r>
          <a:endParaRPr lang="en-GB" sz="1200" b="1" kern="1200" dirty="0"/>
        </a:p>
        <a:p>
          <a:pPr marL="114300" lvl="1" indent="-114300" algn="l" defTabSz="533400">
            <a:lnSpc>
              <a:spcPct val="90000"/>
            </a:lnSpc>
            <a:spcBef>
              <a:spcPct val="0"/>
            </a:spcBef>
            <a:spcAft>
              <a:spcPct val="15000"/>
            </a:spcAft>
            <a:buChar char="••"/>
          </a:pPr>
          <a:r>
            <a:rPr lang="en-US" sz="1200" kern="1200" dirty="0"/>
            <a:t>Prepare the acceptance tests at CERN</a:t>
          </a:r>
          <a:endParaRPr lang="en-GB" sz="1200" kern="1200" dirty="0"/>
        </a:p>
      </dsp:txBody>
      <dsp:txXfrm rot="10800000">
        <a:off x="3067012" y="2133941"/>
        <a:ext cx="2263643" cy="3309810"/>
      </dsp:txXfrm>
    </dsp:sp>
    <dsp:sp modelId="{0587CC4C-8FB1-4557-BB75-3AC54B2FA6E4}">
      <dsp:nvSpPr>
        <dsp:cNvPr id="0" name=""/>
        <dsp:cNvSpPr/>
      </dsp:nvSpPr>
      <dsp:spPr>
        <a:xfrm rot="20291559">
          <a:off x="5952910" y="88367"/>
          <a:ext cx="1798240" cy="1799998"/>
        </a:xfrm>
        <a:prstGeom prst="ellipse">
          <a:avLst/>
        </a:prstGeom>
        <a:blipFill dpi="0" rotWithShape="1">
          <a:blip xmlns:r="http://schemas.openxmlformats.org/officeDocument/2006/relationships" r:embed="rId3"/>
          <a:srcRect/>
          <a:stretch>
            <a:fillRect l="-373" t="-11605" r="542" b="-19513"/>
          </a:stretch>
        </a:blipFill>
        <a:ln w="63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77B33EE1-0C11-42E4-AC24-2E5F2DF1C9AF}">
      <dsp:nvSpPr>
        <dsp:cNvPr id="0" name=""/>
        <dsp:cNvSpPr/>
      </dsp:nvSpPr>
      <dsp:spPr>
        <a:xfrm rot="10800000">
          <a:off x="5616220" y="2133941"/>
          <a:ext cx="2411997" cy="3383987"/>
        </a:xfrm>
        <a:prstGeom prst="round2SameRect">
          <a:avLst>
            <a:gd name="adj1" fmla="val 10500"/>
            <a:gd name="adj2" fmla="val 0"/>
          </a:avLst>
        </a:prstGeom>
        <a:gradFill rotWithShape="0">
          <a:gsLst>
            <a:gs pos="0">
              <a:schemeClr val="accent4">
                <a:shade val="50000"/>
                <a:hueOff val="-594204"/>
                <a:satOff val="0"/>
                <a:lumOff val="48303"/>
                <a:alphaOff val="0"/>
                <a:lumMod val="110000"/>
                <a:satMod val="105000"/>
                <a:tint val="67000"/>
              </a:schemeClr>
            </a:gs>
            <a:gs pos="50000">
              <a:schemeClr val="accent4">
                <a:shade val="50000"/>
                <a:hueOff val="-594204"/>
                <a:satOff val="0"/>
                <a:lumOff val="48303"/>
                <a:alphaOff val="0"/>
                <a:lumMod val="105000"/>
                <a:satMod val="103000"/>
                <a:tint val="73000"/>
              </a:schemeClr>
            </a:gs>
            <a:gs pos="100000">
              <a:schemeClr val="accent4">
                <a:shade val="50000"/>
                <a:hueOff val="-594204"/>
                <a:satOff val="0"/>
                <a:lumOff val="4830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lvl="0" algn="ctr" defTabSz="533400">
            <a:lnSpc>
              <a:spcPct val="90000"/>
            </a:lnSpc>
            <a:spcBef>
              <a:spcPct val="0"/>
            </a:spcBef>
            <a:spcAft>
              <a:spcPct val="35000"/>
            </a:spcAft>
            <a:buSzPct val="80000"/>
            <a:buFontTx/>
            <a:buChar char="-"/>
          </a:pPr>
          <a:r>
            <a:rPr lang="en-GB" sz="1200" b="1" kern="1200" dirty="0"/>
            <a:t>Task 3: HE-TS MBK L-band klystron</a:t>
          </a:r>
          <a:endParaRPr lang="en-GB" sz="1200" kern="1200" dirty="0"/>
        </a:p>
        <a:p>
          <a:pPr marL="114300" lvl="1" indent="-114300" algn="l" defTabSz="533400">
            <a:lnSpc>
              <a:spcPct val="90000"/>
            </a:lnSpc>
            <a:spcBef>
              <a:spcPct val="0"/>
            </a:spcBef>
            <a:spcAft>
              <a:spcPct val="15000"/>
            </a:spcAft>
            <a:buSzPct val="80000"/>
            <a:buFontTx/>
            <a:buChar char="••"/>
          </a:pPr>
          <a:r>
            <a:rPr lang="en-GB" sz="1200" b="1" kern="1200" dirty="0"/>
            <a:t>Demonstrate two-stage multibeam technology with 80%+ RF production efficiency</a:t>
          </a:r>
        </a:p>
        <a:p>
          <a:pPr marL="114300" lvl="1" indent="-114300" algn="l" defTabSz="533400">
            <a:lnSpc>
              <a:spcPct val="90000"/>
            </a:lnSpc>
            <a:spcBef>
              <a:spcPct val="0"/>
            </a:spcBef>
            <a:spcAft>
              <a:spcPct val="15000"/>
            </a:spcAft>
            <a:buSzPct val="80000"/>
            <a:buFontTx/>
            <a:buChar char="••"/>
          </a:pPr>
          <a:endParaRPr lang="en-GB" sz="1200" b="1" kern="1200" dirty="0"/>
        </a:p>
        <a:p>
          <a:pPr marL="114300" lvl="1" indent="-114300" algn="l" defTabSz="533400">
            <a:lnSpc>
              <a:spcPct val="90000"/>
            </a:lnSpc>
            <a:spcBef>
              <a:spcPct val="0"/>
            </a:spcBef>
            <a:spcAft>
              <a:spcPct val="15000"/>
            </a:spcAft>
            <a:buSzPct val="80000"/>
            <a:buFontTx/>
            <a:buChar char="••"/>
          </a:pPr>
          <a:r>
            <a:rPr lang="en-US" sz="1200" kern="1200" dirty="0"/>
            <a:t>Complete</a:t>
          </a:r>
          <a:r>
            <a:rPr lang="en-GB" sz="1200" kern="1200" dirty="0"/>
            <a:t> design  of TS MBK for CW FCC: 400 MHz, 1.2 MW</a:t>
          </a:r>
        </a:p>
        <a:p>
          <a:pPr marL="114300" lvl="1" indent="-114300" algn="l" defTabSz="533400">
            <a:lnSpc>
              <a:spcPct val="90000"/>
            </a:lnSpc>
            <a:spcBef>
              <a:spcPct val="0"/>
            </a:spcBef>
            <a:spcAft>
              <a:spcPct val="15000"/>
            </a:spcAft>
            <a:buSzPct val="80000"/>
            <a:buFontTx/>
            <a:buChar char="••"/>
          </a:pPr>
          <a:r>
            <a:rPr lang="en-US" sz="1200" kern="1200" dirty="0"/>
            <a:t>built demonstrator -&gt; WP5 of the FCC SRF R&amp;D Program</a:t>
          </a:r>
        </a:p>
        <a:p>
          <a:pPr marL="114300" lvl="1" indent="-114300" algn="l" defTabSz="533400">
            <a:lnSpc>
              <a:spcPct val="90000"/>
            </a:lnSpc>
            <a:spcBef>
              <a:spcPct val="0"/>
            </a:spcBef>
            <a:spcAft>
              <a:spcPct val="15000"/>
            </a:spcAft>
            <a:buSzPct val="80000"/>
            <a:buFontTx/>
            <a:buChar char="••"/>
          </a:pPr>
          <a:r>
            <a:rPr lang="en-US" sz="1200" kern="1200" dirty="0"/>
            <a:t>Promote this new technology towards</a:t>
          </a:r>
          <a:r>
            <a:rPr lang="en-GB" sz="1200" kern="1200" dirty="0"/>
            <a:t> CLIC, ILC, CEPC, by means of design and collaboration</a:t>
          </a:r>
        </a:p>
      </dsp:txBody>
      <dsp:txXfrm rot="10800000">
        <a:off x="5690397" y="2133941"/>
        <a:ext cx="2263643" cy="3309810"/>
      </dsp:txXfrm>
    </dsp:sp>
    <dsp:sp modelId="{5218F1E6-2DB5-4FCD-A208-7980181F41BE}">
      <dsp:nvSpPr>
        <dsp:cNvPr id="0" name=""/>
        <dsp:cNvSpPr/>
      </dsp:nvSpPr>
      <dsp:spPr>
        <a:xfrm>
          <a:off x="8606107" y="88367"/>
          <a:ext cx="1798240" cy="1799998"/>
        </a:xfrm>
        <a:prstGeom prst="ellipse">
          <a:avLst/>
        </a:prstGeom>
        <a:blipFill rotWithShape="1">
          <a:blip xmlns:r="http://schemas.openxmlformats.org/officeDocument/2006/relationships" r:embed="rId4"/>
          <a:srcRect/>
          <a:stretch>
            <a:fillRect t="-22000" b="-22000"/>
          </a:stretch>
        </a:blipFill>
        <a:ln w="6350" cap="flat" cmpd="sng" algn="ctr">
          <a:solidFill>
            <a:schemeClr val="lt1">
              <a:hueOff val="0"/>
              <a:satOff val="0"/>
              <a:lumOff val="0"/>
              <a:alphaOff val="0"/>
            </a:schemeClr>
          </a:solidFill>
          <a:prstDash val="solid"/>
          <a:miter lim="800000"/>
        </a:ln>
        <a:effectLst/>
        <a:scene3d>
          <a:camera prst="orthographicFront"/>
          <a:lightRig rig="threePt" dir="t"/>
        </a:scene3d>
        <a:sp3d>
          <a:bevelT/>
        </a:sp3d>
      </dsp:spPr>
      <dsp:style>
        <a:lnRef idx="1">
          <a:scrgbClr r="0" g="0" b="0"/>
        </a:lnRef>
        <a:fillRef idx="1">
          <a:scrgbClr r="0" g="0" b="0"/>
        </a:fillRef>
        <a:effectRef idx="1">
          <a:scrgbClr r="0" g="0" b="0"/>
        </a:effectRef>
        <a:fontRef idx="minor"/>
      </dsp:style>
    </dsp:sp>
    <dsp:sp modelId="{13F812E9-3828-47A3-AE10-36B8B55099E5}">
      <dsp:nvSpPr>
        <dsp:cNvPr id="0" name=""/>
        <dsp:cNvSpPr/>
      </dsp:nvSpPr>
      <dsp:spPr>
        <a:xfrm rot="10800000">
          <a:off x="8225518" y="2032738"/>
          <a:ext cx="2411997" cy="3383987"/>
        </a:xfrm>
        <a:prstGeom prst="round2SameRect">
          <a:avLst>
            <a:gd name="adj1" fmla="val 10500"/>
            <a:gd name="adj2" fmla="val 0"/>
          </a:avLst>
        </a:prstGeom>
        <a:gradFill rotWithShape="0">
          <a:gsLst>
            <a:gs pos="0">
              <a:schemeClr val="accent4">
                <a:shade val="50000"/>
                <a:hueOff val="-297102"/>
                <a:satOff val="0"/>
                <a:lumOff val="24151"/>
                <a:alphaOff val="0"/>
                <a:lumMod val="110000"/>
                <a:satMod val="105000"/>
                <a:tint val="67000"/>
              </a:schemeClr>
            </a:gs>
            <a:gs pos="50000">
              <a:schemeClr val="accent4">
                <a:shade val="50000"/>
                <a:hueOff val="-297102"/>
                <a:satOff val="0"/>
                <a:lumOff val="24151"/>
                <a:alphaOff val="0"/>
                <a:lumMod val="105000"/>
                <a:satMod val="103000"/>
                <a:tint val="73000"/>
              </a:schemeClr>
            </a:gs>
            <a:gs pos="100000">
              <a:schemeClr val="accent4">
                <a:shade val="50000"/>
                <a:hueOff val="-297102"/>
                <a:satOff val="0"/>
                <a:lumOff val="2415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t" anchorCtr="0">
          <a:noAutofit/>
        </a:bodyPr>
        <a:lstStyle/>
        <a:p>
          <a:pPr marL="0" lvl="0" algn="ctr" defTabSz="533400">
            <a:lnSpc>
              <a:spcPct val="90000"/>
            </a:lnSpc>
            <a:spcBef>
              <a:spcPct val="0"/>
            </a:spcBef>
            <a:spcAft>
              <a:spcPct val="35000"/>
            </a:spcAft>
            <a:buNone/>
          </a:pPr>
          <a:r>
            <a:rPr lang="en-GB" sz="1200" b="1" kern="1200" dirty="0"/>
            <a:t>Task 4: HE 50MW X-band klystron with high rep-rate</a:t>
          </a:r>
        </a:p>
        <a:p>
          <a:pPr marL="0" lvl="0" algn="ctr" defTabSz="533400">
            <a:lnSpc>
              <a:spcPct val="90000"/>
            </a:lnSpc>
            <a:spcBef>
              <a:spcPct val="0"/>
            </a:spcBef>
            <a:spcAft>
              <a:spcPct val="35000"/>
            </a:spcAft>
            <a:buNone/>
          </a:pPr>
          <a:endParaRPr lang="en-GB" sz="1200" b="1" kern="1200" dirty="0"/>
        </a:p>
        <a:p>
          <a:pPr marL="0" lvl="0" algn="l" defTabSz="533400">
            <a:lnSpc>
              <a:spcPct val="90000"/>
            </a:lnSpc>
            <a:spcBef>
              <a:spcPct val="0"/>
            </a:spcBef>
            <a:spcAft>
              <a:spcPct val="35000"/>
            </a:spcAft>
            <a:buNone/>
          </a:pPr>
          <a:r>
            <a:rPr lang="en-GB" sz="1200" kern="1200" dirty="0"/>
            <a:t>Built a klystron, demonstrate &gt;60% efficiency (cf. 38% in existing commercial tube)  in collaboration with INFN and CPI</a:t>
          </a:r>
          <a:endParaRPr lang="en-GB" sz="1200" b="1" kern="1200" dirty="0"/>
        </a:p>
        <a:p>
          <a:pPr marL="114300" lvl="1" indent="0" algn="l" defTabSz="533400">
            <a:lnSpc>
              <a:spcPct val="90000"/>
            </a:lnSpc>
            <a:spcBef>
              <a:spcPct val="0"/>
            </a:spcBef>
            <a:spcAft>
              <a:spcPct val="15000"/>
            </a:spcAft>
            <a:buChar char="••"/>
          </a:pPr>
          <a:r>
            <a:rPr lang="en-GB" sz="1200" kern="1200" dirty="0"/>
            <a:t> Reinforce synergies with CLIC, FLASH, Compact Light, Compton sources</a:t>
          </a:r>
          <a:r>
            <a:rPr lang="en-GB" sz="900" kern="1200" dirty="0"/>
            <a:t>...</a:t>
          </a:r>
          <a:endParaRPr lang="en-GB" sz="1200" kern="1200" dirty="0"/>
        </a:p>
        <a:p>
          <a:pPr marL="0" marR="0" lvl="0" indent="0" algn="l" defTabSz="914400" eaLnBrk="1" fontAlgn="auto" latinLnBrk="0" hangingPunct="1">
            <a:lnSpc>
              <a:spcPct val="100000"/>
            </a:lnSpc>
            <a:spcBef>
              <a:spcPct val="0"/>
            </a:spcBef>
            <a:spcAft>
              <a:spcPts val="0"/>
            </a:spcAft>
            <a:buClrTx/>
            <a:buSzTx/>
            <a:buFontTx/>
            <a:buChar char="••"/>
            <a:tabLst/>
            <a:defRPr/>
          </a:pPr>
          <a:r>
            <a:rPr lang="en-GB" sz="1200" kern="1200" dirty="0"/>
            <a:t> great showcase for CERN's technology. Contribution to the worldwide society. </a:t>
          </a:r>
        </a:p>
        <a:p>
          <a:pPr marL="114300" lvl="1" indent="0" algn="l" defTabSz="533400">
            <a:lnSpc>
              <a:spcPct val="90000"/>
            </a:lnSpc>
            <a:spcBef>
              <a:spcPct val="0"/>
            </a:spcBef>
            <a:spcAft>
              <a:spcPct val="15000"/>
            </a:spcAft>
            <a:buChar char="••"/>
          </a:pPr>
          <a:endParaRPr lang="en-GB" sz="1200" kern="1200" dirty="0"/>
        </a:p>
      </dsp:txBody>
      <dsp:txXfrm rot="10800000">
        <a:off x="8299695" y="2032738"/>
        <a:ext cx="2263643" cy="330981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en-GB"/>
          </a:p>
        </p:txBody>
      </p:sp>
      <p:sp>
        <p:nvSpPr>
          <p:cNvPr id="3" name="Date Placeholder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4A9991A2-CE16-42AD-802C-203B694910DB}" type="datetimeFigureOut">
              <a:rPr lang="en-GB" smtClean="0"/>
              <a:t>13/09/2022</a:t>
            </a:fld>
            <a:endParaRPr lang="en-GB"/>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66" tIns="49533" rIns="99066" bIns="49533" rtlCol="0" anchor="ctr"/>
          <a:lstStyle/>
          <a:p>
            <a:endParaRPr lang="en-GB"/>
          </a:p>
        </p:txBody>
      </p:sp>
      <p:sp>
        <p:nvSpPr>
          <p:cNvPr id="5" name="Notes Placeholder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AD1E116B-D32A-46FD-A1EC-A01B7B4B9E4F}" type="slidenum">
              <a:rPr lang="en-GB" smtClean="0"/>
              <a:t>‹#›</a:t>
            </a:fld>
            <a:endParaRPr lang="en-GB"/>
          </a:p>
        </p:txBody>
      </p:sp>
    </p:spTree>
    <p:extLst>
      <p:ext uri="{BB962C8B-B14F-4D97-AF65-F5344CB8AC3E}">
        <p14:creationId xmlns:p14="http://schemas.microsoft.com/office/powerpoint/2010/main" val="3260753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1E116B-D32A-46FD-A1EC-A01B7B4B9E4F}" type="slidenum">
              <a:rPr lang="en-GB" smtClean="0"/>
              <a:t>1</a:t>
            </a:fld>
            <a:endParaRPr lang="en-GB"/>
          </a:p>
        </p:txBody>
      </p:sp>
    </p:spTree>
    <p:extLst>
      <p:ext uri="{BB962C8B-B14F-4D97-AF65-F5344CB8AC3E}">
        <p14:creationId xmlns:p14="http://schemas.microsoft.com/office/powerpoint/2010/main" val="2251157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1E116B-D32A-46FD-A1EC-A01B7B4B9E4F}" type="slidenum">
              <a:rPr lang="en-GB" smtClean="0"/>
              <a:t>2</a:t>
            </a:fld>
            <a:endParaRPr lang="en-GB"/>
          </a:p>
        </p:txBody>
      </p:sp>
    </p:spTree>
    <p:extLst>
      <p:ext uri="{BB962C8B-B14F-4D97-AF65-F5344CB8AC3E}">
        <p14:creationId xmlns:p14="http://schemas.microsoft.com/office/powerpoint/2010/main" val="275057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1E116B-D32A-46FD-A1EC-A01B7B4B9E4F}" type="slidenum">
              <a:rPr lang="en-GB" smtClean="0"/>
              <a:t>9</a:t>
            </a:fld>
            <a:endParaRPr lang="en-GB"/>
          </a:p>
        </p:txBody>
      </p:sp>
    </p:spTree>
    <p:extLst>
      <p:ext uri="{BB962C8B-B14F-4D97-AF65-F5344CB8AC3E}">
        <p14:creationId xmlns:p14="http://schemas.microsoft.com/office/powerpoint/2010/main" val="221872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0"/>
          </p:nvPr>
        </p:nvSpPr>
        <p:spPr/>
        <p:txBody>
          <a:bodyPr/>
          <a:lstStyle/>
          <a:p>
            <a:fld id="{C05856F5-DF3E-644C-95C3-ADE8E3ABE4BA}" type="datetime1">
              <a:rPr lang="en-US" altLang="zh-CN" smtClean="0"/>
              <a:t>9/13/2022</a:t>
            </a:fld>
            <a:endParaRPr lang="zh-CN" altLang="en-US"/>
          </a:p>
        </p:txBody>
      </p:sp>
      <p:sp>
        <p:nvSpPr>
          <p:cNvPr id="5" name="Footer Placeholder 4"/>
          <p:cNvSpPr>
            <a:spLocks noGrp="1"/>
          </p:cNvSpPr>
          <p:nvPr>
            <p:ph type="ftr" sz="quarter" idx="11"/>
          </p:nvPr>
        </p:nvSpPr>
        <p:spPr/>
        <p:txBody>
          <a:bodyPr/>
          <a:lstStyle/>
          <a:p>
            <a:r>
              <a:rPr lang="en-US" altLang="zh-CN"/>
              <a:t>CLIC Grounp Meeting</a:t>
            </a:r>
            <a:endParaRPr lang="zh-CN" altLang="en-US"/>
          </a:p>
        </p:txBody>
      </p:sp>
      <p:sp>
        <p:nvSpPr>
          <p:cNvPr id="6" name="Slide Number Placeholder 5"/>
          <p:cNvSpPr>
            <a:spLocks noGrp="1"/>
          </p:cNvSpPr>
          <p:nvPr>
            <p:ph type="sldNum" sz="quarter" idx="12"/>
          </p:nvPr>
        </p:nvSpPr>
        <p:spPr/>
        <p:txBody>
          <a:bodyPr/>
          <a:lstStyle/>
          <a:p>
            <a:fld id="{DC65B5B0-3170-450B-88BF-24EA43944670}" type="slidenum">
              <a:rPr lang="zh-CN" altLang="en-US" smtClean="0"/>
              <a:t>18</a:t>
            </a:fld>
            <a:endParaRPr lang="zh-CN" altLang="en-US"/>
          </a:p>
        </p:txBody>
      </p:sp>
    </p:spTree>
    <p:extLst>
      <p:ext uri="{BB962C8B-B14F-4D97-AF65-F5344CB8AC3E}">
        <p14:creationId xmlns:p14="http://schemas.microsoft.com/office/powerpoint/2010/main" val="404885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304851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799183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150687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1889032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564704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125718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43593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1712690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326109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551007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r>
              <a:rPr lang="en-US" smtClean="0"/>
              <a:t>14/09/2022</a:t>
            </a:r>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smtClean="0"/>
              <a:t>eeFACT2022</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8EDA39-79D3-4B40-8B5B-304FB42C5AC5}" type="slidenum">
              <a:rPr lang="en-US" smtClean="0"/>
              <a:t>‹#›</a:t>
            </a:fld>
            <a:endParaRPr lang="en-US"/>
          </a:p>
        </p:txBody>
      </p:sp>
    </p:spTree>
    <p:extLst>
      <p:ext uri="{BB962C8B-B14F-4D97-AF65-F5344CB8AC3E}">
        <p14:creationId xmlns:p14="http://schemas.microsoft.com/office/powerpoint/2010/main" val="82571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275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6.xml"/><Relationship Id="rId5" Type="http://schemas.openxmlformats.org/officeDocument/2006/relationships/image" Target="../media/image40.gif"/><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 y="1398885"/>
            <a:ext cx="12179300" cy="2387600"/>
          </a:xfrm>
        </p:spPr>
        <p:txBody>
          <a:bodyPr/>
          <a:lstStyle/>
          <a:p>
            <a:r>
              <a:rPr lang="en-US" dirty="0">
                <a:solidFill>
                  <a:srgbClr val="0000FF"/>
                </a:solidFill>
              </a:rPr>
              <a:t>Development progress on TS MBK for FCC</a:t>
            </a:r>
            <a:r>
              <a:rPr lang="en-US" baseline="30000" dirty="0">
                <a:solidFill>
                  <a:srgbClr val="0000FF"/>
                </a:solidFill>
              </a:rPr>
              <a:t>ee</a:t>
            </a:r>
          </a:p>
        </p:txBody>
      </p:sp>
      <p:sp>
        <p:nvSpPr>
          <p:cNvPr id="3" name="Subtitle 2"/>
          <p:cNvSpPr>
            <a:spLocks noGrp="1"/>
          </p:cNvSpPr>
          <p:nvPr>
            <p:ph type="subTitle" idx="1"/>
          </p:nvPr>
        </p:nvSpPr>
        <p:spPr>
          <a:xfrm>
            <a:off x="1591164" y="3982463"/>
            <a:ext cx="9144000" cy="1655762"/>
          </a:xfrm>
        </p:spPr>
        <p:txBody>
          <a:bodyPr/>
          <a:lstStyle/>
          <a:p>
            <a:r>
              <a:rPr lang="en-US" b="1" dirty="0"/>
              <a:t>Zaib Un Nisa </a:t>
            </a:r>
            <a:r>
              <a:rPr lang="en-US" dirty="0"/>
              <a:t>(CERN)</a:t>
            </a:r>
          </a:p>
          <a:p>
            <a:r>
              <a:rPr lang="en-US" dirty="0"/>
              <a:t>Igor Syratchev (CERN), Jinchi Cai (UESTC), Graeme Burt (ULAN), </a:t>
            </a:r>
          </a:p>
          <a:p>
            <a:r>
              <a:rPr lang="en-US" dirty="0"/>
              <a:t>Anis Baig (ULAN, CERN)</a:t>
            </a:r>
          </a:p>
        </p:txBody>
      </p:sp>
      <p:pic>
        <p:nvPicPr>
          <p:cNvPr id="4" name="Picture 3"/>
          <p:cNvPicPr>
            <a:picLocks noChangeAspect="1"/>
          </p:cNvPicPr>
          <p:nvPr/>
        </p:nvPicPr>
        <p:blipFill>
          <a:blip r:embed="rId3"/>
          <a:stretch>
            <a:fillRect/>
          </a:stretch>
        </p:blipFill>
        <p:spPr>
          <a:xfrm>
            <a:off x="12700" y="23014"/>
            <a:ext cx="1117991" cy="1085278"/>
          </a:xfrm>
          <a:prstGeom prst="rect">
            <a:avLst/>
          </a:prstGeom>
        </p:spPr>
      </p:pic>
      <p:sp>
        <p:nvSpPr>
          <p:cNvPr id="5" name="Rectangle 4"/>
          <p:cNvSpPr/>
          <p:nvPr/>
        </p:nvSpPr>
        <p:spPr>
          <a:xfrm>
            <a:off x="1493899" y="4449"/>
            <a:ext cx="7902440" cy="1384995"/>
          </a:xfrm>
          <a:prstGeom prst="rect">
            <a:avLst/>
          </a:prstGeom>
        </p:spPr>
        <p:txBody>
          <a:bodyPr wrap="square">
            <a:spAutoFit/>
          </a:bodyPr>
          <a:lstStyle/>
          <a:p>
            <a:pPr algn="ctr"/>
            <a:r>
              <a:rPr lang="en-US" sz="2800" dirty="0" smtClean="0">
                <a:solidFill>
                  <a:srgbClr val="0000FF"/>
                </a:solidFill>
                <a:latin typeface="+mj-lt"/>
              </a:rPr>
              <a:t>65</a:t>
            </a:r>
            <a:r>
              <a:rPr lang="en-US" sz="2800" baseline="30000" dirty="0" smtClean="0">
                <a:solidFill>
                  <a:srgbClr val="0000FF"/>
                </a:solidFill>
                <a:latin typeface="+mj-lt"/>
              </a:rPr>
              <a:t>th</a:t>
            </a:r>
            <a:r>
              <a:rPr lang="en-US" sz="2800" dirty="0" smtClean="0">
                <a:solidFill>
                  <a:srgbClr val="0000FF"/>
                </a:solidFill>
                <a:latin typeface="+mj-lt"/>
              </a:rPr>
              <a:t> ICFA Advanced Beam Dynamics Workshop on High Luminosity Circular e-e+ Colliders (eeFACT2022), Sept. 12 </a:t>
            </a:r>
            <a:r>
              <a:rPr lang="en-US" sz="2800" dirty="0">
                <a:solidFill>
                  <a:srgbClr val="0000FF"/>
                </a:solidFill>
                <a:latin typeface="+mj-lt"/>
              </a:rPr>
              <a:t>– </a:t>
            </a:r>
            <a:r>
              <a:rPr lang="en-US" sz="2800" dirty="0" smtClean="0">
                <a:solidFill>
                  <a:srgbClr val="0000FF"/>
                </a:solidFill>
                <a:latin typeface="+mj-lt"/>
              </a:rPr>
              <a:t>16</a:t>
            </a:r>
            <a:r>
              <a:rPr lang="en-US" sz="2800" dirty="0">
                <a:solidFill>
                  <a:srgbClr val="0000FF"/>
                </a:solidFill>
                <a:latin typeface="+mj-lt"/>
              </a:rPr>
              <a:t>, 2022</a:t>
            </a:r>
          </a:p>
        </p:txBody>
      </p:sp>
      <p:pic>
        <p:nvPicPr>
          <p:cNvPr id="6" name="Picture 5" descr="A picture containing dark, light&#10;&#10;Description automatically generated">
            <a:extLst>
              <a:ext uri="{FF2B5EF4-FFF2-40B4-BE49-F238E27FC236}">
                <a16:creationId xmlns:lc="http://schemas.openxmlformats.org/drawingml/2006/lockedCanvas" xmlns:a16="http://schemas.microsoft.com/office/drawing/2014/main" xmlns="" id="{2ACC87F8-ECD3-DD45-912F-433CC4470863}"/>
              </a:ext>
            </a:extLst>
          </p:cNvPr>
          <p:cNvPicPr>
            <a:picLocks noChangeAspect="1"/>
          </p:cNvPicPr>
          <p:nvPr/>
        </p:nvPicPr>
        <p:blipFill>
          <a:blip r:embed="rId4"/>
          <a:stretch>
            <a:fillRect/>
          </a:stretch>
        </p:blipFill>
        <p:spPr>
          <a:xfrm>
            <a:off x="9759547" y="744373"/>
            <a:ext cx="835705" cy="447005"/>
          </a:xfrm>
          <a:prstGeom prst="rect">
            <a:avLst/>
          </a:prstGeom>
        </p:spPr>
      </p:pic>
      <p:pic>
        <p:nvPicPr>
          <p:cNvPr id="7" name="Picture 6" descr="https://agenda.infn.it/event/21199/attachments/69276/86017/logo_infn_lnf_4_orizzontale.png">
            <a:extLst>
              <a:ext uri="{FF2B5EF4-FFF2-40B4-BE49-F238E27FC236}">
                <a16:creationId xmlns:lc="http://schemas.openxmlformats.org/drawingml/2006/lockedCanvas" xmlns:a16="http://schemas.microsoft.com/office/drawing/2014/main" xmlns="" id="{9616923E-8B1B-8E47-9E45-4F9242231DE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337187" y="122771"/>
            <a:ext cx="2795954" cy="525885"/>
          </a:xfrm>
          <a:prstGeom prst="rect">
            <a:avLst/>
          </a:prstGeom>
          <a:solidFill>
            <a:schemeClr val="bg1"/>
          </a:solidFill>
        </p:spPr>
      </p:pic>
      <p:pic>
        <p:nvPicPr>
          <p:cNvPr id="8" name="Picture 7">
            <a:extLst>
              <a:ext uri="{FF2B5EF4-FFF2-40B4-BE49-F238E27FC236}">
                <a16:creationId xmlns:lc="http://schemas.openxmlformats.org/drawingml/2006/lockedCanvas" xmlns:a16="http://schemas.microsoft.com/office/drawing/2014/main" xmlns="" id="{51F224D7-82A4-B746-906B-A73105341A7D}"/>
              </a:ext>
            </a:extLst>
          </p:cNvPr>
          <p:cNvPicPr>
            <a:picLocks noChangeAspect="1"/>
          </p:cNvPicPr>
          <p:nvPr/>
        </p:nvPicPr>
        <p:blipFill>
          <a:blip r:embed="rId6"/>
          <a:stretch>
            <a:fillRect/>
          </a:stretch>
        </p:blipFill>
        <p:spPr>
          <a:xfrm>
            <a:off x="10735164" y="716112"/>
            <a:ext cx="1032437" cy="586214"/>
          </a:xfrm>
          <a:prstGeom prst="rect">
            <a:avLst/>
          </a:prstGeom>
          <a:solidFill>
            <a:schemeClr val="bg1"/>
          </a:solidFill>
        </p:spPr>
      </p:pic>
    </p:spTree>
    <p:extLst>
      <p:ext uri="{BB962C8B-B14F-4D97-AF65-F5344CB8AC3E}">
        <p14:creationId xmlns:p14="http://schemas.microsoft.com/office/powerpoint/2010/main" val="80787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41640"/>
          </a:xfrm>
        </p:spPr>
        <p:txBody>
          <a:bodyPr>
            <a:normAutofit/>
          </a:bodyPr>
          <a:lstStyle/>
          <a:p>
            <a:pPr algn="ctr"/>
            <a:r>
              <a:rPr lang="en-US" sz="2400" dirty="0">
                <a:solidFill>
                  <a:srgbClr val="0000FF"/>
                </a:solidFill>
                <a:latin typeface="+mn-lt"/>
              </a:rPr>
              <a:t>Full 3D PIC Simulation of TS MBK RF Circuit </a:t>
            </a:r>
          </a:p>
        </p:txBody>
      </p:sp>
      <p:pic>
        <p:nvPicPr>
          <p:cNvPr id="11" name="Picture 10"/>
          <p:cNvPicPr>
            <a:picLocks noChangeAspect="1"/>
          </p:cNvPicPr>
          <p:nvPr/>
        </p:nvPicPr>
        <p:blipFill>
          <a:blip r:embed="rId2"/>
          <a:stretch>
            <a:fillRect/>
          </a:stretch>
        </p:blipFill>
        <p:spPr>
          <a:xfrm>
            <a:off x="309708" y="1630737"/>
            <a:ext cx="11254129" cy="4249363"/>
          </a:xfrm>
          <a:prstGeom prst="rect">
            <a:avLst/>
          </a:prstGeom>
        </p:spPr>
      </p:pic>
      <p:sp>
        <p:nvSpPr>
          <p:cNvPr id="8" name="TextBox 7"/>
          <p:cNvSpPr txBox="1"/>
          <p:nvPr/>
        </p:nvSpPr>
        <p:spPr>
          <a:xfrm>
            <a:off x="309708" y="441640"/>
            <a:ext cx="9685192" cy="9233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a:solidFill>
                  <a:srgbClr val="000000"/>
                </a:solidFill>
                <a:ea typeface="SimSun" panose="02010600030101010101" pitchFamily="2" charset="-122"/>
              </a:rPr>
              <a:t>Rendering of the particles’ velocity modulation in the steady state and saturation</a:t>
            </a:r>
            <a:endParaRPr lang="en-US" dirty="0"/>
          </a:p>
          <a:p>
            <a:pPr marL="342900" indent="-342900">
              <a:lnSpc>
                <a:spcPct val="150000"/>
              </a:lnSpc>
              <a:buFont typeface="Arial" panose="020B0604020202020204" pitchFamily="34" charset="0"/>
              <a:buChar char="•"/>
            </a:pPr>
            <a:r>
              <a:rPr lang="en-US" dirty="0"/>
              <a:t>Efficiency is 79% without reflected electrons in the output cavity.</a:t>
            </a:r>
          </a:p>
        </p:txBody>
      </p:sp>
      <p:sp>
        <p:nvSpPr>
          <p:cNvPr id="4" name="Date Placeholder 3"/>
          <p:cNvSpPr>
            <a:spLocks noGrp="1"/>
          </p:cNvSpPr>
          <p:nvPr>
            <p:ph type="dt" sz="half" idx="10"/>
          </p:nvPr>
        </p:nvSpPr>
        <p:spPr/>
        <p:txBody>
          <a:bodyPr/>
          <a:lstStyle/>
          <a:p>
            <a:r>
              <a:rPr lang="en-US" smtClean="0"/>
              <a:t>14/09/2022</a:t>
            </a:r>
            <a:endParaRPr lang="en-US"/>
          </a:p>
        </p:txBody>
      </p:sp>
      <p:sp>
        <p:nvSpPr>
          <p:cNvPr id="5" name="Footer Placeholder 4"/>
          <p:cNvSpPr>
            <a:spLocks noGrp="1"/>
          </p:cNvSpPr>
          <p:nvPr>
            <p:ph type="ftr" sz="quarter" idx="11"/>
          </p:nvPr>
        </p:nvSpPr>
        <p:spPr/>
        <p:txBody>
          <a:bodyPr/>
          <a:lstStyle/>
          <a:p>
            <a:pPr algn="ctr"/>
            <a:r>
              <a:rPr lang="en-US" dirty="0" smtClean="0"/>
              <a:t>eeFACT2022</a:t>
            </a:r>
            <a:endParaRPr lang="en-US" dirty="0"/>
          </a:p>
        </p:txBody>
      </p:sp>
      <p:sp>
        <p:nvSpPr>
          <p:cNvPr id="6" name="Slide Number Placeholder 5"/>
          <p:cNvSpPr>
            <a:spLocks noGrp="1"/>
          </p:cNvSpPr>
          <p:nvPr>
            <p:ph type="sldNum" sz="quarter" idx="12"/>
          </p:nvPr>
        </p:nvSpPr>
        <p:spPr/>
        <p:txBody>
          <a:bodyPr/>
          <a:lstStyle/>
          <a:p>
            <a:pPr algn="r"/>
            <a:fld id="{868EDA39-79D3-4B40-8B5B-304FB42C5AC5}" type="slidenum">
              <a:rPr lang="en-US" smtClean="0"/>
              <a:pPr algn="r"/>
              <a:t>10</a:t>
            </a:fld>
            <a:endParaRPr lang="en-US" dirty="0"/>
          </a:p>
        </p:txBody>
      </p:sp>
    </p:spTree>
    <p:extLst>
      <p:ext uri="{BB962C8B-B14F-4D97-AF65-F5344CB8AC3E}">
        <p14:creationId xmlns:p14="http://schemas.microsoft.com/office/powerpoint/2010/main" val="1132122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ower%20transfer%20curve%20hollow%20beam.jpg"/>
          <p:cNvPicPr/>
          <p:nvPr/>
        </p:nvPicPr>
        <p:blipFill rotWithShape="1">
          <a:blip r:embed="rId2">
            <a:extLst>
              <a:ext uri="{28A0092B-C50C-407E-A947-70E740481C1C}">
                <a14:useLocalDpi xmlns:a14="http://schemas.microsoft.com/office/drawing/2010/main" val="0"/>
              </a:ext>
            </a:extLst>
          </a:blip>
          <a:srcRect l="4480" r="6923"/>
          <a:stretch/>
        </p:blipFill>
        <p:spPr bwMode="auto">
          <a:xfrm>
            <a:off x="129223" y="605336"/>
            <a:ext cx="5803899" cy="3649364"/>
          </a:xfrm>
          <a:prstGeom prst="rect">
            <a:avLst/>
          </a:prstGeom>
          <a:noFill/>
          <a:ln>
            <a:noFill/>
          </a:ln>
        </p:spPr>
      </p:pic>
      <p:pic>
        <p:nvPicPr>
          <p:cNvPr id="6" name="Picture 5" descr="Bandwidth%20curve%20for%20FCC%20TS%20MBK%20hollow%20beam.jpg"/>
          <p:cNvPicPr/>
          <p:nvPr/>
        </p:nvPicPr>
        <p:blipFill rotWithShape="1">
          <a:blip r:embed="rId3">
            <a:extLst>
              <a:ext uri="{28A0092B-C50C-407E-A947-70E740481C1C}">
                <a14:useLocalDpi xmlns:a14="http://schemas.microsoft.com/office/drawing/2010/main" val="0"/>
              </a:ext>
            </a:extLst>
          </a:blip>
          <a:srcRect l="4963" r="5996"/>
          <a:stretch/>
        </p:blipFill>
        <p:spPr bwMode="auto">
          <a:xfrm>
            <a:off x="6057900" y="605336"/>
            <a:ext cx="5647372" cy="3679355"/>
          </a:xfrm>
          <a:prstGeom prst="rect">
            <a:avLst/>
          </a:prstGeom>
          <a:noFill/>
          <a:ln>
            <a:noFill/>
          </a:ln>
        </p:spPr>
      </p:pic>
      <p:sp>
        <p:nvSpPr>
          <p:cNvPr id="8" name="TextBox 7"/>
          <p:cNvSpPr txBox="1"/>
          <p:nvPr/>
        </p:nvSpPr>
        <p:spPr>
          <a:xfrm>
            <a:off x="1" y="0"/>
            <a:ext cx="12192000" cy="461665"/>
          </a:xfrm>
          <a:prstGeom prst="rect">
            <a:avLst/>
          </a:prstGeom>
          <a:noFill/>
        </p:spPr>
        <p:txBody>
          <a:bodyPr wrap="square" rtlCol="0">
            <a:spAutoFit/>
          </a:bodyPr>
          <a:lstStyle/>
          <a:p>
            <a:pPr algn="ctr"/>
            <a:r>
              <a:rPr lang="en-US" sz="2400" dirty="0">
                <a:solidFill>
                  <a:srgbClr val="0000FF"/>
                </a:solidFill>
              </a:rPr>
              <a:t>Power transfer and frequency band of TS MBK (CST PIC) </a:t>
            </a:r>
          </a:p>
        </p:txBody>
      </p:sp>
      <p:sp>
        <p:nvSpPr>
          <p:cNvPr id="9" name="TextBox 8"/>
          <p:cNvSpPr txBox="1"/>
          <p:nvPr/>
        </p:nvSpPr>
        <p:spPr>
          <a:xfrm>
            <a:off x="425450" y="4378838"/>
            <a:ext cx="11264900" cy="1938992"/>
          </a:xfrm>
          <a:prstGeom prst="rect">
            <a:avLst/>
          </a:prstGeom>
          <a:noFill/>
        </p:spPr>
        <p:txBody>
          <a:bodyPr wrap="square" rtlCol="0">
            <a:spAutoFit/>
          </a:bodyPr>
          <a:lstStyle/>
          <a:p>
            <a:pPr marL="342900" indent="-342900">
              <a:spcBef>
                <a:spcPts val="600"/>
              </a:spcBef>
              <a:spcAft>
                <a:spcPts val="600"/>
              </a:spcAft>
              <a:buAutoNum type="arabicPeriod"/>
            </a:pPr>
            <a:r>
              <a:rPr lang="en-US" dirty="0"/>
              <a:t>Hollow beam design makes tube less sensitive to beam parameter.</a:t>
            </a:r>
          </a:p>
          <a:p>
            <a:pPr marL="342900" indent="-342900">
              <a:spcBef>
                <a:spcPts val="600"/>
              </a:spcBef>
              <a:spcAft>
                <a:spcPts val="600"/>
              </a:spcAft>
              <a:buAutoNum type="arabicPeriod"/>
            </a:pPr>
            <a:r>
              <a:rPr lang="en-US" dirty="0"/>
              <a:t>11.5 kV for the first stage, 58kV for the second stage, oil tank is not necessary for HV insulation.</a:t>
            </a:r>
          </a:p>
          <a:p>
            <a:pPr marL="342900" indent="-342900">
              <a:spcBef>
                <a:spcPts val="600"/>
              </a:spcBef>
              <a:spcAft>
                <a:spcPts val="600"/>
              </a:spcAft>
              <a:buAutoNum type="arabicPeriod"/>
            </a:pPr>
            <a:r>
              <a:rPr lang="en-US" dirty="0"/>
              <a:t>-3dB bandwidth is over 16MHz.</a:t>
            </a:r>
          </a:p>
          <a:p>
            <a:pPr marL="342900" indent="-342900">
              <a:spcBef>
                <a:spcPts val="600"/>
              </a:spcBef>
              <a:spcAft>
                <a:spcPts val="600"/>
              </a:spcAft>
              <a:buAutoNum type="arabicPeriod"/>
            </a:pPr>
            <a:r>
              <a:rPr lang="en-US" dirty="0"/>
              <a:t>Klystron could deliver 1.23MW output power at 400MHz, with circuit length of 1.6m. No instability in RF circuit were found.</a:t>
            </a:r>
          </a:p>
        </p:txBody>
      </p:sp>
      <p:sp>
        <p:nvSpPr>
          <p:cNvPr id="2" name="Date Placeholder 1"/>
          <p:cNvSpPr>
            <a:spLocks noGrp="1"/>
          </p:cNvSpPr>
          <p:nvPr>
            <p:ph type="dt" sz="half" idx="10"/>
          </p:nvPr>
        </p:nvSpPr>
        <p:spPr/>
        <p:txBody>
          <a:bodyPr/>
          <a:lstStyle/>
          <a:p>
            <a:r>
              <a:rPr lang="en-US" smtClean="0"/>
              <a:t>14/09/2022</a:t>
            </a:r>
            <a:endParaRPr lang="en-US"/>
          </a:p>
        </p:txBody>
      </p:sp>
      <p:sp>
        <p:nvSpPr>
          <p:cNvPr id="3" name="Footer Placeholder 2"/>
          <p:cNvSpPr>
            <a:spLocks noGrp="1"/>
          </p:cNvSpPr>
          <p:nvPr>
            <p:ph type="ftr" sz="quarter" idx="11"/>
          </p:nvPr>
        </p:nvSpPr>
        <p:spPr/>
        <p:txBody>
          <a:bodyPr/>
          <a:lstStyle/>
          <a:p>
            <a:pPr algn="ctr"/>
            <a:r>
              <a:rPr lang="en-US" dirty="0" smtClean="0"/>
              <a:t>eeFACT2022</a:t>
            </a:r>
            <a:endParaRPr lang="en-US" dirty="0"/>
          </a:p>
        </p:txBody>
      </p:sp>
      <p:sp>
        <p:nvSpPr>
          <p:cNvPr id="4" name="Slide Number Placeholder 3"/>
          <p:cNvSpPr>
            <a:spLocks noGrp="1"/>
          </p:cNvSpPr>
          <p:nvPr>
            <p:ph type="sldNum" sz="quarter" idx="12"/>
          </p:nvPr>
        </p:nvSpPr>
        <p:spPr/>
        <p:txBody>
          <a:bodyPr/>
          <a:lstStyle/>
          <a:p>
            <a:pPr algn="r"/>
            <a:fld id="{868EDA39-79D3-4B40-8B5B-304FB42C5AC5}" type="slidenum">
              <a:rPr lang="en-US" smtClean="0"/>
              <a:pPr algn="r"/>
              <a:t>11</a:t>
            </a:fld>
            <a:endParaRPr lang="en-US" dirty="0"/>
          </a:p>
        </p:txBody>
      </p:sp>
    </p:spTree>
    <p:extLst>
      <p:ext uri="{BB962C8B-B14F-4D97-AF65-F5344CB8AC3E}">
        <p14:creationId xmlns:p14="http://schemas.microsoft.com/office/powerpoint/2010/main" val="858314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053" r="9231"/>
          <a:stretch/>
        </p:blipFill>
        <p:spPr>
          <a:xfrm>
            <a:off x="326245" y="443573"/>
            <a:ext cx="1714805" cy="1804114"/>
          </a:xfrm>
          <a:prstGeom prst="rect">
            <a:avLst/>
          </a:prstGeom>
        </p:spPr>
      </p:pic>
      <p:pic>
        <p:nvPicPr>
          <p:cNvPr id="3" name="Picture 2"/>
          <p:cNvPicPr>
            <a:picLocks noChangeAspect="1"/>
          </p:cNvPicPr>
          <p:nvPr/>
        </p:nvPicPr>
        <p:blipFill>
          <a:blip r:embed="rId3"/>
          <a:stretch>
            <a:fillRect/>
          </a:stretch>
        </p:blipFill>
        <p:spPr>
          <a:xfrm>
            <a:off x="2181884" y="353003"/>
            <a:ext cx="3009801" cy="1975431"/>
          </a:xfrm>
          <a:prstGeom prst="rect">
            <a:avLst/>
          </a:prstGeom>
        </p:spPr>
      </p:pic>
      <p:pic>
        <p:nvPicPr>
          <p:cNvPr id="6" name="Picture 5"/>
          <p:cNvPicPr>
            <a:picLocks noChangeAspect="1"/>
          </p:cNvPicPr>
          <p:nvPr/>
        </p:nvPicPr>
        <p:blipFill rotWithShape="1">
          <a:blip r:embed="rId4"/>
          <a:srcRect l="4386" r="8100"/>
          <a:stretch/>
        </p:blipFill>
        <p:spPr>
          <a:xfrm rot="16200000">
            <a:off x="222765" y="2509273"/>
            <a:ext cx="1921766" cy="1714802"/>
          </a:xfrm>
          <a:prstGeom prst="rect">
            <a:avLst/>
          </a:prstGeom>
        </p:spPr>
      </p:pic>
      <p:pic>
        <p:nvPicPr>
          <p:cNvPr id="9" name="Picture 8"/>
          <p:cNvPicPr>
            <a:picLocks noChangeAspect="1"/>
          </p:cNvPicPr>
          <p:nvPr/>
        </p:nvPicPr>
        <p:blipFill>
          <a:blip r:embed="rId5"/>
          <a:stretch>
            <a:fillRect/>
          </a:stretch>
        </p:blipFill>
        <p:spPr>
          <a:xfrm>
            <a:off x="2181883" y="2405791"/>
            <a:ext cx="3009801" cy="2026783"/>
          </a:xfrm>
          <a:prstGeom prst="rect">
            <a:avLst/>
          </a:prstGeom>
        </p:spPr>
      </p:pic>
      <p:sp>
        <p:nvSpPr>
          <p:cNvPr id="11" name="TextBox 10"/>
          <p:cNvSpPr txBox="1"/>
          <p:nvPr/>
        </p:nvSpPr>
        <p:spPr>
          <a:xfrm>
            <a:off x="34568" y="443573"/>
            <a:ext cx="301686" cy="369332"/>
          </a:xfrm>
          <a:prstGeom prst="rect">
            <a:avLst/>
          </a:prstGeom>
          <a:solidFill>
            <a:schemeClr val="accent3">
              <a:lumMod val="60000"/>
              <a:lumOff val="40000"/>
            </a:schemeClr>
          </a:solidFill>
        </p:spPr>
        <p:txBody>
          <a:bodyPr wrap="none" rtlCol="0">
            <a:spAutoFit/>
          </a:bodyPr>
          <a:lstStyle/>
          <a:p>
            <a:r>
              <a:rPr lang="en-US" dirty="0"/>
              <a:t>1</a:t>
            </a:r>
            <a:endParaRPr lang="en-GB" dirty="0"/>
          </a:p>
        </p:txBody>
      </p:sp>
      <p:sp>
        <p:nvSpPr>
          <p:cNvPr id="12" name="TextBox 11"/>
          <p:cNvSpPr txBox="1"/>
          <p:nvPr/>
        </p:nvSpPr>
        <p:spPr>
          <a:xfrm>
            <a:off x="24558" y="2405791"/>
            <a:ext cx="301686" cy="369332"/>
          </a:xfrm>
          <a:prstGeom prst="rect">
            <a:avLst/>
          </a:prstGeom>
          <a:solidFill>
            <a:schemeClr val="accent3">
              <a:lumMod val="60000"/>
              <a:lumOff val="40000"/>
            </a:schemeClr>
          </a:solidFill>
        </p:spPr>
        <p:txBody>
          <a:bodyPr wrap="none" rtlCol="0">
            <a:spAutoFit/>
          </a:bodyPr>
          <a:lstStyle/>
          <a:p>
            <a:r>
              <a:rPr lang="en-US" dirty="0"/>
              <a:t>2</a:t>
            </a:r>
            <a:endParaRPr lang="en-GB" dirty="0"/>
          </a:p>
        </p:txBody>
      </p:sp>
      <p:sp>
        <p:nvSpPr>
          <p:cNvPr id="13" name="TextBox 12"/>
          <p:cNvSpPr txBox="1"/>
          <p:nvPr/>
        </p:nvSpPr>
        <p:spPr>
          <a:xfrm>
            <a:off x="34568" y="4419897"/>
            <a:ext cx="301686" cy="369332"/>
          </a:xfrm>
          <a:prstGeom prst="rect">
            <a:avLst/>
          </a:prstGeom>
          <a:solidFill>
            <a:schemeClr val="accent3">
              <a:lumMod val="60000"/>
              <a:lumOff val="40000"/>
            </a:schemeClr>
          </a:solidFill>
        </p:spPr>
        <p:txBody>
          <a:bodyPr wrap="none" rtlCol="0">
            <a:spAutoFit/>
          </a:bodyPr>
          <a:lstStyle/>
          <a:p>
            <a:r>
              <a:rPr lang="en-US" dirty="0"/>
              <a:t>3</a:t>
            </a:r>
            <a:endParaRPr lang="en-GB" dirty="0"/>
          </a:p>
        </p:txBody>
      </p:sp>
      <p:sp>
        <p:nvSpPr>
          <p:cNvPr id="14" name="TextBox 13"/>
          <p:cNvSpPr txBox="1"/>
          <p:nvPr/>
        </p:nvSpPr>
        <p:spPr>
          <a:xfrm>
            <a:off x="1903731" y="56744"/>
            <a:ext cx="3566104" cy="307777"/>
          </a:xfrm>
          <a:prstGeom prst="rect">
            <a:avLst/>
          </a:prstGeom>
          <a:noFill/>
        </p:spPr>
        <p:txBody>
          <a:bodyPr wrap="none" rtlCol="0">
            <a:spAutoFit/>
          </a:bodyPr>
          <a:lstStyle/>
          <a:p>
            <a:r>
              <a:rPr lang="en-US" sz="1400" dirty="0"/>
              <a:t>E</a:t>
            </a:r>
            <a:r>
              <a:rPr lang="en-US" sz="1400" baseline="-25000" dirty="0"/>
              <a:t>z</a:t>
            </a:r>
            <a:r>
              <a:rPr lang="en-US" sz="1400" dirty="0"/>
              <a:t> at beams centers radius (middle of the gap) </a:t>
            </a:r>
            <a:endParaRPr lang="en-GB" sz="1400" dirty="0"/>
          </a:p>
        </p:txBody>
      </p:sp>
      <p:pic>
        <p:nvPicPr>
          <p:cNvPr id="15" name="Picture 14"/>
          <p:cNvPicPr>
            <a:picLocks noChangeAspect="1"/>
          </p:cNvPicPr>
          <p:nvPr/>
        </p:nvPicPr>
        <p:blipFill rotWithShape="1">
          <a:blip r:embed="rId6"/>
          <a:srcRect r="1639"/>
          <a:stretch/>
        </p:blipFill>
        <p:spPr>
          <a:xfrm>
            <a:off x="2181883" y="4604563"/>
            <a:ext cx="2960486" cy="1954279"/>
          </a:xfrm>
          <a:prstGeom prst="rect">
            <a:avLst/>
          </a:prstGeom>
        </p:spPr>
      </p:pic>
      <p:pic>
        <p:nvPicPr>
          <p:cNvPr id="16" name="Picture 15"/>
          <p:cNvPicPr>
            <a:picLocks noChangeAspect="1"/>
          </p:cNvPicPr>
          <p:nvPr/>
        </p:nvPicPr>
        <p:blipFill>
          <a:blip r:embed="rId7"/>
          <a:stretch>
            <a:fillRect/>
          </a:stretch>
        </p:blipFill>
        <p:spPr>
          <a:xfrm rot="5400000">
            <a:off x="172141" y="4655561"/>
            <a:ext cx="1954576" cy="1508603"/>
          </a:xfrm>
          <a:prstGeom prst="rect">
            <a:avLst/>
          </a:prstGeom>
        </p:spPr>
      </p:pic>
      <p:sp>
        <p:nvSpPr>
          <p:cNvPr id="4" name="TextBox 3"/>
          <p:cNvSpPr txBox="1"/>
          <p:nvPr/>
        </p:nvSpPr>
        <p:spPr>
          <a:xfrm>
            <a:off x="856313" y="4658424"/>
            <a:ext cx="327334" cy="261610"/>
          </a:xfrm>
          <a:prstGeom prst="rect">
            <a:avLst/>
          </a:prstGeom>
          <a:noFill/>
        </p:spPr>
        <p:txBody>
          <a:bodyPr wrap="none" rtlCol="0">
            <a:spAutoFit/>
          </a:bodyPr>
          <a:lstStyle/>
          <a:p>
            <a:r>
              <a:rPr lang="en-US" sz="1100" dirty="0">
                <a:solidFill>
                  <a:schemeClr val="bg1"/>
                </a:solidFill>
              </a:rPr>
              <a:t>#1</a:t>
            </a:r>
            <a:endParaRPr lang="en-GB" sz="1100" dirty="0">
              <a:solidFill>
                <a:schemeClr val="bg1"/>
              </a:solidFill>
            </a:endParaRPr>
          </a:p>
        </p:txBody>
      </p:sp>
      <p:sp>
        <p:nvSpPr>
          <p:cNvPr id="17" name="TextBox 16"/>
          <p:cNvSpPr txBox="1"/>
          <p:nvPr/>
        </p:nvSpPr>
        <p:spPr>
          <a:xfrm>
            <a:off x="1388400" y="5687565"/>
            <a:ext cx="327334" cy="261610"/>
          </a:xfrm>
          <a:prstGeom prst="rect">
            <a:avLst/>
          </a:prstGeom>
          <a:noFill/>
        </p:spPr>
        <p:txBody>
          <a:bodyPr wrap="none" rtlCol="0">
            <a:spAutoFit/>
          </a:bodyPr>
          <a:lstStyle/>
          <a:p>
            <a:r>
              <a:rPr lang="en-US" sz="1100" dirty="0">
                <a:solidFill>
                  <a:schemeClr val="bg1"/>
                </a:solidFill>
              </a:rPr>
              <a:t>#4</a:t>
            </a:r>
            <a:endParaRPr lang="en-GB" sz="1100" dirty="0">
              <a:solidFill>
                <a:schemeClr val="bg1"/>
              </a:solidFill>
            </a:endParaRPr>
          </a:p>
        </p:txBody>
      </p:sp>
      <p:cxnSp>
        <p:nvCxnSpPr>
          <p:cNvPr id="7" name="Straight Arrow Connector 6"/>
          <p:cNvCxnSpPr>
            <a:stCxn id="4" idx="2"/>
          </p:cNvCxnSpPr>
          <p:nvPr/>
        </p:nvCxnSpPr>
        <p:spPr>
          <a:xfrm>
            <a:off x="1019980" y="4920034"/>
            <a:ext cx="129449" cy="1737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7" idx="0"/>
          </p:cNvCxnSpPr>
          <p:nvPr/>
        </p:nvCxnSpPr>
        <p:spPr>
          <a:xfrm flipH="1" flipV="1">
            <a:off x="1441525" y="5534809"/>
            <a:ext cx="110542" cy="1527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662126" y="4781534"/>
            <a:ext cx="340158" cy="276999"/>
          </a:xfrm>
          <a:prstGeom prst="rect">
            <a:avLst/>
          </a:prstGeom>
          <a:noFill/>
        </p:spPr>
        <p:txBody>
          <a:bodyPr wrap="none" rtlCol="0">
            <a:spAutoFit/>
          </a:bodyPr>
          <a:lstStyle/>
          <a:p>
            <a:r>
              <a:rPr lang="en-US" sz="1200" dirty="0">
                <a:solidFill>
                  <a:srgbClr val="FF0000"/>
                </a:solidFill>
              </a:rPr>
              <a:t>#1</a:t>
            </a:r>
            <a:endParaRPr lang="en-GB" sz="1200" dirty="0">
              <a:solidFill>
                <a:srgbClr val="FF0000"/>
              </a:solidFill>
            </a:endParaRPr>
          </a:p>
        </p:txBody>
      </p:sp>
      <p:sp>
        <p:nvSpPr>
          <p:cNvPr id="22" name="TextBox 21"/>
          <p:cNvSpPr txBox="1"/>
          <p:nvPr/>
        </p:nvSpPr>
        <p:spPr>
          <a:xfrm>
            <a:off x="3346625" y="4554549"/>
            <a:ext cx="340158" cy="276999"/>
          </a:xfrm>
          <a:prstGeom prst="rect">
            <a:avLst/>
          </a:prstGeom>
          <a:noFill/>
        </p:spPr>
        <p:txBody>
          <a:bodyPr wrap="none" rtlCol="0">
            <a:spAutoFit/>
          </a:bodyPr>
          <a:lstStyle/>
          <a:p>
            <a:r>
              <a:rPr lang="en-US" sz="1200" dirty="0">
                <a:solidFill>
                  <a:srgbClr val="00FF00"/>
                </a:solidFill>
              </a:rPr>
              <a:t>#4</a:t>
            </a:r>
            <a:endParaRPr lang="en-GB" sz="1200" dirty="0">
              <a:solidFill>
                <a:srgbClr val="00FF00"/>
              </a:solidFill>
            </a:endParaRPr>
          </a:p>
        </p:txBody>
      </p:sp>
      <p:sp>
        <p:nvSpPr>
          <p:cNvPr id="23" name="TextBox 22"/>
          <p:cNvSpPr txBox="1"/>
          <p:nvPr/>
        </p:nvSpPr>
        <p:spPr>
          <a:xfrm>
            <a:off x="1903731" y="4328699"/>
            <a:ext cx="3563155" cy="307777"/>
          </a:xfrm>
          <a:prstGeom prst="rect">
            <a:avLst/>
          </a:prstGeom>
          <a:noFill/>
        </p:spPr>
        <p:txBody>
          <a:bodyPr wrap="none" rtlCol="0">
            <a:spAutoFit/>
          </a:bodyPr>
          <a:lstStyle/>
          <a:p>
            <a:r>
              <a:rPr lang="en-US" sz="1400" dirty="0"/>
              <a:t>E</a:t>
            </a:r>
            <a:r>
              <a:rPr lang="en-US" sz="1400" baseline="-25000" dirty="0"/>
              <a:t>z</a:t>
            </a:r>
            <a:r>
              <a:rPr lang="en-US" sz="1400" dirty="0"/>
              <a:t> at single beams radius (middle of the gap) </a:t>
            </a:r>
            <a:endParaRPr lang="en-GB" sz="1400" dirty="0"/>
          </a:p>
        </p:txBody>
      </p:sp>
      <p:sp>
        <p:nvSpPr>
          <p:cNvPr id="24" name="TextBox 23"/>
          <p:cNvSpPr txBox="1"/>
          <p:nvPr/>
        </p:nvSpPr>
        <p:spPr>
          <a:xfrm>
            <a:off x="5576101" y="74275"/>
            <a:ext cx="6581331" cy="461665"/>
          </a:xfrm>
          <a:prstGeom prst="rect">
            <a:avLst/>
          </a:prstGeom>
          <a:noFill/>
        </p:spPr>
        <p:txBody>
          <a:bodyPr wrap="square" rtlCol="0">
            <a:spAutoFit/>
          </a:bodyPr>
          <a:lstStyle/>
          <a:p>
            <a:r>
              <a:rPr lang="en-US" sz="2400" dirty="0">
                <a:solidFill>
                  <a:srgbClr val="0000FF"/>
                </a:solidFill>
              </a:rPr>
              <a:t>Output cavity of the HE UHF (400 MHz) MBK.</a:t>
            </a:r>
          </a:p>
        </p:txBody>
      </p:sp>
      <p:sp>
        <p:nvSpPr>
          <p:cNvPr id="25" name="TextBox 24"/>
          <p:cNvSpPr txBox="1"/>
          <p:nvPr/>
        </p:nvSpPr>
        <p:spPr>
          <a:xfrm>
            <a:off x="5462270" y="778193"/>
            <a:ext cx="6381634" cy="923330"/>
          </a:xfrm>
          <a:prstGeom prst="rect">
            <a:avLst/>
          </a:prstGeom>
          <a:noFill/>
        </p:spPr>
        <p:txBody>
          <a:bodyPr wrap="square" rtlCol="0">
            <a:spAutoFit/>
          </a:bodyPr>
          <a:lstStyle/>
          <a:p>
            <a:r>
              <a:rPr lang="en-US" dirty="0"/>
              <a:t>TS technology will profit from the compact arrangement of RF cavities. TM01 reentrant cavities were selected and adopted to host 10x2.7A beams.  </a:t>
            </a:r>
            <a:endParaRPr lang="en-GB" dirty="0"/>
          </a:p>
        </p:txBody>
      </p:sp>
      <p:sp>
        <p:nvSpPr>
          <p:cNvPr id="26" name="TextBox 25"/>
          <p:cNvSpPr txBox="1"/>
          <p:nvPr/>
        </p:nvSpPr>
        <p:spPr>
          <a:xfrm>
            <a:off x="5782387" y="1851477"/>
            <a:ext cx="6122358" cy="3416320"/>
          </a:xfrm>
          <a:prstGeom prst="rect">
            <a:avLst/>
          </a:prstGeom>
          <a:noFill/>
        </p:spPr>
        <p:txBody>
          <a:bodyPr wrap="square" rtlCol="0">
            <a:spAutoFit/>
          </a:bodyPr>
          <a:lstStyle/>
          <a:p>
            <a:pPr marL="342900" indent="-342900">
              <a:buFont typeface="+mj-lt"/>
              <a:buAutoNum type="arabicPeriod"/>
            </a:pPr>
            <a:r>
              <a:rPr lang="en-US" dirty="0"/>
              <a:t>The original output cavity is coupled to two orthogonal waveguides. In this case we found that reflected electrons are originated not from every channel, but from the ones that have highest (azimuthally) impedance.</a:t>
            </a:r>
          </a:p>
          <a:p>
            <a:pPr marL="342900" indent="-342900">
              <a:buFont typeface="+mj-lt"/>
              <a:buAutoNum type="arabicPeriod"/>
            </a:pPr>
            <a:r>
              <a:rPr lang="en-US" dirty="0"/>
              <a:t>This effect was compensated by introducing racetrack shape of the cavity to compensate for the quadrupolar filed distortion. Then, reflected elections origin showed  azimuthal dependence within the individual beamlet, that followed 6% dipolar distortion of the electric field.</a:t>
            </a:r>
          </a:p>
          <a:p>
            <a:pPr marL="342900" indent="-342900">
              <a:buFont typeface="+mj-lt"/>
              <a:buAutoNum type="arabicPeriod"/>
            </a:pPr>
            <a:r>
              <a:rPr lang="en-US" dirty="0"/>
              <a:t>This effect was compensated with </a:t>
            </a:r>
            <a:r>
              <a:rPr lang="en-US" b="1" dirty="0"/>
              <a:t>L-C tuners, </a:t>
            </a:r>
            <a:r>
              <a:rPr lang="en-US" dirty="0"/>
              <a:t>which reduced dipolar component down to about 1.5% and preserved compensation of the quadrupolar component.   </a:t>
            </a:r>
            <a:endParaRPr lang="en-GB" dirty="0"/>
          </a:p>
        </p:txBody>
      </p:sp>
      <p:sp>
        <p:nvSpPr>
          <p:cNvPr id="27" name="TextBox 26"/>
          <p:cNvSpPr txBox="1"/>
          <p:nvPr/>
        </p:nvSpPr>
        <p:spPr>
          <a:xfrm>
            <a:off x="5406528" y="5582648"/>
            <a:ext cx="6437376" cy="646331"/>
          </a:xfrm>
          <a:prstGeom prst="rect">
            <a:avLst/>
          </a:prstGeom>
          <a:noFill/>
        </p:spPr>
        <p:txBody>
          <a:bodyPr wrap="square" rtlCol="0">
            <a:spAutoFit/>
          </a:bodyPr>
          <a:lstStyle/>
          <a:p>
            <a:r>
              <a:rPr lang="en-US" dirty="0"/>
              <a:t>With all these measures ‘reflected electrons free’ operation can be achieved with about 3%-5% higher RF power production efficiency.</a:t>
            </a:r>
            <a:endParaRPr lang="en-GB" dirty="0"/>
          </a:p>
        </p:txBody>
      </p:sp>
      <p:sp>
        <p:nvSpPr>
          <p:cNvPr id="5" name="Date Placeholder 4"/>
          <p:cNvSpPr>
            <a:spLocks noGrp="1"/>
          </p:cNvSpPr>
          <p:nvPr>
            <p:ph type="dt" sz="half" idx="10"/>
          </p:nvPr>
        </p:nvSpPr>
        <p:spPr/>
        <p:txBody>
          <a:bodyPr/>
          <a:lstStyle/>
          <a:p>
            <a:r>
              <a:rPr lang="en-US" smtClean="0"/>
              <a:t>14/09/2022</a:t>
            </a:r>
            <a:endParaRPr lang="en-US"/>
          </a:p>
        </p:txBody>
      </p:sp>
      <p:sp>
        <p:nvSpPr>
          <p:cNvPr id="8" name="Footer Placeholder 7"/>
          <p:cNvSpPr>
            <a:spLocks noGrp="1"/>
          </p:cNvSpPr>
          <p:nvPr>
            <p:ph type="ftr" sz="quarter" idx="11"/>
          </p:nvPr>
        </p:nvSpPr>
        <p:spPr/>
        <p:txBody>
          <a:bodyPr/>
          <a:lstStyle/>
          <a:p>
            <a:pPr algn="ctr"/>
            <a:r>
              <a:rPr lang="en-US" dirty="0" smtClean="0"/>
              <a:t>eeFACT2022</a:t>
            </a:r>
            <a:endParaRPr lang="en-US" dirty="0"/>
          </a:p>
        </p:txBody>
      </p:sp>
      <p:sp>
        <p:nvSpPr>
          <p:cNvPr id="10" name="Slide Number Placeholder 9"/>
          <p:cNvSpPr>
            <a:spLocks noGrp="1"/>
          </p:cNvSpPr>
          <p:nvPr>
            <p:ph type="sldNum" sz="quarter" idx="12"/>
          </p:nvPr>
        </p:nvSpPr>
        <p:spPr/>
        <p:txBody>
          <a:bodyPr/>
          <a:lstStyle/>
          <a:p>
            <a:pPr algn="r"/>
            <a:fld id="{868EDA39-79D3-4B40-8B5B-304FB42C5AC5}" type="slidenum">
              <a:rPr lang="en-US" smtClean="0"/>
              <a:pPr algn="r"/>
              <a:t>12</a:t>
            </a:fld>
            <a:endParaRPr lang="en-US" dirty="0"/>
          </a:p>
        </p:txBody>
      </p:sp>
    </p:spTree>
    <p:extLst>
      <p:ext uri="{BB962C8B-B14F-4D97-AF65-F5344CB8AC3E}">
        <p14:creationId xmlns:p14="http://schemas.microsoft.com/office/powerpoint/2010/main" val="2054612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chart&#10;&#10;Description automatically generated">
            <a:extLst>
              <a:ext uri="{FF2B5EF4-FFF2-40B4-BE49-F238E27FC236}">
                <a16:creationId xmlns="" xmlns:a16="http://schemas.microsoft.com/office/drawing/2014/main" id="{A3A188E6-557E-67B0-B2FF-A561AC0C2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98" y="3743449"/>
            <a:ext cx="5731444" cy="2580346"/>
          </a:xfrm>
          <a:prstGeom prst="rect">
            <a:avLst/>
          </a:prstGeom>
        </p:spPr>
      </p:pic>
      <p:sp>
        <p:nvSpPr>
          <p:cNvPr id="20" name="TextBox 19">
            <a:extLst>
              <a:ext uri="{FF2B5EF4-FFF2-40B4-BE49-F238E27FC236}">
                <a16:creationId xmlns="" xmlns:a16="http://schemas.microsoft.com/office/drawing/2014/main" id="{C551F394-608A-A579-7964-4893F753D7DF}"/>
              </a:ext>
            </a:extLst>
          </p:cNvPr>
          <p:cNvSpPr txBox="1"/>
          <p:nvPr/>
        </p:nvSpPr>
        <p:spPr>
          <a:xfrm>
            <a:off x="184666" y="498183"/>
            <a:ext cx="2211754" cy="369332"/>
          </a:xfrm>
          <a:prstGeom prst="rect">
            <a:avLst/>
          </a:prstGeom>
          <a:noFill/>
        </p:spPr>
        <p:txBody>
          <a:bodyPr wrap="square" rtlCol="0">
            <a:spAutoFit/>
          </a:bodyPr>
          <a:lstStyle/>
          <a:p>
            <a:r>
              <a:rPr lang="en-US" dirty="0">
                <a:solidFill>
                  <a:srgbClr val="FF0000"/>
                </a:solidFill>
              </a:rPr>
              <a:t>RF efficiency = 81 %</a:t>
            </a:r>
            <a:endParaRPr lang="en-GB" dirty="0">
              <a:solidFill>
                <a:srgbClr val="FF0000"/>
              </a:solidFill>
            </a:endParaRPr>
          </a:p>
        </p:txBody>
      </p:sp>
      <p:pic>
        <p:nvPicPr>
          <p:cNvPr id="22" name="Picture 21" descr="Chart, line chart&#10;&#10;Description automatically generated">
            <a:extLst>
              <a:ext uri="{FF2B5EF4-FFF2-40B4-BE49-F238E27FC236}">
                <a16:creationId xmlns="" xmlns:a16="http://schemas.microsoft.com/office/drawing/2014/main" id="{D9A47F00-5A1D-096E-B74E-4B1002FEE99D}"/>
              </a:ext>
            </a:extLst>
          </p:cNvPr>
          <p:cNvPicPr>
            <a:picLocks noChangeAspect="1"/>
          </p:cNvPicPr>
          <p:nvPr/>
        </p:nvPicPr>
        <p:blipFill>
          <a:blip r:embed="rId3"/>
          <a:stretch>
            <a:fillRect/>
          </a:stretch>
        </p:blipFill>
        <p:spPr>
          <a:xfrm>
            <a:off x="6096000" y="3875448"/>
            <a:ext cx="5533490" cy="2480902"/>
          </a:xfrm>
          <a:prstGeom prst="rect">
            <a:avLst/>
          </a:prstGeom>
        </p:spPr>
      </p:pic>
      <p:sp>
        <p:nvSpPr>
          <p:cNvPr id="23" name="TextBox 22">
            <a:extLst>
              <a:ext uri="{FF2B5EF4-FFF2-40B4-BE49-F238E27FC236}">
                <a16:creationId xmlns="" xmlns:a16="http://schemas.microsoft.com/office/drawing/2014/main" id="{55183517-A404-4F91-98E4-9503C19636BD}"/>
              </a:ext>
            </a:extLst>
          </p:cNvPr>
          <p:cNvSpPr txBox="1"/>
          <p:nvPr/>
        </p:nvSpPr>
        <p:spPr>
          <a:xfrm>
            <a:off x="0" y="12866"/>
            <a:ext cx="12192000" cy="461665"/>
          </a:xfrm>
          <a:prstGeom prst="rect">
            <a:avLst/>
          </a:prstGeom>
          <a:noFill/>
        </p:spPr>
        <p:txBody>
          <a:bodyPr wrap="square" rtlCol="0">
            <a:spAutoFit/>
          </a:bodyPr>
          <a:lstStyle/>
          <a:p>
            <a:pPr algn="ctr"/>
            <a:r>
              <a:rPr lang="en-US" sz="2400" dirty="0">
                <a:solidFill>
                  <a:srgbClr val="0000FF"/>
                </a:solidFill>
              </a:rPr>
              <a:t>Output cavity of the HE UHF (400 MHz) MBK. 3D PIC Simulation</a:t>
            </a:r>
          </a:p>
        </p:txBody>
      </p:sp>
      <p:sp>
        <p:nvSpPr>
          <p:cNvPr id="27" name="TextBox 26">
            <a:extLst>
              <a:ext uri="{FF2B5EF4-FFF2-40B4-BE49-F238E27FC236}">
                <a16:creationId xmlns="" xmlns:a16="http://schemas.microsoft.com/office/drawing/2014/main" id="{061D71D2-AF6B-0C78-1700-E7C77CFE460F}"/>
              </a:ext>
            </a:extLst>
          </p:cNvPr>
          <p:cNvSpPr txBox="1"/>
          <p:nvPr/>
        </p:nvSpPr>
        <p:spPr>
          <a:xfrm>
            <a:off x="5941646" y="568998"/>
            <a:ext cx="2211754" cy="369332"/>
          </a:xfrm>
          <a:prstGeom prst="rect">
            <a:avLst/>
          </a:prstGeom>
          <a:noFill/>
        </p:spPr>
        <p:txBody>
          <a:bodyPr wrap="square" rtlCol="0">
            <a:spAutoFit/>
          </a:bodyPr>
          <a:lstStyle/>
          <a:p>
            <a:r>
              <a:rPr lang="en-US" dirty="0">
                <a:solidFill>
                  <a:srgbClr val="FF0000"/>
                </a:solidFill>
              </a:rPr>
              <a:t>RF efficiency = 81 %</a:t>
            </a:r>
            <a:endParaRPr lang="en-GB" dirty="0">
              <a:solidFill>
                <a:srgbClr val="FF0000"/>
              </a:solidFill>
            </a:endParaRPr>
          </a:p>
        </p:txBody>
      </p:sp>
      <p:grpSp>
        <p:nvGrpSpPr>
          <p:cNvPr id="33" name="Group 32">
            <a:extLst>
              <a:ext uri="{FF2B5EF4-FFF2-40B4-BE49-F238E27FC236}">
                <a16:creationId xmlns="" xmlns:a16="http://schemas.microsoft.com/office/drawing/2014/main" id="{D8E4FFE9-2936-AC43-987E-B6FE949A7792}"/>
              </a:ext>
            </a:extLst>
          </p:cNvPr>
          <p:cNvGrpSpPr/>
          <p:nvPr/>
        </p:nvGrpSpPr>
        <p:grpSpPr>
          <a:xfrm>
            <a:off x="79040" y="900070"/>
            <a:ext cx="4998551" cy="2795543"/>
            <a:chOff x="79040" y="900070"/>
            <a:chExt cx="4998551" cy="2795543"/>
          </a:xfrm>
        </p:grpSpPr>
        <p:pic>
          <p:nvPicPr>
            <p:cNvPr id="19" name="Picture 18" descr="Chart, surface chart&#10;&#10;Description automatically generated">
              <a:extLst>
                <a:ext uri="{FF2B5EF4-FFF2-40B4-BE49-F238E27FC236}">
                  <a16:creationId xmlns="" xmlns:a16="http://schemas.microsoft.com/office/drawing/2014/main" id="{BC837DE8-EC40-F587-107D-479EB673D8F8}"/>
                </a:ext>
              </a:extLst>
            </p:cNvPr>
            <p:cNvPicPr>
              <a:picLocks noChangeAspect="1"/>
            </p:cNvPicPr>
            <p:nvPr/>
          </p:nvPicPr>
          <p:blipFill>
            <a:blip r:embed="rId4"/>
            <a:stretch>
              <a:fillRect/>
            </a:stretch>
          </p:blipFill>
          <p:spPr>
            <a:xfrm>
              <a:off x="391270" y="900070"/>
              <a:ext cx="4686321" cy="2795543"/>
            </a:xfrm>
            <a:prstGeom prst="rect">
              <a:avLst/>
            </a:prstGeom>
          </p:spPr>
        </p:pic>
        <p:sp>
          <p:nvSpPr>
            <p:cNvPr id="28" name="TextBox 27">
              <a:extLst>
                <a:ext uri="{FF2B5EF4-FFF2-40B4-BE49-F238E27FC236}">
                  <a16:creationId xmlns="" xmlns:a16="http://schemas.microsoft.com/office/drawing/2014/main" id="{351F6113-B3BC-ABE8-5B73-5ACDD17FACDA}"/>
                </a:ext>
              </a:extLst>
            </p:cNvPr>
            <p:cNvSpPr txBox="1"/>
            <p:nvPr/>
          </p:nvSpPr>
          <p:spPr>
            <a:xfrm>
              <a:off x="79040" y="952823"/>
              <a:ext cx="301686" cy="369332"/>
            </a:xfrm>
            <a:prstGeom prst="rect">
              <a:avLst/>
            </a:prstGeom>
            <a:solidFill>
              <a:schemeClr val="accent3">
                <a:lumMod val="60000"/>
                <a:lumOff val="40000"/>
              </a:schemeClr>
            </a:solidFill>
          </p:spPr>
          <p:txBody>
            <a:bodyPr wrap="none" rtlCol="0">
              <a:spAutoFit/>
            </a:bodyPr>
            <a:lstStyle/>
            <a:p>
              <a:r>
                <a:rPr lang="en-US" dirty="0"/>
                <a:t>1</a:t>
              </a:r>
              <a:endParaRPr lang="en-GB" dirty="0"/>
            </a:p>
          </p:txBody>
        </p:sp>
      </p:grpSp>
      <p:grpSp>
        <p:nvGrpSpPr>
          <p:cNvPr id="32" name="Group 31">
            <a:extLst>
              <a:ext uri="{FF2B5EF4-FFF2-40B4-BE49-F238E27FC236}">
                <a16:creationId xmlns="" xmlns:a16="http://schemas.microsoft.com/office/drawing/2014/main" id="{70BF857F-0DDA-E5D5-5B75-2F86DBD5FF60}"/>
              </a:ext>
            </a:extLst>
          </p:cNvPr>
          <p:cNvGrpSpPr/>
          <p:nvPr/>
        </p:nvGrpSpPr>
        <p:grpSpPr>
          <a:xfrm>
            <a:off x="5743362" y="925636"/>
            <a:ext cx="5257385" cy="2849425"/>
            <a:chOff x="5743362" y="925636"/>
            <a:chExt cx="5257385" cy="2849425"/>
          </a:xfrm>
        </p:grpSpPr>
        <p:sp>
          <p:nvSpPr>
            <p:cNvPr id="29" name="TextBox 28">
              <a:extLst>
                <a:ext uri="{FF2B5EF4-FFF2-40B4-BE49-F238E27FC236}">
                  <a16:creationId xmlns="" xmlns:a16="http://schemas.microsoft.com/office/drawing/2014/main" id="{2BCB7902-0524-839A-1038-789663D147E8}"/>
                </a:ext>
              </a:extLst>
            </p:cNvPr>
            <p:cNvSpPr txBox="1"/>
            <p:nvPr/>
          </p:nvSpPr>
          <p:spPr>
            <a:xfrm>
              <a:off x="5743362" y="954607"/>
              <a:ext cx="301686" cy="369332"/>
            </a:xfrm>
            <a:prstGeom prst="rect">
              <a:avLst/>
            </a:prstGeom>
            <a:solidFill>
              <a:schemeClr val="accent3">
                <a:lumMod val="60000"/>
                <a:lumOff val="40000"/>
              </a:schemeClr>
            </a:solidFill>
          </p:spPr>
          <p:txBody>
            <a:bodyPr wrap="none" rtlCol="0">
              <a:spAutoFit/>
            </a:bodyPr>
            <a:lstStyle/>
            <a:p>
              <a:r>
                <a:rPr lang="en-US" dirty="0"/>
                <a:t>3</a:t>
              </a:r>
              <a:endParaRPr lang="en-GB" dirty="0"/>
            </a:p>
          </p:txBody>
        </p:sp>
        <p:pic>
          <p:nvPicPr>
            <p:cNvPr id="31" name="Picture 30" descr="Chart&#10;&#10;Description automatically generated">
              <a:extLst>
                <a:ext uri="{FF2B5EF4-FFF2-40B4-BE49-F238E27FC236}">
                  <a16:creationId xmlns="" xmlns:a16="http://schemas.microsoft.com/office/drawing/2014/main" id="{4E0D0CEA-633D-62AE-6097-0EB193148E62}"/>
                </a:ext>
              </a:extLst>
            </p:cNvPr>
            <p:cNvPicPr>
              <a:picLocks noChangeAspect="1"/>
            </p:cNvPicPr>
            <p:nvPr/>
          </p:nvPicPr>
          <p:blipFill>
            <a:blip r:embed="rId5"/>
            <a:stretch>
              <a:fillRect/>
            </a:stretch>
          </p:blipFill>
          <p:spPr>
            <a:xfrm>
              <a:off x="6045048" y="925636"/>
              <a:ext cx="4955699" cy="2849425"/>
            </a:xfrm>
            <a:prstGeom prst="rect">
              <a:avLst/>
            </a:prstGeom>
          </p:spPr>
        </p:pic>
      </p:grpSp>
      <p:sp>
        <p:nvSpPr>
          <p:cNvPr id="2" name="Date Placeholder 1"/>
          <p:cNvSpPr>
            <a:spLocks noGrp="1"/>
          </p:cNvSpPr>
          <p:nvPr>
            <p:ph type="dt" sz="half" idx="10"/>
          </p:nvPr>
        </p:nvSpPr>
        <p:spPr/>
        <p:txBody>
          <a:bodyPr/>
          <a:lstStyle/>
          <a:p>
            <a:r>
              <a:rPr lang="en-US" smtClean="0"/>
              <a:t>14/09/2022</a:t>
            </a:r>
            <a:endParaRPr lang="en-US"/>
          </a:p>
        </p:txBody>
      </p:sp>
      <p:sp>
        <p:nvSpPr>
          <p:cNvPr id="6" name="Footer Placeholder 5"/>
          <p:cNvSpPr>
            <a:spLocks noGrp="1"/>
          </p:cNvSpPr>
          <p:nvPr>
            <p:ph type="ftr" sz="quarter" idx="11"/>
          </p:nvPr>
        </p:nvSpPr>
        <p:spPr/>
        <p:txBody>
          <a:bodyPr/>
          <a:lstStyle/>
          <a:p>
            <a:pPr algn="ctr"/>
            <a:r>
              <a:rPr lang="en-US" dirty="0" smtClean="0"/>
              <a:t>eeFACT2022</a:t>
            </a:r>
            <a:endParaRPr lang="en-US" dirty="0"/>
          </a:p>
        </p:txBody>
      </p:sp>
      <p:sp>
        <p:nvSpPr>
          <p:cNvPr id="7" name="Slide Number Placeholder 6"/>
          <p:cNvSpPr>
            <a:spLocks noGrp="1"/>
          </p:cNvSpPr>
          <p:nvPr>
            <p:ph type="sldNum" sz="quarter" idx="12"/>
          </p:nvPr>
        </p:nvSpPr>
        <p:spPr/>
        <p:txBody>
          <a:bodyPr/>
          <a:lstStyle/>
          <a:p>
            <a:pPr algn="r"/>
            <a:fld id="{868EDA39-79D3-4B40-8B5B-304FB42C5AC5}" type="slidenum">
              <a:rPr lang="en-US" smtClean="0"/>
              <a:pPr algn="r"/>
              <a:t>13</a:t>
            </a:fld>
            <a:endParaRPr lang="en-US" dirty="0"/>
          </a:p>
        </p:txBody>
      </p:sp>
    </p:spTree>
    <p:extLst>
      <p:ext uri="{BB962C8B-B14F-4D97-AF65-F5344CB8AC3E}">
        <p14:creationId xmlns:p14="http://schemas.microsoft.com/office/powerpoint/2010/main" val="1930943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0241"/>
            <a:ext cx="12192000" cy="461665"/>
          </a:xfrm>
          <a:prstGeom prst="rect">
            <a:avLst/>
          </a:prstGeom>
          <a:noFill/>
        </p:spPr>
        <p:txBody>
          <a:bodyPr wrap="square" rtlCol="0">
            <a:spAutoFit/>
          </a:bodyPr>
          <a:lstStyle/>
          <a:p>
            <a:pPr algn="ctr"/>
            <a:r>
              <a:rPr lang="en-US" sz="2400" dirty="0">
                <a:solidFill>
                  <a:srgbClr val="0000FF"/>
                </a:solidFill>
              </a:rPr>
              <a:t>TS MBK High Voltage isolated RF Feed Through (HVRFT)  </a:t>
            </a:r>
            <a:endParaRPr lang="en-GB" sz="2400" dirty="0">
              <a:solidFill>
                <a:srgbClr val="0000FF"/>
              </a:solidFill>
            </a:endParaRPr>
          </a:p>
        </p:txBody>
      </p:sp>
      <p:sp>
        <p:nvSpPr>
          <p:cNvPr id="3" name="TextBox 2"/>
          <p:cNvSpPr txBox="1"/>
          <p:nvPr/>
        </p:nvSpPr>
        <p:spPr>
          <a:xfrm>
            <a:off x="838200" y="682162"/>
            <a:ext cx="10275683" cy="646331"/>
          </a:xfrm>
          <a:prstGeom prst="rect">
            <a:avLst/>
          </a:prstGeom>
          <a:noFill/>
        </p:spPr>
        <p:txBody>
          <a:bodyPr wrap="square" rtlCol="0">
            <a:spAutoFit/>
          </a:bodyPr>
          <a:lstStyle/>
          <a:p>
            <a:pPr algn="ctr"/>
            <a:r>
              <a:rPr lang="en-US" dirty="0"/>
              <a:t>HVRFT is a special device which has to protect the klystron’s RF driver from the biasing voltage of the first stage (~50kV) and to enable efficient RF transmission of the driving RF signal (~100W) into the input cavity.</a:t>
            </a:r>
            <a:endParaRPr lang="en-GB" dirty="0"/>
          </a:p>
        </p:txBody>
      </p:sp>
      <p:pic>
        <p:nvPicPr>
          <p:cNvPr id="4" name="Picture 3"/>
          <p:cNvPicPr>
            <a:picLocks noChangeAspect="1"/>
          </p:cNvPicPr>
          <p:nvPr/>
        </p:nvPicPr>
        <p:blipFill>
          <a:blip r:embed="rId2"/>
          <a:stretch>
            <a:fillRect/>
          </a:stretch>
        </p:blipFill>
        <p:spPr>
          <a:xfrm>
            <a:off x="696408" y="1451438"/>
            <a:ext cx="11001375" cy="4724400"/>
          </a:xfrm>
          <a:prstGeom prst="rect">
            <a:avLst/>
          </a:prstGeom>
        </p:spPr>
      </p:pic>
      <p:sp>
        <p:nvSpPr>
          <p:cNvPr id="8" name="Date Placeholder 7"/>
          <p:cNvSpPr>
            <a:spLocks noGrp="1"/>
          </p:cNvSpPr>
          <p:nvPr>
            <p:ph type="dt" sz="half" idx="10"/>
          </p:nvPr>
        </p:nvSpPr>
        <p:spPr/>
        <p:txBody>
          <a:bodyPr/>
          <a:lstStyle/>
          <a:p>
            <a:r>
              <a:rPr lang="en-US" smtClean="0"/>
              <a:t>14/09/2022</a:t>
            </a:r>
            <a:endParaRPr lang="en-US"/>
          </a:p>
        </p:txBody>
      </p:sp>
      <p:sp>
        <p:nvSpPr>
          <p:cNvPr id="9" name="Footer Placeholder 8"/>
          <p:cNvSpPr>
            <a:spLocks noGrp="1"/>
          </p:cNvSpPr>
          <p:nvPr>
            <p:ph type="ftr" sz="quarter" idx="11"/>
          </p:nvPr>
        </p:nvSpPr>
        <p:spPr/>
        <p:txBody>
          <a:bodyPr/>
          <a:lstStyle/>
          <a:p>
            <a:pPr algn="ctr"/>
            <a:r>
              <a:rPr lang="en-US" dirty="0" smtClean="0"/>
              <a:t>eeFACT2022</a:t>
            </a:r>
            <a:endParaRPr lang="en-US" dirty="0"/>
          </a:p>
        </p:txBody>
      </p:sp>
      <p:sp>
        <p:nvSpPr>
          <p:cNvPr id="10" name="Slide Number Placeholder 9"/>
          <p:cNvSpPr>
            <a:spLocks noGrp="1"/>
          </p:cNvSpPr>
          <p:nvPr>
            <p:ph type="sldNum" sz="quarter" idx="12"/>
          </p:nvPr>
        </p:nvSpPr>
        <p:spPr/>
        <p:txBody>
          <a:bodyPr/>
          <a:lstStyle/>
          <a:p>
            <a:pPr algn="r"/>
            <a:fld id="{868EDA39-79D3-4B40-8B5B-304FB42C5AC5}" type="slidenum">
              <a:rPr lang="en-US" smtClean="0"/>
              <a:pPr algn="r"/>
              <a:t>14</a:t>
            </a:fld>
            <a:endParaRPr lang="en-US" dirty="0"/>
          </a:p>
        </p:txBody>
      </p:sp>
    </p:spTree>
    <p:extLst>
      <p:ext uri="{BB962C8B-B14F-4D97-AF65-F5344CB8AC3E}">
        <p14:creationId xmlns:p14="http://schemas.microsoft.com/office/powerpoint/2010/main" val="1931243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371" y="1048977"/>
            <a:ext cx="6171888" cy="1992397"/>
          </a:xfrm>
          <a:prstGeom prst="rect">
            <a:avLst/>
          </a:prstGeom>
        </p:spPr>
      </p:pic>
      <p:pic>
        <p:nvPicPr>
          <p:cNvPr id="3" name="Picture 2" descr="Graphical user interface&#10;&#10;Description automatically generated"/>
          <p:cNvPicPr/>
          <p:nvPr/>
        </p:nvPicPr>
        <p:blipFill rotWithShape="1">
          <a:blip r:embed="rId3" cstate="print">
            <a:extLst>
              <a:ext uri="{28A0092B-C50C-407E-A947-70E740481C1C}">
                <a14:useLocalDpi xmlns:a14="http://schemas.microsoft.com/office/drawing/2010/main" val="0"/>
              </a:ext>
            </a:extLst>
          </a:blip>
          <a:srcRect l="27951" r="33132"/>
          <a:stretch/>
        </p:blipFill>
        <p:spPr>
          <a:xfrm>
            <a:off x="6322228" y="708052"/>
            <a:ext cx="2017644" cy="2334235"/>
          </a:xfrm>
          <a:prstGeom prst="rect">
            <a:avLst/>
          </a:prstGeom>
        </p:spPr>
      </p:pic>
      <p:pic>
        <p:nvPicPr>
          <p:cNvPr id="4" name="Picture 3" descr="Diagram&#10;&#10;Description automatically generated with medium confidence"/>
          <p:cNvPicPr/>
          <p:nvPr/>
        </p:nvPicPr>
        <p:blipFill rotWithShape="1">
          <a:blip r:embed="rId4" cstate="print">
            <a:extLst>
              <a:ext uri="{28A0092B-C50C-407E-A947-70E740481C1C}">
                <a14:useLocalDpi xmlns:a14="http://schemas.microsoft.com/office/drawing/2010/main" val="0"/>
              </a:ext>
            </a:extLst>
          </a:blip>
          <a:srcRect t="52126"/>
          <a:stretch/>
        </p:blipFill>
        <p:spPr bwMode="auto">
          <a:xfrm>
            <a:off x="8339872" y="1048977"/>
            <a:ext cx="3724619" cy="1815014"/>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0" y="101673"/>
            <a:ext cx="12192000" cy="461665"/>
          </a:xfrm>
          <a:prstGeom prst="rect">
            <a:avLst/>
          </a:prstGeom>
          <a:noFill/>
        </p:spPr>
        <p:txBody>
          <a:bodyPr wrap="square" rtlCol="0">
            <a:spAutoFit/>
          </a:bodyPr>
          <a:lstStyle/>
          <a:p>
            <a:pPr algn="ctr"/>
            <a:r>
              <a:rPr lang="en-US" sz="2400" dirty="0">
                <a:solidFill>
                  <a:srgbClr val="0000FF"/>
                </a:solidFill>
              </a:rPr>
              <a:t>HVRFT design based on the strip-line topology  </a:t>
            </a:r>
            <a:endParaRPr lang="en-GB" sz="2400" dirty="0">
              <a:solidFill>
                <a:srgbClr val="0000FF"/>
              </a:solidFill>
            </a:endParaRPr>
          </a:p>
        </p:txBody>
      </p:sp>
      <p:pic>
        <p:nvPicPr>
          <p:cNvPr id="6" name="Picture 5" descr="Diagram&#10;&#10;Description automatically generated"/>
          <p:cNvPicPr/>
          <p:nvPr/>
        </p:nvPicPr>
        <p:blipFill rotWithShape="1">
          <a:blip r:embed="rId5" cstate="print">
            <a:extLst>
              <a:ext uri="{28A0092B-C50C-407E-A947-70E740481C1C}">
                <a14:useLocalDpi xmlns:a14="http://schemas.microsoft.com/office/drawing/2010/main" val="0"/>
              </a:ext>
            </a:extLst>
          </a:blip>
          <a:srcRect t="16154"/>
          <a:stretch/>
        </p:blipFill>
        <p:spPr bwMode="auto">
          <a:xfrm>
            <a:off x="3508513" y="4061114"/>
            <a:ext cx="4571365" cy="229997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309624" y="3494623"/>
            <a:ext cx="7489101" cy="369332"/>
          </a:xfrm>
          <a:prstGeom prst="rect">
            <a:avLst/>
          </a:prstGeom>
          <a:noFill/>
        </p:spPr>
        <p:txBody>
          <a:bodyPr wrap="none" rtlCol="0">
            <a:spAutoFit/>
          </a:bodyPr>
          <a:lstStyle/>
          <a:p>
            <a:r>
              <a:rPr lang="en-US" dirty="0"/>
              <a:t>High voltage tests of the </a:t>
            </a:r>
            <a:r>
              <a:rPr lang="en-US" dirty="0" err="1"/>
              <a:t>stipeline</a:t>
            </a:r>
            <a:r>
              <a:rPr lang="en-US" dirty="0"/>
              <a:t> electrodes imbedded into dielectric casing.  </a:t>
            </a:r>
            <a:endParaRPr lang="en-GB" dirty="0"/>
          </a:p>
        </p:txBody>
      </p:sp>
      <p:pic>
        <p:nvPicPr>
          <p:cNvPr id="8" name="Picture 7"/>
          <p:cNvPicPr>
            <a:picLocks noChangeAspect="1"/>
          </p:cNvPicPr>
          <p:nvPr/>
        </p:nvPicPr>
        <p:blipFill>
          <a:blip r:embed="rId6"/>
          <a:stretch>
            <a:fillRect/>
          </a:stretch>
        </p:blipFill>
        <p:spPr>
          <a:xfrm>
            <a:off x="49617" y="4061114"/>
            <a:ext cx="3458896" cy="2193594"/>
          </a:xfrm>
          <a:prstGeom prst="rect">
            <a:avLst/>
          </a:prstGeom>
        </p:spPr>
      </p:pic>
      <p:sp>
        <p:nvSpPr>
          <p:cNvPr id="9" name="TextBox 8"/>
          <p:cNvSpPr txBox="1"/>
          <p:nvPr/>
        </p:nvSpPr>
        <p:spPr>
          <a:xfrm>
            <a:off x="7945485" y="3700723"/>
            <a:ext cx="4073430" cy="2308324"/>
          </a:xfrm>
          <a:prstGeom prst="rect">
            <a:avLst/>
          </a:prstGeom>
          <a:noFill/>
        </p:spPr>
        <p:txBody>
          <a:bodyPr wrap="square" rtlCol="0">
            <a:spAutoFit/>
          </a:bodyPr>
          <a:lstStyle/>
          <a:p>
            <a:r>
              <a:rPr lang="en-US" dirty="0"/>
              <a:t>Strip-line topology allows for the compact solution. It provides HV isolation up to 65kV (measured) and efficient enough (60%) RF power transmission.</a:t>
            </a:r>
          </a:p>
          <a:p>
            <a:r>
              <a:rPr lang="en-US" dirty="0"/>
              <a:t>The full-scale prototype is now in  fabrication and will be tested in September 2022.</a:t>
            </a:r>
          </a:p>
          <a:p>
            <a:r>
              <a:rPr lang="en-US" dirty="0"/>
              <a:t> </a:t>
            </a:r>
            <a:endParaRPr lang="en-GB" dirty="0"/>
          </a:p>
        </p:txBody>
      </p:sp>
      <p:sp>
        <p:nvSpPr>
          <p:cNvPr id="10" name="TextBox 9"/>
          <p:cNvSpPr txBox="1"/>
          <p:nvPr/>
        </p:nvSpPr>
        <p:spPr>
          <a:xfrm>
            <a:off x="6850790" y="1817984"/>
            <a:ext cx="960519" cy="276999"/>
          </a:xfrm>
          <a:prstGeom prst="rect">
            <a:avLst/>
          </a:prstGeom>
          <a:noFill/>
        </p:spPr>
        <p:txBody>
          <a:bodyPr wrap="none" rtlCol="0">
            <a:spAutoFit/>
          </a:bodyPr>
          <a:lstStyle/>
          <a:p>
            <a:r>
              <a:rPr lang="en-US" sz="1200" dirty="0"/>
              <a:t>RF field map</a:t>
            </a:r>
            <a:endParaRPr lang="en-GB" sz="1200" dirty="0"/>
          </a:p>
        </p:txBody>
      </p:sp>
      <p:sp>
        <p:nvSpPr>
          <p:cNvPr id="14" name="Date Placeholder 13"/>
          <p:cNvSpPr>
            <a:spLocks noGrp="1"/>
          </p:cNvSpPr>
          <p:nvPr>
            <p:ph type="dt" sz="half" idx="10"/>
          </p:nvPr>
        </p:nvSpPr>
        <p:spPr/>
        <p:txBody>
          <a:bodyPr/>
          <a:lstStyle/>
          <a:p>
            <a:r>
              <a:rPr lang="en-US" smtClean="0"/>
              <a:t>14/09/2022</a:t>
            </a:r>
            <a:endParaRPr lang="en-US"/>
          </a:p>
        </p:txBody>
      </p:sp>
      <p:sp>
        <p:nvSpPr>
          <p:cNvPr id="15" name="Footer Placeholder 14"/>
          <p:cNvSpPr>
            <a:spLocks noGrp="1"/>
          </p:cNvSpPr>
          <p:nvPr>
            <p:ph type="ftr" sz="quarter" idx="11"/>
          </p:nvPr>
        </p:nvSpPr>
        <p:spPr/>
        <p:txBody>
          <a:bodyPr/>
          <a:lstStyle/>
          <a:p>
            <a:pPr algn="ctr"/>
            <a:r>
              <a:rPr lang="en-US" dirty="0" smtClean="0"/>
              <a:t>eeFACT2022</a:t>
            </a:r>
            <a:endParaRPr lang="en-US" dirty="0"/>
          </a:p>
        </p:txBody>
      </p:sp>
      <p:sp>
        <p:nvSpPr>
          <p:cNvPr id="16" name="Slide Number Placeholder 15"/>
          <p:cNvSpPr>
            <a:spLocks noGrp="1"/>
          </p:cNvSpPr>
          <p:nvPr>
            <p:ph type="sldNum" sz="quarter" idx="12"/>
          </p:nvPr>
        </p:nvSpPr>
        <p:spPr/>
        <p:txBody>
          <a:bodyPr/>
          <a:lstStyle/>
          <a:p>
            <a:pPr algn="r"/>
            <a:fld id="{868EDA39-79D3-4B40-8B5B-304FB42C5AC5}" type="slidenum">
              <a:rPr lang="en-US" smtClean="0"/>
              <a:pPr algn="r"/>
              <a:t>15</a:t>
            </a:fld>
            <a:endParaRPr lang="en-US" dirty="0"/>
          </a:p>
        </p:txBody>
      </p:sp>
    </p:spTree>
    <p:extLst>
      <p:ext uri="{BB962C8B-B14F-4D97-AF65-F5344CB8AC3E}">
        <p14:creationId xmlns:p14="http://schemas.microsoft.com/office/powerpoint/2010/main" val="2496636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3222105"/>
              </p:ext>
            </p:extLst>
          </p:nvPr>
        </p:nvGraphicFramePr>
        <p:xfrm>
          <a:off x="387314" y="1158056"/>
          <a:ext cx="7004085" cy="4259671"/>
        </p:xfrm>
        <a:graphic>
          <a:graphicData uri="http://schemas.openxmlformats.org/drawingml/2006/table">
            <a:tbl>
              <a:tblPr firstRow="1" bandRow="1">
                <a:tableStyleId>{5C22544A-7EE6-4342-B048-85BDC9FD1C3A}</a:tableStyleId>
              </a:tblPr>
              <a:tblGrid>
                <a:gridCol w="2333717">
                  <a:extLst>
                    <a:ext uri="{9D8B030D-6E8A-4147-A177-3AD203B41FA5}">
                      <a16:colId xmlns="" xmlns:a16="http://schemas.microsoft.com/office/drawing/2014/main" val="20000"/>
                    </a:ext>
                  </a:extLst>
                </a:gridCol>
                <a:gridCol w="1168326">
                  <a:extLst>
                    <a:ext uri="{9D8B030D-6E8A-4147-A177-3AD203B41FA5}">
                      <a16:colId xmlns="" xmlns:a16="http://schemas.microsoft.com/office/drawing/2014/main" val="20001"/>
                    </a:ext>
                  </a:extLst>
                </a:gridCol>
                <a:gridCol w="1751021">
                  <a:extLst>
                    <a:ext uri="{9D8B030D-6E8A-4147-A177-3AD203B41FA5}">
                      <a16:colId xmlns="" xmlns:a16="http://schemas.microsoft.com/office/drawing/2014/main" val="20002"/>
                    </a:ext>
                  </a:extLst>
                </a:gridCol>
                <a:gridCol w="1751021">
                  <a:extLst>
                    <a:ext uri="{9D8B030D-6E8A-4147-A177-3AD203B41FA5}">
                      <a16:colId xmlns="" xmlns:a16="http://schemas.microsoft.com/office/drawing/2014/main" val="20003"/>
                    </a:ext>
                  </a:extLst>
                </a:gridCol>
              </a:tblGrid>
              <a:tr h="814175">
                <a:tc>
                  <a:txBody>
                    <a:bodyPr/>
                    <a:lstStyle/>
                    <a:p>
                      <a:pPr algn="ctr"/>
                      <a:r>
                        <a:rPr lang="en-US" sz="2000" dirty="0"/>
                        <a:t>Parameters</a:t>
                      </a:r>
                    </a:p>
                  </a:txBody>
                  <a:tcPr anchor="ctr"/>
                </a:tc>
                <a:tc>
                  <a:txBody>
                    <a:bodyPr/>
                    <a:lstStyle/>
                    <a:p>
                      <a:pPr algn="ctr"/>
                      <a:r>
                        <a:rPr lang="en-US" sz="2000" dirty="0"/>
                        <a:t>Design Target</a:t>
                      </a:r>
                    </a:p>
                  </a:txBody>
                  <a:tcPr anchor="ctr"/>
                </a:tc>
                <a:tc>
                  <a:txBody>
                    <a:bodyPr/>
                    <a:lstStyle/>
                    <a:p>
                      <a:pPr algn="ctr"/>
                      <a:r>
                        <a:rPr lang="en-US" sz="2000" dirty="0"/>
                        <a:t>KlyC</a:t>
                      </a:r>
                    </a:p>
                  </a:txBody>
                  <a:tcPr anchor="ctr"/>
                </a:tc>
                <a:tc>
                  <a:txBody>
                    <a:bodyPr/>
                    <a:lstStyle/>
                    <a:p>
                      <a:pPr algn="ctr"/>
                      <a:r>
                        <a:rPr lang="en-US" sz="2000" dirty="0"/>
                        <a:t>CST</a:t>
                      </a:r>
                    </a:p>
                  </a:txBody>
                  <a:tcPr anchor="ctr"/>
                </a:tc>
                <a:extLst>
                  <a:ext uri="{0D108BD9-81ED-4DB2-BD59-A6C34878D82A}">
                    <a16:rowId xmlns="" xmlns:a16="http://schemas.microsoft.com/office/drawing/2014/main" val="10000"/>
                  </a:ext>
                </a:extLst>
              </a:tr>
              <a:tr h="430687">
                <a:tc>
                  <a:txBody>
                    <a:bodyPr/>
                    <a:lstStyle/>
                    <a:p>
                      <a:pPr algn="ctr"/>
                      <a:r>
                        <a:rPr lang="en-US" dirty="0"/>
                        <a:t>Frequency (GHz)</a:t>
                      </a:r>
                    </a:p>
                  </a:txBody>
                  <a:tcPr anchor="ctr"/>
                </a:tc>
                <a:tc>
                  <a:txBody>
                    <a:bodyPr/>
                    <a:lstStyle/>
                    <a:p>
                      <a:pPr algn="ctr"/>
                      <a:r>
                        <a:rPr lang="en-US" dirty="0"/>
                        <a:t>0.4</a:t>
                      </a:r>
                    </a:p>
                  </a:txBody>
                  <a:tcPr anchor="ctr"/>
                </a:tc>
                <a:tc>
                  <a:txBody>
                    <a:bodyPr/>
                    <a:lstStyle/>
                    <a:p>
                      <a:pPr algn="ctr"/>
                      <a:r>
                        <a:rPr lang="en-US" dirty="0"/>
                        <a:t>0.4</a:t>
                      </a:r>
                    </a:p>
                  </a:txBody>
                  <a:tcPr anchor="ctr"/>
                </a:tc>
                <a:tc>
                  <a:txBody>
                    <a:bodyPr/>
                    <a:lstStyle/>
                    <a:p>
                      <a:pPr algn="ctr"/>
                      <a:r>
                        <a:rPr lang="en-US" dirty="0"/>
                        <a:t>0.4</a:t>
                      </a:r>
                    </a:p>
                  </a:txBody>
                  <a:tcPr anchor="ctr"/>
                </a:tc>
                <a:extLst>
                  <a:ext uri="{0D108BD9-81ED-4DB2-BD59-A6C34878D82A}">
                    <a16:rowId xmlns="" xmlns:a16="http://schemas.microsoft.com/office/drawing/2014/main" val="10001"/>
                  </a:ext>
                </a:extLst>
              </a:tr>
              <a:tr h="430687">
                <a:tc>
                  <a:txBody>
                    <a:bodyPr/>
                    <a:lstStyle/>
                    <a:p>
                      <a:pPr algn="ctr"/>
                      <a:r>
                        <a:rPr lang="en-US" dirty="0"/>
                        <a:t>Voltage </a:t>
                      </a:r>
                      <a:r>
                        <a:rPr lang="en-US" baseline="0" dirty="0"/>
                        <a:t> </a:t>
                      </a:r>
                      <a:r>
                        <a:rPr lang="en-US" dirty="0"/>
                        <a:t>(kV)</a:t>
                      </a:r>
                    </a:p>
                  </a:txBody>
                  <a:tcPr anchor="ctr"/>
                </a:tc>
                <a:tc>
                  <a:txBody>
                    <a:bodyPr/>
                    <a:lstStyle/>
                    <a:p>
                      <a:pPr algn="ctr"/>
                      <a:r>
                        <a:rPr lang="en-US" dirty="0"/>
                        <a:t>58</a:t>
                      </a:r>
                    </a:p>
                  </a:txBody>
                  <a:tcPr anchor="ctr"/>
                </a:tc>
                <a:tc>
                  <a:txBody>
                    <a:bodyPr/>
                    <a:lstStyle/>
                    <a:p>
                      <a:pPr algn="ctr"/>
                      <a:r>
                        <a:rPr lang="en-US" dirty="0"/>
                        <a:t>58</a:t>
                      </a:r>
                    </a:p>
                  </a:txBody>
                  <a:tcPr anchor="ctr"/>
                </a:tc>
                <a:tc>
                  <a:txBody>
                    <a:bodyPr/>
                    <a:lstStyle/>
                    <a:p>
                      <a:pPr algn="ctr"/>
                      <a:r>
                        <a:rPr lang="en-US" dirty="0"/>
                        <a:t>58</a:t>
                      </a:r>
                    </a:p>
                  </a:txBody>
                  <a:tcPr anchor="ctr"/>
                </a:tc>
                <a:extLst>
                  <a:ext uri="{0D108BD9-81ED-4DB2-BD59-A6C34878D82A}">
                    <a16:rowId xmlns="" xmlns:a16="http://schemas.microsoft.com/office/drawing/2014/main" val="10002"/>
                  </a:ext>
                </a:extLst>
              </a:tr>
              <a:tr h="430687">
                <a:tc>
                  <a:txBody>
                    <a:bodyPr/>
                    <a:lstStyle/>
                    <a:p>
                      <a:pPr algn="ctr"/>
                      <a:r>
                        <a:rPr lang="en-US" dirty="0"/>
                        <a:t>First stage</a:t>
                      </a:r>
                      <a:r>
                        <a:rPr lang="en-US" baseline="0" dirty="0"/>
                        <a:t> (kV)</a:t>
                      </a:r>
                      <a:endParaRPr lang="en-US" dirty="0"/>
                    </a:p>
                  </a:txBody>
                  <a:tcPr anchor="ctr"/>
                </a:tc>
                <a:tc>
                  <a:txBody>
                    <a:bodyPr/>
                    <a:lstStyle/>
                    <a:p>
                      <a:pPr algn="ctr"/>
                      <a:r>
                        <a:rPr lang="en-US" dirty="0"/>
                        <a:t>10-20</a:t>
                      </a:r>
                    </a:p>
                  </a:txBody>
                  <a:tcPr anchor="ctr"/>
                </a:tc>
                <a:tc>
                  <a:txBody>
                    <a:bodyPr/>
                    <a:lstStyle/>
                    <a:p>
                      <a:pPr algn="ctr"/>
                      <a:r>
                        <a:rPr lang="en-US" dirty="0"/>
                        <a:t>11.5</a:t>
                      </a:r>
                    </a:p>
                  </a:txBody>
                  <a:tcPr anchor="ctr"/>
                </a:tc>
                <a:tc>
                  <a:txBody>
                    <a:bodyPr/>
                    <a:lstStyle/>
                    <a:p>
                      <a:pPr algn="ctr"/>
                      <a:r>
                        <a:rPr lang="en-US" dirty="0"/>
                        <a:t>11.5</a:t>
                      </a:r>
                    </a:p>
                  </a:txBody>
                  <a:tcPr anchor="ctr"/>
                </a:tc>
                <a:extLst>
                  <a:ext uri="{0D108BD9-81ED-4DB2-BD59-A6C34878D82A}">
                    <a16:rowId xmlns="" xmlns:a16="http://schemas.microsoft.com/office/drawing/2014/main" val="10003"/>
                  </a:ext>
                </a:extLst>
              </a:tr>
              <a:tr h="430687">
                <a:tc>
                  <a:txBody>
                    <a:bodyPr/>
                    <a:lstStyle/>
                    <a:p>
                      <a:pPr algn="ctr"/>
                      <a:r>
                        <a:rPr lang="en-US" dirty="0"/>
                        <a:t>N beams</a:t>
                      </a:r>
                    </a:p>
                  </a:txBody>
                  <a:tcPr anchor="ctr"/>
                </a:tc>
                <a:tc>
                  <a:txBody>
                    <a:bodyPr/>
                    <a:lstStyle/>
                    <a:p>
                      <a:pPr algn="ctr"/>
                      <a:r>
                        <a:rPr lang="en-US" dirty="0"/>
                        <a:t>10</a:t>
                      </a:r>
                    </a:p>
                  </a:txBody>
                  <a:tcPr anchor="ctr"/>
                </a:tc>
                <a:tc>
                  <a:txBody>
                    <a:bodyPr/>
                    <a:lstStyle/>
                    <a:p>
                      <a:pPr algn="ctr"/>
                      <a:r>
                        <a:rPr lang="en-US" dirty="0"/>
                        <a:t>10</a:t>
                      </a:r>
                    </a:p>
                  </a:txBody>
                  <a:tcPr anchor="ctr"/>
                </a:tc>
                <a:tc>
                  <a:txBody>
                    <a:bodyPr/>
                    <a:lstStyle/>
                    <a:p>
                      <a:pPr algn="ctr"/>
                      <a:r>
                        <a:rPr lang="en-US" dirty="0"/>
                        <a:t>10</a:t>
                      </a:r>
                    </a:p>
                  </a:txBody>
                  <a:tcPr anchor="ctr"/>
                </a:tc>
                <a:extLst>
                  <a:ext uri="{0D108BD9-81ED-4DB2-BD59-A6C34878D82A}">
                    <a16:rowId xmlns="" xmlns:a16="http://schemas.microsoft.com/office/drawing/2014/main" val="10004"/>
                  </a:ext>
                </a:extLst>
              </a:tr>
              <a:tr h="430687">
                <a:tc>
                  <a:txBody>
                    <a:bodyPr/>
                    <a:lstStyle/>
                    <a:p>
                      <a:pPr algn="ctr"/>
                      <a:r>
                        <a:rPr lang="en-US" dirty="0"/>
                        <a:t>Total</a:t>
                      </a:r>
                      <a:r>
                        <a:rPr lang="en-US" baseline="0" dirty="0"/>
                        <a:t> </a:t>
                      </a:r>
                      <a:r>
                        <a:rPr lang="en-US" dirty="0"/>
                        <a:t>Current (A)</a:t>
                      </a:r>
                    </a:p>
                  </a:txBody>
                  <a:tcPr anchor="ctr"/>
                </a:tc>
                <a:tc>
                  <a:txBody>
                    <a:bodyPr/>
                    <a:lstStyle/>
                    <a:p>
                      <a:pPr algn="ctr"/>
                      <a:r>
                        <a:rPr lang="en-US" dirty="0"/>
                        <a:t>27 </a:t>
                      </a:r>
                    </a:p>
                  </a:txBody>
                  <a:tcPr anchor="ctr"/>
                </a:tc>
                <a:tc>
                  <a:txBody>
                    <a:bodyPr/>
                    <a:lstStyle/>
                    <a:p>
                      <a:pPr algn="ctr"/>
                      <a:r>
                        <a:rPr lang="en-US" dirty="0"/>
                        <a:t>27</a:t>
                      </a:r>
                    </a:p>
                  </a:txBody>
                  <a:tcPr anchor="ctr"/>
                </a:tc>
                <a:tc>
                  <a:txBody>
                    <a:bodyPr/>
                    <a:lstStyle/>
                    <a:p>
                      <a:pPr algn="ctr"/>
                      <a:r>
                        <a:rPr lang="en-US" dirty="0"/>
                        <a:t>27</a:t>
                      </a:r>
                    </a:p>
                  </a:txBody>
                  <a:tcPr anchor="ctr"/>
                </a:tc>
                <a:extLst>
                  <a:ext uri="{0D108BD9-81ED-4DB2-BD59-A6C34878D82A}">
                    <a16:rowId xmlns="" xmlns:a16="http://schemas.microsoft.com/office/drawing/2014/main" val="10005"/>
                  </a:ext>
                </a:extLst>
              </a:tr>
              <a:tr h="430687">
                <a:tc>
                  <a:txBody>
                    <a:bodyPr/>
                    <a:lstStyle/>
                    <a:p>
                      <a:pPr algn="ctr"/>
                      <a:r>
                        <a:rPr lang="en-US" dirty="0"/>
                        <a:t>Output Power (MW)</a:t>
                      </a:r>
                    </a:p>
                  </a:txBody>
                  <a:tcPr anchor="ctr"/>
                </a:tc>
                <a:tc>
                  <a:txBody>
                    <a:bodyPr/>
                    <a:lstStyle/>
                    <a:p>
                      <a:pPr algn="ctr"/>
                      <a:r>
                        <a:rPr lang="en-US" dirty="0"/>
                        <a:t>1.2</a:t>
                      </a:r>
                    </a:p>
                  </a:txBody>
                  <a:tcPr anchor="ctr"/>
                </a:tc>
                <a:tc>
                  <a:txBody>
                    <a:bodyPr/>
                    <a:lstStyle/>
                    <a:p>
                      <a:pPr algn="ctr"/>
                      <a:r>
                        <a:rPr lang="en-US" dirty="0"/>
                        <a:t>1.28</a:t>
                      </a:r>
                    </a:p>
                  </a:txBody>
                  <a:tcPr anchor="ctr"/>
                </a:tc>
                <a:tc>
                  <a:txBody>
                    <a:bodyPr/>
                    <a:lstStyle/>
                    <a:p>
                      <a:pPr algn="ctr"/>
                      <a:r>
                        <a:rPr lang="en-US" dirty="0"/>
                        <a:t>1.2</a:t>
                      </a:r>
                    </a:p>
                  </a:txBody>
                  <a:tcPr anchor="ctr"/>
                </a:tc>
                <a:extLst>
                  <a:ext uri="{0D108BD9-81ED-4DB2-BD59-A6C34878D82A}">
                    <a16:rowId xmlns="" xmlns:a16="http://schemas.microsoft.com/office/drawing/2014/main" val="10006"/>
                  </a:ext>
                </a:extLst>
              </a:tr>
              <a:tr h="430687">
                <a:tc>
                  <a:txBody>
                    <a:bodyPr/>
                    <a:lstStyle/>
                    <a:p>
                      <a:pPr algn="ctr"/>
                      <a:r>
                        <a:rPr lang="en-US" dirty="0"/>
                        <a:t>Efficiency</a:t>
                      </a:r>
                      <a:r>
                        <a:rPr lang="en-US" baseline="0" dirty="0"/>
                        <a:t> (%)</a:t>
                      </a:r>
                      <a:endParaRPr lang="en-US" dirty="0"/>
                    </a:p>
                  </a:txBody>
                  <a:tcPr anchor="ctr"/>
                </a:tc>
                <a:tc>
                  <a:txBody>
                    <a:bodyPr/>
                    <a:lstStyle/>
                    <a:p>
                      <a:pPr algn="ctr"/>
                      <a:r>
                        <a:rPr lang="en-US" dirty="0"/>
                        <a:t>80</a:t>
                      </a:r>
                    </a:p>
                  </a:txBody>
                  <a:tcPr anchor="ctr"/>
                </a:tc>
                <a:tc>
                  <a:txBody>
                    <a:bodyPr/>
                    <a:lstStyle/>
                    <a:p>
                      <a:pPr algn="ctr"/>
                      <a:r>
                        <a:rPr lang="en-US" dirty="0"/>
                        <a:t>80.6</a:t>
                      </a:r>
                    </a:p>
                  </a:txBody>
                  <a:tcPr anchor="ctr"/>
                </a:tc>
                <a:tc>
                  <a:txBody>
                    <a:bodyPr/>
                    <a:lstStyle/>
                    <a:p>
                      <a:pPr algn="ctr"/>
                      <a:r>
                        <a:rPr lang="en-US" dirty="0"/>
                        <a:t>79</a:t>
                      </a:r>
                    </a:p>
                  </a:txBody>
                  <a:tcPr anchor="ctr"/>
                </a:tc>
                <a:extLst>
                  <a:ext uri="{0D108BD9-81ED-4DB2-BD59-A6C34878D82A}">
                    <a16:rowId xmlns="" xmlns:a16="http://schemas.microsoft.com/office/drawing/2014/main" val="10007"/>
                  </a:ext>
                </a:extLst>
              </a:tr>
              <a:tr h="430687">
                <a:tc>
                  <a:txBody>
                    <a:bodyPr/>
                    <a:lstStyle/>
                    <a:p>
                      <a:pPr algn="ctr"/>
                      <a:r>
                        <a:rPr lang="en-US" dirty="0"/>
                        <a:t>Tube length (m)</a:t>
                      </a:r>
                    </a:p>
                  </a:txBody>
                  <a:tcPr anchor="ctr"/>
                </a:tc>
                <a:tc>
                  <a:txBody>
                    <a:bodyPr/>
                    <a:lstStyle/>
                    <a:p>
                      <a:pPr algn="ctr"/>
                      <a:r>
                        <a:rPr lang="en-US" dirty="0"/>
                        <a:t>&lt;3</a:t>
                      </a:r>
                    </a:p>
                  </a:txBody>
                  <a:tcPr anchor="ctr"/>
                </a:tc>
                <a:tc>
                  <a:txBody>
                    <a:bodyPr/>
                    <a:lstStyle/>
                    <a:p>
                      <a:pPr algn="ctr"/>
                      <a:r>
                        <a:rPr lang="en-US" dirty="0"/>
                        <a:t>--</a:t>
                      </a:r>
                    </a:p>
                  </a:txBody>
                  <a:tcPr anchor="ctr"/>
                </a:tc>
                <a:tc>
                  <a:txBody>
                    <a:bodyPr/>
                    <a:lstStyle/>
                    <a:p>
                      <a:pPr algn="ctr"/>
                      <a:r>
                        <a:rPr lang="en-US" dirty="0"/>
                        <a:t>2.8</a:t>
                      </a:r>
                    </a:p>
                  </a:txBody>
                  <a:tcPr anchor="ctr"/>
                </a:tc>
                <a:extLst>
                  <a:ext uri="{0D108BD9-81ED-4DB2-BD59-A6C34878D82A}">
                    <a16:rowId xmlns="" xmlns:a16="http://schemas.microsoft.com/office/drawing/2014/main" val="10008"/>
                  </a:ext>
                </a:extLst>
              </a:tr>
            </a:tbl>
          </a:graphicData>
        </a:graphic>
      </p:graphicFrame>
      <p:sp>
        <p:nvSpPr>
          <p:cNvPr id="7" name="TextBox 6">
            <a:extLst>
              <a:ext uri="{FF2B5EF4-FFF2-40B4-BE49-F238E27FC236}">
                <a16:creationId xmlns="" xmlns:a16="http://schemas.microsoft.com/office/drawing/2014/main" id="{D54AA2FD-985B-4D88-B712-C68210BE909B}"/>
              </a:ext>
            </a:extLst>
          </p:cNvPr>
          <p:cNvSpPr txBox="1"/>
          <p:nvPr/>
        </p:nvSpPr>
        <p:spPr>
          <a:xfrm>
            <a:off x="0" y="396174"/>
            <a:ext cx="7696199" cy="400110"/>
          </a:xfrm>
          <a:prstGeom prst="rect">
            <a:avLst/>
          </a:prstGeom>
          <a:noFill/>
        </p:spPr>
        <p:txBody>
          <a:bodyPr wrap="square" rtlCol="0">
            <a:spAutoFit/>
          </a:bodyPr>
          <a:lstStyle/>
          <a:p>
            <a:pPr algn="ctr"/>
            <a:r>
              <a:rPr lang="en-US" sz="2000" dirty="0">
                <a:solidFill>
                  <a:srgbClr val="0000FF"/>
                </a:solidFill>
              </a:rPr>
              <a:t>Design Parameters for TS MBK for FCC</a:t>
            </a:r>
            <a:r>
              <a:rPr lang="en-US" sz="2000" baseline="30000" dirty="0">
                <a:solidFill>
                  <a:srgbClr val="0000FF"/>
                </a:solidFill>
              </a:rPr>
              <a:t>ee</a:t>
            </a:r>
            <a:r>
              <a:rPr lang="en-US" sz="2000" dirty="0">
                <a:solidFill>
                  <a:srgbClr val="0000FF"/>
                </a:solidFill>
              </a:rPr>
              <a:t> </a:t>
            </a:r>
            <a:endParaRPr lang="en-GB" sz="2000" dirty="0">
              <a:solidFill>
                <a:srgbClr val="0000FF"/>
              </a:solidFill>
            </a:endParaRPr>
          </a:p>
        </p:txBody>
      </p:sp>
      <p:grpSp>
        <p:nvGrpSpPr>
          <p:cNvPr id="41" name="Group 40">
            <a:extLst>
              <a:ext uri="{FF2B5EF4-FFF2-40B4-BE49-F238E27FC236}">
                <a16:creationId xmlns="" xmlns:a16="http://schemas.microsoft.com/office/drawing/2014/main" id="{4C11FD3B-E375-4D30-B653-4108B016FE47}"/>
              </a:ext>
            </a:extLst>
          </p:cNvPr>
          <p:cNvGrpSpPr/>
          <p:nvPr/>
        </p:nvGrpSpPr>
        <p:grpSpPr>
          <a:xfrm>
            <a:off x="8123000" y="-15224"/>
            <a:ext cx="3363105" cy="6745925"/>
            <a:chOff x="7995621" y="-8492"/>
            <a:chExt cx="3363105" cy="6745925"/>
          </a:xfrm>
        </p:grpSpPr>
        <p:pic>
          <p:nvPicPr>
            <p:cNvPr id="40" name="Picture 39" descr="Diagram&#10;&#10;Description automatically generated">
              <a:extLst>
                <a:ext uri="{FF2B5EF4-FFF2-40B4-BE49-F238E27FC236}">
                  <a16:creationId xmlns="" xmlns:a16="http://schemas.microsoft.com/office/drawing/2014/main" id="{55F97E39-98D5-4B36-87A6-E37EC3A66E7C}"/>
                </a:ext>
              </a:extLst>
            </p:cNvPr>
            <p:cNvPicPr>
              <a:picLocks noChangeAspect="1"/>
            </p:cNvPicPr>
            <p:nvPr/>
          </p:nvPicPr>
          <p:blipFill rotWithShape="1">
            <a:blip r:embed="rId2"/>
            <a:srcRect l="18900" t="15745" r="16441" b="17800"/>
            <a:stretch/>
          </p:blipFill>
          <p:spPr>
            <a:xfrm rot="5400000">
              <a:off x="6272271" y="2270884"/>
              <a:ext cx="6189899" cy="2743200"/>
            </a:xfrm>
            <a:prstGeom prst="rect">
              <a:avLst/>
            </a:prstGeom>
          </p:spPr>
        </p:pic>
        <p:cxnSp>
          <p:nvCxnSpPr>
            <p:cNvPr id="9" name="Straight Arrow Connector 8"/>
            <p:cNvCxnSpPr/>
            <p:nvPr/>
          </p:nvCxnSpPr>
          <p:spPr>
            <a:xfrm rot="5400000" flipV="1">
              <a:off x="7890903" y="3626271"/>
              <a:ext cx="6157473" cy="0"/>
            </a:xfrm>
            <a:prstGeom prst="straightConnector1">
              <a:avLst/>
            </a:prstGeom>
            <a:ln w="254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5400000">
              <a:off x="10697753" y="3636483"/>
              <a:ext cx="952613" cy="369332"/>
            </a:xfrm>
            <a:prstGeom prst="rect">
              <a:avLst/>
            </a:prstGeom>
            <a:noFill/>
          </p:spPr>
          <p:txBody>
            <a:bodyPr wrap="square" rtlCol="0">
              <a:spAutoFit/>
            </a:bodyPr>
            <a:lstStyle/>
            <a:p>
              <a:r>
                <a:rPr lang="en-US" dirty="0">
                  <a:solidFill>
                    <a:srgbClr val="0000FF"/>
                  </a:solidFill>
                </a:rPr>
                <a:t>2.8 m</a:t>
              </a:r>
            </a:p>
          </p:txBody>
        </p:sp>
        <p:cxnSp>
          <p:nvCxnSpPr>
            <p:cNvPr id="27" name="Straight Arrow Connector 26">
              <a:extLst>
                <a:ext uri="{FF2B5EF4-FFF2-40B4-BE49-F238E27FC236}">
                  <a16:creationId xmlns="" xmlns:a16="http://schemas.microsoft.com/office/drawing/2014/main" id="{F22DDBCF-D929-4A6D-9E53-8B9D2451C250}"/>
                </a:ext>
              </a:extLst>
            </p:cNvPr>
            <p:cNvCxnSpPr>
              <a:cxnSpLocks/>
            </p:cNvCxnSpPr>
            <p:nvPr/>
          </p:nvCxnSpPr>
          <p:spPr>
            <a:xfrm flipH="1">
              <a:off x="8036314" y="360307"/>
              <a:ext cx="2661812" cy="0"/>
            </a:xfrm>
            <a:prstGeom prst="straightConnector1">
              <a:avLst/>
            </a:prstGeom>
            <a:ln w="25400">
              <a:solidFill>
                <a:srgbClr val="0000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73A2B8CA-EF3D-4DD1-8BD4-0C91F769F019}"/>
                </a:ext>
              </a:extLst>
            </p:cNvPr>
            <p:cNvSpPr txBox="1"/>
            <p:nvPr/>
          </p:nvSpPr>
          <p:spPr>
            <a:xfrm>
              <a:off x="9047975" y="-8492"/>
              <a:ext cx="1175912" cy="400110"/>
            </a:xfrm>
            <a:prstGeom prst="rect">
              <a:avLst/>
            </a:prstGeom>
            <a:noFill/>
          </p:spPr>
          <p:txBody>
            <a:bodyPr wrap="square" rtlCol="0">
              <a:spAutoFit/>
            </a:bodyPr>
            <a:lstStyle/>
            <a:p>
              <a:r>
                <a:rPr lang="en-US" sz="2000" dirty="0">
                  <a:solidFill>
                    <a:srgbClr val="0000FF"/>
                  </a:solidFill>
                </a:rPr>
                <a:t>1 m</a:t>
              </a:r>
            </a:p>
          </p:txBody>
        </p:sp>
      </p:grpSp>
      <p:sp>
        <p:nvSpPr>
          <p:cNvPr id="2" name="Date Placeholder 1"/>
          <p:cNvSpPr>
            <a:spLocks noGrp="1"/>
          </p:cNvSpPr>
          <p:nvPr>
            <p:ph type="dt" sz="half" idx="10"/>
          </p:nvPr>
        </p:nvSpPr>
        <p:spPr/>
        <p:txBody>
          <a:bodyPr/>
          <a:lstStyle/>
          <a:p>
            <a:r>
              <a:rPr lang="en-US" smtClean="0"/>
              <a:t>14/09/2022</a:t>
            </a:r>
            <a:endParaRPr lang="en-US"/>
          </a:p>
        </p:txBody>
      </p:sp>
      <p:sp>
        <p:nvSpPr>
          <p:cNvPr id="3" name="Footer Placeholder 2"/>
          <p:cNvSpPr>
            <a:spLocks noGrp="1"/>
          </p:cNvSpPr>
          <p:nvPr>
            <p:ph type="ftr" sz="quarter" idx="11"/>
          </p:nvPr>
        </p:nvSpPr>
        <p:spPr/>
        <p:txBody>
          <a:bodyPr/>
          <a:lstStyle/>
          <a:p>
            <a:pPr algn="ctr"/>
            <a:r>
              <a:rPr lang="en-US" dirty="0" smtClean="0"/>
              <a:t>eeFACT2022</a:t>
            </a:r>
            <a:endParaRPr lang="en-US" dirty="0"/>
          </a:p>
        </p:txBody>
      </p:sp>
      <p:sp>
        <p:nvSpPr>
          <p:cNvPr id="4" name="Slide Number Placeholder 3"/>
          <p:cNvSpPr>
            <a:spLocks noGrp="1"/>
          </p:cNvSpPr>
          <p:nvPr>
            <p:ph type="sldNum" sz="quarter" idx="12"/>
          </p:nvPr>
        </p:nvSpPr>
        <p:spPr>
          <a:xfrm>
            <a:off x="8783108" y="6369253"/>
            <a:ext cx="2743200" cy="365125"/>
          </a:xfrm>
        </p:spPr>
        <p:txBody>
          <a:bodyPr/>
          <a:lstStyle/>
          <a:p>
            <a:pPr algn="r"/>
            <a:fld id="{868EDA39-79D3-4B40-8B5B-304FB42C5AC5}" type="slidenum">
              <a:rPr lang="en-US" smtClean="0"/>
              <a:pPr algn="r"/>
              <a:t>16</a:t>
            </a:fld>
            <a:endParaRPr lang="en-US" dirty="0"/>
          </a:p>
        </p:txBody>
      </p:sp>
    </p:spTree>
    <p:extLst>
      <p:ext uri="{BB962C8B-B14F-4D97-AF65-F5344CB8AC3E}">
        <p14:creationId xmlns:p14="http://schemas.microsoft.com/office/powerpoint/2010/main" val="9269967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7392" y="721099"/>
            <a:ext cx="11037216" cy="5122941"/>
          </a:xfrm>
          <a:prstGeom prst="rect">
            <a:avLst/>
          </a:prstGeom>
        </p:spPr>
        <p:txBody>
          <a:bodyPr wrap="square">
            <a:spAutoFit/>
          </a:bodyPr>
          <a:lstStyle/>
          <a:p>
            <a:pPr marL="285750" indent="-285750">
              <a:lnSpc>
                <a:spcPct val="150000"/>
              </a:lnSpc>
              <a:buFont typeface="Arial" panose="020B0604020202020204" pitchFamily="34" charset="0"/>
              <a:buChar char="•"/>
            </a:pPr>
            <a:r>
              <a:rPr lang="en-GB" sz="2000" dirty="0"/>
              <a:t>The reduction of energy consumption in the future large scale accelerators, like FCC, is of a great importance.</a:t>
            </a:r>
          </a:p>
          <a:p>
            <a:pPr marL="285750" indent="-285750">
              <a:lnSpc>
                <a:spcPct val="150000"/>
              </a:lnSpc>
              <a:buFont typeface="Arial" panose="020B0604020202020204" pitchFamily="34" charset="0"/>
              <a:buChar char="•"/>
            </a:pPr>
            <a:r>
              <a:rPr lang="en-GB" sz="2000" dirty="0"/>
              <a:t>Novel two-stage (TS) klystron technology was introduced recently. It enables compact solution in UHF band, with potential to increase the efficiency from 65% in existing commercial tubes up to 80%.</a:t>
            </a:r>
          </a:p>
          <a:p>
            <a:pPr marL="285750" indent="-285750">
              <a:lnSpc>
                <a:spcPct val="150000"/>
              </a:lnSpc>
              <a:buFont typeface="Arial" panose="020B0604020202020204" pitchFamily="34" charset="0"/>
              <a:buChar char="•"/>
            </a:pPr>
            <a:r>
              <a:rPr lang="en-GB" sz="2000" dirty="0"/>
              <a:t>Such a 400 MHz, 1.2 MW TS MBK klystron for FCC is now under development at CERN as a part of the High Efficiency Klystrons project.</a:t>
            </a:r>
          </a:p>
          <a:p>
            <a:pPr marL="285750" indent="-285750">
              <a:lnSpc>
                <a:spcPct val="150000"/>
              </a:lnSpc>
              <a:buFont typeface="Arial" panose="020B0604020202020204" pitchFamily="34" charset="0"/>
              <a:buChar char="•"/>
            </a:pPr>
            <a:r>
              <a:rPr lang="en-GB" sz="2000" dirty="0"/>
              <a:t>RF circuit, beam optics and special axillaries, like HVRFT and DC accelerating gap rejector, have been evaluated and confirmed in simulation the tube conceptual feasibility with potential to reach target efficiency of 80%.</a:t>
            </a:r>
          </a:p>
          <a:p>
            <a:pPr marL="285750" indent="-285750">
              <a:lnSpc>
                <a:spcPct val="150000"/>
              </a:lnSpc>
              <a:buFont typeface="Arial" panose="020B0604020202020204" pitchFamily="34" charset="0"/>
              <a:buChar char="•"/>
            </a:pPr>
            <a:r>
              <a:rPr lang="en-GB" sz="2000" dirty="0"/>
              <a:t>The next step will be integration of beam optics and RF circuit, followed by technological development and prototype fabrication in collaboration with industrial partner.</a:t>
            </a:r>
          </a:p>
        </p:txBody>
      </p:sp>
      <p:sp>
        <p:nvSpPr>
          <p:cNvPr id="9" name="TextBox 8"/>
          <p:cNvSpPr txBox="1"/>
          <p:nvPr/>
        </p:nvSpPr>
        <p:spPr>
          <a:xfrm>
            <a:off x="25400" y="145134"/>
            <a:ext cx="12192000" cy="461665"/>
          </a:xfrm>
          <a:prstGeom prst="rect">
            <a:avLst/>
          </a:prstGeom>
          <a:noFill/>
        </p:spPr>
        <p:txBody>
          <a:bodyPr wrap="square" rtlCol="0">
            <a:spAutoFit/>
          </a:bodyPr>
          <a:lstStyle/>
          <a:p>
            <a:pPr algn="ctr"/>
            <a:r>
              <a:rPr lang="en-US" sz="2400" dirty="0">
                <a:solidFill>
                  <a:srgbClr val="0000FF"/>
                </a:solidFill>
              </a:rPr>
              <a:t>FCC TS MBK Summary and outlook</a:t>
            </a:r>
            <a:endParaRPr lang="en-GB" sz="2400" dirty="0">
              <a:solidFill>
                <a:srgbClr val="0000FF"/>
              </a:solidFill>
            </a:endParaRPr>
          </a:p>
        </p:txBody>
      </p:sp>
      <p:sp>
        <p:nvSpPr>
          <p:cNvPr id="2" name="Date Placeholder 1"/>
          <p:cNvSpPr>
            <a:spLocks noGrp="1"/>
          </p:cNvSpPr>
          <p:nvPr>
            <p:ph type="dt" sz="half" idx="10"/>
          </p:nvPr>
        </p:nvSpPr>
        <p:spPr/>
        <p:txBody>
          <a:bodyPr/>
          <a:lstStyle/>
          <a:p>
            <a:r>
              <a:rPr lang="en-US" smtClean="0"/>
              <a:t>14/09/2022</a:t>
            </a:r>
            <a:endParaRPr lang="en-US"/>
          </a:p>
        </p:txBody>
      </p:sp>
      <p:sp>
        <p:nvSpPr>
          <p:cNvPr id="3" name="Footer Placeholder 2"/>
          <p:cNvSpPr>
            <a:spLocks noGrp="1"/>
          </p:cNvSpPr>
          <p:nvPr>
            <p:ph type="ftr" sz="quarter" idx="11"/>
          </p:nvPr>
        </p:nvSpPr>
        <p:spPr/>
        <p:txBody>
          <a:bodyPr/>
          <a:lstStyle/>
          <a:p>
            <a:pPr algn="ctr"/>
            <a:r>
              <a:rPr lang="en-US" smtClean="0"/>
              <a:t>eeFACT2022</a:t>
            </a:r>
            <a:endParaRPr lang="en-US"/>
          </a:p>
        </p:txBody>
      </p:sp>
      <p:sp>
        <p:nvSpPr>
          <p:cNvPr id="5" name="Slide Number Placeholder 4"/>
          <p:cNvSpPr>
            <a:spLocks noGrp="1"/>
          </p:cNvSpPr>
          <p:nvPr>
            <p:ph type="sldNum" sz="quarter" idx="12"/>
          </p:nvPr>
        </p:nvSpPr>
        <p:spPr/>
        <p:txBody>
          <a:bodyPr/>
          <a:lstStyle/>
          <a:p>
            <a:pPr algn="r"/>
            <a:fld id="{868EDA39-79D3-4B40-8B5B-304FB42C5AC5}" type="slidenum">
              <a:rPr lang="en-US" smtClean="0"/>
              <a:pPr algn="r"/>
              <a:t>17</a:t>
            </a:fld>
            <a:endParaRPr lang="en-US" dirty="0"/>
          </a:p>
        </p:txBody>
      </p:sp>
    </p:spTree>
    <p:extLst>
      <p:ext uri="{BB962C8B-B14F-4D97-AF65-F5344CB8AC3E}">
        <p14:creationId xmlns:p14="http://schemas.microsoft.com/office/powerpoint/2010/main" val="9140581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648614"/>
            <a:ext cx="12192000" cy="1015663"/>
          </a:xfrm>
          <a:prstGeom prst="rect">
            <a:avLst/>
          </a:prstGeom>
          <a:noFill/>
        </p:spPr>
        <p:txBody>
          <a:bodyPr wrap="square" lIns="91440" tIns="45720" rIns="91440" bIns="45720">
            <a:spAutoFit/>
          </a:bodyPr>
          <a:lstStyle/>
          <a:p>
            <a:pPr algn="ctr"/>
            <a:r>
              <a:rPr lang="en-US" sz="6000" i="1" dirty="0">
                <a:ln w="0"/>
                <a:solidFill>
                  <a:srgbClr val="0000FF"/>
                </a:solidFill>
                <a:effectLst>
                  <a:outerShdw blurRad="38100" dist="25400" dir="5400000" algn="ctr" rotWithShape="0">
                    <a:srgbClr val="6E747A">
                      <a:alpha val="43000"/>
                    </a:srgbClr>
                  </a:outerShdw>
                </a:effectLst>
              </a:rPr>
              <a:t>Thanks for your attention!</a:t>
            </a:r>
          </a:p>
        </p:txBody>
      </p:sp>
    </p:spTree>
    <p:extLst>
      <p:ext uri="{BB962C8B-B14F-4D97-AF65-F5344CB8AC3E}">
        <p14:creationId xmlns:p14="http://schemas.microsoft.com/office/powerpoint/2010/main" val="494949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29" y="0"/>
            <a:ext cx="5404751" cy="6198919"/>
          </a:xfrm>
          <a:prstGeom prst="rect">
            <a:avLst/>
          </a:prstGeom>
        </p:spPr>
      </p:pic>
      <p:cxnSp>
        <p:nvCxnSpPr>
          <p:cNvPr id="7" name="Straight Connector 6"/>
          <p:cNvCxnSpPr/>
          <p:nvPr/>
        </p:nvCxnSpPr>
        <p:spPr>
          <a:xfrm>
            <a:off x="201881" y="890649"/>
            <a:ext cx="5894119"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41544" y="1553688"/>
            <a:ext cx="5894119"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83231" y="771896"/>
            <a:ext cx="11875" cy="93815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593275" y="961902"/>
            <a:ext cx="2899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133" y="625334"/>
            <a:ext cx="5380506" cy="2992616"/>
          </a:xfrm>
          <a:prstGeom prst="rect">
            <a:avLst/>
          </a:prstGeom>
        </p:spPr>
      </p:pic>
      <p:sp>
        <p:nvSpPr>
          <p:cNvPr id="15" name="TextBox 14"/>
          <p:cNvSpPr txBox="1"/>
          <p:nvPr/>
        </p:nvSpPr>
        <p:spPr>
          <a:xfrm>
            <a:off x="10274531" y="1862051"/>
            <a:ext cx="1079269" cy="369332"/>
          </a:xfrm>
          <a:prstGeom prst="rect">
            <a:avLst/>
          </a:prstGeom>
          <a:noFill/>
        </p:spPr>
        <p:txBody>
          <a:bodyPr wrap="square" rtlCol="0">
            <a:spAutoFit/>
          </a:bodyPr>
          <a:lstStyle/>
          <a:p>
            <a:r>
              <a:rPr lang="en-US" dirty="0"/>
              <a:t>Klystrons</a:t>
            </a:r>
          </a:p>
        </p:txBody>
      </p:sp>
      <p:cxnSp>
        <p:nvCxnSpPr>
          <p:cNvPr id="17" name="Straight Arrow Connector 16"/>
          <p:cNvCxnSpPr/>
          <p:nvPr/>
        </p:nvCxnSpPr>
        <p:spPr>
          <a:xfrm flipV="1">
            <a:off x="10590415" y="1710047"/>
            <a:ext cx="0" cy="15200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02320" y="4840344"/>
            <a:ext cx="6191411" cy="1477328"/>
          </a:xfrm>
          <a:prstGeom prst="rect">
            <a:avLst/>
          </a:prstGeom>
          <a:noFill/>
        </p:spPr>
        <p:txBody>
          <a:bodyPr wrap="square" rtlCol="0">
            <a:spAutoFit/>
          </a:bodyPr>
          <a:lstStyle/>
          <a:p>
            <a:pPr marL="342900" indent="-342900">
              <a:buAutoNum type="arabicPeriod"/>
            </a:pPr>
            <a:r>
              <a:rPr lang="en-US" dirty="0"/>
              <a:t>Each Klystron should deliver 1MW @ 400MHz.</a:t>
            </a:r>
          </a:p>
          <a:p>
            <a:pPr marL="342900" indent="-342900">
              <a:buAutoNum type="arabicPeriod"/>
            </a:pPr>
            <a:r>
              <a:rPr lang="en-US" dirty="0"/>
              <a:t>Preferably, klystron should be placed vertically in the tunnel.</a:t>
            </a:r>
          </a:p>
          <a:p>
            <a:pPr marL="342900" indent="-342900">
              <a:buAutoNum type="arabicPeriod"/>
            </a:pPr>
            <a:r>
              <a:rPr lang="en-US" dirty="0"/>
              <a:t>The total length of Klystron should be about 3m.</a:t>
            </a:r>
          </a:p>
          <a:p>
            <a:pPr marL="342900" indent="-342900">
              <a:buAutoNum type="arabicPeriod"/>
            </a:pPr>
            <a:r>
              <a:rPr lang="en-US" dirty="0"/>
              <a:t>The efficiency of Klystron is targeted at 80%.</a:t>
            </a:r>
          </a:p>
          <a:p>
            <a:endParaRPr lang="en-US" dirty="0"/>
          </a:p>
        </p:txBody>
      </p:sp>
      <p:sp>
        <p:nvSpPr>
          <p:cNvPr id="19" name="TextBox 18"/>
          <p:cNvSpPr txBox="1"/>
          <p:nvPr/>
        </p:nvSpPr>
        <p:spPr>
          <a:xfrm>
            <a:off x="8223787" y="1100733"/>
            <a:ext cx="1581387" cy="369332"/>
          </a:xfrm>
          <a:prstGeom prst="rect">
            <a:avLst/>
          </a:prstGeom>
          <a:noFill/>
        </p:spPr>
        <p:txBody>
          <a:bodyPr wrap="square" rtlCol="0">
            <a:spAutoFit/>
          </a:bodyPr>
          <a:lstStyle/>
          <a:p>
            <a:r>
              <a:rPr lang="en-US"/>
              <a:t>Bunker:HV</a:t>
            </a:r>
            <a:endParaRPr lang="en-US" dirty="0"/>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668" y="2882761"/>
            <a:ext cx="3810000" cy="1651000"/>
          </a:xfrm>
          <a:prstGeom prst="rect">
            <a:avLst/>
          </a:prstGeom>
        </p:spPr>
      </p:pic>
      <p:cxnSp>
        <p:nvCxnSpPr>
          <p:cNvPr id="23" name="Straight Arrow Connector 22"/>
          <p:cNvCxnSpPr/>
          <p:nvPr/>
        </p:nvCxnSpPr>
        <p:spPr>
          <a:xfrm>
            <a:off x="6248064" y="4178501"/>
            <a:ext cx="366452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324396" y="4093349"/>
            <a:ext cx="962891" cy="369332"/>
          </a:xfrm>
          <a:prstGeom prst="rect">
            <a:avLst/>
          </a:prstGeom>
          <a:noFill/>
        </p:spPr>
        <p:txBody>
          <a:bodyPr wrap="square" rtlCol="0">
            <a:spAutoFit/>
          </a:bodyPr>
          <a:lstStyle/>
          <a:p>
            <a:r>
              <a:rPr lang="en-US" b="1" dirty="0">
                <a:solidFill>
                  <a:srgbClr val="FF0000"/>
                </a:solidFill>
              </a:rPr>
              <a:t>5.5m</a:t>
            </a:r>
          </a:p>
        </p:txBody>
      </p:sp>
      <p:sp>
        <p:nvSpPr>
          <p:cNvPr id="25" name="TextBox 24"/>
          <p:cNvSpPr txBox="1"/>
          <p:nvPr/>
        </p:nvSpPr>
        <p:spPr>
          <a:xfrm>
            <a:off x="9993540" y="3617950"/>
            <a:ext cx="1788622" cy="923330"/>
          </a:xfrm>
          <a:prstGeom prst="rect">
            <a:avLst/>
          </a:prstGeom>
          <a:noFill/>
        </p:spPr>
        <p:txBody>
          <a:bodyPr wrap="square" rtlCol="0">
            <a:spAutoFit/>
          </a:bodyPr>
          <a:lstStyle/>
          <a:p>
            <a:r>
              <a:rPr lang="en-US" dirty="0">
                <a:solidFill>
                  <a:srgbClr val="FF0000"/>
                </a:solidFill>
              </a:rPr>
              <a:t>1.3MW CW, 352MW, 100kV, 20A, eff.=63%.</a:t>
            </a:r>
          </a:p>
        </p:txBody>
      </p:sp>
      <p:sp>
        <p:nvSpPr>
          <p:cNvPr id="2" name="TextBox 1"/>
          <p:cNvSpPr txBox="1"/>
          <p:nvPr/>
        </p:nvSpPr>
        <p:spPr>
          <a:xfrm>
            <a:off x="6692054" y="3761"/>
            <a:ext cx="5131726" cy="461665"/>
          </a:xfrm>
          <a:prstGeom prst="rect">
            <a:avLst/>
          </a:prstGeom>
          <a:noFill/>
        </p:spPr>
        <p:txBody>
          <a:bodyPr wrap="none" rtlCol="0">
            <a:spAutoFit/>
          </a:bodyPr>
          <a:lstStyle/>
          <a:p>
            <a:r>
              <a:rPr lang="en-US" sz="2400" dirty="0">
                <a:solidFill>
                  <a:srgbClr val="0000FF"/>
                </a:solidFill>
              </a:rPr>
              <a:t>FCC</a:t>
            </a:r>
            <a:r>
              <a:rPr lang="en-US" sz="2400" baseline="-25000" dirty="0">
                <a:solidFill>
                  <a:srgbClr val="0000FF"/>
                </a:solidFill>
              </a:rPr>
              <a:t>ee </a:t>
            </a:r>
            <a:r>
              <a:rPr lang="en-US" sz="2400" dirty="0">
                <a:solidFill>
                  <a:srgbClr val="0000FF"/>
                </a:solidFill>
              </a:rPr>
              <a:t> (Z) accelerator tunnel integration</a:t>
            </a:r>
            <a:endParaRPr lang="en-GB" sz="2400" baseline="-25000" dirty="0">
              <a:solidFill>
                <a:srgbClr val="0000FF"/>
              </a:solidFill>
            </a:endParaRPr>
          </a:p>
        </p:txBody>
      </p:sp>
      <p:sp>
        <p:nvSpPr>
          <p:cNvPr id="3" name="Date Placeholder 2"/>
          <p:cNvSpPr>
            <a:spLocks noGrp="1"/>
          </p:cNvSpPr>
          <p:nvPr>
            <p:ph type="dt" sz="half" idx="10"/>
          </p:nvPr>
        </p:nvSpPr>
        <p:spPr/>
        <p:txBody>
          <a:bodyPr/>
          <a:lstStyle/>
          <a:p>
            <a:r>
              <a:rPr lang="en-US" smtClean="0"/>
              <a:t>14/09/2022</a:t>
            </a:r>
            <a:endParaRPr lang="en-US"/>
          </a:p>
        </p:txBody>
      </p:sp>
      <p:sp>
        <p:nvSpPr>
          <p:cNvPr id="4" name="Footer Placeholder 3"/>
          <p:cNvSpPr>
            <a:spLocks noGrp="1"/>
          </p:cNvSpPr>
          <p:nvPr>
            <p:ph type="ftr" sz="quarter" idx="11"/>
          </p:nvPr>
        </p:nvSpPr>
        <p:spPr/>
        <p:txBody>
          <a:bodyPr/>
          <a:lstStyle/>
          <a:p>
            <a:pPr algn="ctr"/>
            <a:r>
              <a:rPr lang="en-US" dirty="0" smtClean="0"/>
              <a:t>eeFACT2022</a:t>
            </a:r>
            <a:endParaRPr lang="en-US" dirty="0"/>
          </a:p>
        </p:txBody>
      </p:sp>
      <p:sp>
        <p:nvSpPr>
          <p:cNvPr id="13" name="Slide Number Placeholder 12"/>
          <p:cNvSpPr>
            <a:spLocks noGrp="1"/>
          </p:cNvSpPr>
          <p:nvPr>
            <p:ph type="sldNum" sz="quarter" idx="12"/>
          </p:nvPr>
        </p:nvSpPr>
        <p:spPr/>
        <p:txBody>
          <a:bodyPr/>
          <a:lstStyle/>
          <a:p>
            <a:pPr algn="r"/>
            <a:fld id="{868EDA39-79D3-4B40-8B5B-304FB42C5AC5}" type="slidenum">
              <a:rPr lang="en-US" smtClean="0"/>
              <a:pPr algn="r"/>
              <a:t>2</a:t>
            </a:fld>
            <a:endParaRPr lang="en-US"/>
          </a:p>
        </p:txBody>
      </p:sp>
    </p:spTree>
    <p:extLst>
      <p:ext uri="{BB962C8B-B14F-4D97-AF65-F5344CB8AC3E}">
        <p14:creationId xmlns:p14="http://schemas.microsoft.com/office/powerpoint/2010/main" val="21547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1850"/>
            <a:ext cx="12192000" cy="461665"/>
          </a:xfrm>
          <a:prstGeom prst="rect">
            <a:avLst/>
          </a:prstGeom>
          <a:noFill/>
        </p:spPr>
        <p:txBody>
          <a:bodyPr wrap="square" rtlCol="0">
            <a:spAutoFit/>
          </a:bodyPr>
          <a:lstStyle/>
          <a:p>
            <a:pPr algn="ctr"/>
            <a:r>
              <a:rPr lang="en-US" sz="2400" dirty="0">
                <a:solidFill>
                  <a:srgbClr val="0000FF"/>
                </a:solidFill>
              </a:rPr>
              <a:t>High efficiency klystrons projects at CERN</a:t>
            </a:r>
            <a:endParaRPr lang="en-GB" sz="2400" dirty="0">
              <a:solidFill>
                <a:srgbClr val="0000FF"/>
              </a:solidFill>
            </a:endParaRPr>
          </a:p>
        </p:txBody>
      </p:sp>
      <p:graphicFrame>
        <p:nvGraphicFramePr>
          <p:cNvPr id="3" name="Content Placeholder 4">
            <a:extLst>
              <a:ext uri="{FF2B5EF4-FFF2-40B4-BE49-F238E27FC236}">
                <a16:creationId xmlns="" xmlns:a16="http://schemas.microsoft.com/office/drawing/2014/main" id="{DF0091D8-6605-4F05-B60C-C423450F18EA}"/>
              </a:ext>
            </a:extLst>
          </p:cNvPr>
          <p:cNvGraphicFramePr>
            <a:graphicFrameLocks/>
          </p:cNvGraphicFramePr>
          <p:nvPr>
            <p:extLst>
              <p:ext uri="{D42A27DB-BD31-4B8C-83A1-F6EECF244321}">
                <p14:modId xmlns:p14="http://schemas.microsoft.com/office/powerpoint/2010/main" val="149014515"/>
              </p:ext>
            </p:extLst>
          </p:nvPr>
        </p:nvGraphicFramePr>
        <p:xfrm>
          <a:off x="531535" y="672172"/>
          <a:ext cx="11050865" cy="5416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ounded Rectangle 1"/>
          <p:cNvSpPr/>
          <p:nvPr/>
        </p:nvSpPr>
        <p:spPr>
          <a:xfrm>
            <a:off x="6007100" y="608672"/>
            <a:ext cx="2692400" cy="5677364"/>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en-US" smtClean="0"/>
              <a:t>14/09/2022</a:t>
            </a:r>
            <a:endParaRPr lang="en-US"/>
          </a:p>
        </p:txBody>
      </p:sp>
      <p:sp>
        <p:nvSpPr>
          <p:cNvPr id="6" name="Footer Placeholder 5"/>
          <p:cNvSpPr>
            <a:spLocks noGrp="1"/>
          </p:cNvSpPr>
          <p:nvPr>
            <p:ph type="ftr" sz="quarter" idx="11"/>
          </p:nvPr>
        </p:nvSpPr>
        <p:spPr/>
        <p:txBody>
          <a:bodyPr/>
          <a:lstStyle/>
          <a:p>
            <a:pPr algn="ctr"/>
            <a:r>
              <a:rPr lang="en-US" dirty="0" smtClean="0"/>
              <a:t>eeFACT2022</a:t>
            </a:r>
            <a:endParaRPr lang="en-US" dirty="0"/>
          </a:p>
        </p:txBody>
      </p:sp>
      <p:sp>
        <p:nvSpPr>
          <p:cNvPr id="7" name="Slide Number Placeholder 6"/>
          <p:cNvSpPr>
            <a:spLocks noGrp="1"/>
          </p:cNvSpPr>
          <p:nvPr>
            <p:ph type="sldNum" sz="quarter" idx="12"/>
          </p:nvPr>
        </p:nvSpPr>
        <p:spPr/>
        <p:txBody>
          <a:bodyPr/>
          <a:lstStyle/>
          <a:p>
            <a:pPr algn="r"/>
            <a:fld id="{868EDA39-79D3-4B40-8B5B-304FB42C5AC5}" type="slidenum">
              <a:rPr lang="en-US" smtClean="0"/>
              <a:pPr algn="r"/>
              <a:t>3</a:t>
            </a:fld>
            <a:endParaRPr lang="en-US" dirty="0"/>
          </a:p>
        </p:txBody>
      </p:sp>
    </p:spTree>
    <p:extLst>
      <p:ext uri="{BB962C8B-B14F-4D97-AF65-F5344CB8AC3E}">
        <p14:creationId xmlns:p14="http://schemas.microsoft.com/office/powerpoint/2010/main" val="2469669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3683" y="96705"/>
            <a:ext cx="6761979" cy="461665"/>
          </a:xfrm>
          <a:prstGeom prst="rect">
            <a:avLst/>
          </a:prstGeom>
          <a:noFill/>
        </p:spPr>
        <p:txBody>
          <a:bodyPr wrap="none" rtlCol="0">
            <a:spAutoFit/>
          </a:bodyPr>
          <a:lstStyle/>
          <a:p>
            <a:pPr algn="ctr"/>
            <a:r>
              <a:rPr lang="en-GB" sz="2400" dirty="0">
                <a:solidFill>
                  <a:srgbClr val="0000FF"/>
                </a:solidFill>
              </a:rPr>
              <a:t>Two-Stage Multi Beam Klystron (TS MBK) Technology</a:t>
            </a:r>
          </a:p>
        </p:txBody>
      </p:sp>
      <p:sp>
        <p:nvSpPr>
          <p:cNvPr id="13" name="TextBox 12"/>
          <p:cNvSpPr txBox="1"/>
          <p:nvPr/>
        </p:nvSpPr>
        <p:spPr>
          <a:xfrm>
            <a:off x="189707" y="1219555"/>
            <a:ext cx="5811699" cy="1754326"/>
          </a:xfrm>
          <a:prstGeom prst="rect">
            <a:avLst/>
          </a:prstGeom>
          <a:noFill/>
        </p:spPr>
        <p:txBody>
          <a:bodyPr wrap="square" rtlCol="0">
            <a:spAutoFit/>
          </a:bodyPr>
          <a:lstStyle/>
          <a:p>
            <a:pPr marL="342900" indent="-342900">
              <a:buFont typeface="+mj-lt"/>
              <a:buAutoNum type="arabicPeriod"/>
            </a:pPr>
            <a:r>
              <a:rPr lang="en-GB" dirty="0"/>
              <a:t>Bunching at a low voltage (high perveance). Very </a:t>
            </a:r>
            <a:r>
              <a:rPr lang="en-GB" b="1" dirty="0">
                <a:solidFill>
                  <a:srgbClr val="FF0000"/>
                </a:solidFill>
              </a:rPr>
              <a:t>compact RF bunching circuit.</a:t>
            </a:r>
          </a:p>
          <a:p>
            <a:pPr marL="342900" indent="-342900">
              <a:buFont typeface="+mj-lt"/>
              <a:buAutoNum type="arabicPeriod"/>
            </a:pPr>
            <a:r>
              <a:rPr lang="en-GB" dirty="0"/>
              <a:t>Bunched beam acceleration and cooling (reducing </a:t>
            </a:r>
            <a:r>
              <a:rPr lang="en-GB" dirty="0">
                <a:sym typeface="Symbol" panose="05050102010706020507" pitchFamily="18" charset="2"/>
              </a:rPr>
              <a:t>p/p</a:t>
            </a:r>
            <a:r>
              <a:rPr lang="en-GB" dirty="0"/>
              <a:t>) along the short DC voltage post-accelerating gap.</a:t>
            </a:r>
          </a:p>
          <a:p>
            <a:pPr marL="342900" indent="-342900">
              <a:buFont typeface="+mj-lt"/>
              <a:buAutoNum type="arabicPeriod"/>
            </a:pPr>
            <a:r>
              <a:rPr lang="en-GB" dirty="0"/>
              <a:t>Final power extraction from high voltage (low perveance) beam. </a:t>
            </a:r>
            <a:r>
              <a:rPr lang="en-GB" b="1" dirty="0">
                <a:solidFill>
                  <a:srgbClr val="FF0000"/>
                </a:solidFill>
              </a:rPr>
              <a:t>High efficiency.</a:t>
            </a:r>
          </a:p>
        </p:txBody>
      </p:sp>
      <p:sp>
        <p:nvSpPr>
          <p:cNvPr id="34" name="TextBox 33"/>
          <p:cNvSpPr txBox="1"/>
          <p:nvPr/>
        </p:nvSpPr>
        <p:spPr>
          <a:xfrm>
            <a:off x="96201" y="4225015"/>
            <a:ext cx="5734394" cy="1477328"/>
          </a:xfrm>
          <a:prstGeom prst="rect">
            <a:avLst/>
          </a:prstGeom>
          <a:noFill/>
        </p:spPr>
        <p:txBody>
          <a:bodyPr wrap="square" rtlCol="0">
            <a:spAutoFit/>
          </a:bodyPr>
          <a:lstStyle/>
          <a:p>
            <a:pPr marL="342900" indent="-342900" algn="just">
              <a:buFont typeface="+mj-lt"/>
              <a:buAutoNum type="arabicPeriod"/>
            </a:pPr>
            <a:r>
              <a:rPr lang="en-GB" dirty="0"/>
              <a:t>The second HV stage can be operated in DC mode. Thus simplifying the modulator topology (cost/volume) and increasing the modulator efficiency (in pulsed mode). </a:t>
            </a:r>
          </a:p>
          <a:p>
            <a:pPr marL="342900" indent="-342900" algn="just">
              <a:buFont typeface="+mj-lt"/>
              <a:buAutoNum type="arabicPeriod"/>
            </a:pPr>
            <a:r>
              <a:rPr lang="en-GB" dirty="0"/>
              <a:t>Simplified feedback for the first stage pulsed voltage. Improved klystron RF phase and amplitude stability.</a:t>
            </a:r>
          </a:p>
        </p:txBody>
      </p:sp>
      <p:sp>
        <p:nvSpPr>
          <p:cNvPr id="35" name="TextBox 34"/>
          <p:cNvSpPr txBox="1"/>
          <p:nvPr/>
        </p:nvSpPr>
        <p:spPr>
          <a:xfrm>
            <a:off x="480060" y="713038"/>
            <a:ext cx="2364237" cy="461665"/>
          </a:xfrm>
          <a:prstGeom prst="rect">
            <a:avLst/>
          </a:prstGeom>
          <a:noFill/>
        </p:spPr>
        <p:txBody>
          <a:bodyPr wrap="none" rtlCol="0">
            <a:spAutoFit/>
          </a:bodyPr>
          <a:lstStyle/>
          <a:p>
            <a:r>
              <a:rPr lang="en-US" sz="2400" b="1" dirty="0"/>
              <a:t>Specific features:</a:t>
            </a:r>
            <a:endParaRPr lang="en-GB" sz="2400" b="1" dirty="0"/>
          </a:p>
        </p:txBody>
      </p:sp>
      <p:sp>
        <p:nvSpPr>
          <p:cNvPr id="36" name="TextBox 35"/>
          <p:cNvSpPr txBox="1"/>
          <p:nvPr/>
        </p:nvSpPr>
        <p:spPr>
          <a:xfrm>
            <a:off x="480060" y="3655706"/>
            <a:ext cx="3122073" cy="461665"/>
          </a:xfrm>
          <a:prstGeom prst="rect">
            <a:avLst/>
          </a:prstGeom>
          <a:noFill/>
        </p:spPr>
        <p:txBody>
          <a:bodyPr wrap="none" rtlCol="0">
            <a:spAutoFit/>
          </a:bodyPr>
          <a:lstStyle/>
          <a:p>
            <a:r>
              <a:rPr lang="en-GB" sz="2400" b="1" dirty="0"/>
              <a:t>Additional advantages:</a:t>
            </a:r>
          </a:p>
        </p:txBody>
      </p:sp>
      <p:sp>
        <p:nvSpPr>
          <p:cNvPr id="246" name="TextBox 245"/>
          <p:cNvSpPr txBox="1"/>
          <p:nvPr/>
        </p:nvSpPr>
        <p:spPr>
          <a:xfrm>
            <a:off x="6965910" y="3084734"/>
            <a:ext cx="1476303" cy="584775"/>
          </a:xfrm>
          <a:prstGeom prst="rect">
            <a:avLst/>
          </a:prstGeom>
          <a:noFill/>
        </p:spPr>
        <p:txBody>
          <a:bodyPr wrap="none" rtlCol="0">
            <a:spAutoFit/>
          </a:bodyPr>
          <a:lstStyle/>
          <a:p>
            <a:pPr algn="ctr"/>
            <a:r>
              <a:rPr lang="en-US" sz="1600" dirty="0"/>
              <a:t>TS HE MBK</a:t>
            </a:r>
          </a:p>
          <a:p>
            <a:pPr algn="ctr"/>
            <a:r>
              <a:rPr lang="en-US" sz="1600" dirty="0"/>
              <a:t>Efficiency ~85%</a:t>
            </a:r>
          </a:p>
        </p:txBody>
      </p:sp>
      <p:sp>
        <p:nvSpPr>
          <p:cNvPr id="255" name="TextBox 254"/>
          <p:cNvSpPr txBox="1"/>
          <p:nvPr/>
        </p:nvSpPr>
        <p:spPr>
          <a:xfrm>
            <a:off x="9183426" y="70469"/>
            <a:ext cx="1895262" cy="584775"/>
          </a:xfrm>
          <a:prstGeom prst="rect">
            <a:avLst/>
          </a:prstGeom>
          <a:noFill/>
        </p:spPr>
        <p:txBody>
          <a:bodyPr wrap="none" rtlCol="0">
            <a:spAutoFit/>
          </a:bodyPr>
          <a:lstStyle/>
          <a:p>
            <a:r>
              <a:rPr lang="en-US" sz="1600" dirty="0"/>
              <a:t>Commercial HE MBK</a:t>
            </a:r>
          </a:p>
          <a:p>
            <a:pPr algn="ctr"/>
            <a:r>
              <a:rPr lang="en-US" sz="1600" dirty="0"/>
              <a:t>Efficiency 70%</a:t>
            </a:r>
            <a:endParaRPr lang="en-GB" sz="1600" dirty="0"/>
          </a:p>
        </p:txBody>
      </p:sp>
      <p:grpSp>
        <p:nvGrpSpPr>
          <p:cNvPr id="6" name="Group 5">
            <a:extLst>
              <a:ext uri="{FF2B5EF4-FFF2-40B4-BE49-F238E27FC236}">
                <a16:creationId xmlns="" xmlns:a16="http://schemas.microsoft.com/office/drawing/2014/main" id="{30C15029-EE2A-4FF2-825D-8D79A4F2B033}"/>
              </a:ext>
            </a:extLst>
          </p:cNvPr>
          <p:cNvGrpSpPr/>
          <p:nvPr/>
        </p:nvGrpSpPr>
        <p:grpSpPr>
          <a:xfrm>
            <a:off x="6571414" y="645288"/>
            <a:ext cx="5034689" cy="5700092"/>
            <a:chOff x="6539093" y="884310"/>
            <a:chExt cx="5034689" cy="5700092"/>
          </a:xfrm>
        </p:grpSpPr>
        <p:sp>
          <p:nvSpPr>
            <p:cNvPr id="130" name="Rectangle 129"/>
            <p:cNvSpPr/>
            <p:nvPr/>
          </p:nvSpPr>
          <p:spPr>
            <a:xfrm>
              <a:off x="8317020" y="4913319"/>
              <a:ext cx="113512" cy="572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 name="Rectangle 130"/>
            <p:cNvSpPr/>
            <p:nvPr/>
          </p:nvSpPr>
          <p:spPr>
            <a:xfrm>
              <a:off x="8258735" y="3970813"/>
              <a:ext cx="75983" cy="318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 name="Rounded Rectangle 131"/>
            <p:cNvSpPr/>
            <p:nvPr/>
          </p:nvSpPr>
          <p:spPr>
            <a:xfrm>
              <a:off x="7311737" y="3982633"/>
              <a:ext cx="871369" cy="1936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p:cNvSpPr/>
            <p:nvPr/>
          </p:nvSpPr>
          <p:spPr>
            <a:xfrm>
              <a:off x="7214918" y="4273089"/>
              <a:ext cx="1043493" cy="10327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Rectangle 133"/>
            <p:cNvSpPr/>
            <p:nvPr/>
          </p:nvSpPr>
          <p:spPr>
            <a:xfrm>
              <a:off x="7225677" y="5477946"/>
              <a:ext cx="1032734" cy="45182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p:cNvSpPr/>
            <p:nvPr/>
          </p:nvSpPr>
          <p:spPr>
            <a:xfrm>
              <a:off x="7462344" y="4273089"/>
              <a:ext cx="107576" cy="1656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Rectangle 135"/>
            <p:cNvSpPr/>
            <p:nvPr/>
          </p:nvSpPr>
          <p:spPr>
            <a:xfrm>
              <a:off x="7892651" y="4273089"/>
              <a:ext cx="107576" cy="1656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Rectangle 136"/>
            <p:cNvSpPr/>
            <p:nvPr/>
          </p:nvSpPr>
          <p:spPr>
            <a:xfrm>
              <a:off x="7311737" y="4402181"/>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Rectangle 137"/>
            <p:cNvSpPr/>
            <p:nvPr/>
          </p:nvSpPr>
          <p:spPr>
            <a:xfrm>
              <a:off x="7310996" y="4649685"/>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angle 138"/>
            <p:cNvSpPr/>
            <p:nvPr/>
          </p:nvSpPr>
          <p:spPr>
            <a:xfrm>
              <a:off x="7317414" y="5142576"/>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Rectangle 139"/>
            <p:cNvSpPr/>
            <p:nvPr/>
          </p:nvSpPr>
          <p:spPr>
            <a:xfrm>
              <a:off x="7300979" y="5564006"/>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Rectangle 140"/>
            <p:cNvSpPr/>
            <p:nvPr/>
          </p:nvSpPr>
          <p:spPr>
            <a:xfrm>
              <a:off x="7311737" y="5736129"/>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Rectangle 141"/>
            <p:cNvSpPr/>
            <p:nvPr/>
          </p:nvSpPr>
          <p:spPr>
            <a:xfrm>
              <a:off x="7225677" y="5929767"/>
              <a:ext cx="1032734" cy="5809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3" name="Group 142"/>
            <p:cNvGrpSpPr/>
            <p:nvPr/>
          </p:nvGrpSpPr>
          <p:grpSpPr>
            <a:xfrm>
              <a:off x="7392418" y="5929766"/>
              <a:ext cx="242049" cy="516368"/>
              <a:chOff x="5416474" y="3775933"/>
              <a:chExt cx="242049" cy="516368"/>
            </a:xfrm>
          </p:grpSpPr>
          <p:sp>
            <p:nvSpPr>
              <p:cNvPr id="244" name="Rectangle 243"/>
              <p:cNvSpPr/>
              <p:nvPr/>
            </p:nvSpPr>
            <p:spPr>
              <a:xfrm>
                <a:off x="5416475" y="3775933"/>
                <a:ext cx="242048" cy="25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Isosceles Triangle 244"/>
              <p:cNvSpPr/>
              <p:nvPr/>
            </p:nvSpPr>
            <p:spPr>
              <a:xfrm rot="10800000">
                <a:off x="5416474" y="4034117"/>
                <a:ext cx="242049" cy="2581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4" name="Group 143"/>
            <p:cNvGrpSpPr/>
            <p:nvPr/>
          </p:nvGrpSpPr>
          <p:grpSpPr>
            <a:xfrm>
              <a:off x="7825414" y="5929766"/>
              <a:ext cx="242049" cy="516368"/>
              <a:chOff x="5416474" y="3775933"/>
              <a:chExt cx="242049" cy="516368"/>
            </a:xfrm>
          </p:grpSpPr>
          <p:sp>
            <p:nvSpPr>
              <p:cNvPr id="242" name="Rectangle 241"/>
              <p:cNvSpPr/>
              <p:nvPr/>
            </p:nvSpPr>
            <p:spPr>
              <a:xfrm>
                <a:off x="5416475" y="3775933"/>
                <a:ext cx="242048" cy="25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Isosceles Triangle 242"/>
              <p:cNvSpPr/>
              <p:nvPr/>
            </p:nvSpPr>
            <p:spPr>
              <a:xfrm rot="10800000">
                <a:off x="5416474" y="4034117"/>
                <a:ext cx="242049" cy="2581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7" name="Straight Connector 146"/>
            <p:cNvCxnSpPr/>
            <p:nvPr/>
          </p:nvCxnSpPr>
          <p:spPr>
            <a:xfrm>
              <a:off x="7513442" y="5305823"/>
              <a:ext cx="0" cy="430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946438" y="5305823"/>
              <a:ext cx="0" cy="43030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endCxn id="244" idx="0"/>
            </p:cNvCxnSpPr>
            <p:nvPr/>
          </p:nvCxnSpPr>
          <p:spPr>
            <a:xfrm>
              <a:off x="7510949" y="5736129"/>
              <a:ext cx="2494" cy="193637"/>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945191" y="5736128"/>
              <a:ext cx="2494" cy="193637"/>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152" name="Group 151"/>
            <p:cNvGrpSpPr/>
            <p:nvPr/>
          </p:nvGrpSpPr>
          <p:grpSpPr>
            <a:xfrm>
              <a:off x="7401950" y="5919209"/>
              <a:ext cx="242050" cy="516367"/>
              <a:chOff x="5458514" y="4206857"/>
              <a:chExt cx="242050" cy="516367"/>
            </a:xfrm>
          </p:grpSpPr>
          <p:cxnSp>
            <p:nvCxnSpPr>
              <p:cNvPr id="235" name="Straight Connector 234"/>
              <p:cNvCxnSpPr>
                <a:stCxn id="244" idx="0"/>
                <a:endCxn id="244" idx="1"/>
              </p:cNvCxnSpPr>
              <p:nvPr/>
            </p:nvCxnSpPr>
            <p:spPr>
              <a:xfrm flipH="1">
                <a:off x="5458516" y="4206857"/>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a:stCxn id="244" idx="0"/>
                <a:endCxn id="244" idx="3"/>
              </p:cNvCxnSpPr>
              <p:nvPr/>
            </p:nvCxnSpPr>
            <p:spPr>
              <a:xfrm>
                <a:off x="5579540" y="4206857"/>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a:stCxn id="244" idx="0"/>
              </p:cNvCxnSpPr>
              <p:nvPr/>
            </p:nvCxnSpPr>
            <p:spPr>
              <a:xfrm>
                <a:off x="5579540" y="4206857"/>
                <a:ext cx="121024"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a:stCxn id="244" idx="0"/>
              </p:cNvCxnSpPr>
              <p:nvPr/>
            </p:nvCxnSpPr>
            <p:spPr>
              <a:xfrm flipH="1">
                <a:off x="5458514" y="4206857"/>
                <a:ext cx="121026"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a:stCxn id="244" idx="0"/>
              </p:cNvCxnSpPr>
              <p:nvPr/>
            </p:nvCxnSpPr>
            <p:spPr>
              <a:xfrm>
                <a:off x="5579540" y="4206857"/>
                <a:ext cx="60512" cy="387276"/>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a:stCxn id="135" idx="2"/>
                <a:endCxn id="245" idx="5"/>
              </p:cNvCxnSpPr>
              <p:nvPr/>
            </p:nvCxnSpPr>
            <p:spPr>
              <a:xfrm flipH="1">
                <a:off x="5519027" y="4206858"/>
                <a:ext cx="63202" cy="387275"/>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a:stCxn id="244" idx="0"/>
              </p:cNvCxnSpPr>
              <p:nvPr/>
            </p:nvCxnSpPr>
            <p:spPr>
              <a:xfrm>
                <a:off x="5579540" y="4206857"/>
                <a:ext cx="2017" cy="516367"/>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grpSp>
        <p:grpSp>
          <p:nvGrpSpPr>
            <p:cNvPr id="153" name="Group 152"/>
            <p:cNvGrpSpPr/>
            <p:nvPr/>
          </p:nvGrpSpPr>
          <p:grpSpPr>
            <a:xfrm>
              <a:off x="7821929" y="5929766"/>
              <a:ext cx="242050" cy="516367"/>
              <a:chOff x="5416473" y="3775933"/>
              <a:chExt cx="242050" cy="516367"/>
            </a:xfrm>
          </p:grpSpPr>
          <p:cxnSp>
            <p:nvCxnSpPr>
              <p:cNvPr id="228" name="Straight Connector 227"/>
              <p:cNvCxnSpPr/>
              <p:nvPr/>
            </p:nvCxnSpPr>
            <p:spPr>
              <a:xfrm flipH="1">
                <a:off x="5416475" y="3775933"/>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5537499" y="3775933"/>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5537499" y="3775933"/>
                <a:ext cx="121024"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5416473" y="3775933"/>
                <a:ext cx="121026"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5537499" y="3775933"/>
                <a:ext cx="60512" cy="387276"/>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5476986" y="3775934"/>
                <a:ext cx="63202" cy="387275"/>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5537499" y="3775933"/>
                <a:ext cx="2017" cy="516367"/>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grpSp>
        <p:sp>
          <p:nvSpPr>
            <p:cNvPr id="154" name="Rectangle 153"/>
            <p:cNvSpPr/>
            <p:nvPr/>
          </p:nvSpPr>
          <p:spPr>
            <a:xfrm>
              <a:off x="7685805" y="5475863"/>
              <a:ext cx="121263" cy="455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5" name="Straight Connector 154"/>
            <p:cNvCxnSpPr/>
            <p:nvPr/>
          </p:nvCxnSpPr>
          <p:spPr>
            <a:xfrm flipV="1">
              <a:off x="8247931" y="5187490"/>
              <a:ext cx="370581"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a:stCxn id="142" idx="3"/>
            </p:cNvCxnSpPr>
            <p:nvPr/>
          </p:nvCxnSpPr>
          <p:spPr>
            <a:xfrm flipV="1">
              <a:off x="8258411" y="6220222"/>
              <a:ext cx="376518"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8628992" y="5187490"/>
              <a:ext cx="0" cy="1032732"/>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a:stCxn id="132" idx="3"/>
            </p:cNvCxnSpPr>
            <p:nvPr/>
          </p:nvCxnSpPr>
          <p:spPr>
            <a:xfrm>
              <a:off x="8183106" y="4079452"/>
              <a:ext cx="445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8628992" y="4079453"/>
              <a:ext cx="0" cy="1108037"/>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8446670" y="4455969"/>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p:cNvSpPr/>
            <p:nvPr/>
          </p:nvSpPr>
          <p:spPr>
            <a:xfrm>
              <a:off x="8454929" y="5564006"/>
              <a:ext cx="360000" cy="3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2" name="TextBox 161"/>
            <p:cNvSpPr txBox="1"/>
            <p:nvPr/>
          </p:nvSpPr>
          <p:spPr>
            <a:xfrm>
              <a:off x="8446670" y="4478593"/>
              <a:ext cx="348172" cy="307777"/>
            </a:xfrm>
            <a:prstGeom prst="rect">
              <a:avLst/>
            </a:prstGeom>
            <a:noFill/>
          </p:spPr>
          <p:txBody>
            <a:bodyPr wrap="none" rtlCol="0">
              <a:spAutoFit/>
            </a:bodyPr>
            <a:lstStyle/>
            <a:p>
              <a:r>
                <a:rPr lang="en-US" sz="1400" dirty="0"/>
                <a:t>V</a:t>
              </a:r>
              <a:r>
                <a:rPr lang="en-US" sz="1400" baseline="-25000" dirty="0"/>
                <a:t>1</a:t>
              </a:r>
              <a:endParaRPr lang="en-GB" sz="1400" dirty="0"/>
            </a:p>
          </p:txBody>
        </p:sp>
        <p:sp>
          <p:nvSpPr>
            <p:cNvPr id="163" name="TextBox 162"/>
            <p:cNvSpPr txBox="1"/>
            <p:nvPr/>
          </p:nvSpPr>
          <p:spPr>
            <a:xfrm>
              <a:off x="8487129" y="5609135"/>
              <a:ext cx="348172" cy="307777"/>
            </a:xfrm>
            <a:prstGeom prst="rect">
              <a:avLst/>
            </a:prstGeom>
            <a:noFill/>
          </p:spPr>
          <p:txBody>
            <a:bodyPr wrap="none" rtlCol="0">
              <a:spAutoFit/>
            </a:bodyPr>
            <a:lstStyle/>
            <a:p>
              <a:r>
                <a:rPr lang="en-US" sz="1400" dirty="0"/>
                <a:t>V</a:t>
              </a:r>
              <a:r>
                <a:rPr lang="en-US" sz="1400" baseline="-25000" dirty="0"/>
                <a:t>2</a:t>
              </a:r>
              <a:endParaRPr lang="en-GB" sz="1400" dirty="0"/>
            </a:p>
          </p:txBody>
        </p:sp>
        <p:sp>
          <p:nvSpPr>
            <p:cNvPr id="164" name="TextBox 163"/>
            <p:cNvSpPr txBox="1"/>
            <p:nvPr/>
          </p:nvSpPr>
          <p:spPr>
            <a:xfrm rot="16200000">
              <a:off x="8613350" y="4454828"/>
              <a:ext cx="639983" cy="276999"/>
            </a:xfrm>
            <a:prstGeom prst="rect">
              <a:avLst/>
            </a:prstGeom>
            <a:noFill/>
          </p:spPr>
          <p:txBody>
            <a:bodyPr wrap="none" rtlCol="0">
              <a:spAutoFit/>
            </a:bodyPr>
            <a:lstStyle/>
            <a:p>
              <a:r>
                <a:rPr lang="en-US" sz="1200" dirty="0"/>
                <a:t>Stage 1</a:t>
              </a:r>
              <a:endParaRPr lang="en-GB" sz="1200" dirty="0"/>
            </a:p>
          </p:txBody>
        </p:sp>
        <p:cxnSp>
          <p:nvCxnSpPr>
            <p:cNvPr id="165" name="Straight Connector 164"/>
            <p:cNvCxnSpPr/>
            <p:nvPr/>
          </p:nvCxnSpPr>
          <p:spPr>
            <a:xfrm>
              <a:off x="8634929" y="6220222"/>
              <a:ext cx="0" cy="290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8487129" y="6510680"/>
              <a:ext cx="3077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p:cNvSpPr txBox="1"/>
            <p:nvPr/>
          </p:nvSpPr>
          <p:spPr>
            <a:xfrm rot="16200000">
              <a:off x="8629832" y="5624523"/>
              <a:ext cx="639983" cy="276999"/>
            </a:xfrm>
            <a:prstGeom prst="rect">
              <a:avLst/>
            </a:prstGeom>
            <a:noFill/>
          </p:spPr>
          <p:txBody>
            <a:bodyPr wrap="none" rtlCol="0">
              <a:spAutoFit/>
            </a:bodyPr>
            <a:lstStyle/>
            <a:p>
              <a:r>
                <a:rPr lang="en-US" sz="1200" dirty="0"/>
                <a:t>Stage 2</a:t>
              </a:r>
              <a:endParaRPr lang="en-GB" sz="1200" dirty="0"/>
            </a:p>
          </p:txBody>
        </p:sp>
        <p:sp>
          <p:nvSpPr>
            <p:cNvPr id="168" name="Rectangle 167"/>
            <p:cNvSpPr/>
            <p:nvPr/>
          </p:nvSpPr>
          <p:spPr>
            <a:xfrm>
              <a:off x="7123479" y="3954527"/>
              <a:ext cx="75983" cy="318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p:cNvSpPr/>
            <p:nvPr/>
          </p:nvSpPr>
          <p:spPr>
            <a:xfrm>
              <a:off x="7037419" y="4899337"/>
              <a:ext cx="114750" cy="576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0" name="Straight Connector 169"/>
            <p:cNvCxnSpPr/>
            <p:nvPr/>
          </p:nvCxnSpPr>
          <p:spPr>
            <a:xfrm>
              <a:off x="7037419" y="5475643"/>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8240485" y="5485791"/>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037419" y="4899337"/>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73" name="Picture 172"/>
            <p:cNvPicPr>
              <a:picLocks noChangeAspect="1"/>
            </p:cNvPicPr>
            <p:nvPr/>
          </p:nvPicPr>
          <p:blipFill>
            <a:blip r:embed="rId2"/>
            <a:stretch>
              <a:fillRect/>
            </a:stretch>
          </p:blipFill>
          <p:spPr>
            <a:xfrm>
              <a:off x="8237366" y="4903561"/>
              <a:ext cx="225572" cy="36579"/>
            </a:xfrm>
            <a:prstGeom prst="rect">
              <a:avLst/>
            </a:prstGeom>
          </p:spPr>
        </p:pic>
        <p:cxnSp>
          <p:nvCxnSpPr>
            <p:cNvPr id="174" name="Straight Connector 173"/>
            <p:cNvCxnSpPr/>
            <p:nvPr/>
          </p:nvCxnSpPr>
          <p:spPr>
            <a:xfrm>
              <a:off x="7122275" y="3970814"/>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137392" y="3970814"/>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rot="16200000">
              <a:off x="6172839" y="4263681"/>
              <a:ext cx="1009507" cy="276999"/>
            </a:xfrm>
            <a:prstGeom prst="rect">
              <a:avLst/>
            </a:prstGeom>
            <a:noFill/>
          </p:spPr>
          <p:txBody>
            <a:bodyPr wrap="none" rtlCol="0">
              <a:spAutoFit/>
            </a:bodyPr>
            <a:lstStyle/>
            <a:p>
              <a:r>
                <a:rPr lang="en-US" sz="1200" dirty="0"/>
                <a:t>HV insulators</a:t>
              </a:r>
              <a:endParaRPr lang="en-GB" sz="1200" dirty="0"/>
            </a:p>
          </p:txBody>
        </p:sp>
        <p:cxnSp>
          <p:nvCxnSpPr>
            <p:cNvPr id="177" name="Straight Arrow Connector 176"/>
            <p:cNvCxnSpPr>
              <a:stCxn id="176" idx="2"/>
            </p:cNvCxnSpPr>
            <p:nvPr/>
          </p:nvCxnSpPr>
          <p:spPr>
            <a:xfrm flipV="1">
              <a:off x="6816092" y="4176272"/>
              <a:ext cx="232984" cy="225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76" idx="2"/>
            </p:cNvCxnSpPr>
            <p:nvPr/>
          </p:nvCxnSpPr>
          <p:spPr>
            <a:xfrm>
              <a:off x="6816092" y="4402180"/>
              <a:ext cx="162159" cy="5834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rot="16200000">
              <a:off x="5928969" y="5694446"/>
              <a:ext cx="1502912" cy="276999"/>
            </a:xfrm>
            <a:prstGeom prst="rect">
              <a:avLst/>
            </a:prstGeom>
            <a:noFill/>
          </p:spPr>
          <p:txBody>
            <a:bodyPr wrap="none" rtlCol="0">
              <a:spAutoFit/>
            </a:bodyPr>
            <a:lstStyle/>
            <a:p>
              <a:r>
                <a:rPr lang="en-US" sz="1200" dirty="0"/>
                <a:t>Post accelerating gap</a:t>
              </a:r>
              <a:endParaRPr lang="en-GB" sz="1200" dirty="0"/>
            </a:p>
          </p:txBody>
        </p:sp>
        <p:cxnSp>
          <p:nvCxnSpPr>
            <p:cNvPr id="180" name="Straight Arrow Connector 179"/>
            <p:cNvCxnSpPr/>
            <p:nvPr/>
          </p:nvCxnSpPr>
          <p:spPr>
            <a:xfrm flipV="1">
              <a:off x="6813710" y="5389599"/>
              <a:ext cx="479685" cy="443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1" name="Rectangle 180"/>
            <p:cNvSpPr/>
            <p:nvPr/>
          </p:nvSpPr>
          <p:spPr>
            <a:xfrm>
              <a:off x="9582369" y="1459909"/>
              <a:ext cx="1032734" cy="45025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p:cNvSpPr/>
            <p:nvPr/>
          </p:nvSpPr>
          <p:spPr>
            <a:xfrm>
              <a:off x="9657671" y="5596688"/>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p:cNvSpPr/>
            <p:nvPr/>
          </p:nvSpPr>
          <p:spPr>
            <a:xfrm>
              <a:off x="9668429" y="5768811"/>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p:cNvSpPr/>
            <p:nvPr/>
          </p:nvSpPr>
          <p:spPr>
            <a:xfrm>
              <a:off x="9582369" y="5962449"/>
              <a:ext cx="1032734" cy="5809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5" name="Group 184"/>
            <p:cNvGrpSpPr/>
            <p:nvPr/>
          </p:nvGrpSpPr>
          <p:grpSpPr>
            <a:xfrm>
              <a:off x="9749110" y="5962448"/>
              <a:ext cx="242049" cy="516368"/>
              <a:chOff x="5416474" y="3775933"/>
              <a:chExt cx="242049" cy="516368"/>
            </a:xfrm>
          </p:grpSpPr>
          <p:sp>
            <p:nvSpPr>
              <p:cNvPr id="226" name="Rectangle 225"/>
              <p:cNvSpPr/>
              <p:nvPr/>
            </p:nvSpPr>
            <p:spPr>
              <a:xfrm>
                <a:off x="5416475" y="3775933"/>
                <a:ext cx="242048" cy="25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Isosceles Triangle 226"/>
              <p:cNvSpPr/>
              <p:nvPr/>
            </p:nvSpPr>
            <p:spPr>
              <a:xfrm rot="10800000">
                <a:off x="5416474" y="4034117"/>
                <a:ext cx="242049" cy="2581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6" name="Group 185"/>
            <p:cNvGrpSpPr/>
            <p:nvPr/>
          </p:nvGrpSpPr>
          <p:grpSpPr>
            <a:xfrm>
              <a:off x="10203894" y="5962449"/>
              <a:ext cx="242049" cy="516368"/>
              <a:chOff x="5416474" y="3775933"/>
              <a:chExt cx="242049" cy="516368"/>
            </a:xfrm>
          </p:grpSpPr>
          <p:sp>
            <p:nvSpPr>
              <p:cNvPr id="224" name="Rectangle 223"/>
              <p:cNvSpPr/>
              <p:nvPr/>
            </p:nvSpPr>
            <p:spPr>
              <a:xfrm>
                <a:off x="5416475" y="3775933"/>
                <a:ext cx="242048" cy="258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Isosceles Triangle 224"/>
              <p:cNvSpPr/>
              <p:nvPr/>
            </p:nvSpPr>
            <p:spPr>
              <a:xfrm rot="10800000">
                <a:off x="5416474" y="4034117"/>
                <a:ext cx="242049" cy="2581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87" name="Straight Connector 186"/>
            <p:cNvCxnSpPr>
              <a:endCxn id="226" idx="0"/>
            </p:cNvCxnSpPr>
            <p:nvPr/>
          </p:nvCxnSpPr>
          <p:spPr>
            <a:xfrm>
              <a:off x="9867641" y="5768811"/>
              <a:ext cx="2494" cy="193637"/>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0323671" y="5768811"/>
              <a:ext cx="2494" cy="193637"/>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189" name="Group 188"/>
            <p:cNvGrpSpPr/>
            <p:nvPr/>
          </p:nvGrpSpPr>
          <p:grpSpPr>
            <a:xfrm>
              <a:off x="9748863" y="5962447"/>
              <a:ext cx="249715" cy="520535"/>
              <a:chOff x="7655141" y="4082971"/>
              <a:chExt cx="249715" cy="520535"/>
            </a:xfrm>
          </p:grpSpPr>
          <p:cxnSp>
            <p:nvCxnSpPr>
              <p:cNvPr id="217" name="Straight Connector 216"/>
              <p:cNvCxnSpPr>
                <a:stCxn id="226" idx="0"/>
                <a:endCxn id="226" idx="1"/>
              </p:cNvCxnSpPr>
              <p:nvPr/>
            </p:nvCxnSpPr>
            <p:spPr>
              <a:xfrm flipH="1">
                <a:off x="7655141" y="4082971"/>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a:stCxn id="226" idx="0"/>
                <a:endCxn id="226" idx="3"/>
              </p:cNvCxnSpPr>
              <p:nvPr/>
            </p:nvCxnSpPr>
            <p:spPr>
              <a:xfrm>
                <a:off x="7776165" y="4082971"/>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a:stCxn id="226" idx="0"/>
              </p:cNvCxnSpPr>
              <p:nvPr/>
            </p:nvCxnSpPr>
            <p:spPr>
              <a:xfrm>
                <a:off x="7783832" y="4087139"/>
                <a:ext cx="121024"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a:stCxn id="226" idx="0"/>
              </p:cNvCxnSpPr>
              <p:nvPr/>
            </p:nvCxnSpPr>
            <p:spPr>
              <a:xfrm flipH="1">
                <a:off x="7662806" y="4087139"/>
                <a:ext cx="121026"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a:stCxn id="226" idx="0"/>
              </p:cNvCxnSpPr>
              <p:nvPr/>
            </p:nvCxnSpPr>
            <p:spPr>
              <a:xfrm>
                <a:off x="7783832" y="4087139"/>
                <a:ext cx="60512" cy="387276"/>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a:endCxn id="227" idx="5"/>
              </p:cNvCxnSpPr>
              <p:nvPr/>
            </p:nvCxnSpPr>
            <p:spPr>
              <a:xfrm flipH="1">
                <a:off x="7723319" y="4087140"/>
                <a:ext cx="63202" cy="387275"/>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a:stCxn id="226" idx="0"/>
              </p:cNvCxnSpPr>
              <p:nvPr/>
            </p:nvCxnSpPr>
            <p:spPr>
              <a:xfrm>
                <a:off x="7783832" y="4087139"/>
                <a:ext cx="2017" cy="516367"/>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p:nvGrpSpPr>
          <p:grpSpPr>
            <a:xfrm>
              <a:off x="10200409" y="5962449"/>
              <a:ext cx="242050" cy="516367"/>
              <a:chOff x="5416473" y="3775933"/>
              <a:chExt cx="242050" cy="516367"/>
            </a:xfrm>
          </p:grpSpPr>
          <p:cxnSp>
            <p:nvCxnSpPr>
              <p:cNvPr id="210" name="Straight Connector 209"/>
              <p:cNvCxnSpPr/>
              <p:nvPr/>
            </p:nvCxnSpPr>
            <p:spPr>
              <a:xfrm flipH="1">
                <a:off x="5416475" y="3775933"/>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5537499" y="3775933"/>
                <a:ext cx="121024" cy="129092"/>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5537499" y="3775933"/>
                <a:ext cx="121024"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5416473" y="3775933"/>
                <a:ext cx="121026" cy="258184"/>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5537499" y="3775933"/>
                <a:ext cx="60512" cy="387276"/>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5476986" y="3775934"/>
                <a:ext cx="63202" cy="387275"/>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537499" y="3775933"/>
                <a:ext cx="2017" cy="516367"/>
              </a:xfrm>
              <a:prstGeom prst="line">
                <a:avLst/>
              </a:prstGeom>
              <a:ln w="28575">
                <a:solidFill>
                  <a:srgbClr val="3333FF"/>
                </a:solidFill>
              </a:ln>
            </p:spPr>
            <p:style>
              <a:lnRef idx="1">
                <a:schemeClr val="accent1"/>
              </a:lnRef>
              <a:fillRef idx="0">
                <a:schemeClr val="accent1"/>
              </a:fillRef>
              <a:effectRef idx="0">
                <a:schemeClr val="accent1"/>
              </a:effectRef>
              <a:fontRef idx="minor">
                <a:schemeClr val="tx1"/>
              </a:fontRef>
            </p:style>
          </p:cxnSp>
        </p:grpSp>
        <p:sp>
          <p:nvSpPr>
            <p:cNvPr id="191" name="Rectangle 190"/>
            <p:cNvSpPr/>
            <p:nvPr/>
          </p:nvSpPr>
          <p:spPr>
            <a:xfrm>
              <a:off x="10042497" y="5508545"/>
              <a:ext cx="121263" cy="45598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2" name="Straight Connector 191"/>
            <p:cNvCxnSpPr>
              <a:stCxn id="184" idx="3"/>
            </p:cNvCxnSpPr>
            <p:nvPr/>
          </p:nvCxnSpPr>
          <p:spPr>
            <a:xfrm flipV="1">
              <a:off x="10615103" y="6252904"/>
              <a:ext cx="376518"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10991621" y="6252904"/>
              <a:ext cx="0" cy="290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0843821" y="6543362"/>
              <a:ext cx="3077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Rounded Rectangle 194"/>
            <p:cNvSpPr/>
            <p:nvPr/>
          </p:nvSpPr>
          <p:spPr>
            <a:xfrm>
              <a:off x="9635671" y="1016863"/>
              <a:ext cx="871369" cy="193638"/>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Rectangle 195"/>
            <p:cNvSpPr/>
            <p:nvPr/>
          </p:nvSpPr>
          <p:spPr>
            <a:xfrm>
              <a:off x="9375971" y="887770"/>
              <a:ext cx="114750" cy="576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7" name="Straight Connector 196"/>
            <p:cNvCxnSpPr/>
            <p:nvPr/>
          </p:nvCxnSpPr>
          <p:spPr>
            <a:xfrm>
              <a:off x="9375971" y="1464076"/>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endCxn id="199" idx="0"/>
            </p:cNvCxnSpPr>
            <p:nvPr/>
          </p:nvCxnSpPr>
          <p:spPr>
            <a:xfrm>
              <a:off x="9397469" y="884310"/>
              <a:ext cx="1382276" cy="34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Rectangle 198"/>
            <p:cNvSpPr/>
            <p:nvPr/>
          </p:nvSpPr>
          <p:spPr>
            <a:xfrm>
              <a:off x="10722370" y="887770"/>
              <a:ext cx="114750" cy="576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0" name="Straight Connector 199"/>
            <p:cNvCxnSpPr/>
            <p:nvPr/>
          </p:nvCxnSpPr>
          <p:spPr>
            <a:xfrm>
              <a:off x="10609437" y="1459909"/>
              <a:ext cx="20618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9668429" y="1675062"/>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p:cNvSpPr/>
            <p:nvPr/>
          </p:nvSpPr>
          <p:spPr>
            <a:xfrm>
              <a:off x="9668429" y="4953681"/>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Rectangle 202"/>
            <p:cNvSpPr/>
            <p:nvPr/>
          </p:nvSpPr>
          <p:spPr>
            <a:xfrm>
              <a:off x="9668429" y="2575393"/>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p:cNvSpPr/>
            <p:nvPr/>
          </p:nvSpPr>
          <p:spPr>
            <a:xfrm>
              <a:off x="9668429" y="3948302"/>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p:cNvSpPr/>
            <p:nvPr/>
          </p:nvSpPr>
          <p:spPr>
            <a:xfrm>
              <a:off x="10011814" y="1586332"/>
              <a:ext cx="157836" cy="388126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Rectangle 205"/>
            <p:cNvSpPr/>
            <p:nvPr/>
          </p:nvSpPr>
          <p:spPr>
            <a:xfrm>
              <a:off x="9809232" y="1457827"/>
              <a:ext cx="111113" cy="4308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Rectangle 206"/>
            <p:cNvSpPr/>
            <p:nvPr/>
          </p:nvSpPr>
          <p:spPr>
            <a:xfrm>
              <a:off x="10268191" y="1485817"/>
              <a:ext cx="111113" cy="4308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8" name="Straight Connector 207"/>
            <p:cNvCxnSpPr>
              <a:endCxn id="206" idx="2"/>
            </p:cNvCxnSpPr>
            <p:nvPr/>
          </p:nvCxnSpPr>
          <p:spPr>
            <a:xfrm>
              <a:off x="9849640" y="1227199"/>
              <a:ext cx="15149" cy="45395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10308215" y="1223493"/>
              <a:ext cx="15149" cy="45395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10491048" y="1123778"/>
              <a:ext cx="6123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10609437" y="3096505"/>
              <a:ext cx="493928" cy="44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11103365" y="1123778"/>
              <a:ext cx="0" cy="1972727"/>
            </a:xfrm>
            <a:prstGeom prst="line">
              <a:avLst/>
            </a:prstGeom>
            <a:ln>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51" name="Rounded Rectangle 250"/>
            <p:cNvSpPr/>
            <p:nvPr/>
          </p:nvSpPr>
          <p:spPr>
            <a:xfrm>
              <a:off x="10721895" y="1990429"/>
              <a:ext cx="851887" cy="358082"/>
            </a:xfrm>
            <a:prstGeom prst="round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endParaRPr lang="en-GB" dirty="0"/>
            </a:p>
          </p:txBody>
        </p:sp>
        <p:sp>
          <p:nvSpPr>
            <p:cNvPr id="254" name="TextBox 253"/>
            <p:cNvSpPr txBox="1"/>
            <p:nvPr/>
          </p:nvSpPr>
          <p:spPr>
            <a:xfrm>
              <a:off x="10896074" y="2015581"/>
              <a:ext cx="601447" cy="307777"/>
            </a:xfrm>
            <a:prstGeom prst="rect">
              <a:avLst/>
            </a:prstGeom>
            <a:noFill/>
          </p:spPr>
          <p:txBody>
            <a:bodyPr wrap="none" rtlCol="0">
              <a:spAutoFit/>
            </a:bodyPr>
            <a:lstStyle/>
            <a:p>
              <a:r>
                <a:rPr lang="en-US" sz="1400" dirty="0"/>
                <a:t>V</a:t>
              </a:r>
              <a:r>
                <a:rPr lang="en-US" sz="1400" baseline="-25000" dirty="0"/>
                <a:t>1</a:t>
              </a:r>
              <a:r>
                <a:rPr lang="en-US" sz="1400" dirty="0"/>
                <a:t>+V</a:t>
              </a:r>
              <a:r>
                <a:rPr lang="en-US" sz="1400" baseline="-25000" dirty="0"/>
                <a:t>2</a:t>
              </a:r>
              <a:endParaRPr lang="en-GB" sz="1400" dirty="0"/>
            </a:p>
          </p:txBody>
        </p:sp>
        <p:sp>
          <p:nvSpPr>
            <p:cNvPr id="256" name="Rectangle 255"/>
            <p:cNvSpPr/>
            <p:nvPr/>
          </p:nvSpPr>
          <p:spPr>
            <a:xfrm>
              <a:off x="7315934" y="4949450"/>
              <a:ext cx="871369" cy="107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5" name="Straight Connector 144"/>
            <p:cNvCxnSpPr/>
            <p:nvPr/>
          </p:nvCxnSpPr>
          <p:spPr>
            <a:xfrm>
              <a:off x="7513442" y="4165511"/>
              <a:ext cx="0" cy="1140311"/>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7946438" y="4165511"/>
              <a:ext cx="0" cy="1140311"/>
            </a:xfrm>
            <a:prstGeom prst="line">
              <a:avLst/>
            </a:prstGeom>
            <a:ln w="57150">
              <a:solidFill>
                <a:srgbClr val="3333FF"/>
              </a:solidFill>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7687506" y="4301195"/>
              <a:ext cx="119082" cy="97652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Date Placeholder 2"/>
          <p:cNvSpPr>
            <a:spLocks noGrp="1"/>
          </p:cNvSpPr>
          <p:nvPr>
            <p:ph type="dt" sz="half" idx="10"/>
          </p:nvPr>
        </p:nvSpPr>
        <p:spPr/>
        <p:txBody>
          <a:bodyPr/>
          <a:lstStyle/>
          <a:p>
            <a:r>
              <a:rPr lang="en-US" smtClean="0"/>
              <a:t>14/09/2022</a:t>
            </a:r>
            <a:endParaRPr lang="en-US"/>
          </a:p>
        </p:txBody>
      </p:sp>
      <p:sp>
        <p:nvSpPr>
          <p:cNvPr id="4" name="Footer Placeholder 3"/>
          <p:cNvSpPr>
            <a:spLocks noGrp="1"/>
          </p:cNvSpPr>
          <p:nvPr>
            <p:ph type="ftr" sz="quarter" idx="11"/>
          </p:nvPr>
        </p:nvSpPr>
        <p:spPr/>
        <p:txBody>
          <a:bodyPr/>
          <a:lstStyle/>
          <a:p>
            <a:pPr algn="ctr"/>
            <a:r>
              <a:rPr lang="en-US" dirty="0" smtClean="0"/>
              <a:t>eeFACT2022</a:t>
            </a:r>
            <a:endParaRPr lang="en-US" dirty="0"/>
          </a:p>
        </p:txBody>
      </p:sp>
      <p:sp>
        <p:nvSpPr>
          <p:cNvPr id="5" name="Slide Number Placeholder 4"/>
          <p:cNvSpPr>
            <a:spLocks noGrp="1"/>
          </p:cNvSpPr>
          <p:nvPr>
            <p:ph type="sldNum" sz="quarter" idx="12"/>
          </p:nvPr>
        </p:nvSpPr>
        <p:spPr/>
        <p:txBody>
          <a:bodyPr/>
          <a:lstStyle/>
          <a:p>
            <a:pPr algn="r"/>
            <a:fld id="{868EDA39-79D3-4B40-8B5B-304FB42C5AC5}" type="slidenum">
              <a:rPr lang="en-US" smtClean="0"/>
              <a:pPr algn="r"/>
              <a:t>4</a:t>
            </a:fld>
            <a:endParaRPr lang="en-US" dirty="0"/>
          </a:p>
        </p:txBody>
      </p:sp>
    </p:spTree>
    <p:extLst>
      <p:ext uri="{BB962C8B-B14F-4D97-AF65-F5344CB8AC3E}">
        <p14:creationId xmlns:p14="http://schemas.microsoft.com/office/powerpoint/2010/main" val="55733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316"/>
            <a:ext cx="12192000" cy="372979"/>
          </a:xfrm>
        </p:spPr>
        <p:txBody>
          <a:bodyPr>
            <a:noAutofit/>
          </a:bodyPr>
          <a:lstStyle/>
          <a:p>
            <a:pPr algn="ctr"/>
            <a:r>
              <a:rPr lang="en-US" sz="2400" dirty="0">
                <a:solidFill>
                  <a:srgbClr val="0000FF"/>
                </a:solidFill>
                <a:latin typeface="+mn-lt"/>
              </a:rPr>
              <a:t>KlyC (CERN-made 1.5D klystron code) simulation results</a:t>
            </a:r>
          </a:p>
        </p:txBody>
      </p:sp>
      <p:pic>
        <p:nvPicPr>
          <p:cNvPr id="7" name="Picture 6"/>
          <p:cNvPicPr>
            <a:picLocks noChangeAspect="1"/>
          </p:cNvPicPr>
          <p:nvPr/>
        </p:nvPicPr>
        <p:blipFill>
          <a:blip r:embed="rId2"/>
          <a:stretch>
            <a:fillRect/>
          </a:stretch>
        </p:blipFill>
        <p:spPr>
          <a:xfrm>
            <a:off x="335322" y="579882"/>
            <a:ext cx="11521356" cy="5647880"/>
          </a:xfrm>
          <a:prstGeom prst="rect">
            <a:avLst/>
          </a:prstGeom>
        </p:spPr>
      </p:pic>
      <p:sp>
        <p:nvSpPr>
          <p:cNvPr id="3" name="Date Placeholder 2"/>
          <p:cNvSpPr>
            <a:spLocks noGrp="1"/>
          </p:cNvSpPr>
          <p:nvPr>
            <p:ph type="dt" sz="half" idx="10"/>
          </p:nvPr>
        </p:nvSpPr>
        <p:spPr/>
        <p:txBody>
          <a:bodyPr/>
          <a:lstStyle/>
          <a:p>
            <a:r>
              <a:rPr lang="en-US" smtClean="0"/>
              <a:t>14/09/2022</a:t>
            </a:r>
            <a:endParaRPr lang="en-US"/>
          </a:p>
        </p:txBody>
      </p:sp>
      <p:sp>
        <p:nvSpPr>
          <p:cNvPr id="4" name="Footer Placeholder 3"/>
          <p:cNvSpPr>
            <a:spLocks noGrp="1"/>
          </p:cNvSpPr>
          <p:nvPr>
            <p:ph type="ftr" sz="quarter" idx="11"/>
          </p:nvPr>
        </p:nvSpPr>
        <p:spPr/>
        <p:txBody>
          <a:bodyPr/>
          <a:lstStyle/>
          <a:p>
            <a:pPr algn="ctr"/>
            <a:r>
              <a:rPr lang="en-US" dirty="0" smtClean="0"/>
              <a:t>eeFACT2022</a:t>
            </a:r>
            <a:endParaRPr lang="en-US" dirty="0"/>
          </a:p>
        </p:txBody>
      </p:sp>
      <p:sp>
        <p:nvSpPr>
          <p:cNvPr id="5" name="Slide Number Placeholder 4"/>
          <p:cNvSpPr>
            <a:spLocks noGrp="1"/>
          </p:cNvSpPr>
          <p:nvPr>
            <p:ph type="sldNum" sz="quarter" idx="12"/>
          </p:nvPr>
        </p:nvSpPr>
        <p:spPr/>
        <p:txBody>
          <a:bodyPr/>
          <a:lstStyle/>
          <a:p>
            <a:pPr algn="r"/>
            <a:fld id="{868EDA39-79D3-4B40-8B5B-304FB42C5AC5}" type="slidenum">
              <a:rPr lang="en-US" smtClean="0"/>
              <a:pPr algn="r"/>
              <a:t>5</a:t>
            </a:fld>
            <a:endParaRPr lang="en-US" dirty="0"/>
          </a:p>
        </p:txBody>
      </p:sp>
    </p:spTree>
    <p:extLst>
      <p:ext uri="{BB962C8B-B14F-4D97-AF65-F5344CB8AC3E}">
        <p14:creationId xmlns:p14="http://schemas.microsoft.com/office/powerpoint/2010/main" val="369009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4095" y="464055"/>
            <a:ext cx="4585103" cy="2287294"/>
          </a:xfrm>
          <a:prstGeom prst="rect">
            <a:avLst/>
          </a:prstGeom>
        </p:spPr>
      </p:pic>
      <p:pic>
        <p:nvPicPr>
          <p:cNvPr id="6" name="Picture 5"/>
          <p:cNvPicPr>
            <a:picLocks noChangeAspect="1"/>
          </p:cNvPicPr>
          <p:nvPr/>
        </p:nvPicPr>
        <p:blipFill>
          <a:blip r:embed="rId3"/>
          <a:stretch>
            <a:fillRect/>
          </a:stretch>
        </p:blipFill>
        <p:spPr>
          <a:xfrm>
            <a:off x="557717" y="3347567"/>
            <a:ext cx="4471481" cy="2571872"/>
          </a:xfrm>
          <a:prstGeom prst="rect">
            <a:avLst/>
          </a:prstGeom>
        </p:spPr>
      </p:pic>
      <p:pic>
        <p:nvPicPr>
          <p:cNvPr id="8" name="Picture 7"/>
          <p:cNvPicPr>
            <a:picLocks noChangeAspect="1"/>
          </p:cNvPicPr>
          <p:nvPr/>
        </p:nvPicPr>
        <p:blipFill>
          <a:blip r:embed="rId4"/>
          <a:stretch>
            <a:fillRect/>
          </a:stretch>
        </p:blipFill>
        <p:spPr>
          <a:xfrm>
            <a:off x="5473293" y="1201850"/>
            <a:ext cx="5987113" cy="4280677"/>
          </a:xfrm>
          <a:prstGeom prst="rect">
            <a:avLst/>
          </a:prstGeom>
        </p:spPr>
      </p:pic>
      <p:sp>
        <p:nvSpPr>
          <p:cNvPr id="9" name="Title 1"/>
          <p:cNvSpPr txBox="1">
            <a:spLocks/>
          </p:cNvSpPr>
          <p:nvPr/>
        </p:nvSpPr>
        <p:spPr>
          <a:xfrm>
            <a:off x="0" y="99245"/>
            <a:ext cx="12192000" cy="3648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rgbClr val="0000FF"/>
                </a:solidFill>
                <a:latin typeface="+mn-lt"/>
              </a:rPr>
              <a:t>Beam Optics with PA Gap</a:t>
            </a:r>
          </a:p>
        </p:txBody>
      </p:sp>
      <p:sp>
        <p:nvSpPr>
          <p:cNvPr id="10" name="Rectangle 9"/>
          <p:cNvSpPr/>
          <p:nvPr/>
        </p:nvSpPr>
        <p:spPr>
          <a:xfrm>
            <a:off x="557718" y="2763871"/>
            <a:ext cx="4357858" cy="646331"/>
          </a:xfrm>
          <a:prstGeom prst="rect">
            <a:avLst/>
          </a:prstGeom>
        </p:spPr>
        <p:txBody>
          <a:bodyPr wrap="square">
            <a:spAutoFit/>
          </a:bodyPr>
          <a:lstStyle/>
          <a:p>
            <a:pPr algn="ctr"/>
            <a:r>
              <a:rPr lang="en-US" dirty="0" smtClean="0">
                <a:solidFill>
                  <a:srgbClr val="FF0000"/>
                </a:solidFill>
              </a:rPr>
              <a:t>Beam envelope in TS MBK with magnetic field of 0.05 T for gap length of 30 mm. </a:t>
            </a:r>
            <a:endParaRPr lang="en-US" dirty="0">
              <a:solidFill>
                <a:srgbClr val="FF0000"/>
              </a:solidFill>
            </a:endParaRPr>
          </a:p>
        </p:txBody>
      </p:sp>
      <p:sp>
        <p:nvSpPr>
          <p:cNvPr id="11" name="Rectangle 10"/>
          <p:cNvSpPr/>
          <p:nvPr/>
        </p:nvSpPr>
        <p:spPr>
          <a:xfrm>
            <a:off x="621893" y="5807480"/>
            <a:ext cx="4635905" cy="646331"/>
          </a:xfrm>
          <a:prstGeom prst="rect">
            <a:avLst/>
          </a:prstGeom>
        </p:spPr>
        <p:txBody>
          <a:bodyPr wrap="square">
            <a:spAutoFit/>
          </a:bodyPr>
          <a:lstStyle/>
          <a:p>
            <a:pPr algn="ctr"/>
            <a:r>
              <a:rPr lang="en-US" dirty="0">
                <a:solidFill>
                  <a:srgbClr val="FF0000"/>
                </a:solidFill>
              </a:rPr>
              <a:t>Beam envelope in the second stage as a function of magnetic field.</a:t>
            </a:r>
          </a:p>
        </p:txBody>
      </p:sp>
      <p:sp>
        <p:nvSpPr>
          <p:cNvPr id="12" name="Rectangle 11"/>
          <p:cNvSpPr/>
          <p:nvPr/>
        </p:nvSpPr>
        <p:spPr>
          <a:xfrm>
            <a:off x="6728668" y="5429483"/>
            <a:ext cx="4500463" cy="369332"/>
          </a:xfrm>
          <a:prstGeom prst="rect">
            <a:avLst/>
          </a:prstGeom>
        </p:spPr>
        <p:txBody>
          <a:bodyPr wrap="none">
            <a:spAutoFit/>
          </a:bodyPr>
          <a:lstStyle/>
          <a:p>
            <a:r>
              <a:rPr lang="en-US" dirty="0">
                <a:solidFill>
                  <a:srgbClr val="FF0000"/>
                </a:solidFill>
              </a:rPr>
              <a:t>Beam optics with a magnetic field of 0.095 T.</a:t>
            </a:r>
          </a:p>
        </p:txBody>
      </p:sp>
      <p:sp>
        <p:nvSpPr>
          <p:cNvPr id="7" name="TextBox 6">
            <a:extLst>
              <a:ext uri="{FF2B5EF4-FFF2-40B4-BE49-F238E27FC236}">
                <a16:creationId xmlns="" xmlns:a16="http://schemas.microsoft.com/office/drawing/2014/main" id="{5318DC0C-EAD7-62AD-F469-304386566CFF}"/>
              </a:ext>
            </a:extLst>
          </p:cNvPr>
          <p:cNvSpPr txBox="1"/>
          <p:nvPr/>
        </p:nvSpPr>
        <p:spPr>
          <a:xfrm>
            <a:off x="6636702" y="1059185"/>
            <a:ext cx="1516698" cy="338554"/>
          </a:xfrm>
          <a:prstGeom prst="rect">
            <a:avLst/>
          </a:prstGeom>
          <a:noFill/>
        </p:spPr>
        <p:txBody>
          <a:bodyPr wrap="square" rtlCol="0">
            <a:spAutoFit/>
          </a:bodyPr>
          <a:lstStyle/>
          <a:p>
            <a:r>
              <a:rPr lang="en-US" sz="1600" dirty="0">
                <a:solidFill>
                  <a:srgbClr val="FF0000"/>
                </a:solidFill>
              </a:rPr>
              <a:t>PA Gap= 30 mm</a:t>
            </a:r>
            <a:endParaRPr lang="en-GB" sz="1600" dirty="0">
              <a:solidFill>
                <a:srgbClr val="FF0000"/>
              </a:solidFill>
            </a:endParaRPr>
          </a:p>
        </p:txBody>
      </p:sp>
      <p:sp>
        <p:nvSpPr>
          <p:cNvPr id="13" name="TextBox 12">
            <a:extLst>
              <a:ext uri="{FF2B5EF4-FFF2-40B4-BE49-F238E27FC236}">
                <a16:creationId xmlns="" xmlns:a16="http://schemas.microsoft.com/office/drawing/2014/main" id="{8AD06313-4A2E-AE57-2B7E-39F4ED4661D6}"/>
              </a:ext>
            </a:extLst>
          </p:cNvPr>
          <p:cNvSpPr txBox="1"/>
          <p:nvPr/>
        </p:nvSpPr>
        <p:spPr>
          <a:xfrm>
            <a:off x="9316809" y="1059185"/>
            <a:ext cx="1516698" cy="338554"/>
          </a:xfrm>
          <a:prstGeom prst="rect">
            <a:avLst/>
          </a:prstGeom>
          <a:noFill/>
        </p:spPr>
        <p:txBody>
          <a:bodyPr wrap="square" rtlCol="0">
            <a:spAutoFit/>
          </a:bodyPr>
          <a:lstStyle/>
          <a:p>
            <a:r>
              <a:rPr lang="en-US" sz="1600" dirty="0">
                <a:solidFill>
                  <a:srgbClr val="FF0000"/>
                </a:solidFill>
              </a:rPr>
              <a:t>PA Gap= 20 mm</a:t>
            </a:r>
            <a:endParaRPr lang="en-GB" sz="1600" dirty="0">
              <a:solidFill>
                <a:srgbClr val="FF0000"/>
              </a:solidFill>
            </a:endParaRPr>
          </a:p>
        </p:txBody>
      </p:sp>
      <p:sp>
        <p:nvSpPr>
          <p:cNvPr id="14" name="Date Placeholder 13"/>
          <p:cNvSpPr>
            <a:spLocks noGrp="1"/>
          </p:cNvSpPr>
          <p:nvPr>
            <p:ph type="dt" sz="half" idx="10"/>
          </p:nvPr>
        </p:nvSpPr>
        <p:spPr/>
        <p:txBody>
          <a:bodyPr/>
          <a:lstStyle/>
          <a:p>
            <a:r>
              <a:rPr lang="en-US" smtClean="0"/>
              <a:t>14/09/2022</a:t>
            </a:r>
            <a:endParaRPr lang="en-US"/>
          </a:p>
        </p:txBody>
      </p:sp>
      <p:sp>
        <p:nvSpPr>
          <p:cNvPr id="15" name="Footer Placeholder 14"/>
          <p:cNvSpPr>
            <a:spLocks noGrp="1"/>
          </p:cNvSpPr>
          <p:nvPr>
            <p:ph type="ftr" sz="quarter" idx="11"/>
          </p:nvPr>
        </p:nvSpPr>
        <p:spPr/>
        <p:txBody>
          <a:bodyPr/>
          <a:lstStyle/>
          <a:p>
            <a:pPr algn="ctr"/>
            <a:r>
              <a:rPr lang="en-US" dirty="0" smtClean="0"/>
              <a:t>eeFACT2022</a:t>
            </a:r>
            <a:endParaRPr lang="en-US" dirty="0"/>
          </a:p>
        </p:txBody>
      </p:sp>
      <p:sp>
        <p:nvSpPr>
          <p:cNvPr id="16" name="Slide Number Placeholder 15"/>
          <p:cNvSpPr>
            <a:spLocks noGrp="1"/>
          </p:cNvSpPr>
          <p:nvPr>
            <p:ph type="sldNum" sz="quarter" idx="12"/>
          </p:nvPr>
        </p:nvSpPr>
        <p:spPr/>
        <p:txBody>
          <a:bodyPr/>
          <a:lstStyle/>
          <a:p>
            <a:pPr algn="r"/>
            <a:fld id="{868EDA39-79D3-4B40-8B5B-304FB42C5AC5}" type="slidenum">
              <a:rPr lang="en-US" smtClean="0"/>
              <a:pPr algn="r"/>
              <a:t>6</a:t>
            </a:fld>
            <a:endParaRPr lang="en-US"/>
          </a:p>
        </p:txBody>
      </p:sp>
    </p:spTree>
    <p:extLst>
      <p:ext uri="{BB962C8B-B14F-4D97-AF65-F5344CB8AC3E}">
        <p14:creationId xmlns:p14="http://schemas.microsoft.com/office/powerpoint/2010/main" val="3976192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245"/>
            <a:ext cx="12192000" cy="364810"/>
          </a:xfrm>
        </p:spPr>
        <p:txBody>
          <a:bodyPr>
            <a:noAutofit/>
          </a:bodyPr>
          <a:lstStyle/>
          <a:p>
            <a:pPr algn="ctr"/>
            <a:r>
              <a:rPr lang="en-US" sz="2400" dirty="0">
                <a:solidFill>
                  <a:srgbClr val="0000FF"/>
                </a:solidFill>
                <a:latin typeface="+mn-lt"/>
              </a:rPr>
              <a:t>TS MBK Solenoid Design</a:t>
            </a:r>
          </a:p>
        </p:txBody>
      </p:sp>
      <p:sp>
        <p:nvSpPr>
          <p:cNvPr id="7" name="TextBox 6"/>
          <p:cNvSpPr txBox="1"/>
          <p:nvPr/>
        </p:nvSpPr>
        <p:spPr>
          <a:xfrm>
            <a:off x="201944" y="5750418"/>
            <a:ext cx="5246356" cy="646331"/>
          </a:xfrm>
          <a:prstGeom prst="rect">
            <a:avLst/>
          </a:prstGeom>
          <a:noFill/>
        </p:spPr>
        <p:txBody>
          <a:bodyPr wrap="square" rtlCol="0">
            <a:spAutoFit/>
          </a:bodyPr>
          <a:lstStyle/>
          <a:p>
            <a:r>
              <a:rPr lang="en-US" dirty="0"/>
              <a:t>Magnetic field: Bz=5.5XBrillouin (0.095 T) for non-convergent beam optic system.</a:t>
            </a:r>
          </a:p>
        </p:txBody>
      </p:sp>
      <p:sp>
        <p:nvSpPr>
          <p:cNvPr id="9" name="TextBox 8"/>
          <p:cNvSpPr txBox="1"/>
          <p:nvPr/>
        </p:nvSpPr>
        <p:spPr>
          <a:xfrm>
            <a:off x="5705333" y="5710019"/>
            <a:ext cx="6572921" cy="646331"/>
          </a:xfrm>
          <a:prstGeom prst="rect">
            <a:avLst/>
          </a:prstGeom>
          <a:noFill/>
        </p:spPr>
        <p:txBody>
          <a:bodyPr wrap="square" rtlCol="0">
            <a:spAutoFit/>
          </a:bodyPr>
          <a:lstStyle/>
          <a:p>
            <a:r>
              <a:rPr lang="en-US" dirty="0"/>
              <a:t>Beam envelop along the beam tunnel. Gap length is optimized to minimize the beam scalloping before and after DC accelerating gap.</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0545" t="18489" r="39499" b="11620"/>
          <a:stretch/>
        </p:blipFill>
        <p:spPr>
          <a:xfrm>
            <a:off x="356883" y="489455"/>
            <a:ext cx="4991567" cy="2767759"/>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r="25188"/>
          <a:stretch/>
        </p:blipFill>
        <p:spPr>
          <a:xfrm>
            <a:off x="6048483" y="3171358"/>
            <a:ext cx="6076670" cy="2553494"/>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9320" t="19175" r="37700" b="32901"/>
          <a:stretch/>
        </p:blipFill>
        <p:spPr>
          <a:xfrm>
            <a:off x="5705333" y="689535"/>
            <a:ext cx="6374386" cy="2276020"/>
          </a:xfrm>
          <a:prstGeom prst="rect">
            <a:avLst/>
          </a:prstGeom>
        </p:spPr>
      </p:pic>
      <p:grpSp>
        <p:nvGrpSpPr>
          <p:cNvPr id="5" name="Group 4"/>
          <p:cNvGrpSpPr/>
          <p:nvPr/>
        </p:nvGrpSpPr>
        <p:grpSpPr>
          <a:xfrm>
            <a:off x="149506" y="3304835"/>
            <a:ext cx="5468319" cy="2546162"/>
            <a:chOff x="30367" y="3622177"/>
            <a:chExt cx="5468319" cy="2546162"/>
          </a:xfrm>
        </p:grpSpPr>
        <p:sp>
          <p:nvSpPr>
            <p:cNvPr id="16" name="TextBox 15"/>
            <p:cNvSpPr txBox="1"/>
            <p:nvPr/>
          </p:nvSpPr>
          <p:spPr>
            <a:xfrm rot="16200000">
              <a:off x="-505206" y="4782026"/>
              <a:ext cx="1409700" cy="338554"/>
            </a:xfrm>
            <a:prstGeom prst="rect">
              <a:avLst/>
            </a:prstGeom>
            <a:noFill/>
          </p:spPr>
          <p:txBody>
            <a:bodyPr wrap="square" rtlCol="0">
              <a:spAutoFit/>
            </a:bodyPr>
            <a:lstStyle/>
            <a:p>
              <a:pPr algn="ctr"/>
              <a:r>
                <a:rPr lang="en-US" sz="1600" b="1" dirty="0">
                  <a:solidFill>
                    <a:schemeClr val="tx1">
                      <a:lumMod val="75000"/>
                      <a:lumOff val="25000"/>
                    </a:schemeClr>
                  </a:solidFill>
                </a:rPr>
                <a:t>Bz/ T</a:t>
              </a:r>
            </a:p>
          </p:txBody>
        </p:sp>
        <p:sp>
          <p:nvSpPr>
            <p:cNvPr id="17" name="TextBox 16"/>
            <p:cNvSpPr txBox="1"/>
            <p:nvPr/>
          </p:nvSpPr>
          <p:spPr>
            <a:xfrm>
              <a:off x="2365798" y="5829785"/>
              <a:ext cx="1409700" cy="338554"/>
            </a:xfrm>
            <a:prstGeom prst="rect">
              <a:avLst/>
            </a:prstGeom>
            <a:noFill/>
          </p:spPr>
          <p:txBody>
            <a:bodyPr wrap="square" rtlCol="0">
              <a:spAutoFit/>
            </a:bodyPr>
            <a:lstStyle/>
            <a:p>
              <a:pPr algn="ctr"/>
              <a:r>
                <a:rPr lang="en-US" sz="1600" b="1" dirty="0">
                  <a:solidFill>
                    <a:schemeClr val="tx1">
                      <a:lumMod val="75000"/>
                      <a:lumOff val="25000"/>
                    </a:schemeClr>
                  </a:solidFill>
                </a:rPr>
                <a:t>Z/mm</a:t>
              </a:r>
            </a:p>
          </p:txBody>
        </p:sp>
        <p:sp>
          <p:nvSpPr>
            <p:cNvPr id="18" name="TextBox 17"/>
            <p:cNvSpPr txBox="1"/>
            <p:nvPr/>
          </p:nvSpPr>
          <p:spPr>
            <a:xfrm>
              <a:off x="2146717" y="3622177"/>
              <a:ext cx="2025661" cy="338554"/>
            </a:xfrm>
            <a:prstGeom prst="rect">
              <a:avLst/>
            </a:prstGeom>
            <a:noFill/>
          </p:spPr>
          <p:txBody>
            <a:bodyPr wrap="square" rtlCol="0">
              <a:spAutoFit/>
            </a:bodyPr>
            <a:lstStyle/>
            <a:p>
              <a:pPr algn="ctr"/>
              <a:r>
                <a:rPr lang="en-US" sz="1600" b="1" dirty="0">
                  <a:solidFill>
                    <a:schemeClr val="tx1">
                      <a:lumMod val="75000"/>
                      <a:lumOff val="25000"/>
                    </a:schemeClr>
                  </a:solidFill>
                </a:rPr>
                <a:t>Bz field on axis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62" t="7880" r="28788" b="6652"/>
            <a:stretch/>
          </p:blipFill>
          <p:spPr>
            <a:xfrm>
              <a:off x="368921" y="3901255"/>
              <a:ext cx="5129765" cy="1981739"/>
            </a:xfrm>
            <a:prstGeom prst="rect">
              <a:avLst/>
            </a:prstGeom>
          </p:spPr>
        </p:pic>
      </p:grpSp>
      <p:sp>
        <p:nvSpPr>
          <p:cNvPr id="11" name="TextBox 10"/>
          <p:cNvSpPr txBox="1"/>
          <p:nvPr/>
        </p:nvSpPr>
        <p:spPr>
          <a:xfrm>
            <a:off x="7912100" y="3611886"/>
            <a:ext cx="3276600" cy="338554"/>
          </a:xfrm>
          <a:prstGeom prst="rect">
            <a:avLst/>
          </a:prstGeom>
          <a:noFill/>
        </p:spPr>
        <p:txBody>
          <a:bodyPr wrap="square" rtlCol="0">
            <a:spAutoFit/>
          </a:bodyPr>
          <a:lstStyle/>
          <a:p>
            <a:r>
              <a:rPr lang="en-US" sz="1600" dirty="0">
                <a:solidFill>
                  <a:srgbClr val="FF0000"/>
                </a:solidFill>
              </a:rPr>
              <a:t>Beam tunnel radius= 10.8 mm</a:t>
            </a:r>
          </a:p>
        </p:txBody>
      </p:sp>
      <p:sp>
        <p:nvSpPr>
          <p:cNvPr id="12" name="Date Placeholder 11"/>
          <p:cNvSpPr>
            <a:spLocks noGrp="1"/>
          </p:cNvSpPr>
          <p:nvPr>
            <p:ph type="dt" sz="half" idx="10"/>
          </p:nvPr>
        </p:nvSpPr>
        <p:spPr/>
        <p:txBody>
          <a:bodyPr/>
          <a:lstStyle/>
          <a:p>
            <a:r>
              <a:rPr lang="en-US" smtClean="0"/>
              <a:t>14/09/2022</a:t>
            </a:r>
            <a:endParaRPr lang="en-US"/>
          </a:p>
        </p:txBody>
      </p:sp>
      <p:sp>
        <p:nvSpPr>
          <p:cNvPr id="13" name="Footer Placeholder 12"/>
          <p:cNvSpPr>
            <a:spLocks noGrp="1"/>
          </p:cNvSpPr>
          <p:nvPr>
            <p:ph type="ftr" sz="quarter" idx="11"/>
          </p:nvPr>
        </p:nvSpPr>
        <p:spPr/>
        <p:txBody>
          <a:bodyPr/>
          <a:lstStyle/>
          <a:p>
            <a:pPr algn="ctr"/>
            <a:r>
              <a:rPr lang="en-US" dirty="0" smtClean="0"/>
              <a:t>eeFACT2022</a:t>
            </a:r>
            <a:endParaRPr lang="en-US" dirty="0"/>
          </a:p>
        </p:txBody>
      </p:sp>
      <p:sp>
        <p:nvSpPr>
          <p:cNvPr id="14" name="Slide Number Placeholder 13"/>
          <p:cNvSpPr>
            <a:spLocks noGrp="1"/>
          </p:cNvSpPr>
          <p:nvPr>
            <p:ph type="sldNum" sz="quarter" idx="12"/>
          </p:nvPr>
        </p:nvSpPr>
        <p:spPr/>
        <p:txBody>
          <a:bodyPr/>
          <a:lstStyle/>
          <a:p>
            <a:pPr algn="r"/>
            <a:fld id="{868EDA39-79D3-4B40-8B5B-304FB42C5AC5}" type="slidenum">
              <a:rPr lang="en-US" smtClean="0"/>
              <a:pPr algn="r"/>
              <a:t>7</a:t>
            </a:fld>
            <a:endParaRPr lang="en-US" dirty="0"/>
          </a:p>
        </p:txBody>
      </p:sp>
    </p:spTree>
    <p:extLst>
      <p:ext uri="{BB962C8B-B14F-4D97-AF65-F5344CB8AC3E}">
        <p14:creationId xmlns:p14="http://schemas.microsoft.com/office/powerpoint/2010/main" val="417480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765828" y="3000855"/>
            <a:ext cx="5270556" cy="3266730"/>
            <a:chOff x="6921444" y="3306330"/>
            <a:chExt cx="5270556" cy="3266730"/>
          </a:xfrm>
        </p:grpSpPr>
        <p:sp>
          <p:nvSpPr>
            <p:cNvPr id="22" name="TextBox 16"/>
            <p:cNvSpPr txBox="1"/>
            <p:nvPr/>
          </p:nvSpPr>
          <p:spPr>
            <a:xfrm>
              <a:off x="9022774" y="6203728"/>
              <a:ext cx="1409700"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Z/mm</a:t>
              </a:r>
            </a:p>
          </p:txBody>
        </p:sp>
        <p:sp>
          <p:nvSpPr>
            <p:cNvPr id="23" name="TextBox 16"/>
            <p:cNvSpPr txBox="1"/>
            <p:nvPr/>
          </p:nvSpPr>
          <p:spPr>
            <a:xfrm rot="16200000">
              <a:off x="6052307" y="4680366"/>
              <a:ext cx="2107605" cy="3693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t>dP/</a:t>
              </a:r>
              <a:r>
                <a:rPr lang="en-US" sz="1800" b="1" dirty="0" err="1"/>
                <a:t>dS</a:t>
              </a:r>
              <a:r>
                <a:rPr lang="en-US" sz="1800" b="1" dirty="0"/>
                <a:t>, kW/cm</a:t>
              </a:r>
              <a:r>
                <a:rPr lang="en-US" sz="2000" b="1" baseline="30000" dirty="0"/>
                <a:t>2</a:t>
              </a:r>
            </a:p>
          </p:txBody>
        </p:sp>
        <p:graphicFrame>
          <p:nvGraphicFramePr>
            <p:cNvPr id="26" name="Chart 25"/>
            <p:cNvGraphicFramePr>
              <a:graphicFrameLocks/>
            </p:cNvGraphicFramePr>
            <p:nvPr>
              <p:extLst>
                <p:ext uri="{D42A27DB-BD31-4B8C-83A1-F6EECF244321}">
                  <p14:modId xmlns:p14="http://schemas.microsoft.com/office/powerpoint/2010/main" val="1652351851"/>
                </p:ext>
              </p:extLst>
            </p:nvPr>
          </p:nvGraphicFramePr>
          <p:xfrm>
            <a:off x="7229790" y="3306330"/>
            <a:ext cx="4962210" cy="2966125"/>
          </p:xfrm>
          <a:graphic>
            <a:graphicData uri="http://schemas.openxmlformats.org/drawingml/2006/chart">
              <c:chart xmlns:c="http://schemas.openxmlformats.org/drawingml/2006/chart" xmlns:r="http://schemas.openxmlformats.org/officeDocument/2006/relationships" r:id="rId2"/>
            </a:graphicData>
          </a:graphic>
        </p:graphicFrame>
      </p:grpSp>
      <p:sp>
        <p:nvSpPr>
          <p:cNvPr id="2" name="Title 1"/>
          <p:cNvSpPr>
            <a:spLocks noGrp="1"/>
          </p:cNvSpPr>
          <p:nvPr>
            <p:ph type="title"/>
          </p:nvPr>
        </p:nvSpPr>
        <p:spPr>
          <a:xfrm>
            <a:off x="-1" y="53436"/>
            <a:ext cx="12192001" cy="360947"/>
          </a:xfrm>
        </p:spPr>
        <p:txBody>
          <a:bodyPr>
            <a:noAutofit/>
          </a:bodyPr>
          <a:lstStyle/>
          <a:p>
            <a:pPr algn="ctr"/>
            <a:r>
              <a:rPr lang="en-US" sz="2400" dirty="0">
                <a:solidFill>
                  <a:srgbClr val="0000FF"/>
                </a:solidFill>
                <a:latin typeface="+mn-lt"/>
              </a:rPr>
              <a:t>3D TRK &amp; PIC (CST) beam optic simulations</a:t>
            </a:r>
          </a:p>
        </p:txBody>
      </p:sp>
      <p:sp>
        <p:nvSpPr>
          <p:cNvPr id="6" name="Rectangle 4"/>
          <p:cNvSpPr>
            <a:spLocks noChangeArrowheads="1"/>
          </p:cNvSpPr>
          <p:nvPr/>
        </p:nvSpPr>
        <p:spPr bwMode="auto">
          <a:xfrm>
            <a:off x="2947737" y="196114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p:cNvSpPr>
            <a:spLocks noChangeArrowheads="1"/>
          </p:cNvSpPr>
          <p:nvPr/>
        </p:nvSpPr>
        <p:spPr bwMode="auto">
          <a:xfrm>
            <a:off x="2947737" y="711734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p:cNvSpPr/>
          <p:nvPr/>
        </p:nvSpPr>
        <p:spPr>
          <a:xfrm>
            <a:off x="6357986" y="2479269"/>
            <a:ext cx="757990" cy="505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TRK</a:t>
            </a:r>
          </a:p>
        </p:txBody>
      </p:sp>
      <p:sp>
        <p:nvSpPr>
          <p:cNvPr id="15" name="Rectangle 14"/>
          <p:cNvSpPr/>
          <p:nvPr/>
        </p:nvSpPr>
        <p:spPr>
          <a:xfrm>
            <a:off x="6357986" y="5851023"/>
            <a:ext cx="757990" cy="505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PIC</a:t>
            </a:r>
          </a:p>
        </p:txBody>
      </p:sp>
      <p:sp>
        <p:nvSpPr>
          <p:cNvPr id="9" name="TextBox 8"/>
          <p:cNvSpPr txBox="1"/>
          <p:nvPr/>
        </p:nvSpPr>
        <p:spPr>
          <a:xfrm>
            <a:off x="8399745" y="430642"/>
            <a:ext cx="363663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3D Magnetic field is imported;</a:t>
            </a:r>
          </a:p>
          <a:p>
            <a:pPr marL="285750" indent="-285750">
              <a:buFont typeface="Arial" panose="020B0604020202020204" pitchFamily="34" charset="0"/>
              <a:buChar char="•"/>
            </a:pPr>
            <a:r>
              <a:rPr lang="en-US" dirty="0"/>
              <a:t>3D effects brought by the MB topology is fully considered</a:t>
            </a:r>
          </a:p>
          <a:p>
            <a:pPr marL="285750" indent="-285750">
              <a:buFont typeface="Arial" panose="020B0604020202020204" pitchFamily="34" charset="0"/>
              <a:buChar char="•"/>
            </a:pPr>
            <a:r>
              <a:rPr lang="en-US" dirty="0"/>
              <a:t>Tube is stable during 2000ns simulation time in PIC.</a:t>
            </a:r>
          </a:p>
          <a:p>
            <a:pPr marL="285750" indent="-285750">
              <a:buFont typeface="Arial" panose="020B0604020202020204" pitchFamily="34" charset="0"/>
              <a:buChar char="•"/>
            </a:pPr>
            <a:r>
              <a:rPr lang="en-US" dirty="0"/>
              <a:t>Peak surface power losses of 500W/cm</a:t>
            </a:r>
            <a:r>
              <a:rPr lang="en-US" baseline="30000" dirty="0"/>
              <a:t>2</a:t>
            </a:r>
            <a:r>
              <a:rPr lang="en-US" dirty="0"/>
              <a:t> were set as a target following industrial data.</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320" t="19175" r="15366" b="32901"/>
          <a:stretch/>
        </p:blipFill>
        <p:spPr>
          <a:xfrm>
            <a:off x="40579" y="493588"/>
            <a:ext cx="8313745" cy="1680438"/>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2105" t="8487" r="40787" b="5334"/>
          <a:stretch/>
        </p:blipFill>
        <p:spPr>
          <a:xfrm>
            <a:off x="162230" y="2201846"/>
            <a:ext cx="1912439" cy="1931281"/>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8367" t="7646" r="45460" b="8697"/>
          <a:stretch/>
        </p:blipFill>
        <p:spPr>
          <a:xfrm>
            <a:off x="2214828" y="2201846"/>
            <a:ext cx="1895744" cy="1924761"/>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32491" t="8190" r="42045" b="11367"/>
          <a:stretch/>
        </p:blipFill>
        <p:spPr>
          <a:xfrm>
            <a:off x="4251077" y="2183563"/>
            <a:ext cx="2010289" cy="1995220"/>
          </a:xfrm>
          <a:prstGeom prst="rect">
            <a:avLst/>
          </a:prstGeom>
        </p:spPr>
      </p:pic>
      <p:grpSp>
        <p:nvGrpSpPr>
          <p:cNvPr id="24" name="Group 23"/>
          <p:cNvGrpSpPr/>
          <p:nvPr/>
        </p:nvGrpSpPr>
        <p:grpSpPr>
          <a:xfrm>
            <a:off x="170047" y="4292572"/>
            <a:ext cx="6144949" cy="2138112"/>
            <a:chOff x="585049" y="1726864"/>
            <a:chExt cx="7936651" cy="3048335"/>
          </a:xfrm>
        </p:grpSpPr>
        <p:pic>
          <p:nvPicPr>
            <p:cNvPr id="27" name="Picture 26" descr="../../../Desktop/Screen%20Shot%202021-08-02%20at%2010.33.36%20AM.p"/>
            <p:cNvPicPr/>
            <p:nvPr/>
          </p:nvPicPr>
          <p:blipFill rotWithShape="1">
            <a:blip r:embed="rId7">
              <a:extLst>
                <a:ext uri="{28A0092B-C50C-407E-A947-70E740481C1C}">
                  <a14:useLocalDpi xmlns:a14="http://schemas.microsoft.com/office/drawing/2010/main" val="0"/>
                </a:ext>
              </a:extLst>
            </a:blip>
            <a:srcRect l="48538" t="69483" r="32688"/>
            <a:stretch/>
          </p:blipFill>
          <p:spPr bwMode="auto">
            <a:xfrm>
              <a:off x="6096000" y="3714690"/>
              <a:ext cx="2425700" cy="1060509"/>
            </a:xfrm>
            <a:prstGeom prst="rect">
              <a:avLst/>
            </a:prstGeom>
            <a:noFill/>
            <a:ln>
              <a:noFill/>
            </a:ln>
          </p:spPr>
        </p:pic>
        <p:pic>
          <p:nvPicPr>
            <p:cNvPr id="29" name="Picture 28" descr="../../../Desktop/Screen%20Shot%202021-08-02%20at%2010.33.36%20AM.p"/>
            <p:cNvPicPr/>
            <p:nvPr/>
          </p:nvPicPr>
          <p:blipFill rotWithShape="1">
            <a:blip r:embed="rId7">
              <a:extLst>
                <a:ext uri="{28A0092B-C50C-407E-A947-70E740481C1C}">
                  <a14:useLocalDpi xmlns:a14="http://schemas.microsoft.com/office/drawing/2010/main" val="0"/>
                </a:ext>
              </a:extLst>
            </a:blip>
            <a:srcRect l="47737" t="12280" r="32688" b="71069"/>
            <a:stretch/>
          </p:blipFill>
          <p:spPr bwMode="auto">
            <a:xfrm>
              <a:off x="6096000" y="1728009"/>
              <a:ext cx="2425700" cy="578619"/>
            </a:xfrm>
            <a:prstGeom prst="rect">
              <a:avLst/>
            </a:prstGeom>
            <a:noFill/>
            <a:ln>
              <a:noFill/>
            </a:ln>
          </p:spPr>
        </p:pic>
        <p:grpSp>
          <p:nvGrpSpPr>
            <p:cNvPr id="30" name="Group 29"/>
            <p:cNvGrpSpPr/>
            <p:nvPr/>
          </p:nvGrpSpPr>
          <p:grpSpPr>
            <a:xfrm>
              <a:off x="585049" y="1726864"/>
              <a:ext cx="7936651" cy="3048335"/>
              <a:chOff x="162230" y="4787757"/>
              <a:chExt cx="4532733" cy="1691682"/>
            </a:xfrm>
          </p:grpSpPr>
          <p:pic>
            <p:nvPicPr>
              <p:cNvPr id="31" name="Picture 30"/>
              <p:cNvPicPr>
                <a:picLocks noChangeAspect="1"/>
              </p:cNvPicPr>
              <p:nvPr/>
            </p:nvPicPr>
            <p:blipFill rotWithShape="1">
              <a:blip r:embed="rId8">
                <a:extLst>
                  <a:ext uri="{28A0092B-C50C-407E-A947-70E740481C1C}">
                    <a14:useLocalDpi xmlns:a14="http://schemas.microsoft.com/office/drawing/2010/main" val="0"/>
                  </a:ext>
                </a:extLst>
              </a:blip>
              <a:srcRect l="24937"/>
              <a:stretch/>
            </p:blipFill>
            <p:spPr>
              <a:xfrm>
                <a:off x="3310024" y="4931231"/>
                <a:ext cx="1384939" cy="1127168"/>
              </a:xfrm>
              <a:prstGeom prst="rect">
                <a:avLst/>
              </a:prstGeom>
            </p:spPr>
          </p:pic>
          <p:pic>
            <p:nvPicPr>
              <p:cNvPr id="32" name="Picture 31" descr="../../../Desktop/Screen%20Shot%202021-08-02%20at%2010.33.36%20AM.p"/>
              <p:cNvPicPr/>
              <p:nvPr/>
            </p:nvPicPr>
            <p:blipFill rotWithShape="1">
              <a:blip r:embed="rId7">
                <a:extLst>
                  <a:ext uri="{28A0092B-C50C-407E-A947-70E740481C1C}">
                    <a14:useLocalDpi xmlns:a14="http://schemas.microsoft.com/office/drawing/2010/main" val="0"/>
                  </a:ext>
                </a:extLst>
              </a:blip>
              <a:srcRect t="12280" r="32688"/>
              <a:stretch/>
            </p:blipFill>
            <p:spPr bwMode="auto">
              <a:xfrm>
                <a:off x="162230" y="4787757"/>
                <a:ext cx="3152897" cy="1691682"/>
              </a:xfrm>
              <a:prstGeom prst="rect">
                <a:avLst/>
              </a:prstGeom>
              <a:noFill/>
              <a:ln>
                <a:noFill/>
              </a:ln>
            </p:spPr>
          </p:pic>
        </p:grpSp>
      </p:grpSp>
      <p:sp>
        <p:nvSpPr>
          <p:cNvPr id="13" name="Date Placeholder 12"/>
          <p:cNvSpPr>
            <a:spLocks noGrp="1"/>
          </p:cNvSpPr>
          <p:nvPr>
            <p:ph type="dt" sz="half" idx="10"/>
          </p:nvPr>
        </p:nvSpPr>
        <p:spPr/>
        <p:txBody>
          <a:bodyPr/>
          <a:lstStyle/>
          <a:p>
            <a:r>
              <a:rPr lang="en-US" smtClean="0"/>
              <a:t>14/09/2022</a:t>
            </a:r>
            <a:endParaRPr lang="en-US"/>
          </a:p>
        </p:txBody>
      </p:sp>
      <p:sp>
        <p:nvSpPr>
          <p:cNvPr id="16" name="Footer Placeholder 15"/>
          <p:cNvSpPr>
            <a:spLocks noGrp="1"/>
          </p:cNvSpPr>
          <p:nvPr>
            <p:ph type="ftr" sz="quarter" idx="11"/>
          </p:nvPr>
        </p:nvSpPr>
        <p:spPr/>
        <p:txBody>
          <a:bodyPr/>
          <a:lstStyle/>
          <a:p>
            <a:pPr algn="ctr"/>
            <a:r>
              <a:rPr lang="en-US" dirty="0" smtClean="0"/>
              <a:t>eeFACT2022</a:t>
            </a:r>
            <a:endParaRPr lang="en-US" dirty="0"/>
          </a:p>
        </p:txBody>
      </p:sp>
      <p:sp>
        <p:nvSpPr>
          <p:cNvPr id="18" name="Slide Number Placeholder 17"/>
          <p:cNvSpPr>
            <a:spLocks noGrp="1"/>
          </p:cNvSpPr>
          <p:nvPr>
            <p:ph type="sldNum" sz="quarter" idx="12"/>
          </p:nvPr>
        </p:nvSpPr>
        <p:spPr/>
        <p:txBody>
          <a:bodyPr/>
          <a:lstStyle/>
          <a:p>
            <a:pPr algn="r"/>
            <a:fld id="{868EDA39-79D3-4B40-8B5B-304FB42C5AC5}" type="slidenum">
              <a:rPr lang="en-US" smtClean="0"/>
              <a:pPr algn="r"/>
              <a:t>8</a:t>
            </a:fld>
            <a:endParaRPr lang="en-US"/>
          </a:p>
        </p:txBody>
      </p:sp>
    </p:spTree>
    <p:extLst>
      <p:ext uri="{BB962C8B-B14F-4D97-AF65-F5344CB8AC3E}">
        <p14:creationId xmlns:p14="http://schemas.microsoft.com/office/powerpoint/2010/main" val="345657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69106" y="571879"/>
            <a:ext cx="11219068" cy="4428465"/>
            <a:chOff x="382995" y="864184"/>
            <a:chExt cx="11219068" cy="4428465"/>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48272"/>
            <a:stretch/>
          </p:blipFill>
          <p:spPr>
            <a:xfrm>
              <a:off x="382995" y="864184"/>
              <a:ext cx="11219068" cy="4428465"/>
            </a:xfrm>
            <a:prstGeom prst="rect">
              <a:avLst/>
            </a:prstGeom>
          </p:spPr>
        </p:pic>
        <p:pic>
          <p:nvPicPr>
            <p:cNvPr id="13" name="Picture 12" descr="Power%20radiation%20bandwith.jpg"/>
            <p:cNvPicPr/>
            <p:nvPr/>
          </p:nvPicPr>
          <p:blipFill>
            <a:blip r:embed="rId4">
              <a:extLst>
                <a:ext uri="{28A0092B-C50C-407E-A947-70E740481C1C}">
                  <a14:useLocalDpi xmlns:a14="http://schemas.microsoft.com/office/drawing/2010/main" val="0"/>
                </a:ext>
              </a:extLst>
            </a:blip>
            <a:srcRect/>
            <a:stretch>
              <a:fillRect/>
            </a:stretch>
          </p:blipFill>
          <p:spPr bwMode="auto">
            <a:xfrm>
              <a:off x="6226903" y="2986891"/>
              <a:ext cx="3089219" cy="1611918"/>
            </a:xfrm>
            <a:prstGeom prst="rect">
              <a:avLst/>
            </a:prstGeom>
            <a:noFill/>
            <a:ln>
              <a:noFill/>
            </a:ln>
          </p:spPr>
        </p:pic>
      </p:grpSp>
      <p:sp>
        <p:nvSpPr>
          <p:cNvPr id="14" name="TextBox 13"/>
          <p:cNvSpPr txBox="1"/>
          <p:nvPr/>
        </p:nvSpPr>
        <p:spPr>
          <a:xfrm>
            <a:off x="-469094" y="5090383"/>
            <a:ext cx="11822894" cy="1338828"/>
          </a:xfrm>
          <a:prstGeom prst="rect">
            <a:avLst/>
          </a:prstGeom>
          <a:noFill/>
        </p:spPr>
        <p:txBody>
          <a:bodyPr wrap="square" rtlCol="0">
            <a:spAutoFit/>
          </a:bodyPr>
          <a:lstStyle/>
          <a:p>
            <a:pPr marL="1200150" lvl="2" indent="-285750">
              <a:lnSpc>
                <a:spcPct val="150000"/>
              </a:lnSpc>
              <a:buFont typeface="Arial" panose="020B0604020202020204" pitchFamily="34" charset="0"/>
              <a:buChar char="•"/>
            </a:pPr>
            <a:r>
              <a:rPr lang="en-US" dirty="0"/>
              <a:t>Bunched beam passing through the open gap will partially radiate RF power into the gap (wakefield problem).</a:t>
            </a:r>
          </a:p>
          <a:p>
            <a:pPr marL="1200150" lvl="2" indent="-285750">
              <a:lnSpc>
                <a:spcPct val="150000"/>
              </a:lnSpc>
              <a:buFont typeface="Arial" panose="020B0604020202020204" pitchFamily="34" charset="0"/>
              <a:buChar char="•"/>
            </a:pPr>
            <a:r>
              <a:rPr lang="en-US" dirty="0"/>
              <a:t>Radiation level is rather high:  8.5kW. The set of 3 frequencies (bunch harmonics) resonant rejecters reduces the radiation level by 36dB (down to 2W)</a:t>
            </a:r>
            <a:endParaRPr lang="en-GB" dirty="0"/>
          </a:p>
        </p:txBody>
      </p:sp>
      <p:sp>
        <p:nvSpPr>
          <p:cNvPr id="15" name="TextBox 14"/>
          <p:cNvSpPr txBox="1"/>
          <p:nvPr/>
        </p:nvSpPr>
        <p:spPr>
          <a:xfrm>
            <a:off x="-1" y="76579"/>
            <a:ext cx="12192001" cy="461665"/>
          </a:xfrm>
          <a:prstGeom prst="rect">
            <a:avLst/>
          </a:prstGeom>
          <a:noFill/>
        </p:spPr>
        <p:txBody>
          <a:bodyPr wrap="square" rtlCol="0">
            <a:spAutoFit/>
          </a:bodyPr>
          <a:lstStyle/>
          <a:p>
            <a:pPr algn="ctr"/>
            <a:r>
              <a:rPr lang="en-US" sz="2400" dirty="0">
                <a:solidFill>
                  <a:srgbClr val="0000FF"/>
                </a:solidFill>
              </a:rPr>
              <a:t>Parasitic RF power radiation into Post acceleration DC gap </a:t>
            </a:r>
          </a:p>
        </p:txBody>
      </p:sp>
      <p:sp>
        <p:nvSpPr>
          <p:cNvPr id="2" name="Date Placeholder 1"/>
          <p:cNvSpPr>
            <a:spLocks noGrp="1"/>
          </p:cNvSpPr>
          <p:nvPr>
            <p:ph type="dt" sz="half" idx="10"/>
          </p:nvPr>
        </p:nvSpPr>
        <p:spPr/>
        <p:txBody>
          <a:bodyPr/>
          <a:lstStyle/>
          <a:p>
            <a:r>
              <a:rPr lang="en-US" smtClean="0"/>
              <a:t>14/09/2022</a:t>
            </a:r>
            <a:endParaRPr lang="en-US"/>
          </a:p>
        </p:txBody>
      </p:sp>
      <p:sp>
        <p:nvSpPr>
          <p:cNvPr id="3" name="Footer Placeholder 2"/>
          <p:cNvSpPr>
            <a:spLocks noGrp="1"/>
          </p:cNvSpPr>
          <p:nvPr>
            <p:ph type="ftr" sz="quarter" idx="11"/>
          </p:nvPr>
        </p:nvSpPr>
        <p:spPr/>
        <p:txBody>
          <a:bodyPr/>
          <a:lstStyle/>
          <a:p>
            <a:pPr algn="ctr"/>
            <a:r>
              <a:rPr lang="en-US" dirty="0" smtClean="0"/>
              <a:t>eeFACT2022</a:t>
            </a:r>
            <a:endParaRPr lang="en-US" dirty="0"/>
          </a:p>
        </p:txBody>
      </p:sp>
      <p:sp>
        <p:nvSpPr>
          <p:cNvPr id="4" name="Slide Number Placeholder 3"/>
          <p:cNvSpPr>
            <a:spLocks noGrp="1"/>
          </p:cNvSpPr>
          <p:nvPr>
            <p:ph type="sldNum" sz="quarter" idx="12"/>
          </p:nvPr>
        </p:nvSpPr>
        <p:spPr/>
        <p:txBody>
          <a:bodyPr/>
          <a:lstStyle/>
          <a:p>
            <a:pPr algn="r"/>
            <a:fld id="{868EDA39-79D3-4B40-8B5B-304FB42C5AC5}" type="slidenum">
              <a:rPr lang="en-US" smtClean="0"/>
              <a:pPr algn="r"/>
              <a:t>9</a:t>
            </a:fld>
            <a:endParaRPr lang="en-US" dirty="0"/>
          </a:p>
        </p:txBody>
      </p:sp>
    </p:spTree>
    <p:extLst>
      <p:ext uri="{BB962C8B-B14F-4D97-AF65-F5344CB8AC3E}">
        <p14:creationId xmlns:p14="http://schemas.microsoft.com/office/powerpoint/2010/main" val="281933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36303</TotalTime>
  <Words>1470</Words>
  <Application>Microsoft Office PowerPoint</Application>
  <PresentationFormat>Widescreen</PresentationFormat>
  <Paragraphs>215</Paragraphs>
  <Slides>18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SimSun</vt:lpstr>
      <vt:lpstr>Arial</vt:lpstr>
      <vt:lpstr>Calibri</vt:lpstr>
      <vt:lpstr>Calibri Light</vt:lpstr>
      <vt:lpstr>Symbol</vt:lpstr>
      <vt:lpstr>等线</vt:lpstr>
      <vt:lpstr>Office Theme</vt:lpstr>
      <vt:lpstr>Development progress on TS MBK for FCCee</vt:lpstr>
      <vt:lpstr>PowerPoint Presentation</vt:lpstr>
      <vt:lpstr>PowerPoint Presentation</vt:lpstr>
      <vt:lpstr>PowerPoint Presentation</vt:lpstr>
      <vt:lpstr>KlyC (CERN-made 1.5D klystron code) simulation results</vt:lpstr>
      <vt:lpstr>PowerPoint Presentation</vt:lpstr>
      <vt:lpstr>TS MBK Solenoid Design</vt:lpstr>
      <vt:lpstr>3D TRK &amp; PIC (CST) beam optic simulations</vt:lpstr>
      <vt:lpstr>PowerPoint Presentation</vt:lpstr>
      <vt:lpstr>Full 3D PIC Simulation of TS MBK RF Circuit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account</cp:lastModifiedBy>
  <cp:revision>564</cp:revision>
  <cp:lastPrinted>2022-01-10T16:19:36Z</cp:lastPrinted>
  <dcterms:created xsi:type="dcterms:W3CDTF">2021-09-01T08:13:44Z</dcterms:created>
  <dcterms:modified xsi:type="dcterms:W3CDTF">2022-09-13T08:38:25Z</dcterms:modified>
</cp:coreProperties>
</file>