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5"/>
  </p:notesMasterIdLst>
  <p:sldIdLst>
    <p:sldId id="40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84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363" r:id="rId24"/>
    <p:sldId id="380" r:id="rId25"/>
    <p:sldId id="385" r:id="rId26"/>
    <p:sldId id="369" r:id="rId27"/>
    <p:sldId id="374" r:id="rId28"/>
    <p:sldId id="411" r:id="rId29"/>
    <p:sldId id="375" r:id="rId30"/>
    <p:sldId id="376" r:id="rId31"/>
    <p:sldId id="378" r:id="rId32"/>
    <p:sldId id="379" r:id="rId33"/>
    <p:sldId id="382" r:id="rId34"/>
    <p:sldId id="398" r:id="rId35"/>
    <p:sldId id="387" r:id="rId36"/>
    <p:sldId id="388" r:id="rId37"/>
    <p:sldId id="389" r:id="rId38"/>
    <p:sldId id="390" r:id="rId39"/>
    <p:sldId id="391" r:id="rId40"/>
    <p:sldId id="392" r:id="rId41"/>
    <p:sldId id="399" r:id="rId42"/>
    <p:sldId id="394" r:id="rId43"/>
    <p:sldId id="395" r:id="rId44"/>
    <p:sldId id="396" r:id="rId45"/>
    <p:sldId id="400" r:id="rId46"/>
    <p:sldId id="401" r:id="rId47"/>
    <p:sldId id="402" r:id="rId48"/>
    <p:sldId id="403" r:id="rId49"/>
    <p:sldId id="404" r:id="rId50"/>
    <p:sldId id="372" r:id="rId51"/>
    <p:sldId id="405" r:id="rId52"/>
    <p:sldId id="408" r:id="rId53"/>
    <p:sldId id="381" r:id="rId54"/>
    <p:sldId id="296" r:id="rId55"/>
    <p:sldId id="365" r:id="rId56"/>
    <p:sldId id="340" r:id="rId57"/>
    <p:sldId id="288" r:id="rId58"/>
    <p:sldId id="289" r:id="rId59"/>
    <p:sldId id="290" r:id="rId60"/>
    <p:sldId id="295" r:id="rId61"/>
    <p:sldId id="415" r:id="rId62"/>
    <p:sldId id="416" r:id="rId63"/>
    <p:sldId id="417" r:id="rId64"/>
  </p:sldIdLst>
  <p:sldSz cx="12192000" cy="6858000"/>
  <p:notesSz cx="9926638" cy="6797675"/>
  <p:defaultTextStyle>
    <a:defPPr>
      <a:defRPr lang="de-CH"/>
    </a:defPPr>
    <a:lvl1pPr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1pPr>
    <a:lvl2pPr marL="4572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2pPr>
    <a:lvl3pPr marL="9144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3pPr>
    <a:lvl4pPr marL="13716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4pPr>
    <a:lvl5pPr marL="1828800" algn="l">
      <a:spcBef>
        <a:spcPts val="0"/>
      </a:spcBef>
      <a:spcAft>
        <a:spcPts val="0"/>
      </a:spcAft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5pPr>
    <a:lvl6pPr marL="22860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6pPr>
    <a:lvl7pPr marL="27432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7pPr>
    <a:lvl8pPr marL="32004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8pPr>
    <a:lvl9pPr marL="3657600" algn="l" defTabSz="457200">
      <a:defRPr sz="1600">
        <a:solidFill>
          <a:schemeClr val="tx1"/>
        </a:solidFill>
        <a:latin typeface="Arial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0FF"/>
    <a:srgbClr val="0070C0"/>
    <a:srgbClr val="00B05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FF356A-A9CE-D678-7961-CEA42CF83CFA}">
  <a:tblStyle styleId="{7E757D7F-97F2-E8B1-CFD3-6D4AD34211B9}" styleName="Themed Style 1 - Accent 5">
    <a:tblBg>
      <a:fillRef idx="2">
        <a:schemeClr val="accent5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lastCol>
    <a:firstCol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firstCol>
    <a:lastRow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C1E3C569-836A-FE4C-9D18-B4C87A52FE2E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C4FF356A-A9CE-D678-7961-CEA42CF83CFA}" styleName="Themed Style 1 - Accent 6">
    <a:tblBg>
      <a:fillRef idx="2">
        <a:schemeClr val="accent6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lastCol>
    <a:firstCol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firstCol>
    <a:lastRow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9C10DF3-493E-47A9-9EED-99745C9792F1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  <a:fill>
          <a:solidFill>
            <a:schemeClr val="accent5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46" autoAdjust="0"/>
  </p:normalViewPr>
  <p:slideViewPr>
    <p:cSldViewPr>
      <p:cViewPr varScale="1">
        <p:scale>
          <a:sx n="80" d="100"/>
          <a:sy n="80" d="100"/>
        </p:scale>
        <p:origin x="25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09A9D-C862-43D4-9973-EF8C60DDC41E}" type="datetimeFigureOut">
              <a:rPr lang="de-CH" smtClean="0"/>
              <a:t>14.09.2022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4F79-F000-4B13-A34B-2F0826213F32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9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4F79-F000-4B13-A34B-2F0826213F32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567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04F79-F000-4B13-A34B-2F0826213F32}" type="slidenum">
              <a:rPr lang="de-CH" smtClean="0"/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63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919536" y="3861048"/>
            <a:ext cx="8666324" cy="364520"/>
          </a:xfrm>
          <a:prstGeom prst="rect">
            <a:avLst/>
          </a:prstGeom>
          <a:noFill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/>
              </a:defRPr>
            </a:lvl1pPr>
          </a:lstStyle>
          <a:p>
            <a:pPr lvl="0">
              <a:defRPr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3" y="387474"/>
            <a:ext cx="1919539" cy="3257550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/>
            </a:endParaRPr>
          </a:p>
        </p:txBody>
      </p:sp>
      <p:pic>
        <p:nvPicPr>
          <p:cNvPr id="14" name="Bild 24" descr="PSI-Logo_narrow_30k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798" y="714376"/>
            <a:ext cx="1625600" cy="4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"/>
          <p:cNvSpPr>
            <a:spLocks noChangeArrowheads="1"/>
          </p:cNvSpPr>
          <p:nvPr userDrawn="1"/>
        </p:nvSpPr>
        <p:spPr bwMode="auto">
          <a:xfrm>
            <a:off x="7056107" y="3412620"/>
            <a:ext cx="4032448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txBody>
          <a:bodyPr lIns="0" tIns="0" rIns="0" bIns="0" anchor="ctr" anchorCtr="0"/>
          <a:lstStyle/>
          <a:p>
            <a:pPr algn="ctr">
              <a:spcBef>
                <a:spcPts val="0"/>
              </a:spcBef>
              <a:defRPr/>
            </a:pPr>
            <a:r>
              <a:rPr lang="de-CH" sz="1100" b="1" i="0" spc="30">
                <a:solidFill>
                  <a:srgbClr val="505150"/>
                </a:solidFill>
                <a:latin typeface="+mn-lt"/>
                <a:cs typeface="Arial"/>
              </a:rPr>
              <a:t>WIR SCHAFFEN WISSEN – HEUTE FÜR MORGEN</a:t>
            </a:r>
            <a:endParaRPr/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10651477" y="387474"/>
            <a:ext cx="1540523" cy="3257550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/>
            </a:endParaRPr>
          </a:p>
        </p:txBody>
      </p:sp>
      <p:sp>
        <p:nvSpPr>
          <p:cNvPr id="17" name="Rechteck 15"/>
          <p:cNvSpPr>
            <a:spLocks noChangeArrowheads="1"/>
          </p:cNvSpPr>
          <p:nvPr userDrawn="1"/>
        </p:nvSpPr>
        <p:spPr bwMode="auto">
          <a:xfrm>
            <a:off x="1919536" y="5955527"/>
            <a:ext cx="960967" cy="89054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atin typeface="Times"/>
            </a:endParaRPr>
          </a:p>
        </p:txBody>
      </p:sp>
      <p:pic>
        <p:nvPicPr>
          <p:cNvPr id="10" name="Picture 2" descr="Luftbil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87474"/>
            <a:ext cx="938212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32946" y="2708920"/>
            <a:ext cx="1453639" cy="491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10941749" y="6655527"/>
            <a:ext cx="767656" cy="196850"/>
          </a:xfrm>
        </p:spPr>
        <p:txBody>
          <a:bodyPr/>
          <a:lstStyle/>
          <a:p>
            <a:pPr algn="r">
              <a:defRPr/>
            </a:pPr>
            <a:r>
              <a:rPr lang="de-DE" dirty="0" err="1" smtClean="0"/>
              <a:t>page</a:t>
            </a:r>
            <a:r>
              <a:rPr lang="de-DE" dirty="0" smtClean="0"/>
              <a:t>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45016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 bwMode="auto"/>
        <p:txBody>
          <a:bodyPr/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>
                <a:latin typeface="+mn-lt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  <a:endParaRPr lang="en-GB" sz="1800" b="0" i="0" u="none" strike="noStrike" cap="none" spc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 bwMode="auto">
          <a:xfrm>
            <a:off x="10941749" y="6655527"/>
            <a:ext cx="767656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81400" y="6557464"/>
            <a:ext cx="4953000" cy="196123"/>
          </a:xfrm>
        </p:spPr>
        <p:txBody>
          <a:bodyPr/>
          <a:lstStyle>
            <a:lvl2pPr marL="177800" indent="0" algn="ctr">
              <a:buNone/>
              <a:defRPr sz="1200"/>
            </a:lvl2pPr>
          </a:lstStyle>
          <a:p>
            <a:pPr lvl="1">
              <a:defRPr/>
            </a:pPr>
            <a:r>
              <a:rPr lang="en-US"/>
              <a:t>Simona Bettoni:: simona.bettoni@psi.ch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 (grau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 bwMode="auto">
          <a:xfrm>
            <a:off x="1246453" y="1484782"/>
            <a:ext cx="10514177" cy="4608514"/>
          </a:xfrm>
        </p:spPr>
        <p:txBody>
          <a:bodyPr/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>
                <a:latin typeface="+mn-lt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de-CH"/>
              <a:t>Mastertextformat bearbeiten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  <a:p>
            <a:pPr lvl="5">
              <a:defRPr/>
            </a:pPr>
            <a:r>
              <a:rPr lang="de-CH"/>
              <a:t>Sechste Ebene</a:t>
            </a:r>
            <a:endParaRPr/>
          </a:p>
          <a:p>
            <a:pPr lvl="6">
              <a:defRPr/>
            </a:pPr>
            <a:r>
              <a:rPr lang="de-CH"/>
              <a:t>Siebte Ebene</a:t>
            </a:r>
            <a:endParaRPr/>
          </a:p>
          <a:p>
            <a:pPr lvl="7">
              <a:defRPr/>
            </a:pPr>
            <a:r>
              <a:rPr lang="de-CH"/>
              <a:t>Achte Ebene</a:t>
            </a:r>
            <a:endParaRPr/>
          </a:p>
          <a:p>
            <a:pPr lvl="8">
              <a:defRPr/>
            </a:pPr>
            <a:r>
              <a:rPr lang="de-CH"/>
              <a:t>Neunte Ebene</a:t>
            </a:r>
            <a:endParaRPr lang="de-CH" sz="1800" b="0" i="0" u="none" strike="noStrike" cap="none" spc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Rockwel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auto">
          <a:xfrm>
            <a:off x="1390651" y="1341438"/>
            <a:ext cx="5041900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 bwMode="auto">
          <a:xfrm>
            <a:off x="6671734" y="1337869"/>
            <a:ext cx="5041900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zwei Inhalte (grau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 bwMode="auto">
          <a:xfrm>
            <a:off x="1251222" y="1449804"/>
            <a:ext cx="5041900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 bwMode="auto">
          <a:xfrm>
            <a:off x="6532304" y="1446234"/>
            <a:ext cx="5041900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/>
              <a:buChar char="•"/>
              <a:defRPr/>
            </a:lvl1pPr>
            <a:lvl2pPr marL="355600" indent="-177800">
              <a:buSzPct val="100000"/>
              <a:buFont typeface="Symbol"/>
              <a:buChar char="-"/>
              <a:defRPr/>
            </a:lvl2pPr>
            <a:lvl3pPr marL="539750" indent="-184150">
              <a:buFont typeface="Symbol"/>
              <a:buChar char="-"/>
              <a:defRPr/>
            </a:lvl3pPr>
            <a:lvl4pPr marL="717550" indent="-177800">
              <a:buFont typeface="Symbol"/>
              <a:buChar char="-"/>
              <a:defRPr/>
            </a:lvl4pPr>
            <a:lvl5pPr marL="895350" indent="-177800">
              <a:buFont typeface="Symbol"/>
              <a:buChar char="-"/>
              <a:defRPr/>
            </a:lvl5pPr>
            <a:lvl6pPr marL="1074738" indent="-179388">
              <a:buFont typeface="Symbol"/>
              <a:buChar char="-"/>
              <a:defRPr sz="1600"/>
            </a:lvl6pPr>
            <a:lvl7pPr marL="1257300" indent="-182563">
              <a:buFont typeface="Symbol"/>
              <a:buChar char="-"/>
              <a:defRPr sz="1600"/>
            </a:lvl7pPr>
            <a:lvl8pPr marL="1436688" indent="-179388">
              <a:buFont typeface="Symbol"/>
              <a:buChar char="-"/>
              <a:defRPr sz="1600"/>
            </a:lvl8pPr>
            <a:lvl9pPr marL="1614488" indent="-177800"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 (grau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nhalt auf Bild (hoch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83733" y="894810"/>
            <a:ext cx="11089216" cy="5766341"/>
          </a:xfrm>
          <a:prstGeom prst="rect">
            <a:avLst/>
          </a:prstGeom>
          <a:noFill/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 bwMode="auto">
          <a:xfrm>
            <a:off x="1083732" y="894808"/>
            <a:ext cx="3052949" cy="57650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3733" y="285750"/>
            <a:ext cx="1354667" cy="3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1" y="1019811"/>
            <a:ext cx="960967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atin typeface="Time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 bwMode="auto"/>
        <p:txBody>
          <a:bodyPr/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>
                <a:latin typeface="+mn-lt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/>
              <a:buChar char="-"/>
              <a:defRPr sz="1600"/>
            </a:lvl9pPr>
          </a:lstStyle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  <a:endParaRPr lang="en-GB" sz="1800" b="0" i="0" u="none" strike="noStrike" cap="none" spc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 bwMode="auto">
          <a:xfrm>
            <a:off x="10941749" y="6655527"/>
            <a:ext cx="767656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69601" y="291600"/>
            <a:ext cx="8944033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0941749" y="6661150"/>
            <a:ext cx="767656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defRPr sz="900">
                <a:latin typeface="+mn-lt"/>
              </a:defRPr>
            </a:lvl1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‹#›</a:t>
            </a:fld>
            <a:endParaRPr lang="de-DE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" y="1412876"/>
            <a:ext cx="960967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de-DE" sz="2400">
              <a:latin typeface="Times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 bwMode="auto">
          <a:xfrm>
            <a:off x="1390651" y="1341438"/>
            <a:ext cx="10322983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GB"/>
              <a:t>Mastertextformat bearbeiten</a:t>
            </a:r>
          </a:p>
          <a:p>
            <a:pPr lvl="1">
              <a:defRPr/>
            </a:pPr>
            <a:r>
              <a:rPr lang="en-GB"/>
              <a:t>Zweite Ebene</a:t>
            </a:r>
          </a:p>
          <a:p>
            <a:pPr lvl="2">
              <a:defRPr/>
            </a:pPr>
            <a:r>
              <a:rPr lang="en-GB"/>
              <a:t>Dritte Ebene</a:t>
            </a:r>
          </a:p>
          <a:p>
            <a:pPr lvl="3">
              <a:defRPr/>
            </a:pPr>
            <a:r>
              <a:rPr lang="en-GB"/>
              <a:t>Vierte Ebene</a:t>
            </a:r>
          </a:p>
          <a:p>
            <a:pPr lvl="4">
              <a:defRPr/>
            </a:pPr>
            <a:r>
              <a:rPr lang="en-GB"/>
              <a:t>Fünfte Ebene</a:t>
            </a:r>
          </a:p>
          <a:p>
            <a:pPr lvl="5">
              <a:defRPr/>
            </a:pPr>
            <a:r>
              <a:rPr lang="en-GB"/>
              <a:t>Sechste Ebene</a:t>
            </a:r>
          </a:p>
          <a:p>
            <a:pPr lvl="6">
              <a:defRPr/>
            </a:pPr>
            <a:r>
              <a:rPr lang="en-GB"/>
              <a:t>Siebte Ebene</a:t>
            </a:r>
          </a:p>
          <a:p>
            <a:pPr lvl="7">
              <a:defRPr/>
            </a:pPr>
            <a:r>
              <a:rPr lang="en-GB"/>
              <a:t>Achte Ebene</a:t>
            </a:r>
          </a:p>
          <a:p>
            <a:pPr lvl="8">
              <a:defRPr/>
            </a:pPr>
            <a:r>
              <a:rPr lang="en-GB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083733" y="285750"/>
            <a:ext cx="1354667" cy="3619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hdr="0"/>
  <p:txStyles>
    <p:titleStyle>
      <a:lvl1pPr algn="l">
        <a:spcBef>
          <a:spcPts val="0"/>
        </a:spcBef>
        <a:spcAft>
          <a:spcPts val="0"/>
        </a:spcAft>
        <a:defRPr sz="2500" spc="0">
          <a:solidFill>
            <a:srgbClr val="686868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2pPr>
      <a:lvl3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3pPr>
      <a:lvl4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4pPr>
      <a:lvl5pPr algn="l">
        <a:spcBef>
          <a:spcPts val="0"/>
        </a:spcBef>
        <a:spcAft>
          <a:spcPts val="0"/>
        </a:spcAft>
        <a:defRPr sz="2500">
          <a:solidFill>
            <a:srgbClr val="505150"/>
          </a:solidFill>
          <a:latin typeface="Georgia"/>
          <a:ea typeface="ヒラギノ角ゴ Pro W3"/>
          <a:cs typeface="ヒラギノ角ゴ Pro W3"/>
        </a:defRPr>
      </a:lvl5pPr>
      <a:lvl6pPr marL="4572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6pPr>
      <a:lvl7pPr marL="9144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7pPr>
      <a:lvl8pPr marL="13716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8pPr>
      <a:lvl9pPr marL="1828800" algn="l">
        <a:spcBef>
          <a:spcPts val="0"/>
        </a:spcBef>
        <a:spcAft>
          <a:spcPts val="0"/>
        </a:spcAft>
        <a:defRPr sz="3200" b="1">
          <a:solidFill>
            <a:schemeClr val="tx2"/>
          </a:solidFill>
          <a:latin typeface="Arial Narrow"/>
        </a:defRPr>
      </a:lvl9pPr>
    </p:titleStyle>
    <p:bodyStyle>
      <a:lvl1pPr marL="177800" indent="-177800" algn="l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Font typeface="Arial"/>
        <a:buChar char="•"/>
        <a:defRPr sz="1800" spc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Symbol"/>
        <a:buChar char="-"/>
        <a:defRPr sz="1800" spc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 spc="0">
          <a:solidFill>
            <a:schemeClr val="tx1"/>
          </a:solidFill>
          <a:latin typeface="+mn-lt"/>
          <a:ea typeface="ＭＳ Ｐゴシック"/>
          <a:cs typeface="ＭＳ Ｐゴシック"/>
        </a:defRPr>
      </a:lvl3pPr>
      <a:lvl4pPr marL="717550" indent="-17780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 spc="0">
          <a:solidFill>
            <a:schemeClr val="tx1"/>
          </a:solidFill>
          <a:latin typeface="+mn-lt"/>
          <a:ea typeface="ＭＳ Ｐゴシック"/>
          <a:cs typeface="ＭＳ Ｐゴシック"/>
        </a:defRPr>
      </a:lvl4pPr>
      <a:lvl5pPr marL="895350" indent="-17780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 spc="0">
          <a:solidFill>
            <a:schemeClr val="tx1"/>
          </a:solidFill>
          <a:latin typeface="+mn-lt"/>
          <a:ea typeface="+mn-ea"/>
          <a:cs typeface="ＭＳ Ｐゴシック"/>
        </a:defRPr>
      </a:lvl5pPr>
      <a:lvl6pPr marL="1074738" indent="-179388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>
        <a:lnSpc>
          <a:spcPct val="110000"/>
        </a:lnSpc>
        <a:spcBef>
          <a:spcPts val="0"/>
        </a:spcBef>
        <a:spcAft>
          <a:spcPts val="0"/>
        </a:spcAft>
        <a:buFont typeface="Symbol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indico.cern.ch/event/1025852/contributions/4307595/attachments/2228176/3776428/WF_effects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emf"/><Relationship Id="rId4" Type="http://schemas.openxmlformats.org/officeDocument/2006/relationships/image" Target="../media/image5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t.ch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67.png"/><Relationship Id="rId7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1.png"/><Relationship Id="rId7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0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hyperlink" Target="https://www.slac.stanford.edu/pubs/slactns/tn04/slac-tn-05-004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 bwMode="auto">
          <a:xfrm>
            <a:off x="1919536" y="3645024"/>
            <a:ext cx="9865096" cy="609599"/>
          </a:xfrm>
        </p:spPr>
        <p:txBody>
          <a:bodyPr/>
          <a:lstStyle/>
          <a:p>
            <a:pPr>
              <a:defRPr/>
            </a:pPr>
            <a:r>
              <a:rPr lang="en-US" sz="4400" b="1" dirty="0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FCCee: from </a:t>
            </a:r>
            <a:r>
              <a:rPr lang="en-US" sz="4400" b="1" dirty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200 MeV to 6 GeV </a:t>
            </a:r>
            <a:r>
              <a:rPr lang="en-US" sz="4400" b="1" dirty="0" err="1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linac</a:t>
            </a:r>
            <a:r>
              <a:rPr lang="en-GB" sz="4400" b="1" dirty="0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-</a:t>
            </a:r>
            <a:r>
              <a:rPr lang="en-GB" sz="4400" b="1" dirty="0" err="1" smtClean="0">
                <a:solidFill>
                  <a:srgbClr val="2B8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ea typeface="Segoe UI Emoji"/>
              </a:rPr>
              <a:t>ee</a:t>
            </a:r>
            <a:endParaRPr lang="de-DE" sz="4400" b="1" dirty="0">
              <a:solidFill>
                <a:srgbClr val="2B83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  <a:ea typeface="Segoe UI Emoji"/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 bwMode="auto">
          <a:xfrm>
            <a:off x="1919536" y="4509120"/>
            <a:ext cx="10232951" cy="1377514"/>
          </a:xfrm>
        </p:spPr>
        <p:txBody>
          <a:bodyPr/>
          <a:lstStyle/>
          <a:p>
            <a:pPr>
              <a:defRPr/>
            </a:pP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Simona Bettoni</a:t>
            </a:r>
            <a: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Andrea Latina</a:t>
            </a:r>
            <a: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</a:t>
            </a:r>
            <a:endParaRPr lang="en-GB" sz="1600" b="0" dirty="0">
              <a:solidFill>
                <a:schemeClr val="tx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pPr>
              <a:defRPr/>
            </a:pP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A. Grudiev</a:t>
            </a:r>
            <a:r>
              <a:rPr lang="en-GB" sz="1600" b="0" baseline="3000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</a:t>
            </a:r>
            <a:r>
              <a:rPr lang="en-GB" sz="1600" b="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P. 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Craievich</a:t>
            </a:r>
            <a: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S. Doebert</a:t>
            </a:r>
            <a:r>
              <a:rPr lang="en-GB" sz="1600" b="0" baseline="3000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</a:t>
            </a:r>
            <a:r>
              <a:rPr lang="de-CH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H. W. Pommerenke</a:t>
            </a:r>
            <a:r>
              <a:rPr lang="en-GB" sz="1600" b="0" baseline="3000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</a:t>
            </a:r>
            <a:r>
              <a:rPr lang="de-CH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J.-Y</a:t>
            </a:r>
            <a:r>
              <a:rPr lang="en-GB" sz="1600" b="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. 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Raguin</a:t>
            </a:r>
            <a: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r>
              <a:rPr lang="en-GB" sz="1600" b="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M. Schaer</a:t>
            </a:r>
            <a:r>
              <a:rPr lang="en-GB" sz="1600" b="0" baseline="3000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r>
              <a:rPr lang="en-GB" sz="1600" b="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R. 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Zennaro</a:t>
            </a:r>
            <a: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Y. Zhao</a:t>
            </a:r>
            <a:r>
              <a:rPr lang="en-GB" sz="1600" b="0" baseline="3000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</a:t>
            </a:r>
            <a: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/>
            </a:r>
            <a:br>
              <a:rPr lang="en-GB" sz="16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</a:b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(WP1 </a:t>
            </a:r>
            <a:r>
              <a:rPr lang="en-GB" sz="1600" b="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FCCee Injector Study </a:t>
            </a:r>
            <a:r>
              <a:rPr lang="en-GB" sz="16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Group)</a:t>
            </a:r>
          </a:p>
          <a:p>
            <a:pPr>
              <a:defRPr/>
            </a:pPr>
            <a:endParaRPr lang="en-GB" sz="1200" b="0" baseline="30000" dirty="0" smtClean="0">
              <a:solidFill>
                <a:schemeClr val="tx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pPr>
              <a:defRPr/>
            </a:pPr>
            <a:r>
              <a:rPr lang="en-GB" sz="12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r>
              <a:rPr lang="en-GB" sz="12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Paul </a:t>
            </a:r>
            <a:r>
              <a:rPr lang="en-GB" sz="1200" b="0" dirty="0" err="1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Scherrer</a:t>
            </a:r>
            <a:r>
              <a:rPr lang="en-GB" sz="12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</a:t>
            </a:r>
            <a:r>
              <a:rPr lang="en-GB" sz="1200" b="0" dirty="0" err="1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Institut</a:t>
            </a:r>
            <a:r>
              <a:rPr lang="en-GB" sz="12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</a:t>
            </a:r>
            <a:r>
              <a:rPr lang="en-GB" sz="1200" b="0" dirty="0" err="1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Villigen</a:t>
            </a:r>
            <a:r>
              <a:rPr lang="en-GB" sz="12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(Switzerland)</a:t>
            </a:r>
          </a:p>
          <a:p>
            <a:pPr>
              <a:defRPr/>
            </a:pPr>
            <a:r>
              <a:rPr lang="en-GB" sz="1200" b="0" baseline="3000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</a:t>
            </a:r>
            <a:r>
              <a:rPr lang="en-GB" sz="12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CERN, </a:t>
            </a:r>
            <a:r>
              <a:rPr lang="en-GB" sz="1200" b="0" dirty="0" err="1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Meyrin</a:t>
            </a:r>
            <a:r>
              <a:rPr lang="en-GB" sz="1200" b="0" dirty="0" smtClean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(Switzerland)</a:t>
            </a:r>
          </a:p>
          <a:p>
            <a:pPr>
              <a:defRPr/>
            </a:pPr>
            <a:endParaRPr lang="en-GB" sz="1200" b="0" dirty="0">
              <a:solidFill>
                <a:schemeClr val="tx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2904203" y="6003985"/>
            <a:ext cx="9264352" cy="8250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65</a:t>
            </a:r>
            <a:r>
              <a:rPr lang="en-US" sz="1200" i="1" baseline="30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th</a:t>
            </a:r>
            <a:r>
              <a:rPr lang="en-US" sz="1200" i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 </a:t>
            </a:r>
            <a:r>
              <a:rPr lang="en-US" sz="1200" i="1" dirty="0">
                <a:latin typeface="MS UI Gothic" panose="020B0600070205080204" pitchFamily="34" charset="-128"/>
                <a:ea typeface="MS UI Gothic" panose="020B0600070205080204" pitchFamily="34" charset="-128"/>
              </a:rPr>
              <a:t>ICFA Advanced Beam Dynamics Workshop on High Luminosity Circular </a:t>
            </a:r>
            <a:r>
              <a:rPr lang="en-US" sz="1200" i="1" dirty="0" err="1">
                <a:latin typeface="MS UI Gothic" panose="020B0600070205080204" pitchFamily="34" charset="-128"/>
                <a:ea typeface="MS UI Gothic" panose="020B0600070205080204" pitchFamily="34" charset="-128"/>
              </a:rPr>
              <a:t>e+e</a:t>
            </a:r>
            <a:r>
              <a:rPr lang="en-US" sz="1200" i="1" dirty="0">
                <a:latin typeface="MS UI Gothic" panose="020B0600070205080204" pitchFamily="34" charset="-128"/>
                <a:ea typeface="MS UI Gothic" panose="020B0600070205080204" pitchFamily="34" charset="-128"/>
              </a:rPr>
              <a:t>- Colliders (eeFACT2022)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1200" i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12</a:t>
            </a:r>
            <a:r>
              <a:rPr lang="en-GB" sz="1200" i="1" baseline="30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nd</a:t>
            </a:r>
            <a:r>
              <a:rPr lang="en-GB" sz="1200" i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 Sept-15</a:t>
            </a:r>
            <a:r>
              <a:rPr lang="en-GB" sz="1200" i="1" baseline="30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th</a:t>
            </a:r>
            <a:r>
              <a:rPr lang="en-GB" sz="1200" i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 Sept </a:t>
            </a:r>
            <a:r>
              <a:rPr lang="en-GB" sz="1200" i="1" dirty="0">
                <a:latin typeface="MS UI Gothic" panose="020B0600070205080204" pitchFamily="34" charset="-128"/>
                <a:ea typeface="MS UI Gothic" panose="020B0600070205080204" pitchFamily="34" charset="-128"/>
              </a:rPr>
              <a:t>2022</a:t>
            </a:r>
            <a:endParaRPr sz="1200" i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1200" i="1" spc="30" dirty="0" err="1" smtClean="0">
                <a:latin typeface="MS UI Gothic" panose="020B0600070205080204" pitchFamily="34" charset="-128"/>
                <a:ea typeface="MS UI Gothic" panose="020B0600070205080204" pitchFamily="34" charset="-128"/>
                <a:cs typeface="Franklin Gothic Book"/>
              </a:rPr>
              <a:t>Frascati</a:t>
            </a:r>
            <a:r>
              <a:rPr lang="en-GB" sz="1200" i="1" spc="30" dirty="0" smtClean="0">
                <a:latin typeface="MS UI Gothic" panose="020B0600070205080204" pitchFamily="34" charset="-128"/>
                <a:ea typeface="MS UI Gothic" panose="020B0600070205080204" pitchFamily="34" charset="-128"/>
                <a:cs typeface="Franklin Gothic Book"/>
              </a:rPr>
              <a:t> (Italy)</a:t>
            </a:r>
            <a:endParaRPr sz="1200" i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8" name="Picture 2" descr="Logo: CERN (EIROforum member) | ESO Schwe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340768"/>
            <a:ext cx="936104" cy="91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Orbit correction </a:t>
            </a:r>
            <a:r>
              <a:rPr lang="en-US" dirty="0" smtClean="0"/>
              <a:t>(one-to-one, 1/3 BPMs </a:t>
            </a:r>
            <a:r>
              <a:rPr lang="en-US" dirty="0"/>
              <a:t>faulty) applied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10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 bwMode="auto">
          <a:xfrm>
            <a:off x="990600" y="1421809"/>
            <a:ext cx="2590800" cy="1287111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Quadrupoles</a:t>
            </a:r>
            <a:endParaRPr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Offset x = 50 um </a:t>
            </a:r>
            <a:r>
              <a:rPr lang="en-US" sz="1800" spc="30" dirty="0" err="1">
                <a:latin typeface="+mn-lt"/>
                <a:cs typeface="Franklin Gothic Book"/>
              </a:rPr>
              <a:t>rms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Offset y = 50 um </a:t>
            </a:r>
            <a:r>
              <a:rPr lang="en-US" sz="1800" spc="30" dirty="0" err="1">
                <a:latin typeface="+mn-lt"/>
                <a:cs typeface="Franklin Gothic Book"/>
              </a:rPr>
              <a:t>rms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Gaussian </a:t>
            </a:r>
            <a:r>
              <a:rPr lang="en-US" sz="1800" spc="30" dirty="0" smtClean="0">
                <a:latin typeface="+mn-lt"/>
                <a:cs typeface="Franklin Gothic Book"/>
              </a:rPr>
              <a:t>distribution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52901"/>
          <a:stretch/>
        </p:blipFill>
        <p:spPr bwMode="auto">
          <a:xfrm>
            <a:off x="8554954" y="836833"/>
            <a:ext cx="315468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 bwMode="auto">
          <a:xfrm>
            <a:off x="994898" y="3788069"/>
            <a:ext cx="2590800" cy="1553534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Quadrupoles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Offset x, y = 50 um </a:t>
            </a:r>
            <a:r>
              <a:rPr lang="en-US" sz="1800" spc="30" dirty="0" err="1">
                <a:latin typeface="+mn-lt"/>
                <a:cs typeface="Franklin Gothic Book"/>
              </a:rPr>
              <a:t>rms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RF cavities</a:t>
            </a:r>
            <a:endParaRPr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Offset x, y = 100 um </a:t>
            </a:r>
            <a:r>
              <a:rPr lang="en-US" sz="1800" spc="30" dirty="0" err="1">
                <a:latin typeface="+mn-lt"/>
                <a:cs typeface="Franklin Gothic Book"/>
              </a:rPr>
              <a:t>rms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Gaussian </a:t>
            </a:r>
            <a:r>
              <a:rPr lang="en-US" sz="1800" spc="30" dirty="0" smtClean="0">
                <a:latin typeface="+mn-lt"/>
                <a:cs typeface="Franklin Gothic Book"/>
              </a:rPr>
              <a:t>distribution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53553"/>
          <a:stretch/>
        </p:blipFill>
        <p:spPr bwMode="auto">
          <a:xfrm>
            <a:off x="8545823" y="3514173"/>
            <a:ext cx="312672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16491" y="3802388"/>
            <a:ext cx="2242172" cy="1682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54128" y="3789113"/>
            <a:ext cx="2255746" cy="16956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67120" y="1257127"/>
            <a:ext cx="2219664" cy="16824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804920" y="1245575"/>
            <a:ext cx="2219664" cy="16939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3718794" y="914400"/>
            <a:ext cx="2362199" cy="273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w/o correction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626824" y="3514173"/>
            <a:ext cx="2362199" cy="273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w/o correction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127597" y="914400"/>
            <a:ext cx="2362199" cy="273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with correction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157194" y="3514173"/>
            <a:ext cx="2362199" cy="273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with correction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0" y="6009908"/>
            <a:ext cx="12192000" cy="8567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latin typeface="+mn-lt"/>
                <a:cs typeface="Franklin Gothic Book"/>
              </a:rPr>
              <a:t>Emittance increase under control for the considered cases, </a:t>
            </a:r>
            <a:r>
              <a:rPr lang="en-US" sz="2800" b="1" cap="small" spc="30">
                <a:solidFill>
                  <a:srgbClr val="0F90FF"/>
                </a:solidFill>
                <a:latin typeface="+mn-lt"/>
                <a:cs typeface="Franklin Gothic Book"/>
              </a:rPr>
              <a:t>but</a:t>
            </a:r>
            <a:r>
              <a:rPr lang="en-US" sz="2000" b="1" cap="small" spc="30">
                <a:latin typeface="+mn-lt"/>
                <a:cs typeface="Franklin Gothic Book"/>
              </a:rPr>
              <a:t> orbit steering is essential for electrons (and positrons) sharing the same Linac</a:t>
            </a:r>
            <a:endParaRPr lang="de-CH" sz="2000" b="1" cap="small" spc="3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0388028" y="859186"/>
            <a:ext cx="737171" cy="91464"/>
          </a:xfrm>
          <a:prstGeom prst="rect">
            <a:avLst/>
          </a:prstGeom>
          <a:solidFill>
            <a:srgbClr val="F0EFF0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800" b="1" spc="30">
                <a:latin typeface="Arial"/>
                <a:cs typeface="Arial"/>
              </a:rPr>
              <a:t>(mm.mrad)</a:t>
            </a:r>
            <a:endParaRPr lang="de-CH" sz="800" b="1" spc="3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10388028" y="3537746"/>
            <a:ext cx="737171" cy="91464"/>
          </a:xfrm>
          <a:prstGeom prst="rect">
            <a:avLst/>
          </a:prstGeom>
          <a:solidFill>
            <a:srgbClr val="F0EFF0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800" b="1" spc="30">
                <a:latin typeface="Arial"/>
                <a:cs typeface="Arial"/>
              </a:rPr>
              <a:t>(mm.mrad)</a:t>
            </a:r>
            <a:endParaRPr lang="de-CH" sz="800" b="1" spc="3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9685473" y="1869955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9685473" y="4528430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>
          <a:xfrm>
            <a:off x="2133600" y="1543834"/>
            <a:ext cx="8102878" cy="508500"/>
          </a:xfrm>
        </p:spPr>
        <p:txBody>
          <a:bodyPr/>
          <a:lstStyle/>
          <a:p>
            <a:pPr algn="ctr">
              <a:defRPr/>
            </a:pPr>
            <a:r>
              <a:rPr lang="en-US" sz="2800" b="1"/>
              <a:t>Transverse plane single bunch: e- Linac</a:t>
            </a:r>
            <a:endParaRPr lang="de-CH" sz="28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1006" y="3429000"/>
            <a:ext cx="11360010" cy="2711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 bwMode="auto">
          <a:xfrm>
            <a:off x="1201835" y="4110688"/>
            <a:ext cx="1058487" cy="633963"/>
          </a:xfrm>
          <a:prstGeom prst="rect">
            <a:avLst/>
          </a:prstGeom>
          <a:noFill/>
          <a:ln w="38100" cap="flat" cmpd="sng" algn="ctr">
            <a:solidFill>
              <a:srgbClr val="0F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20687" y="3447888"/>
            <a:ext cx="2139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spc="30">
                <a:solidFill>
                  <a:srgbClr val="0F90FF"/>
                </a:solidFill>
                <a:cs typeface="Franklin Gothic Book"/>
              </a:rPr>
              <a:t>200 MeV</a:t>
            </a:r>
            <a:r>
              <a:rPr lang="en-US" b="1" spc="30">
                <a:solidFill>
                  <a:srgbClr val="0F90FF"/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rgbClr val="0F90FF"/>
                </a:solidFill>
                <a:cs typeface="Franklin Gothic Book"/>
              </a:rPr>
              <a:t>1.54 GeV</a:t>
            </a:r>
            <a:endParaRPr lang="de-CH"/>
          </a:p>
        </p:txBody>
      </p:sp>
      <p:sp>
        <p:nvSpPr>
          <p:cNvPr id="6" name="TextBox 5"/>
          <p:cNvSpPr txBox="1"/>
          <p:nvPr/>
        </p:nvSpPr>
        <p:spPr bwMode="auto">
          <a:xfrm>
            <a:off x="4343400" y="3504489"/>
            <a:ext cx="762000" cy="2253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~300 m</a:t>
            </a:r>
            <a:endParaRPr lang="de-CH" sz="1200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Sensitivity to misalignments and orbit correction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12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6200" y="2667000"/>
            <a:ext cx="2590800" cy="1510352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Quadrupoles</a:t>
            </a:r>
            <a:endParaRPr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Offset x, y = 50 um </a:t>
            </a:r>
            <a:r>
              <a:rPr lang="en-US" sz="1800" spc="30" dirty="0" err="1">
                <a:latin typeface="+mn-lt"/>
                <a:cs typeface="Franklin Gothic Book"/>
              </a:rPr>
              <a:t>rms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RF cavities</a:t>
            </a:r>
            <a:endParaRPr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Offset x, y = 100 um </a:t>
            </a:r>
            <a:r>
              <a:rPr lang="en-US" sz="1800" spc="30" dirty="0" err="1">
                <a:latin typeface="+mn-lt"/>
                <a:cs typeface="Franklin Gothic Book"/>
              </a:rPr>
              <a:t>rms</a:t>
            </a:r>
            <a:endParaRPr lang="en-US" sz="18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Gaussian </a:t>
            </a:r>
            <a:r>
              <a:rPr lang="en-US" sz="1800" spc="30" dirty="0" smtClean="0">
                <a:latin typeface="+mn-lt"/>
                <a:cs typeface="Franklin Gothic Book"/>
              </a:rPr>
              <a:t>distribution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61473" y="955212"/>
            <a:ext cx="2674233" cy="1860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09861" y="962429"/>
            <a:ext cx="2645024" cy="1846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29040" y="755918"/>
            <a:ext cx="3216862" cy="2259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 bwMode="auto">
          <a:xfrm>
            <a:off x="1066800" y="1748675"/>
            <a:ext cx="2362199" cy="273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w/o correction*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066799" y="4914003"/>
            <a:ext cx="2362199" cy="273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with correction*</a:t>
            </a:r>
            <a:endParaRPr lang="de-CH" sz="1800" b="1" spc="30" dirty="0">
              <a:latin typeface="+mn-lt"/>
              <a:cs typeface="Franklin Gothic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29040" y="3458906"/>
            <a:ext cx="3216862" cy="2408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161474" y="3648150"/>
            <a:ext cx="2674232" cy="20300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976702" y="3648150"/>
            <a:ext cx="2711342" cy="203000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 bwMode="auto">
          <a:xfrm>
            <a:off x="167641" y="5924550"/>
            <a:ext cx="11963398" cy="400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latin typeface="+mn-lt"/>
                <a:cs typeface="Franklin Gothic Book"/>
              </a:rPr>
              <a:t>Negligible impact on the emittance for RF and Quads misalignments </a:t>
            </a:r>
            <a:r>
              <a:rPr lang="en-US" sz="2000" b="1" cap="small" spc="30">
                <a:latin typeface="Arial"/>
                <a:cs typeface="Arial"/>
              </a:rPr>
              <a:t>►</a:t>
            </a:r>
            <a:r>
              <a:rPr lang="en-US" sz="2000" b="1" cap="small" spc="30">
                <a:latin typeface="+mn-lt"/>
                <a:cs typeface="Franklin Gothic Book"/>
              </a:rPr>
              <a:t>no constraints on the RF design in the considered parameters space</a:t>
            </a:r>
            <a:endParaRPr lang="de-CH" sz="2000" b="1" cap="small" spc="30">
              <a:latin typeface="+mn-lt"/>
              <a:cs typeface="Franklin Gothic Book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30020" y="6619306"/>
            <a:ext cx="8763000" cy="2259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*Same conclusion starting from smaller initial emittance: 3 mm.mrad and 5 mm.mrad</a:t>
            </a:r>
            <a:endParaRPr lang="de-CH" sz="1200" spc="3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9819939" y="1627651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9773391" y="4528430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Incoming jitters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13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 bwMode="auto">
          <a:xfrm>
            <a:off x="35560" y="6593840"/>
            <a:ext cx="10363200" cy="2229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* A. Latina in FCC Injector review meeting: </a:t>
            </a:r>
            <a:r>
              <a:rPr lang="en-US" sz="1200" u="sng" spc="30">
                <a:latin typeface="+mn-lt"/>
                <a:cs typeface="Franklin Gothic Book"/>
                <a:hlinkClick r:id="rId2" tooltip="https://indico.cern.ch/event/1025852/contributions/4307595/attachments/2228176/3776428/WF_effects.pptx"/>
              </a:rPr>
              <a:t>https://indico.cern.ch/event/1025852/contributions/4307595/attachments/2228176/3776428</a:t>
            </a:r>
            <a:endParaRPr lang="en-US" sz="1200" spc="3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de-CH" sz="1200" spc="30">
              <a:latin typeface="+mn-lt"/>
              <a:cs typeface="Franklin Gothic Book"/>
            </a:endParaRPr>
          </a:p>
        </p:txBody>
      </p:sp>
      <p:sp>
        <p:nvSpPr>
          <p:cNvPr id="14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17835" y="866371"/>
            <a:ext cx="10685826" cy="1343429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 dirty="0"/>
              <a:t>Possible incoming jitter sources</a:t>
            </a:r>
            <a:r>
              <a:rPr lang="en-US" dirty="0"/>
              <a:t>: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Arrival time</a:t>
            </a:r>
            <a:r>
              <a:rPr lang="en-US" sz="1600" dirty="0"/>
              <a:t>: negligible</a:t>
            </a:r>
            <a:endParaRPr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Mean energy</a:t>
            </a:r>
            <a:r>
              <a:rPr lang="en-US" sz="1600" dirty="0"/>
              <a:t>: to be verified, but not expected to be critical</a:t>
            </a:r>
            <a:endParaRPr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Charge</a:t>
            </a:r>
            <a:r>
              <a:rPr lang="en-US" sz="1600" dirty="0"/>
              <a:t>: covered in a precedent presentation</a:t>
            </a:r>
            <a:r>
              <a:rPr lang="en-US" sz="1600" dirty="0" smtClean="0"/>
              <a:t>*</a:t>
            </a:r>
            <a:endParaRPr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Orbit</a:t>
            </a:r>
            <a:r>
              <a:rPr lang="en-US" sz="1600" dirty="0"/>
              <a:t>: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69829" y="3728446"/>
            <a:ext cx="2691736" cy="1068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u="sng" spc="30" dirty="0">
                <a:latin typeface="+mn-lt"/>
                <a:cs typeface="Franklin Gothic Book"/>
              </a:rPr>
              <a:t>Action* increase</a:t>
            </a:r>
            <a:r>
              <a:rPr lang="de-CH" spc="30" dirty="0">
                <a:latin typeface="+mn-lt"/>
                <a:cs typeface="Franklin Gothic Book"/>
              </a:rPr>
              <a:t> </a:t>
            </a:r>
            <a:endParaRPr dirty="0"/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de-CH" spc="30" dirty="0" smtClean="0">
                <a:latin typeface="+mn-lt"/>
                <a:cs typeface="Franklin Gothic Book"/>
              </a:rPr>
              <a:t>Measurement </a:t>
            </a:r>
            <a:r>
              <a:rPr lang="de-CH" spc="30" dirty="0" err="1" smtClean="0">
                <a:latin typeface="+mn-lt"/>
                <a:cs typeface="Franklin Gothic Book"/>
              </a:rPr>
              <a:t>of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the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incoming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jitter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amplification</a:t>
            </a:r>
            <a:r>
              <a:rPr lang="de-CH" spc="30" dirty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along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the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lattice</a:t>
            </a:r>
            <a:r>
              <a:rPr lang="de-CH" spc="30" dirty="0" smtClean="0">
                <a:latin typeface="+mn-lt"/>
                <a:cs typeface="Franklin Gothic Book"/>
              </a:rPr>
              <a:t> due </a:t>
            </a:r>
            <a:r>
              <a:rPr lang="de-CH" spc="30" dirty="0" err="1" smtClean="0">
                <a:latin typeface="+mn-lt"/>
                <a:cs typeface="Franklin Gothic Book"/>
              </a:rPr>
              <a:t>to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orbit</a:t>
            </a:r>
            <a:r>
              <a:rPr lang="de-CH" spc="30" dirty="0" smtClean="0">
                <a:latin typeface="+mn-lt"/>
                <a:cs typeface="Franklin Gothic Book"/>
              </a:rPr>
              <a:t> </a:t>
            </a:r>
            <a:r>
              <a:rPr lang="de-CH" spc="30" dirty="0" err="1" smtClean="0">
                <a:latin typeface="+mn-lt"/>
                <a:cs typeface="Franklin Gothic Book"/>
              </a:rPr>
              <a:t>jitter</a:t>
            </a:r>
            <a:endParaRPr lang="de-CH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endParaRPr lang="de-CH" spc="30" dirty="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368800" y="2330753"/>
            <a:ext cx="1473200" cy="437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cap="small" spc="30">
                <a:latin typeface="+mn-lt"/>
                <a:cs typeface="Franklin Gothic Book"/>
              </a:rPr>
              <a:t>e- Linac</a:t>
            </a:r>
            <a:endParaRPr lang="de-CH" sz="2400" b="1" cap="small" spc="30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8343900" y="2330753"/>
            <a:ext cx="3276600" cy="437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cap="small" spc="30">
                <a:latin typeface="+mn-lt"/>
                <a:cs typeface="Franklin Gothic Book"/>
              </a:rPr>
              <a:t>Common Linac</a:t>
            </a:r>
            <a:endParaRPr lang="de-CH" sz="2400" b="1" cap="small" spc="30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67641" y="6092554"/>
            <a:ext cx="11963398" cy="400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latin typeface="+mn-lt"/>
                <a:cs typeface="Franklin Gothic Book"/>
              </a:rPr>
              <a:t>No large impact in e-Linac, and significant degradation along the common Linac for more extreme geometries</a:t>
            </a:r>
            <a:endParaRPr lang="de-CH" sz="2000" b="1" cap="small" spc="30">
              <a:latin typeface="+mn-lt"/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71800" y="2826088"/>
            <a:ext cx="4267200" cy="3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48600" y="2826088"/>
            <a:ext cx="4267200" cy="320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744072" y="2564903"/>
            <a:ext cx="4482665" cy="3342743"/>
            <a:chOff x="6744072" y="2369727"/>
            <a:chExt cx="4744400" cy="35379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6744072" y="2369727"/>
              <a:ext cx="4744400" cy="3537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 bwMode="auto">
            <a:xfrm rot="16200000">
              <a:off x="6477796" y="3897732"/>
              <a:ext cx="858069" cy="276999"/>
            </a:xfrm>
            <a:prstGeom prst="rect">
              <a:avLst/>
            </a:prstGeom>
            <a:solidFill>
              <a:srgbClr val="F0F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Symbol" panose="05050102010706020507" pitchFamily="18" charset="2"/>
                </a:rPr>
                <a:t>d</a:t>
              </a:r>
              <a:r>
                <a:rPr lang="en-US" sz="1200" dirty="0" err="1" smtClean="0"/>
                <a:t>E</a:t>
              </a:r>
              <a:r>
                <a:rPr lang="en-US" sz="1200" dirty="0" smtClean="0"/>
                <a:t>/E (%)</a:t>
              </a:r>
              <a:endParaRPr lang="de-CH" sz="12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32" y="2286738"/>
            <a:ext cx="4972731" cy="37317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on bunch charge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14</a:t>
            </a:fld>
            <a:endParaRPr lang="de-DE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17835" y="866371"/>
            <a:ext cx="10685826" cy="1343429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 dirty="0"/>
              <a:t>Possible incoming jitter sources</a:t>
            </a:r>
            <a:r>
              <a:rPr lang="en-US" dirty="0"/>
              <a:t>: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Arrival time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: negligible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Mean energy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: to be verified, but not expected to be critical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Charge</a:t>
            </a:r>
            <a:r>
              <a:rPr lang="en-US" sz="1600" dirty="0"/>
              <a:t>: covered in a precedent </a:t>
            </a:r>
            <a:r>
              <a:rPr lang="en-US" sz="1600" dirty="0" smtClean="0"/>
              <a:t>presentation, and verified for one of the possible configurations</a:t>
            </a:r>
            <a:endParaRPr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Orbit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263352" y="6095379"/>
            <a:ext cx="11737304" cy="634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/>
              <a:t>Without changing the machine setting </a:t>
            </a:r>
            <a:r>
              <a:rPr lang="en-US" sz="1600" dirty="0" err="1" smtClean="0">
                <a:latin typeface="Symbol" panose="05050102010706020507" pitchFamily="18" charset="2"/>
              </a:rPr>
              <a:t>d</a:t>
            </a:r>
            <a:r>
              <a:rPr lang="en-US" sz="1600" dirty="0" err="1" smtClean="0"/>
              <a:t>E</a:t>
            </a:r>
            <a:r>
              <a:rPr lang="en-US" sz="1600" dirty="0" smtClean="0"/>
              <a:t>/E changes by 0.008% </a:t>
            </a:r>
            <a:r>
              <a:rPr lang="en-US" sz="1600" dirty="0"/>
              <a:t>(0.092% and 0.108% </a:t>
            </a:r>
            <a:r>
              <a:rPr lang="en-US" sz="1600" dirty="0" smtClean="0"/>
              <a:t>instead of 0.1%) for 2% charge jitter</a:t>
            </a:r>
          </a:p>
          <a:p>
            <a:pPr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/>
              <a:t>If a larger variation of the beam charge is foreseen the optimal </a:t>
            </a:r>
            <a:r>
              <a:rPr lang="en-US" sz="1600" dirty="0" err="1">
                <a:latin typeface="Symbol" panose="05050102010706020507" pitchFamily="18" charset="2"/>
              </a:rPr>
              <a:t>d</a:t>
            </a:r>
            <a:r>
              <a:rPr lang="en-US" sz="1600" dirty="0" err="1"/>
              <a:t>E</a:t>
            </a:r>
            <a:r>
              <a:rPr lang="en-US" sz="1600" dirty="0"/>
              <a:t>/E </a:t>
            </a:r>
            <a:r>
              <a:rPr lang="en-US" sz="1600" dirty="0" smtClean="0"/>
              <a:t>is achieved varying the operation point: 3 </a:t>
            </a:r>
            <a:r>
              <a:rPr lang="en-US" sz="1600" dirty="0" err="1" smtClean="0"/>
              <a:t>deg</a:t>
            </a:r>
            <a:r>
              <a:rPr lang="en-US" sz="1600" dirty="0" smtClean="0"/>
              <a:t>/</a:t>
            </a:r>
            <a:r>
              <a:rPr lang="en-US" sz="1600" dirty="0" err="1" smtClean="0"/>
              <a:t>nC</a:t>
            </a:r>
            <a:r>
              <a:rPr lang="en-US" sz="1600" dirty="0" smtClean="0"/>
              <a:t> (more in the spares)</a:t>
            </a:r>
            <a:endParaRPr lang="de-CH" sz="1600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2649361" y="344119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No modifications of the machine setup: jitter</a:t>
            </a:r>
            <a:endParaRPr lang="de-CH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249745" y="3318083"/>
            <a:ext cx="259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Modifications of the machine setup : different working point</a:t>
            </a:r>
            <a:endParaRPr lang="de-CH" b="1" dirty="0">
              <a:latin typeface="+mn-lt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 bwMode="auto">
          <a:xfrm>
            <a:off x="10992544" y="234748"/>
            <a:ext cx="792088" cy="395436"/>
          </a:xfrm>
          <a:prstGeom prst="actionButtonForwardNex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Box 13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To the spare</a:t>
            </a:r>
            <a:endParaRPr lang="de-CH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1006" y="3429000"/>
            <a:ext cx="11360010" cy="2711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 bwMode="auto">
          <a:xfrm>
            <a:off x="3202606" y="4090366"/>
            <a:ext cx="2895600" cy="633963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solidFill>
                <a:schemeClr val="accent6">
                  <a:lumMod val="60000"/>
                  <a:lumOff val="40000"/>
                </a:schemeClr>
              </a:solidFill>
              <a:latin typeface="Time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16461" y="3471446"/>
            <a:ext cx="27953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1.54 GeV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6 GeV</a:t>
            </a:r>
            <a:endParaRPr lang="de-CH"/>
          </a:p>
        </p:txBody>
      </p:sp>
      <p:sp>
        <p:nvSpPr>
          <p:cNvPr id="8" name="Title 2"/>
          <p:cNvSpPr txBox="1"/>
          <p:nvPr/>
        </p:nvSpPr>
        <p:spPr bwMode="auto">
          <a:xfrm>
            <a:off x="1828800" y="1504624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/>
              <a:t>Longitudinal plane single bunch: common Linac</a:t>
            </a:r>
            <a:endParaRPr lang="de-CH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16</a:t>
            </a:fld>
            <a:endParaRPr lang="de-DE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145041" y="1545296"/>
            <a:ext cx="6207760" cy="4229357"/>
          </a:xfrm>
        </p:spPr>
        <p:txBody>
          <a:bodyPr/>
          <a:lstStyle/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r>
              <a:rPr lang="en-US" sz="1600" b="1" dirty="0"/>
              <a:t>Shorter bunch from the gun (</a:t>
            </a:r>
            <a:r>
              <a:rPr lang="en-US" sz="1200" b="1" dirty="0"/>
              <a:t>before this work it was 1.3 mm</a:t>
            </a:r>
            <a:r>
              <a:rPr lang="en-US" sz="1600" b="1" dirty="0"/>
              <a:t>)</a:t>
            </a:r>
            <a:endParaRPr lang="en-US" sz="16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 smtClean="0"/>
          </a:p>
          <a:p>
            <a:pPr marL="177800" lvl="1" indent="0">
              <a:buClr>
                <a:srgbClr val="C00000"/>
              </a:buClr>
              <a:buSzPct val="125000"/>
              <a:buNone/>
              <a:defRPr/>
            </a:pPr>
            <a:endParaRPr lang="en-US" sz="13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Possible </a:t>
            </a:r>
            <a:r>
              <a:rPr lang="en-US" sz="1200" dirty="0"/>
              <a:t>emittance degradation</a:t>
            </a:r>
            <a:endParaRPr sz="12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Possible longitudinal space charge effect</a:t>
            </a:r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No </a:t>
            </a:r>
            <a:r>
              <a:rPr lang="en-US" sz="1200" dirty="0" smtClean="0"/>
              <a:t>CSR</a:t>
            </a:r>
          </a:p>
          <a:p>
            <a:pPr marL="177800" lvl="1" indent="0">
              <a:buClr>
                <a:srgbClr val="0070C0"/>
              </a:buClr>
              <a:buSzPct val="125000"/>
              <a:buNone/>
              <a:defRPr/>
            </a:pPr>
            <a:endParaRPr lang="en-US" sz="1000" dirty="0" smtClean="0"/>
          </a:p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r>
              <a:rPr lang="en-US" sz="1600" b="1" dirty="0" smtClean="0"/>
              <a:t>Bunch </a:t>
            </a:r>
            <a:r>
              <a:rPr lang="en-US" sz="1600" b="1" dirty="0"/>
              <a:t>compressor at </a:t>
            </a:r>
            <a:r>
              <a:rPr lang="en-US" sz="1600" b="1" dirty="0" smtClean="0"/>
              <a:t>the exit of e- Linac</a:t>
            </a:r>
          </a:p>
          <a:p>
            <a:pPr marL="177800" lvl="1" indent="0">
              <a:buClr>
                <a:srgbClr val="C00000"/>
              </a:buClr>
              <a:buSzPct val="125000"/>
              <a:buNone/>
              <a:defRPr/>
            </a:pPr>
            <a:endParaRPr lang="en-US" sz="16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Energy loss due </a:t>
            </a:r>
            <a:r>
              <a:rPr lang="en-US" sz="1200" dirty="0"/>
              <a:t>to the off-crest operation along the e-Linac</a:t>
            </a:r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Extra hardware necessary: linearizing cavities and bunch compressor</a:t>
            </a:r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Possible emittance degradation due to CSR</a:t>
            </a:r>
            <a:endParaRPr sz="12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Solution depends on the arrival time jitter and RF stability </a:t>
            </a:r>
            <a:endParaRPr sz="1200" dirty="0"/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Very small values of energy spread </a:t>
            </a:r>
            <a:r>
              <a:rPr lang="en-US" sz="1200" dirty="0" smtClean="0"/>
              <a:t>possible</a:t>
            </a:r>
            <a:endParaRPr lang="en-US" sz="1400" dirty="0" smtClean="0"/>
          </a:p>
          <a:p>
            <a:pPr marL="177800" lvl="1" indent="0">
              <a:buClr>
                <a:srgbClr val="0070C0"/>
              </a:buClr>
              <a:buSzPct val="125000"/>
              <a:buNone/>
              <a:defRPr/>
            </a:pPr>
            <a:endParaRPr lang="en-US" sz="1000" dirty="0"/>
          </a:p>
          <a:p>
            <a:pPr marL="342900" indent="-342900">
              <a:buClr>
                <a:srgbClr val="002C53"/>
              </a:buClr>
              <a:buFont typeface="+mj-lt"/>
              <a:buAutoNum type="arabicPeriod"/>
              <a:defRPr/>
            </a:pPr>
            <a:r>
              <a:rPr lang="en-US" sz="1600" b="1" dirty="0"/>
              <a:t>Shorter bunch from the gun and linearization</a:t>
            </a:r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 smtClean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endParaRPr lang="en-US" sz="1300" dirty="0"/>
          </a:p>
          <a:p>
            <a:pPr lvl="1">
              <a:buClr>
                <a:srgbClr val="C00000"/>
              </a:buClr>
              <a:buSzPct val="125000"/>
              <a:buFont typeface="Wingdings"/>
              <a:buChar char="ü"/>
              <a:defRPr/>
            </a:pPr>
            <a:r>
              <a:rPr lang="en-US" sz="1200" dirty="0" smtClean="0"/>
              <a:t>Some </a:t>
            </a:r>
            <a:r>
              <a:rPr lang="en-US" sz="1200" dirty="0"/>
              <a:t>extra hardware necessary: linearizing cavities</a:t>
            </a:r>
            <a:endParaRPr sz="1200" dirty="0"/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Small values of energy spread possible</a:t>
            </a:r>
          </a:p>
          <a:p>
            <a:pPr lvl="1">
              <a:buClr>
                <a:srgbClr val="518A42"/>
              </a:buClr>
              <a:buSzPct val="125000"/>
              <a:buFont typeface="Wingdings"/>
              <a:buChar char="ü"/>
              <a:defRPr/>
            </a:pPr>
            <a:r>
              <a:rPr lang="en-US" sz="1200" dirty="0"/>
              <a:t>No CSR effects</a:t>
            </a:r>
            <a:endParaRPr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Energy spread optimization</a:t>
            </a:r>
            <a:endParaRPr lang="de-CH"/>
          </a:p>
        </p:txBody>
      </p:sp>
      <p:sp>
        <p:nvSpPr>
          <p:cNvPr id="6" name="TextBox 5"/>
          <p:cNvSpPr txBox="1"/>
          <p:nvPr/>
        </p:nvSpPr>
        <p:spPr bwMode="auto">
          <a:xfrm>
            <a:off x="1094157" y="740995"/>
            <a:ext cx="10820400" cy="419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u="sng" spc="30" dirty="0">
                <a:latin typeface="+mn-lt"/>
                <a:cs typeface="Franklin Gothic Book"/>
              </a:rPr>
              <a:t>Goal</a:t>
            </a:r>
            <a:r>
              <a:rPr lang="en-US" sz="1800" spc="30" dirty="0">
                <a:latin typeface="+mn-lt"/>
                <a:cs typeface="Franklin Gothic Book"/>
              </a:rPr>
              <a:t>: bring the projected energy spread </a:t>
            </a:r>
            <a:r>
              <a:rPr lang="en-US" sz="1800" b="1" spc="30" dirty="0">
                <a:solidFill>
                  <a:srgbClr val="2B83D3"/>
                </a:solidFill>
                <a:latin typeface="+mn-lt"/>
                <a:cs typeface="Franklin Gothic Book"/>
              </a:rPr>
              <a:t>below 0.1</a:t>
            </a:r>
            <a:r>
              <a:rPr lang="en-US" sz="1800" b="1" spc="30" dirty="0" smtClean="0">
                <a:solidFill>
                  <a:srgbClr val="2B83D3"/>
                </a:solidFill>
                <a:latin typeface="+mn-lt"/>
                <a:cs typeface="Franklin Gothic Book"/>
              </a:rPr>
              <a:t>%*</a:t>
            </a:r>
            <a:r>
              <a:rPr lang="en-US" sz="1800" spc="30" dirty="0" smtClean="0">
                <a:latin typeface="+mn-lt"/>
                <a:cs typeface="Franklin Gothic Book"/>
              </a:rPr>
              <a:t> </a:t>
            </a:r>
            <a:r>
              <a:rPr lang="en-US" sz="1800" spc="30" dirty="0">
                <a:latin typeface="+mn-lt"/>
                <a:cs typeface="Franklin Gothic Book"/>
              </a:rPr>
              <a:t>at the SPS injection</a:t>
            </a:r>
            <a:r>
              <a:rPr lang="en-US" sz="1800" spc="30" dirty="0" smtClean="0">
                <a:latin typeface="+mn-lt"/>
                <a:cs typeface="Franklin Gothic Book"/>
              </a:rPr>
              <a:t>.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094157" y="1204626"/>
            <a:ext cx="8100492" cy="274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u="sng" spc="30" dirty="0">
                <a:latin typeface="+mn-lt"/>
                <a:cs typeface="Franklin Gothic Book"/>
              </a:rPr>
              <a:t>Considered scenarios</a:t>
            </a:r>
            <a:r>
              <a:rPr lang="en-US" sz="1800" spc="30" dirty="0">
                <a:latin typeface="+mn-lt"/>
                <a:cs typeface="Franklin Gothic Book"/>
              </a:rPr>
              <a:t>: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685" r="4775"/>
          <a:stretch/>
        </p:blipFill>
        <p:spPr bwMode="auto">
          <a:xfrm>
            <a:off x="7696200" y="1642810"/>
            <a:ext cx="3810000" cy="2856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1"/>
          <p:cNvSpPr txBox="1"/>
          <p:nvPr/>
        </p:nvSpPr>
        <p:spPr bwMode="auto">
          <a:xfrm>
            <a:off x="7696200" y="4680707"/>
            <a:ext cx="4419600" cy="1850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70C0"/>
              </a:buClr>
              <a:buSzPct val="150000"/>
              <a:buNone/>
              <a:defRPr/>
            </a:pPr>
            <a:r>
              <a:rPr lang="en-US" b="1" u="sng" dirty="0"/>
              <a:t>Considered parameters:</a:t>
            </a:r>
            <a:endParaRPr dirty="0"/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sz="800" b="1" u="sng"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600" b="1" dirty="0" smtClean="0"/>
              <a:t> Phase </a:t>
            </a:r>
            <a:r>
              <a:rPr lang="en-US" sz="1600" b="1" dirty="0"/>
              <a:t>extent: </a:t>
            </a:r>
            <a:r>
              <a:rPr lang="en-US" sz="1600" dirty="0"/>
              <a:t>phase range where the final energy spread fulfils is inside the acceptance </a:t>
            </a:r>
            <a:r>
              <a:rPr lang="en-US" sz="1600" dirty="0">
                <a:latin typeface="Arial"/>
                <a:cs typeface="Arial"/>
              </a:rPr>
              <a:t>→ </a:t>
            </a:r>
            <a:r>
              <a:rPr lang="en-US" sz="1600" dirty="0"/>
              <a:t>stability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600" b="1" dirty="0" smtClean="0"/>
              <a:t> </a:t>
            </a:r>
            <a:r>
              <a:rPr lang="en-US" sz="1600" b="1" strike="sngStrike" dirty="0" smtClean="0"/>
              <a:t>Minimum</a:t>
            </a:r>
            <a:r>
              <a:rPr lang="en-US" sz="1600" b="1" dirty="0" smtClean="0"/>
              <a:t> Target </a:t>
            </a:r>
            <a:r>
              <a:rPr lang="en-US" sz="1600" dirty="0" smtClean="0"/>
              <a:t>energy </a:t>
            </a:r>
            <a:r>
              <a:rPr lang="en-US" sz="1600" dirty="0"/>
              <a:t>spread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600" b="1" dirty="0" smtClean="0"/>
              <a:t> Bunch </a:t>
            </a:r>
            <a:r>
              <a:rPr lang="en-US" sz="1600" b="1" dirty="0"/>
              <a:t>length range </a:t>
            </a:r>
            <a:r>
              <a:rPr lang="en-US" sz="1600" dirty="0">
                <a:latin typeface="Arial"/>
                <a:cs typeface="Arial"/>
              </a:rPr>
              <a:t>→ </a:t>
            </a:r>
            <a:r>
              <a:rPr lang="en-US" sz="1600" dirty="0"/>
              <a:t>machine layout and beam specifications</a:t>
            </a:r>
            <a:endParaRPr dirty="0"/>
          </a:p>
        </p:txBody>
      </p:sp>
      <p:sp>
        <p:nvSpPr>
          <p:cNvPr id="11" name="5-Point Star 10"/>
          <p:cNvSpPr/>
          <p:nvPr/>
        </p:nvSpPr>
        <p:spPr bwMode="auto">
          <a:xfrm>
            <a:off x="9522446" y="3909603"/>
            <a:ext cx="219723" cy="219723"/>
          </a:xfrm>
          <a:prstGeom prst="star5">
            <a:avLst>
              <a:gd name="adj" fmla="val 22566"/>
              <a:gd name="hf" fmla="val 105146"/>
              <a:gd name="vf" fmla="val 110557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H="1">
            <a:off x="9295414" y="3674654"/>
            <a:ext cx="610586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3895" y="6530916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* More comments in few slides</a:t>
            </a:r>
            <a:endParaRPr lang="de-CH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822079"/>
            <a:ext cx="5448412" cy="3467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3305469"/>
            <a:ext cx="5362099" cy="7317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795" y="5430433"/>
            <a:ext cx="5573452" cy="507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000" y="1281097"/>
            <a:ext cx="3937622" cy="2984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23581" y="1281097"/>
            <a:ext cx="3968505" cy="2984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56728" y="1281097"/>
            <a:ext cx="3970250" cy="29845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1. Shorter bunch from the gun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17</a:t>
            </a:fld>
            <a:endParaRPr lang="de-DE"/>
          </a:p>
        </p:txBody>
      </p:sp>
      <p:sp>
        <p:nvSpPr>
          <p:cNvPr id="27" name="TextBox 26"/>
          <p:cNvSpPr txBox="1"/>
          <p:nvPr/>
        </p:nvSpPr>
        <p:spPr bwMode="auto">
          <a:xfrm>
            <a:off x="1215114" y="963840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4138156" y="948290"/>
            <a:ext cx="3863793" cy="2574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0.15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9272099" y="992308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0.20</a:t>
            </a:r>
            <a:endParaRPr lang="de-CH" sz="1800" b="1" spc="30">
              <a:latin typeface="+mn-lt"/>
              <a:cs typeface="Franklin Gothic Book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860065"/>
              </p:ext>
            </p:extLst>
          </p:nvPr>
        </p:nvGraphicFramePr>
        <p:xfrm>
          <a:off x="2989282" y="4536150"/>
          <a:ext cx="6230918" cy="1917186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49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939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8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14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Phase range (deg)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73…74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&lt;75…81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&lt;80…85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14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Min </a:t>
                      </a:r>
                      <a:r>
                        <a:rPr lang="en-US" sz="1800">
                          <a:latin typeface="Symbol"/>
                        </a:rPr>
                        <a:t>d</a:t>
                      </a:r>
                      <a:r>
                        <a:rPr lang="en-US" sz="1800"/>
                        <a:t>E/E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1e-3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5e-4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/>
                        <a:t>4</a:t>
                      </a:r>
                      <a:r>
                        <a:rPr lang="en-US" sz="1800" dirty="0" smtClean="0"/>
                        <a:t>e-4</a:t>
                      </a:r>
                      <a:endParaRPr lang="de-CH" sz="1800" dirty="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14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Rms bunch length (mm)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0.8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0.4…0.65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/>
                        <a:t>&lt;0.4…0.7</a:t>
                      </a:r>
                      <a:endParaRPr lang="de-CH" sz="18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1829519" y="2179322"/>
            <a:ext cx="58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/E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928728" y="2179322"/>
            <a:ext cx="58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/E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9984432" y="2179322"/>
            <a:ext cx="58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/E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2. Compression at e-Linac: starting parameters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18</a:t>
            </a:fld>
            <a:endParaRPr lang="de-DE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72000" y="3346147"/>
            <a:ext cx="4281221" cy="3283253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 bwMode="auto">
              <a:xfrm>
                <a:off x="1675651" y="894296"/>
                <a:ext cx="2170412" cy="802603"/>
              </a:xfrm>
              <a:prstGeom prst="rect">
                <a:avLst/>
              </a:prstGeom>
              <a:noFill/>
              <a:ln w="19050">
                <a:solidFill>
                  <a:srgbClr val="2B83D3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pc="30">
                          <a:latin typeface="Cambria Math"/>
                          <a:cs typeface="Franklin Gothic Book"/>
                        </a:rPr>
                        <m:t>𝐶𝐹</m:t>
                      </m:r>
                      <m:r>
                        <a:rPr lang="de-CH" sz="2000" i="1" spc="30">
                          <a:latin typeface="Cambria Math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de-CH" sz="2000" i="1" spc="30">
                              <a:latin typeface="Cambria Math" panose="02040503050406030204" pitchFamily="18" charset="0"/>
                              <a:ea typeface="Cambria Math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1−</m:t>
                          </m:r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𝐴</m:t>
                          </m:r>
                          <m:r>
                            <a:rPr lang="en-US" sz="2000" b="0" i="1" spc="30">
                              <a:latin typeface="Cambria Math"/>
                              <a:ea typeface="Cambria Math"/>
                              <a:cs typeface="Franklin Gothic Book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pc="30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pc="3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pc="30">
                                  <a:latin typeface="Cambria Math"/>
                                  <a:ea typeface="Cambria Math"/>
                                </a:rPr>
                                <m:t>56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CH" sz="2000" spc="30" dirty="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5651" y="894296"/>
                <a:ext cx="2170412" cy="8026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2B83D3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 bwMode="auto">
              <a:xfrm>
                <a:off x="3945291" y="818544"/>
                <a:ext cx="426562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i="1" spc="30">
                    <a:latin typeface="Cambria Math"/>
                    <a:cs typeface="Franklin Gothic Book"/>
                  </a:rPr>
                  <a:t>CF: </a:t>
                </a:r>
                <a:r>
                  <a:rPr lang="en-US" spc="30">
                    <a:latin typeface="Cambria Math"/>
                    <a:cs typeface="Franklin Gothic Book"/>
                  </a:rPr>
                  <a:t>compression factor</a:t>
                </a:r>
                <a:endParaRPr/>
              </a:p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i="1" spc="30">
                              <a:latin typeface="Cambria Math"/>
                              <a:cs typeface="Franklin Gothic Book"/>
                            </a:rPr>
                            <m:t>𝐴</m:t>
                          </m:r>
                          <m:r>
                            <a:rPr lang="en-US" b="0" i="1" spc="30">
                              <a:latin typeface="Cambria Math"/>
                              <a:cs typeface="Franklin Gothic Book"/>
                            </a:rPr>
                            <m:t>:</m:t>
                          </m:r>
                          <m:r>
                            <m:rPr>
                              <m:sty m:val="p"/>
                            </m:rPr>
                            <a:rPr lang="en-US" b="0" i="0" spc="30">
                              <a:latin typeface="Cambria Math"/>
                              <a:cs typeface="Franklin Gothic Book"/>
                            </a:rPr>
                            <m:t>energy</m:t>
                          </m:r>
                          <m:r>
                            <a:rPr lang="en-US" b="0" i="0" spc="30">
                              <a:latin typeface="Cambria Math"/>
                              <a:cs typeface="Franklin Gothic Book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pc="30">
                              <a:latin typeface="Cambria Math"/>
                              <a:cs typeface="Franklin Gothic Book"/>
                            </a:rPr>
                            <m:t>chirp</m:t>
                          </m:r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 b="0" spc="30">
                  <a:cs typeface="Franklin Gothic Book"/>
                </a:endParaRPr>
              </a:p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pc="30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b="0" i="1" spc="3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pc="30">
                                <a:latin typeface="Cambria Math"/>
                                <a:ea typeface="Cambria Math"/>
                              </a:rPr>
                              <m:t>56</m:t>
                            </m:r>
                          </m:sub>
                        </m:sSub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b="0" spc="30">
                    <a:cs typeface="Franklin Gothic Book"/>
                  </a:rPr>
                  <a:t>: </a:t>
                </a:r>
                <a:r>
                  <a:rPr lang="en-US" spc="30">
                    <a:latin typeface="Cambria Math"/>
                    <a:cs typeface="Franklin Gothic Book"/>
                  </a:rPr>
                  <a:t>time-energy transport matrix element </a:t>
                </a:r>
                <a:endParaRPr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5291" y="818544"/>
                <a:ext cx="4265628" cy="954107"/>
              </a:xfrm>
              <a:prstGeom prst="rect">
                <a:avLst/>
              </a:prstGeom>
              <a:blipFill>
                <a:blip r:embed="rId4"/>
                <a:stretch>
                  <a:fillRect l="-714" t="-254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 bwMode="auto">
              <a:xfrm>
                <a:off x="9136447" y="803947"/>
                <a:ext cx="2102549" cy="983301"/>
              </a:xfrm>
              <a:prstGeom prst="rect">
                <a:avLst/>
              </a:prstGeom>
              <a:noFill/>
              <a:ln w="38100">
                <a:solidFill>
                  <a:srgbClr val="2B83D3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𝐴</m:t>
                          </m:r>
                          <m:r>
                            <a:rPr lang="de-CH" sz="2000" i="1" spc="30">
                              <a:latin typeface="Cambria Math"/>
                              <a:cs typeface="Franklin Gothic Book"/>
                            </a:rPr>
                            <m:t>=</m:t>
                          </m:r>
                          <m:f>
                            <m:fPr>
                              <m:ctrlPr>
                                <a:rPr lang="de-CH" sz="2000" i="1" spc="30">
                                  <a:latin typeface="Cambria Math" panose="02040503050406030204" pitchFamily="18" charset="0"/>
                                  <a:ea typeface="Cambria Math"/>
                                  <a:cs typeface="Franklin Gothic Book"/>
                                </a:rPr>
                              </m:ctrlPr>
                            </m:fPr>
                            <m:num>
                              <m:r>
                                <a:rPr lang="en-US" sz="2000" b="0" i="1" spc="30">
                                  <a:latin typeface="Cambria Math"/>
                                  <a:cs typeface="Franklin Gothic Book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000" b="0" i="1" spc="30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pc="3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pc="30">
                                      <a:latin typeface="Cambria Math"/>
                                    </a:rPr>
                                    <m:t>𝐶𝐹</m:t>
                                  </m:r>
                                </m:den>
                              </m:f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pc="30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pc="30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b="0" i="1" spc="30">
                                      <a:latin typeface="Cambria Math"/>
                                      <a:ea typeface="Cambria Math"/>
                                    </a:rPr>
                                    <m:t>56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de-CH" sz="2000" spc="3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6447" y="803947"/>
                <a:ext cx="2102549" cy="9833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2B83D3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 bwMode="auto">
          <a:xfrm>
            <a:off x="8991600" y="4705967"/>
            <a:ext cx="531828" cy="6553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33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990600" y="1878212"/>
            <a:ext cx="10668000" cy="1398388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 dirty="0"/>
              <a:t>Simulations setup</a:t>
            </a:r>
            <a:r>
              <a:rPr lang="en-US" dirty="0"/>
              <a:t>:</a:t>
            </a:r>
          </a:p>
          <a:p>
            <a:pPr lvl="2">
              <a:lnSpc>
                <a:spcPct val="125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Constant bunch length along e-</a:t>
            </a:r>
            <a:r>
              <a:rPr lang="en-US" sz="1600" dirty="0" err="1"/>
              <a:t>Linac</a:t>
            </a:r>
            <a:endParaRPr dirty="0"/>
          </a:p>
          <a:p>
            <a:pPr lvl="2">
              <a:lnSpc>
                <a:spcPct val="125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Varied the bunch length at the end of e-</a:t>
            </a:r>
            <a:r>
              <a:rPr lang="en-US" sz="1600" dirty="0" err="1"/>
              <a:t>Linac</a:t>
            </a:r>
            <a:endParaRPr dirty="0"/>
          </a:p>
          <a:p>
            <a:pPr lvl="2">
              <a:lnSpc>
                <a:spcPct val="125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Final energy chirp and slice energy spread scaled with the compression factor and </a:t>
            </a:r>
            <a:r>
              <a:rPr lang="en-US" sz="1600" dirty="0" smtClean="0"/>
              <a:t>R56, </a:t>
            </a:r>
            <a:r>
              <a:rPr lang="en-US" sz="1600" dirty="0"/>
              <a:t>respectively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7548" y="3346147"/>
            <a:ext cx="4357772" cy="3283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Right Arrow 35"/>
          <p:cNvSpPr/>
          <p:nvPr/>
        </p:nvSpPr>
        <p:spPr bwMode="auto">
          <a:xfrm>
            <a:off x="8307372" y="967920"/>
            <a:ext cx="531828" cy="6553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9633104" y="4438072"/>
            <a:ext cx="2482695" cy="11957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Optimal bunch length in the range of 0.3…0.7 mm depending on the RF geometry and RF operation phase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993797" y="4437112"/>
            <a:ext cx="58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/E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419973" y="4437112"/>
            <a:ext cx="58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/E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53384" y="868599"/>
            <a:ext cx="6068730" cy="21928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2. Compression at e-Linac: modeling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19</a:t>
            </a:fld>
            <a:endParaRPr lang="de-DE"/>
          </a:p>
        </p:txBody>
      </p:sp>
      <p:sp>
        <p:nvSpPr>
          <p:cNvPr id="2" name="TextBox 1"/>
          <p:cNvSpPr txBox="1"/>
          <p:nvPr/>
        </p:nvSpPr>
        <p:spPr bwMode="auto">
          <a:xfrm>
            <a:off x="2377490" y="2210680"/>
            <a:ext cx="2743200" cy="2676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solidFill>
                  <a:srgbClr val="FF0000"/>
                </a:solidFill>
                <a:latin typeface="+mn-lt"/>
                <a:cs typeface="Franklin Gothic Book"/>
              </a:rPr>
              <a:t>Linac as shown before</a:t>
            </a:r>
            <a:endParaRPr lang="de-CH" sz="1800" b="1" spc="3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385797" y="2205292"/>
            <a:ext cx="1396300" cy="2114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solidFill>
                  <a:srgbClr val="197418"/>
                </a:solidFill>
                <a:latin typeface="+mn-lt"/>
                <a:cs typeface="Franklin Gothic Book"/>
              </a:rPr>
              <a:t>Linearizer</a:t>
            </a:r>
            <a:endParaRPr lang="de-CH" sz="1800" b="1" spc="30">
              <a:solidFill>
                <a:srgbClr val="197418"/>
              </a:solidFill>
              <a:latin typeface="+mn-lt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5634606" y="1241979"/>
            <a:ext cx="1905000" cy="3363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solidFill>
                  <a:srgbClr val="002060"/>
                </a:solidFill>
                <a:latin typeface="+mn-lt"/>
                <a:cs typeface="Franklin Gothic Book"/>
              </a:rPr>
              <a:t>Bunch compressor</a:t>
            </a:r>
            <a:endParaRPr lang="de-CH" sz="1800" b="1" spc="30">
              <a:solidFill>
                <a:srgbClr val="002060"/>
              </a:solidFill>
              <a:latin typeface="+mn-lt"/>
              <a:cs typeface="Franklin Gothic Book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080614"/>
              </p:ext>
            </p:extLst>
          </p:nvPr>
        </p:nvGraphicFramePr>
        <p:xfrm>
          <a:off x="7772400" y="1252573"/>
          <a:ext cx="4246162" cy="1341120"/>
        </p:xfrm>
        <a:graphic>
          <a:graphicData uri="http://schemas.openxmlformats.org/drawingml/2006/table">
            <a:tbl>
              <a:tblPr firstCol="1" bandRow="1">
                <a:tableStyleId>{D9C10DF3-493E-47A9-9EED-99745C9792F1}</a:tableStyleId>
              </a:tblPr>
              <a:tblGrid>
                <a:gridCol w="2043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3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Dipole length (m)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600" dirty="0" smtClean="0"/>
                        <a:t>0.25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3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Dipole angle (deg)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3.82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3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Linearizer f (GHz)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4*2.8 = 11.2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3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Phase linearizer (deg)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270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77188"/>
              </p:ext>
            </p:extLst>
          </p:nvPr>
        </p:nvGraphicFramePr>
        <p:xfrm>
          <a:off x="1720264" y="3352800"/>
          <a:ext cx="4866842" cy="3200400"/>
        </p:xfrm>
        <a:graphic>
          <a:graphicData uri="http://schemas.openxmlformats.org/drawingml/2006/table">
            <a:tbl>
              <a:tblPr firstCol="1" bandRow="1">
                <a:tableStyleId>{D9C10DF3-493E-47A9-9EED-99745C9792F1}</a:tableStyleId>
              </a:tblPr>
              <a:tblGrid>
                <a:gridCol w="305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Frequency (GHz)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2.8</a:t>
                      </a:r>
                      <a:endParaRPr lang="de-CH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Linac 1 phase (deg)</a:t>
                      </a:r>
                      <a:endParaRPr lang="de-CH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 b="1">
                          <a:solidFill>
                            <a:srgbClr val="0F90FF"/>
                          </a:solidFill>
                        </a:rPr>
                        <a:t>75</a:t>
                      </a:r>
                      <a:endParaRPr lang="de-CH" sz="1500" b="1">
                        <a:solidFill>
                          <a:srgbClr val="0F9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72</a:t>
                      </a:r>
                      <a:endParaRPr lang="de-CH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73</a:t>
                      </a:r>
                      <a:endParaRPr lang="de-CH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Initial bunch length (mm)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1.3</a:t>
                      </a:r>
                      <a:endParaRPr lang="de-CH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Final bunch length (um)</a:t>
                      </a:r>
                      <a:endParaRPr lang="de-CH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 b="1">
                          <a:solidFill>
                            <a:srgbClr val="0F90FF"/>
                          </a:solidFill>
                          <a:latin typeface="+mn-lt"/>
                          <a:ea typeface="+mn-ea"/>
                          <a:cs typeface="+mn-cs"/>
                        </a:rPr>
                        <a:t>457</a:t>
                      </a:r>
                      <a:endParaRPr lang="de-CH" sz="1500" b="1">
                        <a:solidFill>
                          <a:srgbClr val="0F9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238</a:t>
                      </a:r>
                      <a:endParaRPr lang="de-CH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312</a:t>
                      </a:r>
                      <a:endParaRPr lang="de-CH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Bend angle (deg)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3.82</a:t>
                      </a:r>
                      <a:endParaRPr lang="de-CH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R56 (mm)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63.4 </a:t>
                      </a:r>
                      <a:endParaRPr lang="de-CH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Linearizer (11.2 GHz) voltage (MV)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 b="1" dirty="0">
                          <a:solidFill>
                            <a:srgbClr val="0F90FF"/>
                          </a:solidFill>
                        </a:rPr>
                        <a:t>100</a:t>
                      </a:r>
                      <a:endParaRPr lang="de-CH" sz="1500" b="1" dirty="0">
                        <a:solidFill>
                          <a:srgbClr val="0F9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Linac length (m)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90</a:t>
                      </a:r>
                      <a:endParaRPr lang="de-CH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Initial energy (MeV)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/>
                        <a:t>202</a:t>
                      </a:r>
                      <a:endParaRPr lang="de-CH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8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/>
                        <a:t>Final energy (GeV)</a:t>
                      </a:r>
                      <a:endParaRPr lang="de-CH" sz="15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 dirty="0"/>
                        <a:t>1.54</a:t>
                      </a:r>
                      <a:endParaRPr lang="de-CH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28101" y="3551071"/>
            <a:ext cx="4462442" cy="30812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7543800" y="3280123"/>
            <a:ext cx="4114800" cy="3486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At the end of e- Linac (</a:t>
            </a:r>
            <a:r>
              <a:rPr lang="en-US" b="1" spc="30">
                <a:latin typeface="+mn-lt"/>
                <a:cs typeface="Franklin Gothic Book"/>
              </a:rPr>
              <a:t>457 um case</a:t>
            </a:r>
            <a:r>
              <a:rPr lang="en-US" sz="1800" b="1" spc="30">
                <a:latin typeface="+mn-lt"/>
                <a:cs typeface="Franklin Gothic Book"/>
              </a:rPr>
              <a:t>)</a:t>
            </a:r>
            <a:endParaRPr lang="de-CH" sz="1800" b="1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66799" y="1430214"/>
            <a:ext cx="6791038" cy="5167137"/>
          </a:xfrm>
          <a:prstGeom prst="rect">
            <a:avLst/>
          </a:prstGeom>
          <a:solidFill>
            <a:schemeClr val="accent5">
              <a:lumMod val="40000"/>
              <a:lumOff val="60000"/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 sz="3200"/>
              <a:t>Outlook</a:t>
            </a:r>
            <a:endParaRPr/>
          </a:p>
        </p:txBody>
      </p:sp>
      <p:sp>
        <p:nvSpPr>
          <p:cNvPr id="42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484892" y="1565510"/>
            <a:ext cx="6195284" cy="4896544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Machine layout</a:t>
            </a:r>
            <a:r>
              <a:rPr lang="en-US" sz="2400" b="1" dirty="0">
                <a:solidFill>
                  <a:schemeClr val="bg1"/>
                </a:solidFill>
              </a:rPr>
              <a:t>, inputs, and acceptance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>
                <a:solidFill>
                  <a:schemeClr val="bg1"/>
                </a:solidFill>
              </a:rPr>
              <a:t>Single bunch dynamics:</a:t>
            </a:r>
            <a:endParaRPr lang="en-US" sz="2000" dirty="0">
              <a:solidFill>
                <a:schemeClr val="bg1"/>
              </a:solidFill>
            </a:endParaRP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Transverse: emittance preservation</a:t>
            </a: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Longitudinal: energy spread and bunch length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Possible </a:t>
            </a:r>
            <a:r>
              <a:rPr lang="en-US" sz="2400" b="1" dirty="0" err="1" smtClean="0">
                <a:solidFill>
                  <a:schemeClr val="bg1"/>
                </a:solidFill>
              </a:rPr>
              <a:t>linac</a:t>
            </a:r>
            <a:r>
              <a:rPr lang="en-US" sz="2400" b="1" dirty="0" smtClean="0">
                <a:solidFill>
                  <a:schemeClr val="bg1"/>
                </a:solidFill>
              </a:rPr>
              <a:t>(s) layouts:</a:t>
            </a: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Solutions which fulfill the requests</a:t>
            </a: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Toward the most efficient design</a:t>
            </a:r>
          </a:p>
          <a:p>
            <a:pPr lvl="1">
              <a:buClr>
                <a:srgbClr val="0070C0"/>
              </a:buClr>
              <a:buSzPct val="125000"/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Further improvements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Multi-bunch dynamics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400" b="1" dirty="0">
                <a:solidFill>
                  <a:schemeClr val="bg1"/>
                </a:solidFill>
              </a:rPr>
              <a:t>Summary and next steps</a:t>
            </a:r>
            <a:endParaRPr lang="de-CH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cds.cern.ch/record/2689893/files/FCC_CLIC_250dpi.jpg?subformat=icon-1440"/>
          <p:cNvPicPr>
            <a:picLocks noChangeAspect="1" noChangeArrowheads="1"/>
          </p:cNvPicPr>
          <p:nvPr/>
        </p:nvPicPr>
        <p:blipFill>
          <a:blip r:embed="rId2"/>
          <a:srcRect l="4213" t="5382" r="4257" b="10476"/>
          <a:stretch/>
        </p:blipFill>
        <p:spPr bwMode="auto">
          <a:xfrm>
            <a:off x="7857837" y="152400"/>
            <a:ext cx="4169834" cy="4072862"/>
          </a:xfrm>
          <a:prstGeom prst="rect">
            <a:avLst/>
          </a:prstGeom>
          <a:noFill/>
          <a:effectLst>
            <a:softEdge rad="381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2. Compression at e-Linac: results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20</a:t>
            </a:fld>
            <a:endParaRPr lang="de-D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91600" y="1215527"/>
            <a:ext cx="2946743" cy="221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58247" y="1215527"/>
            <a:ext cx="2937268" cy="221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43000" y="1215527"/>
            <a:ext cx="2919161" cy="2208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 bwMode="auto">
          <a:xfrm>
            <a:off x="5536281" y="837736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0.15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611980" y="837736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9474371" y="837736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0.20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0" y="5867399"/>
            <a:ext cx="12192000" cy="6539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 dirty="0">
                <a:latin typeface="+mn-lt"/>
                <a:cs typeface="Franklin Gothic Book"/>
              </a:rPr>
              <a:t>For all the geometries the final energy spread &lt;&lt; 0.1%</a:t>
            </a:r>
            <a:endParaRPr dirty="0"/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 dirty="0">
                <a:latin typeface="+mn-lt"/>
                <a:cs typeface="Franklin Gothic Book"/>
              </a:rPr>
              <a:t>The solution at </a:t>
            </a:r>
            <a:r>
              <a:rPr lang="en-US" sz="1800" b="1" spc="30" dirty="0">
                <a:latin typeface="+mn-lt"/>
                <a:cs typeface="Franklin Gothic Book"/>
              </a:rPr>
              <a:t>a/</a:t>
            </a:r>
            <a:r>
              <a:rPr lang="en-US" sz="1800" b="1" spc="30" dirty="0">
                <a:latin typeface="Symbol"/>
                <a:cs typeface="Franklin Gothic Book"/>
              </a:rPr>
              <a:t>l</a:t>
            </a:r>
            <a:r>
              <a:rPr lang="en-US" sz="1800" b="1" cap="small" spc="30" dirty="0">
                <a:latin typeface="+mn-lt"/>
                <a:cs typeface="Franklin Gothic Book"/>
              </a:rPr>
              <a:t> = 0.15 corresponds to the e- Linac </a:t>
            </a:r>
            <a:r>
              <a:rPr lang="en-US" sz="1800" b="1" cap="small" spc="30" dirty="0" smtClean="0">
                <a:latin typeface="+mn-lt"/>
                <a:cs typeface="Franklin Gothic Book"/>
              </a:rPr>
              <a:t>close to on-crest </a:t>
            </a:r>
            <a:r>
              <a:rPr lang="en-US" sz="1800" b="1" cap="small" spc="30" dirty="0">
                <a:latin typeface="+mn-lt"/>
                <a:cs typeface="Franklin Gothic Book"/>
              </a:rPr>
              <a:t>operation region (the most energy efficient)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980541" y="3950834"/>
          <a:ext cx="6230918" cy="1776555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49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05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26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Phase range (deg)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&lt;70…75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86…&gt;90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&lt;80…85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6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Min </a:t>
                      </a:r>
                      <a:r>
                        <a:rPr lang="en-US" sz="1800">
                          <a:latin typeface="Symbol"/>
                        </a:rPr>
                        <a:t>d</a:t>
                      </a:r>
                      <a:r>
                        <a:rPr lang="en-US" sz="1800"/>
                        <a:t>E/E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1e-4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1e-4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1e-4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26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Rms bunch length (mm)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0.457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3. Shorter bunch from the gun and linearization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21</a:t>
            </a:fld>
            <a:endParaRPr lang="de-DE"/>
          </a:p>
        </p:txBody>
      </p:sp>
      <p:sp>
        <p:nvSpPr>
          <p:cNvPr id="16" name="Rectangle 15"/>
          <p:cNvSpPr/>
          <p:nvPr/>
        </p:nvSpPr>
        <p:spPr bwMode="auto">
          <a:xfrm>
            <a:off x="1133032" y="769304"/>
            <a:ext cx="10580601" cy="113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800" spc="30" dirty="0">
                <a:latin typeface="+mn-lt"/>
                <a:cs typeface="Franklin Gothic Book"/>
              </a:rPr>
              <a:t>Intermediate solution: </a:t>
            </a:r>
            <a:endParaRPr dirty="0"/>
          </a:p>
          <a:p>
            <a:pPr marL="742950" lvl="1" indent="-285750"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Moderately shorter </a:t>
            </a:r>
            <a:r>
              <a:rPr lang="en-US" spc="30" dirty="0" err="1">
                <a:latin typeface="+mn-lt"/>
                <a:cs typeface="Franklin Gothic Book"/>
              </a:rPr>
              <a:t>rms</a:t>
            </a:r>
            <a:r>
              <a:rPr lang="en-US" spc="30" dirty="0">
                <a:latin typeface="+mn-lt"/>
                <a:cs typeface="Franklin Gothic Book"/>
              </a:rPr>
              <a:t> pulse length: possible emittance degradation at the low energy section</a:t>
            </a:r>
            <a:endParaRPr dirty="0"/>
          </a:p>
          <a:p>
            <a:pPr marL="742950" lvl="1" indent="-285750"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Linearizing cavity</a:t>
            </a:r>
            <a:endParaRPr dirty="0"/>
          </a:p>
          <a:p>
            <a:pPr marL="742950" lvl="1" indent="-285750"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No bunch compression: no </a:t>
            </a:r>
            <a:r>
              <a:rPr lang="en-US" spc="30" dirty="0" smtClean="0">
                <a:latin typeface="+mn-lt"/>
                <a:cs typeface="Franklin Gothic Book"/>
              </a:rPr>
              <a:t>further emittance degradation due to CSR</a:t>
            </a:r>
            <a:endParaRPr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6671268" y="5532298"/>
            <a:ext cx="5139732" cy="6539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latin typeface="+mn-lt"/>
                <a:cs typeface="Franklin Gothic Book"/>
              </a:rPr>
              <a:t>Smaller values of energy spread reachable compared to the configuration 1</a:t>
            </a:r>
            <a:endParaRPr lang="en-US" sz="1800" b="1" cap="small" spc="30">
              <a:latin typeface="+mn-lt"/>
              <a:cs typeface="Franklin Gothic Book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0869"/>
              </p:ext>
            </p:extLst>
          </p:nvPr>
        </p:nvGraphicFramePr>
        <p:xfrm>
          <a:off x="301137" y="4970999"/>
          <a:ext cx="6230918" cy="1776555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49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05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26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Phase range (deg)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66…70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77…81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81…85</a:t>
                      </a:r>
                      <a:endParaRPr lang="de-CH" sz="18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6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Min </a:t>
                      </a:r>
                      <a:r>
                        <a:rPr lang="en-US" sz="1800">
                          <a:latin typeface="Symbol"/>
                        </a:rPr>
                        <a:t>d</a:t>
                      </a:r>
                      <a:r>
                        <a:rPr lang="en-US" sz="1800"/>
                        <a:t>E/E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2e-4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3e-4</a:t>
                      </a:r>
                      <a:endParaRPr lang="de-CH" sz="18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 smtClean="0"/>
                        <a:t>3e-4</a:t>
                      </a:r>
                      <a:endParaRPr lang="de-CH" sz="1800" dirty="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26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/>
                        <a:t>Rms bunch length (mm)</a:t>
                      </a:r>
                      <a:endParaRPr lang="de-CH" sz="18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/>
                        <a:t>0.650</a:t>
                      </a:r>
                      <a:endParaRPr lang="de-CH" sz="18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 bwMode="auto">
          <a:xfrm>
            <a:off x="5326969" y="2185071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0.15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134782" y="2225543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9410700" y="2278922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0.20</a:t>
            </a:r>
            <a:endParaRPr lang="de-CH" sz="1800" b="1" spc="30">
              <a:latin typeface="+mn-lt"/>
              <a:cs typeface="Franklin Gothic Book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09143" y="2557632"/>
            <a:ext cx="2832479" cy="2121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91600" y="2557632"/>
            <a:ext cx="2819400" cy="21214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02177" y="2557632"/>
            <a:ext cx="2819210" cy="2129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20160" y="1066799"/>
            <a:ext cx="838200" cy="55887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0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smtClean="0"/>
              <a:t>Comments at the 2022 FCC week (June 2022)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22</a:t>
            </a:fld>
            <a:endParaRPr lang="de-DE"/>
          </a:p>
        </p:txBody>
      </p:sp>
      <p:sp>
        <p:nvSpPr>
          <p:cNvPr id="16" name="Rectangle 15"/>
          <p:cNvSpPr/>
          <p:nvPr/>
        </p:nvSpPr>
        <p:spPr bwMode="auto">
          <a:xfrm>
            <a:off x="120160" y="764704"/>
            <a:ext cx="12071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rgbClr val="0070C0"/>
              </a:buClr>
              <a:buSzPct val="150000"/>
              <a:defRPr/>
            </a:pPr>
            <a:r>
              <a:rPr lang="en-US" sz="2000" b="1" cap="small" spc="30" dirty="0">
                <a:cs typeface="Franklin Gothic Book"/>
              </a:rPr>
              <a:t>Several solutions satisfy the present requirements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151476"/>
              </p:ext>
            </p:extLst>
          </p:nvPr>
        </p:nvGraphicFramePr>
        <p:xfrm>
          <a:off x="1050352" y="5082076"/>
          <a:ext cx="5536198" cy="1341120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21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4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Phase range (deg)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66…70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77…81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81…85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Min </a:t>
                      </a:r>
                      <a:r>
                        <a:rPr lang="en-US" sz="1600">
                          <a:latin typeface="Symbol"/>
                        </a:rPr>
                        <a:t>d</a:t>
                      </a:r>
                      <a:r>
                        <a:rPr lang="en-US" sz="1600"/>
                        <a:t>E/E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2e-4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3e-4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3</a:t>
                      </a:r>
                      <a:r>
                        <a:rPr lang="en-US" sz="1600" dirty="0" smtClean="0"/>
                        <a:t>e-4</a:t>
                      </a:r>
                      <a:endParaRPr lang="de-CH" sz="1600" dirty="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Rms bunch length (mm)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0.650</a:t>
                      </a:r>
                      <a:endParaRPr lang="de-CH" sz="16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165417"/>
              </p:ext>
            </p:extLst>
          </p:nvPr>
        </p:nvGraphicFramePr>
        <p:xfrm>
          <a:off x="1060962" y="3322255"/>
          <a:ext cx="5536198" cy="1341120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21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4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Phase range (deg)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&lt;70…75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86…&gt;90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&lt;80…85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Min </a:t>
                      </a:r>
                      <a:r>
                        <a:rPr lang="en-US" sz="1600">
                          <a:latin typeface="Symbol"/>
                        </a:rPr>
                        <a:t>d</a:t>
                      </a:r>
                      <a:r>
                        <a:rPr lang="en-US" sz="1600"/>
                        <a:t>E/E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55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Rms bunch length (mm)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0.457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505148"/>
              </p:ext>
            </p:extLst>
          </p:nvPr>
        </p:nvGraphicFramePr>
        <p:xfrm>
          <a:off x="1060962" y="1421598"/>
          <a:ext cx="5536198" cy="1376637"/>
        </p:xfrm>
        <a:graphic>
          <a:graphicData uri="http://schemas.openxmlformats.org/drawingml/2006/table">
            <a:tbl>
              <a:tblPr firstRow="1" firstCol="1" bandRow="1">
                <a:tableStyleId>{C1E3C569-836A-FE4C-9D18-B4C87A52FE2E}</a:tableStyleId>
              </a:tblPr>
              <a:tblGrid>
                <a:gridCol w="221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4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CH" sz="16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= 0.10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0.15</a:t>
                      </a:r>
                      <a:endParaRPr lang="de-CH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a/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Symbol"/>
                        </a:rPr>
                        <a:t>l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 = 0.20</a:t>
                      </a:r>
                      <a:endParaRPr lang="de-CH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Phase range (deg)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73…74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&lt;75…81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&lt;80…85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Min </a:t>
                      </a:r>
                      <a:r>
                        <a:rPr lang="en-US" sz="1600">
                          <a:latin typeface="Symbol"/>
                        </a:rPr>
                        <a:t>d</a:t>
                      </a:r>
                      <a:r>
                        <a:rPr lang="en-US" sz="1600"/>
                        <a:t>E/E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1e-3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5e-4</a:t>
                      </a:r>
                      <a:endParaRPr lang="de-CH" sz="160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4</a:t>
                      </a:r>
                      <a:r>
                        <a:rPr lang="en-US" sz="1600" dirty="0" smtClean="0"/>
                        <a:t>e-4</a:t>
                      </a:r>
                      <a:endParaRPr lang="de-CH" sz="1600" dirty="0"/>
                    </a:p>
                  </a:txBody>
                  <a:tcPr anchor="ctr">
                    <a:solidFill>
                      <a:srgbClr val="A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Rms bunch length (mm)</a:t>
                      </a:r>
                      <a:endParaRPr lang="de-CH" sz="160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0.8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0.4…0.65</a:t>
                      </a:r>
                      <a:endParaRPr lang="de-CH" sz="160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&lt;0.4…0.7</a:t>
                      </a:r>
                      <a:endParaRPr lang="de-CH" sz="1600" dirty="0"/>
                    </a:p>
                  </a:txBody>
                  <a:tcPr anchor="ctr">
                    <a:solidFill>
                      <a:srgbClr val="D9EEFF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 bwMode="auto">
          <a:xfrm>
            <a:off x="6744072" y="2045293"/>
            <a:ext cx="5334000" cy="38978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How to choose the best one?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The ring energy acceptance</a:t>
            </a:r>
            <a:r>
              <a:rPr lang="en-US" sz="1800" spc="30" dirty="0">
                <a:latin typeface="+mn-lt"/>
                <a:cs typeface="Franklin Gothic Book"/>
              </a:rPr>
              <a:t>: is much less than 0.1% beneficial</a:t>
            </a:r>
            <a:r>
              <a:rPr lang="en-US" sz="1800" spc="30" dirty="0" smtClean="0">
                <a:latin typeface="+mn-lt"/>
                <a:cs typeface="Franklin Gothic Book"/>
              </a:rPr>
              <a:t>?</a:t>
            </a:r>
            <a:endParaRPr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z="1000" b="1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Ease </a:t>
            </a:r>
            <a:r>
              <a:rPr lang="en-US" sz="1800" b="1" spc="30" dirty="0">
                <a:latin typeface="+mn-lt"/>
                <a:cs typeface="Franklin Gothic Book"/>
              </a:rPr>
              <a:t>of operation, cost, and possible emittance degradation mechanisms</a:t>
            </a:r>
            <a:endParaRPr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z="1000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Tolerance</a:t>
            </a:r>
            <a:r>
              <a:rPr lang="en-US" sz="1800" spc="30" dirty="0">
                <a:latin typeface="+mn-lt"/>
                <a:cs typeface="Franklin Gothic Book"/>
              </a:rPr>
              <a:t>: “good phase region” extension, more or less critical the arrival time jitter (compression), …</a:t>
            </a:r>
            <a:endParaRPr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z="1000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RF efficiency</a:t>
            </a:r>
            <a:r>
              <a:rPr lang="en-US" sz="1800" spc="30" dirty="0">
                <a:latin typeface="+mn-lt"/>
                <a:cs typeface="Franklin Gothic Book"/>
              </a:rPr>
              <a:t>: smaller aperture still beneficial also if the optimum working point is off-crest? Up to which extent</a:t>
            </a:r>
            <a:r>
              <a:rPr lang="en-US" sz="1800" spc="30" dirty="0" smtClean="0">
                <a:latin typeface="+mn-lt"/>
                <a:cs typeface="Franklin Gothic Book"/>
              </a:rPr>
              <a:t>?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85099" y="1919417"/>
            <a:ext cx="2453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spc="30">
                <a:latin typeface="+mn-lt"/>
                <a:cs typeface="Franklin Gothic Book"/>
              </a:rPr>
              <a:t>1.</a:t>
            </a:r>
            <a:endParaRPr lang="de-CH" sz="2000" b="1" spc="30">
              <a:latin typeface="+mn-lt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85099" y="3802314"/>
            <a:ext cx="2453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spc="30">
                <a:latin typeface="+mn-lt"/>
                <a:cs typeface="Franklin Gothic Book"/>
              </a:rPr>
              <a:t>2.</a:t>
            </a:r>
            <a:endParaRPr lang="de-CH" sz="2000" b="1" spc="30">
              <a:latin typeface="+mn-lt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285099" y="5562136"/>
            <a:ext cx="24535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spc="30">
                <a:latin typeface="+mn-lt"/>
                <a:cs typeface="Franklin Gothic Book"/>
              </a:rPr>
              <a:t>3.</a:t>
            </a:r>
            <a:endParaRPr lang="de-CH" sz="2000" b="1" spc="3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 rot="16199999">
            <a:off x="-84258" y="1893794"/>
            <a:ext cx="2034113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cap="small" spc="30" dirty="0">
                <a:latin typeface="+mn-lt"/>
                <a:cs typeface="Franklin Gothic Book"/>
              </a:rPr>
              <a:t>Shorter from the </a:t>
            </a:r>
            <a:r>
              <a:rPr lang="en-US" sz="1400" b="1" cap="small" spc="30" dirty="0" smtClean="0">
                <a:latin typeface="+mn-lt"/>
                <a:cs typeface="Franklin Gothic Book"/>
              </a:rPr>
              <a:t>gun</a:t>
            </a:r>
            <a:endParaRPr lang="de-CH" sz="1400" b="1" cap="small" spc="30" dirty="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 rot="16199999">
            <a:off x="-84258" y="3802314"/>
            <a:ext cx="2034113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cap="small" spc="30">
                <a:latin typeface="+mn-lt"/>
                <a:cs typeface="Franklin Gothic Book"/>
              </a:rPr>
              <a:t>Bunch compression</a:t>
            </a:r>
            <a:endParaRPr lang="de-CH" sz="1400" b="1" cap="small" spc="30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 rot="16199999">
            <a:off x="-84258" y="5533811"/>
            <a:ext cx="2034113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cap="small" spc="30">
                <a:latin typeface="+mn-lt"/>
                <a:cs typeface="Franklin Gothic Book"/>
              </a:rPr>
              <a:t>linearization</a:t>
            </a:r>
            <a:endParaRPr lang="de-CH" sz="1400" b="1" cap="small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686386"/>
            <a:ext cx="4608512" cy="3470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the most efficient design?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23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 bwMode="auto">
          <a:xfrm>
            <a:off x="1199456" y="958718"/>
            <a:ext cx="9361040" cy="14439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RF parameters: which ones and the considered range: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Frequency: 2 GHz, 2.8 GHz, 5.6 GHz</a:t>
            </a:r>
          </a:p>
          <a:p>
            <a:pPr marL="742950" lvl="1" indent="-285750">
              <a:lnSpc>
                <a:spcPct val="15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Gradient: 25 MV/m, 40 MV/m (maximum value </a:t>
            </a:r>
            <a:r>
              <a:rPr lang="en-US" spc="30" dirty="0">
                <a:latin typeface="+mn-lt"/>
                <a:cs typeface="Franklin Gothic Book"/>
              </a:rPr>
              <a:t>based on H. </a:t>
            </a:r>
            <a:r>
              <a:rPr lang="de-CH" spc="30" dirty="0" err="1" smtClean="0">
                <a:latin typeface="+mn-lt"/>
                <a:cs typeface="Franklin Gothic Book"/>
              </a:rPr>
              <a:t>Pommerenke’s</a:t>
            </a:r>
            <a:r>
              <a:rPr lang="de-CH" spc="30" dirty="0" smtClean="0">
                <a:latin typeface="+mn-lt"/>
                <a:cs typeface="Franklin Gothic Book"/>
              </a:rPr>
              <a:t> RF design</a:t>
            </a:r>
            <a:r>
              <a:rPr lang="en-US" spc="30" dirty="0">
                <a:latin typeface="+mn-lt"/>
                <a:cs typeface="Franklin Gothic Book"/>
              </a:rPr>
              <a:t>)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Geometry (a/</a:t>
            </a:r>
            <a:r>
              <a:rPr lang="en-US" spc="30" dirty="0" smtClean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pc="30" dirty="0" smtClean="0">
                <a:latin typeface="+mn-lt"/>
                <a:cs typeface="Franklin Gothic Book"/>
              </a:rPr>
              <a:t>): 0.1, 0.15, 0.2, corresponding to apertures from 5.4 mm to 30 mm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3469804" y="6369827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More plots in the spares</a:t>
            </a:r>
            <a:endParaRPr lang="de-CH" sz="1800" dirty="0">
              <a:latin typeface="+mn-lt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r="12040" b="9167"/>
          <a:stretch/>
        </p:blipFill>
        <p:spPr>
          <a:xfrm>
            <a:off x="80516" y="2694371"/>
            <a:ext cx="5958166" cy="3462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 bwMode="auto">
          <a:xfrm>
            <a:off x="10992544" y="234748"/>
            <a:ext cx="792088" cy="395436"/>
          </a:xfrm>
          <a:prstGeom prst="actionButtonForwardNex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Box 9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To the spare</a:t>
            </a:r>
            <a:endParaRPr lang="de-CH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5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9601" y="291600"/>
            <a:ext cx="9231055" cy="508500"/>
          </a:xfrm>
        </p:spPr>
        <p:txBody>
          <a:bodyPr/>
          <a:lstStyle/>
          <a:p>
            <a:r>
              <a:rPr lang="en-US" dirty="0"/>
              <a:t>RF </a:t>
            </a:r>
            <a:r>
              <a:rPr lang="en-US" dirty="0" smtClean="0"/>
              <a:t>structure geometry, frequency, and operation phase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7354205" y="809792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RF design by </a:t>
            </a:r>
            <a:r>
              <a:rPr lang="en-US" b="1" dirty="0">
                <a:latin typeface="+mn-lt"/>
              </a:rPr>
              <a:t>H. </a:t>
            </a:r>
            <a:r>
              <a:rPr lang="de-CH" b="1" dirty="0">
                <a:latin typeface="+mn-lt"/>
              </a:rPr>
              <a:t>Pommerenke</a:t>
            </a:r>
            <a:r>
              <a:rPr lang="en-US" b="1" dirty="0">
                <a:latin typeface="+mn-lt"/>
              </a:rPr>
              <a:t> </a:t>
            </a:r>
            <a:endParaRPr lang="de-CH" b="1" dirty="0">
              <a:latin typeface="+mn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109" y="1320132"/>
            <a:ext cx="2617213" cy="11993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289967"/>
            <a:ext cx="3262389" cy="2420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4164441"/>
            <a:ext cx="3262389" cy="25049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/>
          <p:cNvSpPr txBox="1"/>
          <p:nvPr/>
        </p:nvSpPr>
        <p:spPr bwMode="auto">
          <a:xfrm>
            <a:off x="1113930" y="2098768"/>
            <a:ext cx="3056762" cy="309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b="1" spc="30" dirty="0" smtClean="0">
                <a:latin typeface="+mn-lt"/>
                <a:cs typeface="Franklin Gothic Book"/>
              </a:rPr>
              <a:t>RF structure shape and frequency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839416" y="5096030"/>
            <a:ext cx="3605790" cy="253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b="1" spc="30" dirty="0" smtClean="0">
                <a:latin typeface="+mn-lt"/>
                <a:cs typeface="Franklin Gothic Book"/>
              </a:rPr>
              <a:t>RF shape, aperture, and operation phase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7161885" y="5371889"/>
            <a:ext cx="117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2.8 GHz</a:t>
            </a:r>
            <a:endParaRPr lang="de-CH" sz="1400" b="1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7973541" y="2571944"/>
            <a:ext cx="4099124" cy="10839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Selected the shape of the structure</a:t>
            </a: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The assumed 3 m length good also for the RF design</a:t>
            </a: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Quantified the shunt impedance reduction vs RF frequency</a:t>
            </a:r>
          </a:p>
        </p:txBody>
      </p:sp>
      <p:sp>
        <p:nvSpPr>
          <p:cNvPr id="40" name="Right Arrow 39"/>
          <p:cNvSpPr/>
          <p:nvPr/>
        </p:nvSpPr>
        <p:spPr bwMode="auto">
          <a:xfrm>
            <a:off x="4439816" y="2272107"/>
            <a:ext cx="321160" cy="432048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1" name="TextBox 40"/>
          <p:cNvSpPr txBox="1"/>
          <p:nvPr/>
        </p:nvSpPr>
        <p:spPr bwMode="auto">
          <a:xfrm>
            <a:off x="7973541" y="6029307"/>
            <a:ext cx="4218460" cy="7120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2950" lvl="1" indent="-285750"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z="1400" spc="30" dirty="0">
                <a:latin typeface="+mn-lt"/>
                <a:cs typeface="Franklin Gothic Book"/>
              </a:rPr>
              <a:t>In the considered phase </a:t>
            </a:r>
            <a:r>
              <a:rPr lang="en-US" sz="1400" spc="30" dirty="0" smtClean="0">
                <a:latin typeface="+mn-lt"/>
                <a:cs typeface="Franklin Gothic Book"/>
              </a:rPr>
              <a:t>range more convenient to shrink the aperture than going toward on-crest operation</a:t>
            </a:r>
          </a:p>
        </p:txBody>
      </p:sp>
      <p:sp>
        <p:nvSpPr>
          <p:cNvPr id="42" name="Right Arrow 41"/>
          <p:cNvSpPr/>
          <p:nvPr/>
        </p:nvSpPr>
        <p:spPr bwMode="auto">
          <a:xfrm>
            <a:off x="4502395" y="5195158"/>
            <a:ext cx="321160" cy="432048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3" name="TextBox 42"/>
          <p:cNvSpPr txBox="1"/>
          <p:nvPr/>
        </p:nvSpPr>
        <p:spPr bwMode="auto">
          <a:xfrm>
            <a:off x="1404376" y="2375243"/>
            <a:ext cx="2475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+mn-lt"/>
              </a:rPr>
              <a:t>How much do we loose when we lower the frequency (better for RF curvature)?</a:t>
            </a:r>
            <a:endParaRPr lang="de-CH" sz="1400" i="1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1404376" y="5349353"/>
            <a:ext cx="2475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+mn-lt"/>
              </a:rPr>
              <a:t>How much is convenient to go to larger aperture RF structure to stay closer to on-crest operation?</a:t>
            </a:r>
            <a:endParaRPr lang="de-CH" sz="1400" i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943" y="4005511"/>
            <a:ext cx="2719665" cy="20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13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0" grpId="0" animBg="1"/>
      <p:bldP spid="41" grpId="0"/>
      <p:bldP spid="42" grpId="0" animBg="1"/>
      <p:bldP spid="4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1: parameters scan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84656"/>
              </p:ext>
            </p:extLst>
          </p:nvPr>
        </p:nvGraphicFramePr>
        <p:xfrm>
          <a:off x="992957" y="1180995"/>
          <a:ext cx="7067270" cy="5488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9605">
                  <a:extLst>
                    <a:ext uri="{9D8B030D-6E8A-4147-A177-3AD203B41FA5}">
                      <a16:colId xmlns:a16="http://schemas.microsoft.com/office/drawing/2014/main" val="643659970"/>
                    </a:ext>
                  </a:extLst>
                </a:gridCol>
                <a:gridCol w="857568">
                  <a:extLst>
                    <a:ext uri="{9D8B030D-6E8A-4147-A177-3AD203B41FA5}">
                      <a16:colId xmlns:a16="http://schemas.microsoft.com/office/drawing/2014/main" val="3318139391"/>
                    </a:ext>
                  </a:extLst>
                </a:gridCol>
                <a:gridCol w="511435">
                  <a:extLst>
                    <a:ext uri="{9D8B030D-6E8A-4147-A177-3AD203B41FA5}">
                      <a16:colId xmlns:a16="http://schemas.microsoft.com/office/drawing/2014/main" val="1379973266"/>
                    </a:ext>
                  </a:extLst>
                </a:gridCol>
                <a:gridCol w="700609">
                  <a:extLst>
                    <a:ext uri="{9D8B030D-6E8A-4147-A177-3AD203B41FA5}">
                      <a16:colId xmlns:a16="http://schemas.microsoft.com/office/drawing/2014/main" val="1748724123"/>
                    </a:ext>
                  </a:extLst>
                </a:gridCol>
                <a:gridCol w="1057592">
                  <a:extLst>
                    <a:ext uri="{9D8B030D-6E8A-4147-A177-3AD203B41FA5}">
                      <a16:colId xmlns:a16="http://schemas.microsoft.com/office/drawing/2014/main" val="3840562041"/>
                    </a:ext>
                  </a:extLst>
                </a:gridCol>
                <a:gridCol w="1057592">
                  <a:extLst>
                    <a:ext uri="{9D8B030D-6E8A-4147-A177-3AD203B41FA5}">
                      <a16:colId xmlns:a16="http://schemas.microsoft.com/office/drawing/2014/main" val="1578611166"/>
                    </a:ext>
                  </a:extLst>
                </a:gridCol>
                <a:gridCol w="1057592">
                  <a:extLst>
                    <a:ext uri="{9D8B030D-6E8A-4147-A177-3AD203B41FA5}">
                      <a16:colId xmlns:a16="http://schemas.microsoft.com/office/drawing/2014/main" val="3305264785"/>
                    </a:ext>
                  </a:extLst>
                </a:gridCol>
                <a:gridCol w="1175277">
                  <a:extLst>
                    <a:ext uri="{9D8B030D-6E8A-4147-A177-3AD203B41FA5}">
                      <a16:colId xmlns:a16="http://schemas.microsoft.com/office/drawing/2014/main" val="625374572"/>
                    </a:ext>
                  </a:extLst>
                </a:gridCol>
              </a:tblGrid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 (GHz)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 (MV/m)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a/</a:t>
                      </a:r>
                      <a:r>
                        <a:rPr lang="en-US" sz="1200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de-CH" sz="12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 (mm)</a:t>
                      </a:r>
                      <a:endParaRPr lang="de-CH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</a:t>
                      </a:r>
                      <a:r>
                        <a:rPr lang="en-US" sz="1200" baseline="0" dirty="0" smtClean="0"/>
                        <a:t>aximum </a:t>
                      </a:r>
                      <a:r>
                        <a:rPr lang="en-US" sz="1200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200" baseline="-25000" dirty="0" smtClean="0"/>
                        <a:t>z</a:t>
                      </a:r>
                      <a:r>
                        <a:rPr lang="en-US" sz="1200" dirty="0" smtClean="0"/>
                        <a:t> (mm)</a:t>
                      </a:r>
                      <a:endParaRPr lang="de-CH" sz="1200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Maximum phase (</a:t>
                      </a:r>
                      <a:r>
                        <a:rPr lang="en-US" sz="1200" dirty="0" err="1" smtClean="0"/>
                        <a:t>deg</a:t>
                      </a:r>
                      <a:r>
                        <a:rPr lang="en-US" sz="1200" dirty="0" smtClean="0"/>
                        <a:t>)</a:t>
                      </a:r>
                      <a:endParaRPr lang="de-CH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23849"/>
                  </a:ext>
                </a:extLst>
              </a:tr>
              <a:tr h="276285"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0.1 %</a:t>
                      </a:r>
                      <a:endParaRPr lang="de-CH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0.15 %</a:t>
                      </a: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0.1 %</a:t>
                      </a: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0.15 %</a:t>
                      </a: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764748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69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89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034179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79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81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646690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21.4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81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4866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85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28935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79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194812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2.8**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21.4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0.7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0.8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84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74427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5.4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solution</a:t>
                      </a:r>
                      <a:endParaRPr lang="de-CH" sz="12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2174206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5.6**</a:t>
                      </a:r>
                      <a:endParaRPr lang="de-CH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8.0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66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676234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10.7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0.6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66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707585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5.4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73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737707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8.0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92460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5.6**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10.7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0.4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0.5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67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324333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15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78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81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3585872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22.5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85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23931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30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84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86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619224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87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88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13772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22.5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86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84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90310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0.2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30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1.2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88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87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7506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171010" y="6337806"/>
            <a:ext cx="18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</a:rPr>
              <a:t>** </a:t>
            </a:r>
            <a:r>
              <a:rPr lang="en-US" sz="1200" dirty="0">
                <a:latin typeface="+mn-lt"/>
              </a:rPr>
              <a:t>Electron </a:t>
            </a:r>
            <a:r>
              <a:rPr lang="en-US" sz="1200" dirty="0" err="1">
                <a:latin typeface="+mn-lt"/>
              </a:rPr>
              <a:t>linac</a:t>
            </a:r>
            <a:r>
              <a:rPr lang="en-US" sz="1200" dirty="0">
                <a:latin typeface="+mn-lt"/>
              </a:rPr>
              <a:t> at </a:t>
            </a:r>
            <a:r>
              <a:rPr lang="en-US" sz="1200" dirty="0" smtClean="0">
                <a:latin typeface="+mn-lt"/>
              </a:rPr>
              <a:t>2.8 GHz</a:t>
            </a:r>
          </a:p>
          <a:p>
            <a:r>
              <a:rPr lang="en-US" sz="1200" dirty="0" smtClean="0">
                <a:latin typeface="+mn-lt"/>
              </a:rPr>
              <a:t>*   Electron </a:t>
            </a:r>
            <a:r>
              <a:rPr lang="en-US" sz="1200" dirty="0" err="1">
                <a:latin typeface="+mn-lt"/>
              </a:rPr>
              <a:t>linac</a:t>
            </a:r>
            <a:r>
              <a:rPr lang="en-US" sz="1200" dirty="0">
                <a:latin typeface="+mn-lt"/>
              </a:rPr>
              <a:t> at 2 GHz</a:t>
            </a:r>
            <a:endParaRPr lang="de-CH" sz="1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651" y="786034"/>
            <a:ext cx="10941997" cy="2667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For each case the </a:t>
            </a:r>
            <a:r>
              <a:rPr lang="en-US" kern="1000" spc="30" dirty="0">
                <a:latin typeface="+mn-lt"/>
                <a:cs typeface="Franklin Gothic Book"/>
              </a:rPr>
              <a:t>maximum bunch length and the corresponding phase giving the target energy </a:t>
            </a:r>
            <a:r>
              <a:rPr lang="en-US" kern="1000" spc="30" dirty="0" smtClean="0">
                <a:latin typeface="+mn-lt"/>
                <a:cs typeface="Franklin Gothic Book"/>
              </a:rPr>
              <a:t>spread are selected (see later)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548926" y="5021511"/>
            <a:ext cx="3505087" cy="1632092"/>
          </a:xfrm>
          <a:prstGeom prst="rect">
            <a:avLst/>
          </a:prstGeom>
          <a:noFill/>
          <a:ln w="38100" cap="flat" cmpd="sng" algn="ctr">
            <a:solidFill>
              <a:srgbClr val="0F9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67099" y="1746509"/>
            <a:ext cx="3485187" cy="1652726"/>
          </a:xfrm>
          <a:prstGeom prst="rect">
            <a:avLst/>
          </a:prstGeom>
          <a:noFill/>
          <a:ln w="38100" cap="flat" cmpd="sng" algn="ctr">
            <a:solidFill>
              <a:srgbClr val="0F9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67099" y="3399235"/>
            <a:ext cx="3485187" cy="1626610"/>
          </a:xfrm>
          <a:prstGeom prst="rect">
            <a:avLst/>
          </a:prstGeom>
          <a:noFill/>
          <a:ln w="38100" cap="flat" cmpd="sng" algn="ctr">
            <a:solidFill>
              <a:srgbClr val="0F9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8117075" y="3717032"/>
            <a:ext cx="39942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ct val="150000"/>
            </a:pPr>
            <a:r>
              <a:rPr lang="en-US" b="1" dirty="0" smtClean="0">
                <a:latin typeface="+mn-lt"/>
              </a:rPr>
              <a:t>Outcome: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Bunch length slightly greater than 1 mm and operating phase relative close to on crest for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2 GHz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endParaRPr lang="en-US" sz="1400" dirty="0" smtClean="0">
              <a:latin typeface="+mn-lt"/>
            </a:endParaRP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About a factor 2 shorter bunch and operating phase relatively far from the on crest for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5.6 GHz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endParaRPr lang="en-US" sz="1400" dirty="0" smtClean="0">
              <a:latin typeface="+mn-lt"/>
            </a:endParaRP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Bunch length slightly smaller than 1 mm and phase more or less close to on crest for 2.8 GHz</a:t>
            </a:r>
            <a:endParaRPr lang="de-CH" sz="14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01" y="1867535"/>
            <a:ext cx="5569966" cy="4194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19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37044 -0.21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10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" grpId="1" animBg="1"/>
      <p:bldP spid="11" grpId="0" animBg="1"/>
      <p:bldP spid="13" grpId="0" animBg="1"/>
      <p:bldP spid="13" grpId="1" animBg="1"/>
      <p:bldP spid="1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>
            <a:endCxn id="93" idx="1"/>
          </p:cNvCxnSpPr>
          <p:nvPr/>
        </p:nvCxnSpPr>
        <p:spPr bwMode="auto">
          <a:xfrm flipV="1">
            <a:off x="5230722" y="4982751"/>
            <a:ext cx="5471062" cy="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ounded Rectangle 58"/>
          <p:cNvSpPr/>
          <p:nvPr/>
        </p:nvSpPr>
        <p:spPr bwMode="auto">
          <a:xfrm>
            <a:off x="6096000" y="4816088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schematic layouts composing the </a:t>
            </a:r>
            <a:r>
              <a:rPr lang="en-US" dirty="0" smtClean="0"/>
              <a:t>scenario 1 cases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26</a:t>
            </a:fld>
            <a:endParaRPr lang="de-DE"/>
          </a:p>
        </p:txBody>
      </p:sp>
      <p:sp>
        <p:nvSpPr>
          <p:cNvPr id="84" name="TextBox 83"/>
          <p:cNvSpPr txBox="1"/>
          <p:nvPr/>
        </p:nvSpPr>
        <p:spPr>
          <a:xfrm>
            <a:off x="7085308" y="1124744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 flipV="1">
            <a:off x="2022232" y="1524731"/>
            <a:ext cx="9729380" cy="52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Rounded Rectangle 85"/>
          <p:cNvSpPr/>
          <p:nvPr/>
        </p:nvSpPr>
        <p:spPr bwMode="auto">
          <a:xfrm>
            <a:off x="6240016" y="1358917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2508926" y="1382518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303192" y="1124744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6893209" y="134140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2543398" y="1353302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324371" y="1191514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329888" y="1191514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41292" y="518188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1958534" y="4987314"/>
            <a:ext cx="2896389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Rounded Rectangle 59"/>
          <p:cNvSpPr/>
          <p:nvPr/>
        </p:nvSpPr>
        <p:spPr bwMode="auto">
          <a:xfrm>
            <a:off x="2508926" y="4839804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03192" y="518199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6749193" y="479857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 bwMode="auto">
          <a:xfrm>
            <a:off x="2543398" y="4810588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88251" y="4655785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4007443" y="4819936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4904169" y="422108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5104829" y="422108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4749724" y="471241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5220416" y="473097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723457" y="5178358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n*f1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31586" y="4650822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z1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21657" y="4656316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z1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85308" y="168592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303192" y="168592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17115" y="168592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1-1.2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518925" y="1685923"/>
            <a:ext cx="1559496" cy="252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1-1.2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085308" y="186625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303192" y="186625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017115" y="186625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0.7-1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0518925" y="1885309"/>
            <a:ext cx="1559496" cy="252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0.7-1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798160" y="3127540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n*f1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128518" y="316096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40" name="Straight Connector 139"/>
          <p:cNvCxnSpPr/>
          <p:nvPr/>
        </p:nvCxnSpPr>
        <p:spPr bwMode="auto">
          <a:xfrm flipV="1">
            <a:off x="2044928" y="2949092"/>
            <a:ext cx="9729380" cy="52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Rounded Rectangle 140"/>
          <p:cNvSpPr/>
          <p:nvPr/>
        </p:nvSpPr>
        <p:spPr bwMode="auto">
          <a:xfrm>
            <a:off x="4283226" y="2795174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2" name="Rounded Rectangle 141"/>
          <p:cNvSpPr/>
          <p:nvPr/>
        </p:nvSpPr>
        <p:spPr bwMode="auto">
          <a:xfrm>
            <a:off x="2508926" y="2806879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303192" y="314907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4" name="TextBox 143"/>
          <p:cNvSpPr txBox="1"/>
          <p:nvPr/>
        </p:nvSpPr>
        <p:spPr bwMode="auto">
          <a:xfrm>
            <a:off x="4936419" y="277766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 bwMode="auto">
          <a:xfrm>
            <a:off x="2543398" y="2777663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347067" y="2615875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1352584" y="2615875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9082146" y="2806879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700558" y="3350474"/>
            <a:ext cx="1055579" cy="2343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12.0 GHz (n = 6)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054014" y="336317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303192" y="335127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017115" y="335127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3.0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9203383" y="5470652"/>
            <a:ext cx="1559496" cy="252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~ 0.5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054014" y="355870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2303192" y="354680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017115" y="354680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1.7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652284" y="3554807"/>
            <a:ext cx="1152126" cy="458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11.2 GHz (n = 4)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3306564" y="5423707"/>
            <a:ext cx="1722111" cy="228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12.0 GHz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2303192" y="542370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0.10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017115" y="542370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3.0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303192" y="562716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017115" y="562716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1.7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306564" y="5627169"/>
            <a:ext cx="1722111" cy="228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11.2 GHz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941292" y="548949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5.6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0.15-0.2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5040038" y="548949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~ 0.5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0364558" y="3317108"/>
            <a:ext cx="1559496" cy="252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3.0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055440" y="800100"/>
            <a:ext cx="11017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Several design are under consideration to fulfil the requests coming from the downstream section</a:t>
            </a:r>
            <a:endParaRPr lang="de-CH" dirty="0">
              <a:latin typeface="+mn-lt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017115" y="204886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~ 0.5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085308" y="204886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5.6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2303192" y="204886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 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0518925" y="211142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~ 0.5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364558" y="3531922"/>
            <a:ext cx="1559496" cy="252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= 1.7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3" name="Double Bracket 82"/>
          <p:cNvSpPr/>
          <p:nvPr/>
        </p:nvSpPr>
        <p:spPr bwMode="auto">
          <a:xfrm>
            <a:off x="10629120" y="4572799"/>
            <a:ext cx="781790" cy="1299149"/>
          </a:xfrm>
          <a:prstGeom prst="bracketPair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1" name="Rounded Rectangle 90"/>
          <p:cNvSpPr/>
          <p:nvPr/>
        </p:nvSpPr>
        <p:spPr bwMode="auto">
          <a:xfrm>
            <a:off x="10856229" y="532170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11056889" y="532170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3" name="Rounded Rectangle 92"/>
          <p:cNvSpPr/>
          <p:nvPr/>
        </p:nvSpPr>
        <p:spPr bwMode="auto">
          <a:xfrm>
            <a:off x="10701784" y="475415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11172476" y="477270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95" name="Straight Connector 94"/>
          <p:cNvCxnSpPr/>
          <p:nvPr/>
        </p:nvCxnSpPr>
        <p:spPr bwMode="auto">
          <a:xfrm>
            <a:off x="11316060" y="4987278"/>
            <a:ext cx="396564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1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84" grpId="0"/>
      <p:bldP spid="86" grpId="0" animBg="1"/>
      <p:bldP spid="87" grpId="0" animBg="1"/>
      <p:bldP spid="88" grpId="0"/>
      <p:bldP spid="89" grpId="0"/>
      <p:bldP spid="90" grpId="0"/>
      <p:bldP spid="107" grpId="0"/>
      <p:bldP spid="108" grpId="0"/>
      <p:bldP spid="57" grpId="0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69" grpId="0" animBg="1"/>
      <p:bldP spid="70" grpId="0" animBg="1"/>
      <p:bldP spid="75" grpId="0"/>
      <p:bldP spid="76" grpId="0"/>
      <p:bldP spid="77" grpId="0"/>
      <p:bldP spid="78" grpId="0"/>
      <p:bldP spid="80" grpId="0"/>
      <p:bldP spid="81" grpId="0"/>
      <p:bldP spid="82" grpId="0"/>
      <p:bldP spid="133" grpId="0"/>
      <p:bldP spid="134" grpId="0"/>
      <p:bldP spid="135" grpId="0"/>
      <p:bldP spid="136" grpId="0"/>
      <p:bldP spid="138" grpId="0"/>
      <p:bldP spid="139" grpId="0"/>
      <p:bldP spid="141" grpId="0" animBg="1"/>
      <p:bldP spid="142" grpId="0" animBg="1"/>
      <p:bldP spid="143" grpId="0"/>
      <p:bldP spid="144" grpId="0"/>
      <p:bldP spid="145" grpId="0"/>
      <p:bldP spid="146" grpId="0"/>
      <p:bldP spid="147" grpId="0"/>
      <p:bldP spid="137" grpId="0" animBg="1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8" grpId="0"/>
      <p:bldP spid="160" grpId="0"/>
      <p:bldP spid="161" grpId="0"/>
      <p:bldP spid="163" grpId="0"/>
      <p:bldP spid="164" grpId="0"/>
      <p:bldP spid="165" grpId="0"/>
      <p:bldP spid="167" grpId="0"/>
      <p:bldP spid="168" grpId="0"/>
      <p:bldP spid="170" grpId="0"/>
      <p:bldP spid="172" grpId="0"/>
      <p:bldP spid="173" grpId="0"/>
      <p:bldP spid="174" grpId="0"/>
      <p:bldP spid="175" grpId="0"/>
      <p:bldP spid="79" grpId="0"/>
      <p:bldP spid="83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54" r="7488"/>
          <a:stretch/>
        </p:blipFill>
        <p:spPr>
          <a:xfrm>
            <a:off x="6960244" y="2542959"/>
            <a:ext cx="4802974" cy="30111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Requests from the booster ring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27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3" b="31979"/>
          <a:stretch/>
        </p:blipFill>
        <p:spPr>
          <a:xfrm>
            <a:off x="432788" y="846794"/>
            <a:ext cx="5763127" cy="1211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57681-733C-3C40-BD25-4593924D0949}"/>
              </a:ext>
            </a:extLst>
          </p:cNvPr>
          <p:cNvSpPr txBox="1"/>
          <p:nvPr/>
        </p:nvSpPr>
        <p:spPr>
          <a:xfrm>
            <a:off x="1318161" y="1072175"/>
            <a:ext cx="1152128" cy="2733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Baseline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01"/>
          <a:stretch/>
        </p:blipFill>
        <p:spPr>
          <a:xfrm>
            <a:off x="6354799" y="1267201"/>
            <a:ext cx="5763125" cy="594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D57681-733C-3C40-BD25-4593924D0949}"/>
              </a:ext>
            </a:extLst>
          </p:cNvPr>
          <p:cNvSpPr txBox="1"/>
          <p:nvPr/>
        </p:nvSpPr>
        <p:spPr>
          <a:xfrm>
            <a:off x="10218598" y="1072175"/>
            <a:ext cx="1152128" cy="2733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Alternative</a:t>
            </a:r>
            <a:endParaRPr lang="en-CH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35" y="3200093"/>
            <a:ext cx="2874880" cy="216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3904" y="2195952"/>
            <a:ext cx="6288552" cy="6071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Booster simulations and discussions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(thanks to </a:t>
            </a:r>
            <a:r>
              <a:rPr lang="en-US" sz="1800" b="1" u="sng" kern="1000" spc="30" dirty="0" smtClean="0">
                <a:latin typeface="+mn-lt"/>
                <a:cs typeface="Franklin Gothic Book"/>
              </a:rPr>
              <a:t>B. Dalena</a:t>
            </a:r>
            <a:r>
              <a:rPr lang="en-US" sz="1800" b="1" kern="1000" spc="30" dirty="0" smtClean="0">
                <a:latin typeface="+mn-lt"/>
                <a:cs typeface="Franklin Gothic Book"/>
              </a:rPr>
              <a:t>, M. Migliorati, and A. Chance)</a:t>
            </a:r>
            <a:endParaRPr lang="de-CH" sz="1800" b="1" kern="1000" spc="30" dirty="0" smtClean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492" y="2896965"/>
            <a:ext cx="5443375" cy="2776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Assumed energy spread at the injection = 0.1%</a:t>
            </a: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60" y="3185749"/>
            <a:ext cx="2896419" cy="21799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722" y="5540445"/>
            <a:ext cx="3507006" cy="11695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Low </a:t>
            </a:r>
            <a:r>
              <a:rPr lang="en-US" sz="1400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energy spread</a:t>
            </a:r>
            <a:r>
              <a:rPr lang="en-US" sz="1400" kern="1000" spc="30" dirty="0" smtClean="0">
                <a:latin typeface="+mn-lt"/>
                <a:cs typeface="Franklin Gothic Book"/>
              </a:rPr>
              <a:t>: better for dynamic aperture, worse for instabilities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Long </a:t>
            </a:r>
            <a:r>
              <a:rPr lang="en-US" sz="14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bunch length</a:t>
            </a:r>
            <a:r>
              <a:rPr lang="en-US" sz="1400" kern="1000" spc="30" dirty="0" smtClean="0">
                <a:latin typeface="+mn-lt"/>
                <a:cs typeface="Franklin Gothic Book"/>
              </a:rPr>
              <a:t>: better for instabilities, but under investigation coupling transverse-longitudinal plane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3747643" y="5907156"/>
            <a:ext cx="321160" cy="432048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Box 18"/>
          <p:cNvSpPr txBox="1"/>
          <p:nvPr/>
        </p:nvSpPr>
        <p:spPr>
          <a:xfrm>
            <a:off x="4218554" y="5772258"/>
            <a:ext cx="1977361" cy="692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</a:pPr>
            <a:r>
              <a:rPr lang="en-US" sz="1400" kern="1000" spc="30" dirty="0" smtClean="0">
                <a:latin typeface="+mn-lt"/>
                <a:cs typeface="Franklin Gothic Book"/>
              </a:rPr>
              <a:t>Bunch length~1-1.5 mm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</a:pPr>
            <a:r>
              <a:rPr lang="en-US" sz="1400" kern="1000" spc="30" dirty="0" smtClean="0">
                <a:latin typeface="+mn-lt"/>
                <a:cs typeface="Franklin Gothic Book"/>
              </a:rPr>
              <a:t>Energy spread~0.1-0.15%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50000"/>
            </a:pPr>
            <a:r>
              <a:rPr lang="en-US" sz="1400" kern="1000" spc="30" dirty="0" smtClean="0">
                <a:latin typeface="+mn-lt"/>
                <a:cs typeface="Franklin Gothic Book"/>
              </a:rPr>
              <a:t>(ongoing optimization)</a:t>
            </a: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433" y="2195952"/>
            <a:ext cx="4392489" cy="4009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Impact on the </a:t>
            </a:r>
            <a:r>
              <a:rPr lang="en-US" sz="1800" b="1" kern="1000" spc="30" dirty="0" err="1" smtClean="0">
                <a:latin typeface="+mn-lt"/>
                <a:cs typeface="Franklin Gothic Book"/>
              </a:rPr>
              <a:t>linac</a:t>
            </a:r>
            <a:r>
              <a:rPr lang="en-US" sz="1800" b="1" kern="1000" spc="30" dirty="0" smtClean="0">
                <a:latin typeface="+mn-lt"/>
                <a:cs typeface="Franklin Gothic Book"/>
              </a:rPr>
              <a:t>(s) design</a:t>
            </a:r>
            <a:endParaRPr lang="de-CH" sz="1800" b="1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888087" y="5701420"/>
            <a:ext cx="5229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Marginal modification of the optimum working point (phase and bunch length) stopping the </a:t>
            </a:r>
            <a:r>
              <a:rPr lang="en-US" sz="1400" dirty="0" err="1" smtClean="0">
                <a:latin typeface="+mn-lt"/>
              </a:rPr>
              <a:t>linac</a:t>
            </a:r>
            <a:r>
              <a:rPr lang="en-US" sz="1400" dirty="0" smtClean="0">
                <a:latin typeface="+mn-lt"/>
              </a:rPr>
              <a:t> at 6 GeV or at 20 GeV</a:t>
            </a:r>
          </a:p>
          <a:p>
            <a:pPr marL="285750" indent="-285750">
              <a:buClr>
                <a:schemeClr val="accent5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Strong impact on the linearizing cavity amplitude: alternative solutions under consideration</a:t>
            </a:r>
            <a:endParaRPr lang="de-CH" sz="1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9236361" y="3095703"/>
            <a:ext cx="204389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5.6 GHz, 0.15, 40 MV/m</a:t>
            </a:r>
            <a:endParaRPr lang="de-CH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7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0" grpId="0" animBg="1"/>
      <p:bldP spid="19" grpId="0"/>
      <p:bldP spid="20" grpId="0"/>
      <p:bldP spid="21" grpId="0" build="p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872796" y="1223241"/>
            <a:ext cx="8939803" cy="172983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72" name="Straight Connector 71"/>
          <p:cNvCxnSpPr>
            <a:stCxn id="70" idx="3"/>
            <a:endCxn id="110" idx="1"/>
          </p:cNvCxnSpPr>
          <p:nvPr/>
        </p:nvCxnSpPr>
        <p:spPr bwMode="auto">
          <a:xfrm>
            <a:off x="6612112" y="3948194"/>
            <a:ext cx="36016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promising designs for different machine layouts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28</a:t>
            </a:fld>
            <a:endParaRPr lang="de-DE"/>
          </a:p>
        </p:txBody>
      </p:sp>
      <p:sp>
        <p:nvSpPr>
          <p:cNvPr id="84" name="TextBox 83"/>
          <p:cNvSpPr txBox="1"/>
          <p:nvPr/>
        </p:nvSpPr>
        <p:spPr>
          <a:xfrm>
            <a:off x="7063209" y="183800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4382674" y="1643917"/>
            <a:ext cx="6580461" cy="242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Rounded Rectangle 85"/>
          <p:cNvSpPr/>
          <p:nvPr/>
        </p:nvSpPr>
        <p:spPr bwMode="auto">
          <a:xfrm>
            <a:off x="6285414" y="1496114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4818216" y="1496408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512592" y="181469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6938607" y="147860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4852688" y="1467192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267068" y="1304592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kern="1000" spc="30" dirty="0">
                <a:cs typeface="Franklin Gothic Book"/>
              </a:rPr>
              <a:t>~</a:t>
            </a:r>
            <a:r>
              <a:rPr lang="en-US" b="1" kern="1000" spc="30" dirty="0" smtClean="0">
                <a:latin typeface="+mn-lt"/>
                <a:cs typeface="Franklin Gothic Book"/>
              </a:rPr>
              <a:t> 1-1.2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0431591" y="1431819"/>
            <a:ext cx="1595110" cy="472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65736" y="411004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 = 5.6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3197830" y="3973028"/>
            <a:ext cx="2896389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Rounded Rectangle 59"/>
          <p:cNvSpPr/>
          <p:nvPr/>
        </p:nvSpPr>
        <p:spPr bwMode="auto">
          <a:xfrm>
            <a:off x="3564343" y="3808994"/>
            <a:ext cx="1220558" cy="278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84628" y="416771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5246739" y="3804014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6143465" y="320680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6344125" y="320680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5989020" y="371959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6459712" y="371959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62753" y="4164072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M*f1</a:t>
            </a:r>
            <a:r>
              <a:rPr lang="en-US" b="1" kern="1000" spc="30" baseline="30000" dirty="0">
                <a:cs typeface="Franklin Gothic Book"/>
              </a:rPr>
              <a:t>a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949522" y="3645024"/>
            <a:ext cx="864096" cy="32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z2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0039775" y="2581783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6</a:t>
            </a:r>
            <a:r>
              <a:rPr lang="en-US" b="1" kern="1000" spc="30" dirty="0" smtClean="0">
                <a:latin typeface="+mn-lt"/>
                <a:cs typeface="Franklin Gothic Book"/>
              </a:rPr>
              <a:t>-4*f1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063209" y="266418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 smtClean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40" name="Straight Connector 139"/>
          <p:cNvCxnSpPr/>
          <p:nvPr/>
        </p:nvCxnSpPr>
        <p:spPr bwMode="auto">
          <a:xfrm flipV="1">
            <a:off x="4270377" y="2446197"/>
            <a:ext cx="6746652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Rounded Rectangle 140"/>
          <p:cNvSpPr/>
          <p:nvPr/>
        </p:nvSpPr>
        <p:spPr bwMode="auto">
          <a:xfrm>
            <a:off x="6283064" y="2290546"/>
            <a:ext cx="3507020" cy="34608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512592" y="264088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</a:t>
            </a:r>
            <a:r>
              <a:rPr lang="en-US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2</a:t>
            </a:r>
            <a:r>
              <a:rPr lang="en-US" b="1" kern="1000" spc="30" dirty="0" smtClean="0">
                <a:latin typeface="+mn-lt"/>
                <a:cs typeface="Franklin Gothic Book"/>
              </a:rPr>
              <a:t>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4" name="TextBox 143"/>
          <p:cNvSpPr txBox="1"/>
          <p:nvPr/>
        </p:nvSpPr>
        <p:spPr bwMode="auto">
          <a:xfrm>
            <a:off x="6956791" y="228461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842973" y="2285193"/>
            <a:ext cx="864096" cy="289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10301035" y="2285454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872795" y="3056325"/>
            <a:ext cx="8939803" cy="3581996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/>
          <p:cNvSpPr txBox="1"/>
          <p:nvPr/>
        </p:nvSpPr>
        <p:spPr bwMode="auto">
          <a:xfrm rot="5400000" flipH="1">
            <a:off x="11461162" y="4562770"/>
            <a:ext cx="107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20 GeV</a:t>
            </a:r>
            <a:endParaRPr lang="de-CH" sz="2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 bwMode="auto">
          <a:xfrm rot="5400000" flipH="1">
            <a:off x="11461162" y="1869589"/>
            <a:ext cx="107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+mn-lt"/>
              </a:rPr>
              <a:t>6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 GeV</a:t>
            </a:r>
            <a:endParaRPr lang="de-CH" sz="20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10733197" y="3980501"/>
            <a:ext cx="94146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TextBox 124"/>
          <p:cNvSpPr txBox="1"/>
          <p:nvPr/>
        </p:nvSpPr>
        <p:spPr bwMode="auto">
          <a:xfrm>
            <a:off x="2858706" y="6308655"/>
            <a:ext cx="6911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1000" spc="30" baseline="30000" dirty="0" smtClean="0">
                <a:cs typeface="Franklin Gothic Book"/>
              </a:rPr>
              <a:t>a </a:t>
            </a:r>
            <a:r>
              <a:rPr lang="en-US" sz="1400" dirty="0" err="1" smtClean="0">
                <a:latin typeface="+mn-lt"/>
              </a:rPr>
              <a:t>SuperKEKB</a:t>
            </a:r>
            <a:r>
              <a:rPr lang="en-US" sz="1400" dirty="0" smtClean="0">
                <a:latin typeface="+mn-lt"/>
              </a:rPr>
              <a:t> “</a:t>
            </a:r>
            <a:r>
              <a:rPr lang="en-US" sz="1400" i="1" dirty="0" smtClean="0">
                <a:latin typeface="+mn-lt"/>
              </a:rPr>
              <a:t>energy compressor” scheme and passive linearizer under consideration</a:t>
            </a:r>
            <a:endParaRPr lang="de-CH" sz="1400" i="1" dirty="0">
              <a:latin typeface="+mn-lt"/>
            </a:endParaRPr>
          </a:p>
        </p:txBody>
      </p:sp>
      <p:sp>
        <p:nvSpPr>
          <p:cNvPr id="106" name="Rounded Rectangle 105"/>
          <p:cNvSpPr/>
          <p:nvPr/>
        </p:nvSpPr>
        <p:spPr bwMode="auto">
          <a:xfrm>
            <a:off x="10326005" y="429318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10526665" y="429318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0" name="Rounded Rectangle 109"/>
          <p:cNvSpPr/>
          <p:nvPr/>
        </p:nvSpPr>
        <p:spPr bwMode="auto">
          <a:xfrm>
            <a:off x="10213773" y="371959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10650539" y="371959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3" name="Rounded Rectangle 112"/>
          <p:cNvSpPr/>
          <p:nvPr/>
        </p:nvSpPr>
        <p:spPr bwMode="auto">
          <a:xfrm>
            <a:off x="8053309" y="3772285"/>
            <a:ext cx="1456881" cy="351819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043091" y="2173910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025497" y="3516633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529813" y="3570764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z1 </a:t>
            </a:r>
            <a:r>
              <a:rPr lang="en-US" b="1" kern="1000" spc="30" dirty="0" smtClean="0">
                <a:latin typeface="+mn-lt"/>
                <a:cs typeface="Franklin Gothic Book"/>
              </a:rPr>
              <a:t>= 0.5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783925" y="736249"/>
            <a:ext cx="4454141" cy="3450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cs typeface="Franklin Gothic Book"/>
              </a:rPr>
              <a:t>Target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err="1" smtClean="0">
                <a:cs typeface="Franklin Gothic Book"/>
              </a:rPr>
              <a:t>z</a:t>
            </a:r>
            <a:r>
              <a:rPr lang="en-US" sz="1800" b="1" kern="1000" spc="30" baseline="-25000" dirty="0" smtClean="0">
                <a:cs typeface="Franklin Gothic Book"/>
              </a:rPr>
              <a:t> </a:t>
            </a:r>
            <a:r>
              <a:rPr lang="en-US" sz="1800" b="1" kern="1000" spc="30" dirty="0" smtClean="0">
                <a:cs typeface="Franklin Gothic Book"/>
              </a:rPr>
              <a:t>= 1-1.5 mm,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d</a:t>
            </a:r>
            <a:r>
              <a:rPr lang="en-US" sz="1800" b="1" kern="1000" spc="30" dirty="0" err="1" smtClean="0">
                <a:cs typeface="Franklin Gothic Book"/>
              </a:rPr>
              <a:t>E</a:t>
            </a:r>
            <a:r>
              <a:rPr lang="en-US" sz="1800" b="1" kern="1000" spc="30" dirty="0" smtClean="0">
                <a:cs typeface="Franklin Gothic Book"/>
              </a:rPr>
              <a:t>/E = 0.1-0.15%</a:t>
            </a:r>
            <a:endParaRPr lang="de-CH" sz="1800" b="1" kern="1000" spc="30" dirty="0" err="1">
              <a:cs typeface="Franklin Gothic Book"/>
            </a:endParaRPr>
          </a:p>
        </p:txBody>
      </p:sp>
      <p:sp>
        <p:nvSpPr>
          <p:cNvPr id="174" name="Rounded Rectangle 173"/>
          <p:cNvSpPr/>
          <p:nvPr/>
        </p:nvSpPr>
        <p:spPr bwMode="auto">
          <a:xfrm>
            <a:off x="4812971" y="2283379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4847443" y="2254163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3" b="31979"/>
          <a:stretch/>
        </p:blipFill>
        <p:spPr>
          <a:xfrm rot="18829626">
            <a:off x="-310677" y="1816506"/>
            <a:ext cx="2904659" cy="61079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01"/>
          <a:stretch/>
        </p:blipFill>
        <p:spPr>
          <a:xfrm rot="18791292">
            <a:off x="-497153" y="4531062"/>
            <a:ext cx="3696764" cy="38143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025497" y="4956793"/>
            <a:ext cx="3064333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</a:t>
            </a:r>
            <a:r>
              <a:rPr lang="en-US" b="1" kern="1000" spc="30" dirty="0" smtClean="0">
                <a:latin typeface="+mn-lt"/>
                <a:cs typeface="Franklin Gothic Book"/>
              </a:rPr>
              <a:t> = 0.7 mm (&lt;1.7-3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558574" y="570706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 = 5.6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92" name="Straight Connector 91"/>
          <p:cNvCxnSpPr>
            <a:endCxn id="105" idx="1"/>
          </p:cNvCxnSpPr>
          <p:nvPr/>
        </p:nvCxnSpPr>
        <p:spPr bwMode="auto">
          <a:xfrm flipV="1">
            <a:off x="3200030" y="5527741"/>
            <a:ext cx="7015943" cy="42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Rounded Rectangle 92"/>
          <p:cNvSpPr/>
          <p:nvPr/>
        </p:nvSpPr>
        <p:spPr bwMode="auto">
          <a:xfrm>
            <a:off x="3566543" y="5388541"/>
            <a:ext cx="1220558" cy="278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86828" y="572664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951722" y="5203962"/>
            <a:ext cx="864096" cy="32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z2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cxnSp>
        <p:nvCxnSpPr>
          <p:cNvPr id="102" name="Straight Connector 101"/>
          <p:cNvCxnSpPr/>
          <p:nvPr/>
        </p:nvCxnSpPr>
        <p:spPr bwMode="auto">
          <a:xfrm>
            <a:off x="10735397" y="5539439"/>
            <a:ext cx="94146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Rounded Rectangle 102"/>
          <p:cNvSpPr/>
          <p:nvPr/>
        </p:nvSpPr>
        <p:spPr bwMode="auto">
          <a:xfrm>
            <a:off x="10328205" y="585211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4" name="Rounded Rectangle 103"/>
          <p:cNvSpPr/>
          <p:nvPr/>
        </p:nvSpPr>
        <p:spPr bwMode="auto">
          <a:xfrm>
            <a:off x="10528865" y="585212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10215973" y="529914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2" name="Rounded Rectangle 111"/>
          <p:cNvSpPr/>
          <p:nvPr/>
        </p:nvSpPr>
        <p:spPr bwMode="auto">
          <a:xfrm>
            <a:off x="10652739" y="529914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4" name="Rounded Rectangle 113"/>
          <p:cNvSpPr/>
          <p:nvPr/>
        </p:nvSpPr>
        <p:spPr bwMode="auto">
          <a:xfrm>
            <a:off x="5713518" y="5351832"/>
            <a:ext cx="1456881" cy="351819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7531857" y="5383561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247871" y="5742838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M*f1</a:t>
            </a:r>
            <a:r>
              <a:rPr lang="en-US" b="1" kern="1000" spc="30" baseline="30000" dirty="0" smtClean="0">
                <a:latin typeface="+mn-lt"/>
                <a:cs typeface="Franklin Gothic Book"/>
              </a:rPr>
              <a:t>a</a:t>
            </a:r>
            <a:endParaRPr lang="de-CH" b="1" kern="1000" spc="30" baseline="30000" dirty="0" err="1">
              <a:latin typeface="+mn-lt"/>
              <a:cs typeface="Franklin Gothic Book"/>
            </a:endParaRPr>
          </a:p>
        </p:txBody>
      </p:sp>
      <p:sp>
        <p:nvSpPr>
          <p:cNvPr id="167" name="Double Bracket 166"/>
          <p:cNvSpPr/>
          <p:nvPr/>
        </p:nvSpPr>
        <p:spPr bwMode="auto">
          <a:xfrm>
            <a:off x="10049565" y="5077592"/>
            <a:ext cx="983495" cy="1357498"/>
          </a:xfrm>
          <a:prstGeom prst="bracketPair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1" name="TextBox 170"/>
          <p:cNvSpPr txBox="1"/>
          <p:nvPr/>
        </p:nvSpPr>
        <p:spPr>
          <a:xfrm>
            <a:off x="95700" y="1259235"/>
            <a:ext cx="2723621" cy="16938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500" kern="1000" spc="30" dirty="0">
                <a:latin typeface="+mn-lt"/>
                <a:cs typeface="Franklin Gothic Book"/>
              </a:rPr>
              <a:t>Same frequency as the positron </a:t>
            </a:r>
            <a:r>
              <a:rPr lang="en-US" sz="1500" kern="1000" spc="30" dirty="0" err="1">
                <a:latin typeface="+mn-lt"/>
                <a:cs typeface="Franklin Gothic Book"/>
              </a:rPr>
              <a:t>linac</a:t>
            </a:r>
            <a:endParaRPr lang="en-US" sz="1500" kern="1000" spc="30" dirty="0">
              <a:latin typeface="+mn-lt"/>
              <a:cs typeface="Franklin Gothic Book"/>
            </a:endParaRP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500" kern="1000" spc="30" dirty="0" smtClean="0">
                <a:latin typeface="+mn-lt"/>
                <a:cs typeface="Franklin Gothic Book"/>
              </a:rPr>
              <a:t>Sources </a:t>
            </a:r>
            <a:r>
              <a:rPr lang="en-US" sz="1500" kern="1000" spc="30" dirty="0">
                <a:latin typeface="+mn-lt"/>
                <a:cs typeface="Franklin Gothic Book"/>
              </a:rPr>
              <a:t>are expected to be available at both </a:t>
            </a:r>
            <a:r>
              <a:rPr lang="en-US" sz="1500" kern="1000" spc="30" dirty="0" smtClean="0">
                <a:latin typeface="+mn-lt"/>
                <a:cs typeface="Franklin Gothic Book"/>
              </a:rPr>
              <a:t>frequencies</a:t>
            </a:r>
          </a:p>
          <a:p>
            <a:pPr marL="285750" indent="-285750">
              <a:spcBef>
                <a:spcPts val="0"/>
              </a:spcBef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500" kern="1000" spc="30" dirty="0" smtClean="0">
                <a:latin typeface="+mn-lt"/>
                <a:cs typeface="Franklin Gothic Book"/>
              </a:rPr>
              <a:t>Higher harmonic possible with existing sources: energy efficient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95700" y="3570764"/>
            <a:ext cx="2723621" cy="2281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Length of the second section of the </a:t>
            </a:r>
            <a:r>
              <a:rPr lang="en-US" sz="1400" kern="1000" spc="30" dirty="0" err="1" smtClean="0">
                <a:latin typeface="+mn-lt"/>
                <a:cs typeface="Franklin Gothic Book"/>
              </a:rPr>
              <a:t>linac</a:t>
            </a:r>
            <a:r>
              <a:rPr lang="en-US" sz="1400" kern="1000" spc="30" dirty="0" smtClean="0">
                <a:latin typeface="+mn-lt"/>
                <a:cs typeface="Franklin Gothic Book"/>
              </a:rPr>
              <a:t>(s) determined by the minimum acceptable bunch length at the gun</a:t>
            </a:r>
            <a:endParaRPr lang="en-US" sz="1400" kern="1000" spc="30" dirty="0">
              <a:latin typeface="+mn-lt"/>
              <a:cs typeface="Franklin Gothic Book"/>
            </a:endParaRP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Linearizing cavity at the highest energy: advantageous for beam quality</a:t>
            </a:r>
          </a:p>
          <a:p>
            <a:pPr marL="285750" indent="-285750"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400" kern="1000" spc="30" dirty="0" smtClean="0">
                <a:latin typeface="+mn-lt"/>
                <a:cs typeface="Franklin Gothic Book"/>
              </a:rPr>
              <a:t>The </a:t>
            </a:r>
            <a:r>
              <a:rPr lang="en-US" sz="1400" kern="1000" spc="30" dirty="0" smtClean="0">
                <a:latin typeface="+mn-lt"/>
                <a:cs typeface="Franklin Gothic Book"/>
              </a:rPr>
              <a:t>RF phase is more on crest to elongate the bunch assuming the natural R56 of a chicane: energy efficient</a:t>
            </a:r>
          </a:p>
        </p:txBody>
      </p:sp>
    </p:spTree>
    <p:extLst>
      <p:ext uri="{BB962C8B-B14F-4D97-AF65-F5344CB8AC3E}">
        <p14:creationId xmlns:p14="http://schemas.microsoft.com/office/powerpoint/2010/main" val="117230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4" grpId="0"/>
      <p:bldP spid="86" grpId="0" animBg="1"/>
      <p:bldP spid="87" grpId="0" animBg="1"/>
      <p:bldP spid="88" grpId="0"/>
      <p:bldP spid="89" grpId="0"/>
      <p:bldP spid="90" grpId="0"/>
      <p:bldP spid="107" grpId="0"/>
      <p:bldP spid="108" grpId="0"/>
      <p:bldP spid="57" grpId="0"/>
      <p:bldP spid="60" grpId="0" animBg="1"/>
      <p:bldP spid="61" grpId="0"/>
      <p:bldP spid="66" grpId="0" animBg="1"/>
      <p:bldP spid="67" grpId="0" animBg="1"/>
      <p:bldP spid="68" grpId="0" animBg="1"/>
      <p:bldP spid="69" grpId="0" animBg="1"/>
      <p:bldP spid="70" grpId="0" animBg="1"/>
      <p:bldP spid="75" grpId="0"/>
      <p:bldP spid="77" grpId="0"/>
      <p:bldP spid="138" grpId="0"/>
      <p:bldP spid="139" grpId="0"/>
      <p:bldP spid="141" grpId="0" animBg="1"/>
      <p:bldP spid="143" grpId="0"/>
      <p:bldP spid="144" grpId="0"/>
      <p:bldP spid="147" grpId="0"/>
      <p:bldP spid="137" grpId="0" animBg="1"/>
      <p:bldP spid="83" grpId="0" animBg="1"/>
      <p:bldP spid="5" grpId="0"/>
      <p:bldP spid="91" grpId="0"/>
      <p:bldP spid="125" grpId="0"/>
      <p:bldP spid="106" grpId="0" animBg="1"/>
      <p:bldP spid="109" grpId="0" animBg="1"/>
      <p:bldP spid="110" grpId="0" animBg="1"/>
      <p:bldP spid="111" grpId="0" animBg="1"/>
      <p:bldP spid="113" grpId="0" animBg="1"/>
      <p:bldP spid="134" grpId="0"/>
      <p:bldP spid="135" grpId="0"/>
      <p:bldP spid="136" grpId="0"/>
      <p:bldP spid="174" grpId="0" animBg="1"/>
      <p:bldP spid="175" grpId="0"/>
      <p:bldP spid="80" grpId="0"/>
      <p:bldP spid="82" grpId="0"/>
      <p:bldP spid="93" grpId="0" animBg="1"/>
      <p:bldP spid="94" grpId="0"/>
      <p:bldP spid="101" grpId="0"/>
      <p:bldP spid="103" grpId="0" animBg="1"/>
      <p:bldP spid="104" grpId="0" animBg="1"/>
      <p:bldP spid="105" grpId="0" animBg="1"/>
      <p:bldP spid="112" grpId="0" animBg="1"/>
      <p:bldP spid="114" grpId="0" animBg="1"/>
      <p:bldP spid="117" grpId="0" animBg="1"/>
      <p:bldP spid="118" grpId="0"/>
      <p:bldP spid="167" grpId="0" animBg="1"/>
      <p:bldP spid="171" grpId="0" animBg="1"/>
      <p:bldP spid="1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/>
              <a:t>Multi-bunch</a:t>
            </a:r>
            <a:endParaRPr lang="de-CH" sz="2800" b="1"/>
          </a:p>
        </p:txBody>
      </p:sp>
    </p:spTree>
    <p:extLst>
      <p:ext uri="{BB962C8B-B14F-4D97-AF65-F5344CB8AC3E}">
        <p14:creationId xmlns:p14="http://schemas.microsoft.com/office/powerpoint/2010/main" val="6047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3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Layout, inputs, and acceptance</a:t>
            </a:r>
            <a:endParaRPr lang="de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4326" y="2310726"/>
            <a:ext cx="11360010" cy="2711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 bwMode="auto">
          <a:xfrm>
            <a:off x="1319310" y="3032365"/>
            <a:ext cx="1058487" cy="633963"/>
          </a:xfrm>
          <a:prstGeom prst="rect">
            <a:avLst/>
          </a:prstGeom>
          <a:noFill/>
          <a:ln w="38100" cap="flat" cmpd="sng" algn="ctr">
            <a:solidFill>
              <a:srgbClr val="0F9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73726" y="3032364"/>
            <a:ext cx="2895600" cy="633963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solidFill>
                <a:schemeClr val="accent6">
                  <a:lumMod val="60000"/>
                  <a:lumOff val="40000"/>
                </a:schemeClr>
              </a:solidFill>
              <a:latin typeface="Times"/>
            </a:endParaRPr>
          </a:p>
        </p:txBody>
      </p:sp>
      <p:sp>
        <p:nvSpPr>
          <p:cNvPr id="17" name="Content Placeholder 1"/>
          <p:cNvSpPr txBox="1"/>
          <p:nvPr/>
        </p:nvSpPr>
        <p:spPr bwMode="auto">
          <a:xfrm>
            <a:off x="0" y="6655527"/>
            <a:ext cx="5486400" cy="196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70C0"/>
              </a:buClr>
              <a:buSzPct val="150000"/>
              <a:buNone/>
              <a:defRPr/>
            </a:pPr>
            <a:r>
              <a:rPr lang="en-US" sz="1200"/>
              <a:t>*Optimizations by T. Brezina and S. Doebert</a:t>
            </a:r>
            <a:endParaRPr/>
          </a:p>
        </p:txBody>
      </p:sp>
      <p:sp>
        <p:nvSpPr>
          <p:cNvPr id="18" name="Down Arrow 17"/>
          <p:cNvSpPr/>
          <p:nvPr/>
        </p:nvSpPr>
        <p:spPr bwMode="auto">
          <a:xfrm flipH="1" flipV="1">
            <a:off x="938310" y="3660257"/>
            <a:ext cx="381000" cy="2677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47810" y="3985019"/>
            <a:ext cx="762000" cy="405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>
                <a:latin typeface="+mn-lt"/>
                <a:cs typeface="Franklin Gothic Book"/>
              </a:rPr>
              <a:t>Initial*</a:t>
            </a:r>
            <a:endParaRPr lang="de-CH" sz="1800" b="1" cap="small" spc="30">
              <a:latin typeface="+mn-lt"/>
              <a:cs typeface="Franklin Gothic Book"/>
            </a:endParaRPr>
          </a:p>
        </p:txBody>
      </p:sp>
      <p:sp>
        <p:nvSpPr>
          <p:cNvPr id="21" name="Down Arrow 20"/>
          <p:cNvSpPr/>
          <p:nvPr/>
        </p:nvSpPr>
        <p:spPr bwMode="auto">
          <a:xfrm flipH="1">
            <a:off x="7747590" y="2271068"/>
            <a:ext cx="381000" cy="2677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7557090" y="1905000"/>
            <a:ext cx="762000" cy="405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>
                <a:latin typeface="+mn-lt"/>
                <a:cs typeface="Franklin Gothic Book"/>
              </a:rPr>
              <a:t>Final</a:t>
            </a:r>
            <a:endParaRPr lang="de-CH" sz="1800" b="1" cap="small" spc="3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442460" y="2380687"/>
            <a:ext cx="762000" cy="2253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~300 m</a:t>
            </a:r>
            <a:endParaRPr lang="de-CH" sz="1200" spc="30">
              <a:latin typeface="+mn-lt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8162" y="2352196"/>
            <a:ext cx="2139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spc="30">
                <a:solidFill>
                  <a:srgbClr val="0F90FF"/>
                </a:solidFill>
                <a:cs typeface="Franklin Gothic Book"/>
              </a:rPr>
              <a:t>200 MeV</a:t>
            </a:r>
            <a:r>
              <a:rPr lang="en-US" b="1" spc="30">
                <a:solidFill>
                  <a:srgbClr val="0F90FF"/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rgbClr val="0F90FF"/>
                </a:solidFill>
                <a:cs typeface="Franklin Gothic Book"/>
              </a:rPr>
              <a:t>1.54 GeV</a:t>
            </a:r>
            <a:endParaRPr lang="de-CH"/>
          </a:p>
        </p:txBody>
      </p:sp>
      <p:sp>
        <p:nvSpPr>
          <p:cNvPr id="11" name="Rectangle 10"/>
          <p:cNvSpPr/>
          <p:nvPr/>
        </p:nvSpPr>
        <p:spPr bwMode="auto">
          <a:xfrm>
            <a:off x="3287581" y="2352196"/>
            <a:ext cx="27953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1.54 GeV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6 GeV</a:t>
            </a:r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Jitter </a:t>
            </a:r>
            <a:r>
              <a:rPr lang="en-US" dirty="0" smtClean="0"/>
              <a:t>amplification: simulation strategy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30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7299" y="3509398"/>
            <a:ext cx="3956802" cy="296760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38600" y="3540130"/>
            <a:ext cx="4141681" cy="2905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98400" y="3276600"/>
            <a:ext cx="25146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spc="30">
                <a:latin typeface="+mn-lt"/>
                <a:cs typeface="Franklin Gothic Book"/>
              </a:rPr>
              <a:t>e-Linac</a:t>
            </a:r>
            <a:endParaRPr lang="de-CH" sz="2400" b="1" spc="3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852140" y="3276600"/>
            <a:ext cx="25146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spc="30">
                <a:latin typeface="+mn-lt"/>
                <a:cs typeface="Franklin Gothic Book"/>
              </a:rPr>
              <a:t>Common Linac</a:t>
            </a:r>
            <a:endParaRPr lang="de-CH" sz="2400" b="1" spc="30">
              <a:latin typeface="+mn-lt"/>
              <a:cs typeface="Franklin Gothic Book"/>
            </a:endParaRPr>
          </a:p>
        </p:txBody>
      </p:sp>
      <p:sp>
        <p:nvSpPr>
          <p:cNvPr id="10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66801" y="800100"/>
            <a:ext cx="10972800" cy="1869623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000" b="1" dirty="0"/>
              <a:t>Simulations’ strategy: provide specifications for the RF design</a:t>
            </a:r>
            <a:endParaRPr lang="en-US" sz="2000"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/>
              <a:t>Imposed a kick to the second bunch to simulate the long range wakefield generated by the first bunch to the following one: </a:t>
            </a:r>
            <a:r>
              <a:rPr lang="en-US" b="1" dirty="0">
                <a:solidFill>
                  <a:srgbClr val="2B83D3"/>
                </a:solidFill>
              </a:rPr>
              <a:t>independent on</a:t>
            </a:r>
            <a:r>
              <a:rPr lang="en-US" dirty="0"/>
              <a:t> the bunch </a:t>
            </a:r>
            <a:r>
              <a:rPr lang="en-US" b="1" dirty="0">
                <a:solidFill>
                  <a:srgbClr val="2B83D3"/>
                </a:solidFill>
              </a:rPr>
              <a:t>time</a:t>
            </a:r>
            <a:r>
              <a:rPr lang="en-US" dirty="0"/>
              <a:t> separation</a:t>
            </a:r>
            <a:endParaRPr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/>
              <a:t>Determined the </a:t>
            </a:r>
            <a:r>
              <a:rPr lang="en-US" b="1" dirty="0">
                <a:solidFill>
                  <a:srgbClr val="2B83D3"/>
                </a:solidFill>
              </a:rPr>
              <a:t>tolerable kick</a:t>
            </a:r>
            <a:r>
              <a:rPr lang="en-US" dirty="0"/>
              <a:t> to maintain the action increase below a threshold (</a:t>
            </a:r>
            <a:r>
              <a:rPr lang="en-US" sz="1600" dirty="0"/>
              <a:t>10% increase</a:t>
            </a:r>
            <a:r>
              <a:rPr lang="en-US" dirty="0"/>
              <a:t>)</a:t>
            </a:r>
            <a:endParaRPr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dirty="0"/>
              <a:t>RF design aims to produce transverse wakefield below this value. This contributes to determine the </a:t>
            </a:r>
            <a:r>
              <a:rPr lang="en-US" b="1" dirty="0">
                <a:solidFill>
                  <a:srgbClr val="2B83D3"/>
                </a:solidFill>
              </a:rPr>
              <a:t>minimum bunch separation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8813407" y="3934689"/>
            <a:ext cx="3233719" cy="1870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>
                <a:latin typeface="+mn-lt"/>
                <a:cs typeface="Franklin Gothic Book"/>
              </a:rPr>
              <a:t>RF structures optimized to produce a maximum kick~0.2 V/</a:t>
            </a:r>
            <a:r>
              <a:rPr lang="en-US" spc="30" dirty="0" err="1">
                <a:latin typeface="+mn-lt"/>
                <a:cs typeface="Franklin Gothic Book"/>
              </a:rPr>
              <a:t>pC</a:t>
            </a:r>
            <a:r>
              <a:rPr lang="en-US" spc="30" dirty="0">
                <a:latin typeface="+mn-lt"/>
                <a:cs typeface="Franklin Gothic Book"/>
              </a:rPr>
              <a:t>/mm at 17.5 ns time </a:t>
            </a:r>
            <a:r>
              <a:rPr lang="en-US" spc="30" dirty="0" smtClean="0">
                <a:latin typeface="+mn-lt"/>
                <a:cs typeface="Franklin Gothic Book"/>
              </a:rPr>
              <a:t>separation.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endParaRPr lang="en-US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 dirty="0" smtClean="0">
                <a:latin typeface="+mn-lt"/>
                <a:cs typeface="Franklin Gothic Book"/>
              </a:rPr>
              <a:t>Done for 2.8 GHz, but no problems foreseen at 5.6 GHz.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1400" spc="30" dirty="0">
                <a:latin typeface="+mn-lt"/>
                <a:cs typeface="Franklin Gothic Book"/>
              </a:rPr>
              <a:t>(H. W. Pommerenke)</a:t>
            </a:r>
            <a:endParaRPr lang="de-CH" sz="1400" spc="30" dirty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598702" y="5514701"/>
            <a:ext cx="2428132" cy="581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0.32 </a:t>
            </a:r>
            <a:r>
              <a:rPr lang="en-US" b="1" spc="30" dirty="0" smtClean="0">
                <a:latin typeface="+mn-lt"/>
                <a:cs typeface="Franklin Gothic Book"/>
              </a:rPr>
              <a:t>V/</a:t>
            </a:r>
            <a:r>
              <a:rPr lang="en-US" b="1" spc="30" dirty="0" err="1" smtClean="0">
                <a:latin typeface="+mn-lt"/>
                <a:cs typeface="Franklin Gothic Book"/>
              </a:rPr>
              <a:t>pC</a:t>
            </a:r>
            <a:r>
              <a:rPr lang="en-US" b="1" spc="30" dirty="0" smtClean="0">
                <a:latin typeface="+mn-lt"/>
                <a:cs typeface="Franklin Gothic Book"/>
              </a:rPr>
              <a:t>/m/mm at 4 </a:t>
            </a:r>
            <a:r>
              <a:rPr lang="en-US" b="1" spc="30" dirty="0" err="1" smtClean="0">
                <a:latin typeface="+mn-lt"/>
                <a:cs typeface="Franklin Gothic Book"/>
              </a:rPr>
              <a:t>nC</a:t>
            </a:r>
            <a:endParaRPr b="1" dirty="0"/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(0.256 V/</a:t>
            </a:r>
            <a:r>
              <a:rPr lang="en-US" b="1" spc="30" dirty="0" err="1">
                <a:latin typeface="+mn-lt"/>
                <a:cs typeface="Franklin Gothic Book"/>
              </a:rPr>
              <a:t>pC</a:t>
            </a:r>
            <a:r>
              <a:rPr lang="en-US" b="1" spc="30" dirty="0">
                <a:latin typeface="+mn-lt"/>
                <a:cs typeface="Franklin Gothic Book"/>
              </a:rPr>
              <a:t>/mm </a:t>
            </a:r>
            <a:r>
              <a:rPr lang="en-US" b="1" spc="30" dirty="0" smtClean="0">
                <a:latin typeface="+mn-lt"/>
                <a:cs typeface="Franklin Gothic Book"/>
              </a:rPr>
              <a:t>at </a:t>
            </a:r>
            <a:r>
              <a:rPr lang="en-US" b="1" spc="30" dirty="0">
                <a:latin typeface="+mn-lt"/>
                <a:cs typeface="Franklin Gothic Book"/>
              </a:rPr>
              <a:t>5 </a:t>
            </a:r>
            <a:r>
              <a:rPr lang="en-US" b="1" spc="30" dirty="0" err="1">
                <a:latin typeface="+mn-lt"/>
                <a:cs typeface="Franklin Gothic Book"/>
              </a:rPr>
              <a:t>nC</a:t>
            </a:r>
            <a:r>
              <a:rPr lang="en-US" b="1" spc="30" dirty="0">
                <a:latin typeface="+mn-lt"/>
                <a:cs typeface="Franklin Gothic Book"/>
              </a:rPr>
              <a:t>)</a:t>
            </a:r>
            <a:endParaRPr lang="de-CH" b="1" spc="30" dirty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672064" y="5465382"/>
            <a:ext cx="2299740" cy="581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0.45 </a:t>
            </a:r>
            <a:r>
              <a:rPr lang="en-US" b="1" spc="30" dirty="0" smtClean="0">
                <a:latin typeface="+mn-lt"/>
                <a:cs typeface="Franklin Gothic Book"/>
              </a:rPr>
              <a:t>V/</a:t>
            </a:r>
            <a:r>
              <a:rPr lang="en-US" b="1" spc="30" dirty="0" err="1" smtClean="0">
                <a:latin typeface="+mn-lt"/>
                <a:cs typeface="Franklin Gothic Book"/>
              </a:rPr>
              <a:t>pC</a:t>
            </a:r>
            <a:r>
              <a:rPr lang="en-US" b="1" spc="30" dirty="0" smtClean="0">
                <a:latin typeface="+mn-lt"/>
                <a:cs typeface="Franklin Gothic Book"/>
              </a:rPr>
              <a:t>/m/mm at 4 </a:t>
            </a:r>
            <a:r>
              <a:rPr lang="en-US" b="1" spc="30" dirty="0" err="1" smtClean="0">
                <a:latin typeface="+mn-lt"/>
                <a:cs typeface="Franklin Gothic Book"/>
              </a:rPr>
              <a:t>nC</a:t>
            </a:r>
            <a:endParaRPr b="1" dirty="0"/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 dirty="0">
                <a:latin typeface="+mn-lt"/>
                <a:cs typeface="Franklin Gothic Book"/>
              </a:rPr>
              <a:t>(0.36 V/</a:t>
            </a:r>
            <a:r>
              <a:rPr lang="en-US" b="1" spc="30" dirty="0" err="1">
                <a:latin typeface="+mn-lt"/>
                <a:cs typeface="Franklin Gothic Book"/>
              </a:rPr>
              <a:t>pC</a:t>
            </a:r>
            <a:r>
              <a:rPr lang="en-US" b="1" spc="30" dirty="0">
                <a:latin typeface="+mn-lt"/>
                <a:cs typeface="Franklin Gothic Book"/>
              </a:rPr>
              <a:t>/mm </a:t>
            </a:r>
            <a:r>
              <a:rPr lang="en-US" b="1" spc="30" dirty="0" smtClean="0">
                <a:latin typeface="+mn-lt"/>
                <a:cs typeface="Franklin Gothic Book"/>
              </a:rPr>
              <a:t>at </a:t>
            </a:r>
            <a:r>
              <a:rPr lang="en-US" b="1" spc="30" dirty="0">
                <a:latin typeface="+mn-lt"/>
                <a:cs typeface="Franklin Gothic Book"/>
              </a:rPr>
              <a:t>5 </a:t>
            </a:r>
            <a:r>
              <a:rPr lang="en-US" b="1" spc="30" dirty="0" err="1">
                <a:latin typeface="+mn-lt"/>
                <a:cs typeface="Franklin Gothic Book"/>
              </a:rPr>
              <a:t>nC</a:t>
            </a:r>
            <a:r>
              <a:rPr lang="en-US" b="1" spc="30" dirty="0">
                <a:latin typeface="+mn-lt"/>
                <a:cs typeface="Franklin Gothic Book"/>
              </a:rPr>
              <a:t>)</a:t>
            </a:r>
            <a:endParaRPr lang="de-CH" b="1" spc="30" dirty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endParaRPr lang="de-CH" b="1" spc="30" dirty="0">
              <a:latin typeface="+mn-lt"/>
              <a:cs typeface="Franklin Gothic Book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flipV="1">
            <a:off x="2649011" y="5285500"/>
            <a:ext cx="128210" cy="11052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 flipV="1">
            <a:off x="6855354" y="5270134"/>
            <a:ext cx="128210" cy="11052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631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Conclusions</a:t>
            </a:r>
            <a:endParaRPr lang="de-CH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55439" y="980728"/>
            <a:ext cx="10873209" cy="5648672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000" b="1" dirty="0" smtClean="0"/>
              <a:t> Several </a:t>
            </a:r>
            <a:r>
              <a:rPr lang="en-US" sz="2000" b="1" dirty="0"/>
              <a:t>designs fulfill the </a:t>
            </a:r>
            <a:r>
              <a:rPr lang="en-US" sz="2000" b="1" dirty="0" smtClean="0"/>
              <a:t>specifications</a:t>
            </a: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lang="en-US" sz="2800" b="1"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000" b="1" dirty="0" smtClean="0"/>
              <a:t> Longitudinal </a:t>
            </a:r>
            <a:r>
              <a:rPr lang="en-US" sz="2000" b="1" dirty="0"/>
              <a:t>and transverse beam dynamics studies</a:t>
            </a:r>
            <a:r>
              <a:rPr lang="en-US" sz="2000" b="1" dirty="0" smtClean="0"/>
              <a:t>:</a:t>
            </a: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sz="500"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i="1" dirty="0">
                <a:solidFill>
                  <a:srgbClr val="2B83D3"/>
                </a:solidFill>
              </a:rPr>
              <a:t>Single bunch </a:t>
            </a:r>
            <a:r>
              <a:rPr lang="en-US" sz="1600" dirty="0" smtClean="0"/>
              <a:t>(</a:t>
            </a:r>
            <a:r>
              <a:rPr lang="en-US" sz="1400" dirty="0" smtClean="0"/>
              <a:t>RF </a:t>
            </a:r>
            <a:r>
              <a:rPr lang="en-US" sz="1400" dirty="0"/>
              <a:t>structures and quadrupoles </a:t>
            </a:r>
            <a:r>
              <a:rPr lang="en-US" sz="1400" dirty="0" smtClean="0"/>
              <a:t>misalignment</a:t>
            </a:r>
            <a:r>
              <a:rPr lang="en-US" sz="1600" dirty="0" smtClean="0"/>
              <a:t>): </a:t>
            </a:r>
            <a:r>
              <a:rPr lang="en-US" sz="1600" dirty="0"/>
              <a:t>orbit correction </a:t>
            </a:r>
            <a:br>
              <a:rPr lang="en-US" sz="1600" dirty="0"/>
            </a:br>
            <a:r>
              <a:rPr lang="en-US" sz="1600" dirty="0"/>
              <a:t>allows </a:t>
            </a:r>
            <a:r>
              <a:rPr lang="en-US" sz="1600" dirty="0" smtClean="0"/>
              <a:t>preserving </a:t>
            </a:r>
            <a:r>
              <a:rPr lang="en-US" sz="1600" dirty="0"/>
              <a:t>the </a:t>
            </a:r>
            <a:r>
              <a:rPr lang="en-US" sz="1600" dirty="0" smtClean="0"/>
              <a:t>emittance in the specifications (</a:t>
            </a:r>
            <a:r>
              <a:rPr lang="en-US" sz="1400" dirty="0" smtClean="0"/>
              <a:t>tbc for the final design</a:t>
            </a:r>
            <a:r>
              <a:rPr lang="en-US" sz="1600" dirty="0" smtClean="0"/>
              <a:t>)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sz="1000" dirty="0" smtClean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 smtClean="0"/>
              <a:t>Jitter </a:t>
            </a:r>
            <a:r>
              <a:rPr lang="en-US" sz="1600" dirty="0"/>
              <a:t>amplification due to </a:t>
            </a:r>
            <a:r>
              <a:rPr lang="en-US" sz="1600" i="1" dirty="0">
                <a:solidFill>
                  <a:srgbClr val="2B83D3"/>
                </a:solidFill>
              </a:rPr>
              <a:t>multi-bunch</a:t>
            </a:r>
            <a:r>
              <a:rPr lang="en-US" sz="1600" dirty="0"/>
              <a:t> effect: maximum tolerated kick due to </a:t>
            </a:r>
            <a:r>
              <a:rPr lang="en-US" sz="1600" dirty="0" smtClean="0"/>
              <a:t>long range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wakefield provided </a:t>
            </a:r>
            <a:r>
              <a:rPr lang="en-US" sz="1600" dirty="0"/>
              <a:t>as input for the RF </a:t>
            </a:r>
            <a:r>
              <a:rPr lang="en-US" sz="1600" dirty="0" smtClean="0"/>
              <a:t>design: RF optimizations done for the lower </a:t>
            </a:r>
            <a:br>
              <a:rPr lang="en-US" sz="1600" dirty="0" smtClean="0"/>
            </a:br>
            <a:r>
              <a:rPr lang="en-US" sz="1600" dirty="0" smtClean="0"/>
              <a:t>frequency case</a:t>
            </a:r>
            <a:endParaRPr lang="en-US" sz="2800" b="1" dirty="0" smtClean="0"/>
          </a:p>
          <a:p>
            <a:pPr marL="0" indent="0">
              <a:buClr>
                <a:srgbClr val="0070C0"/>
              </a:buClr>
              <a:buSzPct val="150000"/>
              <a:buNone/>
              <a:defRPr/>
            </a:pPr>
            <a:endParaRPr lang="en-US" sz="2800" b="1"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000" b="1" dirty="0" smtClean="0"/>
              <a:t> Next </a:t>
            </a:r>
            <a:r>
              <a:rPr lang="en-US" sz="2000" b="1" dirty="0"/>
              <a:t>steps and possible improvements</a:t>
            </a:r>
            <a:r>
              <a:rPr lang="en-US" sz="2000" b="1" dirty="0" smtClean="0"/>
              <a:t>:</a:t>
            </a:r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endParaRPr lang="en-US" sz="500" b="1" dirty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 smtClean="0"/>
              <a:t>Selection of the most </a:t>
            </a:r>
            <a:r>
              <a:rPr lang="en-US" sz="1600" i="1" dirty="0">
                <a:solidFill>
                  <a:srgbClr val="2B83D3"/>
                </a:solidFill>
              </a:rPr>
              <a:t>efficient </a:t>
            </a:r>
            <a:r>
              <a:rPr lang="en-US" sz="1600" i="1" dirty="0" smtClean="0">
                <a:solidFill>
                  <a:srgbClr val="2B83D3"/>
                </a:solidFill>
              </a:rPr>
              <a:t>design</a:t>
            </a:r>
            <a:r>
              <a:rPr lang="en-US" sz="1600" dirty="0" smtClean="0"/>
              <a:t> (ongoing)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1000" dirty="0" smtClean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Implement the “energy compressor” or </a:t>
            </a:r>
            <a:r>
              <a:rPr lang="en-US" sz="1600" dirty="0" smtClean="0"/>
              <a:t>another </a:t>
            </a:r>
            <a:r>
              <a:rPr lang="en-US" sz="1600" dirty="0"/>
              <a:t>system </a:t>
            </a:r>
            <a:r>
              <a:rPr lang="en-US" sz="1600" dirty="0" smtClean="0"/>
              <a:t>(passive linearizer) to </a:t>
            </a:r>
            <a:r>
              <a:rPr lang="en-US" sz="1600" dirty="0"/>
              <a:t>avoid or </a:t>
            </a:r>
            <a:r>
              <a:rPr lang="en-US" sz="1600" dirty="0" smtClean="0"/>
              <a:t>reduce </a:t>
            </a:r>
            <a:r>
              <a:rPr lang="en-US" sz="1600" dirty="0"/>
              <a:t>the use of the </a:t>
            </a:r>
            <a:r>
              <a:rPr lang="en-US" sz="1600" i="1" dirty="0">
                <a:solidFill>
                  <a:srgbClr val="2B83D3"/>
                </a:solidFill>
              </a:rPr>
              <a:t>harmonic </a:t>
            </a:r>
            <a:r>
              <a:rPr lang="en-US" sz="1600" i="1" dirty="0" smtClean="0">
                <a:solidFill>
                  <a:srgbClr val="2B83D3"/>
                </a:solidFill>
              </a:rPr>
              <a:t>cavity</a:t>
            </a: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1000" i="1" dirty="0">
              <a:solidFill>
                <a:srgbClr val="2B83D3"/>
              </a:solidFill>
            </a:endParaRP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 smtClean="0"/>
              <a:t>Perform a full campaign of </a:t>
            </a:r>
            <a:r>
              <a:rPr lang="en-US" sz="1600" i="1" dirty="0">
                <a:solidFill>
                  <a:srgbClr val="2B83D3"/>
                </a:solidFill>
              </a:rPr>
              <a:t>tolerance</a:t>
            </a:r>
            <a:r>
              <a:rPr lang="en-US" sz="1600" dirty="0" smtClean="0"/>
              <a:t> studies, optimize the </a:t>
            </a:r>
            <a:r>
              <a:rPr lang="en-US" sz="1600" i="1" dirty="0">
                <a:solidFill>
                  <a:srgbClr val="2B83D3"/>
                </a:solidFill>
              </a:rPr>
              <a:t>lattice</a:t>
            </a:r>
            <a:r>
              <a:rPr lang="en-US" sz="1600" dirty="0" smtClean="0"/>
              <a:t>, and the </a:t>
            </a:r>
            <a:r>
              <a:rPr lang="en-US" sz="1600" i="1" dirty="0">
                <a:solidFill>
                  <a:srgbClr val="2B83D3"/>
                </a:solidFill>
              </a:rPr>
              <a:t>RF</a:t>
            </a:r>
            <a:r>
              <a:rPr lang="en-US" sz="1600" dirty="0" smtClean="0"/>
              <a:t> structures for the baseline case</a:t>
            </a:r>
            <a:endParaRPr lang="en-US" sz="1000" dirty="0" smtClean="0"/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1000" i="1" dirty="0">
              <a:solidFill>
                <a:srgbClr val="2B83D3"/>
              </a:solidFill>
            </a:endParaRP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 smtClean="0"/>
              <a:t>Design the </a:t>
            </a:r>
            <a:r>
              <a:rPr lang="en-US" sz="1600" dirty="0"/>
              <a:t>independent matching and orbit control for the electrons and positrons </a:t>
            </a:r>
            <a:r>
              <a:rPr lang="en-US" sz="1600" i="1" dirty="0">
                <a:solidFill>
                  <a:srgbClr val="2B83D3"/>
                </a:solidFill>
              </a:rPr>
              <a:t>“merging” </a:t>
            </a:r>
            <a:r>
              <a:rPr lang="en-US" sz="1600" i="1" dirty="0" smtClean="0">
                <a:solidFill>
                  <a:srgbClr val="2B83D3"/>
                </a:solidFill>
              </a:rPr>
              <a:t>sections </a:t>
            </a:r>
            <a:r>
              <a:rPr lang="en-US" sz="1600" dirty="0" smtClean="0"/>
              <a:t>(not covered here)</a:t>
            </a:r>
            <a:endParaRPr lang="en-US" sz="1600" i="1" dirty="0" smtClean="0">
              <a:solidFill>
                <a:srgbClr val="2B83D3"/>
              </a:solidFill>
            </a:endParaRP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1000" i="1" dirty="0" smtClean="0">
              <a:solidFill>
                <a:srgbClr val="2B83D3"/>
              </a:solidFill>
            </a:endParaRPr>
          </a:p>
          <a:p>
            <a:pPr lvl="2">
              <a:lnSpc>
                <a:spcPct val="100000"/>
              </a:lnSpc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Possibly the design will undergo to a </a:t>
            </a:r>
            <a:r>
              <a:rPr lang="en-US" sz="1600" i="1" dirty="0">
                <a:solidFill>
                  <a:srgbClr val="2B83D3"/>
                </a:solidFill>
              </a:rPr>
              <a:t>revision</a:t>
            </a:r>
            <a:r>
              <a:rPr lang="en-US" sz="1600" dirty="0"/>
              <a:t> once the beam charge will be </a:t>
            </a:r>
            <a:r>
              <a:rPr lang="en-US" sz="1600" dirty="0" smtClean="0"/>
              <a:t>fixed</a:t>
            </a:r>
            <a:endParaRPr lang="en-US" sz="1600" dirty="0"/>
          </a:p>
        </p:txBody>
      </p:sp>
      <p:pic>
        <p:nvPicPr>
          <p:cNvPr id="4" name="Picture 2" descr="https://cds.cern.ch/record/2689893/files/FCC_CLIC_250dpi.jpg?subformat=icon-1440"/>
          <p:cNvPicPr>
            <a:picLocks noChangeAspect="1" noChangeArrowheads="1"/>
          </p:cNvPicPr>
          <p:nvPr/>
        </p:nvPicPr>
        <p:blipFill>
          <a:blip r:embed="rId2"/>
          <a:srcRect l="4213" t="5382" r="4257" b="10476"/>
          <a:stretch/>
        </p:blipFill>
        <p:spPr bwMode="auto">
          <a:xfrm>
            <a:off x="9075210" y="760757"/>
            <a:ext cx="3116790" cy="3044307"/>
          </a:xfrm>
          <a:prstGeom prst="rect">
            <a:avLst/>
          </a:prstGeom>
          <a:noFill/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869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2743200" cy="2590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684325" y="2114550"/>
            <a:ext cx="3276600" cy="17525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200" b="1" i="1" spc="30" dirty="0">
                <a:solidFill>
                  <a:srgbClr val="00B050"/>
                </a:solidFill>
                <a:latin typeface="+mn-lt"/>
                <a:cs typeface="Franklin Gothic Book"/>
              </a:rPr>
              <a:t>Questions? </a:t>
            </a:r>
            <a:endParaRPr dirty="0">
              <a:solidFill>
                <a:srgbClr val="00B050"/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endParaRPr lang="en-US" sz="3200" b="1" i="1" spc="30" dirty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200" b="1" i="1" spc="30" dirty="0">
                <a:solidFill>
                  <a:srgbClr val="FF0000"/>
                </a:solidFill>
                <a:latin typeface="+mn-lt"/>
                <a:cs typeface="Franklin Gothic Book"/>
              </a:rPr>
              <a:t>Comments?</a:t>
            </a:r>
            <a:endParaRPr lang="de-CH" sz="3200" b="1" i="1" spc="30" dirty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pic>
        <p:nvPicPr>
          <p:cNvPr id="2062" name="Picture 14" descr="https://suess-und-lecker.de/wp-content/uploads/2021/03/merci-tafelschokolade-mit-banderole-1.jpeg"/>
          <p:cNvPicPr>
            <a:picLocks noChangeAspect="1" noChangeArrowheads="1"/>
          </p:cNvPicPr>
          <p:nvPr/>
        </p:nvPicPr>
        <p:blipFill>
          <a:blip r:embed="rId2"/>
          <a:srcRect t="13913" b="6781"/>
          <a:stretch/>
        </p:blipFill>
        <p:spPr bwMode="auto">
          <a:xfrm>
            <a:off x="1084638" y="1295400"/>
            <a:ext cx="4325562" cy="3430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119336" y="5334000"/>
            <a:ext cx="6052951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spc="30" dirty="0">
                <a:latin typeface="+mn-lt"/>
                <a:cs typeface="Franklin Gothic Book"/>
              </a:rPr>
              <a:t>…to CHART* and to you for your attention</a:t>
            </a:r>
            <a:endParaRPr lang="de-CH" sz="2400" b="1" spc="30" dirty="0">
              <a:latin typeface="+mn-lt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5867399"/>
            <a:ext cx="12171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*This work was done under the auspices of CHART (Swiss Accelerator Research and Technology Collaboration, </a:t>
            </a:r>
            <a:r>
              <a:rPr lang="en-US" sz="1200" b="1" u="sng" dirty="0">
                <a:latin typeface="+mn-lt"/>
                <a:hlinkClick r:id="rId3" tooltip="https://chart.ch/"/>
              </a:rPr>
              <a:t>https://chart.ch</a:t>
            </a:r>
            <a:endParaRPr lang="en-US" sz="1200" b="1" dirty="0">
              <a:latin typeface="+mn-lt"/>
            </a:endParaRPr>
          </a:p>
          <a:p>
            <a:pPr>
              <a:defRPr/>
            </a:pPr>
            <a:endParaRPr lang="en-US" sz="1200" b="1" dirty="0">
              <a:latin typeface="+mn-lt"/>
            </a:endParaRPr>
          </a:p>
          <a:p>
            <a:pPr>
              <a:defRPr/>
            </a:pPr>
            <a:r>
              <a:rPr lang="en-GB" sz="1200" b="1" dirty="0">
                <a:latin typeface="+mn-lt"/>
              </a:rPr>
              <a:t>FCCIS: 'This project has received funding from the European Union's Horizon 2020 research and innovation programme under the European Union's Horizon 2020 research and innovation programme under grant agreement No 951754.'</a:t>
            </a:r>
            <a:r>
              <a:rPr lang="en-US" sz="1200" b="1" dirty="0">
                <a:latin typeface="+mn-lt"/>
              </a:rPr>
              <a:t> </a:t>
            </a:r>
            <a:endParaRPr lang="de-CH" sz="1200" b="1" dirty="0">
              <a:latin typeface="+mn-lt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 bwMode="auto">
          <a:xfrm>
            <a:off x="0" y="291600"/>
            <a:ext cx="12191999" cy="508500"/>
          </a:xfrm>
        </p:spPr>
        <p:txBody>
          <a:bodyPr/>
          <a:lstStyle/>
          <a:p>
            <a:pPr algn="ctr">
              <a:defRPr/>
            </a:pPr>
            <a:r>
              <a:rPr lang="en-US" sz="3200"/>
              <a:t>A swiss “thank you”…</a:t>
            </a:r>
            <a:endParaRPr lang="de-CH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58200" y="5867399"/>
            <a:ext cx="1285503" cy="3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Spare slides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42661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More parameters scans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31271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2.8 GHz, G = 25 MV/m, no linearizer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2060491" y="1138311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313" y="1138311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16.1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0212" y="1138311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21.4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72" y="1455059"/>
            <a:ext cx="2890128" cy="2171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72" y="3923352"/>
            <a:ext cx="2890128" cy="2172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179" y="1469348"/>
            <a:ext cx="2898496" cy="2171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312" y="3958451"/>
            <a:ext cx="2790396" cy="21087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363" y="1452513"/>
            <a:ext cx="2900228" cy="21739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589" y="3928403"/>
            <a:ext cx="2878449" cy="2167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16" name="Action Button: Return 15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514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2.8 GHz, </a:t>
            </a:r>
            <a:r>
              <a:rPr lang="en-US" dirty="0" smtClean="0">
                <a:solidFill>
                  <a:srgbClr val="0F90FF"/>
                </a:solidFill>
              </a:rPr>
              <a:t>G = 40 MV/m</a:t>
            </a:r>
            <a:r>
              <a:rPr lang="en-US" dirty="0" smtClean="0"/>
              <a:t>, no linearizer</a:t>
            </a:r>
            <a:endParaRPr lang="de-CH" dirty="0"/>
          </a:p>
        </p:txBody>
      </p:sp>
      <p:sp>
        <p:nvSpPr>
          <p:cNvPr id="13" name="TextBox 12"/>
          <p:cNvSpPr txBox="1"/>
          <p:nvPr/>
        </p:nvSpPr>
        <p:spPr>
          <a:xfrm>
            <a:off x="1839042" y="954744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8864" y="954744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16.1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8763" y="954744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21.4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14" y="1331581"/>
            <a:ext cx="2865622" cy="2164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994" y="3907438"/>
            <a:ext cx="2880651" cy="2174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51" y="1334144"/>
            <a:ext cx="2843962" cy="2137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597" y="3882404"/>
            <a:ext cx="2863850" cy="2137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996" y="1325292"/>
            <a:ext cx="2900516" cy="21881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019" y="3897303"/>
            <a:ext cx="2915780" cy="21779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2" name="Action Button: Return 21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45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F90FF"/>
                </a:solidFill>
              </a:rPr>
              <a:t>f = 5.6 GHz</a:t>
            </a:r>
            <a:r>
              <a:rPr lang="en-US" dirty="0" smtClean="0"/>
              <a:t>, G = 25 MV/m, no linearizer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37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060491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5.4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313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8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0212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9942" y="6464125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f_5p6GHz_G_25MVm_al_0p1.fig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10038" y="612346"/>
            <a:ext cx="3817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/>
              <a:t>/</a:t>
            </a:r>
            <a:r>
              <a:rPr lang="de-CH" sz="1400" dirty="0" err="1"/>
              <a:t>psi</a:t>
            </a:r>
            <a:r>
              <a:rPr lang="de-CH" sz="1400" dirty="0"/>
              <a:t>/</a:t>
            </a:r>
            <a:r>
              <a:rPr lang="de-CH" sz="1400" dirty="0" err="1"/>
              <a:t>home</a:t>
            </a:r>
            <a:r>
              <a:rPr lang="de-CH" sz="1400" dirty="0"/>
              <a:t>/</a:t>
            </a:r>
            <a:r>
              <a:rPr lang="de-CH" sz="1400" dirty="0" err="1"/>
              <a:t>bettoni_s</a:t>
            </a:r>
            <a:r>
              <a:rPr lang="de-CH" sz="1400" dirty="0"/>
              <a:t>/</a:t>
            </a:r>
            <a:r>
              <a:rPr lang="de-CH" sz="1400" dirty="0" err="1"/>
              <a:t>Matlab_works</a:t>
            </a:r>
            <a:r>
              <a:rPr lang="de-CH" sz="1400" dirty="0"/>
              <a:t>/</a:t>
            </a:r>
            <a:r>
              <a:rPr lang="de-CH" sz="1400" dirty="0" err="1"/>
              <a:t>Scan_FCC</a:t>
            </a:r>
            <a:endParaRPr lang="de-CH" sz="1400" dirty="0"/>
          </a:p>
        </p:txBody>
      </p:sp>
      <p:sp>
        <p:nvSpPr>
          <p:cNvPr id="16" name="Rectangle 15"/>
          <p:cNvSpPr/>
          <p:nvPr/>
        </p:nvSpPr>
        <p:spPr>
          <a:xfrm>
            <a:off x="4999798" y="6458479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f_5p6GHz_G_25MVm_al_0p15.fig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20742" y="6458478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f_5p6GHz_G_25MVm_al_0p2.fig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2920" t="31242" r="44466" b="18501"/>
          <a:stretch/>
        </p:blipFill>
        <p:spPr bwMode="auto">
          <a:xfrm>
            <a:off x="4716295" y="4175164"/>
            <a:ext cx="2911733" cy="193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7309" t="29064" r="30076" b="17516"/>
          <a:stretch/>
        </p:blipFill>
        <p:spPr bwMode="auto">
          <a:xfrm>
            <a:off x="4714315" y="1554940"/>
            <a:ext cx="2911732" cy="205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147" t="19903" r="53239" b="28516"/>
          <a:stretch/>
        </p:blipFill>
        <p:spPr bwMode="auto">
          <a:xfrm>
            <a:off x="7728659" y="4051795"/>
            <a:ext cx="2767676" cy="188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48702" t="16317" r="8683" b="32079"/>
          <a:stretch/>
        </p:blipFill>
        <p:spPr bwMode="auto">
          <a:xfrm>
            <a:off x="7755443" y="1613395"/>
            <a:ext cx="2767676" cy="188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62" y="4024700"/>
            <a:ext cx="2978286" cy="2255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863" y="1432836"/>
            <a:ext cx="2988681" cy="22454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0" name="Action Button: Return 19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5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5.6 GHz,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 = 40 MV/m</a:t>
            </a:r>
            <a:r>
              <a:rPr lang="en-US" dirty="0" smtClean="0"/>
              <a:t>, no linearizer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991" y="3882056"/>
            <a:ext cx="2985015" cy="22439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28" y="1474188"/>
            <a:ext cx="2993341" cy="2256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2869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5.4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9828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8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4647" y="950899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10.7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561" y="3870180"/>
            <a:ext cx="2961566" cy="22250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41" y="1456375"/>
            <a:ext cx="2946006" cy="2235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185" y="3882055"/>
            <a:ext cx="2970379" cy="22173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404" y="1456375"/>
            <a:ext cx="2959993" cy="22329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1" name="Action Button: Return 20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6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F90FF"/>
                </a:solidFill>
              </a:rPr>
              <a:t>f = 2.0 GHz</a:t>
            </a:r>
            <a:r>
              <a:rPr lang="en-US" dirty="0" smtClean="0"/>
              <a:t>, G = 25 MV/m, no linearizer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39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111375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088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22.5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30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838200"/>
            <a:ext cx="8172454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Electron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linac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run at 2 GHz. To be consistent with the previous a/</a:t>
            </a:r>
            <a:r>
              <a:rPr lang="en-US" sz="1800" b="1" kern="1000" spc="30" dirty="0">
                <a:solidFill>
                  <a:srgbClr val="0F90FF"/>
                </a:solidFill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= 0.2 (~3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deg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difference expected)</a:t>
            </a:r>
            <a:endParaRPr lang="de-CH" sz="1800" b="1" kern="1000" spc="30" dirty="0" err="1">
              <a:solidFill>
                <a:srgbClr val="0F90FF"/>
              </a:solidFill>
              <a:latin typeface="+mn-lt"/>
              <a:cs typeface="Franklin Gothic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43319"/>
            <a:ext cx="2780804" cy="2098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4301804"/>
            <a:ext cx="2805154" cy="20989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81200" y="6482299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f_2p0GHz_G_25MVm_al_0p1.fig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416" y="4293732"/>
            <a:ext cx="2774368" cy="209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558" y="2048179"/>
            <a:ext cx="2779226" cy="20941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52593" y="6482298"/>
            <a:ext cx="2528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f_2p0GHz_G_25MVm_al_0p15.fig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238" y="4283970"/>
            <a:ext cx="2816559" cy="2108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118" y="2043320"/>
            <a:ext cx="2811678" cy="20989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36119" y="6473345"/>
            <a:ext cx="2528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f_2p0GHz_G_25MVm_al_0p2.fig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20" name="Action Button: Return 19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35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Layout, inputs, and acceptance</a:t>
            </a:r>
            <a:endParaRPr lang="de-CH"/>
          </a:p>
        </p:txBody>
      </p:sp>
      <p:grpSp>
        <p:nvGrpSpPr>
          <p:cNvPr id="5" name="Group 4"/>
          <p:cNvGrpSpPr/>
          <p:nvPr/>
        </p:nvGrpSpPr>
        <p:grpSpPr bwMode="auto">
          <a:xfrm>
            <a:off x="438162" y="2310726"/>
            <a:ext cx="11376175" cy="2711205"/>
            <a:chOff x="438162" y="2310726"/>
            <a:chExt cx="11376175" cy="27112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54326" y="2310726"/>
              <a:ext cx="11360010" cy="27112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Rectangle 15"/>
            <p:cNvSpPr/>
            <p:nvPr/>
          </p:nvSpPr>
          <p:spPr bwMode="auto">
            <a:xfrm>
              <a:off x="1319310" y="3032365"/>
              <a:ext cx="1058487" cy="633963"/>
            </a:xfrm>
            <a:prstGeom prst="rect">
              <a:avLst/>
            </a:prstGeom>
            <a:noFill/>
            <a:ln w="38100" cap="flat" cmpd="sng" algn="ctr">
              <a:solidFill>
                <a:srgbClr val="0F9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defRPr/>
              </a:pPr>
              <a:endParaRPr lang="de-CH" sz="2400">
                <a:latin typeface="Time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273726" y="3032364"/>
              <a:ext cx="2895600" cy="633963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defRPr/>
              </a:pPr>
              <a:endParaRPr lang="de-CH" sz="2400">
                <a:solidFill>
                  <a:schemeClr val="accent6">
                    <a:lumMod val="60000"/>
                    <a:lumOff val="40000"/>
                  </a:schemeClr>
                </a:solidFill>
                <a:latin typeface="Time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38162" y="2369565"/>
              <a:ext cx="213936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spc="30">
                  <a:solidFill>
                    <a:srgbClr val="0F90FF"/>
                  </a:solidFill>
                  <a:cs typeface="Franklin Gothic Book"/>
                </a:rPr>
                <a:t>200 MeV</a:t>
              </a:r>
              <a:r>
                <a:rPr lang="en-US" b="1" spc="30">
                  <a:solidFill>
                    <a:srgbClr val="0F90FF"/>
                  </a:solidFill>
                  <a:latin typeface="Arial"/>
                  <a:cs typeface="Arial"/>
                </a:rPr>
                <a:t>→</a:t>
              </a:r>
              <a:r>
                <a:rPr lang="en-US" b="1" spc="30">
                  <a:solidFill>
                    <a:srgbClr val="0F90FF"/>
                  </a:solidFill>
                  <a:cs typeface="Franklin Gothic Book"/>
                </a:rPr>
                <a:t>1.54 GeV</a:t>
              </a:r>
              <a:endParaRPr lang="de-CH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287581" y="2369565"/>
              <a:ext cx="27953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spc="30" dirty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Franklin Gothic Book"/>
                </a:rPr>
                <a:t>1.54 GeV</a:t>
              </a:r>
              <a:r>
                <a:rPr lang="en-US" b="1" spc="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→</a:t>
              </a:r>
              <a:r>
                <a:rPr lang="en-US" b="1" spc="30" dirty="0">
                  <a:solidFill>
                    <a:schemeClr val="accent6">
                      <a:lumMod val="60000"/>
                      <a:lumOff val="40000"/>
                    </a:schemeClr>
                  </a:solidFill>
                  <a:cs typeface="Franklin Gothic Book"/>
                </a:rPr>
                <a:t>6 GeV</a:t>
              </a:r>
              <a:endParaRPr lang="de-CH" dirty="0"/>
            </a:p>
          </p:txBody>
        </p:sp>
      </p:grpSp>
      <p:graphicFrame>
        <p:nvGraphicFramePr>
          <p:cNvPr id="2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37091"/>
              </p:ext>
            </p:extLst>
          </p:nvPr>
        </p:nvGraphicFramePr>
        <p:xfrm>
          <a:off x="512233" y="2942700"/>
          <a:ext cx="11295572" cy="3726180"/>
        </p:xfrm>
        <a:graphic>
          <a:graphicData uri="http://schemas.openxmlformats.org/drawingml/2006/table">
            <a:tbl>
              <a:tblPr firstRow="1" bandRow="1">
                <a:tableStyleId>{7E757D7F-97F2-E8B1-CFD3-6D4AD34211B9}</a:tableStyleId>
              </a:tblPr>
              <a:tblGrid>
                <a:gridCol w="362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0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8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02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/>
                        <a:t>Parameter</a:t>
                      </a:r>
                      <a:endParaRPr lang="en-GB" sz="180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Baseline</a:t>
                      </a:r>
                      <a:endParaRPr lang="en-GB" sz="180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/>
                        <a:t>Alternative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/>
                        <a:t>Comments</a:t>
                      </a:r>
                      <a:endParaRPr lang="en-GB" sz="18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b="1"/>
                        <a:t>Ring for injection</a:t>
                      </a:r>
                      <a:endParaRPr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 dirty="0" smtClean="0"/>
                        <a:t>SPS</a:t>
                      </a:r>
                      <a:r>
                        <a:rPr lang="en-GB" sz="1400" baseline="0" dirty="0" smtClean="0"/>
                        <a:t> (</a:t>
                      </a:r>
                      <a:r>
                        <a:rPr lang="en-GB" sz="1400" dirty="0" smtClean="0"/>
                        <a:t>PBR)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/>
                        <a:t>HE Linac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b="1"/>
                        <a:t>Initial energy (MeV)</a:t>
                      </a:r>
                      <a:endParaRPr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Final energy (GeV)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/>
                        <a:t>6</a:t>
                      </a:r>
                      <a:endParaRPr lang="en-GB" sz="140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/>
                        <a:t>20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Charge (nC)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 smtClean="0"/>
                        <a:t>5.5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/>
                        <a:t>5.0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 smtClean="0"/>
                        <a:t>Changed from 4 </a:t>
                      </a:r>
                      <a:r>
                        <a:rPr lang="en-GB" sz="1050" dirty="0" err="1" smtClean="0"/>
                        <a:t>nC</a:t>
                      </a:r>
                      <a:r>
                        <a:rPr lang="en-GB" sz="1050" dirty="0" smtClean="0"/>
                        <a:t> to 5 </a:t>
                      </a:r>
                      <a:r>
                        <a:rPr lang="en-GB" sz="1050" dirty="0" err="1" smtClean="0"/>
                        <a:t>nC</a:t>
                      </a:r>
                      <a:r>
                        <a:rPr lang="en-GB" sz="1050" dirty="0" smtClean="0"/>
                        <a:t> during the </a:t>
                      </a:r>
                      <a:r>
                        <a:rPr lang="en-GB" sz="1050" dirty="0" err="1" smtClean="0"/>
                        <a:t>linac</a:t>
                      </a:r>
                      <a:r>
                        <a:rPr lang="en-GB" sz="1050" dirty="0" smtClean="0"/>
                        <a:t> optimization</a:t>
                      </a: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400" b="1"/>
                        <a:t>Initial charge distribution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/>
                        <a:t>Gaussian/From tracking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de-CH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1400" b="1"/>
                        <a:t>Number of bunches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/>
                        <a:t>2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05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Bunch spacing (ns)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15-100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/>
                        <a:t>From BD Linac point of view used to define LRW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Initial transverse rms emittance (um)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/>
                        <a:t>3.3*, 6.1**</a:t>
                      </a:r>
                      <a:endParaRPr lang="en-GB" sz="1400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*at 4 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nC-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Symbol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05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r>
                        <a:rPr lang="en-GB" sz="10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1.3 mm, **at 5 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nC-</a:t>
                      </a:r>
                      <a:r>
                        <a:rPr lang="en-GB" sz="1050" dirty="0" err="1">
                          <a:solidFill>
                            <a:schemeClr val="dk1"/>
                          </a:solidFill>
                          <a:latin typeface="Symbol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05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r>
                        <a:rPr lang="en-GB" sz="10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0.65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dirty="0"/>
                        <a:t>Final </a:t>
                      </a:r>
                      <a:r>
                        <a:rPr lang="en-US" sz="1400" b="1" dirty="0" smtClean="0"/>
                        <a:t>maximum </a:t>
                      </a:r>
                      <a:r>
                        <a:rPr lang="en-US" sz="1400" b="1" dirty="0"/>
                        <a:t>transverse 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 emittance (um)</a:t>
                      </a:r>
                      <a:endParaRPr lang="en-GB" sz="1400" b="1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400" dirty="0" smtClean="0"/>
                        <a:t>50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Initial rms bunch length (mm)</a:t>
                      </a:r>
                      <a:endParaRPr lang="en-GB" sz="1400" b="1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1.3 (when starting the optimization)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 smtClean="0"/>
                        <a:t>Coming </a:t>
                      </a:r>
                      <a:r>
                        <a:rPr lang="en-GB" sz="1050" dirty="0"/>
                        <a:t>from </a:t>
                      </a:r>
                      <a:r>
                        <a:rPr lang="en-GB" sz="1050" dirty="0" smtClean="0"/>
                        <a:t>the </a:t>
                      </a:r>
                      <a:r>
                        <a:rPr lang="en-GB" sz="1050" dirty="0" err="1" smtClean="0"/>
                        <a:t>linac</a:t>
                      </a:r>
                      <a:r>
                        <a:rPr lang="en-GB" sz="1050" dirty="0" smtClean="0"/>
                        <a:t>(s) optimization</a:t>
                      </a:r>
                      <a:endParaRPr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/>
                        <a:t>Final bunch length (mm)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i="0" u="none" strike="noStrike" cap="none" spc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1-1.5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400" dirty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 smtClean="0"/>
                        <a:t>Optimizations ongoing</a:t>
                      </a: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9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1" dirty="0"/>
                        <a:t>Final 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smtClean="0"/>
                        <a:t>relative energy spread</a:t>
                      </a:r>
                      <a:endParaRPr lang="en-GB" sz="1400" b="1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0.1-0.15%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GB" sz="1050" dirty="0" smtClean="0"/>
                        <a:t>Optimizations ongoing</a:t>
                      </a:r>
                      <a:endParaRPr lang="en-GB" sz="105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3.95833E-6 -0.265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= 2.0 GHz, </a:t>
            </a:r>
            <a:r>
              <a:rPr lang="en-US" dirty="0" smtClean="0">
                <a:solidFill>
                  <a:srgbClr val="0F90FF"/>
                </a:solidFill>
              </a:rPr>
              <a:t>G = 40 MV/m</a:t>
            </a:r>
            <a:r>
              <a:rPr lang="en-US" dirty="0" smtClean="0"/>
              <a:t>, no linearizer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40</a:t>
            </a:fld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2019107" y="1619003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 (a = 15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0488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0.15 (a = 22.5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1600200"/>
            <a:ext cx="23622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a/</a:t>
            </a:r>
            <a:r>
              <a:rPr lang="en-US" b="1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b="1" kern="1000" spc="30" dirty="0">
                <a:latin typeface="+mn-lt"/>
                <a:cs typeface="Franklin Gothic Book"/>
              </a:rPr>
              <a:t> = 0.2 (a = 30 mm)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838200"/>
            <a:ext cx="8172454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Electron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linac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run at 2 GHz. To be consistent with the previous a/</a:t>
            </a:r>
            <a:r>
              <a:rPr lang="en-US" sz="1800" b="1" kern="1000" spc="30" dirty="0">
                <a:solidFill>
                  <a:srgbClr val="0F90FF"/>
                </a:solidFill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= 0.2 (~3 </a:t>
            </a:r>
            <a:r>
              <a:rPr lang="en-US" sz="1800" b="1" kern="1000" spc="30" dirty="0" err="1">
                <a:solidFill>
                  <a:srgbClr val="0F90FF"/>
                </a:solidFill>
                <a:latin typeface="+mn-lt"/>
                <a:cs typeface="Franklin Gothic Book"/>
              </a:rPr>
              <a:t>deg</a:t>
            </a:r>
            <a:r>
              <a:rPr lang="en-US" sz="1800" b="1" kern="1000" spc="30" dirty="0">
                <a:solidFill>
                  <a:srgbClr val="0F90FF"/>
                </a:solidFill>
                <a:latin typeface="+mn-lt"/>
                <a:cs typeface="Franklin Gothic Book"/>
              </a:rPr>
              <a:t> difference expected)</a:t>
            </a:r>
            <a:endParaRPr lang="de-CH" sz="1800" b="1" kern="1000" spc="30" dirty="0" err="1">
              <a:solidFill>
                <a:srgbClr val="0F90FF"/>
              </a:solidFill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107" y="2333186"/>
            <a:ext cx="2155825" cy="838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kern="1000" spc="30" dirty="0">
                <a:latin typeface="+mn-lt"/>
                <a:cs typeface="Franklin Gothic Book"/>
              </a:rPr>
              <a:t>RUNNING …</a:t>
            </a:r>
          </a:p>
          <a:p>
            <a:pPr>
              <a:lnSpc>
                <a:spcPct val="110000"/>
              </a:lnSpc>
            </a:pPr>
            <a:r>
              <a:rPr lang="en-US" sz="1800" kern="1000" spc="30" dirty="0">
                <a:latin typeface="+mn-lt"/>
                <a:cs typeface="Franklin Gothic Book"/>
              </a:rPr>
              <a:t>SAVE ALSO .FIG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31" y="4275151"/>
            <a:ext cx="2885666" cy="21667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32" y="2048854"/>
            <a:ext cx="2890693" cy="21768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78558" y="6501102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f_2p0GHz_G_40MVm_al_0p1.fig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2593" y="6482298"/>
            <a:ext cx="2528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f_2p0GHz_G_40MVm_al_0p15.fig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78597" y="6473345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dirty="0"/>
              <a:t>f_2p0GHz_G_40MVm_al_0p2.fig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20" y="2066475"/>
            <a:ext cx="2877174" cy="217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92" y="4288817"/>
            <a:ext cx="2887233" cy="21679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90" y="4284089"/>
            <a:ext cx="2883823" cy="21578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971" y="2066476"/>
            <a:ext cx="2888864" cy="21679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30" name="Action Button: Return 29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12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Charge and geometry dependence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23526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Newly optimized shorter distribution</a:t>
            </a: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 = 5 nC-start2end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05000" y="2057400"/>
            <a:ext cx="5438774" cy="4143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67600" y="3276600"/>
            <a:ext cx="4038600" cy="2057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The distribution is a bit shorter than expected, but fine tuning</a:t>
            </a:r>
            <a:endParaRPr lang="de-CH" sz="1800" spc="3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18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To keep in mind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43</a:t>
            </a:fld>
            <a:endParaRPr lang="de-DE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75657" y="3502364"/>
            <a:ext cx="4202260" cy="31480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9400" y="3499974"/>
            <a:ext cx="4231640" cy="3155553"/>
          </a:xfrm>
          <a:prstGeom prst="rect">
            <a:avLst/>
          </a:prstGeom>
        </p:spPr>
      </p:pic>
      <p:sp>
        <p:nvSpPr>
          <p:cNvPr id="39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49217" y="810260"/>
            <a:ext cx="11066583" cy="2161540"/>
          </a:xfrm>
        </p:spPr>
        <p:txBody>
          <a:bodyPr/>
          <a:lstStyle/>
          <a:p>
            <a:pPr>
              <a:defRPr/>
            </a:pPr>
            <a:r>
              <a:rPr lang="en-US" sz="1600"/>
              <a:t>Start-to-end fits with expectations, also if the newly optimized initial distribution seems to be a bit shorter than 650 um</a:t>
            </a:r>
            <a:endParaRPr/>
          </a:p>
          <a:p>
            <a:pPr>
              <a:defRPr/>
            </a:pPr>
            <a:r>
              <a:rPr lang="en-US" sz="1600"/>
              <a:t>From 0.15 to 0.2 a/lambda in e-Linac moves the optimal phase by 2 degrees</a:t>
            </a:r>
            <a:endParaRPr/>
          </a:p>
          <a:p>
            <a:pPr>
              <a:defRPr/>
            </a:pPr>
            <a:r>
              <a:rPr lang="en-US" sz="1600"/>
              <a:t>From 4 to 5 nC moves the optimal phase by 3 degrees</a:t>
            </a:r>
            <a:endParaRPr/>
          </a:p>
          <a:p>
            <a:pPr>
              <a:defRPr/>
            </a:pPr>
            <a:r>
              <a:rPr lang="en-US" sz="1600"/>
              <a:t>All this at this bunch length</a:t>
            </a:r>
            <a:endParaRPr/>
          </a:p>
          <a:p>
            <a:pPr>
              <a:defRPr/>
            </a:pPr>
            <a:endParaRPr lang="en-US" sz="1600"/>
          </a:p>
          <a:p>
            <a:pPr>
              <a:defRPr/>
            </a:pPr>
            <a:r>
              <a:rPr lang="en-US" sz="1600"/>
              <a:t>It can be partially recovered by elongating the bunch length, but the maximum bunch length to stay below 0.1% final energy spread is 800 um, as expected from previous simulations (otherwise RF curvature starts to make impossible to stay below 0.1% final energy spread)</a:t>
            </a:r>
            <a:endParaRPr/>
          </a:p>
          <a:p>
            <a:pPr marL="0" indent="0">
              <a:buNone/>
              <a:defRPr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369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2563817" y="800101"/>
            <a:ext cx="8000470" cy="651564"/>
          </a:xfrm>
        </p:spPr>
        <p:txBody>
          <a:bodyPr/>
          <a:lstStyle/>
          <a:p>
            <a:pPr>
              <a:defRPr/>
            </a:pPr>
            <a:r>
              <a:rPr lang="en-US" dirty="0"/>
              <a:t>The machine will run at 4 </a:t>
            </a:r>
            <a:r>
              <a:rPr lang="en-US" dirty="0" err="1"/>
              <a:t>nC</a:t>
            </a:r>
            <a:r>
              <a:rPr lang="en-US" dirty="0"/>
              <a:t> down to 1 </a:t>
            </a:r>
            <a:r>
              <a:rPr lang="en-US" dirty="0" err="1"/>
              <a:t>nC</a:t>
            </a:r>
            <a:r>
              <a:rPr lang="en-US" dirty="0"/>
              <a:t> bunch charge</a:t>
            </a:r>
            <a:endParaRPr dirty="0"/>
          </a:p>
          <a:p>
            <a:pPr>
              <a:defRPr/>
            </a:pPr>
            <a:r>
              <a:rPr lang="en-US" dirty="0"/>
              <a:t>Checked the solution for 1 </a:t>
            </a:r>
            <a:r>
              <a:rPr lang="en-US" dirty="0" err="1"/>
              <a:t>nC</a:t>
            </a:r>
            <a:r>
              <a:rPr lang="en-US" dirty="0"/>
              <a:t> compared to 4 </a:t>
            </a:r>
            <a:r>
              <a:rPr lang="en-US" dirty="0" err="1"/>
              <a:t>nC</a:t>
            </a:r>
            <a:r>
              <a:rPr lang="en-US" dirty="0"/>
              <a:t> case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Dependence on the bunch charge (single bunch)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44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 bwMode="auto">
          <a:xfrm>
            <a:off x="3431704" y="1737288"/>
            <a:ext cx="56388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Shorter (650 um) from the gun and linearization</a:t>
            </a:r>
            <a:endParaRPr lang="de-CH" sz="1800" b="1" spc="30" dirty="0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776250" y="2327712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0.15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359899" y="2327712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061022" y="2327712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0.20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482755" y="3494785"/>
            <a:ext cx="13716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Q = 4 nC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482755" y="5446357"/>
            <a:ext cx="13716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Q = 1 nC</a:t>
            </a:r>
            <a:endParaRPr lang="de-CH" sz="1800" b="1" spc="30">
              <a:latin typeface="+mn-lt"/>
              <a:cs typeface="Franklin Gothic Boo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9620" y="4669211"/>
            <a:ext cx="2398376" cy="1787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54239" y="2705230"/>
            <a:ext cx="2398376" cy="1812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23788" y="2708920"/>
            <a:ext cx="2409552" cy="1804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23788" y="4670232"/>
            <a:ext cx="2399254" cy="1802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49959" y="2705231"/>
            <a:ext cx="2403328" cy="18083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860257" y="4665784"/>
            <a:ext cx="2393030" cy="18071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19" name="Action Button: Return 18">
            <a:hlinkClick r:id="rId8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783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RF structures design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4882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structures gradient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46</a:t>
            </a:fld>
            <a:endParaRPr lang="de-D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6F5074-21F2-409C-83F9-C3F1FABE4B3F}"/>
              </a:ext>
            </a:extLst>
          </p:cNvPr>
          <p:cNvSpPr txBox="1">
            <a:spLocks/>
          </p:cNvSpPr>
          <p:nvPr/>
        </p:nvSpPr>
        <p:spPr>
          <a:xfrm>
            <a:off x="962034" y="975336"/>
            <a:ext cx="6153132" cy="17741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/>
              <a:t>7D Sweep range:</a:t>
            </a:r>
          </a:p>
          <a:p>
            <a:pPr lvl="1"/>
            <a:r>
              <a:rPr lang="en-US" sz="1200" smtClean="0">
                <a:sym typeface="Wingdings" panose="05000000000000000000" pitchFamily="2" charset="2"/>
              </a:rPr>
              <a:t>rf phase advance ψ = 2</a:t>
            </a:r>
            <a:r>
              <a:rPr lang="el-GR" sz="1200" smtClean="0">
                <a:sym typeface="Wingdings" panose="05000000000000000000" pitchFamily="2" charset="2"/>
              </a:rPr>
              <a:t>π</a:t>
            </a:r>
            <a:r>
              <a:rPr lang="de-DE" sz="1200" smtClean="0">
                <a:sym typeface="Wingdings" panose="05000000000000000000" pitchFamily="2" charset="2"/>
              </a:rPr>
              <a:t>/3</a:t>
            </a:r>
            <a:r>
              <a:rPr lang="en-US" sz="1200" smtClean="0">
                <a:sym typeface="Wingdings" panose="05000000000000000000" pitchFamily="2" charset="2"/>
              </a:rPr>
              <a:t> … 9</a:t>
            </a:r>
            <a:r>
              <a:rPr lang="el-GR" sz="1200" smtClean="0">
                <a:sym typeface="Wingdings" panose="05000000000000000000" pitchFamily="2" charset="2"/>
              </a:rPr>
              <a:t>π</a:t>
            </a:r>
            <a:r>
              <a:rPr lang="de-DE" sz="1200" smtClean="0">
                <a:sym typeface="Wingdings" panose="05000000000000000000" pitchFamily="2" charset="2"/>
              </a:rPr>
              <a:t>/10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frequency f = 2.0 GHz … 5.6 GHz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aperture a</a:t>
            </a:r>
            <a:r>
              <a:rPr lang="de-DE" sz="1200" baseline="-25000" smtClean="0">
                <a:sym typeface="Wingdings" panose="05000000000000000000" pitchFamily="2" charset="2"/>
              </a:rPr>
              <a:t>entr </a:t>
            </a:r>
            <a:r>
              <a:rPr lang="de-DE" sz="1200" smtClean="0">
                <a:sym typeface="Wingdings" panose="05000000000000000000" pitchFamily="2" charset="2"/>
              </a:rPr>
              <a:t>, a</a:t>
            </a:r>
            <a:r>
              <a:rPr lang="de-DE" sz="1200" baseline="-25000" smtClean="0">
                <a:sym typeface="Wingdings" panose="05000000000000000000" pitchFamily="2" charset="2"/>
              </a:rPr>
              <a:t>exit</a:t>
            </a:r>
            <a:r>
              <a:rPr lang="de-DE" sz="1200" smtClean="0">
                <a:sym typeface="Wingdings" panose="05000000000000000000" pitchFamily="2" charset="2"/>
              </a:rPr>
              <a:t> = 0.08 λ … 0.34 λ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iris thickness d</a:t>
            </a:r>
            <a:r>
              <a:rPr lang="de-DE" sz="1200" baseline="-25000" smtClean="0">
                <a:sym typeface="Wingdings" panose="05000000000000000000" pitchFamily="2" charset="2"/>
              </a:rPr>
              <a:t>entr </a:t>
            </a:r>
            <a:r>
              <a:rPr lang="de-DE" sz="1200" smtClean="0">
                <a:sym typeface="Wingdings" panose="05000000000000000000" pitchFamily="2" charset="2"/>
              </a:rPr>
              <a:t>, d</a:t>
            </a:r>
            <a:r>
              <a:rPr lang="de-DE" sz="1200" baseline="-25000" smtClean="0">
                <a:sym typeface="Wingdings" panose="05000000000000000000" pitchFamily="2" charset="2"/>
              </a:rPr>
              <a:t>exit</a:t>
            </a:r>
            <a:r>
              <a:rPr lang="de-DE" sz="1200" smtClean="0">
                <a:sym typeface="Wingdings" panose="05000000000000000000" pitchFamily="2" charset="2"/>
              </a:rPr>
              <a:t> = 0.02 λ … 0.19 λ</a:t>
            </a:r>
          </a:p>
          <a:p>
            <a:pPr lvl="1"/>
            <a:r>
              <a:rPr lang="de-DE" sz="1200" smtClean="0">
                <a:sym typeface="Wingdings" panose="05000000000000000000" pitchFamily="2" charset="2"/>
              </a:rPr>
              <a:t>structure length L = 0.5 m … 5.0 m</a:t>
            </a:r>
            <a:endParaRPr lang="en-US" sz="120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1200" dirty="0"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580E6-8694-F8CA-B61A-E811EFA2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0207"/>
            <a:ext cx="4041241" cy="3098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E517E-E681-1CDC-DC4C-F558F170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354526"/>
            <a:ext cx="3971443" cy="3126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4C8D0-C97B-221A-DF9F-DF36350A9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08" y="483046"/>
            <a:ext cx="3792814" cy="2954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D8FE1-CBDA-F9A3-BE9C-D51BA1B80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08" y="3437448"/>
            <a:ext cx="3859354" cy="29610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5C09BF-9727-EF93-BD08-80CAC1CF1F16}"/>
              </a:ext>
            </a:extLst>
          </p:cNvPr>
          <p:cNvCxnSpPr/>
          <p:nvPr/>
        </p:nvCxnSpPr>
        <p:spPr>
          <a:xfrm>
            <a:off x="8153400" y="536953"/>
            <a:ext cx="0" cy="61324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60980" y="1693149"/>
            <a:ext cx="2932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/>
              <a:t>Courtesy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H</a:t>
            </a:r>
            <a:r>
              <a:rPr lang="de-DE" b="1" dirty="0"/>
              <a:t>. Pommerenke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5937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Linearizing cavity(</a:t>
            </a:r>
            <a:r>
              <a:rPr lang="en-US" sz="2800" b="1" dirty="0" err="1" smtClean="0"/>
              <a:t>ies</a:t>
            </a:r>
            <a:r>
              <a:rPr lang="en-US" sz="2800" b="1" dirty="0" smtClean="0"/>
              <a:t>)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8925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linearization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48</a:t>
            </a:fld>
            <a:endParaRPr lang="de-DE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631504" y="2732958"/>
          <a:ext cx="5850012" cy="8249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3148">
                  <a:extLst>
                    <a:ext uri="{9D8B030D-6E8A-4147-A177-3AD203B41FA5}">
                      <a16:colId xmlns:a16="http://schemas.microsoft.com/office/drawing/2014/main" val="643659970"/>
                    </a:ext>
                  </a:extLst>
                </a:gridCol>
                <a:gridCol w="915051">
                  <a:extLst>
                    <a:ext uri="{9D8B030D-6E8A-4147-A177-3AD203B41FA5}">
                      <a16:colId xmlns:a16="http://schemas.microsoft.com/office/drawing/2014/main" val="3318139391"/>
                    </a:ext>
                  </a:extLst>
                </a:gridCol>
                <a:gridCol w="474634">
                  <a:extLst>
                    <a:ext uri="{9D8B030D-6E8A-4147-A177-3AD203B41FA5}">
                      <a16:colId xmlns:a16="http://schemas.microsoft.com/office/drawing/2014/main" val="1379973266"/>
                    </a:ext>
                  </a:extLst>
                </a:gridCol>
                <a:gridCol w="715169">
                  <a:extLst>
                    <a:ext uri="{9D8B030D-6E8A-4147-A177-3AD203B41FA5}">
                      <a16:colId xmlns:a16="http://schemas.microsoft.com/office/drawing/2014/main" val="1748724123"/>
                    </a:ext>
                  </a:extLst>
                </a:gridCol>
                <a:gridCol w="1374981">
                  <a:extLst>
                    <a:ext uri="{9D8B030D-6E8A-4147-A177-3AD203B41FA5}">
                      <a16:colId xmlns:a16="http://schemas.microsoft.com/office/drawing/2014/main" val="3840562041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3305264785"/>
                    </a:ext>
                  </a:extLst>
                </a:gridCol>
              </a:tblGrid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 (GHz)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 (MV/m)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a/</a:t>
                      </a:r>
                      <a:r>
                        <a:rPr lang="en-US" sz="1200" dirty="0" smtClean="0">
                          <a:latin typeface="Symbol" panose="05050102010706020507" pitchFamily="18" charset="2"/>
                        </a:rPr>
                        <a:t>l</a:t>
                      </a:r>
                      <a:endParaRPr lang="de-CH" sz="12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 (mm)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</a:t>
                      </a:r>
                      <a:r>
                        <a:rPr lang="en-US" sz="1200" baseline="0" dirty="0" smtClean="0"/>
                        <a:t>aximum </a:t>
                      </a:r>
                      <a:r>
                        <a:rPr lang="en-US" sz="1200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200" baseline="-25000" dirty="0" smtClean="0"/>
                        <a:t>z</a:t>
                      </a:r>
                      <a:r>
                        <a:rPr lang="en-US" sz="1200" dirty="0" smtClean="0"/>
                        <a:t> (mm)</a:t>
                      </a:r>
                      <a:endParaRPr lang="de-CH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Maximum phase (</a:t>
                      </a:r>
                      <a:r>
                        <a:rPr lang="en-US" sz="1200" dirty="0" err="1" smtClean="0"/>
                        <a:t>deg</a:t>
                      </a:r>
                      <a:r>
                        <a:rPr lang="en-US" sz="1200" dirty="0" smtClean="0"/>
                        <a:t>)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23849"/>
                  </a:ext>
                </a:extLst>
              </a:tr>
              <a:tr h="276285"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b="1" baseline="-25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 = 0.1 %</a:t>
                      </a:r>
                      <a:endParaRPr lang="de-CH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764748"/>
                  </a:ext>
                </a:extLst>
              </a:tr>
              <a:tr h="2642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2.0*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89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7506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06" y="736944"/>
            <a:ext cx="7698499" cy="16563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 rot="20628416">
            <a:off x="978015" y="1053831"/>
            <a:ext cx="286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Without linearization</a:t>
            </a:r>
            <a:endParaRPr lang="de-CH" sz="18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303682" y="2422390"/>
            <a:ext cx="405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+mn-lt"/>
              </a:rPr>
              <a:t>With linearization (using 12 GHz cavities)</a:t>
            </a:r>
            <a:endParaRPr lang="de-CH" sz="18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0" y="3567383"/>
            <a:ext cx="373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Much longer bunch lengths possible</a:t>
            </a:r>
            <a:endParaRPr lang="de-CH" sz="18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135308"/>
            <a:ext cx="3341340" cy="2507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704" y="3204798"/>
            <a:ext cx="4183174" cy="31319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3237641" y="5911619"/>
            <a:ext cx="462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efficient for 5.6 GHz (2</a:t>
            </a:r>
            <a:r>
              <a:rPr lang="en-US" baseline="30000" dirty="0" smtClean="0"/>
              <a:t>nd</a:t>
            </a:r>
            <a:r>
              <a:rPr lang="en-US" dirty="0" smtClean="0"/>
              <a:t> harmonic) except we compress and we can neglect the RF curvature downstream the compression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4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design case: 2 GHz case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49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9712931" y="3022962"/>
            <a:ext cx="1239386" cy="2321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= 3 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58975" y="4587117"/>
            <a:ext cx="1865640" cy="385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(</a:t>
            </a:r>
            <a:r>
              <a:rPr lang="en-US" sz="1200" kern="1000" spc="30" dirty="0" smtClean="0">
                <a:latin typeface="+mn-lt"/>
                <a:cs typeface="Franklin Gothic Book"/>
              </a:rPr>
              <a:t>RF </a:t>
            </a:r>
            <a:r>
              <a:rPr lang="en-US" sz="1200" kern="1000" spc="30" dirty="0">
                <a:latin typeface="+mn-lt"/>
                <a:cs typeface="Franklin Gothic Book"/>
              </a:rPr>
              <a:t>structures </a:t>
            </a:r>
            <a:r>
              <a:rPr lang="en-US" sz="1200" kern="1000" spc="30" dirty="0" smtClean="0">
                <a:latin typeface="+mn-lt"/>
                <a:cs typeface="Franklin Gothic Book"/>
              </a:rPr>
              <a:t>off or slightly shorter bunch upstream and rest of the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linac</a:t>
            </a:r>
            <a:r>
              <a:rPr lang="en-US" sz="1200" kern="1000" spc="30" dirty="0" smtClean="0">
                <a:latin typeface="+mn-lt"/>
                <a:cs typeface="Franklin Gothic Book"/>
              </a:rPr>
              <a:t> powered or 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dechirper</a:t>
            </a:r>
            <a:r>
              <a:rPr lang="en-US" sz="1200" kern="1000" spc="30" dirty="0" smtClean="0">
                <a:latin typeface="+mn-lt"/>
                <a:cs typeface="Franklin Gothic Book"/>
              </a:rPr>
              <a:t>)</a:t>
            </a:r>
            <a:endParaRPr lang="en-US" sz="1200" kern="1000" spc="30" dirty="0">
              <a:latin typeface="+mn-lt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0279" y="189539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103962" y="1733196"/>
            <a:ext cx="5628880" cy="114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ounded Rectangle 24"/>
          <p:cNvSpPr/>
          <p:nvPr/>
        </p:nvSpPr>
        <p:spPr bwMode="auto">
          <a:xfrm>
            <a:off x="7891465" y="1557521"/>
            <a:ext cx="2879781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209" y="1374772"/>
            <a:ext cx="1186470" cy="1949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1-1.2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6508459" y="1569472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4897" y="188269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67438" y="1374772"/>
            <a:ext cx="1169901" cy="2621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1-1.2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7135" y="343070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4000818" y="3268500"/>
            <a:ext cx="667586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ounded Rectangle 47"/>
          <p:cNvSpPr/>
          <p:nvPr/>
        </p:nvSpPr>
        <p:spPr bwMode="auto">
          <a:xfrm>
            <a:off x="5788321" y="3092825"/>
            <a:ext cx="2879781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40049" y="3022962"/>
            <a:ext cx="995505" cy="2321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3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4405315" y="3104776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31753" y="341800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78370" y="3437649"/>
            <a:ext cx="1722111" cy="228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12 GHz, </a:t>
            </a:r>
            <a:r>
              <a:rPr lang="en-US" sz="1200" kern="1000" spc="30" dirty="0" smtClean="0">
                <a:latin typeface="+mn-lt"/>
                <a:cs typeface="Franklin Gothic Book"/>
              </a:rPr>
              <a:t>a</a:t>
            </a:r>
            <a:r>
              <a:rPr lang="en-US" sz="1200" kern="1000" spc="30" dirty="0" smtClean="0">
                <a:cs typeface="Franklin Gothic Book"/>
              </a:rPr>
              <a:t>/</a:t>
            </a:r>
            <a:r>
              <a:rPr lang="en-US" sz="1200" kern="1000" spc="30" dirty="0" smtClean="0">
                <a:latin typeface="Symbol" panose="05050102010706020507" pitchFamily="18" charset="2"/>
                <a:cs typeface="Franklin Gothic Book"/>
              </a:rPr>
              <a:t>l</a:t>
            </a:r>
            <a:endParaRPr lang="en-US" sz="12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9175895" y="3099211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290345" y="5391758"/>
            <a:ext cx="11627233" cy="13869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The beam quality is the best (longest bunch length) </a:t>
            </a:r>
            <a:r>
              <a:rPr lang="en-US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pc="30" dirty="0" smtClean="0">
                <a:latin typeface="+mn-lt"/>
                <a:cs typeface="Franklin Gothic Book"/>
              </a:rPr>
              <a:t>transverse beam dynamics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Operation phase close to 90 degrees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Linearization quite efficient (6</a:t>
            </a:r>
            <a:r>
              <a:rPr lang="en-US" spc="30" baseline="30000" dirty="0">
                <a:latin typeface="+mn-lt"/>
                <a:cs typeface="Franklin Gothic Book"/>
              </a:rPr>
              <a:t>th</a:t>
            </a:r>
            <a:r>
              <a:rPr lang="en-US" spc="30" dirty="0">
                <a:latin typeface="+mn-lt"/>
                <a:cs typeface="Franklin Gothic Book"/>
              </a:rPr>
              <a:t> harmonic)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Possible </a:t>
            </a:r>
            <a:r>
              <a:rPr lang="en-US" spc="30" dirty="0">
                <a:latin typeface="+mn-lt"/>
                <a:cs typeface="Franklin Gothic Book"/>
              </a:rPr>
              <a:t>to go </a:t>
            </a:r>
            <a:r>
              <a:rPr lang="en-US" spc="30" dirty="0" smtClean="0">
                <a:latin typeface="+mn-lt"/>
                <a:cs typeface="Franklin Gothic Book"/>
              </a:rPr>
              <a:t>toward small apertures and longer bunch lengths in </a:t>
            </a:r>
            <a:r>
              <a:rPr lang="en-US" spc="30" dirty="0">
                <a:latin typeface="+mn-lt"/>
                <a:cs typeface="Franklin Gothic Book"/>
              </a:rPr>
              <a:t>case </a:t>
            </a:r>
            <a:r>
              <a:rPr lang="en-US" spc="30" dirty="0" smtClean="0">
                <a:latin typeface="+mn-lt"/>
                <a:cs typeface="Franklin Gothic Book"/>
              </a:rPr>
              <a:t>LPS </a:t>
            </a:r>
            <a:r>
              <a:rPr lang="en-US" spc="30" dirty="0">
                <a:latin typeface="+mn-lt"/>
                <a:cs typeface="Franklin Gothic Book"/>
              </a:rPr>
              <a:t>is </a:t>
            </a:r>
            <a:r>
              <a:rPr lang="en-US" spc="30" dirty="0" smtClean="0">
                <a:latin typeface="+mn-lt"/>
                <a:cs typeface="Franklin Gothic Book"/>
              </a:rPr>
              <a:t>applied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Linearization is more demanding higher the final beam energy is </a:t>
            </a:r>
            <a:r>
              <a:rPr lang="en-US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pc="30" dirty="0" smtClean="0">
                <a:latin typeface="+mn-lt"/>
                <a:cs typeface="Franklin Gothic Book"/>
              </a:rPr>
              <a:t> “energy compressor” à la </a:t>
            </a:r>
            <a:r>
              <a:rPr lang="en-US" spc="30" dirty="0" err="1" smtClean="0">
                <a:latin typeface="+mn-lt"/>
                <a:cs typeface="Franklin Gothic Book"/>
              </a:rPr>
              <a:t>SuperEK</a:t>
            </a:r>
            <a:r>
              <a:rPr lang="en-US" spc="30" dirty="0" smtClean="0">
                <a:latin typeface="+mn-lt"/>
                <a:cs typeface="Franklin Gothic Book"/>
              </a:rPr>
              <a:t>-B attracting</a:t>
            </a:r>
          </a:p>
        </p:txBody>
      </p:sp>
      <p:sp>
        <p:nvSpPr>
          <p:cNvPr id="66" name="TextBox 65"/>
          <p:cNvSpPr txBox="1"/>
          <p:nvPr/>
        </p:nvSpPr>
        <p:spPr bwMode="auto">
          <a:xfrm>
            <a:off x="8308004" y="154025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6242169" y="306851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6065257" y="154025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3911123" y="306412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422178" y="4075177"/>
            <a:ext cx="799482" cy="300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 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tunable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23944" y="456822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75" name="Straight Connector 74"/>
          <p:cNvCxnSpPr>
            <a:endCxn id="84" idx="3"/>
          </p:cNvCxnSpPr>
          <p:nvPr/>
        </p:nvCxnSpPr>
        <p:spPr bwMode="auto">
          <a:xfrm flipV="1">
            <a:off x="4006310" y="4375986"/>
            <a:ext cx="5718353" cy="68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ounded Rectangle 75"/>
          <p:cNvSpPr/>
          <p:nvPr/>
        </p:nvSpPr>
        <p:spPr bwMode="auto">
          <a:xfrm>
            <a:off x="5865130" y="4230346"/>
            <a:ext cx="2879781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87688" y="4075177"/>
            <a:ext cx="1153835" cy="2524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Max 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100" kern="1000" spc="3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z</a:t>
            </a:r>
            <a:r>
              <a:rPr lang="en-US" sz="1100" kern="1000" spc="3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= 3 </a:t>
            </a:r>
            <a:r>
              <a:rPr lang="en-US" sz="1100" kern="1000" spc="3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Franklin Gothic Book"/>
              </a:rPr>
              <a:t>mm</a:t>
            </a:r>
            <a:endParaRPr lang="de-CH" sz="1100" kern="1000" spc="30" dirty="0" err="1">
              <a:solidFill>
                <a:schemeClr val="accent5">
                  <a:lumMod val="60000"/>
                  <a:lumOff val="4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4468883" y="4219147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295321" y="453237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2.0 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491334" y="4575170"/>
            <a:ext cx="1192836" cy="23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>
                <a:latin typeface="+mn-lt"/>
                <a:cs typeface="Franklin Gothic Book"/>
              </a:rPr>
              <a:t>12 GHz, a</a:t>
            </a:r>
            <a:r>
              <a:rPr lang="en-US" sz="1200" kern="1000" spc="30" dirty="0">
                <a:cs typeface="Franklin Gothic Book"/>
              </a:rPr>
              <a:t>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endParaRPr lang="en-US" sz="1200" kern="1000" spc="30" dirty="0">
              <a:latin typeface="+mn-lt"/>
              <a:cs typeface="Franklin Gothic Book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9705613" y="466745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9896113" y="466745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4" name="Rounded Rectangle 83"/>
          <p:cNvSpPr/>
          <p:nvPr/>
        </p:nvSpPr>
        <p:spPr bwMode="auto">
          <a:xfrm>
            <a:off x="9572263" y="414738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8964156" y="4236732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7" name="TextBox 86"/>
          <p:cNvSpPr txBox="1"/>
          <p:nvPr/>
        </p:nvSpPr>
        <p:spPr bwMode="auto">
          <a:xfrm>
            <a:off x="6318978" y="420603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 bwMode="auto">
          <a:xfrm>
            <a:off x="3974691" y="417849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26" y="2614642"/>
            <a:ext cx="3599538" cy="2701213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 bwMode="auto">
          <a:xfrm>
            <a:off x="10162321" y="4378106"/>
            <a:ext cx="19622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ounded Rectangle 80"/>
          <p:cNvSpPr/>
          <p:nvPr/>
        </p:nvSpPr>
        <p:spPr bwMode="auto">
          <a:xfrm>
            <a:off x="10048513" y="414738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10387746" y="4224356"/>
            <a:ext cx="1025170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8968" y="792175"/>
            <a:ext cx="5909120" cy="210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kern="1000" spc="30" dirty="0" smtClean="0">
                <a:latin typeface="+mn-lt"/>
                <a:cs typeface="Franklin Gothic Book"/>
              </a:rPr>
              <a:t>Without longitudinal phase space (LPS) linearization</a:t>
            </a:r>
            <a:endParaRPr lang="de-CH" sz="18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1820" y="2348880"/>
            <a:ext cx="4479266" cy="3191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kern="1000" spc="30" dirty="0" smtClean="0">
                <a:latin typeface="+mn-lt"/>
                <a:cs typeface="Franklin Gothic Book"/>
              </a:rPr>
              <a:t>With LPS linearization</a:t>
            </a:r>
            <a:endParaRPr lang="de-CH" sz="1800" b="1" kern="1000" spc="30" dirty="0" err="1">
              <a:latin typeface="+mn-lt"/>
              <a:cs typeface="Franklin Gothic Book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11952"/>
          <a:stretch/>
        </p:blipFill>
        <p:spPr>
          <a:xfrm>
            <a:off x="1007719" y="1213819"/>
            <a:ext cx="4450515" cy="10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46" grpId="0"/>
      <p:bldP spid="48" grpId="0" animBg="1"/>
      <p:bldP spid="49" grpId="0"/>
      <p:bldP spid="50" grpId="0" animBg="1"/>
      <p:bldP spid="51" grpId="0"/>
      <p:bldP spid="53" grpId="0"/>
      <p:bldP spid="59" grpId="0" animBg="1"/>
      <p:bldP spid="65" grpId="0" uiExpand="1" build="p"/>
      <p:bldP spid="67" grpId="0"/>
      <p:bldP spid="69" grpId="0"/>
      <p:bldP spid="72" grpId="0"/>
      <p:bldP spid="74" grpId="0"/>
      <p:bldP spid="76" grpId="0" animBg="1"/>
      <p:bldP spid="77" grpId="0"/>
      <p:bldP spid="78" grpId="0" animBg="1"/>
      <p:bldP spid="79" grpId="0"/>
      <p:bldP spid="80" grpId="0"/>
      <p:bldP spid="82" grpId="0" animBg="1"/>
      <p:bldP spid="83" grpId="0" animBg="1"/>
      <p:bldP spid="84" grpId="0" animBg="1"/>
      <p:bldP spid="85" grpId="0" animBg="1"/>
      <p:bldP spid="87" grpId="0"/>
      <p:bldP spid="88" grpId="0"/>
      <p:bldP spid="81" grpId="0" animBg="1"/>
      <p:bldP spid="89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>
          <a:xfrm>
            <a:off x="2590800" y="291600"/>
            <a:ext cx="8944033" cy="508500"/>
          </a:xfrm>
        </p:spPr>
        <p:txBody>
          <a:bodyPr/>
          <a:lstStyle/>
          <a:p>
            <a:pPr>
              <a:defRPr/>
            </a:pPr>
            <a:r>
              <a:rPr lang="en-US"/>
              <a:t>Linacs’ modeling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</a:t>
            </a:fld>
            <a:endParaRPr lang="de-DE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27808" y="1005840"/>
            <a:ext cx="6134992" cy="3108960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 dirty="0"/>
              <a:t>Lattice modeling</a:t>
            </a:r>
            <a:r>
              <a:rPr lang="en-US" dirty="0"/>
              <a:t>: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FODO lattice with 90 </a:t>
            </a:r>
            <a:r>
              <a:rPr lang="en-US" sz="1600" dirty="0" err="1"/>
              <a:t>degs</a:t>
            </a:r>
            <a:r>
              <a:rPr lang="en-US" sz="1600" dirty="0"/>
              <a:t> phase advance/cell</a:t>
            </a:r>
            <a:endParaRPr sz="16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One quadrupole/RF structure. Option with half of the quadrupoles investigated.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/>
              <a:t>RF structures’ wakefield: Bane model (a is the iris radius</a:t>
            </a:r>
            <a:r>
              <a:rPr lang="en-US" sz="1600" dirty="0" smtClean="0"/>
              <a:t>)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dirty="0" smtClean="0"/>
              <a:t>90 degrees of the RF cavity corresponds to on-crest operation</a:t>
            </a:r>
            <a:endParaRPr sz="16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1600"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 dirty="0"/>
              <a:t>Simulation codes</a:t>
            </a:r>
            <a:r>
              <a:rPr lang="en-US" dirty="0"/>
              <a:t>:</a:t>
            </a:r>
            <a:endParaRPr sz="16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MAD-X</a:t>
            </a:r>
            <a:r>
              <a:rPr lang="en-US" sz="1600" dirty="0"/>
              <a:t> for the optics matching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Elegant</a:t>
            </a:r>
            <a:r>
              <a:rPr lang="en-US" sz="1600" dirty="0"/>
              <a:t> for the single bunch tracking simulations</a:t>
            </a:r>
            <a:endParaRPr sz="1600" dirty="0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sz="1600" b="1" dirty="0"/>
              <a:t>RF Track</a:t>
            </a:r>
            <a:r>
              <a:rPr lang="en-US" sz="1600" dirty="0"/>
              <a:t> for the single and multi-bunch tracking simulations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4632960"/>
          <a:ext cx="5257800" cy="1676400"/>
        </p:xfrm>
        <a:graphic>
          <a:graphicData uri="http://schemas.openxmlformats.org/drawingml/2006/table">
            <a:tbl>
              <a:tblPr firstRow="1" firstCol="1" bandRow="1">
                <a:tableStyleId>{C4FF356A-A9CE-D678-7961-CEA42CF83CFA}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QUADRUPOLES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e-Linac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Common Linac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/>
                        <a:t>Length (m)</a:t>
                      </a:r>
                      <a:endParaRPr lang="de-CH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0.25</a:t>
                      </a:r>
                      <a:endParaRPr lang="de-CH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Gradient (T/m)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 7.75…30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1…8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Number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18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60 (30)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Drift space (m)</a:t>
                      </a:r>
                      <a:endParaRPr lang="de-CH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0.25</a:t>
                      </a:r>
                      <a:endParaRPr lang="de-CH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45676"/>
              </p:ext>
            </p:extLst>
          </p:nvPr>
        </p:nvGraphicFramePr>
        <p:xfrm>
          <a:off x="6096000" y="4465320"/>
          <a:ext cx="5528486" cy="2011680"/>
        </p:xfrm>
        <a:graphic>
          <a:graphicData uri="http://schemas.openxmlformats.org/drawingml/2006/table">
            <a:tbl>
              <a:tblPr firstRow="1" firstCol="1" bandRow="1">
                <a:tableStyleId>{7E757D7F-97F2-E8B1-CFD3-6D4AD34211B9}</a:tableStyleId>
              </a:tblPr>
              <a:tblGrid>
                <a:gridCol w="271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dirty="0"/>
                        <a:t>RF </a:t>
                      </a:r>
                      <a:r>
                        <a:rPr lang="en-US" sz="1600" dirty="0" smtClean="0"/>
                        <a:t>STRUCTURES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eLinac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Common Linac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Length (m)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3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3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b="1" dirty="0"/>
                        <a:t>Frequency (GHz)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 smtClean="0"/>
                        <a:t>2.8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/>
                        <a:t>2.8</a:t>
                      </a: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b="0"/>
                        <a:t>Gradient (MV/m)</a:t>
                      </a:r>
                      <a:endParaRPr lang="de-CH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0"/>
                        <a:t>25</a:t>
                      </a:r>
                      <a:endParaRPr lang="de-CH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0" dirty="0"/>
                        <a:t>25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Number of cavities</a:t>
                      </a:r>
                      <a:endParaRPr lang="de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18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/>
                        <a:t>60</a:t>
                      </a:r>
                      <a:endParaRPr lang="de-C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3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/>
                        <a:t>Radius (a) over lambda</a:t>
                      </a:r>
                      <a:endParaRPr lang="de-CH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/>
                        <a:t>0.1…0.2</a:t>
                      </a:r>
                      <a:endParaRPr lang="de-CH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87124" y="1125700"/>
            <a:ext cx="4646589" cy="30627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8256984" y="2819400"/>
            <a:ext cx="1295400" cy="15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>
                <a:latin typeface="+mn-lt"/>
                <a:cs typeface="Franklin Gothic Book"/>
              </a:rPr>
              <a:t>RF structure</a:t>
            </a:r>
            <a:endParaRPr lang="de-CH" sz="1400" b="1" spc="30" dirty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0642931" y="2886595"/>
            <a:ext cx="1295400" cy="15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spc="30">
                <a:latin typeface="+mn-lt"/>
                <a:cs typeface="Franklin Gothic Book"/>
              </a:rPr>
              <a:t>Quadrupole</a:t>
            </a:r>
            <a:endParaRPr lang="de-CH" sz="1400" b="1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 bwMode="auto">
          <a:xfrm>
            <a:off x="932099" y="800100"/>
            <a:ext cx="11089232" cy="60230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Tuning of the final bunch length downstream of the </a:t>
            </a:r>
            <a:r>
              <a:rPr lang="en-US" sz="1800" b="1" spc="30" dirty="0" err="1" smtClean="0">
                <a:latin typeface="+mn-lt"/>
                <a:cs typeface="Franklin Gothic Book"/>
              </a:rPr>
              <a:t>linac</a:t>
            </a:r>
            <a:r>
              <a:rPr lang="en-US" sz="1800" b="1" spc="30" dirty="0" smtClean="0">
                <a:latin typeface="+mn-lt"/>
                <a:cs typeface="Franklin Gothic Book"/>
              </a:rPr>
              <a:t>(s):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Possible to maximize the beam quality from the gun (long bunch)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 smtClean="0">
              <a:latin typeface="+mn-lt"/>
              <a:cs typeface="Franklin Gothic Book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 smtClean="0">
              <a:latin typeface="+mn-lt"/>
              <a:cs typeface="Franklin Gothic Book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>
              <a:latin typeface="+mn-lt"/>
              <a:cs typeface="Franklin Gothic Book"/>
            </a:endParaRPr>
          </a:p>
          <a:p>
            <a:pPr>
              <a:lnSpc>
                <a:spcPct val="150000"/>
              </a:lnSpc>
              <a:buClr>
                <a:srgbClr val="2A6099"/>
              </a:buClr>
              <a:buSzPct val="150000"/>
              <a:defRPr/>
            </a:pPr>
            <a:endParaRPr lang="en-US" sz="2400" b="1" spc="30" dirty="0" smtClean="0">
              <a:latin typeface="+mn-lt"/>
              <a:cs typeface="Franklin Gothic Book"/>
            </a:endParaRPr>
          </a:p>
          <a:p>
            <a:pPr>
              <a:lnSpc>
                <a:spcPct val="15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Alternative to the high harmonic </a:t>
            </a:r>
            <a:r>
              <a:rPr lang="en-US" sz="1800" b="1" spc="30" dirty="0">
                <a:latin typeface="+mn-lt"/>
                <a:cs typeface="Franklin Gothic Book"/>
              </a:rPr>
              <a:t>cavity: “energy compressor” à la </a:t>
            </a:r>
            <a:r>
              <a:rPr lang="en-US" sz="1800" b="1" spc="30" dirty="0" err="1">
                <a:latin typeface="+mn-lt"/>
                <a:cs typeface="Franklin Gothic Book"/>
              </a:rPr>
              <a:t>SuperKEKB</a:t>
            </a:r>
            <a:r>
              <a:rPr lang="en-US" sz="1800" b="1" spc="30" dirty="0">
                <a:latin typeface="+mn-lt"/>
                <a:cs typeface="Franklin Gothic Book"/>
              </a:rPr>
              <a:t> very attractive</a:t>
            </a: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Maximize the bunch length over the f</a:t>
            </a:r>
            <a:r>
              <a:rPr lang="en-US" spc="30" baseline="-25000" dirty="0" smtClean="0">
                <a:latin typeface="+mn-lt"/>
                <a:cs typeface="Franklin Gothic Book"/>
              </a:rPr>
              <a:t>RF</a:t>
            </a:r>
            <a:r>
              <a:rPr lang="en-US" spc="30" dirty="0" smtClean="0">
                <a:latin typeface="+mn-lt"/>
                <a:cs typeface="Franklin Gothic Book"/>
              </a:rPr>
              <a:t> relative “harmonic” order increasing the bunch length compatibly with BD</a:t>
            </a: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This is more crucial for the higher frequency design option, and for the HE </a:t>
            </a:r>
            <a:r>
              <a:rPr lang="en-US" spc="30" dirty="0" err="1" smtClean="0">
                <a:latin typeface="+mn-lt"/>
                <a:cs typeface="Franklin Gothic Book"/>
              </a:rPr>
              <a:t>linac</a:t>
            </a:r>
            <a:r>
              <a:rPr lang="en-US" spc="30" dirty="0" smtClean="0">
                <a:latin typeface="+mn-lt"/>
                <a:cs typeface="Franklin Gothic Book"/>
              </a:rPr>
              <a:t>!</a:t>
            </a: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>
              <a:latin typeface="+mn-lt"/>
              <a:cs typeface="Franklin Gothic Book"/>
            </a:endParaRP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 smtClean="0">
              <a:latin typeface="+mn-lt"/>
              <a:cs typeface="Franklin Gothic Book"/>
            </a:endParaRP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>
              <a:latin typeface="+mn-lt"/>
              <a:cs typeface="Franklin Gothic Book"/>
            </a:endParaRP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 smtClean="0">
              <a:latin typeface="+mn-lt"/>
              <a:cs typeface="Franklin Gothic Book"/>
            </a:endParaRP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endParaRPr lang="en-US" spc="30" dirty="0">
              <a:latin typeface="+mn-lt"/>
              <a:cs typeface="Franklin Gothic Book"/>
            </a:endParaRPr>
          </a:p>
          <a:p>
            <a:pPr lvl="1">
              <a:spcBef>
                <a:spcPts val="0"/>
              </a:spcBef>
              <a:buClr>
                <a:srgbClr val="2A6099"/>
              </a:buClr>
              <a:buSzPct val="150000"/>
              <a:defRPr/>
            </a:pPr>
            <a:endParaRPr lang="en-US" sz="2800" spc="30" dirty="0" smtClean="0">
              <a:latin typeface="+mn-lt"/>
              <a:cs typeface="Franklin Gothic Book"/>
            </a:endParaRPr>
          </a:p>
          <a:p>
            <a:pPr marL="742950" lvl="1" indent="-285750"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In alternative or in addition a passive linearizer may be considered</a:t>
            </a:r>
            <a:endParaRPr lang="en-US" spc="30" dirty="0">
              <a:latin typeface="+mn-lt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further improvements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50</a:t>
            </a:fld>
            <a:endParaRPr lang="de-DE"/>
          </a:p>
        </p:txBody>
      </p:sp>
      <p:cxnSp>
        <p:nvCxnSpPr>
          <p:cNvPr id="92" name="Straight Connector 91"/>
          <p:cNvCxnSpPr>
            <a:endCxn id="101" idx="3"/>
          </p:cNvCxnSpPr>
          <p:nvPr/>
        </p:nvCxnSpPr>
        <p:spPr bwMode="auto">
          <a:xfrm flipV="1">
            <a:off x="1991544" y="1934583"/>
            <a:ext cx="5652814" cy="50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Rounded Rectangle 92"/>
          <p:cNvSpPr/>
          <p:nvPr/>
        </p:nvSpPr>
        <p:spPr bwMode="auto">
          <a:xfrm>
            <a:off x="2983914" y="1778043"/>
            <a:ext cx="3303664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2983914" y="1771515"/>
            <a:ext cx="3303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6704490" y="1794949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cxnSp>
        <p:nvCxnSpPr>
          <p:cNvPr id="98" name="Straight Connector 97"/>
          <p:cNvCxnSpPr>
            <a:stCxn id="102" idx="3"/>
          </p:cNvCxnSpPr>
          <p:nvPr/>
        </p:nvCxnSpPr>
        <p:spPr bwMode="auto">
          <a:xfrm>
            <a:off x="8120608" y="1934583"/>
            <a:ext cx="2793133" cy="39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Rounded Rectangle 98"/>
          <p:cNvSpPr/>
          <p:nvPr/>
        </p:nvSpPr>
        <p:spPr bwMode="auto">
          <a:xfrm>
            <a:off x="7625308" y="222604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0" name="Rounded Rectangle 99"/>
          <p:cNvSpPr/>
          <p:nvPr/>
        </p:nvSpPr>
        <p:spPr bwMode="auto">
          <a:xfrm>
            <a:off x="7825968" y="222604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7491958" y="170598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7968208" y="170598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1682" y="1378556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04" name="Rounded Rectangle 103"/>
          <p:cNvSpPr/>
          <p:nvPr/>
        </p:nvSpPr>
        <p:spPr bwMode="auto">
          <a:xfrm>
            <a:off x="8919445" y="1795616"/>
            <a:ext cx="1025170" cy="29035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819733" y="2103017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408472" y="2081705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n*f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0112524" y="1580556"/>
            <a:ext cx="1233265" cy="188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+mn-lt"/>
                <a:cs typeface="Franklin Gothic Book"/>
              </a:rPr>
              <a:t>Tunable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err="1" smtClean="0">
                <a:cs typeface="Franklin Gothic Book"/>
              </a:rPr>
              <a:t>z</a:t>
            </a:r>
            <a:endParaRPr lang="de-CH" sz="1800" b="1" kern="1000" spc="30" baseline="-25000" dirty="0">
              <a:cs typeface="Franklin Gothic Book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806259" y="1522249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8069885" y="2247164"/>
            <a:ext cx="2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Passive</a:t>
            </a:r>
            <a:r>
              <a:rPr lang="en-US" sz="1200" dirty="0" smtClean="0">
                <a:latin typeface="+mn-lt"/>
              </a:rPr>
              <a:t> removal of the residual chirp (RF structures off or Dechirper)</a:t>
            </a:r>
            <a:endParaRPr lang="de-CH" sz="1200" dirty="0">
              <a:latin typeface="+mn-lt"/>
            </a:endParaRPr>
          </a:p>
        </p:txBody>
      </p:sp>
      <p:cxnSp>
        <p:nvCxnSpPr>
          <p:cNvPr id="111" name="Straight Connector 110"/>
          <p:cNvCxnSpPr>
            <a:endCxn id="120" idx="3"/>
          </p:cNvCxnSpPr>
          <p:nvPr/>
        </p:nvCxnSpPr>
        <p:spPr bwMode="auto">
          <a:xfrm>
            <a:off x="2038694" y="3036700"/>
            <a:ext cx="463393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ounded Rectangle 111"/>
          <p:cNvSpPr/>
          <p:nvPr/>
        </p:nvSpPr>
        <p:spPr bwMode="auto">
          <a:xfrm>
            <a:off x="2991611" y="2848065"/>
            <a:ext cx="2390492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14" name="TextBox 113"/>
          <p:cNvSpPr txBox="1"/>
          <p:nvPr/>
        </p:nvSpPr>
        <p:spPr bwMode="auto">
          <a:xfrm>
            <a:off x="3016460" y="2840079"/>
            <a:ext cx="2359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5732760" y="2897066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cxnSp>
        <p:nvCxnSpPr>
          <p:cNvPr id="117" name="Straight Connector 116"/>
          <p:cNvCxnSpPr>
            <a:stCxn id="121" idx="3"/>
          </p:cNvCxnSpPr>
          <p:nvPr/>
        </p:nvCxnSpPr>
        <p:spPr bwMode="auto">
          <a:xfrm>
            <a:off x="7148878" y="3036700"/>
            <a:ext cx="375453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8" name="Rounded Rectangle 117"/>
          <p:cNvSpPr/>
          <p:nvPr/>
        </p:nvSpPr>
        <p:spPr bwMode="auto">
          <a:xfrm>
            <a:off x="6653578" y="332816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9" name="Rounded Rectangle 118"/>
          <p:cNvSpPr/>
          <p:nvPr/>
        </p:nvSpPr>
        <p:spPr bwMode="auto">
          <a:xfrm>
            <a:off x="6854238" y="332816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0" name="Rounded Rectangle 119"/>
          <p:cNvSpPr/>
          <p:nvPr/>
        </p:nvSpPr>
        <p:spPr bwMode="auto">
          <a:xfrm>
            <a:off x="6520228" y="280810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6996478" y="280810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370844" y="319788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097752" y="324829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n*f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112524" y="2708927"/>
            <a:ext cx="1233265" cy="188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+mn-lt"/>
                <a:cs typeface="Franklin Gothic Book"/>
              </a:rPr>
              <a:t>Tunable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err="1" smtClean="0">
                <a:cs typeface="Franklin Gothic Book"/>
              </a:rPr>
              <a:t>z</a:t>
            </a:r>
            <a:endParaRPr lang="de-CH" sz="1800" b="1" kern="1000" spc="30" baseline="-25000" dirty="0">
              <a:cs typeface="Franklin Gothic Book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631504" y="2530684"/>
            <a:ext cx="1334153" cy="259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r>
              <a:rPr lang="en-US" sz="1800" b="1" kern="1000" spc="30" dirty="0" smtClean="0">
                <a:latin typeface="+mn-lt"/>
                <a:cs typeface="Franklin Gothic Book"/>
              </a:rPr>
              <a:t> &lt; max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err="1" smtClean="0">
                <a:cs typeface="Franklin Gothic Book"/>
              </a:rPr>
              <a:t>z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27" name="Rounded Rectangle 126"/>
          <p:cNvSpPr/>
          <p:nvPr/>
        </p:nvSpPr>
        <p:spPr bwMode="auto">
          <a:xfrm>
            <a:off x="7360636" y="2859789"/>
            <a:ext cx="2390492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28" name="TextBox 127"/>
          <p:cNvSpPr txBox="1"/>
          <p:nvPr/>
        </p:nvSpPr>
        <p:spPr bwMode="auto">
          <a:xfrm>
            <a:off x="7373265" y="2842278"/>
            <a:ext cx="2359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849204" y="320961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0" name="TextBox 129"/>
          <p:cNvSpPr txBox="1"/>
          <p:nvPr/>
        </p:nvSpPr>
        <p:spPr bwMode="auto">
          <a:xfrm>
            <a:off x="7397038" y="3471391"/>
            <a:ext cx="2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Active</a:t>
            </a:r>
            <a:r>
              <a:rPr lang="en-US" sz="1200" dirty="0" smtClean="0">
                <a:latin typeface="+mn-lt"/>
              </a:rPr>
              <a:t> removal of the residual chirp (RF structures on, chicane shifted)</a:t>
            </a:r>
            <a:endParaRPr lang="de-CH" sz="1200" dirty="0">
              <a:latin typeface="+mn-lt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>
            <a:off x="1202005" y="5565283"/>
            <a:ext cx="319635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Rounded Rectangle 79"/>
          <p:cNvSpPr/>
          <p:nvPr/>
        </p:nvSpPr>
        <p:spPr bwMode="auto">
          <a:xfrm>
            <a:off x="1589446" y="5405289"/>
            <a:ext cx="2390492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1" name="TextBox 80"/>
          <p:cNvSpPr txBox="1"/>
          <p:nvPr/>
        </p:nvSpPr>
        <p:spPr bwMode="auto">
          <a:xfrm>
            <a:off x="1604770" y="5387778"/>
            <a:ext cx="2359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83" name="Straight Connector 82"/>
          <p:cNvCxnSpPr>
            <a:stCxn id="87" idx="3"/>
          </p:cNvCxnSpPr>
          <p:nvPr/>
        </p:nvCxnSpPr>
        <p:spPr bwMode="auto">
          <a:xfrm>
            <a:off x="7208034" y="5564875"/>
            <a:ext cx="375453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Rounded Rectangle 83"/>
          <p:cNvSpPr/>
          <p:nvPr/>
        </p:nvSpPr>
        <p:spPr bwMode="auto">
          <a:xfrm>
            <a:off x="6712734" y="585633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6913394" y="585634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6" name="Rounded Rectangle 85"/>
          <p:cNvSpPr/>
          <p:nvPr/>
        </p:nvSpPr>
        <p:spPr bwMode="auto">
          <a:xfrm>
            <a:off x="6579384" y="533627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7055634" y="533627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8679" y="575511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1</a:t>
            </a:r>
            <a:endParaRPr lang="de-CH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44094" y="576875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cs typeface="Franklin Gothic Book"/>
              </a:rPr>
              <a:t>f</a:t>
            </a:r>
            <a:r>
              <a:rPr lang="en-US" b="1" kern="1000" spc="30" baseline="-25000" dirty="0">
                <a:cs typeface="Franklin Gothic Book"/>
              </a:rPr>
              <a:t>1</a:t>
            </a:r>
            <a:endParaRPr lang="de-CH" b="1" kern="1000" spc="30" baseline="-25000" dirty="0" err="1">
              <a:cs typeface="Franklin Gothic Book"/>
            </a:endParaRPr>
          </a:p>
        </p:txBody>
      </p:sp>
      <p:sp>
        <p:nvSpPr>
          <p:cNvPr id="115" name="Rounded Rectangle 114"/>
          <p:cNvSpPr/>
          <p:nvPr/>
        </p:nvSpPr>
        <p:spPr bwMode="auto">
          <a:xfrm>
            <a:off x="4444241" y="479715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3" name="Rounded Rectangle 122"/>
          <p:cNvSpPr/>
          <p:nvPr/>
        </p:nvSpPr>
        <p:spPr bwMode="auto">
          <a:xfrm>
            <a:off x="4644901" y="479715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1" name="Rounded Rectangle 130"/>
          <p:cNvSpPr/>
          <p:nvPr/>
        </p:nvSpPr>
        <p:spPr bwMode="auto">
          <a:xfrm>
            <a:off x="4310891" y="533987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2" name="Rounded Rectangle 131"/>
          <p:cNvSpPr/>
          <p:nvPr/>
        </p:nvSpPr>
        <p:spPr bwMode="auto">
          <a:xfrm>
            <a:off x="4787141" y="533987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134" name="Straight Connector 133"/>
          <p:cNvCxnSpPr>
            <a:stCxn id="132" idx="3"/>
            <a:endCxn id="86" idx="1"/>
          </p:cNvCxnSpPr>
          <p:nvPr/>
        </p:nvCxnSpPr>
        <p:spPr bwMode="auto">
          <a:xfrm flipV="1">
            <a:off x="4939541" y="5564875"/>
            <a:ext cx="1639843" cy="35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Rounded Rectangle 81"/>
          <p:cNvSpPr/>
          <p:nvPr/>
        </p:nvSpPr>
        <p:spPr bwMode="auto">
          <a:xfrm>
            <a:off x="6194437" y="5417526"/>
            <a:ext cx="292403" cy="28836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932099" y="5213580"/>
            <a:ext cx="864096" cy="203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846323" y="5105142"/>
            <a:ext cx="1428206" cy="315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cs typeface="Franklin Gothic Book"/>
              </a:rPr>
              <a:t>z1</a:t>
            </a: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 = N*s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40" name="Rounded Rectangle 139"/>
          <p:cNvSpPr/>
          <p:nvPr/>
        </p:nvSpPr>
        <p:spPr bwMode="auto">
          <a:xfrm>
            <a:off x="8088632" y="5426067"/>
            <a:ext cx="2488475" cy="288360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516856" y="575098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cs typeface="Franklin Gothic Book"/>
              </a:rPr>
              <a:t>f</a:t>
            </a:r>
            <a:r>
              <a:rPr lang="en-US" b="1" kern="1000" spc="30" baseline="-25000" dirty="0" smtClean="0">
                <a:cs typeface="Franklin Gothic Book"/>
              </a:rPr>
              <a:t>1</a:t>
            </a:r>
            <a:r>
              <a:rPr lang="en-US" b="1" kern="1000" spc="30" dirty="0" smtClean="0">
                <a:cs typeface="Franklin Gothic Book"/>
              </a:rPr>
              <a:t> or f</a:t>
            </a:r>
            <a:r>
              <a:rPr lang="en-US" b="1" kern="1000" spc="30" baseline="-25000" dirty="0">
                <a:cs typeface="Franklin Gothic Book"/>
              </a:rPr>
              <a:t>2</a:t>
            </a:r>
            <a:endParaRPr lang="de-CH" b="1" kern="1000" spc="30" baseline="-25000" dirty="0">
              <a:cs typeface="Franklin Gothic Book"/>
            </a:endParaRPr>
          </a:p>
          <a:p>
            <a:pPr algn="ctr">
              <a:lnSpc>
                <a:spcPct val="110000"/>
              </a:lnSpc>
            </a:pPr>
            <a:endParaRPr lang="de-CH" b="1" kern="1000" spc="30" baseline="-25000" dirty="0" err="1">
              <a:cs typeface="Franklin Gothic Book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251882" y="5235763"/>
            <a:ext cx="864096" cy="308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z2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334740" y="5833259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R56&gt;0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599901" y="5008347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0810979" y="4831490"/>
            <a:ext cx="1333693" cy="603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z1</a:t>
            </a:r>
            <a:r>
              <a:rPr lang="en-US" sz="1800" b="1" kern="1000" spc="30" dirty="0" smtClean="0">
                <a:latin typeface="+mn-lt"/>
                <a:cs typeface="Franklin Gothic Book"/>
              </a:rPr>
              <a:t> &gt; </a:t>
            </a: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cs typeface="Franklin Gothic Book"/>
              </a:rPr>
              <a:t>z0</a:t>
            </a:r>
          </a:p>
          <a:p>
            <a:pPr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z2 </a:t>
            </a:r>
            <a:r>
              <a:rPr lang="en-US" sz="1800" b="1" kern="1000" spc="30" dirty="0" smtClean="0">
                <a:cs typeface="Franklin Gothic Book"/>
              </a:rPr>
              <a:t>&lt;&lt; </a:t>
            </a: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cs typeface="Franklin Gothic Book"/>
              </a:rPr>
              <a:t>z1</a:t>
            </a:r>
            <a:endParaRPr lang="en-US" sz="1800" b="1" kern="1000" spc="30" baseline="-25000" dirty="0">
              <a:cs typeface="Franklin Gothic Book"/>
            </a:endParaRPr>
          </a:p>
          <a:p>
            <a:pPr>
              <a:lnSpc>
                <a:spcPct val="110000"/>
              </a:lnSpc>
            </a:pP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cxnSp>
        <p:nvCxnSpPr>
          <p:cNvPr id="146" name="Straight Connector 145"/>
          <p:cNvCxnSpPr/>
          <p:nvPr/>
        </p:nvCxnSpPr>
        <p:spPr bwMode="auto">
          <a:xfrm>
            <a:off x="10802880" y="5564875"/>
            <a:ext cx="47154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TextBox 146"/>
          <p:cNvSpPr txBox="1"/>
          <p:nvPr/>
        </p:nvSpPr>
        <p:spPr bwMode="auto">
          <a:xfrm>
            <a:off x="8919446" y="1771515"/>
            <a:ext cx="102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10776520" y="6846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Back</a:t>
            </a:r>
            <a:endParaRPr lang="de-CH" sz="1400" dirty="0">
              <a:latin typeface="+mn-lt"/>
            </a:endParaRPr>
          </a:p>
        </p:txBody>
      </p:sp>
      <p:sp>
        <p:nvSpPr>
          <p:cNvPr id="66" name="Action Button: Return 65">
            <a:hlinkClick r:id="rId2" action="ppaction://hlinksldjump" highlightClick="1"/>
          </p:cNvPr>
          <p:cNvSpPr/>
          <p:nvPr/>
        </p:nvSpPr>
        <p:spPr bwMode="auto">
          <a:xfrm>
            <a:off x="10967146" y="281415"/>
            <a:ext cx="842883" cy="368055"/>
          </a:xfrm>
          <a:prstGeom prst="actionButtonReturn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992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 bwMode="auto">
          <a:xfrm>
            <a:off x="1447800" y="297180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 dirty="0" smtClean="0"/>
              <a:t>Others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36134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structure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52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24744"/>
            <a:ext cx="9579818" cy="5386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472264" y="291600"/>
            <a:ext cx="357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P. Craievich, FCC Week 2022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281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>
            <a:cxnSpLocks/>
            <a:endCxn id="29" idx="1"/>
          </p:cNvCxnSpPr>
          <p:nvPr/>
        </p:nvCxnSpPr>
        <p:spPr bwMode="auto">
          <a:xfrm flipV="1">
            <a:off x="9629957" y="1710010"/>
            <a:ext cx="114162" cy="4528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cxnSpLocks/>
          </p:cNvCxnSpPr>
          <p:nvPr/>
        </p:nvCxnSpPr>
        <p:spPr bwMode="auto">
          <a:xfrm>
            <a:off x="9501676" y="1303645"/>
            <a:ext cx="445894" cy="5856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cxnSpLocks/>
          </p:cNvCxnSpPr>
          <p:nvPr/>
        </p:nvCxnSpPr>
        <p:spPr bwMode="auto">
          <a:xfrm>
            <a:off x="540310" y="2121824"/>
            <a:ext cx="9110815" cy="383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cxnSpLocks/>
          </p:cNvCxnSpPr>
          <p:nvPr/>
        </p:nvCxnSpPr>
        <p:spPr bwMode="auto">
          <a:xfrm>
            <a:off x="11440851" y="1717478"/>
            <a:ext cx="7038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C5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 flipV="1">
            <a:off x="1087724" y="1322157"/>
            <a:ext cx="8423188" cy="471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“Minimalistic” schematic layout: a closer look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53</a:t>
            </a:fld>
            <a:endParaRPr lang="de-DE"/>
          </a:p>
        </p:txBody>
      </p:sp>
      <p:sp>
        <p:nvSpPr>
          <p:cNvPr id="5" name="Rounded Rectangle 4"/>
          <p:cNvSpPr/>
          <p:nvPr/>
        </p:nvSpPr>
        <p:spPr bwMode="auto">
          <a:xfrm>
            <a:off x="207324" y="1090964"/>
            <a:ext cx="1094510" cy="45720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07323" y="1196714"/>
            <a:ext cx="1092971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e- Linac a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002422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F88A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156264" y="1139564"/>
            <a:ext cx="893618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(BC)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21293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644250" y="1187544"/>
            <a:ext cx="1029280" cy="2469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(Match)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8136240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8291728" y="1196714"/>
            <a:ext cx="893618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Match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28148" y="1856875"/>
            <a:ext cx="5377853" cy="457200"/>
          </a:xfrm>
          <a:prstGeom prst="roundRect">
            <a:avLst>
              <a:gd name="adj" fmla="val 16667"/>
            </a:avLst>
          </a:prstGeom>
          <a:solidFill>
            <a:srgbClr val="AFD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67504" y="1919127"/>
            <a:ext cx="125857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>
                <a:cs typeface="Franklin Gothic Book"/>
              </a:rPr>
              <a:t>e+ Linac</a:t>
            </a:r>
            <a:endParaRPr lang="de-CH" b="1" spc="30">
              <a:cs typeface="Franklin Gothic Book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9744119" y="1481410"/>
            <a:ext cx="1947257" cy="45720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9801180" y="1528422"/>
            <a:ext cx="1833135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>
                <a:cs typeface="Franklin Gothic Book"/>
              </a:rPr>
              <a:t>Common Linac</a:t>
            </a:r>
            <a:endParaRPr lang="de-CH" b="1" spc="30">
              <a:cs typeface="Franklin Gothic Book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4402922" y="1090964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4497235" y="1170312"/>
            <a:ext cx="1011834" cy="207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(Match)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5856542" y="1090964"/>
            <a:ext cx="2051098" cy="45720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6277152" y="1196714"/>
            <a:ext cx="1092971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e- Linac b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7069984" y="1856875"/>
            <a:ext cx="984886" cy="457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7080129" y="1934231"/>
            <a:ext cx="893618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DR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8174900" y="1856875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8330388" y="1935779"/>
            <a:ext cx="893618" cy="295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Match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5733549" y="1856875"/>
            <a:ext cx="1198418" cy="457200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5889037" y="1935779"/>
            <a:ext cx="893618" cy="295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Match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1087724" y="2673610"/>
            <a:ext cx="9999987" cy="13314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Schematic layout must include: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Matching sections to and after the compression </a:t>
            </a:r>
            <a:r>
              <a:rPr lang="en-US" spc="30" dirty="0" smtClean="0">
                <a:latin typeface="+mn-lt"/>
                <a:cs typeface="Franklin Gothic Book"/>
              </a:rPr>
              <a:t>chicanes </a:t>
            </a:r>
            <a:r>
              <a:rPr lang="en-US" spc="30" dirty="0">
                <a:latin typeface="+mn-lt"/>
                <a:cs typeface="Franklin Gothic Book"/>
              </a:rPr>
              <a:t>(if present)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Independent matching sections to the common Linac (swap of </a:t>
            </a:r>
            <a:r>
              <a:rPr lang="en-US" spc="30" dirty="0" err="1">
                <a:latin typeface="Symbol"/>
                <a:cs typeface="Franklin Gothic Book"/>
              </a:rPr>
              <a:t>b</a:t>
            </a:r>
            <a:r>
              <a:rPr lang="en-US" spc="30" dirty="0" err="1">
                <a:latin typeface="+mn-lt"/>
                <a:cs typeface="Franklin Gothic Book"/>
              </a:rPr>
              <a:t>x</a:t>
            </a:r>
            <a:r>
              <a:rPr lang="en-US" spc="30" dirty="0">
                <a:latin typeface="+mn-lt"/>
                <a:cs typeface="Franklin Gothic Book"/>
              </a:rPr>
              <a:t> and </a:t>
            </a:r>
            <a:r>
              <a:rPr lang="en-US" spc="30" dirty="0">
                <a:latin typeface="Symbol"/>
                <a:cs typeface="Franklin Gothic Book"/>
              </a:rPr>
              <a:t>b</a:t>
            </a:r>
            <a:r>
              <a:rPr lang="en-US" spc="30" dirty="0">
                <a:latin typeface="+mn-lt"/>
                <a:cs typeface="Franklin Gothic Book"/>
              </a:rPr>
              <a:t>y for electrons and positrons)</a:t>
            </a:r>
            <a:endParaRPr dirty="0"/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>
                <a:latin typeface="+mn-lt"/>
                <a:cs typeface="Franklin Gothic Book"/>
              </a:rPr>
              <a:t>Independent launch orbit for electrons and positrons at the entrance of the common Linac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57216" y="4389788"/>
            <a:ext cx="7890354" cy="2093684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 bwMode="auto">
          <a:xfrm>
            <a:off x="7401724" y="5109909"/>
            <a:ext cx="369637" cy="517586"/>
          </a:xfrm>
          <a:prstGeom prst="roundRect">
            <a:avLst>
              <a:gd name="adj" fmla="val 16667"/>
            </a:avLst>
          </a:prstGeom>
          <a:solidFill>
            <a:srgbClr val="E5E5E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4800">
              <a:latin typeface="Time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7507162" y="4808828"/>
            <a:ext cx="560259" cy="1408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 dirty="0">
                <a:latin typeface="+mn-lt"/>
                <a:cs typeface="Franklin Gothic Book"/>
              </a:rPr>
              <a:t>Bend</a:t>
            </a:r>
            <a:endParaRPr lang="de-CH" sz="1800" b="1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103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Multi-bunch effects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88424" y="2017303"/>
            <a:ext cx="4136408" cy="3369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74525" y="2057400"/>
            <a:ext cx="4437156" cy="3383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2068967" y="5514468"/>
            <a:ext cx="257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1200"/>
              <a:t>Long-range transverse wakefield</a:t>
            </a:r>
            <a:endParaRPr/>
          </a:p>
          <a:p>
            <a:pPr algn="ctr">
              <a:defRPr/>
            </a:pPr>
            <a:endParaRPr lang="en-GB" sz="1200"/>
          </a:p>
          <a:p>
            <a:pPr algn="ctr">
              <a:defRPr/>
            </a:pPr>
            <a:r>
              <a:rPr lang="en-GB" sz="1200"/>
              <a:t>(Causes transverse jitter amplification)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6708321" y="5524628"/>
            <a:ext cx="238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1200"/>
              <a:t>Long-range longitudinal wakefield</a:t>
            </a:r>
          </a:p>
          <a:p>
            <a:pPr algn="ctr">
              <a:defRPr/>
            </a:pPr>
            <a:endParaRPr lang="en-GB" sz="1200"/>
          </a:p>
          <a:p>
            <a:pPr algn="ctr">
              <a:defRPr/>
            </a:pPr>
            <a:r>
              <a:rPr lang="en-GB" sz="1200"/>
              <a:t>(Causes multi-bunch beam loading)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1066800" y="1143000"/>
            <a:ext cx="80772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Example</a:t>
            </a:r>
            <a:r>
              <a:rPr lang="en-US" sz="1800" spc="30">
                <a:latin typeface="+mn-lt"/>
                <a:cs typeface="Franklin Gothic Book"/>
              </a:rPr>
              <a:t>: SwissFEL C-band cavities (f = 5.712 GHz)</a:t>
            </a:r>
            <a:endParaRPr lang="de-CH" sz="1800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LSP linearization without harmonic cavity: the options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55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 bwMode="auto">
          <a:xfrm>
            <a:off x="973366" y="1074663"/>
            <a:ext cx="11627233" cy="13892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Could we linearize with this layout using the harmonic cavity?</a:t>
            </a:r>
          </a:p>
          <a:p>
            <a:pPr marL="742950" lvl="1" indent="-285750">
              <a:lnSpc>
                <a:spcPct val="110000"/>
              </a:lnSpc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Linearization is more demanding higher the final beam energy is:</a:t>
            </a:r>
          </a:p>
          <a:p>
            <a:pPr marL="1200150" lvl="2" indent="-285750">
              <a:lnSpc>
                <a:spcPct val="110000"/>
              </a:lnSpc>
              <a:buClr>
                <a:srgbClr val="2A6099"/>
              </a:buClr>
              <a:buSzPct val="150000"/>
              <a:buFont typeface="Arial" panose="020B0604020202020204" pitchFamily="34" charset="0"/>
              <a:buChar char="→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 </a:t>
            </a:r>
            <a:r>
              <a:rPr lang="en-US" sz="1400" i="1" spc="30" dirty="0" smtClean="0">
                <a:latin typeface="+mn-lt"/>
                <a:cs typeface="Franklin Gothic Book"/>
              </a:rPr>
              <a:t>Energy compressor </a:t>
            </a:r>
            <a:r>
              <a:rPr lang="en-US" sz="1400" spc="30" dirty="0" smtClean="0">
                <a:latin typeface="+mn-lt"/>
                <a:cs typeface="Franklin Gothic Book"/>
              </a:rPr>
              <a:t>à la </a:t>
            </a:r>
            <a:r>
              <a:rPr lang="en-US" sz="1400" spc="30" dirty="0" err="1" smtClean="0">
                <a:latin typeface="+mn-lt"/>
                <a:cs typeface="Franklin Gothic Book"/>
              </a:rPr>
              <a:t>SuperEK</a:t>
            </a:r>
            <a:r>
              <a:rPr lang="en-US" sz="1400" spc="30" dirty="0" smtClean="0">
                <a:latin typeface="+mn-lt"/>
                <a:cs typeface="Franklin Gothic Book"/>
              </a:rPr>
              <a:t>-B looks very appealing</a:t>
            </a:r>
          </a:p>
          <a:p>
            <a:pPr marL="1200150" lvl="2" indent="-285750">
              <a:lnSpc>
                <a:spcPct val="110000"/>
              </a:lnSpc>
              <a:buClr>
                <a:srgbClr val="2A6099"/>
              </a:buClr>
              <a:buSzPct val="150000"/>
              <a:buFont typeface="Arial" panose="020B0604020202020204" pitchFamily="34" charset="0"/>
              <a:buChar char="→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Passive linearizer</a:t>
            </a:r>
          </a:p>
          <a:p>
            <a:pPr marL="1200150" lvl="2" indent="-285750">
              <a:lnSpc>
                <a:spcPct val="110000"/>
              </a:lnSpc>
              <a:buClr>
                <a:srgbClr val="2A6099"/>
              </a:buClr>
              <a:buSzPct val="150000"/>
              <a:buFont typeface="Arial" panose="020B0604020202020204" pitchFamily="34" charset="0"/>
              <a:buChar char="→"/>
              <a:defRPr/>
            </a:pPr>
            <a:r>
              <a:rPr lang="en-US" sz="1400" spc="30" dirty="0" smtClean="0">
                <a:latin typeface="+mn-lt"/>
                <a:cs typeface="Franklin Gothic Book"/>
              </a:rPr>
              <a:t> Compression (enough to reduce the impact of the RF curvature effect) and subsequent decompression of the bunch</a:t>
            </a:r>
          </a:p>
        </p:txBody>
      </p:sp>
      <p:cxnSp>
        <p:nvCxnSpPr>
          <p:cNvPr id="7" name="Straight Connector 6"/>
          <p:cNvCxnSpPr>
            <a:endCxn id="18" idx="3"/>
          </p:cNvCxnSpPr>
          <p:nvPr/>
        </p:nvCxnSpPr>
        <p:spPr bwMode="auto">
          <a:xfrm>
            <a:off x="7193863" y="3327421"/>
            <a:ext cx="2063411" cy="180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9899771" y="3205619"/>
            <a:ext cx="1025170" cy="29035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5645" y="355541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0" name="Straight Connector 9"/>
          <p:cNvCxnSpPr>
            <a:endCxn id="25" idx="3"/>
          </p:cNvCxnSpPr>
          <p:nvPr/>
        </p:nvCxnSpPr>
        <p:spPr bwMode="auto">
          <a:xfrm>
            <a:off x="787283" y="3362847"/>
            <a:ext cx="5796630" cy="861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ounded Rectangle 10"/>
          <p:cNvSpPr/>
          <p:nvPr/>
        </p:nvSpPr>
        <p:spPr bwMode="auto">
          <a:xfrm>
            <a:off x="2292405" y="3205766"/>
            <a:ext cx="1494142" cy="31496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864967" y="3226222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379" y="356247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2221663" y="3184608"/>
            <a:ext cx="1670380" cy="34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899824" y="3197006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9207113" y="362681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9397613" y="362681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9104874" y="311691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9539853" y="311691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20" name="Straight Connector 19"/>
          <p:cNvCxnSpPr>
            <a:stCxn id="19" idx="3"/>
            <a:endCxn id="8" idx="1"/>
          </p:cNvCxnSpPr>
          <p:nvPr/>
        </p:nvCxnSpPr>
        <p:spPr bwMode="auto">
          <a:xfrm>
            <a:off x="9692253" y="3345513"/>
            <a:ext cx="207518" cy="5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ounded Rectangle 21"/>
          <p:cNvSpPr/>
          <p:nvPr/>
        </p:nvSpPr>
        <p:spPr bwMode="auto">
          <a:xfrm>
            <a:off x="6907763" y="314286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568969" y="263691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759469" y="263691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431513" y="314286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26" name="Straight Connector 25"/>
          <p:cNvCxnSpPr>
            <a:stCxn id="22" idx="3"/>
          </p:cNvCxnSpPr>
          <p:nvPr/>
        </p:nvCxnSpPr>
        <p:spPr bwMode="auto">
          <a:xfrm flipV="1">
            <a:off x="7060163" y="3362847"/>
            <a:ext cx="1532049" cy="861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156173" y="356334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5.6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1513" y="3612843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4609" y="385777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 mm &lt; 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&lt; 2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26848" y="383955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&lt; 1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92915" y="3771591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tunable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53561" y="2795487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R56&gt;0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64084" y="551003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2203971" y="5319702"/>
            <a:ext cx="44119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ounded Rectangle 39"/>
          <p:cNvSpPr/>
          <p:nvPr/>
        </p:nvSpPr>
        <p:spPr bwMode="auto">
          <a:xfrm>
            <a:off x="2570844" y="5160385"/>
            <a:ext cx="1494142" cy="31496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1143406" y="5180841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8818" y="551708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2.8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2500102" y="5139227"/>
            <a:ext cx="1670380" cy="34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1178263" y="5151625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e-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5361810" y="5175522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3048" y="581239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 mm &lt; 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&lt; 2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57699" y="5524461"/>
            <a:ext cx="1722111" cy="228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11.8 </a:t>
            </a:r>
            <a:r>
              <a:rPr lang="en-US" sz="1200" kern="1000" spc="30" dirty="0">
                <a:latin typeface="+mn-lt"/>
                <a:cs typeface="Franklin Gothic Book"/>
              </a:rPr>
              <a:t>GHz, </a:t>
            </a:r>
            <a:r>
              <a:rPr lang="en-US" sz="1200" kern="1000" spc="30" dirty="0" smtClean="0">
                <a:latin typeface="+mn-lt"/>
                <a:cs typeface="Franklin Gothic Book"/>
              </a:rPr>
              <a:t>a</a:t>
            </a:r>
            <a:r>
              <a:rPr lang="en-US" sz="1200" kern="1000" spc="30" dirty="0" smtClean="0">
                <a:cs typeface="Franklin Gothic Book"/>
              </a:rPr>
              <a:t>/</a:t>
            </a:r>
            <a:r>
              <a:rPr lang="en-US" sz="1200" kern="1000" spc="30" dirty="0" smtClean="0">
                <a:latin typeface="Symbol" panose="05050102010706020507" pitchFamily="18" charset="2"/>
                <a:cs typeface="Franklin Gothic Book"/>
              </a:rPr>
              <a:t>l</a:t>
            </a:r>
            <a:endParaRPr lang="en-US" sz="12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4128030" y="361517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4318530" y="361517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3984520" y="310527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4460770" y="310527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74478" y="2783844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88633" y="356809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5.6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4796728" y="3212912"/>
            <a:ext cx="1494142" cy="31496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729125" y="3196705"/>
            <a:ext cx="155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7239521" y="3181672"/>
            <a:ext cx="1345942" cy="31496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7171918" y="3165465"/>
            <a:ext cx="1420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8" name="TextBox 77"/>
          <p:cNvSpPr txBox="1"/>
          <p:nvPr/>
        </p:nvSpPr>
        <p:spPr bwMode="auto">
          <a:xfrm>
            <a:off x="3817671" y="4105949"/>
            <a:ext cx="3788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Linearized not with high harmonic cavity</a:t>
            </a:r>
            <a:endParaRPr lang="de-CH" dirty="0"/>
          </a:p>
        </p:txBody>
      </p:sp>
      <p:cxnSp>
        <p:nvCxnSpPr>
          <p:cNvPr id="92" name="Straight Connector 91"/>
          <p:cNvCxnSpPr>
            <a:endCxn id="96" idx="3"/>
          </p:cNvCxnSpPr>
          <p:nvPr/>
        </p:nvCxnSpPr>
        <p:spPr bwMode="auto">
          <a:xfrm>
            <a:off x="7261466" y="5248842"/>
            <a:ext cx="2063411" cy="180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Rounded Rectangle 92"/>
          <p:cNvSpPr/>
          <p:nvPr/>
        </p:nvSpPr>
        <p:spPr bwMode="auto">
          <a:xfrm>
            <a:off x="9967374" y="5127040"/>
            <a:ext cx="1025170" cy="29035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9274716" y="554823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5" name="Rounded Rectangle 94"/>
          <p:cNvSpPr/>
          <p:nvPr/>
        </p:nvSpPr>
        <p:spPr bwMode="auto">
          <a:xfrm>
            <a:off x="9465216" y="554823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9172477" y="503833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9607456" y="503833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98" name="Straight Connector 97"/>
          <p:cNvCxnSpPr>
            <a:stCxn id="97" idx="3"/>
            <a:endCxn id="93" idx="1"/>
          </p:cNvCxnSpPr>
          <p:nvPr/>
        </p:nvCxnSpPr>
        <p:spPr bwMode="auto">
          <a:xfrm>
            <a:off x="9759856" y="5266934"/>
            <a:ext cx="207518" cy="5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Rounded Rectangle 98"/>
          <p:cNvSpPr/>
          <p:nvPr/>
        </p:nvSpPr>
        <p:spPr bwMode="auto">
          <a:xfrm>
            <a:off x="6975366" y="506428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0" name="Rounded Rectangle 99"/>
          <p:cNvSpPr/>
          <p:nvPr/>
        </p:nvSpPr>
        <p:spPr bwMode="auto">
          <a:xfrm>
            <a:off x="6636572" y="455833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6827072" y="455833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6499116" y="506428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103" name="Straight Connector 102"/>
          <p:cNvCxnSpPr>
            <a:stCxn id="99" idx="3"/>
          </p:cNvCxnSpPr>
          <p:nvPr/>
        </p:nvCxnSpPr>
        <p:spPr bwMode="auto">
          <a:xfrm flipV="1">
            <a:off x="7127766" y="5284268"/>
            <a:ext cx="1532049" cy="861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7223776" y="548476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5.6 </a:t>
            </a:r>
            <a:r>
              <a:rPr lang="en-US" sz="1200" kern="1000" spc="30" dirty="0">
                <a:latin typeface="+mn-lt"/>
                <a:cs typeface="Franklin Gothic Book"/>
              </a:rPr>
              <a:t>GHz, a/</a:t>
            </a:r>
            <a:r>
              <a:rPr lang="en-US" sz="1200" kern="1000" spc="30" dirty="0">
                <a:latin typeface="Symbol" panose="05050102010706020507" pitchFamily="18" charset="2"/>
                <a:cs typeface="Franklin Gothic Book"/>
              </a:rPr>
              <a:t>l</a:t>
            </a:r>
            <a:r>
              <a:rPr lang="en-US" sz="1200" kern="1000" spc="30" dirty="0">
                <a:latin typeface="+mn-lt"/>
                <a:cs typeface="Franklin Gothic Book"/>
              </a:rPr>
              <a:t> = </a:t>
            </a:r>
            <a:r>
              <a:rPr lang="en-US" sz="1200" kern="1000" spc="30" dirty="0" smtClean="0">
                <a:latin typeface="+mn-lt"/>
                <a:cs typeface="Franklin Gothic Book"/>
              </a:rPr>
              <a:t>0.15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499116" y="5534264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594451" y="576097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&lt; 1 mm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360518" y="569301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200" kern="1000" spc="30" dirty="0" smtClean="0">
                <a:latin typeface="+mn-lt"/>
                <a:cs typeface="Franklin Gothic Book"/>
              </a:rPr>
              <a:t>Max </a:t>
            </a:r>
            <a:r>
              <a:rPr lang="en-US" sz="1200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200" kern="1000" spc="30" dirty="0" err="1" smtClean="0">
                <a:latin typeface="+mn-lt"/>
                <a:cs typeface="Franklin Gothic Book"/>
              </a:rPr>
              <a:t>z</a:t>
            </a:r>
            <a:r>
              <a:rPr lang="en-US" sz="1200" kern="1000" spc="30" dirty="0" smtClean="0">
                <a:latin typeface="+mn-lt"/>
                <a:cs typeface="Franklin Gothic Book"/>
              </a:rPr>
              <a:t> tunable</a:t>
            </a:r>
            <a:endParaRPr lang="de-CH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121164" y="4716908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R56&gt;0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7307124" y="5103093"/>
            <a:ext cx="1345942" cy="31496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7239521" y="5086886"/>
            <a:ext cx="1420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4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considerations (valid for all the layouts)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56</a:t>
            </a:fld>
            <a:endParaRPr lang="de-DE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7515" y="3612802"/>
            <a:ext cx="668437" cy="3892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803045" y="3347681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3206" y="3735942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762578" y="3414487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82324" y="3410212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9909" y="4130776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8124661" y="3362151"/>
            <a:ext cx="695692" cy="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120192" y="3097029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4328" y="3069211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8079725" y="2974802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899471" y="2970527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7056" y="3691091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78002" y="2468657"/>
            <a:ext cx="2215270" cy="3122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No chirp (off-crest)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0309889" y="2989983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0129635" y="2985708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47220" y="3706272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69362" y="2468657"/>
            <a:ext cx="2215270" cy="3122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 smtClean="0">
                <a:latin typeface="+mn-lt"/>
                <a:cs typeface="Franklin Gothic Book"/>
              </a:rPr>
              <a:t>Chirp (phase </a:t>
            </a:r>
            <a:r>
              <a:rPr lang="en-US" kern="1000" spc="30" dirty="0">
                <a:latin typeface="+mn-lt"/>
                <a:cs typeface="Franklin Gothic Book"/>
              </a:rPr>
              <a:t>= 90 </a:t>
            </a:r>
            <a:r>
              <a:rPr lang="en-US" kern="1000" spc="30" dirty="0" err="1" smtClean="0">
                <a:latin typeface="+mn-lt"/>
                <a:cs typeface="Franklin Gothic Book"/>
              </a:rPr>
              <a:t>deg</a:t>
            </a:r>
            <a:r>
              <a:rPr lang="en-US" kern="1000" spc="30" dirty="0" smtClean="0">
                <a:latin typeface="+mn-lt"/>
                <a:cs typeface="Franklin Gothic Book"/>
              </a:rPr>
              <a:t>)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10129635" y="3706271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856944" y="3691090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4607761" y="4118502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755298" y="2014001"/>
            <a:ext cx="0" cy="848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4637877" y="2763823"/>
            <a:ext cx="9251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4575044" y="2009726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E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92629" y="2730290"/>
            <a:ext cx="180255" cy="181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kern="1000" spc="30" dirty="0">
                <a:latin typeface="+mn-lt"/>
                <a:cs typeface="Franklin Gothic Book"/>
              </a:rPr>
              <a:t>t</a:t>
            </a:r>
            <a:endParaRPr lang="de-CH" sz="1200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4895221" y="2295822"/>
            <a:ext cx="628551" cy="3276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823609" y="2304851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57746" y="2002882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6694458" y="255631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6365824" y="200972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6556324" y="200972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218208" y="255631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29710" y="1628800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R56&gt;0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6731980" y="346519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255730" y="346519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5730" y="3197709"/>
            <a:ext cx="632389" cy="296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R56&lt;0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 bwMode="auto">
              <a:xfrm>
                <a:off x="1199456" y="2691602"/>
                <a:ext cx="2170412" cy="802603"/>
              </a:xfrm>
              <a:prstGeom prst="rect">
                <a:avLst/>
              </a:prstGeom>
              <a:noFill/>
              <a:ln w="19050">
                <a:solidFill>
                  <a:srgbClr val="2B83D3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pc="30">
                          <a:latin typeface="Cambria Math"/>
                          <a:cs typeface="Franklin Gothic Book"/>
                        </a:rPr>
                        <m:t>𝐶𝐹</m:t>
                      </m:r>
                      <m:r>
                        <a:rPr lang="de-CH" sz="2000" i="1" spc="30">
                          <a:latin typeface="Cambria Math"/>
                          <a:cs typeface="Franklin Gothic Book"/>
                        </a:rPr>
                        <m:t>=</m:t>
                      </m:r>
                      <m:f>
                        <m:fPr>
                          <m:ctrlPr>
                            <a:rPr lang="de-CH" sz="2000" i="1" spc="30">
                              <a:latin typeface="Cambria Math" panose="02040503050406030204" pitchFamily="18" charset="0"/>
                              <a:ea typeface="Cambria Math"/>
                              <a:cs typeface="Franklin Gothic Book"/>
                            </a:rPr>
                          </m:ctrlPr>
                        </m:fPr>
                        <m:num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1−</m:t>
                          </m:r>
                          <m:r>
                            <a:rPr lang="en-US" sz="2000" b="0" i="1" spc="30">
                              <a:latin typeface="Cambria Math"/>
                              <a:cs typeface="Franklin Gothic Book"/>
                            </a:rPr>
                            <m:t>𝐴</m:t>
                          </m:r>
                          <m:r>
                            <a:rPr lang="en-US" sz="2000" b="0" i="1" spc="30">
                              <a:latin typeface="Cambria Math"/>
                              <a:ea typeface="Cambria Math"/>
                              <a:cs typeface="Franklin Gothic Book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pc="30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pc="3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pc="30">
                                  <a:latin typeface="Cambria Math"/>
                                  <a:ea typeface="Cambria Math"/>
                                </a:rPr>
                                <m:t>56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CH" sz="2000" spc="30" dirty="0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9456" y="2691602"/>
                <a:ext cx="2170412" cy="8026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2B83D3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 bwMode="auto">
          <a:xfrm>
            <a:off x="10422373" y="3169825"/>
            <a:ext cx="668437" cy="3892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10417903" y="2904704"/>
            <a:ext cx="267311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H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118064" y="3292965"/>
            <a:ext cx="195700" cy="387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0" dirty="0">
                <a:latin typeface="+mn-lt"/>
                <a:cs typeface="Franklin Gothic Book"/>
              </a:rPr>
              <a:t>T</a:t>
            </a:r>
            <a:endParaRPr lang="de-CH" kern="1000" spc="30" dirty="0" err="1">
              <a:latin typeface="+mn-lt"/>
              <a:cs typeface="Franklin Gothic Book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3882805" y="2304851"/>
            <a:ext cx="356835" cy="386751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3" name="Right Arrow 62"/>
          <p:cNvSpPr/>
          <p:nvPr/>
        </p:nvSpPr>
        <p:spPr bwMode="auto">
          <a:xfrm>
            <a:off x="3933067" y="3494205"/>
            <a:ext cx="356835" cy="386751"/>
          </a:xfrm>
          <a:prstGeom prst="rightArrow">
            <a:avLst/>
          </a:prstGeom>
          <a:solidFill>
            <a:srgbClr val="0F90FF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TextBox 63"/>
          <p:cNvSpPr txBox="1"/>
          <p:nvPr/>
        </p:nvSpPr>
        <p:spPr bwMode="auto">
          <a:xfrm>
            <a:off x="968918" y="765864"/>
            <a:ext cx="11099223" cy="9795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Bunch length tuning and operation point: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We select R56 to run at 90 degrees to generate the desired chirp for the compression: maximize the </a:t>
            </a:r>
            <a:r>
              <a:rPr lang="en-US" b="1" spc="30" dirty="0" smtClean="0">
                <a:latin typeface="+mn-lt"/>
                <a:cs typeface="Franklin Gothic Book"/>
              </a:rPr>
              <a:t>RF efficiency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</a:rPr>
              <a:t>The same argument is valid to </a:t>
            </a:r>
            <a:r>
              <a:rPr lang="en-US" b="1" spc="30" dirty="0" smtClean="0">
                <a:latin typeface="+mn-lt"/>
              </a:rPr>
              <a:t>elongate</a:t>
            </a:r>
            <a:r>
              <a:rPr lang="en-US" spc="30" dirty="0" smtClean="0">
                <a:latin typeface="+mn-lt"/>
              </a:rPr>
              <a:t> the beam swapping the sign of R56</a:t>
            </a:r>
            <a:endParaRPr lang="de-CH" spc="30" dirty="0">
              <a:latin typeface="+mn-lt"/>
              <a:cs typeface="Franklin Gothic Book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6373084" y="396317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6570478" y="3963177"/>
            <a:ext cx="16764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200084" y="4437112"/>
            <a:ext cx="11099223" cy="61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Energy spread tuning: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We may use not powered structures (not tunable) or dedicated structures, like a </a:t>
            </a:r>
            <a:r>
              <a:rPr lang="en-US" spc="30" dirty="0" err="1" smtClean="0">
                <a:latin typeface="+mn-lt"/>
                <a:cs typeface="Franklin Gothic Book"/>
              </a:rPr>
              <a:t>dechirper</a:t>
            </a:r>
            <a:r>
              <a:rPr lang="en-US" spc="30" dirty="0" smtClean="0">
                <a:latin typeface="+mn-lt"/>
                <a:cs typeface="Franklin Gothic Book"/>
              </a:rPr>
              <a:t> (tunable)</a:t>
            </a:r>
            <a:endParaRPr lang="en-US" b="1" spc="30" dirty="0" smtClean="0">
              <a:latin typeface="+mn-lt"/>
              <a:cs typeface="Franklin Gothic Book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181353" y="5301208"/>
            <a:ext cx="11099223" cy="15235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2A6099"/>
              </a:buClr>
              <a:buSzPct val="150000"/>
              <a:defRPr/>
            </a:pPr>
            <a:r>
              <a:rPr lang="en-US" sz="1800" b="1" spc="30" dirty="0" smtClean="0">
                <a:latin typeface="+mn-lt"/>
                <a:cs typeface="Franklin Gothic Book"/>
              </a:rPr>
              <a:t>Longitudinal phase space linearization (alternative to the harmonic cavity), like in </a:t>
            </a:r>
            <a:r>
              <a:rPr lang="en-US" sz="1800" b="1" spc="30" dirty="0" err="1" smtClean="0">
                <a:latin typeface="+mn-lt"/>
                <a:cs typeface="Franklin Gothic Book"/>
              </a:rPr>
              <a:t>SuperKEKB</a:t>
            </a:r>
            <a:r>
              <a:rPr lang="en-US" sz="1800" b="1" spc="30" dirty="0" smtClean="0">
                <a:latin typeface="+mn-lt"/>
                <a:cs typeface="Franklin Gothic Book"/>
              </a:rPr>
              <a:t>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Accelerate the bunch using stations with frequency f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Elongate the bunch by a factor 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Decelerate the beam with stations at frequency f (equivalent to Nth harmonic with the short bunch)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2A6099"/>
              </a:buClr>
              <a:buSzPct val="150000"/>
              <a:buFont typeface="Wingdings"/>
              <a:buChar char="§"/>
              <a:defRPr/>
            </a:pPr>
            <a:r>
              <a:rPr lang="en-US" spc="30" dirty="0" smtClean="0">
                <a:latin typeface="+mn-lt"/>
                <a:cs typeface="Franklin Gothic Book"/>
              </a:rPr>
              <a:t>Compress the beam</a:t>
            </a:r>
          </a:p>
        </p:txBody>
      </p:sp>
    </p:spTree>
    <p:extLst>
      <p:ext uri="{BB962C8B-B14F-4D97-AF65-F5344CB8AC3E}">
        <p14:creationId xmlns:p14="http://schemas.microsoft.com/office/powerpoint/2010/main" val="42707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6200" y="3276600"/>
            <a:ext cx="12039600" cy="3378927"/>
          </a:xfrm>
          <a:prstGeom prst="rect">
            <a:avLst/>
          </a:prstGeom>
          <a:solidFill>
            <a:srgbClr val="D9EEFF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Orbit correction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57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90220" y="3639899"/>
            <a:ext cx="3809999" cy="2923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0528" y="3640011"/>
            <a:ext cx="3860729" cy="292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49182" y="3639899"/>
            <a:ext cx="3844698" cy="2923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 bwMode="auto">
          <a:xfrm>
            <a:off x="874343" y="3346138"/>
            <a:ext cx="2438400" cy="3317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No orbit correction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5741207" y="3346138"/>
            <a:ext cx="708025" cy="3317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Case 1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13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66800" y="787718"/>
            <a:ext cx="11049000" cy="2368232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000" b="1"/>
              <a:t>Built-in algorithms for our case (Elegant)</a:t>
            </a:r>
            <a:r>
              <a:rPr lang="en-US" sz="2000"/>
              <a:t>: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i="1"/>
              <a:t>One-to-one</a:t>
            </a:r>
            <a:r>
              <a:rPr lang="en-US"/>
              <a:t>: </a:t>
            </a:r>
            <a:r>
              <a:rPr lang="en-US">
                <a:solidFill>
                  <a:srgbClr val="000000"/>
                </a:solidFill>
              </a:rPr>
              <a:t>pairing one corrector with the next downstream BPM</a:t>
            </a: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i="1"/>
              <a:t>One-to-best</a:t>
            </a:r>
            <a:r>
              <a:rPr lang="en-US"/>
              <a:t>: </a:t>
            </a:r>
            <a:r>
              <a:rPr lang="en-US">
                <a:solidFill>
                  <a:srgbClr val="000000"/>
                </a:solidFill>
              </a:rPr>
              <a:t>attempts to find a BPM with a large response to each corrector</a:t>
            </a: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 i="1">
                <a:solidFill>
                  <a:srgbClr val="000000"/>
                </a:solidFill>
              </a:rPr>
              <a:t>Global</a:t>
            </a:r>
            <a:r>
              <a:rPr lang="en-US">
                <a:solidFill>
                  <a:srgbClr val="000000"/>
                </a:solidFill>
              </a:rPr>
              <a:t>: uses the global response matrix </a:t>
            </a:r>
            <a:endParaRPr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 sz="80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2000" b="1"/>
              <a:t>Simulated scenarios</a:t>
            </a:r>
            <a:r>
              <a:rPr lang="en-US" sz="2000"/>
              <a:t>:</a:t>
            </a:r>
          </a:p>
          <a:p>
            <a:pPr marL="698500" lvl="2" indent="-342900">
              <a:buFont typeface="+mj-lt"/>
              <a:buAutoNum type="arabicPeriod"/>
              <a:defRPr/>
            </a:pPr>
            <a:r>
              <a:rPr lang="en-US" i="1"/>
              <a:t>One-to-one</a:t>
            </a:r>
            <a:r>
              <a:rPr lang="en-US"/>
              <a:t> with 2 corrector and 2 BPM each 3 quadrupoles</a:t>
            </a:r>
            <a:endParaRPr/>
          </a:p>
          <a:p>
            <a:pPr marL="698500" lvl="2" indent="-342900">
              <a:buFont typeface="+mj-lt"/>
              <a:buAutoNum type="arabicPeriod"/>
              <a:defRPr/>
            </a:pPr>
            <a:r>
              <a:rPr lang="en-US" i="1"/>
              <a:t>One-to-one</a:t>
            </a:r>
            <a:r>
              <a:rPr lang="en-US"/>
              <a:t> with 1 corrector and 1 BPM each 3 quadrupoles (max kick&lt;100 urad). Considered in the following.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9734868" y="3346138"/>
            <a:ext cx="708025" cy="3317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Case 2</a:t>
            </a:r>
            <a:endParaRPr lang="de-CH" sz="1800" b="1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78470" y="3508383"/>
            <a:ext cx="4267200" cy="32003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Different </a:t>
            </a:r>
            <a:r>
              <a:rPr lang="en-US" dirty="0" smtClean="0"/>
              <a:t>lattices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58</a:t>
            </a:fld>
            <a:endParaRPr lang="de-DE"/>
          </a:p>
        </p:txBody>
      </p:sp>
      <p:pic>
        <p:nvPicPr>
          <p:cNvPr id="1026" name="Picture 2" descr="plot_single_bunch_action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38635" y="165975"/>
            <a:ext cx="4527550" cy="339566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7520" y="2139843"/>
            <a:ext cx="4546715" cy="3289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9381836" y="1379692"/>
            <a:ext cx="1331383" cy="7132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e-common, low number of quads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8610600" y="3784620"/>
            <a:ext cx="1331383" cy="7132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e-Linac, large number of quads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549287" y="990600"/>
            <a:ext cx="4318113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Case with one quadrupole each two structures</a:t>
            </a:r>
            <a:endParaRPr lang="de-CH" sz="1800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Best working point?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59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b="6756"/>
          <a:stretch/>
        </p:blipFill>
        <p:spPr bwMode="auto">
          <a:xfrm>
            <a:off x="2357120" y="1009051"/>
            <a:ext cx="3129280" cy="2012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r="8888" b="7040"/>
          <a:stretch/>
        </p:blipFill>
        <p:spPr bwMode="auto">
          <a:xfrm>
            <a:off x="5173980" y="1035054"/>
            <a:ext cx="2667000" cy="1879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50354" y="1103532"/>
            <a:ext cx="2569201" cy="18106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3810000" y="3325168"/>
            <a:ext cx="6553200" cy="1000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>
                <a:latin typeface="+mn-lt"/>
                <a:cs typeface="Franklin Gothic Book"/>
              </a:rPr>
              <a:t>We may run some structures off-crest, and some others on crest. More off-crest gives a more linear dechirp, but also more energy jitter due to arrival time jitter and RF timing jitter.</a:t>
            </a:r>
            <a:endParaRPr lang="de-CH" spc="30">
              <a:latin typeface="+mn-lt"/>
              <a:cs typeface="Franklin Gothic Book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53901" y="3033416"/>
            <a:ext cx="2128606" cy="15840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85402" y="4631116"/>
            <a:ext cx="2862537" cy="21478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6664406" y="5004977"/>
            <a:ext cx="3767235" cy="14001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>
                <a:latin typeface="+mn-lt"/>
                <a:cs typeface="Franklin Gothic Book"/>
              </a:rPr>
              <a:t>Many more solutions are possible.</a:t>
            </a:r>
            <a:endParaRPr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>
                <a:latin typeface="+mn-lt"/>
                <a:cs typeface="Franklin Gothic Book"/>
              </a:rPr>
              <a:t>I would pick up one with the beginning as much as possible on crest, and after off-crest: better for transverse and we use the more linear part of the RF, but jitter?</a:t>
            </a:r>
            <a:endParaRPr lang="de-CH" spc="30">
              <a:latin typeface="+mn-lt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638800" y="792312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0.15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8382000" y="807443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0.10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2855560" y="832575"/>
            <a:ext cx="1981200" cy="232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a/</a:t>
            </a:r>
            <a:r>
              <a:rPr lang="en-US" sz="1800" b="1" spc="30">
                <a:latin typeface="Symbol"/>
                <a:cs typeface="Franklin Gothic Book"/>
              </a:rPr>
              <a:t>l</a:t>
            </a:r>
            <a:r>
              <a:rPr lang="en-US" sz="1800" b="1" spc="30">
                <a:latin typeface="+mn-lt"/>
                <a:cs typeface="Franklin Gothic Book"/>
              </a:rPr>
              <a:t> = 0.20</a:t>
            </a:r>
            <a:endParaRPr lang="de-CH" sz="1800" b="1" spc="30">
              <a:latin typeface="+mn-lt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876800" y="4800600"/>
            <a:ext cx="1371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533900" y="4890676"/>
            <a:ext cx="19050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Several combination of phases along the Linac</a:t>
            </a:r>
            <a:endParaRPr lang="de-CH" sz="1200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Single bunch effects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6</a:t>
            </a:fld>
            <a:endParaRPr lang="de-DE"/>
          </a:p>
        </p:txBody>
      </p:sp>
      <p:sp>
        <p:nvSpPr>
          <p:cNvPr id="8" name="Content Placeholder 1"/>
          <p:cNvSpPr>
            <a:spLocks noGrp="1"/>
          </p:cNvSpPr>
          <p:nvPr>
            <p:ph idx="4294967295"/>
          </p:nvPr>
        </p:nvSpPr>
        <p:spPr bwMode="auto">
          <a:xfrm>
            <a:off x="913554" y="849525"/>
            <a:ext cx="11202246" cy="4236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GB"/>
              <a:t>Single-bunch effects are dominated by short-range </a:t>
            </a:r>
            <a:r>
              <a:rPr lang="en-GB" b="1">
                <a:solidFill>
                  <a:srgbClr val="2B83D3"/>
                </a:solidFill>
              </a:rPr>
              <a:t>wakefield</a:t>
            </a:r>
            <a:r>
              <a:rPr lang="en-GB"/>
              <a:t>, elements </a:t>
            </a:r>
            <a:r>
              <a:rPr lang="en-GB" b="1">
                <a:solidFill>
                  <a:srgbClr val="2B83D3"/>
                </a:solidFill>
              </a:rPr>
              <a:t>misalignment</a:t>
            </a:r>
            <a:r>
              <a:rPr lang="en-GB"/>
              <a:t>, </a:t>
            </a:r>
            <a:r>
              <a:rPr lang="en-GB" b="1">
                <a:solidFill>
                  <a:srgbClr val="2B83D3"/>
                </a:solidFill>
              </a:rPr>
              <a:t>RF</a:t>
            </a:r>
            <a:r>
              <a:rPr lang="en-GB"/>
              <a:t> curvature, and incoming </a:t>
            </a:r>
            <a:r>
              <a:rPr lang="en-GB" b="1">
                <a:solidFill>
                  <a:srgbClr val="2B83D3"/>
                </a:solidFill>
              </a:rPr>
              <a:t>jitter</a:t>
            </a:r>
            <a:r>
              <a:rPr lang="en-GB"/>
              <a:t> </a:t>
            </a:r>
            <a:endParaRPr lang="en-GB" b="1">
              <a:solidFill>
                <a:srgbClr val="2B83D3"/>
              </a:solidFill>
            </a:endParaRPr>
          </a:p>
          <a:p>
            <a:pPr marL="0" indent="0" algn="ctr">
              <a:buNone/>
              <a:defRPr/>
            </a:pPr>
            <a:endParaRPr lang="en-GB" sz="1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3688" y="3115757"/>
            <a:ext cx="4229308" cy="2947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 bwMode="auto">
          <a:xfrm>
            <a:off x="2769601" y="2644346"/>
            <a:ext cx="6525392" cy="3336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spc="30">
                <a:latin typeface="+mn-lt"/>
                <a:cs typeface="Franklin Gothic Book"/>
              </a:rPr>
              <a:t>2D scans to determine the optimal working point</a:t>
            </a:r>
            <a:endParaRPr lang="de-CH" sz="1800" b="1" spc="30">
              <a:latin typeface="+mn-lt"/>
              <a:cs typeface="Franklin Gothic Boo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91400" y="3151167"/>
            <a:ext cx="3956716" cy="3005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 bwMode="auto">
          <a:xfrm>
            <a:off x="1070401" y="4436710"/>
            <a:ext cx="35814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solidFill>
                  <a:schemeClr val="bg1"/>
                </a:solidFill>
                <a:latin typeface="+mn-lt"/>
                <a:cs typeface="Franklin Gothic Book"/>
              </a:rPr>
              <a:t>Transverse: emittance</a:t>
            </a:r>
            <a:endParaRPr lang="de-CH" sz="2000" b="1" cap="small" spc="3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922553" y="4436710"/>
            <a:ext cx="3118516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solidFill>
                  <a:schemeClr val="bg1"/>
                </a:solidFill>
                <a:latin typeface="+mn-lt"/>
                <a:cs typeface="Franklin Gothic Book"/>
              </a:rPr>
              <a:t>Longitudinal: energy spread</a:t>
            </a:r>
            <a:endParaRPr lang="de-CH" sz="2000" b="1" cap="small" spc="3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0" y="6222272"/>
            <a:ext cx="5588451" cy="483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>
                <a:latin typeface="+mn-lt"/>
                <a:cs typeface="Franklin Gothic Book"/>
              </a:rPr>
              <a:t>Scan of the rms bunch length (</a:t>
            </a:r>
            <a:r>
              <a:rPr lang="en-US" spc="30">
                <a:latin typeface="Symbol"/>
                <a:cs typeface="Franklin Gothic Book"/>
              </a:rPr>
              <a:t>s</a:t>
            </a:r>
            <a:r>
              <a:rPr lang="en-US" spc="30" baseline="-25000">
                <a:latin typeface="+mn-lt"/>
                <a:cs typeface="Franklin Gothic Book"/>
              </a:rPr>
              <a:t>z</a:t>
            </a:r>
            <a:r>
              <a:rPr lang="en-US" spc="30">
                <a:latin typeface="+mn-lt"/>
                <a:cs typeface="Franklin Gothic Book"/>
              </a:rPr>
              <a:t>) and the aperture of the RF structures (a/</a:t>
            </a:r>
            <a:r>
              <a:rPr lang="en-US" spc="30">
                <a:latin typeface="Symbol"/>
                <a:cs typeface="Franklin Gothic Book"/>
              </a:rPr>
              <a:t>l</a:t>
            </a:r>
            <a:r>
              <a:rPr lang="en-US" spc="30">
                <a:latin typeface="+mn-lt"/>
                <a:cs typeface="Franklin Gothic Book"/>
              </a:rPr>
              <a:t>)</a:t>
            </a:r>
            <a:endParaRPr lang="de-CH" spc="30">
              <a:latin typeface="+mn-lt"/>
              <a:cs typeface="Franklin Gothic Book"/>
            </a:endParaRP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48881" y="1304794"/>
            <a:ext cx="5199519" cy="1362206"/>
          </a:xfrm>
        </p:spPr>
        <p:txBody>
          <a:bodyPr/>
          <a:lstStyle/>
          <a:p>
            <a:pPr marL="0" indent="0" algn="ctr">
              <a:buClr>
                <a:srgbClr val="0070C0"/>
              </a:buClr>
              <a:buSzPct val="150000"/>
              <a:buNone/>
              <a:defRPr/>
            </a:pPr>
            <a:r>
              <a:rPr lang="en-US" sz="1600" b="1" dirty="0"/>
              <a:t>Emittance growth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 dirty="0"/>
              <a:t>Sources</a:t>
            </a:r>
            <a:r>
              <a:rPr lang="en-US" sz="1400" b="1" dirty="0"/>
              <a:t>:</a:t>
            </a:r>
            <a:r>
              <a:rPr lang="en-US" sz="1400" dirty="0"/>
              <a:t> off-axis orbit and/or </a:t>
            </a:r>
            <a:r>
              <a:rPr lang="en-GB" sz="1400" dirty="0"/>
              <a:t>random misalignments of several elements (RF structures and quadrupoles)</a:t>
            </a:r>
            <a:endParaRPr dirty="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 dirty="0"/>
              <a:t>Possible cures</a:t>
            </a:r>
            <a:r>
              <a:rPr lang="en-US" sz="1400" b="1" dirty="0"/>
              <a:t>:</a:t>
            </a:r>
            <a:r>
              <a:rPr lang="en-US" sz="1400" dirty="0"/>
              <a:t> trajectory correction, </a:t>
            </a:r>
            <a:r>
              <a:rPr lang="en-GB" sz="1400" dirty="0"/>
              <a:t>optimization of the RF structures </a:t>
            </a:r>
            <a:r>
              <a:rPr lang="en-GB" sz="1400" dirty="0" smtClean="0"/>
              <a:t>design</a:t>
            </a:r>
            <a:endParaRPr lang="en-GB" sz="1400" dirty="0"/>
          </a:p>
        </p:txBody>
      </p:sp>
      <p:sp>
        <p:nvSpPr>
          <p:cNvPr id="18" name="Content Placeholder 1"/>
          <p:cNvSpPr txBox="1"/>
          <p:nvPr/>
        </p:nvSpPr>
        <p:spPr bwMode="auto">
          <a:xfrm>
            <a:off x="7038200" y="1304794"/>
            <a:ext cx="5199520" cy="13622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7175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895350" marR="0" indent="-17780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/>
              <a:buChar char="-"/>
              <a:defRPr sz="1800" spc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107473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r>
              <a:rPr lang="en-GB" sz="1600" b="1"/>
              <a:t>Projected energy spread</a:t>
            </a:r>
            <a:endParaRPr lang="en-GB" sz="160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/>
              <a:t>Sources</a:t>
            </a:r>
            <a:r>
              <a:rPr lang="en-US" sz="1400" b="1"/>
              <a:t>:</a:t>
            </a:r>
            <a:r>
              <a:rPr lang="en-US" sz="1400"/>
              <a:t> RF curvature and longitudinal wakefield vs bunch length</a:t>
            </a:r>
            <a:endParaRPr lang="en-GB" sz="1400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sz="1400" b="1" i="1"/>
              <a:t>Possible cures</a:t>
            </a:r>
            <a:r>
              <a:rPr lang="en-US" sz="1400" b="1"/>
              <a:t>:</a:t>
            </a:r>
            <a:r>
              <a:rPr lang="en-US" sz="1400"/>
              <a:t> compensation of the RF curvature effect with the longitudinal wake potential</a:t>
            </a:r>
            <a:endParaRPr lang="en-GB" sz="140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6687586" y="6222272"/>
            <a:ext cx="5588451" cy="483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pc="30">
                <a:latin typeface="+mn-lt"/>
                <a:cs typeface="Franklin Gothic Book"/>
              </a:rPr>
              <a:t>Scan of the bunch length (</a:t>
            </a:r>
            <a:r>
              <a:rPr lang="en-US" spc="30">
                <a:latin typeface="Symbol"/>
                <a:cs typeface="Franklin Gothic Book"/>
              </a:rPr>
              <a:t>s</a:t>
            </a:r>
            <a:r>
              <a:rPr lang="en-US" spc="30" baseline="-25000">
                <a:latin typeface="+mn-lt"/>
                <a:cs typeface="Franklin Gothic Book"/>
              </a:rPr>
              <a:t>z</a:t>
            </a:r>
            <a:r>
              <a:rPr lang="en-US" spc="30">
                <a:latin typeface="+mn-lt"/>
                <a:cs typeface="Franklin Gothic Book"/>
              </a:rPr>
              <a:t>) and the RF phase (90 deg corresponds to on-crest phase)</a:t>
            </a:r>
            <a:endParaRPr lang="de-CH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Other effects to be considered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60</a:t>
            </a:fld>
            <a:endParaRPr lang="de-DE"/>
          </a:p>
        </p:txBody>
      </p:sp>
      <p:sp>
        <p:nvSpPr>
          <p:cNvPr id="10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066801" y="800100"/>
            <a:ext cx="6440957" cy="3695699"/>
          </a:xfrm>
        </p:spPr>
        <p:txBody>
          <a:bodyPr/>
          <a:lstStyle/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/>
              <a:t>Beam loading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/>
              <a:t>Energy loss induced by the first bunch due to long range longitudinal wakefield</a:t>
            </a:r>
            <a:endParaRPr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/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endParaRPr lang="en-US"/>
          </a:p>
          <a:p>
            <a:pPr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b="1"/>
              <a:t>Charge jitter</a:t>
            </a:r>
          </a:p>
          <a:p>
            <a:pPr lvl="2">
              <a:buClr>
                <a:srgbClr val="0070C0"/>
              </a:buClr>
              <a:buSzPct val="150000"/>
              <a:buFont typeface="Arial"/>
              <a:buChar char="•"/>
              <a:defRPr/>
            </a:pPr>
            <a:r>
              <a:rPr lang="en-US"/>
              <a:t>Energy loss induced by the first bunch due to long range longitudinal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5815" y="666968"/>
            <a:ext cx="3429762" cy="2572526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 bwMode="auto">
          <a:xfrm>
            <a:off x="4058679" y="1884609"/>
            <a:ext cx="457200" cy="32248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2400" b="0" i="0" u="none" strike="noStrike" cap="none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1426986" y="2350654"/>
            <a:ext cx="5720587" cy="5449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To be compensated with different energy gain for the two bunches</a:t>
            </a:r>
            <a:endParaRPr lang="de-CH" sz="1800" spc="30">
              <a:latin typeface="+mn-lt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912818" y="1223241"/>
            <a:ext cx="8796587" cy="172983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72" name="Straight Connector 71"/>
          <p:cNvCxnSpPr>
            <a:stCxn id="70" idx="3"/>
            <a:endCxn id="110" idx="1"/>
          </p:cNvCxnSpPr>
          <p:nvPr/>
        </p:nvCxnSpPr>
        <p:spPr bwMode="auto">
          <a:xfrm>
            <a:off x="4834354" y="3929659"/>
            <a:ext cx="3601661" cy="243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promising designs for different machine layouts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61</a:t>
            </a:fld>
            <a:endParaRPr lang="de-DE"/>
          </a:p>
        </p:txBody>
      </p:sp>
      <p:sp>
        <p:nvSpPr>
          <p:cNvPr id="84" name="TextBox 83"/>
          <p:cNvSpPr txBox="1"/>
          <p:nvPr/>
        </p:nvSpPr>
        <p:spPr>
          <a:xfrm>
            <a:off x="6851155" y="1838005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4170620" y="1643917"/>
            <a:ext cx="6580461" cy="242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Rounded Rectangle 85"/>
          <p:cNvSpPr/>
          <p:nvPr/>
        </p:nvSpPr>
        <p:spPr bwMode="auto">
          <a:xfrm>
            <a:off x="6073360" y="1496114"/>
            <a:ext cx="3322611" cy="3254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4606162" y="1496408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300538" y="1814698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6726553" y="147860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4640634" y="1467192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055014" y="1304592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kern="1000" spc="30" dirty="0">
                <a:cs typeface="Franklin Gothic Book"/>
              </a:rPr>
              <a:t>~</a:t>
            </a:r>
            <a:r>
              <a:rPr lang="en-US" b="1" kern="1000" spc="30" dirty="0" smtClean="0">
                <a:latin typeface="+mn-lt"/>
                <a:cs typeface="Franklin Gothic Book"/>
              </a:rPr>
              <a:t> 1-1.2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0328397" y="1431819"/>
            <a:ext cx="1595110" cy="472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8662" y="4094423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 = 5.6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1420072" y="3957403"/>
            <a:ext cx="2896389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Rounded Rectangle 59"/>
          <p:cNvSpPr/>
          <p:nvPr/>
        </p:nvSpPr>
        <p:spPr bwMode="auto">
          <a:xfrm>
            <a:off x="1786585" y="3809893"/>
            <a:ext cx="1220558" cy="278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06870" y="415208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3468981" y="3790025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4365707" y="319117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4566367" y="319117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4211262" y="3682505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4681954" y="3701059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84995" y="4148447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>
                <a:latin typeface="+mn-lt"/>
                <a:cs typeface="Franklin Gothic Book"/>
              </a:rPr>
              <a:t>M</a:t>
            </a:r>
            <a:r>
              <a:rPr lang="en-US" b="1" kern="1000" spc="30" dirty="0" smtClean="0">
                <a:latin typeface="+mn-lt"/>
                <a:cs typeface="Franklin Gothic Book"/>
              </a:rPr>
              <a:t>*f1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786178" y="3778468"/>
            <a:ext cx="864096" cy="32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z2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9827721" y="2581783"/>
            <a:ext cx="860375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M*f1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851155" y="2664189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40" name="Straight Connector 139"/>
          <p:cNvCxnSpPr/>
          <p:nvPr/>
        </p:nvCxnSpPr>
        <p:spPr bwMode="auto">
          <a:xfrm flipV="1">
            <a:off x="4058323" y="2446197"/>
            <a:ext cx="6746652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Rounded Rectangle 140"/>
          <p:cNvSpPr/>
          <p:nvPr/>
        </p:nvSpPr>
        <p:spPr bwMode="auto">
          <a:xfrm>
            <a:off x="6045244" y="2290546"/>
            <a:ext cx="3532786" cy="34608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300538" y="2640882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2-2.8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44" name="TextBox 143"/>
          <p:cNvSpPr txBox="1"/>
          <p:nvPr/>
        </p:nvSpPr>
        <p:spPr bwMode="auto">
          <a:xfrm>
            <a:off x="6744737" y="228461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Common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630919" y="2285193"/>
            <a:ext cx="864096" cy="289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10088981" y="2285454"/>
            <a:ext cx="292403" cy="288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583395" y="3056325"/>
            <a:ext cx="11126010" cy="3581996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/>
          <p:cNvSpPr txBox="1"/>
          <p:nvPr/>
        </p:nvSpPr>
        <p:spPr bwMode="auto">
          <a:xfrm rot="5400000" flipH="1">
            <a:off x="11447056" y="4562770"/>
            <a:ext cx="107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20 GeV</a:t>
            </a:r>
            <a:endParaRPr lang="de-CH" sz="2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 bwMode="auto">
          <a:xfrm rot="5400000" flipH="1">
            <a:off x="11406509" y="1869589"/>
            <a:ext cx="107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+mn-lt"/>
              </a:rPr>
              <a:t>6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 GeV</a:t>
            </a:r>
            <a:endParaRPr lang="de-CH" sz="20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8955439" y="3964876"/>
            <a:ext cx="94146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 bwMode="auto">
          <a:xfrm>
            <a:off x="3733801" y="5051544"/>
            <a:ext cx="17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endParaRPr lang="de-CH" sz="2800" dirty="0"/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326518" y="6308655"/>
            <a:ext cx="3610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*</a:t>
            </a:r>
            <a:r>
              <a:rPr lang="en-US" sz="1400" dirty="0" err="1" smtClean="0">
                <a:latin typeface="+mn-lt"/>
              </a:rPr>
              <a:t>SuperKEKB</a:t>
            </a:r>
            <a:r>
              <a:rPr lang="en-US" sz="1400" dirty="0" smtClean="0">
                <a:latin typeface="+mn-lt"/>
              </a:rPr>
              <a:t> “</a:t>
            </a:r>
            <a:r>
              <a:rPr lang="en-US" sz="1400" i="1" dirty="0" smtClean="0">
                <a:latin typeface="+mn-lt"/>
              </a:rPr>
              <a:t>energy compressor” scheme</a:t>
            </a:r>
            <a:endParaRPr lang="de-CH" sz="1400" i="1" dirty="0">
              <a:latin typeface="+mn-lt"/>
            </a:endParaRPr>
          </a:p>
        </p:txBody>
      </p:sp>
      <p:cxnSp>
        <p:nvCxnSpPr>
          <p:cNvPr id="130" name="Straight Connector 129"/>
          <p:cNvCxnSpPr>
            <a:stCxn id="180" idx="3"/>
            <a:endCxn id="192" idx="1"/>
          </p:cNvCxnSpPr>
          <p:nvPr/>
        </p:nvCxnSpPr>
        <p:spPr bwMode="auto">
          <a:xfrm>
            <a:off x="4199649" y="5563924"/>
            <a:ext cx="2504502" cy="251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7806077" y="5747780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f2 = 5.6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57" name="Straight Connector 156"/>
          <p:cNvCxnSpPr/>
          <p:nvPr/>
        </p:nvCxnSpPr>
        <p:spPr bwMode="auto">
          <a:xfrm flipV="1">
            <a:off x="1319802" y="5612488"/>
            <a:ext cx="2290681" cy="463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TextBox 161"/>
          <p:cNvSpPr txBox="1"/>
          <p:nvPr/>
        </p:nvSpPr>
        <p:spPr>
          <a:xfrm>
            <a:off x="5297914" y="577042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7" name="Rounded Rectangle 176"/>
          <p:cNvSpPr/>
          <p:nvPr/>
        </p:nvSpPr>
        <p:spPr bwMode="auto">
          <a:xfrm>
            <a:off x="3722715" y="588915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8" name="Rounded Rectangle 177"/>
          <p:cNvSpPr/>
          <p:nvPr/>
        </p:nvSpPr>
        <p:spPr bwMode="auto">
          <a:xfrm>
            <a:off x="3923375" y="588915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9" name="Rounded Rectangle 178"/>
          <p:cNvSpPr/>
          <p:nvPr/>
        </p:nvSpPr>
        <p:spPr bwMode="auto">
          <a:xfrm>
            <a:off x="3610483" y="533703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0" name="Rounded Rectangle 179"/>
          <p:cNvSpPr/>
          <p:nvPr/>
        </p:nvSpPr>
        <p:spPr bwMode="auto">
          <a:xfrm>
            <a:off x="4047249" y="533532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1105736" y="5196825"/>
            <a:ext cx="864096" cy="32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z2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84" name="Rounded Rectangle 183"/>
          <p:cNvSpPr/>
          <p:nvPr/>
        </p:nvSpPr>
        <p:spPr bwMode="auto">
          <a:xfrm>
            <a:off x="10267491" y="586616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5" name="Rounded Rectangle 184"/>
          <p:cNvSpPr/>
          <p:nvPr/>
        </p:nvSpPr>
        <p:spPr bwMode="auto">
          <a:xfrm>
            <a:off x="10468151" y="586616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6" name="Rounded Rectangle 185"/>
          <p:cNvSpPr/>
          <p:nvPr/>
        </p:nvSpPr>
        <p:spPr bwMode="auto">
          <a:xfrm>
            <a:off x="10113046" y="533152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7" name="Rounded Rectangle 186"/>
          <p:cNvSpPr/>
          <p:nvPr/>
        </p:nvSpPr>
        <p:spPr bwMode="auto">
          <a:xfrm>
            <a:off x="10583738" y="535007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188" name="Straight Connector 187"/>
          <p:cNvCxnSpPr>
            <a:stCxn id="187" idx="3"/>
          </p:cNvCxnSpPr>
          <p:nvPr/>
        </p:nvCxnSpPr>
        <p:spPr bwMode="auto">
          <a:xfrm>
            <a:off x="10736138" y="5578678"/>
            <a:ext cx="683584" cy="91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9" name="TextBox 188"/>
          <p:cNvSpPr txBox="1"/>
          <p:nvPr/>
        </p:nvSpPr>
        <p:spPr>
          <a:xfrm>
            <a:off x="4255459" y="5214510"/>
            <a:ext cx="1428206" cy="315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smtClean="0">
                <a:cs typeface="Franklin Gothic Book"/>
              </a:rPr>
              <a:t>z1</a:t>
            </a:r>
            <a:r>
              <a:rPr lang="en-US" sz="1800" b="1" kern="1000" spc="30" dirty="0" smtClean="0">
                <a:latin typeface="Symbol" panose="05050102010706020507" pitchFamily="18" charset="2"/>
                <a:cs typeface="Franklin Gothic Book"/>
              </a:rPr>
              <a:t> = N*s</a:t>
            </a:r>
            <a:r>
              <a:rPr lang="en-US" sz="1800" b="1" kern="1000" spc="30" baseline="-25000" dirty="0" smtClean="0">
                <a:latin typeface="+mn-lt"/>
                <a:cs typeface="Franklin Gothic Book"/>
              </a:rPr>
              <a:t>z0</a:t>
            </a:r>
            <a:endParaRPr lang="de-CH" sz="1800" b="1" kern="1000" spc="30" baseline="-25000" dirty="0" err="1">
              <a:latin typeface="+mn-lt"/>
              <a:cs typeface="Franklin Gothic Book"/>
            </a:endParaRPr>
          </a:p>
        </p:txBody>
      </p:sp>
      <p:sp>
        <p:nvSpPr>
          <p:cNvPr id="190" name="Rounded Rectangle 189"/>
          <p:cNvSpPr/>
          <p:nvPr/>
        </p:nvSpPr>
        <p:spPr bwMode="auto">
          <a:xfrm>
            <a:off x="6858596" y="4869160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1" name="Rounded Rectangle 190"/>
          <p:cNvSpPr/>
          <p:nvPr/>
        </p:nvSpPr>
        <p:spPr bwMode="auto">
          <a:xfrm>
            <a:off x="7059256" y="4869161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2" name="Rounded Rectangle 191"/>
          <p:cNvSpPr/>
          <p:nvPr/>
        </p:nvSpPr>
        <p:spPr bwMode="auto">
          <a:xfrm>
            <a:off x="6704151" y="5360488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7174843" y="5379042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195" name="Straight Connector 194"/>
          <p:cNvCxnSpPr>
            <a:stCxn id="193" idx="3"/>
            <a:endCxn id="186" idx="1"/>
          </p:cNvCxnSpPr>
          <p:nvPr/>
        </p:nvCxnSpPr>
        <p:spPr bwMode="auto">
          <a:xfrm flipV="1">
            <a:off x="7327243" y="5560124"/>
            <a:ext cx="2785803" cy="475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Rounded Rectangle 130"/>
          <p:cNvSpPr/>
          <p:nvPr/>
        </p:nvSpPr>
        <p:spPr bwMode="auto">
          <a:xfrm>
            <a:off x="7619327" y="5424108"/>
            <a:ext cx="2052716" cy="306780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06" name="Rounded Rectangle 105"/>
          <p:cNvSpPr/>
          <p:nvPr/>
        </p:nvSpPr>
        <p:spPr bwMode="auto">
          <a:xfrm>
            <a:off x="8548247" y="4277556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8748907" y="4277557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0" name="Rounded Rectangle 109"/>
          <p:cNvSpPr/>
          <p:nvPr/>
        </p:nvSpPr>
        <p:spPr bwMode="auto">
          <a:xfrm>
            <a:off x="8436015" y="3725433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8872781" y="3723724"/>
            <a:ext cx="152400" cy="457200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3" name="Rounded Rectangle 112"/>
          <p:cNvSpPr/>
          <p:nvPr/>
        </p:nvSpPr>
        <p:spPr bwMode="auto">
          <a:xfrm>
            <a:off x="6326235" y="3715851"/>
            <a:ext cx="1456881" cy="351819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33" name="Rounded Rectangle 132"/>
          <p:cNvSpPr/>
          <p:nvPr/>
        </p:nvSpPr>
        <p:spPr bwMode="auto">
          <a:xfrm>
            <a:off x="5633128" y="5430959"/>
            <a:ext cx="746151" cy="28761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831037" y="2173910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95648" y="3501008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= 1.7-3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752055" y="3555139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z1 </a:t>
            </a:r>
            <a:r>
              <a:rPr lang="en-US" b="1" kern="1000" spc="30" dirty="0" smtClean="0">
                <a:latin typeface="+mn-lt"/>
                <a:cs typeface="Franklin Gothic Book"/>
              </a:rPr>
              <a:t>= 0.5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84648" y="5178542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b="1" kern="1000" spc="30" dirty="0" smtClean="0">
                <a:latin typeface="+mn-lt"/>
                <a:cs typeface="Franklin Gothic Book"/>
              </a:rPr>
              <a:t>&lt;1.7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647263" y="5847876"/>
            <a:ext cx="1632026" cy="2374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+mn-lt"/>
                <a:cs typeface="Franklin Gothic Book"/>
              </a:rPr>
              <a:t>f1 = 2.8 GHz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7197230" y="5011814"/>
            <a:ext cx="1615056" cy="3444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b="1" kern="1000" spc="30" dirty="0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b="1" kern="1000" spc="30" baseline="-25000" dirty="0" smtClean="0">
                <a:latin typeface="+mn-lt"/>
                <a:cs typeface="Franklin Gothic Book"/>
              </a:rPr>
              <a:t>z0 </a:t>
            </a:r>
            <a:r>
              <a:rPr lang="en-US" kern="1000" spc="30" dirty="0">
                <a:cs typeface="Franklin Gothic Book"/>
              </a:rPr>
              <a:t>~</a:t>
            </a:r>
            <a:r>
              <a:rPr lang="en-US" b="1" kern="1000" spc="30" dirty="0" smtClean="0">
                <a:latin typeface="+mn-lt"/>
                <a:cs typeface="Franklin Gothic Book"/>
              </a:rPr>
              <a:t> 1-1.2 mm</a:t>
            </a:r>
            <a:endParaRPr lang="de-CH" b="1" kern="1000" spc="30" dirty="0" err="1">
              <a:latin typeface="+mn-lt"/>
              <a:cs typeface="Franklin Gothic Book"/>
            </a:endParaRPr>
          </a:p>
        </p:txBody>
      </p:sp>
      <p:sp>
        <p:nvSpPr>
          <p:cNvPr id="20" name="Double Bracket 19"/>
          <p:cNvSpPr/>
          <p:nvPr/>
        </p:nvSpPr>
        <p:spPr bwMode="auto">
          <a:xfrm>
            <a:off x="9964782" y="5091677"/>
            <a:ext cx="983495" cy="1357498"/>
          </a:xfrm>
          <a:prstGeom prst="bracketPair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3" name="TextBox 172"/>
          <p:cNvSpPr txBox="1"/>
          <p:nvPr/>
        </p:nvSpPr>
        <p:spPr>
          <a:xfrm>
            <a:off x="4783925" y="736249"/>
            <a:ext cx="4454141" cy="3450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kern="1000" spc="30" dirty="0" smtClean="0">
                <a:cs typeface="Franklin Gothic Book"/>
              </a:rPr>
              <a:t>Target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s</a:t>
            </a:r>
            <a:r>
              <a:rPr lang="en-US" sz="1800" b="1" kern="1000" spc="30" baseline="-25000" dirty="0" err="1" smtClean="0">
                <a:cs typeface="Franklin Gothic Book"/>
              </a:rPr>
              <a:t>z</a:t>
            </a:r>
            <a:r>
              <a:rPr lang="en-US" sz="1800" b="1" kern="1000" spc="30" baseline="-25000" dirty="0" smtClean="0">
                <a:cs typeface="Franklin Gothic Book"/>
              </a:rPr>
              <a:t> </a:t>
            </a:r>
            <a:r>
              <a:rPr lang="en-US" sz="1800" b="1" kern="1000" spc="30" dirty="0" smtClean="0">
                <a:cs typeface="Franklin Gothic Book"/>
              </a:rPr>
              <a:t>= 1-1.5 mm, </a:t>
            </a:r>
            <a:r>
              <a:rPr lang="en-US" sz="1800" b="1" kern="1000" spc="30" dirty="0" err="1" smtClean="0">
                <a:latin typeface="Symbol" panose="05050102010706020507" pitchFamily="18" charset="2"/>
                <a:cs typeface="Franklin Gothic Book"/>
              </a:rPr>
              <a:t>d</a:t>
            </a:r>
            <a:r>
              <a:rPr lang="en-US" sz="1800" b="1" kern="1000" spc="30" dirty="0" err="1" smtClean="0">
                <a:cs typeface="Franklin Gothic Book"/>
              </a:rPr>
              <a:t>E</a:t>
            </a:r>
            <a:r>
              <a:rPr lang="en-US" sz="1800" b="1" kern="1000" spc="30" dirty="0" smtClean="0">
                <a:cs typeface="Franklin Gothic Book"/>
              </a:rPr>
              <a:t>/E = 0.1-0.15%</a:t>
            </a:r>
            <a:endParaRPr lang="de-CH" sz="1800" b="1" kern="1000" spc="30" dirty="0" err="1">
              <a:cs typeface="Franklin Gothic Book"/>
            </a:endParaRPr>
          </a:p>
        </p:txBody>
      </p:sp>
      <p:sp>
        <p:nvSpPr>
          <p:cNvPr id="174" name="Rounded Rectangle 173"/>
          <p:cNvSpPr/>
          <p:nvPr/>
        </p:nvSpPr>
        <p:spPr bwMode="auto">
          <a:xfrm>
            <a:off x="4600917" y="2283379"/>
            <a:ext cx="1220558" cy="278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4635389" y="2254163"/>
            <a:ext cx="115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US" b="1" cap="small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b="1" cap="small" dirty="0" err="1" smtClean="0">
                <a:solidFill>
                  <a:schemeClr val="bg1"/>
                </a:solidFill>
                <a:latin typeface="+mn-lt"/>
              </a:rPr>
              <a:t>linac</a:t>
            </a:r>
            <a:endParaRPr lang="de-CH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6" name="Rounded Rectangle 175"/>
          <p:cNvSpPr/>
          <p:nvPr/>
        </p:nvSpPr>
        <p:spPr bwMode="auto">
          <a:xfrm>
            <a:off x="1747318" y="5459116"/>
            <a:ext cx="1220558" cy="278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latin typeface="Times" charset="0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3" b="31979"/>
          <a:stretch/>
        </p:blipFill>
        <p:spPr>
          <a:xfrm rot="19797786">
            <a:off x="-227220" y="1494277"/>
            <a:ext cx="3119534" cy="65597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F98DF760-A5CF-6388-870A-8C7CF7E7F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01"/>
          <a:stretch/>
        </p:blipFill>
        <p:spPr>
          <a:xfrm rot="16200000">
            <a:off x="-1558240" y="4656606"/>
            <a:ext cx="3696764" cy="3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4" grpId="0"/>
      <p:bldP spid="86" grpId="0" animBg="1"/>
      <p:bldP spid="87" grpId="0" animBg="1"/>
      <p:bldP spid="88" grpId="0"/>
      <p:bldP spid="89" grpId="0"/>
      <p:bldP spid="90" grpId="0"/>
      <p:bldP spid="107" grpId="0"/>
      <p:bldP spid="108" grpId="0"/>
      <p:bldP spid="57" grpId="0"/>
      <p:bldP spid="60" grpId="0" animBg="1"/>
      <p:bldP spid="61" grpId="0"/>
      <p:bldP spid="66" grpId="0" animBg="1"/>
      <p:bldP spid="67" grpId="0" animBg="1"/>
      <p:bldP spid="68" grpId="0" animBg="1"/>
      <p:bldP spid="69" grpId="0" animBg="1"/>
      <p:bldP spid="70" grpId="0" animBg="1"/>
      <p:bldP spid="75" grpId="0"/>
      <p:bldP spid="77" grpId="0"/>
      <p:bldP spid="138" grpId="0"/>
      <p:bldP spid="139" grpId="0"/>
      <p:bldP spid="141" grpId="0" animBg="1"/>
      <p:bldP spid="143" grpId="0"/>
      <p:bldP spid="144" grpId="0"/>
      <p:bldP spid="147" grpId="0"/>
      <p:bldP spid="137" grpId="0" animBg="1"/>
      <p:bldP spid="83" grpId="0" animBg="1"/>
      <p:bldP spid="5" grpId="0"/>
      <p:bldP spid="91" grpId="0"/>
      <p:bldP spid="11" grpId="0"/>
      <p:bldP spid="125" grpId="0"/>
      <p:bldP spid="132" grpId="0"/>
      <p:bldP spid="162" grpId="0"/>
      <p:bldP spid="177" grpId="0" animBg="1"/>
      <p:bldP spid="178" grpId="0" animBg="1"/>
      <p:bldP spid="179" grpId="0" animBg="1"/>
      <p:bldP spid="180" grpId="0" animBg="1"/>
      <p:bldP spid="183" grpId="0"/>
      <p:bldP spid="184" grpId="0" animBg="1"/>
      <p:bldP spid="185" grpId="0" animBg="1"/>
      <p:bldP spid="186" grpId="0" animBg="1"/>
      <p:bldP spid="187" grpId="0" animBg="1"/>
      <p:bldP spid="189" grpId="0"/>
      <p:bldP spid="190" grpId="0" animBg="1"/>
      <p:bldP spid="191" grpId="0" animBg="1"/>
      <p:bldP spid="192" grpId="0" animBg="1"/>
      <p:bldP spid="193" grpId="0" animBg="1"/>
      <p:bldP spid="131" grpId="0" animBg="1"/>
      <p:bldP spid="106" grpId="0" animBg="1"/>
      <p:bldP spid="109" grpId="0" animBg="1"/>
      <p:bldP spid="110" grpId="0" animBg="1"/>
      <p:bldP spid="111" grpId="0" animBg="1"/>
      <p:bldP spid="113" grpId="0" animBg="1"/>
      <p:bldP spid="133" grpId="0" animBg="1"/>
      <p:bldP spid="134" grpId="0"/>
      <p:bldP spid="135" grpId="0"/>
      <p:bldP spid="136" grpId="0"/>
      <p:bldP spid="166" grpId="0"/>
      <p:bldP spid="169" grpId="0"/>
      <p:bldP spid="172" grpId="0"/>
      <p:bldP spid="20" grpId="0" animBg="1"/>
      <p:bldP spid="174" grpId="0" animBg="1"/>
      <p:bldP spid="175" grpId="0"/>
      <p:bldP spid="1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Several harmonics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90" y="1772816"/>
            <a:ext cx="5356123" cy="4009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721" y="1772816"/>
            <a:ext cx="5318927" cy="40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2. Compression at e-Linac: possible improvement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63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 bwMode="auto">
          <a:xfrm>
            <a:off x="990347" y="734210"/>
            <a:ext cx="7715254" cy="419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u="sng" spc="30">
                <a:latin typeface="+mn-lt"/>
                <a:cs typeface="Franklin Gothic Book"/>
              </a:rPr>
              <a:t>Goal</a:t>
            </a:r>
            <a:r>
              <a:rPr lang="en-US" sz="1800" spc="30">
                <a:latin typeface="+mn-lt"/>
                <a:cs typeface="Franklin Gothic Book"/>
              </a:rPr>
              <a:t>: reduce the amplitude of the linearizing cavity</a:t>
            </a:r>
            <a:endParaRPr lang="de-CH" sz="1800" spc="30">
              <a:latin typeface="+mn-lt"/>
              <a:cs typeface="Franklin Gothic Boo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24000" y="1144865"/>
            <a:ext cx="3064043" cy="998818"/>
          </a:xfrm>
          <a:prstGeom prst="rect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40" y="2425167"/>
            <a:ext cx="5397487" cy="4051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/>
          <p:cNvSpPr/>
          <p:nvPr/>
        </p:nvSpPr>
        <p:spPr bwMode="auto">
          <a:xfrm>
            <a:off x="0" y="6590596"/>
            <a:ext cx="4572000" cy="278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100" u="sng" spc="30" dirty="0">
                <a:latin typeface="+mn-lt"/>
                <a:cs typeface="Franklin Gothic Book"/>
                <a:hlinkClick r:id="rId4" tooltip="https://www.slac.stanford.edu/pubs/slactns/tn04/slac-tn-05-004.pdf"/>
              </a:rPr>
              <a:t>*https://www.slac.stanford.edu/pubs/slactns/tn04/slac-tn-05-004.pdf</a:t>
            </a:r>
            <a:endParaRPr lang="de-CH" sz="1100" spc="30" dirty="0">
              <a:latin typeface="+mn-lt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800600" y="1321199"/>
            <a:ext cx="47243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t-BR" sz="1400">
                <a:latin typeface="+mn-lt"/>
              </a:rPr>
              <a:t>R56 = 63.4e-3 %m, T566 = -3/2*R56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pt-BR" sz="1400">
                <a:latin typeface="+mn-lt"/>
              </a:rPr>
              <a:t>lambda_RF = c/f_RF, lambda_linearizer = lambda_RF/</a:t>
            </a:r>
            <a:r>
              <a:rPr lang="pt-BR" sz="1400" b="1">
                <a:solidFill>
                  <a:srgbClr val="0F90FF"/>
                </a:solidFill>
                <a:latin typeface="+mn-lt"/>
              </a:rPr>
              <a:t>4</a:t>
            </a:r>
            <a:r>
              <a:rPr lang="pt-BR" sz="1400">
                <a:latin typeface="+mn-lt"/>
              </a:rPr>
              <a:t> %m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4251540" y="1196502"/>
            <a:ext cx="183328" cy="2180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*</a:t>
            </a:r>
            <a:endParaRPr lang="de-CH" sz="1800" spc="30">
              <a:latin typeface="+mn-lt"/>
              <a:cs typeface="Franklin Gothic Book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1981200" y="4594471"/>
            <a:ext cx="2985423" cy="5377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spc="30">
                <a:latin typeface="+mn-lt"/>
                <a:cs typeface="Franklin Gothic Book"/>
              </a:rPr>
              <a:t>Considered working point in this presentation (457 um)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5715000" y="4945327"/>
            <a:ext cx="6172879" cy="336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b="1" spc="30">
                <a:latin typeface="+mn-lt"/>
                <a:cs typeface="Franklin Gothic Book"/>
              </a:rPr>
              <a:t>Parameters “available” for the optimization:</a:t>
            </a:r>
          </a:p>
        </p:txBody>
      </p:sp>
      <p:sp>
        <p:nvSpPr>
          <p:cNvPr id="29" name="Down Arrow 28"/>
          <p:cNvSpPr/>
          <p:nvPr/>
        </p:nvSpPr>
        <p:spPr bwMode="auto">
          <a:xfrm>
            <a:off x="4716865" y="5188989"/>
            <a:ext cx="340998" cy="28412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F90FF"/>
          </a:solidFill>
          <a:ln w="9525" cap="flat" cmpd="sng" algn="ctr">
            <a:solidFill>
              <a:srgbClr val="002C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latin typeface="Time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905839" y="5205891"/>
            <a:ext cx="6248400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u="sng" spc="30">
                <a:latin typeface="+mn-lt"/>
                <a:cs typeface="Franklin Gothic Book"/>
              </a:rPr>
              <a:t>Compressor chicane energy</a:t>
            </a:r>
            <a:r>
              <a:rPr lang="en-US" spc="30">
                <a:latin typeface="+mn-lt"/>
                <a:cs typeface="Franklin Gothic Book"/>
              </a:rPr>
              <a:t>: less for smaller linearizing cavity voltage, more for emittance preservation</a:t>
            </a:r>
          </a:p>
          <a:p>
            <a:pPr marL="285750" indent="-285750">
              <a:lnSpc>
                <a:spcPct val="110000"/>
              </a:lnSpc>
              <a:buClr>
                <a:srgbClr val="0070C0"/>
              </a:buClr>
              <a:buSzPct val="150000"/>
              <a:buFont typeface="Wingdings"/>
              <a:buChar char="§"/>
              <a:defRPr/>
            </a:pPr>
            <a:r>
              <a:rPr lang="en-US" u="sng" spc="30">
                <a:latin typeface="+mn-lt"/>
                <a:cs typeface="Franklin Gothic Book"/>
              </a:rPr>
              <a:t>Compression factor</a:t>
            </a:r>
            <a:r>
              <a:rPr lang="en-US" spc="30">
                <a:latin typeface="+mn-lt"/>
                <a:cs typeface="Franklin Gothic Book"/>
              </a:rPr>
              <a:t>: smaller for emittance preservation, larger to have a negligible RF curvature downstream of the compressor</a:t>
            </a:r>
            <a:endParaRPr lang="de-CH">
              <a:latin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78687" y="2568878"/>
            <a:ext cx="3195873" cy="2306733"/>
          </a:xfrm>
          <a:prstGeom prst="rect">
            <a:avLst/>
          </a:prstGeom>
          <a:ln w="28575">
            <a:noFill/>
          </a:ln>
        </p:spPr>
      </p:pic>
      <p:cxnSp>
        <p:nvCxnSpPr>
          <p:cNvPr id="10" name="Straight Arrow Connector 9"/>
          <p:cNvCxnSpPr>
            <a:cxnSpLocks/>
          </p:cNvCxnSpPr>
          <p:nvPr/>
        </p:nvCxnSpPr>
        <p:spPr bwMode="auto">
          <a:xfrm>
            <a:off x="2676695" y="4009768"/>
            <a:ext cx="463850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B83D3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427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1006" y="3429000"/>
            <a:ext cx="11360010" cy="2711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 bwMode="auto">
          <a:xfrm>
            <a:off x="3202606" y="4090366"/>
            <a:ext cx="2895600" cy="633963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endParaRPr lang="de-CH" sz="2400">
              <a:solidFill>
                <a:schemeClr val="accent6">
                  <a:lumMod val="60000"/>
                  <a:lumOff val="40000"/>
                </a:schemeClr>
              </a:solidFill>
              <a:latin typeface="Time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16461" y="3471446"/>
            <a:ext cx="27953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1.54 GeV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→</a:t>
            </a:r>
            <a:r>
              <a:rPr lang="en-US" b="1" spc="30">
                <a:solidFill>
                  <a:schemeClr val="accent6">
                    <a:lumMod val="60000"/>
                    <a:lumOff val="40000"/>
                  </a:schemeClr>
                </a:solidFill>
                <a:cs typeface="Franklin Gothic Book"/>
              </a:rPr>
              <a:t>6 GeV</a:t>
            </a:r>
            <a:endParaRPr lang="de-CH"/>
          </a:p>
        </p:txBody>
      </p:sp>
      <p:sp>
        <p:nvSpPr>
          <p:cNvPr id="8" name="Title 2"/>
          <p:cNvSpPr txBox="1"/>
          <p:nvPr/>
        </p:nvSpPr>
        <p:spPr bwMode="auto">
          <a:xfrm>
            <a:off x="1721550" y="1547070"/>
            <a:ext cx="9220199" cy="50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5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500">
                <a:solidFill>
                  <a:srgbClr val="505150"/>
                </a:solidFill>
                <a:latin typeface="Georgia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tx2"/>
                </a:solidFill>
                <a:latin typeface="Arial Narrow"/>
              </a:defRPr>
            </a:lvl9pPr>
          </a:lstStyle>
          <a:p>
            <a:pPr algn="ctr">
              <a:defRPr/>
            </a:pPr>
            <a:r>
              <a:rPr lang="en-US" sz="2800" b="1"/>
              <a:t>Transverse plane single bunch: common Linac</a:t>
            </a:r>
            <a:endParaRPr lang="de-CH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Sensitivity to RF structures misalignments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8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 bwMode="auto">
          <a:xfrm>
            <a:off x="152401" y="6039710"/>
            <a:ext cx="11963398" cy="400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b="1" cap="small" spc="30">
                <a:latin typeface="+mn-lt"/>
                <a:cs typeface="Franklin Gothic Book"/>
              </a:rPr>
              <a:t>Negligible impact on the emittance </a:t>
            </a:r>
            <a:r>
              <a:rPr lang="en-US" sz="2000" b="1" cap="small" spc="30">
                <a:latin typeface="Arial"/>
                <a:cs typeface="Arial"/>
              </a:rPr>
              <a:t>►</a:t>
            </a:r>
            <a:r>
              <a:rPr lang="en-US" sz="2000" b="1" cap="small" spc="30">
                <a:latin typeface="+mn-lt"/>
                <a:cs typeface="Franklin Gothic Book"/>
              </a:rPr>
              <a:t>no constraints on the RF design </a:t>
            </a:r>
            <a:r>
              <a:rPr lang="en-US" sz="2000" b="1" cap="small" spc="30">
                <a:cs typeface="Franklin Gothic Book"/>
              </a:rPr>
              <a:t>in the considered parameters space</a:t>
            </a:r>
            <a:endParaRPr lang="de-CH" sz="2000" b="1" cap="small" spc="30"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0020" y="6619306"/>
            <a:ext cx="8763000" cy="2259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spc="30">
                <a:latin typeface="+mn-lt"/>
                <a:cs typeface="Franklin Gothic Book"/>
              </a:rPr>
              <a:t>*Same conclusion starting from smaller initial emittances: 5 mm.mrad and 10 mm.mrad</a:t>
            </a:r>
            <a:endParaRPr lang="de-CH" sz="1200" spc="3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2320760" y="1632378"/>
            <a:ext cx="2590800" cy="1095838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700" spc="3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Offset x = 100 um rms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Offset y = 100 um rms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Gaussian distribution</a:t>
            </a:r>
            <a:endParaRPr lang="de-CH" sz="1800" spc="30">
              <a:latin typeface="+mn-lt"/>
              <a:cs typeface="Franklin Gothic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71252" y="2895600"/>
            <a:ext cx="3889815" cy="2961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 bwMode="auto">
          <a:xfrm>
            <a:off x="7331118" y="1647362"/>
            <a:ext cx="2590800" cy="1095838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700" spc="3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Offset x = 100 um</a:t>
            </a:r>
            <a:endParaRPr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Offset y = 100 um</a:t>
            </a:r>
            <a:endParaRPr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All the same offset*</a:t>
            </a:r>
            <a:endParaRPr lang="de-CH" sz="1800" spc="30">
              <a:latin typeface="+mn-lt"/>
              <a:cs typeface="Franklin Gothic Boo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1237" y="2895600"/>
            <a:ext cx="3930563" cy="2961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 bwMode="auto">
          <a:xfrm>
            <a:off x="914400" y="838200"/>
            <a:ext cx="11201399" cy="647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Imposed Gaussian distributed random offsets in both the transverse planes or a constant misalignments to all the RF structures along the </a:t>
            </a:r>
            <a:r>
              <a:rPr lang="en-US" sz="1800" spc="30" dirty="0" smtClean="0">
                <a:latin typeface="+mn-lt"/>
                <a:cs typeface="Franklin Gothic Book"/>
              </a:rPr>
              <a:t>Linac (BPM and quadrupoles aligned)  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757382" y="4130669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8008986" y="4130669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Sensitivity to quadrupoles misalignments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/>
              <a:t>9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 bwMode="auto">
          <a:xfrm>
            <a:off x="1487488" y="1368453"/>
            <a:ext cx="2315834" cy="919720"/>
          </a:xfrm>
          <a:prstGeom prst="rect">
            <a:avLst/>
          </a:prstGeom>
          <a:noFill/>
          <a:ln w="28575">
            <a:solidFill>
              <a:srgbClr val="0F90FF"/>
            </a:solidFill>
          </a:ln>
        </p:spPr>
        <p:txBody>
          <a:bodyPr wrap="square" lIns="18288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Offset x = 50 um rms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Offset y = 50 um rms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>
                <a:latin typeface="+mn-lt"/>
                <a:cs typeface="Franklin Gothic Book"/>
              </a:rPr>
              <a:t>Gaussian distribution</a:t>
            </a:r>
            <a:endParaRPr lang="de-CH" sz="1800" spc="30">
              <a:latin typeface="+mn-lt"/>
              <a:cs typeface="Franklin Gothic Book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24120" y="4495800"/>
            <a:ext cx="2657123" cy="20278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72600" y="4495800"/>
            <a:ext cx="2629580" cy="20278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800781" y="710767"/>
            <a:ext cx="11201399" cy="647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spc="30" dirty="0">
                <a:latin typeface="+mn-lt"/>
                <a:cs typeface="Franklin Gothic Book"/>
              </a:rPr>
              <a:t>Imposed Gaussian distributed random offsets in both the transverse planes to all the quadrupoles along the </a:t>
            </a:r>
            <a:r>
              <a:rPr lang="en-US" sz="1800" spc="30" dirty="0" smtClean="0">
                <a:latin typeface="+mn-lt"/>
                <a:cs typeface="Franklin Gothic Book"/>
              </a:rPr>
              <a:t>Linac (BPM and RF structures aligned)  </a:t>
            </a:r>
            <a:endParaRPr lang="de-CH" sz="1800" spc="30" dirty="0">
              <a:latin typeface="+mn-lt"/>
              <a:cs typeface="Franklin Gothic Book"/>
            </a:endParaRPr>
          </a:p>
        </p:txBody>
      </p:sp>
      <p:grpSp>
        <p:nvGrpSpPr>
          <p:cNvPr id="8" name="Group 7"/>
          <p:cNvGrpSpPr/>
          <p:nvPr/>
        </p:nvGrpSpPr>
        <p:grpSpPr bwMode="auto">
          <a:xfrm>
            <a:off x="304800" y="2438400"/>
            <a:ext cx="4697689" cy="3673111"/>
            <a:chOff x="304800" y="2545271"/>
            <a:chExt cx="4697689" cy="367311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rcRect r="51679"/>
            <a:stretch/>
          </p:blipFill>
          <p:spPr bwMode="auto">
            <a:xfrm>
              <a:off x="304800" y="2545271"/>
              <a:ext cx="4697689" cy="36731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2514600" y="2606963"/>
              <a:ext cx="228600" cy="152400"/>
            </a:xfrm>
            <a:prstGeom prst="rect">
              <a:avLst/>
            </a:prstGeom>
            <a:solidFill>
              <a:srgbClr val="F0EF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CH" sz="2400" b="0" i="0" u="none" strike="noStrike" cap="none">
                <a:ln>
                  <a:noFill/>
                </a:ln>
                <a:solidFill>
                  <a:schemeClr val="tx1"/>
                </a:solidFill>
                <a:latin typeface="Time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2518410" y="2586990"/>
              <a:ext cx="228600" cy="152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defRPr/>
              </a:pPr>
              <a:r>
                <a:rPr lang="en-US" sz="1400" b="1" spc="30">
                  <a:latin typeface="+mn-lt"/>
                  <a:cs typeface="Franklin Gothic Book"/>
                </a:rPr>
                <a:t>50</a:t>
              </a:r>
              <a:endParaRPr lang="de-CH" sz="1400" b="1" spc="30">
                <a:latin typeface="+mn-lt"/>
                <a:cs typeface="Franklin Gothic Book"/>
              </a:endParaRPr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114300" y="6172200"/>
            <a:ext cx="5029199" cy="400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>
                <a:latin typeface="+mn-lt"/>
                <a:cs typeface="Franklin Gothic Book"/>
              </a:rPr>
              <a:t>Still below tolerance, but impact on the emittance (</a:t>
            </a:r>
            <a:r>
              <a:rPr lang="en-US" b="1" cap="small" spc="30">
                <a:latin typeface="+mn-lt"/>
                <a:cs typeface="Franklin Gothic Book"/>
              </a:rPr>
              <a:t>almost a factor 2 in the worst case</a:t>
            </a:r>
            <a:r>
              <a:rPr lang="en-US" sz="1800" b="1" cap="small" spc="30">
                <a:latin typeface="+mn-lt"/>
                <a:cs typeface="Franklin Gothic Book"/>
              </a:rPr>
              <a:t>)</a:t>
            </a:r>
            <a:endParaRPr lang="de-CH" sz="1800" b="1" cap="small" spc="30">
              <a:latin typeface="+mn-lt"/>
              <a:cs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531115" y="1352550"/>
            <a:ext cx="5186990" cy="400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 dirty="0">
                <a:latin typeface="+mn-lt"/>
                <a:cs typeface="Franklin Gothic Book"/>
              </a:rPr>
              <a:t>Only RF structures </a:t>
            </a:r>
            <a:r>
              <a:rPr lang="en-US" sz="1800" b="1" cap="small" spc="30" dirty="0" smtClean="0">
                <a:latin typeface="+mn-lt"/>
                <a:cs typeface="Franklin Gothic Book"/>
              </a:rPr>
              <a:t>misaligned</a:t>
            </a:r>
            <a:endParaRPr lang="de-CH" sz="1800" b="1" cap="small" spc="30" dirty="0">
              <a:latin typeface="+mn-lt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133420" y="4095750"/>
            <a:ext cx="5982380" cy="400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small" spc="30" dirty="0">
                <a:latin typeface="+mn-lt"/>
                <a:cs typeface="Franklin Gothic Book"/>
              </a:rPr>
              <a:t>Quadrupoles (</a:t>
            </a:r>
            <a:r>
              <a:rPr lang="en-US" b="1" cap="small" spc="30" dirty="0">
                <a:latin typeface="+mn-lt"/>
                <a:cs typeface="Franklin Gothic Book"/>
              </a:rPr>
              <a:t>quadrupoles and RF structures</a:t>
            </a:r>
            <a:r>
              <a:rPr lang="en-US" sz="1800" b="1" cap="small" spc="30" dirty="0">
                <a:latin typeface="+mn-lt"/>
                <a:cs typeface="Franklin Gothic Book"/>
              </a:rPr>
              <a:t>) </a:t>
            </a:r>
            <a:r>
              <a:rPr lang="en-US" sz="1800" b="1" cap="small" spc="30" dirty="0" smtClean="0">
                <a:latin typeface="+mn-lt"/>
                <a:cs typeface="Franklin Gothic Book"/>
              </a:rPr>
              <a:t>misaligned</a:t>
            </a:r>
            <a:endParaRPr lang="de-CH" sz="1800" b="1" cap="small" spc="30" dirty="0">
              <a:latin typeface="+mn-lt"/>
              <a:cs typeface="Franklin Gothic Book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54096" y="1790957"/>
            <a:ext cx="2727146" cy="2067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20200" y="1790957"/>
            <a:ext cx="2701228" cy="20678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 rot="10800000" flipV="1">
            <a:off x="1847528" y="3926473"/>
            <a:ext cx="123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EMITTANCE</a:t>
            </a:r>
            <a:endParaRPr lang="de-CH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prstGeom prst="rect">
          <a:avLst/>
        </a:pr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prstGeom prst="rect">
          <a:avLst/>
        </a:prstGeom>
        <a:noFill/>
      </a:spPr>
      <a:bodyPr/>
      <a:lstStyle/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VO-9713-167_PSI in a nutshell</Template>
  <TotalTime>0</TotalTime>
  <Words>5338</Words>
  <Application>Microsoft Office PowerPoint</Application>
  <DocSecurity>0</DocSecurity>
  <PresentationFormat>Widescreen</PresentationFormat>
  <Paragraphs>1136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MS UI Gothic</vt:lpstr>
      <vt:lpstr>Arial</vt:lpstr>
      <vt:lpstr>Arial Narrow</vt:lpstr>
      <vt:lpstr>Calibri</vt:lpstr>
      <vt:lpstr>Cambria Math</vt:lpstr>
      <vt:lpstr>Franklin Gothic Book</vt:lpstr>
      <vt:lpstr>Georgia</vt:lpstr>
      <vt:lpstr>Ink Free</vt:lpstr>
      <vt:lpstr>Rockwell</vt:lpstr>
      <vt:lpstr>Segoe UI Emoji</vt:lpstr>
      <vt:lpstr>Symbol</vt:lpstr>
      <vt:lpstr>Times</vt:lpstr>
      <vt:lpstr>Wingdings</vt:lpstr>
      <vt:lpstr>ヒラギノ角ゴ Pro W3</vt:lpstr>
      <vt:lpstr>PSI-Powerpoint-Master Calibri V2</vt:lpstr>
      <vt:lpstr>FCCee: from 200 MeV to 6 GeV linac-ee</vt:lpstr>
      <vt:lpstr>Outlook</vt:lpstr>
      <vt:lpstr>Layout, inputs, and acceptance</vt:lpstr>
      <vt:lpstr>Layout, inputs, and acceptance</vt:lpstr>
      <vt:lpstr>Linacs’ modeling</vt:lpstr>
      <vt:lpstr>Single bunch effects</vt:lpstr>
      <vt:lpstr>PowerPoint Presentation</vt:lpstr>
      <vt:lpstr>Sensitivity to RF structures misalignments</vt:lpstr>
      <vt:lpstr>Sensitivity to quadrupoles misalignments</vt:lpstr>
      <vt:lpstr>Orbit correction (one-to-one, 1/3 BPMs faulty) applied</vt:lpstr>
      <vt:lpstr>Transverse plane single bunch: e- Linac</vt:lpstr>
      <vt:lpstr>Sensitivity to misalignments and orbit correction</vt:lpstr>
      <vt:lpstr>Incoming jitters</vt:lpstr>
      <vt:lpstr>Dependence on bunch charge</vt:lpstr>
      <vt:lpstr>PowerPoint Presentation</vt:lpstr>
      <vt:lpstr>Energy spread optimization</vt:lpstr>
      <vt:lpstr>1. Shorter bunch from the gun</vt:lpstr>
      <vt:lpstr>2. Compression at e-Linac: starting parameters</vt:lpstr>
      <vt:lpstr>2. Compression at e-Linac: modeling</vt:lpstr>
      <vt:lpstr>2. Compression at e-Linac: results</vt:lpstr>
      <vt:lpstr>3. Shorter bunch from the gun and linearization</vt:lpstr>
      <vt:lpstr>Comments at the 2022 FCC week (June 2022)</vt:lpstr>
      <vt:lpstr>Which is the most efficient design?</vt:lpstr>
      <vt:lpstr>RF structure geometry, frequency, and operation phase</vt:lpstr>
      <vt:lpstr>Scenario 1: parameters scan</vt:lpstr>
      <vt:lpstr>Possible schematic layouts composing the scenario 1 cases</vt:lpstr>
      <vt:lpstr>Requests from the booster ring</vt:lpstr>
      <vt:lpstr>Most promising designs for different machine layouts</vt:lpstr>
      <vt:lpstr>PowerPoint Presentation</vt:lpstr>
      <vt:lpstr>Jitter amplification: simulation strategy</vt:lpstr>
      <vt:lpstr>Conclusions</vt:lpstr>
      <vt:lpstr>A swiss “thank you”…</vt:lpstr>
      <vt:lpstr>PowerPoint Presentation</vt:lpstr>
      <vt:lpstr>PowerPoint Presentation</vt:lpstr>
      <vt:lpstr>f = 2.8 GHz, G = 25 MV/m, no linearizer</vt:lpstr>
      <vt:lpstr>f = 2.8 GHz, G = 40 MV/m, no linearizer</vt:lpstr>
      <vt:lpstr>f = 5.6 GHz, G = 25 MV/m, no linearizer</vt:lpstr>
      <vt:lpstr>f = 5.6 GHz, G = 40 MV/m, no linearizer</vt:lpstr>
      <vt:lpstr>f = 2.0 GHz, G = 25 MV/m, no linearizer</vt:lpstr>
      <vt:lpstr>f = 2.0 GHz, G = 40 MV/m, no linearizer</vt:lpstr>
      <vt:lpstr>PowerPoint Presentation</vt:lpstr>
      <vt:lpstr>Q = 5 nC-start2end</vt:lpstr>
      <vt:lpstr>To keep in mind</vt:lpstr>
      <vt:lpstr>Dependence on the bunch charge (single bunch)</vt:lpstr>
      <vt:lpstr>PowerPoint Presentation</vt:lpstr>
      <vt:lpstr>RF structures gradient</vt:lpstr>
      <vt:lpstr>PowerPoint Presentation</vt:lpstr>
      <vt:lpstr>With the linearization</vt:lpstr>
      <vt:lpstr>Low frequency design case: 2 GHz case</vt:lpstr>
      <vt:lpstr>Future further improvements</vt:lpstr>
      <vt:lpstr>PowerPoint Presentation</vt:lpstr>
      <vt:lpstr>Time structure</vt:lpstr>
      <vt:lpstr>“Minimalistic” schematic layout: a closer look</vt:lpstr>
      <vt:lpstr>Multi-bunch effects</vt:lpstr>
      <vt:lpstr>LSP linearization without harmonic cavity: the options</vt:lpstr>
      <vt:lpstr>Some considerations (valid for all the layouts)</vt:lpstr>
      <vt:lpstr>Orbit correction</vt:lpstr>
      <vt:lpstr>Different lattices</vt:lpstr>
      <vt:lpstr>Best working point?</vt:lpstr>
      <vt:lpstr>Other effects to be considered</vt:lpstr>
      <vt:lpstr>Most promising designs for different machine layouts</vt:lpstr>
      <vt:lpstr>Several harmonics</vt:lpstr>
      <vt:lpstr>2. Compression at e-Linac: possible improvement</vt:lpstr>
    </vt:vector>
  </TitlesOfParts>
  <Manager/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“PSI in a nutshell”</dc:title>
  <dc:subject/>
  <dc:creator>Bettoni Simona</dc:creator>
  <cp:keywords/>
  <dc:description/>
  <cp:lastModifiedBy>Bettoni Simona</cp:lastModifiedBy>
  <cp:revision>3040</cp:revision>
  <cp:lastPrinted>2022-08-18T13:29:38Z</cp:lastPrinted>
  <dcterms:created xsi:type="dcterms:W3CDTF">2021-01-04T10:15:59Z</dcterms:created>
  <dcterms:modified xsi:type="dcterms:W3CDTF">2022-09-14T16:34:21Z</dcterms:modified>
  <cp:category/>
  <dc:identifier/>
  <cp:contentStatus/>
  <dc:language/>
  <cp:version/>
</cp:coreProperties>
</file>