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88" r:id="rId5"/>
    <p:sldId id="280" r:id="rId6"/>
    <p:sldId id="305" r:id="rId7"/>
    <p:sldId id="290" r:id="rId8"/>
    <p:sldId id="291" r:id="rId9"/>
    <p:sldId id="292" r:id="rId10"/>
    <p:sldId id="293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265" r:id="rId19"/>
    <p:sldId id="295" r:id="rId20"/>
    <p:sldId id="268" r:id="rId21"/>
    <p:sldId id="269" r:id="rId22"/>
    <p:sldId id="270" r:id="rId23"/>
    <p:sldId id="271" r:id="rId24"/>
    <p:sldId id="272" r:id="rId25"/>
    <p:sldId id="302" r:id="rId26"/>
    <p:sldId id="303" r:id="rId27"/>
    <p:sldId id="304" r:id="rId28"/>
    <p:sldId id="275" r:id="rId29"/>
    <p:sldId id="277" r:id="rId30"/>
    <p:sldId id="306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22" autoAdjust="0"/>
    <p:restoredTop sz="94646"/>
  </p:normalViewPr>
  <p:slideViewPr>
    <p:cSldViewPr snapToGrid="0" snapToObjects="1">
      <p:cViewPr varScale="1">
        <p:scale>
          <a:sx n="108" d="100"/>
          <a:sy n="108" d="100"/>
        </p:scale>
        <p:origin x="208" y="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C6F8-F0A7-4259-8FF7-90073C42A854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74DB4-1DAE-4143-B1E5-D86DF017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4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A43-4927-448A-8709-1A639C18A13E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C55E-B25D-49F7-AC7B-3685D67F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3440" y="1495941"/>
            <a:ext cx="4741984" cy="187765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Progress in EIC Polarization Studies for the Injectors and Storage 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2360" y="3561588"/>
            <a:ext cx="4890403" cy="16870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Vahid Ranjbar, BNL </a:t>
            </a:r>
          </a:p>
          <a:p>
            <a:r>
              <a:rPr lang="en-US" dirty="0"/>
              <a:t>eeFACT2022</a:t>
            </a:r>
          </a:p>
          <a:p>
            <a:r>
              <a:rPr lang="en-US" dirty="0"/>
              <a:t>12–15 Sep 2022</a:t>
            </a:r>
          </a:p>
          <a:p>
            <a:r>
              <a:rPr lang="en-US" dirty="0"/>
              <a:t>Frascati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84DDB-9728-4DF7-8919-8B9049E96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97" y="5525176"/>
            <a:ext cx="4890403" cy="63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C51FD8-0D8E-4ADC-9AB7-B4D3BA718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47" y="6191311"/>
            <a:ext cx="1833624" cy="36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4CF7F-1A3E-1C4F-6501-EF79D9AE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53A84-37D4-5552-0B76-AE853022EAAC}"/>
              </a:ext>
            </a:extLst>
          </p:cNvPr>
          <p:cNvSpPr txBox="1"/>
          <p:nvPr/>
        </p:nvSpPr>
        <p:spPr>
          <a:xfrm>
            <a:off x="6277847" y="97107"/>
            <a:ext cx="286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Eliana GIANFELICE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C1125-088A-95EF-A39A-AA0EF78E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60449"/>
            <a:ext cx="7772400" cy="52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0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F79BF2-0C9B-CFDF-8794-68BF3237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Misalignment and Correction Studies for Lattice v5.2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0C7A4-5D63-EB50-1424-FF9E6112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39BC054-7BF8-90EF-AC78-F04D47233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6" y="1778507"/>
            <a:ext cx="3511687" cy="1650493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7431CB8-4117-3906-3F02-49314101A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35555"/>
            <a:ext cx="3950331" cy="1470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58C8D7-463F-9251-DB19-283B90560A5E}"/>
              </a:ext>
            </a:extLst>
          </p:cNvPr>
          <p:cNvSpPr txBox="1"/>
          <p:nvPr/>
        </p:nvSpPr>
        <p:spPr>
          <a:xfrm>
            <a:off x="5150932" y="1818935"/>
            <a:ext cx="279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Correcting to ~ 0.4 mm rms</a:t>
            </a:r>
          </a:p>
        </p:txBody>
      </p:sp>
      <p:pic>
        <p:nvPicPr>
          <p:cNvPr id="10" name="Picture 9" descr="Chart, radar chart&#10;&#10;Description automatically generated">
            <a:extLst>
              <a:ext uri="{FF2B5EF4-FFF2-40B4-BE49-F238E27FC236}">
                <a16:creationId xmlns:a16="http://schemas.microsoft.com/office/drawing/2014/main" id="{3B50A882-2361-706A-B148-C6C3200B7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33" y="3898971"/>
            <a:ext cx="7330533" cy="2537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715AC6-D33C-4545-9FCA-0F12CC0D6DCD}"/>
              </a:ext>
            </a:extLst>
          </p:cNvPr>
          <p:cNvSpPr txBox="1"/>
          <p:nvPr/>
        </p:nvSpPr>
        <p:spPr>
          <a:xfrm>
            <a:off x="3468027" y="3513192"/>
            <a:ext cx="533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x,y,s</a:t>
            </a:r>
            <a:r>
              <a:rPr lang="en-US" baseline="-25000" dirty="0"/>
              <a:t> </a:t>
            </a:r>
            <a:r>
              <a:rPr lang="en-US" dirty="0">
                <a:sym typeface="Wingdings" pitchFamily="2" charset="2"/>
              </a:rPr>
              <a:t> Polarization with 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 and s orbital motion only</a:t>
            </a:r>
          </a:p>
          <a:p>
            <a:r>
              <a:rPr lang="en-US" dirty="0">
                <a:sym typeface="Wingdings" pitchFamily="2" charset="2"/>
              </a:rPr>
              <a:t>P  Polarization including all orbital motion.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89641-B9BD-7BF6-4FEF-6440F18642BF}"/>
              </a:ext>
            </a:extLst>
          </p:cNvPr>
          <p:cNvSpPr txBox="1"/>
          <p:nvPr/>
        </p:nvSpPr>
        <p:spPr>
          <a:xfrm>
            <a:off x="6277847" y="52205"/>
            <a:ext cx="286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Eliana GIANFELICE</a:t>
            </a:r>
          </a:p>
        </p:txBody>
      </p:sp>
    </p:spTree>
    <p:extLst>
      <p:ext uri="{BB962C8B-B14F-4D97-AF65-F5344CB8AC3E}">
        <p14:creationId xmlns:p14="http://schemas.microsoft.com/office/powerpoint/2010/main" val="285295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D467B-DFB5-2819-2D2C-D6296725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229B4-8FEA-5F76-FE8C-835D4427DE1D}"/>
              </a:ext>
            </a:extLst>
          </p:cNvPr>
          <p:cNvSpPr txBox="1"/>
          <p:nvPr/>
        </p:nvSpPr>
        <p:spPr>
          <a:xfrm>
            <a:off x="0" y="495694"/>
            <a:ext cx="4420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Correcting lattice 5.2v to 0.04 mm 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small </a:t>
            </a:r>
            <a:r>
              <a:rPr lang="en-US" dirty="0" err="1"/>
              <a:t>Px</a:t>
            </a:r>
            <a:r>
              <a:rPr lang="en-US" dirty="0"/>
              <a:t> and </a:t>
            </a:r>
            <a:r>
              <a:rPr lang="en-US" dirty="0" err="1"/>
              <a:t>Py</a:t>
            </a:r>
            <a:r>
              <a:rPr lang="en-US" dirty="0"/>
              <a:t> may be a consequence of strong higher order resonances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Including </a:t>
            </a:r>
            <a:r>
              <a:rPr lang="en-US" dirty="0" err="1"/>
              <a:t>Betatron</a:t>
            </a:r>
            <a:r>
              <a:rPr lang="en-US" dirty="0"/>
              <a:t> coupling correction restored the 40% polarization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But the beam size is about 6 times too small for matching proton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7602CE29-84A8-4CE5-A7DB-8D3555D2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4429131"/>
            <a:ext cx="6394861" cy="17222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CCA8FC-3D91-4404-6BCA-AC6BB101BD2A}"/>
              </a:ext>
            </a:extLst>
          </p:cNvPr>
          <p:cNvSpPr txBox="1"/>
          <p:nvPr/>
        </p:nvSpPr>
        <p:spPr>
          <a:xfrm>
            <a:off x="6572991" y="5677661"/>
            <a:ext cx="286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Eliana GIANFELICE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F141C34-471D-E362-2CAA-18784EE82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420065" cy="321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7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18066-5BAB-2FFC-83EA-C0B45E19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match beam size at IP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E8932-5078-78E6-4613-ACD8F8D5B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91243" cy="21442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Introducing local coupling at the IP by 2 pairs of skew quads: </a:t>
            </a:r>
          </a:p>
          <a:p>
            <a:pPr lvl="1"/>
            <a:r>
              <a:rPr lang="en-US" dirty="0"/>
              <a:t>ruled out by beam-beam simulations.</a:t>
            </a:r>
          </a:p>
          <a:p>
            <a:r>
              <a:rPr lang="en-US" dirty="0"/>
              <a:t>Increasing vertical emittance by adding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a long vertical bump trough the arc </a:t>
            </a:r>
            <a:r>
              <a:rPr lang="en-US" dirty="0" err="1"/>
              <a:t>sextupoles</a:t>
            </a:r>
            <a:endParaRPr lang="en-US" dirty="0"/>
          </a:p>
          <a:p>
            <a:pPr lvl="2"/>
            <a:r>
              <a:rPr lang="en-US" dirty="0"/>
              <a:t>Ruled out due to poor polarization performance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a vertical orbit bump in a straight section without quadrupoles.</a:t>
            </a:r>
          </a:p>
          <a:p>
            <a:pPr lvl="2"/>
            <a:r>
              <a:rPr lang="en-US" dirty="0"/>
              <a:t>Possible if dispersion knob placed in “correct” location in lattice. Using location at 2528 m in the lattice increased vertical emittance to 3nm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CC6CC-7E62-F400-ABE4-54023C7C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78F83203-DC99-DD53-0E7E-E0B9EE9FB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82" y="4032754"/>
            <a:ext cx="6352575" cy="2184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991E67-5B0F-B1A1-85DF-DDF7B7265790}"/>
              </a:ext>
            </a:extLst>
          </p:cNvPr>
          <p:cNvSpPr txBox="1"/>
          <p:nvPr/>
        </p:nvSpPr>
        <p:spPr>
          <a:xfrm>
            <a:off x="6277847" y="117540"/>
            <a:ext cx="286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Eliana GIANFELICE</a:t>
            </a:r>
          </a:p>
        </p:txBody>
      </p:sp>
    </p:spTree>
    <p:extLst>
      <p:ext uri="{BB962C8B-B14F-4D97-AF65-F5344CB8AC3E}">
        <p14:creationId xmlns:p14="http://schemas.microsoft.com/office/powerpoint/2010/main" val="293327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FFFD-33AB-DD4F-D697-37CFCECD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of lattice v5.5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5044B-C9CC-B021-EB09-7AF1E04E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4B875A7-9151-01BF-A5F2-A93C185A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33" y="1475308"/>
            <a:ext cx="6056416" cy="3007700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BC1243C5-BEE2-09BD-2DF4-C2CF966A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118" y="4499260"/>
            <a:ext cx="5194712" cy="17668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1965C3-156A-AD80-A26A-C5C65AF611D5}"/>
                  </a:ext>
                </a:extLst>
              </p:cNvPr>
              <p:cNvSpPr txBox="1"/>
              <p:nvPr/>
            </p:nvSpPr>
            <p:spPr>
              <a:xfrm>
                <a:off x="54645" y="4711188"/>
                <a:ext cx="355835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Results after orbit correction only: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similar to 5.2v orbit corrections. </a:t>
                </a:r>
              </a:p>
              <a:p>
                <a:r>
                  <a:rPr lang="en-US" sz="1400" b="1" dirty="0"/>
                  <a:t>Also studied usefulness of harmonic Bumps</a:t>
                </a:r>
                <a:r>
                  <a:rPr lang="en-US" sz="1400" dirty="0">
                    <a:sym typeface="Wingdings" pitchFamily="2" charset="2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ym typeface="Wingdings" pitchFamily="2" charset="2"/>
                  </a:rPr>
                  <a:t> flattened </a:t>
                </a:r>
                <a:r>
                  <a:rPr lang="en-US" sz="1400" dirty="0" err="1">
                    <a:sym typeface="Wingdings" pitchFamily="2" charset="2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>
                    <a:sym typeface="Wingdings" pitchFamily="2" charset="2"/>
                  </a:rPr>
                  <a:t> response to a*</a:t>
                </a:r>
                <a:r>
                  <a:rPr lang="en-US" sz="1400" dirty="0" err="1">
                    <a:sym typeface="Wingdings" pitchFamily="2" charset="2"/>
                  </a:rPr>
                  <a:t>ɣ</a:t>
                </a:r>
                <a:r>
                  <a:rPr lang="en-US" sz="1400" dirty="0">
                    <a:sym typeface="Wingdings" pitchFamily="2" charset="2"/>
                  </a:rPr>
                  <a:t> which resulted in higher polarization</a:t>
                </a:r>
                <a:endParaRPr lang="en-US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1965C3-156A-AD80-A26A-C5C65AF61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" y="4711188"/>
                <a:ext cx="3558350" cy="1169551"/>
              </a:xfrm>
              <a:prstGeom prst="rect">
                <a:avLst/>
              </a:prstGeom>
              <a:blipFill>
                <a:blip r:embed="rId4"/>
                <a:stretch>
                  <a:fillRect l="-712" t="-1075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2470A35-864C-3C53-80E0-79244A6C9906}"/>
              </a:ext>
            </a:extLst>
          </p:cNvPr>
          <p:cNvSpPr txBox="1"/>
          <p:nvPr/>
        </p:nvSpPr>
        <p:spPr>
          <a:xfrm>
            <a:off x="6277847" y="180460"/>
            <a:ext cx="286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Eliana GIANFELICE</a:t>
            </a:r>
          </a:p>
        </p:txBody>
      </p:sp>
    </p:spTree>
    <p:extLst>
      <p:ext uri="{BB962C8B-B14F-4D97-AF65-F5344CB8AC3E}">
        <p14:creationId xmlns:p14="http://schemas.microsoft.com/office/powerpoint/2010/main" val="303547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Injector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meet the ESR requirements a polarized injector delivering electrons polarized to at least 85%</a:t>
            </a:r>
          </a:p>
          <a:p>
            <a:r>
              <a:rPr lang="en-US" dirty="0"/>
              <a:t>To achieve the average polarization and luminosity requirements. The injector will need to inject two 28nC bunches once a second for energies of 5 and 10 GeV. At 18 GeV the intensity drops to two bunches at 11nC.</a:t>
            </a:r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2A49-66E7-A207-E0F9-907C07FF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EIC’s Rapid Cycling Synchrotron (RCS)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FCAF8-75A0-44E9-F0B4-329CCB075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receive 7nC electrons polarized to ~90% from pre-injector at 400 MeV. </a:t>
            </a:r>
          </a:p>
          <a:p>
            <a:r>
              <a:rPr lang="en-US" dirty="0"/>
              <a:t>The RCS Requirements:</a:t>
            </a:r>
          </a:p>
          <a:p>
            <a:pPr lvl="1"/>
            <a:r>
              <a:rPr lang="en-US" dirty="0"/>
              <a:t>needs to merge these bunches into two 28nC bunches for 5 and 10 GeV operations and 11nC for 18 GeV.</a:t>
            </a:r>
          </a:p>
          <a:p>
            <a:pPr lvl="1"/>
            <a:r>
              <a:rPr lang="en-US" dirty="0"/>
              <a:t>Preserve polarization during acceleration from 400 MeV to extraction at 5, 10 and 18 GeV. With losses less &lt; 5%.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66701-BC17-0B05-0218-F124A1C2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92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Overview: Spin Resonance Free Lattice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372" y="1674202"/>
            <a:ext cx="76153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Both the strong intrinsic and imperfection resonances occur at: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 = </a:t>
            </a:r>
            <a:r>
              <a:rPr lang="en-US" dirty="0" err="1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 +/- </a:t>
            </a:r>
            <a:r>
              <a:rPr lang="en-US" dirty="0" err="1">
                <a:solidFill>
                  <a:srgbClr val="FF0000"/>
                </a:solidFill>
              </a:rPr>
              <a:t>Qy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 = </a:t>
            </a:r>
            <a:r>
              <a:rPr lang="en-US" dirty="0" err="1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 +/- [</a:t>
            </a:r>
            <a:r>
              <a:rPr lang="en-US" dirty="0" err="1">
                <a:solidFill>
                  <a:srgbClr val="FF0000"/>
                </a:solidFill>
              </a:rPr>
              <a:t>Qy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dirty="0"/>
              <a:t>(integer part of tune)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To accelerate from 400 MeV to 18 </a:t>
            </a:r>
            <a:r>
              <a:rPr lang="en-US" dirty="0" err="1"/>
              <a:t>GeV</a:t>
            </a:r>
            <a:r>
              <a:rPr lang="en-US" dirty="0"/>
              <a:t> requires the spin tune ramping from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</a:rPr>
              <a:t>0.907 &lt; Gϒ &lt; 41.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If we use a periodicity of P=96  and a tune with an integer value of 50 then our first two intrinsic resonances will occur outside of the range of our spin tunes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K1 = 50+ν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/>
              <a:t>(</a:t>
            </a:r>
            <a:r>
              <a:rPr lang="en-US" dirty="0" err="1"/>
              <a:t>ν</a:t>
            </a:r>
            <a:r>
              <a:rPr lang="en-US" baseline="-25000" dirty="0" err="1"/>
              <a:t>y</a:t>
            </a:r>
            <a:r>
              <a:rPr lang="en-US" dirty="0"/>
              <a:t>  is the fractional part of the tune)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K2 = 96 – (50+ν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) =46-ν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Also our imperfection will follow suit with the first major one occurring </a:t>
            </a:r>
            <a:r>
              <a:rPr lang="en-US"/>
              <a:t>at  K2 </a:t>
            </a:r>
            <a:r>
              <a:rPr lang="en-US" dirty="0"/>
              <a:t>= 96 – 50 = 46 </a:t>
            </a:r>
          </a:p>
        </p:txBody>
      </p:sp>
    </p:spTree>
    <p:extLst>
      <p:ext uri="{BB962C8B-B14F-4D97-AF65-F5344CB8AC3E}">
        <p14:creationId xmlns:p14="http://schemas.microsoft.com/office/powerpoint/2010/main" val="71505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3401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make this work in the RHIC tunnel?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easy to accomplish this with a perfectly circular ring. Just construct a series of FODO cells with bending magnets so that we have total periodicity of 96. </a:t>
            </a:r>
          </a:p>
          <a:p>
            <a:r>
              <a:rPr lang="en-US" dirty="0"/>
              <a:t>The problem is that the RHIC tunnel is not circular and has an inherent six fold symmetry.</a:t>
            </a:r>
          </a:p>
          <a:p>
            <a:r>
              <a:rPr lang="en-US" dirty="0"/>
              <a:t>The solution make the spin resonances integrals over the straight sections equal to zero.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84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R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74" y="1553828"/>
            <a:ext cx="4418932" cy="4514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442"/>
            <a:ext cx="7886700" cy="1325563"/>
          </a:xfrm>
        </p:spPr>
        <p:txBody>
          <a:bodyPr/>
          <a:lstStyle/>
          <a:p>
            <a:r>
              <a:rPr lang="en-US" dirty="0"/>
              <a:t>Project onto the RHIC tunnel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8650" y="1710465"/>
            <a:ext cx="164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RHIC Tunnel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31331" y="2121795"/>
            <a:ext cx="922421" cy="697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Polarization Requirements in the ESR (work by Eliana </a:t>
            </a:r>
            <a:r>
              <a:rPr lang="en-US" dirty="0" err="1"/>
              <a:t>Gianfelice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Radiative polarization and asymptotic polarization</a:t>
            </a:r>
          </a:p>
          <a:p>
            <a:pPr lvl="1"/>
            <a:r>
              <a:rPr lang="en-US" dirty="0"/>
              <a:t>Optics and Misalignments</a:t>
            </a:r>
          </a:p>
          <a:p>
            <a:pPr lvl="1"/>
            <a:r>
              <a:rPr lang="en-US" dirty="0"/>
              <a:t>Matching e/p emittance</a:t>
            </a:r>
          </a:p>
          <a:p>
            <a:r>
              <a:rPr lang="en-US" dirty="0"/>
              <a:t>Injector Polarization </a:t>
            </a:r>
          </a:p>
          <a:p>
            <a:pPr lvl="1"/>
            <a:r>
              <a:rPr lang="en-US" dirty="0"/>
              <a:t>Concept Overview and Design </a:t>
            </a:r>
          </a:p>
          <a:p>
            <a:pPr lvl="2"/>
            <a:r>
              <a:rPr lang="en-US" dirty="0"/>
              <a:t>Geometry </a:t>
            </a:r>
          </a:p>
          <a:p>
            <a:pPr lvl="2"/>
            <a:r>
              <a:rPr lang="en-US" dirty="0"/>
              <a:t>Spin resonance strengths</a:t>
            </a:r>
          </a:p>
          <a:p>
            <a:pPr lvl="1"/>
            <a:r>
              <a:rPr lang="en-US" dirty="0"/>
              <a:t>Polarization Performance</a:t>
            </a:r>
          </a:p>
          <a:p>
            <a:pPr lvl="2"/>
            <a:r>
              <a:rPr lang="en-US" dirty="0"/>
              <a:t>Tolerances for vertical misalignments</a:t>
            </a:r>
          </a:p>
          <a:p>
            <a:pPr lvl="2"/>
            <a:r>
              <a:rPr lang="en-US" dirty="0"/>
              <a:t>vertical orbit</a:t>
            </a:r>
          </a:p>
          <a:p>
            <a:pPr lvl="2"/>
            <a:r>
              <a:rPr lang="en-US" dirty="0"/>
              <a:t>Spin imperfection correction scheme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99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Spin Resonances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7" y="1238701"/>
            <a:ext cx="3750513" cy="2855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1344339"/>
            <a:ext cx="3649915" cy="263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4212572"/>
            <a:ext cx="7583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No polarization loss from cumulative effective of intrinsic spin resonances for distributions over 100 msec ramp.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Issue to control: Imperfection spin resonances ~ vertical rms orbit 0.5 mm to keep losses &lt; 5%. 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135568" y="3281501"/>
            <a:ext cx="11238" cy="694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5242" y="2876932"/>
            <a:ext cx="123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518619" y="2876932"/>
            <a:ext cx="0" cy="707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95908" y="2483602"/>
            <a:ext cx="122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114292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Design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C352E-3EEF-5F47-914C-F7B2C024D827}"/>
              </a:ext>
            </a:extLst>
          </p:cNvPr>
          <p:cNvSpPr txBox="1"/>
          <p:nvPr/>
        </p:nvSpPr>
        <p:spPr>
          <a:xfrm>
            <a:off x="628650" y="1351699"/>
            <a:ext cx="82477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Design accommodates detector bypasses and RF physical needs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Two connecting arc designs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Detector</a:t>
            </a:r>
            <a:r>
              <a:rPr lang="en-US" dirty="0">
                <a:sym typeface="Wingdings" pitchFamily="2" charset="2"/>
              </a:rPr>
              <a:t> IP6, IP8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RF</a:t>
            </a:r>
            <a:r>
              <a:rPr lang="en-US" dirty="0">
                <a:sym typeface="Wingdings" pitchFamily="2" charset="2"/>
              </a:rPr>
              <a:t>, Extraction, Injection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IP10 RF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IP12 Extraction/injection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IP2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IP4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Achieved 3-4 meter bypass at the IP.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Impacts symmetry of lattice.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However by optimizing the quad strengths in the bypass region we can recover low intrinsic losses.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694D2-1935-CD45-8989-79141793F848}"/>
              </a:ext>
            </a:extLst>
          </p:cNvPr>
          <p:cNvSpPr/>
          <p:nvPr/>
        </p:nvSpPr>
        <p:spPr>
          <a:xfrm>
            <a:off x="847493" y="51288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lvl="1" indent="-171450">
              <a:buFont typeface="Wingdings" pitchFamily="2" charset="2"/>
              <a:buChar char="v"/>
            </a:pPr>
            <a:r>
              <a:rPr lang="en-US" sz="1200" b="1" dirty="0"/>
              <a:t>Spin resonance free electron ring injector Phys. Rev. Accel. Beams 21, 111003 – Published 27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46835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A0FB-6EEA-F498-A6B2-0CFA30C6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lattice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C75A1-CFFB-DE87-2382-AA5C8084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original design RCS lattice has undergone two major revisions</a:t>
            </a:r>
          </a:p>
          <a:p>
            <a:pPr lvl="1"/>
            <a:r>
              <a:rPr lang="en-US" dirty="0"/>
              <a:t>Avoid obstructions of walls and other beamlines</a:t>
            </a:r>
          </a:p>
          <a:p>
            <a:pPr lvl="1"/>
            <a:r>
              <a:rPr lang="en-US" dirty="0"/>
              <a:t>Remove all RCS magnets from the detector hall</a:t>
            </a:r>
          </a:p>
          <a:p>
            <a:pPr lvl="1"/>
            <a:r>
              <a:rPr lang="en-US" dirty="0"/>
              <a:t>Maximum beta functions increased from 70m to 120m</a:t>
            </a:r>
          </a:p>
          <a:p>
            <a:pPr lvl="1"/>
            <a:r>
              <a:rPr lang="en-US" dirty="0"/>
              <a:t>Maintained zero polarization losses on ramp due to intrinsic spin resonances.</a:t>
            </a:r>
          </a:p>
          <a:p>
            <a:pPr lvl="1"/>
            <a:r>
              <a:rPr lang="en-US" dirty="0"/>
              <a:t>Improved off-momentum DA from 1% to 1.5%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06D22-0CFB-A8E3-AE0A-F6D431DA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88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304104-D79D-995A-36E9-A2EC20A6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RCS optics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9ABD1-FBD4-C555-1AA0-9383966A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D327078-7A93-59E9-5064-6FD43422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61667"/>
            <a:ext cx="7772400" cy="3714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5E81B8-6B91-CCB9-D907-FC2883AA7BF5}"/>
              </a:ext>
            </a:extLst>
          </p:cNvPr>
          <p:cNvSpPr txBox="1"/>
          <p:nvPr/>
        </p:nvSpPr>
        <p:spPr>
          <a:xfrm>
            <a:off x="6127668" y="1628553"/>
            <a:ext cx="2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Henry Lovelace III</a:t>
            </a:r>
          </a:p>
        </p:txBody>
      </p:sp>
    </p:spTree>
    <p:extLst>
      <p:ext uri="{BB962C8B-B14F-4D97-AF65-F5344CB8AC3E}">
        <p14:creationId xmlns:p14="http://schemas.microsoft.com/office/powerpoint/2010/main" val="3479994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BC79E0-02B1-3BF0-E8EE-EC017610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response to orbit errors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7E2D58E-FDA9-B6AC-DEEF-99784CBB54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791" y="1373866"/>
            <a:ext cx="3887391" cy="2333662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C73605-AAD9-91CC-BDFF-D9D08FF96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768" y="1220256"/>
            <a:ext cx="3887391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Effect on Imperfections from Intrinsic suppression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DCE01D-7271-39CC-0BAB-8F9A383A7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192048"/>
            <a:ext cx="4213767" cy="2258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Comparison of polarization transmission due to imperfection spin resonances as function of RMS orbit distortion. Lattice 1, was our first RCS optics attempt with 15% intrinsic resonance induced losses at RMS emittance of 1000 mm-</a:t>
            </a:r>
            <a:r>
              <a:rPr lang="en-US" sz="1800" dirty="0" err="1"/>
              <a:t>mrad</a:t>
            </a:r>
            <a:r>
              <a:rPr lang="en-US" sz="1800" dirty="0"/>
              <a:t>. Lattice 2 was our second and last RCS optics configuration with 8% losses at the same RMS emittance. This reduced imperfection spin resonance sensitivity as can be seen in the plot.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3C4CB-D27B-3131-CE3B-0B0857A6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CE529A-9F27-6210-0B17-D8D0C7EDF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2" y="3757946"/>
            <a:ext cx="3887390" cy="2258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DA96F8-D0BF-A2CE-9399-5DE9CBAA2873}"/>
              </a:ext>
            </a:extLst>
          </p:cNvPr>
          <p:cNvSpPr txBox="1"/>
          <p:nvPr/>
        </p:nvSpPr>
        <p:spPr>
          <a:xfrm>
            <a:off x="4735187" y="4919404"/>
            <a:ext cx="3887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Lattice 2: 13 particle tracking with 0.6 mm RMS vertical and 0.3 mm RMS horizontal closed orbit distortion.</a:t>
            </a:r>
          </a:p>
        </p:txBody>
      </p:sp>
    </p:spTree>
    <p:extLst>
      <p:ext uri="{BB962C8B-B14F-4D97-AF65-F5344CB8AC3E}">
        <p14:creationId xmlns:p14="http://schemas.microsoft.com/office/powerpoint/2010/main" val="2454261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Polarization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51" y="1465701"/>
            <a:ext cx="7886700" cy="4846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Intrinsic resonance as calculated by DEPOL yield no cumulative depolarization loss for a beam with a vertical emittance of 40 mm-</a:t>
            </a:r>
            <a:r>
              <a:rPr lang="en-US" dirty="0" err="1"/>
              <a:t>mrad</a:t>
            </a:r>
            <a:r>
              <a:rPr lang="en-US" dirty="0"/>
              <a:t> rms normalized emittance (RCS’s emittance at injection which falls to near zero by 18 GeV).</a:t>
            </a:r>
          </a:p>
          <a:p>
            <a:r>
              <a:rPr lang="en-US" dirty="0"/>
              <a:t>Imperfections could however potentially cause greater than 5% losses during ramp.</a:t>
            </a:r>
          </a:p>
          <a:p>
            <a:r>
              <a:rPr lang="en-US" dirty="0"/>
              <a:t>Due primarily to quadrupole misalignment and dipole rolls.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 But these effects can be controlled to bring our losses below 5% on ramp. Orbit Smoothing and Imperfection bumps.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68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60449"/>
                <a:ext cx="9144000" cy="451506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ESR studies show that the sensitivity to errors for different optics are a result of different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With the current rotator scheme the unperturbed polarization is much lower but the machine being less sensitive to errors it does not need an aggressive correction approach</a:t>
                </a:r>
              </a:p>
              <a:p>
                <a:pPr lvl="1"/>
                <a:r>
                  <a:rPr lang="en-US" dirty="0"/>
                  <a:t>Currently a scheme less aggressive, as in </a:t>
                </a:r>
                <a:r>
                  <a:rPr lang="en-US" dirty="0" err="1"/>
                  <a:t>HERAe</a:t>
                </a:r>
                <a:r>
                  <a:rPr lang="en-US" dirty="0"/>
                  <a:t> is being considered.</a:t>
                </a:r>
              </a:p>
              <a:p>
                <a:pPr lvl="1"/>
                <a:r>
                  <a:rPr lang="en-US" dirty="0"/>
                  <a:t>Beam </a:t>
                </a:r>
                <a:r>
                  <a:rPr lang="en-US" dirty="0" err="1"/>
                  <a:t>σ</a:t>
                </a:r>
                <a:r>
                  <a:rPr lang="en-US" baseline="-25000" dirty="0" err="1"/>
                  <a:t>y</a:t>
                </a:r>
                <a:r>
                  <a:rPr lang="en-US" dirty="0"/>
                  <a:t> knobs may be not needed.</a:t>
                </a:r>
              </a:p>
              <a:p>
                <a:r>
                  <a:rPr lang="en-US" dirty="0"/>
                  <a:t>RCS studies show that Polarization losses in this lattice are driven by imperfections</a:t>
                </a:r>
              </a:p>
              <a:p>
                <a:pPr lvl="1"/>
                <a:r>
                  <a:rPr lang="en-US" dirty="0">
                    <a:sym typeface="Wingdings"/>
                  </a:rPr>
                  <a:t>Intrinsic resonances are so weak that even large field distortions don’t hurt.</a:t>
                </a:r>
              </a:p>
              <a:p>
                <a:pPr lvl="1"/>
                <a:r>
                  <a:rPr lang="en-US" dirty="0">
                    <a:sym typeface="Wingdings"/>
                  </a:rPr>
                  <a:t>Correction down to &lt; 0.5 mm rms should be good enough to keep losses &lt; 5% on 18 GeV Ramp.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60449"/>
                <a:ext cx="9144000" cy="4515063"/>
              </a:xfrm>
              <a:blipFill>
                <a:blip r:embed="rId2"/>
                <a:stretch>
                  <a:fillRect l="-1111" t="-1404" r="-1667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32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951D-88CD-A76D-AC3B-781CAD69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9A5A-1BA9-D191-DAB5-A95701F31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D30D2-1913-834E-0124-9AC6EAB2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40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8D22-223A-7B46-9E66-43D6385A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Imperfections: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59CF1-E548-C44C-B22C-D446EE12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Survey estimates are 0.2 mm </a:t>
            </a:r>
            <a:r>
              <a:rPr lang="en-US" dirty="0" err="1"/>
              <a:t>rms</a:t>
            </a:r>
            <a:r>
              <a:rPr lang="en-US" dirty="0"/>
              <a:t> with a 2 sigma cut off and +/- 1 </a:t>
            </a:r>
            <a:r>
              <a:rPr lang="en-US" dirty="0" err="1"/>
              <a:t>mrad</a:t>
            </a:r>
            <a:r>
              <a:rPr lang="en-US" dirty="0"/>
              <a:t> rolls. This yields an estimated </a:t>
            </a:r>
            <a:r>
              <a:rPr lang="en-US" dirty="0" err="1"/>
              <a:t>rms</a:t>
            </a:r>
            <a:r>
              <a:rPr lang="en-US" dirty="0"/>
              <a:t> orbit distortion of between 3-6 mm rms.</a:t>
            </a:r>
          </a:p>
          <a:p>
            <a:pPr lvl="1"/>
            <a:r>
              <a:rPr lang="en-US" dirty="0"/>
              <a:t>Extracting at 10 GeV RCS can handle &gt; 3 mm RMS orbit with &lt; 5% pol. Loss and 2 </a:t>
            </a:r>
            <a:r>
              <a:rPr lang="en-US" dirty="0" err="1"/>
              <a:t>mrad</a:t>
            </a:r>
            <a:r>
              <a:rPr lang="en-US" dirty="0"/>
              <a:t> uncorrected rolls.</a:t>
            </a:r>
          </a:p>
          <a:p>
            <a:pPr lvl="1"/>
            <a:r>
              <a:rPr lang="en-US" dirty="0"/>
              <a:t>With appropriate BPM and corrector pairs this can be corrected down to below 0.5 mm </a:t>
            </a:r>
            <a:r>
              <a:rPr lang="en-US" dirty="0" err="1"/>
              <a:t>rms</a:t>
            </a:r>
            <a:r>
              <a:rPr lang="en-US" dirty="0"/>
              <a:t> and push our polarization losses below 5% extracting at 18 GeV.</a:t>
            </a:r>
          </a:p>
          <a:p>
            <a:pPr lvl="1"/>
            <a:r>
              <a:rPr lang="en-US" dirty="0"/>
              <a:t>Once corrected, dynamical changes of the relative field strength in the quads and dipoles of greater than 0.5% can be tolerated with little effect on polarization transmission. </a:t>
            </a:r>
          </a:p>
          <a:p>
            <a:pPr lvl="1"/>
            <a:r>
              <a:rPr lang="en-US" dirty="0"/>
              <a:t>Orthogonal imperfection bump scheme to fix any remaining losses beyond SVD orbit smoothing.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6CB2E-2071-A34F-A24B-F8FDAAE6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5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EC7A-DEAA-A30D-9E10-418230E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Complex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B77D0-3D7A-5446-E2AB-3D3F8AA1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A9EAE3FD-F29D-390B-C118-565CAD564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634" y="1329900"/>
            <a:ext cx="3930732" cy="5073103"/>
          </a:xfrm>
        </p:spPr>
      </p:pic>
    </p:spTree>
    <p:extLst>
      <p:ext uri="{BB962C8B-B14F-4D97-AF65-F5344CB8AC3E}">
        <p14:creationId xmlns:p14="http://schemas.microsoft.com/office/powerpoint/2010/main" val="112487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394F-18D9-E55A-F5C6-B5D307F7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Radiative polarization and the EIC electron storage ring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983D7-432D-F1A0-B1BF-CEBDB107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DFD403-CF03-8941-AD8F-50D81C2C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0" y="1596238"/>
            <a:ext cx="8665680" cy="4483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170EE-B35F-8C3E-C6B7-953478A9D942}"/>
              </a:ext>
            </a:extLst>
          </p:cNvPr>
          <p:cNvSpPr txBox="1"/>
          <p:nvPr/>
        </p:nvSpPr>
        <p:spPr>
          <a:xfrm>
            <a:off x="6188636" y="995173"/>
            <a:ext cx="286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Eliana GIANFELICE</a:t>
            </a:r>
          </a:p>
        </p:txBody>
      </p:sp>
    </p:spTree>
    <p:extLst>
      <p:ext uri="{BB962C8B-B14F-4D97-AF65-F5344CB8AC3E}">
        <p14:creationId xmlns:p14="http://schemas.microsoft.com/office/powerpoint/2010/main" val="143459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B6512-E819-C928-BD94-D12DEC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99599561-371E-3FF6-194D-5F3F63C6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13" y="938381"/>
            <a:ext cx="7772400" cy="5283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65D68-041E-3865-C9AD-F1123837D77D}"/>
              </a:ext>
            </a:extLst>
          </p:cNvPr>
          <p:cNvSpPr txBox="1"/>
          <p:nvPr/>
        </p:nvSpPr>
        <p:spPr>
          <a:xfrm>
            <a:off x="6277847" y="266457"/>
            <a:ext cx="286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Eliana GIANFELICE</a:t>
            </a:r>
          </a:p>
        </p:txBody>
      </p:sp>
    </p:spTree>
    <p:extLst>
      <p:ext uri="{BB962C8B-B14F-4D97-AF65-F5344CB8AC3E}">
        <p14:creationId xmlns:p14="http://schemas.microsoft.com/office/powerpoint/2010/main" val="100133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5FA1C7-01A7-D484-1602-9AD3B075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the needed asymptotic polarization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9C202-5A5E-5146-6D25-A625D7AC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3ADCE8-511F-17BE-3DA6-E3D9AFEF3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690689"/>
            <a:ext cx="7772400" cy="4919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804672-7EEE-DD58-19C5-A539968E8A40}"/>
              </a:ext>
            </a:extLst>
          </p:cNvPr>
          <p:cNvSpPr txBox="1"/>
          <p:nvPr/>
        </p:nvSpPr>
        <p:spPr>
          <a:xfrm>
            <a:off x="5807913" y="946681"/>
            <a:ext cx="286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Eliana GIANFELICE</a:t>
            </a:r>
          </a:p>
        </p:txBody>
      </p:sp>
    </p:spTree>
    <p:extLst>
      <p:ext uri="{BB962C8B-B14F-4D97-AF65-F5344CB8AC3E}">
        <p14:creationId xmlns:p14="http://schemas.microsoft.com/office/powerpoint/2010/main" val="21223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91166-F834-47BD-1D19-73177365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4AE1DB4-5593-5B71-380C-2FB1D7924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1" y="353442"/>
            <a:ext cx="8487128" cy="5219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0277B-EBE6-B8F7-A81E-9B6151F16554}"/>
              </a:ext>
            </a:extLst>
          </p:cNvPr>
          <p:cNvSpPr txBox="1"/>
          <p:nvPr/>
        </p:nvSpPr>
        <p:spPr>
          <a:xfrm>
            <a:off x="6277847" y="0"/>
            <a:ext cx="286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Eliana GIANFELICE</a:t>
            </a:r>
          </a:p>
        </p:txBody>
      </p:sp>
    </p:spTree>
    <p:extLst>
      <p:ext uri="{BB962C8B-B14F-4D97-AF65-F5344CB8AC3E}">
        <p14:creationId xmlns:p14="http://schemas.microsoft.com/office/powerpoint/2010/main" val="193489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6E730F-71DF-08EE-5AF1-65EE858F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BE8DC91-7C31-C289-75AE-02A4EA59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13" y="1057193"/>
            <a:ext cx="7772400" cy="3890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BBDC4-2F73-62E2-98A9-5F76ACEE29E4}"/>
              </a:ext>
            </a:extLst>
          </p:cNvPr>
          <p:cNvSpPr txBox="1"/>
          <p:nvPr/>
        </p:nvSpPr>
        <p:spPr>
          <a:xfrm>
            <a:off x="6170969" y="142504"/>
            <a:ext cx="286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Eliana GIANFELICE</a:t>
            </a:r>
          </a:p>
        </p:txBody>
      </p:sp>
    </p:spTree>
    <p:extLst>
      <p:ext uri="{BB962C8B-B14F-4D97-AF65-F5344CB8AC3E}">
        <p14:creationId xmlns:p14="http://schemas.microsoft.com/office/powerpoint/2010/main" val="11384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7ED0E4-2AFF-BC37-6A94-621FD4E4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85F4E0B-5A85-5170-1AE1-AFAC002A2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478287" cy="33262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Use MADX for managing optics and misalignments</a:t>
                </a:r>
              </a:p>
              <a:p>
                <a:r>
                  <a:rPr lang="en-US" dirty="0"/>
                  <a:t>Spin tracking codes</a:t>
                </a:r>
              </a:p>
              <a:p>
                <a:pPr lvl="1"/>
                <a:r>
                  <a:rPr lang="en-US" dirty="0"/>
                  <a:t>SITF (part of SITROS package) for computing polarization in linear spin motion approximation (as SLIM, but it digests thick lenses).</a:t>
                </a:r>
              </a:p>
              <a:p>
                <a:pPr lvl="1"/>
                <a:r>
                  <a:rPr lang="en-US" dirty="0"/>
                  <a:t>SITROS Monte Carlo tracking of particles with stochastic photons emission at user chosen dipoles</a:t>
                </a:r>
              </a:p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calculated and then spins are initialized parallel to it and tracked for several thousand turns. From this the diffusion time 𝝉</a:t>
                </a:r>
                <a:r>
                  <a:rPr lang="en-US" baseline="-25000" dirty="0"/>
                  <a:t>d</a:t>
                </a:r>
                <a:r>
                  <a:rPr lang="en-US" dirty="0"/>
                  <a:t> and the asymptotic polarization P</a:t>
                </a:r>
                <a:r>
                  <a:rPr lang="en-US" baseline="-25000" dirty="0"/>
                  <a:t>∞</a:t>
                </a:r>
                <a:r>
                  <a:rPr lang="en-US" dirty="0"/>
                  <a:t> is determined using: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85F4E0B-5A85-5170-1AE1-AFAC002A2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478287" cy="3326238"/>
              </a:xfrm>
              <a:blipFill>
                <a:blip r:embed="rId2"/>
                <a:stretch>
                  <a:fillRect l="-1017" t="-4183" r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701DA4-D9CE-88F7-FD0C-CB8BADC5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BEE594CE-8D3B-EE55-BE94-F472A31D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37" y="5018653"/>
            <a:ext cx="7035800" cy="142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AD1456-DA6A-D58E-A0AA-FA732D3BAEDA}"/>
              </a:ext>
            </a:extLst>
          </p:cNvPr>
          <p:cNvSpPr txBox="1"/>
          <p:nvPr/>
        </p:nvSpPr>
        <p:spPr>
          <a:xfrm>
            <a:off x="6277847" y="47615"/>
            <a:ext cx="286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Eliana GIANFELICE</a:t>
            </a:r>
          </a:p>
        </p:txBody>
      </p:sp>
    </p:spTree>
    <p:extLst>
      <p:ext uri="{BB962C8B-B14F-4D97-AF65-F5344CB8AC3E}">
        <p14:creationId xmlns:p14="http://schemas.microsoft.com/office/powerpoint/2010/main" val="412286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Flipped_FINAL" id="{C431648C-C9DD-4F86-870A-3DBE6ADEFEEA}" vid="{90B02417-6C30-4FCD-9ECE-27C79157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D1DEB2-E9EC-437F-9DF0-037EFC4AE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FC6722-F962-48AF-80D2-799EBD1A4EAE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84BE09C-CBB4-48C8-87F4-8AB85474D0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EIC_PPT_Template_Flipped_FINAL</Template>
  <TotalTime>34865</TotalTime>
  <Words>1428</Words>
  <Application>Microsoft Macintosh PowerPoint</Application>
  <PresentationFormat>On-screen Show (4:3)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Wingdings</vt:lpstr>
      <vt:lpstr>Office Theme</vt:lpstr>
      <vt:lpstr>Progress in EIC Polarization Studies for the Injectors and Storage Ring</vt:lpstr>
      <vt:lpstr>Outline</vt:lpstr>
      <vt:lpstr>EIC Complex Layout</vt:lpstr>
      <vt:lpstr>Radiative polarization and the EIC electron storage ring </vt:lpstr>
      <vt:lpstr>PowerPoint Presentation</vt:lpstr>
      <vt:lpstr>Assessing the needed asymptotic polarization </vt:lpstr>
      <vt:lpstr>PowerPoint Presentation</vt:lpstr>
      <vt:lpstr>PowerPoint Presentation</vt:lpstr>
      <vt:lpstr>Simulation Approach</vt:lpstr>
      <vt:lpstr>PowerPoint Presentation</vt:lpstr>
      <vt:lpstr>Misalignment and Correction Studies for Lattice v5.2</vt:lpstr>
      <vt:lpstr>PowerPoint Presentation</vt:lpstr>
      <vt:lpstr>Approaches to match beam size at IP</vt:lpstr>
      <vt:lpstr>Studies of lattice v5.5</vt:lpstr>
      <vt:lpstr>EIC Injector Requirements</vt:lpstr>
      <vt:lpstr>The EIC’s Rapid Cycling Synchrotron (RCS)</vt:lpstr>
      <vt:lpstr>Concept Overview: Spin Resonance Free Lattice</vt:lpstr>
      <vt:lpstr>How to make this work in the RHIC tunnel? </vt:lpstr>
      <vt:lpstr>Project onto the RHIC tunnel</vt:lpstr>
      <vt:lpstr>Calculating Spin Resonances</vt:lpstr>
      <vt:lpstr>RCS Design Parameters</vt:lpstr>
      <vt:lpstr>RCS lattice changes</vt:lpstr>
      <vt:lpstr>Baseline RCS optics</vt:lpstr>
      <vt:lpstr>Lattice response to orbit errors</vt:lpstr>
      <vt:lpstr>Polarization Performance</vt:lpstr>
      <vt:lpstr>Summary</vt:lpstr>
      <vt:lpstr>Backup Slides</vt:lpstr>
      <vt:lpstr>Analysis of Imperfections: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Diane</dc:creator>
  <cp:lastModifiedBy>Ranjbar, Vahid</cp:lastModifiedBy>
  <cp:revision>113</cp:revision>
  <cp:lastPrinted>2019-07-21T20:52:50Z</cp:lastPrinted>
  <dcterms:created xsi:type="dcterms:W3CDTF">2018-03-01T20:08:55Z</dcterms:created>
  <dcterms:modified xsi:type="dcterms:W3CDTF">2022-09-15T07:01:24Z</dcterms:modified>
</cp:coreProperties>
</file>