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67" r:id="rId2"/>
    <p:sldId id="269" r:id="rId3"/>
    <p:sldId id="270" r:id="rId4"/>
    <p:sldId id="286" r:id="rId5"/>
    <p:sldId id="287" r:id="rId6"/>
    <p:sldId id="293" r:id="rId7"/>
    <p:sldId id="288" r:id="rId8"/>
    <p:sldId id="290" r:id="rId9"/>
    <p:sldId id="289" r:id="rId10"/>
    <p:sldId id="292" r:id="rId11"/>
    <p:sldId id="282" r:id="rId12"/>
    <p:sldId id="283" r:id="rId13"/>
    <p:sldId id="285" r:id="rId14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7DCD3-91B0-47AA-9884-07F1690FAAB9}" v="357" dt="2022-09-14T16:16:16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1" autoAdjust="0"/>
    <p:restoredTop sz="94808" autoAdjust="0"/>
  </p:normalViewPr>
  <p:slideViewPr>
    <p:cSldViewPr>
      <p:cViewPr varScale="1">
        <p:scale>
          <a:sx n="127" d="100"/>
          <a:sy n="127" d="100"/>
        </p:scale>
        <p:origin x="834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fc3a569cd2c3e45" providerId="LiveId" clId="{B6E7DCD3-91B0-47AA-9884-07F1690FAAB9}"/>
    <pc:docChg chg="undo redo custSel modSld">
      <pc:chgData name="" userId="dfc3a569cd2c3e45" providerId="LiveId" clId="{B6E7DCD3-91B0-47AA-9884-07F1690FAAB9}" dt="2022-09-14T16:16:16.262" v="352" actId="1076"/>
      <pc:docMkLst>
        <pc:docMk/>
      </pc:docMkLst>
      <pc:sldChg chg="modSp">
        <pc:chgData name="" userId="dfc3a569cd2c3e45" providerId="LiveId" clId="{B6E7DCD3-91B0-47AA-9884-07F1690FAAB9}" dt="2022-09-14T12:40:41.378" v="7" actId="27636"/>
        <pc:sldMkLst>
          <pc:docMk/>
          <pc:sldMk cId="3227377668" sldId="270"/>
        </pc:sldMkLst>
        <pc:spChg chg="mod">
          <ac:chgData name="" userId="dfc3a569cd2c3e45" providerId="LiveId" clId="{B6E7DCD3-91B0-47AA-9884-07F1690FAAB9}" dt="2022-09-14T12:40:41.378" v="7" actId="27636"/>
          <ac:spMkLst>
            <pc:docMk/>
            <pc:sldMk cId="3227377668" sldId="270"/>
            <ac:spMk id="7" creationId="{3A958D94-A446-4EC8-8463-C6795052ACD8}"/>
          </ac:spMkLst>
        </pc:spChg>
      </pc:sldChg>
      <pc:sldChg chg="addSp delSp modSp">
        <pc:chgData name="" userId="dfc3a569cd2c3e45" providerId="LiveId" clId="{B6E7DCD3-91B0-47AA-9884-07F1690FAAB9}" dt="2022-09-14T16:16:16.262" v="352" actId="1076"/>
        <pc:sldMkLst>
          <pc:docMk/>
          <pc:sldMk cId="3180990804" sldId="282"/>
        </pc:sldMkLst>
        <pc:spChg chg="mod">
          <ac:chgData name="" userId="dfc3a569cd2c3e45" providerId="LiveId" clId="{B6E7DCD3-91B0-47AA-9884-07F1690FAAB9}" dt="2022-09-14T15:50:31.620" v="55" actId="14100"/>
          <ac:spMkLst>
            <pc:docMk/>
            <pc:sldMk cId="3180990804" sldId="282"/>
            <ac:spMk id="2" creationId="{D13AAA73-D237-4695-9F03-EEE0897E200E}"/>
          </ac:spMkLst>
        </pc:spChg>
        <pc:spChg chg="del">
          <ac:chgData name="" userId="dfc3a569cd2c3e45" providerId="LiveId" clId="{B6E7DCD3-91B0-47AA-9884-07F1690FAAB9}" dt="2022-09-14T15:41:18.050" v="26" actId="478"/>
          <ac:spMkLst>
            <pc:docMk/>
            <pc:sldMk cId="3180990804" sldId="282"/>
            <ac:spMk id="8" creationId="{A422C92F-4A7A-4E43-9B25-9AA9FDB35277}"/>
          </ac:spMkLst>
        </pc:spChg>
        <pc:picChg chg="del">
          <ac:chgData name="" userId="dfc3a569cd2c3e45" providerId="LiveId" clId="{B6E7DCD3-91B0-47AA-9884-07F1690FAAB9}" dt="2022-09-14T15:41:37.147" v="31" actId="478"/>
          <ac:picMkLst>
            <pc:docMk/>
            <pc:sldMk cId="3180990804" sldId="282"/>
            <ac:picMk id="7" creationId="{BB2A1F14-4B08-4F64-9C42-FE738CE43C4F}"/>
          </ac:picMkLst>
        </pc:picChg>
        <pc:picChg chg="add del">
          <ac:chgData name="" userId="dfc3a569cd2c3e45" providerId="LiveId" clId="{B6E7DCD3-91B0-47AA-9884-07F1690FAAB9}" dt="2022-09-14T15:40:31" v="25" actId="478"/>
          <ac:picMkLst>
            <pc:docMk/>
            <pc:sldMk cId="3180990804" sldId="282"/>
            <ac:picMk id="9" creationId="{8E6B9D3B-F653-457A-8AFA-8A489B459EEF}"/>
          </ac:picMkLst>
        </pc:picChg>
        <pc:picChg chg="add mod">
          <ac:chgData name="" userId="dfc3a569cd2c3e45" providerId="LiveId" clId="{B6E7DCD3-91B0-47AA-9884-07F1690FAAB9}" dt="2022-09-14T16:16:12.682" v="351" actId="1076"/>
          <ac:picMkLst>
            <pc:docMk/>
            <pc:sldMk cId="3180990804" sldId="282"/>
            <ac:picMk id="11" creationId="{F4DAF6D6-69C8-4B39-9C78-0491E47DA3CA}"/>
          </ac:picMkLst>
        </pc:picChg>
        <pc:picChg chg="del">
          <ac:chgData name="" userId="dfc3a569cd2c3e45" providerId="LiveId" clId="{B6E7DCD3-91B0-47AA-9884-07F1690FAAB9}" dt="2022-09-14T15:39:57.929" v="23" actId="478"/>
          <ac:picMkLst>
            <pc:docMk/>
            <pc:sldMk cId="3180990804" sldId="282"/>
            <ac:picMk id="12" creationId="{6BDB4D69-F745-4B7D-A35D-D4C847BEC10D}"/>
          </ac:picMkLst>
        </pc:picChg>
        <pc:picChg chg="add mod">
          <ac:chgData name="" userId="dfc3a569cd2c3e45" providerId="LiveId" clId="{B6E7DCD3-91B0-47AA-9884-07F1690FAAB9}" dt="2022-09-14T16:16:16.262" v="352" actId="1076"/>
          <ac:picMkLst>
            <pc:docMk/>
            <pc:sldMk cId="3180990804" sldId="282"/>
            <ac:picMk id="14" creationId="{F2CCC92B-886F-430F-BA64-53A792CB5283}"/>
          </ac:picMkLst>
        </pc:picChg>
      </pc:sldChg>
      <pc:sldChg chg="addSp delSp modSp">
        <pc:chgData name="" userId="dfc3a569cd2c3e45" providerId="LiveId" clId="{B6E7DCD3-91B0-47AA-9884-07F1690FAAB9}" dt="2022-09-14T16:13:15.420" v="349" actId="3062"/>
        <pc:sldMkLst>
          <pc:docMk/>
          <pc:sldMk cId="1402685221" sldId="285"/>
        </pc:sldMkLst>
        <pc:spChg chg="mod">
          <ac:chgData name="" userId="dfc3a569cd2c3e45" providerId="LiveId" clId="{B6E7DCD3-91B0-47AA-9884-07F1690FAAB9}" dt="2022-09-14T16:13:15.420" v="349" actId="3062"/>
          <ac:spMkLst>
            <pc:docMk/>
            <pc:sldMk cId="1402685221" sldId="285"/>
            <ac:spMk id="2" creationId="{87F40BB9-5685-4539-9261-E83EEB32E649}"/>
          </ac:spMkLst>
        </pc:spChg>
        <pc:spChg chg="add del mod">
          <ac:chgData name="" userId="dfc3a569cd2c3e45" providerId="LiveId" clId="{B6E7DCD3-91B0-47AA-9884-07F1690FAAB9}" dt="2022-09-14T16:13:10.230" v="348" actId="11529"/>
          <ac:spMkLst>
            <pc:docMk/>
            <pc:sldMk cId="1402685221" sldId="285"/>
            <ac:spMk id="6" creationId="{B898DBEB-4127-4E86-AB93-8976906004C6}"/>
          </ac:spMkLst>
        </pc:spChg>
        <pc:spChg chg="mod">
          <ac:chgData name="" userId="dfc3a569cd2c3e45" providerId="LiveId" clId="{B6E7DCD3-91B0-47AA-9884-07F1690FAAB9}" dt="2022-09-14T16:10:26.934" v="346" actId="207"/>
          <ac:spMkLst>
            <pc:docMk/>
            <pc:sldMk cId="1402685221" sldId="285"/>
            <ac:spMk id="9" creationId="{046F38BE-8958-415D-AC50-CB261DBF489F}"/>
          </ac:spMkLst>
        </pc:spChg>
      </pc:sldChg>
      <pc:sldChg chg="modSp">
        <pc:chgData name="" userId="dfc3a569cd2c3e45" providerId="LiveId" clId="{B6E7DCD3-91B0-47AA-9884-07F1690FAAB9}" dt="2022-09-14T16:05:24.294" v="328" actId="20577"/>
        <pc:sldMkLst>
          <pc:docMk/>
          <pc:sldMk cId="1183920211" sldId="287"/>
        </pc:sldMkLst>
        <pc:spChg chg="mod">
          <ac:chgData name="" userId="dfc3a569cd2c3e45" providerId="LiveId" clId="{B6E7DCD3-91B0-47AA-9884-07F1690FAAB9}" dt="2022-09-14T16:05:24.294" v="328" actId="20577"/>
          <ac:spMkLst>
            <pc:docMk/>
            <pc:sldMk cId="1183920211" sldId="287"/>
            <ac:spMk id="8" creationId="{CA0CD554-D671-4EAE-99A6-0C3A1A249DB9}"/>
          </ac:spMkLst>
        </pc:spChg>
        <pc:spChg chg="mod">
          <ac:chgData name="" userId="dfc3a569cd2c3e45" providerId="LiveId" clId="{B6E7DCD3-91B0-47AA-9884-07F1690FAAB9}" dt="2022-09-14T16:04:39.936" v="322" actId="14100"/>
          <ac:spMkLst>
            <pc:docMk/>
            <pc:sldMk cId="1183920211" sldId="287"/>
            <ac:spMk id="9" creationId="{4652FDA6-68DE-4DAA-944C-6C74D01E82AA}"/>
          </ac:spMkLst>
        </pc:spChg>
      </pc:sldChg>
      <pc:sldChg chg="addSp modSp">
        <pc:chgData name="" userId="dfc3a569cd2c3e45" providerId="LiveId" clId="{B6E7DCD3-91B0-47AA-9884-07F1690FAAB9}" dt="2022-09-14T16:09:23.457" v="345" actId="2711"/>
        <pc:sldMkLst>
          <pc:docMk/>
          <pc:sldMk cId="1164078016" sldId="293"/>
        </pc:sldMkLst>
        <pc:spChg chg="mod">
          <ac:chgData name="" userId="dfc3a569cd2c3e45" providerId="LiveId" clId="{B6E7DCD3-91B0-47AA-9884-07F1690FAAB9}" dt="2022-09-14T15:22:51.624" v="14" actId="27636"/>
          <ac:spMkLst>
            <pc:docMk/>
            <pc:sldMk cId="1164078016" sldId="293"/>
            <ac:spMk id="2" creationId="{88A996E3-D72E-C847-AC45-D9025D1964DF}"/>
          </ac:spMkLst>
        </pc:spChg>
        <pc:spChg chg="mod">
          <ac:chgData name="" userId="dfc3a569cd2c3e45" providerId="LiveId" clId="{B6E7DCD3-91B0-47AA-9884-07F1690FAAB9}" dt="2022-09-14T16:02:54.780" v="283"/>
          <ac:spMkLst>
            <pc:docMk/>
            <pc:sldMk cId="1164078016" sldId="293"/>
            <ac:spMk id="6" creationId="{535B7372-445E-6A4D-AA44-7834ED33816E}"/>
          </ac:spMkLst>
        </pc:spChg>
        <pc:spChg chg="add mod">
          <ac:chgData name="" userId="dfc3a569cd2c3e45" providerId="LiveId" clId="{B6E7DCD3-91B0-47AA-9884-07F1690FAAB9}" dt="2022-09-14T16:07:50.427" v="331" actId="1076"/>
          <ac:spMkLst>
            <pc:docMk/>
            <pc:sldMk cId="1164078016" sldId="293"/>
            <ac:spMk id="9" creationId="{C0B81E73-7309-4E35-AFD9-41BAA33EACF8}"/>
          </ac:spMkLst>
        </pc:spChg>
        <pc:graphicFrameChg chg="add mod modGraphic">
          <ac:chgData name="" userId="dfc3a569cd2c3e45" providerId="LiveId" clId="{B6E7DCD3-91B0-47AA-9884-07F1690FAAB9}" dt="2022-09-14T16:09:23.457" v="345" actId="2711"/>
          <ac:graphicFrameMkLst>
            <pc:docMk/>
            <pc:sldMk cId="1164078016" sldId="293"/>
            <ac:graphicFrameMk id="8" creationId="{4E31D066-DEC4-409E-9852-637416D829FE}"/>
          </ac:graphicFrameMkLst>
        </pc:graphicFrameChg>
        <pc:picChg chg="mod">
          <ac:chgData name="" userId="dfc3a569cd2c3e45" providerId="LiveId" clId="{B6E7DCD3-91B0-47AA-9884-07F1690FAAB9}" dt="2022-09-14T16:08:06.357" v="335" actId="1076"/>
          <ac:picMkLst>
            <pc:docMk/>
            <pc:sldMk cId="1164078016" sldId="293"/>
            <ac:picMk id="7" creationId="{BDDB9528-24E0-ED49-8097-8B192A86A9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14/09/2022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12-15 September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eeFACT2022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F5E6A1B-70EE-43EB-9A60-B474EF07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07" y="870149"/>
            <a:ext cx="10499725" cy="2159595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altLang="zh-CN" sz="4800" dirty="0"/>
              <a:t>IR Optics design for the FCC-ee </a:t>
            </a:r>
          </a:p>
          <a:p>
            <a:pPr marL="0" indent="0" algn="ctr">
              <a:buNone/>
            </a:pPr>
            <a:r>
              <a:rPr lang="en-US" altLang="zh-CN" sz="4800" dirty="0"/>
              <a:t>s-channel monochromatization scheme</a:t>
            </a:r>
            <a:endParaRPr lang="en-US" sz="4800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3CDD80A-262D-4DD4-B94B-9F69C7F26AF1}"/>
              </a:ext>
            </a:extLst>
          </p:cNvPr>
          <p:cNvSpPr txBox="1">
            <a:spLocks/>
          </p:cNvSpPr>
          <p:nvPr/>
        </p:nvSpPr>
        <p:spPr>
          <a:xfrm>
            <a:off x="130111" y="3810290"/>
            <a:ext cx="10512552" cy="1126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500" dirty="0"/>
              <a:t>H. Jiang </a:t>
            </a:r>
            <a:r>
              <a:rPr lang="en-US" altLang="zh-CN" sz="1500" dirty="0"/>
              <a:t> </a:t>
            </a:r>
            <a:r>
              <a:rPr lang="en-US" altLang="zh-CN" sz="1600" dirty="0"/>
              <a:t>A. </a:t>
            </a:r>
            <a:r>
              <a:rPr lang="en-US" altLang="zh-CN" sz="1600" dirty="0" err="1"/>
              <a:t>Faus-Golfe</a:t>
            </a:r>
            <a:r>
              <a:rPr lang="en-US" altLang="zh-CN" sz="1600" dirty="0"/>
              <a:t>, F. Zimmermann, K. </a:t>
            </a:r>
            <a:r>
              <a:rPr lang="en-US" altLang="zh-CN" sz="1600" dirty="0" err="1"/>
              <a:t>Oide</a:t>
            </a:r>
            <a:r>
              <a:rPr lang="en-US" altLang="zh-CN" sz="1600" dirty="0"/>
              <a:t>, Z. Zhang</a:t>
            </a:r>
            <a:endParaRPr lang="en-US" sz="1500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1500" dirty="0"/>
              <a:t>15</a:t>
            </a:r>
            <a:r>
              <a:rPr lang="zh-CN" altLang="en-US" sz="1500" dirty="0"/>
              <a:t> </a:t>
            </a:r>
            <a:r>
              <a:rPr lang="en-US" altLang="zh-CN" sz="1500" dirty="0"/>
              <a:t>September</a:t>
            </a:r>
            <a:r>
              <a:rPr lang="en-US" sz="1500" dirty="0"/>
              <a:t>, 2022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1500" dirty="0"/>
              <a:t> IJCLAB IN2P3-CNRS</a:t>
            </a:r>
          </a:p>
        </p:txBody>
      </p:sp>
    </p:spTree>
    <p:extLst>
      <p:ext uri="{BB962C8B-B14F-4D97-AF65-F5344CB8AC3E}">
        <p14:creationId xmlns:p14="http://schemas.microsoft.com/office/powerpoint/2010/main" val="257019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3C7EED-200D-426A-AF1A-3CFEC3ED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5040559" cy="432048"/>
          </a:xfrm>
        </p:spPr>
        <p:txBody>
          <a:bodyPr>
            <a:normAutofit/>
          </a:bodyPr>
          <a:lstStyle/>
          <a:p>
            <a:r>
              <a:rPr lang="en-US" dirty="0"/>
              <a:t>The baseline </a:t>
            </a:r>
            <a:r>
              <a:rPr lang="en-US" altLang="zh-CN" dirty="0"/>
              <a:t>S-channel </a:t>
            </a:r>
            <a:r>
              <a:rPr lang="en-US" dirty="0"/>
              <a:t>standard IR Optics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104409-5613-4E98-ADD2-F3A9F2C7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7F92C7-F0B0-4D86-A3DD-E378D262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BF4006-91EF-4E7C-A761-CB2CD1D8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0BD5F4-F31A-4C13-9F16-74014750B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asymmetric Standard mode IR Optics (from dispersion-free to dispersion-free region)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8B583B-5735-4E86-B4E2-A4C693CBCE9B}"/>
              </a:ext>
            </a:extLst>
          </p:cNvPr>
          <p:cNvGrpSpPr/>
          <p:nvPr/>
        </p:nvGrpSpPr>
        <p:grpSpPr>
          <a:xfrm>
            <a:off x="1065907" y="1173992"/>
            <a:ext cx="8496943" cy="4536504"/>
            <a:chOff x="2036190" y="1816117"/>
            <a:chExt cx="7825048" cy="48006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11E1D80-F62D-4999-8812-CDF6FF42142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404" y="1816117"/>
              <a:ext cx="7209192" cy="4800650"/>
            </a:xfrm>
            <a:prstGeom prst="rect">
              <a:avLst/>
            </a:prstGeom>
            <a:noFill/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DBD26BB-C559-431B-AA0E-046F910B9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6190" y="2929413"/>
              <a:ext cx="752167" cy="231511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F9B4C65-9D41-491E-9102-DD26F878D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9953" y="3865076"/>
              <a:ext cx="321285" cy="696117"/>
            </a:xfrm>
            <a:prstGeom prst="rect">
              <a:avLst/>
            </a:prstGeom>
          </p:spPr>
        </p:pic>
      </p:grp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02AC1310-5933-46CC-B01B-3775E5CC7E0C}"/>
              </a:ext>
            </a:extLst>
          </p:cNvPr>
          <p:cNvSpPr/>
          <p:nvPr/>
        </p:nvSpPr>
        <p:spPr>
          <a:xfrm>
            <a:off x="5474310" y="5143060"/>
            <a:ext cx="367645" cy="3258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AAA73-D237-4695-9F03-EEE0897E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35" y="179281"/>
            <a:ext cx="6480720" cy="43204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The Preliminary IR Optics for transversal mono-schemes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260E96-8D97-4804-BDF5-30766E41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547080-E1F3-4422-84CB-4803BBF0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E5DD72-3AC3-4A05-B7EC-BA856610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8A1A50-03AD-4E13-889D-57150053DA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altLang="zh-CN" dirty="0"/>
              <a:t>Before the Interaction Point:</a:t>
            </a:r>
            <a:r>
              <a:rPr lang="en-US" dirty="0"/>
              <a:t>         </a:t>
            </a:r>
            <a:r>
              <a:rPr lang="en-US" b="1" dirty="0"/>
              <a:t>D*x=</a:t>
            </a:r>
            <a:r>
              <a:rPr lang="en-US" altLang="zh-CN" b="1" dirty="0"/>
              <a:t>±0.1m</a:t>
            </a:r>
            <a:r>
              <a:rPr lang="en-US" b="1" dirty="0"/>
              <a:t>           </a:t>
            </a:r>
            <a:r>
              <a:rPr lang="en-US" dirty="0"/>
              <a:t>After the Interaction Point:</a:t>
            </a:r>
          </a:p>
          <a:p>
            <a:endParaRPr 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4DAF6D6-69C8-4B39-9C78-0491E47DA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853" y="1293703"/>
            <a:ext cx="5071079" cy="4047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CCC92B-886F-430F-BA64-53A792CB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9" y="1139841"/>
            <a:ext cx="5256584" cy="43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143E-96C3-4F08-BF6C-F8D8BE7A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35780D-0378-4657-B004-D0D813CF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B5B546-D2C1-412B-9D15-488AD7A9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0D6EC0-4CFA-495E-83ED-C24A7B3D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F9F218-4550-4FE9-B125-04AF52DDC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891" y="1517576"/>
            <a:ext cx="8928992" cy="2088232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baseline="30000" dirty="0"/>
              <a:t>*</a:t>
            </a:r>
            <a:r>
              <a:rPr lang="en-US" sz="2400" dirty="0"/>
              <a:t> scanning and limits</a:t>
            </a:r>
          </a:p>
          <a:p>
            <a:r>
              <a:rPr lang="en-US" sz="2400" dirty="0"/>
              <a:t>Redesign and Correction of local chromaticity correction (LCC system)</a:t>
            </a:r>
          </a:p>
          <a:p>
            <a:r>
              <a:rPr lang="en-US" sz="2400" dirty="0"/>
              <a:t>Beam dynamic aperture (DA) analysis</a:t>
            </a:r>
          </a:p>
          <a:p>
            <a:r>
              <a:rPr lang="en-US" sz="2400" dirty="0"/>
              <a:t>Beam-beam effects</a:t>
            </a:r>
          </a:p>
        </p:txBody>
      </p:sp>
    </p:spTree>
    <p:extLst>
      <p:ext uri="{BB962C8B-B14F-4D97-AF65-F5344CB8AC3E}">
        <p14:creationId xmlns:p14="http://schemas.microsoft.com/office/powerpoint/2010/main" val="267121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516E7B0-8061-4851-9D8B-A637B582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5" y="22405"/>
            <a:ext cx="8028981" cy="6014677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436405-176B-4F69-A040-3C7F4C4C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D1A685-C2EF-42A0-8CC8-EECD187E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BC4AC4-7C31-4790-B307-01D13767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7F40BB9-5685-4539-9261-E83EEB32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511" y="3228945"/>
            <a:ext cx="5688632" cy="432048"/>
          </a:xfrm>
        </p:spPr>
        <p:txBody>
          <a:bodyPr>
            <a:noAutofit/>
          </a:bodyPr>
          <a:lstStyle/>
          <a:p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</a:t>
            </a:r>
            <a:r>
              <a:rPr lang="en-US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for </a:t>
            </a:r>
            <a:r>
              <a:rPr lang="en-US" sz="3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  <a:r>
              <a:rPr lang="en-US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14300">
                    <a:prstClr val="black"/>
                  </a:innerShdw>
                </a:effectLst>
              </a:rPr>
              <a:t>attention!</a:t>
            </a:r>
            <a:endParaRPr 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6F38BE-8958-415D-AC50-CB261DBF489F}"/>
              </a:ext>
            </a:extLst>
          </p:cNvPr>
          <p:cNvSpPr txBox="1"/>
          <p:nvPr/>
        </p:nvSpPr>
        <p:spPr>
          <a:xfrm>
            <a:off x="6946934" y="5723442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Bled lake, Slovenia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F19382-A869-4F40-871F-0E95EADBD520}"/>
              </a:ext>
            </a:extLst>
          </p:cNvPr>
          <p:cNvSpPr/>
          <p:nvPr/>
        </p:nvSpPr>
        <p:spPr>
          <a:xfrm>
            <a:off x="3722110" y="1708283"/>
            <a:ext cx="16683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r>
              <a:rPr lang="en-US" altLang="zh-CN" sz="2800" b="1" cap="none" spc="0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  <a:endParaRPr lang="zh-CN" altLang="en-US" sz="2800" b="1" cap="none" spc="0" baseline="30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A773FC-683C-4283-B645-07D66414C9E8}"/>
              </a:ext>
            </a:extLst>
          </p:cNvPr>
          <p:cNvSpPr/>
          <p:nvPr/>
        </p:nvSpPr>
        <p:spPr>
          <a:xfrm>
            <a:off x="6200945" y="3965848"/>
            <a:ext cx="16683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altLang="zh-CN" sz="28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endParaRPr lang="zh-CN" altLang="en-US" sz="5400" b="1" cap="none" spc="0" baseline="30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68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Outline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73820" y="1517576"/>
            <a:ext cx="10308112" cy="3528392"/>
          </a:xfrm>
        </p:spPr>
        <p:txBody>
          <a:bodyPr/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The trade-off between energy spread and luminosity</a:t>
            </a:r>
          </a:p>
          <a:p>
            <a:r>
              <a:rPr lang="en-US" sz="2800" dirty="0"/>
              <a:t>The standard FCC-ee IR Optics design</a:t>
            </a:r>
          </a:p>
          <a:p>
            <a:r>
              <a:rPr lang="en-US" sz="2800" dirty="0"/>
              <a:t>The IR optics for the monochromatization scheme</a:t>
            </a:r>
          </a:p>
          <a:p>
            <a:r>
              <a:rPr lang="en-US" sz="2800" dirty="0"/>
              <a:t>The continuing optimization of the mono-scheme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36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Introduction: FCC-ee collider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A958D94-A446-4EC8-8463-C6795052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051" y="796925"/>
            <a:ext cx="5833416" cy="4825107"/>
          </a:xfrm>
        </p:spPr>
        <p:txBody>
          <a:bodyPr anchor="t">
            <a:normAutofit/>
          </a:bodyPr>
          <a:lstStyle/>
          <a:p>
            <a:r>
              <a:rPr lang="en-US" sz="1800" dirty="0"/>
              <a:t>FCC-ee </a:t>
            </a:r>
            <a:r>
              <a:rPr lang="en-US" altLang="zh-CN" sz="1800" dirty="0"/>
              <a:t>modes:</a:t>
            </a:r>
            <a:endParaRPr lang="en-US" sz="1800" dirty="0"/>
          </a:p>
          <a:p>
            <a:pPr lvl="1"/>
            <a:r>
              <a:rPr lang="en-US" dirty="0"/>
              <a:t>The FCC-ee standard modes: </a:t>
            </a:r>
          </a:p>
          <a:p>
            <a:pPr lvl="2"/>
            <a:r>
              <a:rPr lang="en-US" sz="1800" dirty="0"/>
              <a:t>Four different energy operation modes: </a:t>
            </a:r>
          </a:p>
          <a:p>
            <a:pPr marL="914400" lvl="2" indent="0" algn="ctr">
              <a:buNone/>
            </a:pPr>
            <a:r>
              <a:rPr lang="en-US" sz="1800" b="1" dirty="0"/>
              <a:t>Z, WW,H(ZH) and ttbar</a:t>
            </a:r>
          </a:p>
          <a:p>
            <a:pPr lvl="1"/>
            <a:r>
              <a:rPr lang="en-US" dirty="0"/>
              <a:t>The optional fifth mode: s-channel Higgs production mode</a:t>
            </a:r>
          </a:p>
          <a:p>
            <a:pPr lvl="2"/>
            <a:r>
              <a:rPr lang="en-US" sz="1800" dirty="0"/>
              <a:t> The measurement of the electron Yukawa coupling, in dedicated runs at 125 GeV with center-of-mass (CM) energy spread(5-10 MeV). But the natural collision energy spread</a:t>
            </a:r>
            <a:r>
              <a:rPr lang="en-US" altLang="zh-CN" sz="1800" dirty="0"/>
              <a:t>, due to the synchrotron radiation, is about 50MeV.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Requirements: </a:t>
            </a:r>
          </a:p>
          <a:p>
            <a:pPr lvl="1"/>
            <a:r>
              <a:rPr lang="en-US" dirty="0"/>
              <a:t>reduce the CM energy spread from 50MeV to 5MeV, which is comparable to the resonant width of the standard model Higgs Boson itself (4.2MeV</a:t>
            </a:r>
            <a:r>
              <a:rPr lang="en-US" sz="1600" dirty="0"/>
              <a:t>) </a:t>
            </a:r>
            <a:r>
              <a:rPr lang="en-US" sz="1600" baseline="30000" dirty="0"/>
              <a:t>[1]</a:t>
            </a:r>
          </a:p>
          <a:p>
            <a:pPr marL="0" indent="0" algn="r">
              <a:buNone/>
            </a:pPr>
            <a:r>
              <a:rPr lang="en-US" altLang="zh-CN" sz="1100" dirty="0">
                <a:solidFill>
                  <a:prstClr val="black"/>
                </a:solidFill>
                <a:latin typeface="等线" panose="020F0502020204030204"/>
              </a:rPr>
              <a:t>[1]</a:t>
            </a:r>
            <a:r>
              <a:rPr lang="en-US" altLang="zh-CN" sz="1100" dirty="0" err="1">
                <a:solidFill>
                  <a:prstClr val="black"/>
                </a:solidFill>
                <a:latin typeface="等线" panose="020F0502020204030204"/>
              </a:rPr>
              <a:t>Abada</a:t>
            </a:r>
            <a:r>
              <a:rPr lang="en-US" altLang="zh-CN" sz="1100" dirty="0">
                <a:solidFill>
                  <a:prstClr val="black"/>
                </a:solidFill>
                <a:latin typeface="等线" panose="020F0502020204030204"/>
              </a:rPr>
              <a:t>, A., </a:t>
            </a:r>
            <a:r>
              <a:rPr lang="en-US" altLang="zh-CN" sz="1100" dirty="0" err="1">
                <a:solidFill>
                  <a:prstClr val="black"/>
                </a:solidFill>
                <a:latin typeface="等线" panose="020F0502020204030204"/>
              </a:rPr>
              <a:t>Abbrescia</a:t>
            </a:r>
            <a:r>
              <a:rPr lang="en-US" altLang="zh-CN" sz="1100" dirty="0">
                <a:solidFill>
                  <a:prstClr val="black"/>
                </a:solidFill>
                <a:latin typeface="等线" panose="020F0502020204030204"/>
              </a:rPr>
              <a:t>, M., </a:t>
            </a:r>
            <a:r>
              <a:rPr lang="en-US" altLang="zh-CN" sz="1100" dirty="0" err="1">
                <a:solidFill>
                  <a:prstClr val="black"/>
                </a:solidFill>
                <a:latin typeface="等线" panose="020F0502020204030204"/>
              </a:rPr>
              <a:t>AbdusSalam</a:t>
            </a:r>
            <a:r>
              <a:rPr lang="en-US" altLang="zh-CN" sz="1100" dirty="0">
                <a:solidFill>
                  <a:prstClr val="black"/>
                </a:solidFill>
                <a:latin typeface="等线" panose="020F0502020204030204"/>
              </a:rPr>
              <a:t>, S.S. et al. FCC-ee: The Lepton Collider.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64C707-D8E3-42AE-84DD-269CF4D6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75" y="708319"/>
            <a:ext cx="4176464" cy="49601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C2C15C-702F-465C-8E12-7BAC9FA1B5C9}"/>
              </a:ext>
            </a:extLst>
          </p:cNvPr>
          <p:cNvSpPr txBox="1"/>
          <p:nvPr/>
        </p:nvSpPr>
        <p:spPr>
          <a:xfrm>
            <a:off x="6754539" y="403785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 IPS</a:t>
            </a:r>
          </a:p>
        </p:txBody>
      </p:sp>
    </p:spTree>
    <p:extLst>
      <p:ext uri="{BB962C8B-B14F-4D97-AF65-F5344CB8AC3E}">
        <p14:creationId xmlns:p14="http://schemas.microsoft.com/office/powerpoint/2010/main" val="322737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F8F4B-9EDB-4CC4-9FAA-3A54DC34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Parameters (including s channel mode)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257043-77E4-453D-A354-53A69B23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B60EE0-2C82-4859-AC70-9EAEA889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915" y="5714820"/>
            <a:ext cx="9073007" cy="322263"/>
          </a:xfrm>
        </p:spPr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DFDB63-5E70-4AE6-BE2F-CC5022B9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1D4E9D-DC4E-494C-B2EF-BC151F77715F}"/>
              </a:ext>
            </a:extLst>
          </p:cNvPr>
          <p:cNvSpPr txBox="1"/>
          <p:nvPr/>
        </p:nvSpPr>
        <p:spPr>
          <a:xfrm>
            <a:off x="7186587" y="47007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FCCWEEK22, K. </a:t>
            </a:r>
            <a:r>
              <a:rPr lang="en-US" sz="1200" dirty="0" err="1"/>
              <a:t>Oide</a:t>
            </a:r>
            <a:r>
              <a:rPr lang="en-US" sz="1200" dirty="0"/>
              <a:t>, D. </a:t>
            </a:r>
            <a:r>
              <a:rPr lang="en-US" sz="1200" dirty="0" err="1"/>
              <a:t>Shatilov</a:t>
            </a:r>
            <a:endParaRPr lang="en-US" sz="12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795B1FD-95FA-4451-BF83-E2EBFD2F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1" y="668783"/>
            <a:ext cx="8928992" cy="50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C9483-AF96-46CB-B5F4-1E12204A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963" y="149425"/>
            <a:ext cx="7128792" cy="432048"/>
          </a:xfrm>
        </p:spPr>
        <p:txBody>
          <a:bodyPr>
            <a:normAutofit/>
          </a:bodyPr>
          <a:lstStyle/>
          <a:p>
            <a:r>
              <a:rPr lang="en-US" dirty="0"/>
              <a:t>The transverse monochromatic scheme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A94B85-2154-4A52-A96D-B541A889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DCEDFE-6101-4F3F-AC53-E8AF98E3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9138E0-A28C-4297-A41C-33B3C514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7788F6-D032-44A2-BAAB-3C3B4682A8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transverse monochromatic scheme(Guinea-Pig simulation results)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9E430C-8A39-4C6C-88BB-CD2D2ED25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11" y="1148251"/>
            <a:ext cx="7172857" cy="46177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0CD554-D671-4EAE-99A6-0C3A1A249DB9}"/>
              </a:ext>
            </a:extLst>
          </p:cNvPr>
          <p:cNvSpPr txBox="1"/>
          <p:nvPr/>
        </p:nvSpPr>
        <p:spPr>
          <a:xfrm>
            <a:off x="129803" y="2619419"/>
            <a:ext cx="2728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Monochromatization:</a:t>
            </a:r>
          </a:p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D*x=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±0.2m</a:t>
            </a:r>
          </a:p>
          <a:p>
            <a:pPr algn="ctr"/>
            <a:r>
              <a:rPr lang="en-US" altLang="zh-CN" sz="1800" dirty="0" err="1">
                <a:solidFill>
                  <a:schemeClr val="accent2">
                    <a:lumMod val="75000"/>
                  </a:schemeClr>
                </a:solidFill>
              </a:rPr>
              <a:t>c.m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. Energy spread </a:t>
            </a:r>
          </a:p>
          <a:p>
            <a:pPr algn="ctr"/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6.9MeV</a:t>
            </a:r>
          </a:p>
          <a:p>
            <a:pPr algn="ctr"/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52FDA6-68DE-4DAA-944C-6C74D01E82AA}"/>
              </a:ext>
            </a:extLst>
          </p:cNvPr>
          <p:cNvSpPr txBox="1"/>
          <p:nvPr/>
        </p:nvSpPr>
        <p:spPr>
          <a:xfrm>
            <a:off x="8338716" y="271771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Standard:</a:t>
            </a:r>
          </a:p>
          <a:p>
            <a:pPr algn="ctr"/>
            <a:r>
              <a:rPr lang="en-US" sz="1800" dirty="0">
                <a:solidFill>
                  <a:schemeClr val="accent1"/>
                </a:solidFill>
              </a:rPr>
              <a:t>D*x=0</a:t>
            </a:r>
          </a:p>
          <a:p>
            <a:pPr algn="ctr"/>
            <a:r>
              <a:rPr lang="en-US" sz="1800" dirty="0" err="1">
                <a:solidFill>
                  <a:schemeClr val="accent1"/>
                </a:solidFill>
              </a:rPr>
              <a:t>c.m</a:t>
            </a:r>
            <a:r>
              <a:rPr lang="en-US" sz="1800" dirty="0">
                <a:solidFill>
                  <a:schemeClr val="accent1"/>
                </a:solidFill>
              </a:rPr>
              <a:t>. Energy spread </a:t>
            </a:r>
          </a:p>
          <a:p>
            <a:pPr algn="ctr"/>
            <a:r>
              <a:rPr lang="en-US" sz="1800" dirty="0">
                <a:solidFill>
                  <a:schemeClr val="accent1"/>
                </a:solidFill>
              </a:rPr>
              <a:t>46MeV</a:t>
            </a:r>
          </a:p>
        </p:txBody>
      </p:sp>
    </p:spTree>
    <p:extLst>
      <p:ext uri="{BB962C8B-B14F-4D97-AF65-F5344CB8AC3E}">
        <p14:creationId xmlns:p14="http://schemas.microsoft.com/office/powerpoint/2010/main" val="118392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96E3-D72E-C847-AC45-D9025D19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7704855" cy="432048"/>
          </a:xfrm>
        </p:spPr>
        <p:txBody>
          <a:bodyPr>
            <a:normAutofit/>
          </a:bodyPr>
          <a:lstStyle/>
          <a:p>
            <a:r>
              <a:rPr lang="en-US" dirty="0"/>
              <a:t>Example IP parameters for monochromatization scenario for FCC-ee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1C693-374C-5B45-A84D-DC112620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16C76-0E19-8345-B3D1-94C69C37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D84C6-C86A-2642-878C-293CA228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5B7372-445E-6A4D-AA44-7834ED3381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example IP parameters and performance for typical monochromatization scenario for FCC-ee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5B7372-445E-6A4D-AA44-7834ED338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532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DDB9528-24E0-ED49-8097-8B192A86A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" y="1585697"/>
            <a:ext cx="5755116" cy="3968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4E31D066-DEC4-409E-9852-637416D829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79527"/>
                  </p:ext>
                </p:extLst>
              </p:nvPr>
            </p:nvGraphicFramePr>
            <p:xfrm>
              <a:off x="5853151" y="3570067"/>
              <a:ext cx="4630305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6061">
                      <a:extLst>
                        <a:ext uri="{9D8B030D-6E8A-4147-A177-3AD203B41FA5}">
                          <a16:colId xmlns:a16="http://schemas.microsoft.com/office/drawing/2014/main" val="4136193947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2625314727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4065491972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1758365203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3966897511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  <a:cs typeface="Times New Roman" panose="02020603050405020304" pitchFamily="18" charset="0"/>
                            </a:rPr>
                            <a:t>The correlation D*x and Mono-factor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9201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288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1488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4E31D066-DEC4-409E-9852-637416D829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79527"/>
                  </p:ext>
                </p:extLst>
              </p:nvPr>
            </p:nvGraphicFramePr>
            <p:xfrm>
              <a:off x="5853151" y="3570067"/>
              <a:ext cx="4630305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6061">
                      <a:extLst>
                        <a:ext uri="{9D8B030D-6E8A-4147-A177-3AD203B41FA5}">
                          <a16:colId xmlns:a16="http://schemas.microsoft.com/office/drawing/2014/main" val="4136193947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2625314727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4065491972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1758365203"/>
                        </a:ext>
                      </a:extLst>
                    </a:gridCol>
                    <a:gridCol w="926061">
                      <a:extLst>
                        <a:ext uri="{9D8B030D-6E8A-4147-A177-3AD203B41FA5}">
                          <a16:colId xmlns:a16="http://schemas.microsoft.com/office/drawing/2014/main" val="3966897511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  <a:cs typeface="Times New Roman" panose="02020603050405020304" pitchFamily="18" charset="0"/>
                            </a:rPr>
                            <a:t>The correlation D*x and Mono-factor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9201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8197" r="-40263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288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8197" r="-40263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148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0B81E73-7309-4E35-AFD9-41BAA33EACF8}"/>
                  </a:ext>
                </a:extLst>
              </p:cNvPr>
              <p:cNvSpPr txBox="1"/>
              <p:nvPr/>
            </p:nvSpPr>
            <p:spPr>
              <a:xfrm>
                <a:off x="6394498" y="1623140"/>
                <a:ext cx="3816424" cy="1617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monochromatization factor: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0B81E73-7309-4E35-AFD9-41BAA33EA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98" y="1623140"/>
                <a:ext cx="3816424" cy="1617238"/>
              </a:xfrm>
              <a:prstGeom prst="rect">
                <a:avLst/>
              </a:prstGeom>
              <a:blipFill>
                <a:blip r:embed="rId5"/>
                <a:stretch>
                  <a:fillRect l="-1757" t="-1504" r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07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8AB21-EF60-49B6-9C8E-F488448A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468" y="158501"/>
            <a:ext cx="7344815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trade-off between luminosity and center-of-mass energy spread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62C4A4-188F-4BA6-BA4B-B8BBDC6A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E4848C-EEFD-4C0D-A15A-B83ADB0D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1ECCB0-1466-48C4-B2E9-76C81D77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D849DA-8AF9-42C9-9F9C-9F6A5BD8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19" y="797497"/>
            <a:ext cx="10308113" cy="648072"/>
          </a:xfrm>
        </p:spPr>
        <p:txBody>
          <a:bodyPr/>
          <a:lstStyle/>
          <a:p>
            <a:r>
              <a:rPr lang="en-US" dirty="0"/>
              <a:t>The monochromatic scheme reduces the </a:t>
            </a:r>
            <a:r>
              <a:rPr lang="en-US" dirty="0" err="1"/>
              <a:t>c.m</a:t>
            </a:r>
            <a:r>
              <a:rPr lang="en-US" dirty="0"/>
              <a:t>. energy spread but decreases the luminosity.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1306D0-1161-43B1-9641-919617F5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35" y="1121533"/>
            <a:ext cx="6183326" cy="446449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FAD29C-9E91-47AA-BD21-99D5198BB3C7}"/>
              </a:ext>
            </a:extLst>
          </p:cNvPr>
          <p:cNvSpPr txBox="1"/>
          <p:nvPr/>
        </p:nvSpPr>
        <p:spPr>
          <a:xfrm>
            <a:off x="489843" y="1906359"/>
            <a:ext cx="3652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Guinea-pig simulations:</a:t>
            </a:r>
          </a:p>
          <a:p>
            <a:r>
              <a:rPr lang="en-US" sz="1400" dirty="0"/>
              <a:t> The relationship between luminosity and </a:t>
            </a:r>
            <a:r>
              <a:rPr lang="en-US" sz="1400" dirty="0" err="1"/>
              <a:t>c.m</a:t>
            </a:r>
            <a:r>
              <a:rPr lang="en-US" sz="1400" dirty="0"/>
              <a:t>. energy spread for different</a:t>
            </a:r>
          </a:p>
          <a:p>
            <a:pPr algn="ctr"/>
            <a:r>
              <a:rPr lang="en-US" sz="1400" dirty="0" err="1"/>
              <a:t>D</a:t>
            </a:r>
            <a:r>
              <a:rPr lang="en-US" sz="1400" baseline="-25000" dirty="0" err="1"/>
              <a:t>x</a:t>
            </a:r>
            <a:r>
              <a:rPr lang="en-US" sz="1400" baseline="30000" dirty="0"/>
              <a:t>*</a:t>
            </a:r>
            <a:r>
              <a:rPr lang="en-US" sz="1400" dirty="0"/>
              <a:t>= 0.1,  0.2, 0.3, 0.4m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The initial beam distribution:</a:t>
            </a:r>
            <a:r>
              <a:rPr lang="en-US" sz="1400" dirty="0"/>
              <a:t> </a:t>
            </a:r>
          </a:p>
          <a:p>
            <a:r>
              <a:rPr lang="en-US" sz="1400" dirty="0"/>
              <a:t>Generated by </a:t>
            </a:r>
            <a:r>
              <a:rPr lang="en-US" sz="1400" dirty="0" err="1"/>
              <a:t>mathematica</a:t>
            </a:r>
            <a:r>
              <a:rPr lang="en-US" sz="1400" dirty="0"/>
              <a:t> with parameters shown in FCC-ee parameters table and different </a:t>
            </a:r>
            <a:r>
              <a:rPr lang="en-US" sz="1400" dirty="0" err="1"/>
              <a:t>D</a:t>
            </a:r>
            <a:r>
              <a:rPr lang="en-US" sz="1400" baseline="-25000" dirty="0" err="1"/>
              <a:t>x</a:t>
            </a:r>
            <a:r>
              <a:rPr lang="en-US" sz="1400" baseline="30000" dirty="0"/>
              <a:t>*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575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35E04D-9FA9-421D-B25A-422F5708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971" y="151545"/>
            <a:ext cx="7128791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trade-off between luminosity and center-of-mass energy spread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76CF88-1DFB-4783-A014-411B4D8B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680FF1-9071-4172-8E57-3EAD338C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7584" y="5772698"/>
            <a:ext cx="9145015" cy="322263"/>
          </a:xfrm>
        </p:spPr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482AD9-87C3-4872-8481-737DA1A4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3E3E6937-B16A-4543-8484-3683995CA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570947"/>
              </p:ext>
            </p:extLst>
          </p:nvPr>
        </p:nvGraphicFramePr>
        <p:xfrm>
          <a:off x="1849115" y="1051102"/>
          <a:ext cx="7486503" cy="161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814">
                  <a:extLst>
                    <a:ext uri="{9D8B030D-6E8A-4147-A177-3AD203B41FA5}">
                      <a16:colId xmlns:a16="http://schemas.microsoft.com/office/drawing/2014/main" val="414828287"/>
                    </a:ext>
                  </a:extLst>
                </a:gridCol>
                <a:gridCol w="1115531">
                  <a:extLst>
                    <a:ext uri="{9D8B030D-6E8A-4147-A177-3AD203B41FA5}">
                      <a16:colId xmlns:a16="http://schemas.microsoft.com/office/drawing/2014/main" val="3446734183"/>
                    </a:ext>
                  </a:extLst>
                </a:gridCol>
                <a:gridCol w="1265623">
                  <a:extLst>
                    <a:ext uri="{9D8B030D-6E8A-4147-A177-3AD203B41FA5}">
                      <a16:colId xmlns:a16="http://schemas.microsoft.com/office/drawing/2014/main" val="1001685641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577808337"/>
                    </a:ext>
                  </a:extLst>
                </a:gridCol>
                <a:gridCol w="1079319">
                  <a:extLst>
                    <a:ext uri="{9D8B030D-6E8A-4147-A177-3AD203B41FA5}">
                      <a16:colId xmlns:a16="http://schemas.microsoft.com/office/drawing/2014/main" val="4017247735"/>
                    </a:ext>
                  </a:extLst>
                </a:gridCol>
              </a:tblGrid>
              <a:tr h="323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Dispersion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821696"/>
                  </a:ext>
                </a:extLst>
              </a:tr>
              <a:tr h="323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RMS </a:t>
                      </a:r>
                      <a:r>
                        <a:rPr lang="en-US" altLang="zh-CN" sz="1200" dirty="0"/>
                        <a:t>energy spread with crab cavities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12.8 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6.9 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4.6MeV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3.6 </a:t>
                      </a:r>
                      <a:r>
                        <a:rPr lang="en-US" altLang="zh-CN" sz="1200" dirty="0"/>
                        <a:t>MeV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9141231"/>
                  </a:ext>
                </a:extLst>
              </a:tr>
              <a:tr h="323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RMS energy spread without crab cavities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30.6 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21.1MeV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14.8MeV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11.6MeV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956914"/>
                  </a:ext>
                </a:extLst>
              </a:tr>
              <a:tr h="323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Luminosity(10</a:t>
                      </a:r>
                      <a:r>
                        <a:rPr lang="en-US" sz="1200" baseline="30000" dirty="0"/>
                        <a:t>35</a:t>
                      </a:r>
                      <a:r>
                        <a:rPr lang="en-US" sz="1200" baseline="0" dirty="0"/>
                        <a:t>cm</a:t>
                      </a:r>
                      <a:r>
                        <a:rPr lang="en-US" sz="1200" baseline="30000" dirty="0"/>
                        <a:t>-2</a:t>
                      </a:r>
                      <a:r>
                        <a:rPr lang="en-US" sz="1200" baseline="0" dirty="0"/>
                        <a:t>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895662"/>
                  </a:ext>
                </a:extLst>
              </a:tr>
              <a:tr h="3237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Monochromatization factor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464177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336CD5E-C3F0-4CEE-BC1B-3C1FC3832CC6}"/>
              </a:ext>
            </a:extLst>
          </p:cNvPr>
          <p:cNvSpPr txBox="1"/>
          <p:nvPr/>
        </p:nvSpPr>
        <p:spPr>
          <a:xfrm>
            <a:off x="1281931" y="702070"/>
            <a:ext cx="873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relationship between dispersion and luminosity and </a:t>
            </a:r>
            <a:r>
              <a:rPr lang="en-US" sz="1800" dirty="0" err="1"/>
              <a:t>c.m</a:t>
            </a:r>
            <a:r>
              <a:rPr lang="en-US" sz="1800" dirty="0"/>
              <a:t>. energy spread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582D8C-EC3A-43EF-9679-B42528F5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33" y="2687115"/>
            <a:ext cx="8189455" cy="27313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6F9694C-E315-487E-93DB-354FDE41C12C}"/>
              </a:ext>
            </a:extLst>
          </p:cNvPr>
          <p:cNvSpPr/>
          <p:nvPr/>
        </p:nvSpPr>
        <p:spPr>
          <a:xfrm>
            <a:off x="96613" y="5281977"/>
            <a:ext cx="10579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Significance(left) and  associated upper limits contours on the electron Yukawa ye. (Right) in the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c.m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. energy spread vs. integrated luminosity</a:t>
            </a: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40829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E9D4E-B8E2-4131-A08B-3EFD179F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131" y="207009"/>
            <a:ext cx="5688632" cy="432048"/>
          </a:xfrm>
        </p:spPr>
        <p:txBody>
          <a:bodyPr/>
          <a:lstStyle/>
          <a:p>
            <a:r>
              <a:rPr lang="en-US" dirty="0"/>
              <a:t>FCC-ee Standard IR optics design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64C140-A9F0-4C84-9FFC-CE9138F8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12-15 September 2022</a:t>
            </a:r>
            <a:endParaRPr lang="fr-FR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2D3C2F-13FB-4A6D-904D-40A252D2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eeFACT2022</a:t>
            </a:r>
            <a:endParaRPr lang="fr-F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1D83E1-3415-49AC-9BD7-513F019E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A70F9C85-57AD-42E4-A24B-FA88AABD9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2707" y="797496"/>
            <a:ext cx="10303936" cy="2368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55CA66-9BB5-4837-B816-D4FF487B5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03" y="2941788"/>
            <a:ext cx="3795089" cy="259864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EAD24CC-3A78-4544-8831-1AA8CABDEC66}"/>
              </a:ext>
            </a:extLst>
          </p:cNvPr>
          <p:cNvSpPr/>
          <p:nvPr/>
        </p:nvSpPr>
        <p:spPr>
          <a:xfrm>
            <a:off x="777875" y="3841001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FCC-ee IR geometry</a:t>
            </a:r>
          </a:p>
          <a:p>
            <a:r>
              <a:rPr lang="en-US" dirty="0"/>
              <a:t>Crossing angle:30mrad</a:t>
            </a:r>
          </a:p>
        </p:txBody>
      </p:sp>
    </p:spTree>
    <p:extLst>
      <p:ext uri="{BB962C8B-B14F-4D97-AF65-F5344CB8AC3E}">
        <p14:creationId xmlns:p14="http://schemas.microsoft.com/office/powerpoint/2010/main" val="2480805843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16808</TotalTime>
  <Words>636</Words>
  <Application>Microsoft Office PowerPoint</Application>
  <PresentationFormat>自定义</PresentationFormat>
  <Paragraphs>142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Masque IJCLab standard</vt:lpstr>
      <vt:lpstr>PowerPoint 演示文稿</vt:lpstr>
      <vt:lpstr>Outline</vt:lpstr>
      <vt:lpstr>Introduction: FCC-ee collider</vt:lpstr>
      <vt:lpstr>FCC-ee Parameters (including s channel mode)</vt:lpstr>
      <vt:lpstr>The transverse monochromatic scheme</vt:lpstr>
      <vt:lpstr>Example IP parameters for monochromatization scenario for FCC-ee</vt:lpstr>
      <vt:lpstr>The trade-off between luminosity and center-of-mass energy spread</vt:lpstr>
      <vt:lpstr>The trade-off between luminosity and center-of-mass energy spread</vt:lpstr>
      <vt:lpstr>FCC-ee Standard IR optics design</vt:lpstr>
      <vt:lpstr>The baseline S-channel standard IR Optics</vt:lpstr>
      <vt:lpstr>The Preliminary IR Optics for transversal mono-schemes</vt:lpstr>
      <vt:lpstr>Next steps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Jiang Hongping</cp:lastModifiedBy>
  <cp:revision>1646</cp:revision>
  <dcterms:created xsi:type="dcterms:W3CDTF">2011-03-09T16:37:49Z</dcterms:created>
  <dcterms:modified xsi:type="dcterms:W3CDTF">2022-09-14T16:16:18Z</dcterms:modified>
</cp:coreProperties>
</file>