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0" r:id="rId3"/>
  </p:sldMasterIdLst>
  <p:notesMasterIdLst>
    <p:notesMasterId r:id="rId32"/>
  </p:notesMasterIdLst>
  <p:sldIdLst>
    <p:sldId id="256" r:id="rId4"/>
    <p:sldId id="2850" r:id="rId5"/>
    <p:sldId id="2873" r:id="rId6"/>
    <p:sldId id="2851" r:id="rId7"/>
    <p:sldId id="2852" r:id="rId8"/>
    <p:sldId id="2853" r:id="rId9"/>
    <p:sldId id="2854" r:id="rId10"/>
    <p:sldId id="2855" r:id="rId11"/>
    <p:sldId id="2856" r:id="rId12"/>
    <p:sldId id="2857" r:id="rId13"/>
    <p:sldId id="2858" r:id="rId14"/>
    <p:sldId id="2859" r:id="rId15"/>
    <p:sldId id="2860" r:id="rId16"/>
    <p:sldId id="2861" r:id="rId17"/>
    <p:sldId id="2862" r:id="rId18"/>
    <p:sldId id="2863" r:id="rId19"/>
    <p:sldId id="2864" r:id="rId20"/>
    <p:sldId id="2865" r:id="rId21"/>
    <p:sldId id="2866" r:id="rId22"/>
    <p:sldId id="2867" r:id="rId23"/>
    <p:sldId id="2868" r:id="rId24"/>
    <p:sldId id="2869" r:id="rId25"/>
    <p:sldId id="2870" r:id="rId26"/>
    <p:sldId id="2871" r:id="rId27"/>
    <p:sldId id="2875" r:id="rId28"/>
    <p:sldId id="2876" r:id="rId29"/>
    <p:sldId id="2874" r:id="rId30"/>
    <p:sldId id="274" r:id="rId31"/>
  </p:sldIdLst>
  <p:sldSz cx="9144000" cy="5143500" type="screen16x9"/>
  <p:notesSz cx="6858000" cy="9144000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35FEC-B7DB-45A1-9532-D96C8BE340EC}">
          <p14:sldIdLst>
            <p14:sldId id="256"/>
            <p14:sldId id="2850"/>
            <p14:sldId id="2873"/>
            <p14:sldId id="2851"/>
            <p14:sldId id="2852"/>
            <p14:sldId id="2853"/>
            <p14:sldId id="2854"/>
            <p14:sldId id="2855"/>
            <p14:sldId id="2856"/>
            <p14:sldId id="2857"/>
            <p14:sldId id="2858"/>
            <p14:sldId id="2859"/>
            <p14:sldId id="2860"/>
            <p14:sldId id="2861"/>
            <p14:sldId id="2862"/>
            <p14:sldId id="2863"/>
            <p14:sldId id="2864"/>
            <p14:sldId id="2865"/>
            <p14:sldId id="2866"/>
            <p14:sldId id="2867"/>
            <p14:sldId id="2868"/>
            <p14:sldId id="2869"/>
            <p14:sldId id="2870"/>
            <p14:sldId id="2871"/>
            <p14:sldId id="2875"/>
            <p14:sldId id="2876"/>
            <p14:sldId id="2874"/>
            <p14:sldId id="274"/>
          </p14:sldIdLst>
        </p14:section>
        <p14:section name="Toolbox Slides" id="{878827CB-F001-431E-8642-0DF02B629B7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Zimmermann" initials="FZ" lastIdx="1" clrIdx="0">
    <p:extLst>
      <p:ext uri="{19B8F6BF-5375-455C-9EA6-DF929625EA0E}">
        <p15:presenceInfo xmlns:p15="http://schemas.microsoft.com/office/powerpoint/2012/main" userId="S::frank.zimmermann@cern.ch::6c7cd7ba-5a38-4106-8abc-7959099345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F124A"/>
    <a:srgbClr val="115CA9"/>
    <a:srgbClr val="FFE4DF"/>
    <a:srgbClr val="DFDFDF"/>
    <a:srgbClr val="F6FDA3"/>
    <a:srgbClr val="D4BEF7"/>
    <a:srgbClr val="B8BAFA"/>
    <a:srgbClr val="DBDBE4"/>
    <a:srgbClr val="DAE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5" autoAdjust="0"/>
    <p:restoredTop sz="94712" autoAdjust="0"/>
  </p:normalViewPr>
  <p:slideViewPr>
    <p:cSldViewPr>
      <p:cViewPr varScale="1">
        <p:scale>
          <a:sx n="165" d="100"/>
          <a:sy n="165" d="100"/>
        </p:scale>
        <p:origin x="512" y="184"/>
      </p:cViewPr>
      <p:guideLst/>
    </p:cSldViewPr>
  </p:slideViewPr>
  <p:outlineViewPr>
    <p:cViewPr>
      <p:scale>
        <a:sx n="33" d="100"/>
        <a:sy n="33" d="100"/>
      </p:scale>
      <p:origin x="0" y="-94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14.09.22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algn="ctr">
              <a:lnSpc>
                <a:spcPct val="2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59478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="1">
                <a:solidFill>
                  <a:srgbClr val="115CA9"/>
                </a:solidFill>
              </a:defRPr>
            </a:lvl1pPr>
          </a:lstStyle>
          <a:p>
            <a:pPr lvl="0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299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805" y="830505"/>
            <a:ext cx="3537393" cy="35400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49" y="96027"/>
            <a:ext cx="448964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00" y="849150"/>
            <a:ext cx="4099482" cy="3599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95786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2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788663"/>
            <a:ext cx="8263350" cy="1790700"/>
          </a:xfrm>
        </p:spPr>
        <p:txBody>
          <a:bodyPr anchor="ctr" anchorCtr="0"/>
          <a:lstStyle>
            <a:lvl1pPr algn="ctr">
              <a:lnSpc>
                <a:spcPts val="3563"/>
              </a:lnSpc>
              <a:defRPr sz="3375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059582"/>
            <a:ext cx="8263350" cy="3960440"/>
          </a:xfrm>
        </p:spPr>
        <p:txBody>
          <a:bodyPr lIns="9000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340200" indent="-340200">
              <a:lnSpc>
                <a:spcPct val="100000"/>
              </a:lnSpc>
              <a:defRPr sz="2400"/>
            </a:lvl2pPr>
            <a:lvl3pPr marL="680400" indent="-340200">
              <a:lnSpc>
                <a:spcPct val="100000"/>
              </a:lnSpc>
              <a:buFont typeface="Courier New" panose="02070309020205020404" pitchFamily="49" charset="0"/>
              <a:buChar char="o"/>
              <a:defRPr sz="2000">
                <a:solidFill>
                  <a:srgbClr val="0F124A"/>
                </a:solidFill>
              </a:defRPr>
            </a:lvl3pPr>
            <a:lvl4pPr marL="1020600" indent="-340200">
              <a:lnSpc>
                <a:spcPct val="100000"/>
              </a:lnSpc>
              <a:buFont typeface="Wingdings" pitchFamily="2" charset="2"/>
              <a:buChar char="§"/>
              <a:defRPr sz="1800"/>
            </a:lvl4pPr>
            <a:lvl5pPr marL="1360800" indent="-340200">
              <a:lnSpc>
                <a:spcPct val="100000"/>
              </a:lnSpc>
              <a:defRPr sz="1600"/>
            </a:lvl5pPr>
          </a:lstStyle>
          <a:p>
            <a:pPr lvl="0"/>
            <a:r>
              <a:rPr lang="en-US" noProof="0" dirty="0"/>
              <a:t>First Level</a:t>
            </a:r>
          </a:p>
          <a:p>
            <a:pPr lvl="2"/>
            <a:r>
              <a:rPr lang="en-US" noProof="0" dirty="0"/>
              <a:t>Second Level</a:t>
            </a:r>
          </a:p>
          <a:p>
            <a:pPr lvl="3"/>
            <a:r>
              <a:rPr lang="en-US" noProof="0" dirty="0"/>
              <a:t>Third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40977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C6A69CD6-A3B7-9F40-0AFF-584D2CC06202}"/>
              </a:ext>
            </a:extLst>
          </p:cNvPr>
          <p:cNvSpPr txBox="1"/>
          <p:nvPr userDrawn="1"/>
        </p:nvSpPr>
        <p:spPr>
          <a:xfrm>
            <a:off x="1007831" y="0"/>
            <a:ext cx="2038500" cy="3395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eeFACT22 – Frascati, Italy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14</a:t>
            </a:r>
            <a:r>
              <a:rPr lang="en-US" sz="900" baseline="30000" dirty="0">
                <a:solidFill>
                  <a:schemeClr val="bg1"/>
                </a:solidFill>
              </a:rPr>
              <a:t>th</a:t>
            </a:r>
            <a:r>
              <a:rPr lang="en-US" sz="900" dirty="0">
                <a:solidFill>
                  <a:schemeClr val="bg1"/>
                </a:solidFill>
              </a:rPr>
              <a:t> September 2022</a:t>
            </a: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7058BEE7-591D-6CF6-F995-B7726CDEF67A}"/>
              </a:ext>
            </a:extLst>
          </p:cNvPr>
          <p:cNvSpPr txBox="1"/>
          <p:nvPr userDrawn="1"/>
        </p:nvSpPr>
        <p:spPr>
          <a:xfrm>
            <a:off x="3829644" y="0"/>
            <a:ext cx="2686572" cy="3395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i="0" dirty="0">
                <a:solidFill>
                  <a:schemeClr val="bg1"/>
                </a:solidFill>
              </a:rPr>
              <a:t>Beam Instrumentation Challenges for FCC-</a:t>
            </a:r>
            <a:r>
              <a:rPr lang="en-US" sz="900" i="0" dirty="0" err="1">
                <a:solidFill>
                  <a:schemeClr val="bg1"/>
                </a:solidFill>
              </a:rPr>
              <a:t>ee</a:t>
            </a:r>
            <a:endParaRPr lang="en-US" sz="900" i="0" dirty="0">
              <a:solidFill>
                <a:schemeClr val="bg1"/>
              </a:solidFill>
            </a:endParaRPr>
          </a:p>
          <a:p>
            <a:pPr>
              <a:lnSpc>
                <a:spcPts val="1238"/>
              </a:lnSpc>
            </a:pPr>
            <a:r>
              <a:rPr lang="en-US" sz="900" i="1" dirty="0">
                <a:solidFill>
                  <a:schemeClr val="bg1"/>
                </a:solidFill>
              </a:rPr>
              <a:t>Manfred Wendt </a:t>
            </a:r>
            <a:r>
              <a:rPr lang="en-US" sz="900" dirty="0">
                <a:solidFill>
                  <a:schemeClr val="bg1"/>
                </a:solidFill>
              </a:rPr>
              <a:t>(CERN)</a:t>
            </a:r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74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9552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63" r:id="rId4"/>
  </p:sldLayoutIdLst>
  <p:hf hd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</a:t>
            </a:r>
          </a:p>
          <a:p>
            <a:pPr lvl="2"/>
            <a:r>
              <a:rPr lang="en-US" noProof="0" dirty="0"/>
              <a:t>Second Level</a:t>
            </a:r>
          </a:p>
          <a:p>
            <a:pPr lvl="3"/>
            <a:r>
              <a:rPr lang="en-US" noProof="0" dirty="0"/>
              <a:t>Third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94965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1" y="90000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8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67" r:id="rId11"/>
  </p:sldLayoutIdLst>
  <p:hf hd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b="1" i="0" kern="1200">
          <a:solidFill>
            <a:srgbClr val="115CA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400" b="1" i="0" kern="1200">
          <a:solidFill>
            <a:srgbClr val="115CA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0"/>
        </a:spcBef>
        <a:buSzPct val="100000"/>
        <a:buFont typeface="Arial" panose="020B0604020202020204" pitchFamily="34" charset="0"/>
        <a:buChar char="•"/>
        <a:defRPr sz="2000" b="1" i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0"/>
        </a:spcBef>
        <a:buSzPct val="10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72000" indent="-243000" algn="l" defTabSz="685800" rtl="0" eaLnBrk="1" latinLnBrk="0" hangingPunct="1">
        <a:lnSpc>
          <a:spcPct val="100000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b="0" i="1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stefano.mazzoni@cern.ch" TargetMode="Externa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74071BD-B290-42F5-9B7A-FB812D611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Beam Instrumentation Challenges </a:t>
            </a:r>
            <a:br>
              <a:rPr lang="en-US" cap="none" dirty="0"/>
            </a:br>
            <a:r>
              <a:rPr lang="en-US" cap="none" dirty="0"/>
              <a:t>for FCC-</a:t>
            </a:r>
            <a:r>
              <a:rPr lang="en-US" cap="none" dirty="0" err="1"/>
              <a:t>ee</a:t>
            </a:r>
            <a:endParaRPr lang="en-US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BDDF5FE7-61C3-4A63-AC5B-BA33D7F62E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with contributions from</a:t>
            </a:r>
            <a:br>
              <a:rPr lang="en-US" dirty="0"/>
            </a:br>
            <a:r>
              <a:rPr lang="en-US" i="1" dirty="0" err="1"/>
              <a:t>Emanuela</a:t>
            </a:r>
            <a:r>
              <a:rPr lang="en-US" i="1" dirty="0"/>
              <a:t> </a:t>
            </a:r>
            <a:r>
              <a:rPr lang="en-US" i="1" dirty="0" err="1"/>
              <a:t>Carideo</a:t>
            </a:r>
            <a:r>
              <a:rPr lang="en-US" i="1" dirty="0"/>
              <a:t>, Ubaldo </a:t>
            </a:r>
            <a:r>
              <a:rPr lang="en-US" i="1" dirty="0" err="1"/>
              <a:t>Iriso</a:t>
            </a:r>
            <a:r>
              <a:rPr lang="en-US" i="1" dirty="0"/>
              <a:t> </a:t>
            </a:r>
            <a:r>
              <a:rPr lang="en-US" i="1" dirty="0" err="1"/>
              <a:t>Áriz</a:t>
            </a:r>
            <a:r>
              <a:rPr lang="en-US" i="1" dirty="0"/>
              <a:t>, </a:t>
            </a:r>
            <a:r>
              <a:rPr lang="en-US" i="1" dirty="0" err="1">
                <a:effectLst/>
              </a:rPr>
              <a:t>Gaku</a:t>
            </a:r>
            <a:r>
              <a:rPr lang="en-US" i="1" dirty="0">
                <a:effectLst/>
              </a:rPr>
              <a:t> </a:t>
            </a:r>
            <a:r>
              <a:rPr lang="en-US" i="1" dirty="0" err="1">
                <a:effectLst/>
              </a:rPr>
              <a:t>Mitsuka</a:t>
            </a:r>
            <a:r>
              <a:rPr lang="en-US" i="1" dirty="0">
                <a:effectLst/>
              </a:rPr>
              <a:t>, </a:t>
            </a:r>
            <a:r>
              <a:rPr lang="en-US" i="1" dirty="0"/>
              <a:t>Toshiyuki Mitsuhashi, Gudrun Niehues, Micha </a:t>
            </a:r>
            <a:r>
              <a:rPr lang="en-US" i="1" dirty="0" err="1"/>
              <a:t>Reißig</a:t>
            </a:r>
            <a:r>
              <a:rPr lang="en-US" i="1" dirty="0"/>
              <a:t>, Mirko </a:t>
            </a:r>
            <a:r>
              <a:rPr lang="en-US" i="1" dirty="0" err="1"/>
              <a:t>Siano</a:t>
            </a:r>
            <a:r>
              <a:rPr lang="en-US" i="1" dirty="0"/>
              <a:t>,</a:t>
            </a:r>
            <a:br>
              <a:rPr lang="en-US" i="1" dirty="0"/>
            </a:br>
            <a:r>
              <a:rPr lang="en-US" i="1" dirty="0"/>
              <a:t>Thibaut Lefevre, Stefano </a:t>
            </a:r>
            <a:r>
              <a:rPr lang="en-US" i="1" dirty="0" err="1"/>
              <a:t>Mazzoni</a:t>
            </a:r>
            <a:r>
              <a:rPr lang="en-US" i="1" dirty="0"/>
              <a:t>, Andreas </a:t>
            </a:r>
            <a:r>
              <a:rPr lang="en-US" i="1" dirty="0" err="1"/>
              <a:t>Schlögelhofer</a:t>
            </a:r>
            <a:endParaRPr lang="en-US" i="1" dirty="0"/>
          </a:p>
          <a:p>
            <a:pPr>
              <a:lnSpc>
                <a:spcPct val="100000"/>
              </a:lnSpc>
            </a:pPr>
            <a:r>
              <a:rPr lang="en-US" dirty="0"/>
              <a:t>and many other colleagues 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A65A794-1675-4AFB-B2F6-BBBC54F8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de-AT" smtClean="0"/>
              <a:pPr/>
              <a:t>1</a:t>
            </a:fld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C80D029-2104-4318-B440-2F5B3EC0DEE2}"/>
              </a:ext>
            </a:extLst>
          </p:cNvPr>
          <p:cNvSpPr txBox="1"/>
          <p:nvPr/>
        </p:nvSpPr>
        <p:spPr>
          <a:xfrm>
            <a:off x="3829644" y="87494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i="1" dirty="0">
                <a:solidFill>
                  <a:schemeClr val="bg1"/>
                </a:solidFill>
              </a:rPr>
              <a:t>Manfred Wendt </a:t>
            </a:r>
            <a:r>
              <a:rPr lang="en-US" sz="900" dirty="0">
                <a:solidFill>
                  <a:schemeClr val="bg1"/>
                </a:solidFill>
              </a:rPr>
              <a:t>(CERN)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6F08130A-41F7-A555-152E-B08AFD134DB0}"/>
              </a:ext>
            </a:extLst>
          </p:cNvPr>
          <p:cNvSpPr txBox="1"/>
          <p:nvPr/>
        </p:nvSpPr>
        <p:spPr>
          <a:xfrm>
            <a:off x="1007831" y="0"/>
            <a:ext cx="2038500" cy="3395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eeFACT22 – Frascati, Italy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14</a:t>
            </a:r>
            <a:r>
              <a:rPr lang="en-US" sz="900" baseline="30000" dirty="0">
                <a:solidFill>
                  <a:schemeClr val="bg1"/>
                </a:solidFill>
              </a:rPr>
              <a:t>th</a:t>
            </a:r>
            <a:r>
              <a:rPr lang="en-US" sz="900" dirty="0">
                <a:solidFill>
                  <a:schemeClr val="bg1"/>
                </a:solidFill>
              </a:rPr>
              <a:t>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660757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F63CA-CACE-3A8D-7359-2E07A7D0EB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74703-44B5-F015-525A-C2CF46612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3961" y="1059582"/>
            <a:ext cx="4750087" cy="345638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Large energy stored in both, main rings and booster ring require a machine protection system (MPS), supported by beam loss monitors (BLM)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BLMs in the arcs need to be </a:t>
            </a:r>
            <a:br>
              <a:rPr lang="en-GB" dirty="0"/>
            </a:br>
            <a:r>
              <a:rPr lang="en-GB" dirty="0"/>
              <a:t>insensitive to X-rays!</a:t>
            </a:r>
          </a:p>
          <a:p>
            <a:pPr lvl="2">
              <a:lnSpc>
                <a:spcPct val="110000"/>
              </a:lnSpc>
            </a:pPr>
            <a:r>
              <a:rPr lang="en-GB" dirty="0">
                <a:solidFill>
                  <a:srgbClr val="FF0000"/>
                </a:solidFill>
              </a:rPr>
              <a:t>Identifying losses from the individual rings in the tunnel is difficult!</a:t>
            </a:r>
          </a:p>
          <a:p>
            <a:pPr lvl="3">
              <a:lnSpc>
                <a:spcPct val="110000"/>
              </a:lnSpc>
            </a:pPr>
            <a:r>
              <a:rPr lang="en-GB" dirty="0"/>
              <a:t>Between main rings: </a:t>
            </a:r>
            <a:br>
              <a:rPr lang="en-GB" dirty="0"/>
            </a:br>
            <a:r>
              <a:rPr lang="en-GB" dirty="0"/>
              <a:t>BLMs with beam directivity</a:t>
            </a:r>
          </a:p>
          <a:p>
            <a:pPr lvl="3">
              <a:lnSpc>
                <a:spcPct val="110000"/>
              </a:lnSpc>
            </a:pPr>
            <a:r>
              <a:rPr lang="en-GB" dirty="0"/>
              <a:t>Between main and booster rings: </a:t>
            </a:r>
            <a:br>
              <a:rPr lang="en-GB" dirty="0"/>
            </a:br>
            <a:r>
              <a:rPr lang="en-GB" dirty="0"/>
              <a:t>staged localization of the quads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724E76-7363-30F9-0FB5-F6A4C44F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Loss Monitors (BLM)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676FF5-38C2-981F-4623-361472DE6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r="18397" b="4176"/>
          <a:stretch/>
        </p:blipFill>
        <p:spPr>
          <a:xfrm>
            <a:off x="5085141" y="996981"/>
            <a:ext cx="3804898" cy="37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8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8124B-4226-0FD4-79F7-D2FEE4BC6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AACDA-04FA-996C-F9B9-1F2B9A0CEE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9" y="1059582"/>
            <a:ext cx="8634606" cy="396044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0" dirty="0">
                <a:solidFill>
                  <a:schemeClr val="tx1"/>
                </a:solidFill>
              </a:rPr>
              <a:t>Dedicated FCC-</a:t>
            </a:r>
            <a:r>
              <a:rPr lang="en-US" b="0" dirty="0" err="1">
                <a:solidFill>
                  <a:schemeClr val="tx1"/>
                </a:solidFill>
              </a:rPr>
              <a:t>ee</a:t>
            </a:r>
            <a:r>
              <a:rPr lang="en-US" b="0" dirty="0">
                <a:solidFill>
                  <a:schemeClr val="tx1"/>
                </a:solidFill>
              </a:rPr>
              <a:t> BLM R&amp;D has not started, but…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Optical BLM system based on</a:t>
            </a:r>
            <a:r>
              <a:rPr lang="en-US" sz="2400" b="1" i="1" dirty="0"/>
              <a:t> Cherenkov </a:t>
            </a:r>
            <a:r>
              <a:rPr lang="en-US" sz="2400" b="1" dirty="0"/>
              <a:t>fibers offer</a:t>
            </a:r>
          </a:p>
          <a:p>
            <a:pPr lvl="2">
              <a:lnSpc>
                <a:spcPct val="120000"/>
              </a:lnSpc>
            </a:pPr>
            <a:r>
              <a:rPr lang="en-GB" sz="2000" dirty="0">
                <a:solidFill>
                  <a:schemeClr val="tx1"/>
                </a:solidFill>
              </a:rPr>
              <a:t>High directivity</a:t>
            </a:r>
          </a:p>
          <a:p>
            <a:pPr lvl="2">
              <a:lnSpc>
                <a:spcPct val="120000"/>
              </a:lnSpc>
            </a:pPr>
            <a:r>
              <a:rPr lang="en-GB" sz="2000" dirty="0">
                <a:solidFill>
                  <a:schemeClr val="tx1"/>
                </a:solidFill>
              </a:rPr>
              <a:t>Only measures charged particles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Successful beam studies at CLEAR</a:t>
            </a: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sz="2400" b="1" dirty="0"/>
              <a:t>Many experimental investigations </a:t>
            </a:r>
            <a:r>
              <a:rPr lang="en-GB" sz="2400" dirty="0"/>
              <a:t>initiated within the Linear </a:t>
            </a:r>
            <a:r>
              <a:rPr lang="en-GB" dirty="0"/>
              <a:t>C</a:t>
            </a:r>
            <a:r>
              <a:rPr lang="en-GB" sz="2400" dirty="0"/>
              <a:t>ollider study</a:t>
            </a:r>
          </a:p>
          <a:p>
            <a:pPr lvl="2">
              <a:lnSpc>
                <a:spcPct val="120000"/>
              </a:lnSpc>
            </a:pPr>
            <a:r>
              <a:rPr lang="en-GB" sz="2300" dirty="0">
                <a:solidFill>
                  <a:schemeClr val="tx1"/>
                </a:solidFill>
              </a:rPr>
              <a:t>Crosstalk between beam losses from CLIC </a:t>
            </a:r>
            <a:r>
              <a:rPr lang="en-US" sz="2300" dirty="0">
                <a:solidFill>
                  <a:schemeClr val="tx1"/>
                </a:solidFill>
              </a:rPr>
              <a:t>Drive and Main beams</a:t>
            </a:r>
            <a:r>
              <a:rPr lang="de-DE" sz="23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br>
              <a:rPr lang="de-DE" dirty="0"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M. </a:t>
            </a:r>
            <a:r>
              <a:rPr lang="de-DE" sz="2000" i="1" dirty="0" err="1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Kastriotou</a:t>
            </a:r>
            <a:r>
              <a:rPr lang="de-DE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et al, </a:t>
            </a:r>
            <a:r>
              <a:rPr lang="en-US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“BLM crosstalk studies on the CLIC two-beam module”, IBIC</a:t>
            </a:r>
            <a:r>
              <a:rPr lang="de-DE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Melbourne, Australia (2015) pp. 148</a:t>
            </a:r>
            <a:endParaRPr lang="en-GB" sz="2000" i="1" dirty="0">
              <a:solidFill>
                <a:srgbClr val="0000FF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GB" sz="2300" dirty="0">
                <a:solidFill>
                  <a:schemeClr val="tx1"/>
                </a:solidFill>
              </a:rPr>
              <a:t>Position resolution of a distributed </a:t>
            </a:r>
            <a:r>
              <a:rPr lang="en-GB" sz="2300" dirty="0" err="1">
                <a:solidFill>
                  <a:schemeClr val="tx1"/>
                </a:solidFill>
              </a:rPr>
              <a:t>oBLM</a:t>
            </a:r>
            <a:r>
              <a:rPr lang="en-GB" sz="2300" dirty="0">
                <a:solidFill>
                  <a:schemeClr val="tx1"/>
                </a:solidFill>
              </a:rPr>
              <a:t> system: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US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E. </a:t>
            </a:r>
            <a:r>
              <a:rPr lang="en-US" sz="2000" i="1" dirty="0" err="1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Nebot</a:t>
            </a:r>
            <a:r>
              <a:rPr lang="en-US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2000" i="1" dirty="0" err="1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busto</a:t>
            </a:r>
            <a:r>
              <a:rPr lang="en-US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et al, “Position resolution of optical </a:t>
            </a:r>
            <a:r>
              <a:rPr lang="en-US" sz="2000" i="1" dirty="0" err="1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fibre</a:t>
            </a:r>
            <a:r>
              <a:rPr lang="en-US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-based beam loss monitors using long electron pulses”, IBIC, </a:t>
            </a:r>
            <a:r>
              <a:rPr lang="de-DE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Melbourne, Australia (2015) pp. 580</a:t>
            </a:r>
          </a:p>
          <a:p>
            <a:pPr lvl="2">
              <a:lnSpc>
                <a:spcPct val="120000"/>
              </a:lnSpc>
            </a:pPr>
            <a:r>
              <a:rPr lang="en-GB" sz="2300" dirty="0">
                <a:solidFill>
                  <a:schemeClr val="tx1"/>
                </a:solidFill>
              </a:rPr>
              <a:t>RF studies (Breakdown and Dark current): </a:t>
            </a:r>
            <a:br>
              <a:rPr lang="en-GB" sz="1900" dirty="0">
                <a:solidFill>
                  <a:schemeClr val="tx1"/>
                </a:solidFill>
              </a:rPr>
            </a:br>
            <a:r>
              <a:rPr lang="de-DE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M. </a:t>
            </a:r>
            <a:r>
              <a:rPr lang="de-DE" sz="2000" i="1" dirty="0" err="1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Kastriotou</a:t>
            </a:r>
            <a:r>
              <a:rPr lang="de-DE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et al., </a:t>
            </a:r>
            <a:r>
              <a:rPr lang="en-US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“A versatile beam loss monitoring system for CLIC”, IPAC</a:t>
            </a:r>
            <a:r>
              <a:rPr lang="de-DE" sz="2000" i="1" dirty="0">
                <a:solidFill>
                  <a:srgbClr val="0000FF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Busan, Korea, 2016, pp. 286</a:t>
            </a:r>
            <a:r>
              <a:rPr lang="en-US" sz="2000" i="1" dirty="0">
                <a:solidFill>
                  <a:srgbClr val="0000FF"/>
                </a:solidFill>
                <a:cs typeface="Calibri" panose="020F0502020204030204" pitchFamily="34" charset="0"/>
              </a:rPr>
              <a:t> 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273A40-9C4D-069E-2A45-2AF16E90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BLM R&amp;D</a:t>
            </a:r>
          </a:p>
        </p:txBody>
      </p:sp>
      <p:pic>
        <p:nvPicPr>
          <p:cNvPr id="6" name="Picture 4" descr="fiber.png">
            <a:extLst>
              <a:ext uri="{FF2B5EF4-FFF2-40B4-BE49-F238E27FC236}">
                <a16:creationId xmlns:a16="http://schemas.microsoft.com/office/drawing/2014/main" id="{A649C9C4-55C5-152E-E615-CBD4CCC99C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40152" y="699542"/>
            <a:ext cx="2513927" cy="1484665"/>
          </a:xfrm>
          <a:prstGeom prst="rect">
            <a:avLst/>
          </a:prstGeom>
          <a:gradFill flip="none" rotWithShape="1">
            <a:gsLst>
              <a:gs pos="0">
                <a:srgbClr val="DDDDDD">
                  <a:tint val="66000"/>
                  <a:satMod val="160000"/>
                </a:srgbClr>
              </a:gs>
              <a:gs pos="50000">
                <a:srgbClr val="DDDDDD">
                  <a:tint val="44500"/>
                  <a:satMod val="160000"/>
                </a:srgbClr>
              </a:gs>
              <a:gs pos="100000">
                <a:srgbClr val="DDDDDD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82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786AD-DB51-FF24-FE21-3B598CE2F9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19A23-96B6-D41B-212A-9CCA68A82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0152" y="3219822"/>
            <a:ext cx="3024336" cy="144016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beam size is small!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 the arcs (</a:t>
            </a:r>
            <a:r>
              <a:rPr lang="en-US" dirty="0" err="1"/>
              <a:t>Zh</a:t>
            </a:r>
            <a:r>
              <a:rPr lang="en-US" dirty="0"/>
              <a:t>):</a:t>
            </a:r>
            <a:br>
              <a:rPr lang="en-US" dirty="0"/>
            </a:br>
            <a:r>
              <a:rPr lang="en-US" dirty="0"/>
              <a:t>horizontal: ~100 </a:t>
            </a:r>
            <a:r>
              <a:rPr lang="en-US" dirty="0" err="1"/>
              <a:t>μm</a:t>
            </a:r>
            <a:br>
              <a:rPr lang="en-US" dirty="0"/>
            </a:br>
            <a:r>
              <a:rPr lang="en-US" dirty="0"/>
              <a:t>vertical:          ~7 </a:t>
            </a:r>
            <a:r>
              <a:rPr lang="en-US" dirty="0" err="1"/>
              <a:t>μm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23B43C-8F14-2A02-71F0-1F2191F7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 Measurement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6AA2D8-121F-780D-2D63-0BE058DF0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755527"/>
              </p:ext>
            </p:extLst>
          </p:nvPr>
        </p:nvGraphicFramePr>
        <p:xfrm>
          <a:off x="1403648" y="1069983"/>
          <a:ext cx="6120678" cy="1874528"/>
        </p:xfrm>
        <a:graphic>
          <a:graphicData uri="http://schemas.openxmlformats.org/drawingml/2006/table">
            <a:tbl>
              <a:tblPr firstRow="1" bandRow="1"/>
              <a:tblGrid>
                <a:gridCol w="2568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9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6597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180343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Parameter [4 IPs, 91.2 km] </a:t>
                      </a: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marL="51435" marR="51435" marT="25718" marB="2571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marL="51435" marR="51435" marT="25718" marB="2571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2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7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1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926741"/>
                  </a:ext>
                </a:extLst>
              </a:tr>
              <a:tr h="179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1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1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1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51435" marR="51435" marT="25718" marB="2571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179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1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1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1435" marR="51435" marT="25718" marB="2571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179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geometric emittance</a:t>
                      </a:r>
                      <a:r>
                        <a:rPr kumimoji="0" lang="en-US" sz="11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1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0.71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2.17</a:t>
                      </a:r>
                    </a:p>
                  </a:txBody>
                  <a:tcPr marL="51435" marR="51435" marT="25718" marB="2571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0.64</a:t>
                      </a:r>
                      <a:endParaRPr kumimoji="0" lang="en-GB" sz="1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1.49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179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 geom. emittance [pm]</a:t>
                      </a:r>
                      <a:endParaRPr kumimoji="0" lang="en-GB" sz="11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1.42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4.34</a:t>
                      </a:r>
                    </a:p>
                  </a:txBody>
                  <a:tcPr marL="51435" marR="51435" marT="25718" marB="2571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1.29</a:t>
                      </a:r>
                      <a:endParaRPr kumimoji="0" lang="en-GB" sz="1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2.98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179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rms IP spot size [</a:t>
                      </a:r>
                      <a:r>
                        <a:rPr kumimoji="0" lang="en-US" sz="1100" b="1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1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1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8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1435" marR="51435" marT="25718" marB="2571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39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11388"/>
                  </a:ext>
                </a:extLst>
              </a:tr>
              <a:tr h="179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vertical rms IP spot size [nm]</a:t>
                      </a:r>
                      <a:endParaRPr kumimoji="0" lang="en-GB" sz="11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endParaRPr kumimoji="0" lang="en-GB" sz="1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51435" marR="51435" marT="25718" marB="2571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36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69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4976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8B8C585-DF6A-1EDF-58AE-1F21C9593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8"/>
          <a:stretch/>
        </p:blipFill>
        <p:spPr>
          <a:xfrm>
            <a:off x="251520" y="2952168"/>
            <a:ext cx="5688632" cy="21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25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10F53A-C4B9-7DA2-14F9-CA7167BD2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0D5A9-017B-8579-493D-7B3920AB80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059582"/>
            <a:ext cx="8263350" cy="1152128"/>
          </a:xfrm>
        </p:spPr>
        <p:txBody>
          <a:bodyPr/>
          <a:lstStyle/>
          <a:p>
            <a:r>
              <a:rPr lang="en-US" dirty="0"/>
              <a:t>Use of synchrotron radiation at high beam energies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suffer from diffraction effects!</a:t>
            </a:r>
          </a:p>
          <a:p>
            <a:pPr lvl="2"/>
            <a:r>
              <a:rPr lang="en-US" dirty="0"/>
              <a:t>Requires </a:t>
            </a:r>
            <a:r>
              <a:rPr lang="en-US" dirty="0">
                <a:solidFill>
                  <a:srgbClr val="FF0000"/>
                </a:solidFill>
              </a:rPr>
              <a:t>X-ray interferometric techniques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4268E0-D20F-F1CE-EE80-95C8AAC3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 Measurement based on SR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C7EFD-34B9-E459-6DCD-1460DEF9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11710"/>
            <a:ext cx="3504858" cy="271763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BCEABB-5552-B202-A7CA-73DCB0D0E2F4}"/>
                  </a:ext>
                </a:extLst>
              </p:cNvPr>
              <p:cNvSpPr/>
              <p:nvPr/>
            </p:nvSpPr>
            <p:spPr>
              <a:xfrm>
                <a:off x="5044530" y="2216479"/>
                <a:ext cx="3370538" cy="89832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1.22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0.43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𝛾𝜆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BCEABB-5552-B202-A7CA-73DCB0D0E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530" y="2216479"/>
                <a:ext cx="3370538" cy="898323"/>
              </a:xfrm>
              <a:prstGeom prst="rect">
                <a:avLst/>
              </a:prstGeom>
              <a:blipFill>
                <a:blip r:embed="rId3"/>
                <a:stretch>
                  <a:fillRect b="-138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04AA49D-00F1-2B07-E532-BFE88FBCF64E}"/>
              </a:ext>
            </a:extLst>
          </p:cNvPr>
          <p:cNvSpPr txBox="1"/>
          <p:nvPr/>
        </p:nvSpPr>
        <p:spPr>
          <a:xfrm>
            <a:off x="5044530" y="3158970"/>
            <a:ext cx="3353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Diffraction limit:</a:t>
            </a:r>
            <a:br>
              <a:rPr lang="en-US" sz="1800" dirty="0"/>
            </a:br>
            <a:r>
              <a:rPr lang="en-US" sz="1800" dirty="0"/>
              <a:t>~15 </a:t>
            </a:r>
            <a:r>
              <a:rPr lang="en-US" sz="1800" dirty="0" err="1"/>
              <a:t>μm</a:t>
            </a:r>
            <a:r>
              <a:rPr lang="en-US" sz="1800" dirty="0"/>
              <a:t> @ 0.1 nm (182.5 GeV)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F738BB8-BCA8-2657-C271-E83426064B28}"/>
              </a:ext>
            </a:extLst>
          </p:cNvPr>
          <p:cNvSpPr txBox="1">
            <a:spLocks/>
          </p:cNvSpPr>
          <p:nvPr/>
        </p:nvSpPr>
        <p:spPr>
          <a:xfrm>
            <a:off x="4569559" y="3805301"/>
            <a:ext cx="4320480" cy="1296144"/>
          </a:xfrm>
          <a:prstGeom prst="rect">
            <a:avLst/>
          </a:prstGeom>
        </p:spPr>
        <p:txBody>
          <a:bodyPr vert="horz" lIns="90000" tIns="45720" rIns="91440" bIns="45720" rtlCol="0">
            <a:normAutofit fontScale="85000" lnSpcReduction="10000"/>
          </a:bodyPr>
          <a:lstStyle>
            <a:lvl1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115CA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02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115CA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04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  <a:defRPr sz="2000" b="1" i="1" kern="1200">
                <a:solidFill>
                  <a:srgbClr val="0F124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06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608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b="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FCC-</a:t>
            </a:r>
            <a:r>
              <a:rPr lang="en-US" dirty="0" err="1">
                <a:solidFill>
                  <a:srgbClr val="FF0000"/>
                </a:solidFill>
              </a:rPr>
              <a:t>ee</a:t>
            </a:r>
            <a:r>
              <a:rPr lang="en-US" dirty="0">
                <a:solidFill>
                  <a:srgbClr val="FF0000"/>
                </a:solidFill>
              </a:rPr>
              <a:t> challenge:</a:t>
            </a:r>
          </a:p>
          <a:p>
            <a:r>
              <a:rPr lang="en-US" dirty="0"/>
              <a:t>Large arc radius requires very long, extended SR extraction lines</a:t>
            </a:r>
          </a:p>
          <a:p>
            <a:pPr lvl="2"/>
            <a:r>
              <a:rPr lang="en-US" dirty="0"/>
              <a:t>Also difficult for numerical simulations</a:t>
            </a:r>
          </a:p>
        </p:txBody>
      </p:sp>
    </p:spTree>
    <p:extLst>
      <p:ext uri="{BB962C8B-B14F-4D97-AF65-F5344CB8AC3E}">
        <p14:creationId xmlns:p14="http://schemas.microsoft.com/office/powerpoint/2010/main" val="123236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C853A-213B-3C24-74D9-3D8823D600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31219-E5DA-E8BA-9F54-105B87CD12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059581"/>
            <a:ext cx="4849280" cy="136594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Beam size given by the </a:t>
            </a:r>
            <a:r>
              <a:rPr lang="en-US" i="1" dirty="0"/>
              <a:t>Fourier</a:t>
            </a:r>
            <a:r>
              <a:rPr lang="en-US" dirty="0"/>
              <a:t> transform of the </a:t>
            </a:r>
            <a:br>
              <a:rPr lang="en-US" dirty="0"/>
            </a:br>
            <a:r>
              <a:rPr lang="en-US" dirty="0"/>
              <a:t>spatial coherence measured by an interferometer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Long light extraction line with critical alignment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Single plane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Does not provide the beam profile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BFDA9A-A5A3-CC1D-FBFC-3B1A7645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 R&amp;D: X-Ray Interferometer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4E217-B810-C767-603A-49E89E233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t="4166" r="11348" b="2522"/>
          <a:stretch/>
        </p:blipFill>
        <p:spPr>
          <a:xfrm>
            <a:off x="935717" y="2425525"/>
            <a:ext cx="3672408" cy="2664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3F857-6BCE-9F8A-5EF7-CF12AFDC1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11405"/>
            <a:ext cx="3240000" cy="1822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23A2BA-EBF9-2DCA-9E6E-A141ACD6C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72668"/>
            <a:ext cx="3240000" cy="1822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3BB639-DB34-1194-215E-63CAC41811A3}"/>
              </a:ext>
            </a:extLst>
          </p:cNvPr>
          <p:cNvSpPr txBox="1"/>
          <p:nvPr/>
        </p:nvSpPr>
        <p:spPr>
          <a:xfrm>
            <a:off x="3974151" y="4515966"/>
            <a:ext cx="1101905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 err="1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Toshi</a:t>
            </a: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 &amp; </a:t>
            </a:r>
            <a:r>
              <a:rPr lang="en-US" sz="1200" i="1" dirty="0" err="1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Gaku</a:t>
            </a:r>
            <a:endParaRPr lang="en-US" sz="1200" i="1" dirty="0">
              <a:solidFill>
                <a:srgbClr val="FF0000"/>
              </a:solidFill>
              <a:highlight>
                <a:srgbClr val="FFE4DF"/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35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2D7EB6-7337-9DCC-C5E6-845664E45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E03FE-C257-C259-B0F0-6A1FBD0AA0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511" y="1059582"/>
            <a:ext cx="4736527" cy="158417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Heterodyne Near Field Speckles (HNFS)</a:t>
            </a:r>
          </a:p>
          <a:p>
            <a:pPr lvl="2"/>
            <a:r>
              <a:rPr lang="en-US" dirty="0"/>
              <a:t>Interference between the beam’s X-ray SR and scattered spherical waves from a colloidal suspension </a:t>
            </a:r>
          </a:p>
          <a:p>
            <a:pPr lvl="3"/>
            <a:r>
              <a:rPr lang="en-US" dirty="0"/>
              <a:t>e.g., nano particle / water mix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2D beam size measurement,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few </a:t>
            </a:r>
            <a:r>
              <a:rPr lang="en-US" dirty="0" err="1">
                <a:solidFill>
                  <a:srgbClr val="FF0000"/>
                </a:solidFill>
              </a:rPr>
              <a:t>μm</a:t>
            </a:r>
            <a:r>
              <a:rPr lang="en-US" dirty="0">
                <a:solidFill>
                  <a:srgbClr val="FF0000"/>
                </a:solidFill>
              </a:rPr>
              <a:t> resolution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110CD4-4DC2-A1E1-FE5D-E8F07398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 R&amp;D: 2D X-Ray HNFS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56EB8A-167B-3496-65C0-731EEC104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5"/>
          <a:stretch/>
        </p:blipFill>
        <p:spPr>
          <a:xfrm>
            <a:off x="5110039" y="1012417"/>
            <a:ext cx="3780000" cy="1919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E3040-8B57-D9F2-1F88-F1DB306FA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9"/>
          <a:stretch/>
        </p:blipFill>
        <p:spPr>
          <a:xfrm>
            <a:off x="179511" y="2591503"/>
            <a:ext cx="4736527" cy="2448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941FE0-F312-E322-1899-C473200AC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3"/>
          <a:stretch/>
        </p:blipFill>
        <p:spPr>
          <a:xfrm>
            <a:off x="5110039" y="3044919"/>
            <a:ext cx="3780000" cy="1959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819623-F040-C87E-7343-9883825DE656}"/>
              </a:ext>
            </a:extLst>
          </p:cNvPr>
          <p:cNvSpPr txBox="1"/>
          <p:nvPr/>
        </p:nvSpPr>
        <p:spPr>
          <a:xfrm>
            <a:off x="7524328" y="2992974"/>
            <a:ext cx="944489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Mirko &amp; Co</a:t>
            </a:r>
          </a:p>
        </p:txBody>
      </p:sp>
    </p:spTree>
    <p:extLst>
      <p:ext uri="{BB962C8B-B14F-4D97-AF65-F5344CB8AC3E}">
        <p14:creationId xmlns:p14="http://schemas.microsoft.com/office/powerpoint/2010/main" val="3600487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E6BE00-6A4B-085C-E074-6ACC23D753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D634E7-6315-4B93-19BD-DB23E4F2E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 R&amp;D: Laser Wire Scanner (1)</a:t>
            </a:r>
          </a:p>
        </p:txBody>
      </p:sp>
      <p:pic>
        <p:nvPicPr>
          <p:cNvPr id="5" name="Picture 3" descr="laserwire">
            <a:extLst>
              <a:ext uri="{FF2B5EF4-FFF2-40B4-BE49-F238E27FC236}">
                <a16:creationId xmlns:a16="http://schemas.microsoft.com/office/drawing/2014/main" id="{CDED904A-7FC7-1125-E91D-0A510060A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-1429"/>
          <a:stretch>
            <a:fillRect/>
          </a:stretch>
        </p:blipFill>
        <p:spPr>
          <a:xfrm>
            <a:off x="1331640" y="2048892"/>
            <a:ext cx="5832648" cy="2875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E3AD1-3D04-00C4-AFDF-AD9C69756B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059582"/>
            <a:ext cx="7513576" cy="100811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Laser wire scanner technology developed for linear colliders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Based on </a:t>
            </a:r>
            <a:r>
              <a:rPr lang="en-US" dirty="0">
                <a:solidFill>
                  <a:srgbClr val="FF0000"/>
                </a:solidFill>
              </a:rPr>
              <a:t>Compton scattering </a:t>
            </a:r>
            <a:r>
              <a:rPr lang="en-US" dirty="0"/>
              <a:t>using high power laser light</a:t>
            </a:r>
          </a:p>
        </p:txBody>
      </p:sp>
    </p:spTree>
    <p:extLst>
      <p:ext uri="{BB962C8B-B14F-4D97-AF65-F5344CB8AC3E}">
        <p14:creationId xmlns:p14="http://schemas.microsoft.com/office/powerpoint/2010/main" val="4136563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B46BF8-C652-F8DD-660F-381A496347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53025F-F06F-A633-023A-941F3A66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 R&amp;D: Laser Wire Scanner (2)</a:t>
            </a:r>
          </a:p>
        </p:txBody>
      </p:sp>
      <p:pic>
        <p:nvPicPr>
          <p:cNvPr id="5" name="Picture 3" descr="C:\Users\nevay\Desktop\kek_laserwire_setup_new\DSC04380.jpg">
            <a:extLst>
              <a:ext uri="{FF2B5EF4-FFF2-40B4-BE49-F238E27FC236}">
                <a16:creationId xmlns:a16="http://schemas.microsoft.com/office/drawing/2014/main" id="{F4E50F9C-5641-8537-FBA9-C141A0CF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89" y="2052283"/>
            <a:ext cx="2943825" cy="22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evay\Desktop\ana\20120522_0512_lws\20120522_0512_lws_xy_fit_plot13.png">
            <a:extLst>
              <a:ext uri="{FF2B5EF4-FFF2-40B4-BE49-F238E27FC236}">
                <a16:creationId xmlns:a16="http://schemas.microsoft.com/office/drawing/2014/main" id="{C7B82784-2A6F-B1FF-B860-32CD1B28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97" y="1855645"/>
            <a:ext cx="3522052" cy="24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F4D5E1-C964-765F-D2A0-623899F18820}"/>
              </a:ext>
            </a:extLst>
          </p:cNvPr>
          <p:cNvSpPr/>
          <p:nvPr/>
        </p:nvSpPr>
        <p:spPr>
          <a:xfrm>
            <a:off x="971600" y="4236126"/>
            <a:ext cx="6912768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tx2"/>
              </a:buClr>
            </a:pPr>
            <a:r>
              <a:rPr lang="en-GB" b="1" dirty="0"/>
              <a:t>15 years on R&amp;D on ATF2 ring and extraction line</a:t>
            </a:r>
          </a:p>
          <a:p>
            <a:pPr lvl="1">
              <a:buClr>
                <a:schemeClr val="tx2"/>
              </a:buClr>
            </a:pPr>
            <a:r>
              <a:rPr lang="en-US" altLang="en-US" sz="1200" i="1" dirty="0">
                <a:solidFill>
                  <a:srgbClr val="0000FF"/>
                </a:solidFill>
              </a:rPr>
              <a:t>H. Sakai et al, Physical Review ST AB 4 (2001) 022801 &amp; ST AB 6 (2003) 092802</a:t>
            </a:r>
            <a:endParaRPr lang="en-GB" sz="1200" i="1" dirty="0">
              <a:solidFill>
                <a:srgbClr val="0000FF"/>
              </a:solidFill>
              <a:cs typeface="Times New Roman"/>
            </a:endParaRPr>
          </a:p>
          <a:p>
            <a:pPr lvl="1">
              <a:buClr>
                <a:schemeClr val="tx2"/>
              </a:buClr>
            </a:pPr>
            <a:r>
              <a:rPr lang="en-GB" sz="1200" i="1" dirty="0">
                <a:solidFill>
                  <a:srgbClr val="0000FF"/>
                </a:solidFill>
                <a:cs typeface="Times New Roman"/>
              </a:rPr>
              <a:t>S. T. </a:t>
            </a:r>
            <a:r>
              <a:rPr lang="en-GB" sz="1200" i="1" dirty="0" err="1">
                <a:solidFill>
                  <a:srgbClr val="0000FF"/>
                </a:solidFill>
                <a:cs typeface="Times New Roman"/>
              </a:rPr>
              <a:t>Boogert</a:t>
            </a:r>
            <a:r>
              <a:rPr lang="en-GB" sz="1200" i="1" dirty="0">
                <a:solidFill>
                  <a:srgbClr val="0000FF"/>
                </a:solidFill>
                <a:cs typeface="Times New Roman"/>
              </a:rPr>
              <a:t> et al., PRSTAB 13, 122801 (2010)</a:t>
            </a:r>
          </a:p>
          <a:p>
            <a:pPr lvl="1">
              <a:buClr>
                <a:schemeClr val="tx2"/>
              </a:buClr>
            </a:pPr>
            <a:r>
              <a:rPr lang="en-US" sz="1200" i="1" dirty="0">
                <a:solidFill>
                  <a:srgbClr val="0000FF"/>
                </a:solidFill>
              </a:rPr>
              <a:t>L. Corner et al., IPAC, Kyoto, Japan (2010) pp3227</a:t>
            </a:r>
            <a:r>
              <a:rPr lang="fr-FR" sz="1200" i="1" dirty="0">
                <a:solidFill>
                  <a:srgbClr val="0000FF"/>
                </a:solidFill>
              </a:rPr>
              <a:t> </a:t>
            </a:r>
            <a:endParaRPr lang="en-GB" sz="1200" i="1" dirty="0">
              <a:solidFill>
                <a:srgbClr val="0000FF"/>
              </a:solidFill>
              <a:cs typeface="Times New Roman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6D3876-4A61-80C2-B4B3-0A8F879C4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059582"/>
            <a:ext cx="6361448" cy="1224136"/>
          </a:xfrm>
        </p:spPr>
        <p:txBody>
          <a:bodyPr>
            <a:normAutofit fontScale="92500" lnSpcReduction="20000"/>
          </a:bodyPr>
          <a:lstStyle/>
          <a:p>
            <a:pPr lvl="2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Demonstrated 1 </a:t>
            </a:r>
            <a:r>
              <a:rPr lang="en-US" dirty="0" err="1">
                <a:solidFill>
                  <a:srgbClr val="FF0000"/>
                </a:solidFill>
              </a:rPr>
              <a:t>μm</a:t>
            </a:r>
            <a:r>
              <a:rPr lang="en-US" dirty="0">
                <a:solidFill>
                  <a:srgbClr val="FF0000"/>
                </a:solidFill>
              </a:rPr>
              <a:t> measurement resolution!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using a high-power fiber laser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Shares laser technology with the Compton polarimeter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Not cheap!</a:t>
            </a:r>
          </a:p>
        </p:txBody>
      </p:sp>
    </p:spTree>
    <p:extLst>
      <p:ext uri="{BB962C8B-B14F-4D97-AF65-F5344CB8AC3E}">
        <p14:creationId xmlns:p14="http://schemas.microsoft.com/office/powerpoint/2010/main" val="344781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21A190-11A3-B92B-C346-9AAE99B0E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A1875-492F-05F7-D6E7-5C1F1345FE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2387560"/>
            <a:ext cx="8263350" cy="26324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“Reasonable” long bunches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2 – 3 mm RMS, or longer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Need a </a:t>
            </a:r>
            <a:r>
              <a:rPr lang="en-US" dirty="0">
                <a:solidFill>
                  <a:srgbClr val="FF0000"/>
                </a:solidFill>
              </a:rPr>
              <a:t>bunch-by-bunch measurement system with picosecond resolution </a:t>
            </a:r>
            <a:r>
              <a:rPr lang="en-US" dirty="0"/>
              <a:t>to monitor the impact of the </a:t>
            </a:r>
            <a:r>
              <a:rPr lang="en-US" dirty="0" err="1"/>
              <a:t>Beamstrahlung</a:t>
            </a:r>
            <a:r>
              <a:rPr lang="en-US" dirty="0"/>
              <a:t>.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Need a </a:t>
            </a:r>
            <a:r>
              <a:rPr lang="en-US" dirty="0">
                <a:solidFill>
                  <a:srgbClr val="FF0000"/>
                </a:solidFill>
              </a:rPr>
              <a:t>resolution in the 100 fs regime </a:t>
            </a:r>
            <a:r>
              <a:rPr lang="en-US" dirty="0"/>
              <a:t>to estimate the energy spread, required for the </a:t>
            </a:r>
            <a:r>
              <a:rPr lang="en-US" dirty="0">
                <a:solidFill>
                  <a:srgbClr val="FF0000"/>
                </a:solidFill>
              </a:rPr>
              <a:t>energy calibration </a:t>
            </a:r>
            <a:r>
              <a:rPr lang="en-US" dirty="0"/>
              <a:t>using the spin depolarization technique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64DDAF-A2E9-F9CF-5A8D-23737E4A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 Measurement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E071BB-BE99-37A7-7D63-96EB03B99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985960"/>
              </p:ext>
            </p:extLst>
          </p:nvPr>
        </p:nvGraphicFramePr>
        <p:xfrm>
          <a:off x="1259632" y="1292214"/>
          <a:ext cx="7020273" cy="800848"/>
        </p:xfrm>
        <a:graphic>
          <a:graphicData uri="http://schemas.openxmlformats.org/drawingml/2006/table">
            <a:tbl>
              <a:tblPr firstRow="1" bandRow="1"/>
              <a:tblGrid>
                <a:gridCol w="2946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1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1316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30990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Parameter [4 IPs, 91.1 km] </a:t>
                      </a: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marL="51435" marR="51435" marT="25718" marB="2571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marL="51435" marR="51435" marT="25718" marB="25718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2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7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1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200" b="1" kern="1200" dirty="0">
                        <a:solidFill>
                          <a:srgbClr val="0F124A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rms bunch length </a:t>
                      </a:r>
                      <a:r>
                        <a:rPr kumimoji="0" lang="en-US" sz="11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with SR / </a:t>
                      </a:r>
                      <a:r>
                        <a:rPr kumimoji="0" lang="en-US" sz="1100" b="1" kern="1200" dirty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BS [mm]</a:t>
                      </a:r>
                      <a:endParaRPr kumimoji="0" lang="en-GB" sz="1100" b="1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4.38 / </a:t>
                      </a:r>
                      <a:r>
                        <a:rPr kumimoji="0" lang="en-US" sz="1200" b="1" kern="1200" dirty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14.5</a:t>
                      </a:r>
                      <a:endParaRPr kumimoji="0" lang="en-GB" sz="1200" b="1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3.55 / </a:t>
                      </a:r>
                      <a:r>
                        <a:rPr kumimoji="0" lang="de-AT" sz="1200" b="1" kern="1200" dirty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8.01</a:t>
                      </a:r>
                    </a:p>
                  </a:txBody>
                  <a:tcPr marL="51435" marR="51435" marT="25718" marB="2571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3.34 </a:t>
                      </a:r>
                      <a:r>
                        <a:rPr kumimoji="0" lang="en-US" sz="1200" b="1" kern="1200" dirty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/ 6.0</a:t>
                      </a:r>
                      <a:endParaRPr kumimoji="0" lang="en-GB" sz="1200" b="1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1.95</a:t>
                      </a: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kern="1200" dirty="0">
                          <a:solidFill>
                            <a:srgbClr val="0F124A"/>
                          </a:solidFill>
                          <a:latin typeface="Arial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kern="1200" dirty="0">
                          <a:solidFill>
                            <a:srgbClr val="C00000"/>
                          </a:solidFill>
                          <a:latin typeface="Arial"/>
                          <a:ea typeface="+mn-ea"/>
                          <a:cs typeface="+mn-cs"/>
                        </a:rPr>
                        <a:t>2.</a:t>
                      </a:r>
                      <a:r>
                        <a:rPr kumimoji="0" lang="en-GB" sz="1200" b="1" kern="1200" dirty="0">
                          <a:solidFill>
                            <a:srgbClr val="C00000"/>
                          </a:solidFill>
                          <a:latin typeface="Arial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90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845E1C-AA51-0D16-1015-2CDBFF3114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D797F-4F13-DAD6-11C4-BC85983683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3363838"/>
            <a:ext cx="8263350" cy="165618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200 fs time resolution </a:t>
            </a:r>
            <a:r>
              <a:rPr lang="en-US" dirty="0"/>
              <a:t>obtained using reflective optics, </a:t>
            </a:r>
            <a:br>
              <a:rPr lang="en-US" dirty="0"/>
            </a:br>
            <a:r>
              <a:rPr lang="en-US" dirty="0"/>
              <a:t>a 12.5 nm BW optical BPF (800 nm) and the </a:t>
            </a:r>
            <a:r>
              <a:rPr lang="en-US" i="1" dirty="0"/>
              <a:t>Hamamatsu</a:t>
            </a:r>
            <a:r>
              <a:rPr lang="en-US" dirty="0"/>
              <a:t> FESCA200</a:t>
            </a:r>
          </a:p>
          <a:p>
            <a:pPr lvl="4">
              <a:lnSpc>
                <a:spcPct val="110000"/>
              </a:lnSpc>
            </a:pPr>
            <a:r>
              <a:rPr lang="en-US" dirty="0">
                <a:solidFill>
                  <a:srgbClr val="0000FF"/>
                </a:solidFill>
              </a:rPr>
              <a:t>M. </a:t>
            </a:r>
            <a:r>
              <a:rPr lang="en-US" dirty="0" err="1">
                <a:solidFill>
                  <a:srgbClr val="0000FF"/>
                </a:solidFill>
              </a:rPr>
              <a:t>Uesaka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et.al</a:t>
            </a:r>
            <a:r>
              <a:rPr lang="en-US" dirty="0">
                <a:solidFill>
                  <a:srgbClr val="0000FF"/>
                </a:solidFill>
              </a:rPr>
              <a:t>., NIMA 406 (1998) 371</a:t>
            </a:r>
          </a:p>
          <a:p>
            <a:pPr lvl="4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Does not provide bunch-by-bunch online monitoring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E9B9D7-517B-1D03-F93F-D5A3498413E2}"/>
              </a:ext>
            </a:extLst>
          </p:cNvPr>
          <p:cNvGrpSpPr/>
          <p:nvPr/>
        </p:nvGrpSpPr>
        <p:grpSpPr>
          <a:xfrm>
            <a:off x="6676466" y="1377144"/>
            <a:ext cx="2212034" cy="1513552"/>
            <a:chOff x="5521325" y="2813416"/>
            <a:chExt cx="2212034" cy="1513552"/>
          </a:xfrm>
        </p:grpSpPr>
        <p:pic>
          <p:nvPicPr>
            <p:cNvPr id="6" name="Picture 5" descr="mtv0361_1dot5GHz_10psmm_time30139_852dot380ns_nofilter">
              <a:extLst>
                <a:ext uri="{FF2B5EF4-FFF2-40B4-BE49-F238E27FC236}">
                  <a16:creationId xmlns:a16="http://schemas.microsoft.com/office/drawing/2014/main" id="{6AD6E1D8-F4F4-609B-E804-4DC340BEB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18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325" y="2845824"/>
              <a:ext cx="2212034" cy="148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8ACC4979-35B1-BE3B-6322-C7F076870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6553" y="2813416"/>
              <a:ext cx="19271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Symbol" pitchFamily="2" charset="2"/>
                  <a:cs typeface="Arial" panose="020B0604020202020204" pitchFamily="34" charset="0"/>
                </a:rPr>
                <a:t>s</a:t>
              </a:r>
              <a:r>
                <a:rPr lang="en-US" sz="16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= 8.9ps (2.7 mm)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ACD442-B390-5577-501A-AE7E52835A2D}"/>
              </a:ext>
            </a:extLst>
          </p:cNvPr>
          <p:cNvGrpSpPr/>
          <p:nvPr/>
        </p:nvGrpSpPr>
        <p:grpSpPr>
          <a:xfrm>
            <a:off x="4139952" y="1379675"/>
            <a:ext cx="2192359" cy="1489098"/>
            <a:chOff x="683568" y="2845824"/>
            <a:chExt cx="2409333" cy="1635315"/>
          </a:xfrm>
        </p:grpSpPr>
        <p:pic>
          <p:nvPicPr>
            <p:cNvPr id="9" name="Picture 10" descr="bunch_length_10psmm_cumulate4_2">
              <a:extLst>
                <a:ext uri="{FF2B5EF4-FFF2-40B4-BE49-F238E27FC236}">
                  <a16:creationId xmlns:a16="http://schemas.microsoft.com/office/drawing/2014/main" id="{5883AFC4-6C63-A5A8-C7D8-43AF23D87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845824"/>
              <a:ext cx="2409333" cy="1635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54593EDF-7EA6-7984-E6FC-8C6B775D7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443" y="3298564"/>
              <a:ext cx="19271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Symbol" pitchFamily="2" charset="2"/>
                  <a:cs typeface="Arial" panose="020B0604020202020204" pitchFamily="34" charset="0"/>
                </a:rPr>
                <a:t>s</a:t>
              </a:r>
              <a:r>
                <a:rPr lang="en-US" sz="16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= 4.5ps (1.4 mm)</a:t>
              </a:r>
            </a:p>
          </p:txBody>
        </p:sp>
      </p:grpSp>
      <p:pic>
        <p:nvPicPr>
          <p:cNvPr id="11" name="Picture 36" descr="streak_camera">
            <a:extLst>
              <a:ext uri="{FF2B5EF4-FFF2-40B4-BE49-F238E27FC236}">
                <a16:creationId xmlns:a16="http://schemas.microsoft.com/office/drawing/2014/main" id="{C1573919-D9FA-DAE1-2CB2-133F7419C8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12812"/>
            <a:ext cx="2374811" cy="23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F7ECA17-63EC-BF19-7A96-EB876EC1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Length: Streak Camera</a:t>
            </a:r>
          </a:p>
        </p:txBody>
      </p:sp>
    </p:spTree>
    <p:extLst>
      <p:ext uri="{BB962C8B-B14F-4D97-AF65-F5344CB8AC3E}">
        <p14:creationId xmlns:p14="http://schemas.microsoft.com/office/powerpoint/2010/main" val="1620784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BAA18B-6093-B644-1BBC-CA56BD98C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82279-70EA-BD87-DAD9-B16FA86084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0757" y="4329197"/>
            <a:ext cx="3054030" cy="5760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+ injectors</a:t>
            </a:r>
            <a:br>
              <a:rPr lang="en-GB" dirty="0"/>
            </a:br>
            <a:r>
              <a:rPr lang="en-GB" dirty="0"/>
              <a:t>and positron source</a:t>
            </a:r>
          </a:p>
        </p:txBody>
      </p:sp>
      <p:pic>
        <p:nvPicPr>
          <p:cNvPr id="5" name="Picture 4" descr="Diagram, radar chart&#10;&#10;Description automatically generated">
            <a:extLst>
              <a:ext uri="{FF2B5EF4-FFF2-40B4-BE49-F238E27FC236}">
                <a16:creationId xmlns:a16="http://schemas.microsoft.com/office/drawing/2014/main" id="{A0CB876C-EBD0-F07B-939A-390D688C1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20" y="727628"/>
            <a:ext cx="4455559" cy="3488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CDD2D-E6EC-BF33-1AE7-4C6026D8FFA1}"/>
              </a:ext>
            </a:extLst>
          </p:cNvPr>
          <p:cNvSpPr txBox="1"/>
          <p:nvPr/>
        </p:nvSpPr>
        <p:spPr>
          <a:xfrm>
            <a:off x="7366788" y="4309982"/>
            <a:ext cx="1535998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K. Oide, J. Gutleber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4903C9-5596-FCB0-D50F-D998D3A7B9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5320536"/>
                  </p:ext>
                </p:extLst>
              </p:nvPr>
            </p:nvGraphicFramePr>
            <p:xfrm>
              <a:off x="162107" y="1242839"/>
              <a:ext cx="4417113" cy="366037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2722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4490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757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parameter (4 IPs,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𝒓𝒆𝒗</m:t>
                                  </m:r>
                                </m:sub>
                              </m:sSub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𝟑𝟎𝟒</m:t>
                              </m:r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oMath>
                          </a14:m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) 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A26B2D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value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22828">
                    <a:tc>
                      <a:txBody>
                        <a:bodyPr/>
                        <a:lstStyle/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circumference [km]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rtl="0" eaLnBrk="1" latinLnBrk="0" hangingPunct="1"/>
                          <a:r>
                            <a:rPr kumimoji="0" lang="en-GB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91.18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497026"/>
                      </a:ext>
                    </a:extLst>
                  </a:tr>
                  <a:tr h="222828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max. beam energy [GeV]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182.5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43021">
                    <a:tc>
                      <a:txBody>
                        <a:bodyPr/>
                        <a:lstStyle/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max. beam current [mA]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1280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43021">
                    <a:tc>
                      <a:txBody>
                        <a:bodyPr/>
                        <a:lstStyle/>
                        <a:p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max. # of bunches/beam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rtl="0" eaLnBrk="1" latinLnBrk="0" hangingPunct="1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10000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2529601"/>
                      </a:ext>
                    </a:extLst>
                  </a:tr>
                  <a:tr h="222828">
                    <a:tc>
                      <a:txBody>
                        <a:bodyPr/>
                        <a:lstStyle/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bunch spacing [ns]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6638706"/>
                      </a:ext>
                    </a:extLst>
                  </a:tr>
                  <a:tr h="222828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max. bunch intensity  [10</a:t>
                          </a:r>
                          <a:r>
                            <a:rPr kumimoji="0" lang="en-GB" sz="1400" b="1" kern="1200" baseline="300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2.43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2282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H geometric emittance</a:t>
                          </a:r>
                          <a:r>
                            <a:rPr kumimoji="0" lang="en-US" sz="1400" b="1" kern="1200" baseline="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[nm]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0.71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3858396"/>
                      </a:ext>
                    </a:extLst>
                  </a:tr>
                  <a:tr h="22282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V geometric emittance [pm]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1.42</a:t>
                          </a:r>
                          <a:endParaRPr kumimoji="0" lang="en-GB" sz="1400" b="1" kern="1200" dirty="0">
                            <a:solidFill>
                              <a:srgbClr val="FF0000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4920261"/>
                      </a:ext>
                    </a:extLst>
                  </a:tr>
                  <a:tr h="2228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</a:t>
                          </a: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 rms IP spot size [</a:t>
                          </a: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Symbol" panose="05050102010706020507" pitchFamily="18" charset="2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5171305"/>
                      </a:ext>
                    </a:extLst>
                  </a:tr>
                  <a:tr h="22282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min. </a:t>
                          </a: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 rms IP spot size [nm]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6592647"/>
                      </a:ext>
                    </a:extLst>
                  </a:tr>
                  <a:tr h="22282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rms bunch length SR / BS [mm]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1.95 / 2.75</a:t>
                          </a:r>
                          <a:endParaRPr kumimoji="0" lang="en-GB" sz="1400" b="1" kern="1200" dirty="0">
                            <a:solidFill>
                              <a:srgbClr val="FF0000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63973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4903C9-5596-FCB0-D50F-D998D3A7B9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5320536"/>
                  </p:ext>
                </p:extLst>
              </p:nvPr>
            </p:nvGraphicFramePr>
            <p:xfrm>
              <a:off x="162107" y="1242839"/>
              <a:ext cx="4417113" cy="366037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2722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4490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7570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rgbClr val="A26B2D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4167" r="-35135" b="-11291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value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circumference [km]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rtl="0" eaLnBrk="1" latinLnBrk="0" hangingPunct="1"/>
                          <a:r>
                            <a:rPr kumimoji="0" lang="en-GB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91.18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497026"/>
                      </a:ext>
                    </a:extLst>
                  </a:tr>
                  <a:tr h="3048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max. beam energy [GeV]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182.5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max. beam current [mA]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1280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max. # of bunches/beam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rtl="0" eaLnBrk="1" latinLnBrk="0" hangingPunct="1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10000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25296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bunch spacing [ns]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6638706"/>
                      </a:ext>
                    </a:extLst>
                  </a:tr>
                  <a:tr h="30480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max. bunch intensity  [10</a:t>
                          </a:r>
                          <a:r>
                            <a:rPr kumimoji="0" lang="en-GB" sz="1400" b="1" kern="1200" baseline="300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11</a:t>
                          </a:r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]</a:t>
                          </a: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rtl="0" eaLnBrk="1" latinLnBrk="0" hangingPunct="1">
                            <a:defRPr kumimoji="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2.43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H geometric emittance</a:t>
                          </a:r>
                          <a:r>
                            <a:rPr kumimoji="0" lang="en-US" sz="1400" b="1" kern="1200" baseline="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[nm]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0.71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385839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V geometric emittance [pm]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1.42</a:t>
                          </a:r>
                          <a:endParaRPr kumimoji="0" lang="en-GB" sz="1400" b="1" kern="1200" dirty="0">
                            <a:solidFill>
                              <a:srgbClr val="FF0000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492026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</a:t>
                          </a: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 rms IP spot size [</a:t>
                          </a: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Symbol" panose="05050102010706020507" pitchFamily="18" charset="2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517130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400" b="1" kern="1200" dirty="0">
                              <a:solidFill>
                                <a:srgbClr val="0C377B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min. </a:t>
                          </a: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 rms IP spot size [nm]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659264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1" kern="1200" dirty="0">
                              <a:solidFill>
                                <a:srgbClr val="0C377B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min. rms bunch length SR / BS [mm]</a:t>
                          </a:r>
                          <a:endParaRPr kumimoji="0" lang="en-GB" sz="1400" b="1" kern="1200" dirty="0">
                            <a:solidFill>
                              <a:srgbClr val="0C377B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400" b="1" kern="1200" dirty="0">
                              <a:solidFill>
                                <a:srgbClr val="FF0000"/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1.95 / 2.75</a:t>
                          </a:r>
                          <a:endParaRPr kumimoji="0" lang="en-GB" sz="1400" b="1" kern="1200" dirty="0">
                            <a:solidFill>
                              <a:srgbClr val="FF0000"/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63973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A0FD232B-5C91-D187-7F7B-4FFFB75B4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in a nutshell (from a BI perspective)</a:t>
            </a:r>
          </a:p>
        </p:txBody>
      </p:sp>
    </p:spTree>
    <p:extLst>
      <p:ext uri="{BB962C8B-B14F-4D97-AF65-F5344CB8AC3E}">
        <p14:creationId xmlns:p14="http://schemas.microsoft.com/office/powerpoint/2010/main" val="1984365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9C99A-93AA-5B62-7BA4-C58F58123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20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9B4A85-F9BA-8944-7D5B-4BF2C889B380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42800" y="1059582"/>
                <a:ext cx="8263350" cy="381642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Measure the spectrum of coherent radiation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𝑺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</m:d>
                  </m:oMath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337500" lvl="2" indent="0"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dirty="0"/>
                  <a:t> – number of particles/bunch</a:t>
                </a:r>
              </a:p>
              <a:p>
                <a:pPr marL="1885950" lvl="6" indent="0">
                  <a:buNone/>
                </a:pPr>
                <a:endParaRPr lang="en-US" dirty="0"/>
              </a:p>
              <a:p>
                <a:pPr marL="3375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– single particle spectrum, of the type of radiation source, </a:t>
                </a:r>
                <a:br>
                  <a:rPr lang="en-US" dirty="0"/>
                </a:br>
                <a:r>
                  <a:rPr lang="en-US" dirty="0"/>
                  <a:t>e.g., synchrotron, Cherenkov, diffraction, etc. </a:t>
                </a:r>
              </a:p>
              <a:p>
                <a:pPr marL="1885950" lvl="6" indent="0">
                  <a:buNone/>
                </a:pPr>
                <a:endParaRPr lang="en-US" dirty="0"/>
              </a:p>
              <a:p>
                <a:pPr marL="337500" lvl="2" indent="0"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– bunch form factor, e.g., Gaussian particle </a:t>
                </a:r>
                <a:r>
                  <a:rPr lang="en-US"/>
                  <a:t>distribution function</a:t>
                </a:r>
                <a:endParaRPr lang="en-US" dirty="0"/>
              </a:p>
              <a:p>
                <a:pPr marL="337500" lvl="2" indent="0">
                  <a:buNone/>
                </a:pPr>
                <a:endParaRPr lang="en-US" dirty="0"/>
              </a:p>
              <a:p>
                <a:pPr marL="337500" lvl="2" indent="0">
                  <a:buNone/>
                </a:pPr>
                <a:endParaRPr lang="en-US" dirty="0"/>
              </a:p>
              <a:p>
                <a:pPr marL="337500" lvl="2" indent="0">
                  <a:buNone/>
                </a:pPr>
                <a:r>
                  <a:rPr lang="en-US" dirty="0"/>
                  <a:t>long. bunch profile:   </a:t>
                </a:r>
              </a:p>
              <a:p>
                <a:pPr marL="3375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9B4A85-F9BA-8944-7D5B-4BF2C889B3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42800" y="1059582"/>
                <a:ext cx="8263350" cy="3816424"/>
              </a:xfrm>
              <a:blipFill>
                <a:blip r:embed="rId2"/>
                <a:stretch>
                  <a:fillRect l="-1229" t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63980D47-97E8-461F-6F1D-697D3CC6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Length: Radiation-based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622B09-30A3-9D98-5B7F-1ABD08453FFD}"/>
                  </a:ext>
                </a:extLst>
              </p:cNvPr>
              <p:cNvSpPr txBox="1"/>
              <p:nvPr/>
            </p:nvSpPr>
            <p:spPr>
              <a:xfrm>
                <a:off x="2339752" y="1491630"/>
                <a:ext cx="3071793" cy="547192"/>
              </a:xfrm>
              <a:prstGeom prst="rect">
                <a:avLst/>
              </a:prstGeom>
              <a:noFill/>
              <a:ln w="9525">
                <a:solidFill>
                  <a:schemeClr val="accent5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l">
                  <a:lnSpc>
                    <a:spcPts val="37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622B09-30A3-9D98-5B7F-1ABD08453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491630"/>
                <a:ext cx="3071793" cy="547192"/>
              </a:xfrm>
              <a:prstGeom prst="rect">
                <a:avLst/>
              </a:prstGeom>
              <a:blipFill>
                <a:blip r:embed="rId3"/>
                <a:stretch>
                  <a:fillRect r="-1639" b="-6818"/>
                </a:stretch>
              </a:blipFill>
              <a:ln w="9525"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F43F03B-5EB2-4D7B-8AC8-BDFE59DDD211}"/>
                  </a:ext>
                </a:extLst>
              </p:cNvPr>
              <p:cNvSpPr/>
              <p:nvPr/>
            </p:nvSpPr>
            <p:spPr>
              <a:xfrm>
                <a:off x="3176382" y="3701967"/>
                <a:ext cx="4419993" cy="117403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𝐹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F43F03B-5EB2-4D7B-8AC8-BDFE59DDD2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382" y="3701967"/>
                <a:ext cx="4419993" cy="1174039"/>
              </a:xfrm>
              <a:prstGeom prst="rect">
                <a:avLst/>
              </a:prstGeom>
              <a:blipFill>
                <a:blip r:embed="rId4"/>
                <a:stretch>
                  <a:fillRect t="-113684" b="-17157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91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B77F8-28DD-D770-5C66-97E75D0A59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21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2CDF88B-8D5B-B204-0137-9765E547FE9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42800" y="3790851"/>
                <a:ext cx="8263350" cy="1229171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ChDR occurs as a </a:t>
                </a:r>
                <a:r>
                  <a:rPr lang="en-US" dirty="0">
                    <a:solidFill>
                      <a:srgbClr val="FF0000"/>
                    </a:solidFill>
                  </a:rPr>
                  <a:t>charged particle</a:t>
                </a:r>
                <a:r>
                  <a:rPr lang="en-US" dirty="0"/>
                  <a:t> traveling in </a:t>
                </a:r>
                <a:r>
                  <a:rPr lang="en-US" dirty="0">
                    <a:solidFill>
                      <a:schemeClr val="tx1"/>
                    </a:solidFill>
                  </a:rPr>
                  <a:t>vacuum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</a:t>
                </a:r>
                <a:br>
                  <a:rPr lang="en-US" dirty="0"/>
                </a:br>
                <a:r>
                  <a:rPr lang="en-US" dirty="0"/>
                  <a:t>passes at a </a:t>
                </a:r>
                <a:r>
                  <a:rPr lang="en-US" dirty="0">
                    <a:solidFill>
                      <a:srgbClr val="0000FF"/>
                    </a:solidFill>
                  </a:rPr>
                  <a:t>distance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impact parameter) </a:t>
                </a:r>
                <a:r>
                  <a:rPr lang="en-US" dirty="0"/>
                  <a:t>a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dielectric surface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)</a:t>
                </a:r>
              </a:p>
              <a:p>
                <a:pPr lvl="2"/>
                <a:r>
                  <a:rPr lang="en-US" dirty="0"/>
                  <a:t>Beam pickups based on coherent and incoherent </a:t>
                </a:r>
                <a:r>
                  <a:rPr lang="en-US" dirty="0" err="1"/>
                  <a:t>ChDR</a:t>
                </a:r>
                <a:r>
                  <a:rPr lang="en-US" dirty="0"/>
                  <a:t> are currently studied for </a:t>
                </a:r>
                <a:br>
                  <a:rPr lang="en-US" dirty="0"/>
                </a:br>
                <a:r>
                  <a:rPr lang="en-US" dirty="0"/>
                  <a:t>bunch length, beam size and beam position measurements at CERN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2CDF88B-8D5B-B204-0137-9765E547F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42800" y="3790851"/>
                <a:ext cx="8263350" cy="1229171"/>
              </a:xfrm>
              <a:blipFill>
                <a:blip r:embed="rId2"/>
                <a:stretch>
                  <a:fillRect l="-768" t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CA02A102-140C-C3FD-D01A-89BEE25CB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Length: Cherenkov Diffraction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8551B9BC-CAF0-8881-31D5-056B45836103}"/>
              </a:ext>
            </a:extLst>
          </p:cNvPr>
          <p:cNvSpPr txBox="1">
            <a:spLocks/>
          </p:cNvSpPr>
          <p:nvPr/>
        </p:nvSpPr>
        <p:spPr>
          <a:xfrm>
            <a:off x="4681589" y="1140092"/>
            <a:ext cx="4023000" cy="212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Tx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Tx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Tx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Tx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Cherenkov Diffraction Radiation (</a:t>
            </a:r>
            <a:r>
              <a:rPr lang="en-US" dirty="0" err="1"/>
              <a:t>ChDR</a:t>
            </a:r>
            <a:r>
              <a:rPr lang="en-US" dirty="0"/>
              <a:t>)</a:t>
            </a:r>
          </a:p>
        </p:txBody>
      </p:sp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083013B7-8B52-13C0-A17A-8EDAE19C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99" y="1370081"/>
            <a:ext cx="2807694" cy="2278237"/>
          </a:xfrm>
          <a:prstGeom prst="rect">
            <a:avLst/>
          </a:prstGeom>
        </p:spPr>
      </p:pic>
      <p:pic>
        <p:nvPicPr>
          <p:cNvPr id="8" name="Picture 7" descr="A picture containing text, sky, map&#10;&#10;Description automatically generated">
            <a:extLst>
              <a:ext uri="{FF2B5EF4-FFF2-40B4-BE49-F238E27FC236}">
                <a16:creationId xmlns:a16="http://schemas.microsoft.com/office/drawing/2014/main" id="{A7AACC78-63C7-D913-FAEC-D71B0D211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98" y="1377543"/>
            <a:ext cx="2808388" cy="2278800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88C194D-D65D-99C4-A7C7-EB7A8695A813}"/>
              </a:ext>
            </a:extLst>
          </p:cNvPr>
          <p:cNvSpPr txBox="1">
            <a:spLocks/>
          </p:cNvSpPr>
          <p:nvPr/>
        </p:nvSpPr>
        <p:spPr>
          <a:xfrm>
            <a:off x="681856" y="1165548"/>
            <a:ext cx="4023000" cy="212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Tx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Tx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Tx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Tx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Cherenkov Radiation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2452A7-A10B-0F19-3ED1-2A093F0A3476}"/>
              </a:ext>
            </a:extLst>
          </p:cNvPr>
          <p:cNvCxnSpPr>
            <a:cxnSpLocks/>
          </p:cNvCxnSpPr>
          <p:nvPr/>
        </p:nvCxnSpPr>
        <p:spPr>
          <a:xfrm>
            <a:off x="7596336" y="2977200"/>
            <a:ext cx="28800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EBB4D6-33CA-8EA0-94D4-DB2E221278E0}"/>
              </a:ext>
            </a:extLst>
          </p:cNvPr>
          <p:cNvCxnSpPr>
            <a:cxnSpLocks/>
          </p:cNvCxnSpPr>
          <p:nvPr/>
        </p:nvCxnSpPr>
        <p:spPr>
          <a:xfrm flipV="1">
            <a:off x="7740000" y="2509200"/>
            <a:ext cx="0" cy="457200"/>
          </a:xfrm>
          <a:prstGeom prst="line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5513D1-D672-9291-B09C-9228F5CB71F4}"/>
                  </a:ext>
                </a:extLst>
              </p:cNvPr>
              <p:cNvSpPr txBox="1"/>
              <p:nvPr/>
            </p:nvSpPr>
            <p:spPr>
              <a:xfrm>
                <a:off x="7821083" y="2519163"/>
                <a:ext cx="272639" cy="47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ts val="37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5513D1-D672-9291-B09C-9228F5CB7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1083" y="2519163"/>
                <a:ext cx="272639" cy="474489"/>
              </a:xfrm>
              <a:prstGeom prst="rect">
                <a:avLst/>
              </a:prstGeom>
              <a:blipFill>
                <a:blip r:embed="rId5"/>
                <a:stretch>
                  <a:fillRect l="-21739" r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460F806-E577-78F5-4424-56E97F005091}"/>
              </a:ext>
            </a:extLst>
          </p:cNvPr>
          <p:cNvSpPr txBox="1"/>
          <p:nvPr/>
        </p:nvSpPr>
        <p:spPr>
          <a:xfrm>
            <a:off x="4018220" y="3099160"/>
            <a:ext cx="755335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Andreas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B3F5A84-AEF5-BD3B-64BD-6DD3D503B63F}"/>
                  </a:ext>
                </a:extLst>
              </p:cNvPr>
              <p:cNvSpPr/>
              <p:nvPr/>
            </p:nvSpPr>
            <p:spPr>
              <a:xfrm>
                <a:off x="3566225" y="1470840"/>
                <a:ext cx="1443664" cy="570028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𝑣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B3F5A84-AEF5-BD3B-64BD-6DD3D503B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225" y="1470840"/>
                <a:ext cx="1443664" cy="5700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D7C3D5B-0605-A898-347B-73699A157F41}"/>
                  </a:ext>
                </a:extLst>
              </p:cNvPr>
              <p:cNvSpPr/>
              <p:nvPr/>
            </p:nvSpPr>
            <p:spPr>
              <a:xfrm>
                <a:off x="3579658" y="2086021"/>
                <a:ext cx="1158587" cy="59644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𝐶h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D7C3D5B-0605-A898-347B-73699A157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658" y="2086021"/>
                <a:ext cx="1158587" cy="596445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622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D20EB-B4DF-3332-887B-83D7F8A4A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32F295-3CCD-1924-E500-5D24155B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 R&amp;D: </a:t>
            </a:r>
            <a:r>
              <a:rPr lang="en-US" dirty="0" err="1"/>
              <a:t>ChDR</a:t>
            </a:r>
            <a:r>
              <a:rPr lang="en-US" dirty="0"/>
              <a:t> BI at CLEAR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FEA7FE2-5938-6124-B87E-A90AA6516DA0}"/>
              </a:ext>
            </a:extLst>
          </p:cNvPr>
          <p:cNvSpPr txBox="1">
            <a:spLocks/>
          </p:cNvSpPr>
          <p:nvPr/>
        </p:nvSpPr>
        <p:spPr bwMode="auto">
          <a:xfrm>
            <a:off x="2308526" y="1466634"/>
            <a:ext cx="2263474" cy="2125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4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None/>
              <a:defRPr sz="20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None/>
              <a:defRPr sz="1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None/>
              <a:defRPr sz="16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</a:rPr>
              <a:t>E-field, Median plane (</a:t>
            </a:r>
            <a:r>
              <a:rPr lang="en-US" sz="1100" dirty="0" err="1">
                <a:solidFill>
                  <a:schemeClr val="tx1"/>
                </a:solidFill>
              </a:rPr>
              <a:t>yz</a:t>
            </a:r>
            <a:r>
              <a:rPr lang="en-US" sz="1100" dirty="0">
                <a:solidFill>
                  <a:schemeClr val="tx1"/>
                </a:solidFill>
              </a:rPr>
              <a:t>-plane)</a:t>
            </a:r>
            <a:endParaRPr lang="en-GB" sz="110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7A77E6-A68E-811C-5C93-4873EF71CDCE}"/>
              </a:ext>
            </a:extLst>
          </p:cNvPr>
          <p:cNvGrpSpPr/>
          <p:nvPr/>
        </p:nvGrpSpPr>
        <p:grpSpPr>
          <a:xfrm>
            <a:off x="1331640" y="1655780"/>
            <a:ext cx="3681964" cy="3128604"/>
            <a:chOff x="2560664" y="1748442"/>
            <a:chExt cx="3681964" cy="3128604"/>
          </a:xfrm>
        </p:grpSpPr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5B31D1A6-50EE-130E-A227-E5F206E4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0664" y="1748442"/>
              <a:ext cx="3681964" cy="312860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448A157-F882-304E-B49F-A10B221F31E6}"/>
                </a:ext>
              </a:extLst>
            </p:cNvPr>
            <p:cNvCxnSpPr>
              <a:cxnSpLocks/>
            </p:cNvCxnSpPr>
            <p:nvPr/>
          </p:nvCxnSpPr>
          <p:spPr>
            <a:xfrm>
              <a:off x="4113616" y="3214533"/>
              <a:ext cx="780774" cy="27257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27">
              <a:extLst>
                <a:ext uri="{FF2B5EF4-FFF2-40B4-BE49-F238E27FC236}">
                  <a16:creationId xmlns:a16="http://schemas.microsoft.com/office/drawing/2014/main" id="{0A99940D-788E-992F-4D66-4170FB8DF093}"/>
                </a:ext>
              </a:extLst>
            </p:cNvPr>
            <p:cNvSpPr/>
            <p:nvPr/>
          </p:nvSpPr>
          <p:spPr>
            <a:xfrm>
              <a:off x="4383698" y="3230436"/>
              <a:ext cx="220950" cy="2209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400" dirty="0"/>
                <a:t>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7913CB-33F8-FB13-EFD3-9099A7C047A7}"/>
                </a:ext>
              </a:extLst>
            </p:cNvPr>
            <p:cNvCxnSpPr>
              <a:cxnSpLocks/>
            </p:cNvCxnSpPr>
            <p:nvPr/>
          </p:nvCxnSpPr>
          <p:spPr>
            <a:xfrm>
              <a:off x="4624839" y="1784825"/>
              <a:ext cx="780774" cy="27257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lipse 27">
              <a:extLst>
                <a:ext uri="{FF2B5EF4-FFF2-40B4-BE49-F238E27FC236}">
                  <a16:creationId xmlns:a16="http://schemas.microsoft.com/office/drawing/2014/main" id="{A5C2BEC7-1D56-9006-A152-68CB8A100B58}"/>
                </a:ext>
              </a:extLst>
            </p:cNvPr>
            <p:cNvSpPr/>
            <p:nvPr/>
          </p:nvSpPr>
          <p:spPr>
            <a:xfrm>
              <a:off x="4908676" y="1807574"/>
              <a:ext cx="220950" cy="2209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400" dirty="0"/>
                <a:t>2</a:t>
              </a:r>
            </a:p>
          </p:txBody>
        </p:sp>
      </p:grp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D5C4208-59A5-5F65-DA94-8438AC015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4" y="1630608"/>
            <a:ext cx="1800000" cy="1206794"/>
          </a:xfrm>
          <a:prstGeom prst="rect">
            <a:avLst/>
          </a:prstGeom>
        </p:spPr>
      </p:pic>
      <p:sp>
        <p:nvSpPr>
          <p:cNvPr id="13" name="Ellipse 27">
            <a:extLst>
              <a:ext uri="{FF2B5EF4-FFF2-40B4-BE49-F238E27FC236}">
                <a16:creationId xmlns:a16="http://schemas.microsoft.com/office/drawing/2014/main" id="{73E0A1F1-47CF-326B-7736-DF93B23657E7}"/>
              </a:ext>
            </a:extLst>
          </p:cNvPr>
          <p:cNvSpPr/>
          <p:nvPr/>
        </p:nvSpPr>
        <p:spPr>
          <a:xfrm>
            <a:off x="1682564" y="2172389"/>
            <a:ext cx="220950" cy="22095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/>
              <a:t>1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53C4BDDA-9890-85A0-C60E-72D6F39E3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4" y="2923554"/>
            <a:ext cx="1800000" cy="1238533"/>
          </a:xfrm>
          <a:prstGeom prst="rect">
            <a:avLst/>
          </a:prstGeom>
        </p:spPr>
      </p:pic>
      <p:sp>
        <p:nvSpPr>
          <p:cNvPr id="14" name="Ellipse 27">
            <a:extLst>
              <a:ext uri="{FF2B5EF4-FFF2-40B4-BE49-F238E27FC236}">
                <a16:creationId xmlns:a16="http://schemas.microsoft.com/office/drawing/2014/main" id="{DE0A0069-CDD8-3749-BD55-798F930F0B54}"/>
              </a:ext>
            </a:extLst>
          </p:cNvPr>
          <p:cNvSpPr/>
          <p:nvPr/>
        </p:nvSpPr>
        <p:spPr>
          <a:xfrm>
            <a:off x="1692104" y="3391603"/>
            <a:ext cx="220950" cy="22095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/>
              <a:t>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1A4192E-6305-D099-FF48-9A34756D893E}"/>
              </a:ext>
            </a:extLst>
          </p:cNvPr>
          <p:cNvSpPr txBox="1">
            <a:spLocks/>
          </p:cNvSpPr>
          <p:nvPr/>
        </p:nvSpPr>
        <p:spPr>
          <a:xfrm>
            <a:off x="602444" y="4153187"/>
            <a:ext cx="1659020" cy="733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54A6"/>
              </a:buClr>
              <a:buSzPct val="80000"/>
              <a:buFont typeface="Century Gothic" panose="020B0502020202020204" pitchFamily="34" charset="0"/>
              <a:buChar char="►"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54A6"/>
              </a:buClr>
              <a:buSzPct val="80000"/>
              <a:buFont typeface="Century Gothic" panose="020B0502020202020204" pitchFamily="34" charset="0"/>
              <a:buChar char="►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54A6"/>
              </a:buClr>
              <a:buSzPct val="80000"/>
              <a:buFont typeface="Century Gothic" panose="020B0502020202020204" pitchFamily="34" charset="0"/>
              <a:buChar char="►"/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54A6"/>
              </a:buClr>
              <a:buSzPct val="80000"/>
              <a:buFont typeface="Century Gothic" panose="020B0502020202020204" pitchFamily="34" charset="0"/>
              <a:buChar char="►"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54A6"/>
              </a:buClr>
              <a:buSzPct val="80000"/>
              <a:buFont typeface="Century Gothic" panose="020B0502020202020204" pitchFamily="34" charset="0"/>
              <a:buChar char="►"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de-CH" sz="1200" b="1" dirty="0">
                <a:solidFill>
                  <a:schemeClr val="accent6"/>
                </a:solidFill>
                <a:effectLst/>
                <a:latin typeface="Source Sans Pro (Body)"/>
              </a:rPr>
              <a:t>Electron bunch</a:t>
            </a:r>
            <a:br>
              <a:rPr lang="de-CH" sz="1200" b="1" dirty="0">
                <a:solidFill>
                  <a:schemeClr val="accent6"/>
                </a:solidFill>
                <a:effectLst/>
                <a:latin typeface="Source Sans Pro (Body)"/>
              </a:rPr>
            </a:br>
            <a:r>
              <a:rPr lang="de-CH" sz="1200" b="1" dirty="0">
                <a:solidFill>
                  <a:schemeClr val="accent6"/>
                </a:solidFill>
                <a:effectLst/>
                <a:latin typeface="Source Sans Pro (Body)"/>
              </a:rPr>
              <a:t>5 ps Gaussian, </a:t>
            </a:r>
            <a:br>
              <a:rPr lang="de-CH" sz="1200" b="1" dirty="0">
                <a:solidFill>
                  <a:schemeClr val="accent6"/>
                </a:solidFill>
                <a:effectLst/>
                <a:latin typeface="Source Sans Pro (Body)"/>
              </a:rPr>
            </a:br>
            <a:r>
              <a:rPr lang="de-CH" sz="1200" b="1" dirty="0">
                <a:solidFill>
                  <a:schemeClr val="accent6"/>
                </a:solidFill>
                <a:effectLst/>
                <a:latin typeface="Source Sans Pro (Body)"/>
              </a:rPr>
              <a:t>300 pC, 200 MeV</a:t>
            </a:r>
            <a:endParaRPr lang="en-US" sz="1200" b="1" dirty="0">
              <a:solidFill>
                <a:schemeClr val="accent6"/>
              </a:solidFill>
              <a:latin typeface="Source Sans Pro (Body)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8DD452-687B-E052-1E30-4A5381DD1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80" y="3328818"/>
            <a:ext cx="2476875" cy="1455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350B1D5-CF2A-E74A-BB5D-9B16C5D04EB1}"/>
              </a:ext>
            </a:extLst>
          </p:cNvPr>
          <p:cNvSpPr txBox="1">
            <a:spLocks/>
          </p:cNvSpPr>
          <p:nvPr/>
        </p:nvSpPr>
        <p:spPr>
          <a:xfrm>
            <a:off x="5400972" y="1007231"/>
            <a:ext cx="3344328" cy="1131363"/>
          </a:xfrm>
          <a:prstGeom prst="rect">
            <a:avLst/>
          </a:prstGeom>
        </p:spPr>
        <p:txBody>
          <a:bodyPr vert="horz" lIns="90000" tIns="45720" rIns="91440" bIns="45720" rtlCol="0">
            <a:normAutofit fontScale="85000" lnSpcReduction="10000"/>
          </a:bodyPr>
          <a:lstStyle>
            <a:lvl1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115CA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02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115CA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04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  <a:defRPr sz="2000" b="1" i="1" kern="1200">
                <a:solidFill>
                  <a:srgbClr val="0F124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06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608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b="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ChDR</a:t>
            </a:r>
            <a:r>
              <a:rPr lang="en-US" dirty="0"/>
              <a:t> bunch length measurements at CLEAR</a:t>
            </a:r>
          </a:p>
          <a:p>
            <a:pPr lvl="2"/>
            <a:r>
              <a:rPr lang="en-US" dirty="0"/>
              <a:t>Utilizing the radiation at </a:t>
            </a:r>
            <a:br>
              <a:rPr lang="en-US" dirty="0"/>
            </a:br>
            <a:r>
              <a:rPr lang="en-US" dirty="0"/>
              <a:t>3 bands, 60 – 90 – 110 GHz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53D4987-4A99-B7D9-478A-6A34F849A5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059582"/>
            <a:ext cx="4705264" cy="3600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Numerical analysis with CST Studio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F4A24F-F1E4-2052-2C16-130CB6EC4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050" y="2138594"/>
            <a:ext cx="2035158" cy="1613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97C193-9942-3927-1A33-BB2F733406CE}"/>
              </a:ext>
            </a:extLst>
          </p:cNvPr>
          <p:cNvSpPr txBox="1"/>
          <p:nvPr/>
        </p:nvSpPr>
        <p:spPr>
          <a:xfrm>
            <a:off x="902156" y="1353130"/>
            <a:ext cx="755335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Andreas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E6E7B-0283-14A7-1716-7657613B5A1C}"/>
              </a:ext>
            </a:extLst>
          </p:cNvPr>
          <p:cNvSpPr txBox="1"/>
          <p:nvPr/>
        </p:nvSpPr>
        <p:spPr>
          <a:xfrm>
            <a:off x="7812360" y="3876188"/>
            <a:ext cx="816249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A. Curcio</a:t>
            </a:r>
          </a:p>
        </p:txBody>
      </p:sp>
    </p:spTree>
    <p:extLst>
      <p:ext uri="{BB962C8B-B14F-4D97-AF65-F5344CB8AC3E}">
        <p14:creationId xmlns:p14="http://schemas.microsoft.com/office/powerpoint/2010/main" val="135302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9B558D-A541-ABE0-77F5-AD3FFE22B3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7CD82-3C1A-6BE0-53E5-79ACEA4919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8316" y="1059582"/>
            <a:ext cx="7577834" cy="126223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Electro-optical sampling (EOS)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Encode the bunch EM field onto the laser light, </a:t>
            </a:r>
            <a:br>
              <a:rPr lang="en-US" dirty="0"/>
            </a:br>
            <a:r>
              <a:rPr lang="en-US" dirty="0"/>
              <a:t>using a non-linear bi-refringent crystal (e.g., </a:t>
            </a:r>
            <a:r>
              <a:rPr lang="en-US" dirty="0" err="1"/>
              <a:t>ZnTe</a:t>
            </a:r>
            <a:r>
              <a:rPr lang="en-US" dirty="0"/>
              <a:t>, </a:t>
            </a:r>
            <a:r>
              <a:rPr lang="en-US" dirty="0" err="1"/>
              <a:t>GaP</a:t>
            </a:r>
            <a:r>
              <a:rPr lang="en-US" dirty="0"/>
              <a:t>)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The beam EM field changes the polarization of the laser beam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Different EOS methods exist, all of them offer a high time resolution &lt;1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A59453-CFA2-E69A-EB5D-A4FEC8E4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 Measurement: EOS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D0163E-8007-1F13-794E-ABE4E05946B9}"/>
              </a:ext>
            </a:extLst>
          </p:cNvPr>
          <p:cNvGrpSpPr/>
          <p:nvPr/>
        </p:nvGrpSpPr>
        <p:grpSpPr>
          <a:xfrm>
            <a:off x="2483768" y="2283718"/>
            <a:ext cx="3581400" cy="2628900"/>
            <a:chOff x="304800" y="2400300"/>
            <a:chExt cx="3581400" cy="2628900"/>
          </a:xfrm>
        </p:grpSpPr>
        <p:sp>
          <p:nvSpPr>
            <p:cNvPr id="8" name="AutoShape 2">
              <a:extLst>
                <a:ext uri="{FF2B5EF4-FFF2-40B4-BE49-F238E27FC236}">
                  <a16:creationId xmlns:a16="http://schemas.microsoft.com/office/drawing/2014/main" id="{EA2CBEF7-7BAD-E0EC-2C28-4DCC15BA5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2400300"/>
              <a:ext cx="3581400" cy="2628900"/>
            </a:xfrm>
            <a:prstGeom prst="roundRect">
              <a:avLst>
                <a:gd name="adj" fmla="val 16667"/>
              </a:avLst>
            </a:prstGeom>
            <a:solidFill>
              <a:srgbClr val="FFF6F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14AA97F5-301F-67C1-DF00-575966208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900" y="3594100"/>
              <a:ext cx="927100" cy="86360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6F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sz="1800"/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67458184-F0C5-9FEC-1195-ED5D96F69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975" y="2589213"/>
              <a:ext cx="2909888" cy="2363788"/>
              <a:chOff x="330" y="671"/>
              <a:chExt cx="1833" cy="1489"/>
            </a:xfrm>
          </p:grpSpPr>
          <p:grpSp>
            <p:nvGrpSpPr>
              <p:cNvPr id="13" name="Group 7">
                <a:extLst>
                  <a:ext uri="{FF2B5EF4-FFF2-40B4-BE49-F238E27FC236}">
                    <a16:creationId xmlns:a16="http://schemas.microsoft.com/office/drawing/2014/main" id="{AFBD952D-62B8-8710-5C92-52FA505B2D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2" y="768"/>
                <a:ext cx="1192" cy="1240"/>
                <a:chOff x="1048" y="928"/>
                <a:chExt cx="1192" cy="1240"/>
              </a:xfrm>
            </p:grpSpPr>
            <p:sp>
              <p:nvSpPr>
                <p:cNvPr id="17" name="Oval 8">
                  <a:extLst>
                    <a:ext uri="{FF2B5EF4-FFF2-40B4-BE49-F238E27FC236}">
                      <a16:creationId xmlns:a16="http://schemas.microsoft.com/office/drawing/2014/main" id="{1DAF8DDE-86B1-F0FB-0432-975D1E0B8C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6" y="1504"/>
                  <a:ext cx="632" cy="600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fr-FR" sz="1800"/>
                </a:p>
              </p:txBody>
            </p:sp>
            <p:sp>
              <p:nvSpPr>
                <p:cNvPr id="18" name="AutoShape 9">
                  <a:extLst>
                    <a:ext uri="{FF2B5EF4-FFF2-40B4-BE49-F238E27FC236}">
                      <a16:creationId xmlns:a16="http://schemas.microsoft.com/office/drawing/2014/main" id="{9D1B283A-174F-B00D-3F38-08C9C2F85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500" y="1300"/>
                  <a:ext cx="440" cy="424"/>
                </a:xfrm>
                <a:prstGeom prst="parallelogram">
                  <a:avLst>
                    <a:gd name="adj" fmla="val 25943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scene3d>
                  <a:camera prst="legacyObliqueTopRight">
                    <a:rot lat="0" lon="300000" rev="0"/>
                  </a:camera>
                  <a:lightRig rig="legacyFlat2" dir="t"/>
                </a:scene3d>
                <a:sp3d extrusionH="49200" prstMaterial="legacyWireframe">
                  <a:bevelT w="13500" h="13500" prst="angle"/>
                  <a:bevelB w="13500" h="13500" prst="angle"/>
                  <a:extrusionClr>
                    <a:schemeClr val="tx1"/>
                  </a:extrusionClr>
                </a:sp3d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eaVert" wrap="none" anchor="ctr">
                  <a:flatTx/>
                </a:bodyPr>
                <a:lstStyle/>
                <a:p>
                  <a:pPr algn="ctr" eaLnBrk="1" hangingPunct="1"/>
                  <a:endParaRPr lang="en-GB" sz="1200">
                    <a:solidFill>
                      <a:schemeClr val="accent2"/>
                    </a:solidFill>
                    <a:latin typeface="Century" charset="0"/>
                    <a:ea typeface="Osaka" charset="0"/>
                    <a:cs typeface="Osaka" charset="0"/>
                  </a:endParaRPr>
                </a:p>
              </p:txBody>
            </p:sp>
            <p:sp>
              <p:nvSpPr>
                <p:cNvPr id="19" name="Line 10">
                  <a:extLst>
                    <a:ext uri="{FF2B5EF4-FFF2-40B4-BE49-F238E27FC236}">
                      <a16:creationId xmlns:a16="http://schemas.microsoft.com/office/drawing/2014/main" id="{D94CAC58-D0AF-023A-EE5C-9A9C220CC9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48" y="1504"/>
                  <a:ext cx="1192" cy="664"/>
                </a:xfrm>
                <a:prstGeom prst="line">
                  <a:avLst/>
                </a:prstGeom>
                <a:noFill/>
                <a:ln w="15875">
                  <a:solidFill>
                    <a:srgbClr val="0000FF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1">
                  <a:extLst>
                    <a:ext uri="{FF2B5EF4-FFF2-40B4-BE49-F238E27FC236}">
                      <a16:creationId xmlns:a16="http://schemas.microsoft.com/office/drawing/2014/main" id="{95163DC3-1D28-DEFA-557D-752B29F5F1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56" y="1488"/>
                  <a:ext cx="472" cy="200"/>
                </a:xfrm>
                <a:prstGeom prst="line">
                  <a:avLst/>
                </a:prstGeom>
                <a:noFill/>
                <a:ln w="15875">
                  <a:solidFill>
                    <a:srgbClr val="CA3213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2">
                  <a:extLst>
                    <a:ext uri="{FF2B5EF4-FFF2-40B4-BE49-F238E27FC236}">
                      <a16:creationId xmlns:a16="http://schemas.microsoft.com/office/drawing/2014/main" id="{FDE6C338-F8DB-85CC-97A9-C47FFDBA1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296"/>
                  <a:ext cx="448" cy="192"/>
                </a:xfrm>
                <a:prstGeom prst="line">
                  <a:avLst/>
                </a:prstGeom>
                <a:noFill/>
                <a:ln w="15875">
                  <a:solidFill>
                    <a:srgbClr val="CA321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3">
                  <a:extLst>
                    <a:ext uri="{FF2B5EF4-FFF2-40B4-BE49-F238E27FC236}">
                      <a16:creationId xmlns:a16="http://schemas.microsoft.com/office/drawing/2014/main" id="{ECCAF329-68E9-E764-EB11-86A8969D31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56" y="1160"/>
                  <a:ext cx="0" cy="528"/>
                </a:xfrm>
                <a:prstGeom prst="line">
                  <a:avLst/>
                </a:prstGeom>
                <a:noFill/>
                <a:ln w="15875">
                  <a:solidFill>
                    <a:srgbClr val="CA321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4">
                  <a:extLst>
                    <a:ext uri="{FF2B5EF4-FFF2-40B4-BE49-F238E27FC236}">
                      <a16:creationId xmlns:a16="http://schemas.microsoft.com/office/drawing/2014/main" id="{97626B75-9E23-8BA7-FBDF-8C6DDEFFCC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76" y="928"/>
                  <a:ext cx="8" cy="376"/>
                </a:xfrm>
                <a:prstGeom prst="line">
                  <a:avLst/>
                </a:prstGeom>
                <a:noFill/>
                <a:ln w="15875">
                  <a:solidFill>
                    <a:srgbClr val="CA321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" name="Text Box 15">
                <a:extLst>
                  <a:ext uri="{FF2B5EF4-FFF2-40B4-BE49-F238E27FC236}">
                    <a16:creationId xmlns:a16="http://schemas.microsoft.com/office/drawing/2014/main" id="{0AA64332-A7C5-3EB6-A57B-C5EF4798DE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" y="1968"/>
                <a:ext cx="49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/>
                <a:r>
                  <a:rPr lang="en-GB" sz="1400" dirty="0">
                    <a:solidFill>
                      <a:srgbClr val="0000FF"/>
                    </a:solidFill>
                    <a:latin typeface="Comic Sans MS" charset="0"/>
                    <a:ea typeface="Osaka" charset="0"/>
                    <a:cs typeface="Osaka" charset="0"/>
                  </a:rPr>
                  <a:t>e beam</a:t>
                </a:r>
              </a:p>
            </p:txBody>
          </p:sp>
          <p:sp>
            <p:nvSpPr>
              <p:cNvPr id="15" name="Text Box 16">
                <a:extLst>
                  <a:ext uri="{FF2B5EF4-FFF2-40B4-BE49-F238E27FC236}">
                    <a16:creationId xmlns:a16="http://schemas.microsoft.com/office/drawing/2014/main" id="{3F93A529-66C4-8E0B-5281-190A947D8A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2" y="1589"/>
                <a:ext cx="8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/>
                <a:r>
                  <a:rPr lang="en-GB" sz="1400" dirty="0">
                    <a:solidFill>
                      <a:srgbClr val="FF0000"/>
                    </a:solidFill>
                    <a:latin typeface="Comic Sans MS" charset="0"/>
                    <a:ea typeface="Osaka" charset="0"/>
                    <a:cs typeface="Osaka" charset="0"/>
                  </a:rPr>
                  <a:t>Coulomb field</a:t>
                </a:r>
              </a:p>
            </p:txBody>
          </p:sp>
          <p:sp>
            <p:nvSpPr>
              <p:cNvPr id="16" name="Text Box 17">
                <a:extLst>
                  <a:ext uri="{FF2B5EF4-FFF2-40B4-BE49-F238E27FC236}">
                    <a16:creationId xmlns:a16="http://schemas.microsoft.com/office/drawing/2014/main" id="{131AD63E-1939-CB88-0D78-1D82F2806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" y="671"/>
                <a:ext cx="772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GB" sz="1400" dirty="0">
                    <a:solidFill>
                      <a:srgbClr val="CA3213"/>
                    </a:solidFill>
                    <a:latin typeface="Comic Sans MS" charset="0"/>
                    <a:ea typeface="Osaka" charset="0"/>
                    <a:cs typeface="Osaka" charset="0"/>
                  </a:rPr>
                  <a:t>Probing</a:t>
                </a:r>
                <a:br>
                  <a:rPr lang="en-GB" sz="1400" dirty="0">
                    <a:solidFill>
                      <a:srgbClr val="CA3213"/>
                    </a:solidFill>
                    <a:latin typeface="Comic Sans MS" charset="0"/>
                    <a:ea typeface="Osaka" charset="0"/>
                    <a:cs typeface="Osaka" charset="0"/>
                  </a:rPr>
                </a:br>
                <a:r>
                  <a:rPr lang="en-GB" sz="1400" dirty="0">
                    <a:solidFill>
                      <a:srgbClr val="CA3213"/>
                    </a:solidFill>
                    <a:latin typeface="Comic Sans MS" charset="0"/>
                    <a:ea typeface="Osaka" charset="0"/>
                    <a:cs typeface="Osaka" charset="0"/>
                  </a:rPr>
                  <a:t>laser pulse</a:t>
                </a:r>
              </a:p>
            </p:txBody>
          </p:sp>
        </p:grpSp>
        <p:sp>
          <p:nvSpPr>
            <p:cNvPr id="11" name="Text Box 18">
              <a:extLst>
                <a:ext uri="{FF2B5EF4-FFF2-40B4-BE49-F238E27FC236}">
                  <a16:creationId xmlns:a16="http://schemas.microsoft.com/office/drawing/2014/main" id="{40B5C494-BCD2-14E3-6783-166B9D7899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350" y="3000375"/>
              <a:ext cx="13874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GB" sz="1400">
                  <a:latin typeface="Comic Sans MS" charset="0"/>
                  <a:ea typeface="Osaka" charset="0"/>
                  <a:cs typeface="Osaka" charset="0"/>
                </a:rPr>
                <a:t>EO crystal</a:t>
              </a:r>
            </a:p>
          </p:txBody>
        </p:sp>
        <p:graphicFrame>
          <p:nvGraphicFramePr>
            <p:cNvPr id="12" name="Object 2">
              <a:extLst>
                <a:ext uri="{FF2B5EF4-FFF2-40B4-BE49-F238E27FC236}">
                  <a16:creationId xmlns:a16="http://schemas.microsoft.com/office/drawing/2014/main" id="{FA7DDDC1-4FCE-1325-0CA0-A2FAA9A430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3312283"/>
                </p:ext>
              </p:extLst>
            </p:nvPr>
          </p:nvGraphicFramePr>
          <p:xfrm>
            <a:off x="1981200" y="4371975"/>
            <a:ext cx="1676400" cy="581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143276" imgH="457200" progId="">
                    <p:embed/>
                  </p:oleObj>
                </mc:Choice>
                <mc:Fallback>
                  <p:oleObj name="Equation" r:id="rId2" imgW="1143276" imgH="457200" progId="">
                    <p:embed/>
                    <p:pic>
                      <p:nvPicPr>
                        <p:cNvPr id="19" name="Object 2">
                          <a:extLst>
                            <a:ext uri="{FF2B5EF4-FFF2-40B4-BE49-F238E27FC236}">
                              <a16:creationId xmlns:a16="http://schemas.microsoft.com/office/drawing/2014/main" id="{97304E98-94F2-774E-8FAD-79DCB5FF560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1200" y="4371975"/>
                          <a:ext cx="1676400" cy="581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9285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086C42-33A9-E022-E43A-9BD20F0C5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C4046-B2F6-01B0-3BF6-645355E47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131589"/>
            <a:ext cx="8263350" cy="1368153"/>
          </a:xfrm>
        </p:spPr>
        <p:txBody>
          <a:bodyPr>
            <a:normAutofit/>
          </a:bodyPr>
          <a:lstStyle/>
          <a:p>
            <a:r>
              <a:rPr lang="en-US" dirty="0"/>
              <a:t>Single-shot bunch profile measurement </a:t>
            </a:r>
          </a:p>
          <a:p>
            <a:pPr lvl="2"/>
            <a:r>
              <a:rPr lang="en-US" dirty="0"/>
              <a:t>by detection the wavelength spectrum in a spectrometer (position vs. wavelength) of a chirped laser pulse (time vs. wavelength)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31A53B-76CD-71A3-C424-16C77833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Length: EOS Spectral Encoding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D7B3D-0304-9129-2D5F-05FE5081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2499742"/>
            <a:ext cx="56877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192F1BA-8900-A3DF-3740-B8B0539AFFCD}"/>
              </a:ext>
            </a:extLst>
          </p:cNvPr>
          <p:cNvGrpSpPr/>
          <p:nvPr/>
        </p:nvGrpSpPr>
        <p:grpSpPr>
          <a:xfrm>
            <a:off x="5908527" y="2298604"/>
            <a:ext cx="3003196" cy="2704633"/>
            <a:chOff x="5908527" y="2298604"/>
            <a:chExt cx="3003196" cy="2704633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F63753C6-8647-788F-BEE8-E21D8D4118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08527" y="2491532"/>
              <a:ext cx="2924944" cy="2304257"/>
              <a:chOff x="1632" y="3840"/>
              <a:chExt cx="2304" cy="1960"/>
            </a:xfrm>
          </p:grpSpPr>
          <p:pic>
            <p:nvPicPr>
              <p:cNvPr id="7" name="Picture 7" descr="TDfigAccphase0deg">
                <a:extLst>
                  <a:ext uri="{FF2B5EF4-FFF2-40B4-BE49-F238E27FC236}">
                    <a16:creationId xmlns:a16="http://schemas.microsoft.com/office/drawing/2014/main" id="{4F6EEFE6-7CD9-E660-71CD-685FF90EA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69" t="6126" r="7030" b="6573"/>
              <a:stretch>
                <a:fillRect/>
              </a:stretch>
            </p:blipFill>
            <p:spPr bwMode="auto">
              <a:xfrm>
                <a:off x="1632" y="3840"/>
                <a:ext cx="2304" cy="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8">
                <a:extLst>
                  <a:ext uri="{FF2B5EF4-FFF2-40B4-BE49-F238E27FC236}">
                    <a16:creationId xmlns:a16="http://schemas.microsoft.com/office/drawing/2014/main" id="{6C8CAC86-39EB-D93E-9850-FE8868333A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4609"/>
                <a:ext cx="1152" cy="287"/>
                <a:chOff x="1776" y="4609"/>
                <a:chExt cx="1152" cy="287"/>
              </a:xfrm>
            </p:grpSpPr>
            <p:sp>
              <p:nvSpPr>
                <p:cNvPr id="9" name="Line 9">
                  <a:extLst>
                    <a:ext uri="{FF2B5EF4-FFF2-40B4-BE49-F238E27FC236}">
                      <a16:creationId xmlns:a16="http://schemas.microsoft.com/office/drawing/2014/main" id="{D88E78E0-8139-35E9-00AC-F5A10C61F9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92" y="4896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Line 10">
                  <a:extLst>
                    <a:ext uri="{FF2B5EF4-FFF2-40B4-BE49-F238E27FC236}">
                      <a16:creationId xmlns:a16="http://schemas.microsoft.com/office/drawing/2014/main" id="{ACF4B54B-969F-5AF8-2C69-BBD8914794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64" y="4896"/>
                  <a:ext cx="43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Text Box 11">
                  <a:extLst>
                    <a:ext uri="{FF2B5EF4-FFF2-40B4-BE49-F238E27FC236}">
                      <a16:creationId xmlns:a16="http://schemas.microsoft.com/office/drawing/2014/main" id="{8617C14E-574E-0078-95B9-3F2CAADDD3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6" y="4609"/>
                  <a:ext cx="747" cy="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2000" dirty="0"/>
                    <a:t>  </a:t>
                  </a:r>
                  <a:r>
                    <a:rPr lang="en-GB" altLang="en-US" dirty="0"/>
                    <a:t>110fs</a:t>
                  </a:r>
                </a:p>
              </p:txBody>
            </p:sp>
          </p:grpSp>
        </p:grp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35ECFD47-9483-4246-C230-08CB88CE7070}"/>
                </a:ext>
              </a:extLst>
            </p:cNvPr>
            <p:cNvSpPr txBox="1">
              <a:spLocks/>
            </p:cNvSpPr>
            <p:nvPr/>
          </p:nvSpPr>
          <p:spPr>
            <a:xfrm>
              <a:off x="6123471" y="2298604"/>
              <a:ext cx="2521161" cy="2811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0054A6"/>
                </a:buClr>
                <a:buSzPct val="80000"/>
                <a:buFont typeface="Century Gothic" panose="020B0502020202020204" pitchFamily="34" charset="0"/>
                <a:buChar char="►"/>
                <a:defRPr sz="20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0054A6"/>
                </a:buClr>
                <a:buSzPct val="80000"/>
                <a:buFont typeface="Century Gothic" panose="020B0502020202020204" pitchFamily="34" charset="0"/>
                <a:buChar char="►"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0054A6"/>
                </a:buClr>
                <a:buSzPct val="80000"/>
                <a:buFont typeface="Century Gothic" panose="020B0502020202020204" pitchFamily="34" charset="0"/>
                <a:buChar char="►"/>
                <a:defRPr sz="16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0054A6"/>
                </a:buClr>
                <a:buSzPct val="80000"/>
                <a:buFont typeface="Century Gothic" panose="020B0502020202020204" pitchFamily="34" charset="0"/>
                <a:buChar char="►"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0054A6"/>
                </a:buClr>
                <a:buSzPct val="80000"/>
                <a:buFont typeface="Century Gothic" panose="020B0502020202020204" pitchFamily="34" charset="0"/>
                <a:buChar char="►"/>
                <a:defRPr sz="1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5pPr>
              <a:lvl6pPr marL="2506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accent6"/>
                  </a:solidFill>
                  <a:latin typeface="Source Sans Pro (Body)"/>
                </a:rPr>
                <a:t>Measurement result FLASH (DESY)</a:t>
              </a:r>
            </a:p>
          </p:txBody>
        </p:sp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DDC7B920-55BC-15B9-1A2D-1E904F2A2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7600" y="4726238"/>
              <a:ext cx="288412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i="1" dirty="0" err="1">
                  <a:solidFill>
                    <a:srgbClr val="0000FF"/>
                  </a:solidFill>
                </a:rPr>
                <a:t>Berden</a:t>
              </a:r>
              <a:r>
                <a:rPr lang="en-GB" sz="1200" i="1" dirty="0">
                  <a:solidFill>
                    <a:srgbClr val="0000FF"/>
                  </a:solidFill>
                </a:rPr>
                <a:t>, </a:t>
              </a:r>
              <a:r>
                <a:rPr lang="en-GB" sz="1200" i="1" dirty="0" err="1">
                  <a:solidFill>
                    <a:srgbClr val="0000FF"/>
                  </a:solidFill>
                </a:rPr>
                <a:t>et.al</a:t>
              </a:r>
              <a:r>
                <a:rPr lang="en-GB" sz="1200" i="1" dirty="0">
                  <a:solidFill>
                    <a:srgbClr val="0000FF"/>
                  </a:solidFill>
                </a:rPr>
                <a:t>., Phys Rev Lett. </a:t>
              </a:r>
              <a:r>
                <a:rPr lang="en-GB" sz="1200" b="1" i="1" dirty="0">
                  <a:solidFill>
                    <a:srgbClr val="0000FF"/>
                  </a:solidFill>
                </a:rPr>
                <a:t>99</a:t>
              </a:r>
              <a:r>
                <a:rPr lang="en-GB" sz="1200" i="1" dirty="0">
                  <a:solidFill>
                    <a:srgbClr val="0000FF"/>
                  </a:solidFill>
                </a:rPr>
                <a:t> (2007)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6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5849-3310-C8F0-9F36-C5744530C1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0C097-E4B2-B54D-0F91-18258067D5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041722"/>
            <a:ext cx="4598560" cy="588424"/>
          </a:xfrm>
        </p:spPr>
        <p:txBody>
          <a:bodyPr>
            <a:normAutofit fontScale="70000" lnSpcReduction="20000"/>
          </a:bodyPr>
          <a:lstStyle/>
          <a:p>
            <a:pPr lvl="1">
              <a:lnSpc>
                <a:spcPct val="120000"/>
              </a:lnSpc>
            </a:pPr>
            <a:r>
              <a:rPr lang="en-US" dirty="0"/>
              <a:t>EOS Near-Field at KARA</a:t>
            </a:r>
          </a:p>
          <a:p>
            <a:pPr marL="6350" lvl="2" indent="0">
              <a:lnSpc>
                <a:spcPct val="120000"/>
              </a:lnSpc>
              <a:buNone/>
            </a:pPr>
            <a:r>
              <a:rPr lang="en-US" dirty="0"/>
              <a:t>Turn-by-turn single bunch profile measurements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0DDCC6-05A5-4065-E282-A20714C0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 R&amp;D: EOS@KIT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746F8D-050D-4F6C-005F-2638724E649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88832" y="1630146"/>
            <a:ext cx="4705264" cy="3461884"/>
          </a:xfrm>
          <a:prstGeom prst="rect">
            <a:avLst/>
          </a:prstGeom>
          <a:ln w="0">
            <a:noFill/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7A4929F-6210-AC8F-CA51-93C59558E0F6}"/>
              </a:ext>
            </a:extLst>
          </p:cNvPr>
          <p:cNvSpPr txBox="1">
            <a:spLocks/>
          </p:cNvSpPr>
          <p:nvPr/>
        </p:nvSpPr>
        <p:spPr>
          <a:xfrm>
            <a:off x="5292080" y="1086840"/>
            <a:ext cx="2774504" cy="305891"/>
          </a:xfrm>
          <a:prstGeom prst="rect">
            <a:avLst/>
          </a:prstGeom>
        </p:spPr>
        <p:txBody>
          <a:bodyPr vert="horz" lIns="90000" tIns="45720" rIns="91440" bIns="45720" rtlCol="0">
            <a:normAutofit fontScale="70000" lnSpcReduction="20000"/>
          </a:bodyPr>
          <a:lstStyle>
            <a:lvl1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115CA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02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115CA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04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  <a:defRPr sz="2000" b="1" i="1" kern="1200">
                <a:solidFill>
                  <a:srgbClr val="0F124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06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60800" indent="-3402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b="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Challenges for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40407B1-2F90-877E-290D-60E19CE2AA13}"/>
              </a:ext>
            </a:extLst>
          </p:cNvPr>
          <p:cNvSpPr/>
          <p:nvPr/>
        </p:nvSpPr>
        <p:spPr>
          <a:xfrm>
            <a:off x="5287450" y="3207007"/>
            <a:ext cx="368380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</a:rPr>
              <a:t>Bunch-by-bunch measurement necessary</a:t>
            </a: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</a:rPr>
              <a:t>Higher bunch charge</a:t>
            </a: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</a:rPr>
              <a:t>Longer bunches</a:t>
            </a:r>
            <a:endParaRPr lang="en-GB" sz="1400" b="0" strike="noStrike" spc="-1" dirty="0">
              <a:latin typeface="Arial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1E0F417-EDD2-A2B2-2A77-EB31C05BCAC5}"/>
              </a:ext>
            </a:extLst>
          </p:cNvPr>
          <p:cNvSpPr/>
          <p:nvPr/>
        </p:nvSpPr>
        <p:spPr>
          <a:xfrm>
            <a:off x="5400127" y="3979682"/>
            <a:ext cx="360000" cy="18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0">
            <a:solidFill>
              <a:srgbClr val="23325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17DEFB5-3F79-6042-EB9B-11CEEEB77FB4}"/>
              </a:ext>
            </a:extLst>
          </p:cNvPr>
          <p:cNvSpPr/>
          <p:nvPr/>
        </p:nvSpPr>
        <p:spPr>
          <a:xfrm>
            <a:off x="5732767" y="3924215"/>
            <a:ext cx="3238483" cy="2909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00" b="1" strike="noStrike" spc="-1" dirty="0">
                <a:solidFill>
                  <a:srgbClr val="000000"/>
                </a:solidFill>
                <a:latin typeface="Arial"/>
              </a:rPr>
              <a:t>Monitor design needs to be adapted</a:t>
            </a:r>
            <a:endParaRPr lang="en-GB" sz="1300" b="1" strike="noStrike" spc="-1" dirty="0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A19E92-F5E4-A389-5AD8-A5C0B629F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292080" y="1455062"/>
            <a:ext cx="3600000" cy="1279127"/>
          </a:xfrm>
          <a:prstGeom prst="rect">
            <a:avLst/>
          </a:prstGeom>
          <a:ln w="0">
            <a:noFill/>
          </a:ln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D54DDA-4202-10CE-6EE1-7647A6B9414A}"/>
              </a:ext>
            </a:extLst>
          </p:cNvPr>
          <p:cNvSpPr/>
          <p:nvPr/>
        </p:nvSpPr>
        <p:spPr>
          <a:xfrm>
            <a:off x="5287450" y="2785771"/>
            <a:ext cx="3564000" cy="25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0" i="1" strike="noStrike" spc="-1" dirty="0">
                <a:solidFill>
                  <a:srgbClr val="0000FF"/>
                </a:solidFill>
                <a:latin typeface="Arial"/>
              </a:rPr>
              <a:t>* K. </a:t>
            </a:r>
            <a:r>
              <a:rPr lang="en-US" sz="1100" b="0" i="1" strike="noStrike" spc="-1" dirty="0" err="1">
                <a:solidFill>
                  <a:srgbClr val="0000FF"/>
                </a:solidFill>
                <a:latin typeface="Arial"/>
              </a:rPr>
              <a:t>Oide</a:t>
            </a:r>
            <a:r>
              <a:rPr lang="en-US" sz="1100" b="0" i="1" strike="noStrike" spc="-1" dirty="0">
                <a:solidFill>
                  <a:srgbClr val="0000FF"/>
                </a:solidFill>
                <a:latin typeface="Arial"/>
              </a:rPr>
              <a:t> 2022,151st FCC-</a:t>
            </a:r>
            <a:r>
              <a:rPr lang="en-US" sz="1100" b="0" i="1" strike="noStrike" spc="-1" dirty="0" err="1">
                <a:solidFill>
                  <a:srgbClr val="0000FF"/>
                </a:solidFill>
                <a:latin typeface="Arial"/>
              </a:rPr>
              <a:t>ee</a:t>
            </a:r>
            <a:r>
              <a:rPr lang="en-US" sz="1100" b="0" i="1" strike="noStrike" spc="-1" dirty="0">
                <a:solidFill>
                  <a:srgbClr val="0000FF"/>
                </a:solidFill>
                <a:latin typeface="Arial"/>
              </a:rPr>
              <a:t> Optics Design Meeting</a:t>
            </a:r>
            <a:endParaRPr lang="en-GB" sz="1100" b="0" i="1" strike="noStrike" spc="-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2842A7-3C74-8BF0-6548-9269544EA249}"/>
              </a:ext>
            </a:extLst>
          </p:cNvPr>
          <p:cNvSpPr txBox="1"/>
          <p:nvPr/>
        </p:nvSpPr>
        <p:spPr>
          <a:xfrm>
            <a:off x="5287450" y="4513323"/>
            <a:ext cx="1619354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Gudrun, Micha &amp; Co.</a:t>
            </a:r>
          </a:p>
        </p:txBody>
      </p:sp>
    </p:spTree>
    <p:extLst>
      <p:ext uri="{BB962C8B-B14F-4D97-AF65-F5344CB8AC3E}">
        <p14:creationId xmlns:p14="http://schemas.microsoft.com/office/powerpoint/2010/main" val="37248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D2C342-11DC-DCBD-8853-497F5B990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02E94-8F2D-AFC4-8C42-816B68683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059582"/>
            <a:ext cx="8263350" cy="36004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EO Bunch Profile Monitor for 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02F12A-A23E-2249-939A-5079D8080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Length R&amp;D: EOS@KIT (2)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773C135-716A-B5C6-6B29-8D4C2D892039}"/>
              </a:ext>
            </a:extLst>
          </p:cNvPr>
          <p:cNvSpPr txBox="1"/>
          <p:nvPr/>
        </p:nvSpPr>
        <p:spPr>
          <a:xfrm>
            <a:off x="540343" y="1385666"/>
            <a:ext cx="2425054" cy="290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1600" b="1" strike="noStrike" spc="-1" dirty="0">
                <a:solidFill>
                  <a:srgbClr val="000000"/>
                </a:solidFill>
                <a:latin typeface="Arial"/>
              </a:rPr>
              <a:t>EO Near-Field at KARA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8CAC1-57BF-39A7-22C0-A5275AF4A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7748" y="1681606"/>
            <a:ext cx="2530075" cy="2340736"/>
          </a:xfrm>
          <a:prstGeom prst="rect">
            <a:avLst/>
          </a:prstGeom>
          <a:ln w="0">
            <a:noFill/>
          </a:ln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A72669E-E465-F96F-1860-707E865C0B73}"/>
              </a:ext>
            </a:extLst>
          </p:cNvPr>
          <p:cNvSpPr txBox="1"/>
          <p:nvPr/>
        </p:nvSpPr>
        <p:spPr>
          <a:xfrm>
            <a:off x="3585398" y="1419509"/>
            <a:ext cx="2255189" cy="290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1600" b="1" strike="noStrike" spc="-1" dirty="0">
                <a:solidFill>
                  <a:srgbClr val="000000"/>
                </a:solidFill>
                <a:latin typeface="Arial"/>
              </a:rPr>
              <a:t>Concept for FCC-</a:t>
            </a:r>
            <a:r>
              <a:rPr lang="en-US" sz="1600" b="1" strike="noStrike" spc="-1" dirty="0" err="1">
                <a:solidFill>
                  <a:srgbClr val="000000"/>
                </a:solidFill>
                <a:latin typeface="Arial"/>
              </a:rPr>
              <a:t>ee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FEB9C-66AD-E62C-1118-DA49A2C73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585398" y="1725454"/>
            <a:ext cx="2068286" cy="2340000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3E9D15E-BCFD-BBCF-20C1-7858F421866E}"/>
              </a:ext>
            </a:extLst>
          </p:cNvPr>
          <p:cNvSpPr txBox="1"/>
          <p:nvPr/>
        </p:nvSpPr>
        <p:spPr>
          <a:xfrm>
            <a:off x="5924295" y="1435294"/>
            <a:ext cx="2731134" cy="290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1600" b="1" strike="noStrike" spc="-1" dirty="0">
                <a:solidFill>
                  <a:srgbClr val="000000"/>
                </a:solidFill>
                <a:latin typeface="Arial"/>
              </a:rPr>
              <a:t>Comparison in Simulations 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EC4592-2898-A4CE-B6A3-53E1E7D35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924295" y="1737238"/>
            <a:ext cx="2799520" cy="180000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28CF77-519B-9013-041E-8C4C9AC0D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204303" y="4355501"/>
            <a:ext cx="8830476" cy="693034"/>
          </a:xfrm>
          <a:prstGeom prst="rect">
            <a:avLst/>
          </a:prstGeom>
          <a:ln w="0"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A89B9A50-BC87-8863-FEC6-5A421C246A44}"/>
              </a:ext>
            </a:extLst>
          </p:cNvPr>
          <p:cNvSpPr/>
          <p:nvPr/>
        </p:nvSpPr>
        <p:spPr>
          <a:xfrm>
            <a:off x="5840587" y="3940313"/>
            <a:ext cx="26737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0" i="1" strike="noStrike" spc="-1" dirty="0">
                <a:solidFill>
                  <a:srgbClr val="0000FF"/>
                </a:solidFill>
                <a:latin typeface="Arial"/>
                <a:ea typeface="Microsoft YaHei"/>
              </a:rPr>
              <a:t>M. </a:t>
            </a:r>
            <a:r>
              <a:rPr lang="en-US" sz="900" b="0" i="1" strike="noStrike" spc="-1" dirty="0" err="1">
                <a:solidFill>
                  <a:srgbClr val="0000FF"/>
                </a:solidFill>
                <a:latin typeface="Arial"/>
                <a:ea typeface="Microsoft YaHei"/>
              </a:rPr>
              <a:t>Reissig</a:t>
            </a:r>
            <a:r>
              <a:rPr lang="en-US" sz="900" b="0" i="1" strike="noStrike" spc="-1" dirty="0">
                <a:solidFill>
                  <a:srgbClr val="0000FF"/>
                </a:solidFill>
                <a:latin typeface="Arial"/>
                <a:ea typeface="Microsoft YaHei"/>
              </a:rPr>
              <a:t>, </a:t>
            </a:r>
            <a:r>
              <a:rPr lang="en-US" sz="900" b="0" i="1" strike="noStrike" spc="-1" dirty="0" err="1">
                <a:solidFill>
                  <a:srgbClr val="0000FF"/>
                </a:solidFill>
                <a:latin typeface="Arial"/>
                <a:ea typeface="Microsoft YaHei"/>
              </a:rPr>
              <a:t>et.al</a:t>
            </a:r>
            <a:r>
              <a:rPr lang="en-US" sz="900" b="0" i="1" strike="noStrike" spc="-1" dirty="0">
                <a:solidFill>
                  <a:srgbClr val="0000FF"/>
                </a:solidFill>
                <a:latin typeface="Arial"/>
                <a:ea typeface="Microsoft YaHei"/>
              </a:rPr>
              <a:t>., IPAC’22 MOPOPT025</a:t>
            </a:r>
            <a:endParaRPr lang="en-GB" sz="900" b="0" strike="noStrike" spc="-1" dirty="0">
              <a:solidFill>
                <a:srgbClr val="0000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900" b="0" i="1" strike="noStrike" spc="-1" dirty="0">
                <a:solidFill>
                  <a:srgbClr val="0000FF"/>
                </a:solidFill>
                <a:latin typeface="Arial"/>
                <a:ea typeface="Microsoft YaHei"/>
              </a:rPr>
              <a:t>M. </a:t>
            </a:r>
            <a:r>
              <a:rPr lang="en-US" sz="900" b="0" i="1" strike="noStrike" spc="-1" dirty="0" err="1">
                <a:solidFill>
                  <a:srgbClr val="0000FF"/>
                </a:solidFill>
                <a:latin typeface="Arial"/>
                <a:ea typeface="Microsoft YaHei"/>
              </a:rPr>
              <a:t>Reissig</a:t>
            </a:r>
            <a:r>
              <a:rPr lang="en-US" sz="900" b="0" i="1" strike="noStrike" spc="-1" dirty="0">
                <a:solidFill>
                  <a:srgbClr val="0000FF"/>
                </a:solidFill>
                <a:latin typeface="Arial"/>
                <a:ea typeface="Microsoft YaHei"/>
              </a:rPr>
              <a:t>, </a:t>
            </a:r>
            <a:r>
              <a:rPr lang="en-US" sz="900" b="0" i="1" strike="noStrike" spc="-1" dirty="0" err="1">
                <a:solidFill>
                  <a:srgbClr val="0000FF"/>
                </a:solidFill>
                <a:latin typeface="Arial"/>
                <a:ea typeface="Microsoft YaHei"/>
              </a:rPr>
              <a:t>et.al</a:t>
            </a:r>
            <a:r>
              <a:rPr lang="en-US" sz="900" b="0" i="1" strike="noStrike" spc="-1" dirty="0">
                <a:solidFill>
                  <a:srgbClr val="0000FF"/>
                </a:solidFill>
                <a:latin typeface="Arial"/>
                <a:ea typeface="Microsoft YaHei"/>
              </a:rPr>
              <a:t>., IBIC’22 WEP26 (unpublished) </a:t>
            </a:r>
            <a:endParaRPr lang="en-GB" sz="900" b="0" strike="noStrike" spc="-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8FD36415-C630-2995-97FF-F39E02219499}"/>
              </a:ext>
            </a:extLst>
          </p:cNvPr>
          <p:cNvSpPr/>
          <p:nvPr/>
        </p:nvSpPr>
        <p:spPr>
          <a:xfrm>
            <a:off x="5824095" y="3537373"/>
            <a:ext cx="3284409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000000"/>
                </a:solidFill>
                <a:latin typeface="Arial"/>
              </a:rPr>
              <a:t>The concept design for FCC-</a:t>
            </a:r>
            <a:r>
              <a:rPr lang="en-US" sz="1100" b="1" strike="noStrike" spc="-1" dirty="0" err="1">
                <a:solidFill>
                  <a:srgbClr val="000000"/>
                </a:solidFill>
                <a:latin typeface="Arial"/>
              </a:rPr>
              <a:t>ee</a:t>
            </a:r>
            <a:r>
              <a:rPr lang="en-US" sz="1100" b="1" strike="noStrike" spc="-1" dirty="0">
                <a:solidFill>
                  <a:srgbClr val="000000"/>
                </a:solidFill>
                <a:latin typeface="Arial"/>
              </a:rPr>
              <a:t> achieves a similar signal strength as the monitor at KARA</a:t>
            </a:r>
            <a:endParaRPr lang="en-GB" sz="11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13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5F27A2-AB71-FC44-07CC-47F7DA176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A3391-6D3B-42D3-2CB5-35E4F78328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Communication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Many R&amp;D contributions inside and outside CERN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Sometimes difficult to follow up, therefore: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FCC-</a:t>
            </a:r>
            <a:r>
              <a:rPr lang="en-US" dirty="0" err="1">
                <a:solidFill>
                  <a:srgbClr val="FF0000"/>
                </a:solidFill>
              </a:rPr>
              <a:t>ee</a:t>
            </a:r>
            <a:r>
              <a:rPr lang="en-US" dirty="0">
                <a:solidFill>
                  <a:srgbClr val="FF0000"/>
                </a:solidFill>
              </a:rPr>
              <a:t> Beam Instrumentation Mini-Workshop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Time: 21. – 22. November 2022, Location: CERN – </a:t>
            </a:r>
            <a:r>
              <a:rPr lang="en-US" dirty="0" err="1">
                <a:solidFill>
                  <a:srgbClr val="FF0000"/>
                </a:solidFill>
              </a:rPr>
              <a:t>Meyrin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Contact: Stefano </a:t>
            </a:r>
            <a:r>
              <a:rPr lang="en-US" dirty="0" err="1">
                <a:solidFill>
                  <a:srgbClr val="FF0000"/>
                </a:solidFill>
              </a:rPr>
              <a:t>Mazzoni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stefano.mazzoni@cern.ch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3"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Indico link TBD </a:t>
            </a:r>
          </a:p>
          <a:p>
            <a:pPr>
              <a:lnSpc>
                <a:spcPct val="110000"/>
              </a:lnSpc>
            </a:pPr>
            <a:r>
              <a:rPr lang="en-US" dirty="0"/>
              <a:t>Manpower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CERN BI resources are shared between many activities</a:t>
            </a:r>
          </a:p>
          <a:p>
            <a:pPr lvl="3">
              <a:lnSpc>
                <a:spcPct val="110000"/>
              </a:lnSpc>
            </a:pPr>
            <a:r>
              <a:rPr lang="en-US" dirty="0"/>
              <a:t>Maintenance / overhaul of operating CERN beam instruments</a:t>
            </a:r>
          </a:p>
          <a:p>
            <a:pPr lvl="3">
              <a:lnSpc>
                <a:spcPct val="110000"/>
              </a:lnSpc>
            </a:pPr>
            <a:r>
              <a:rPr lang="en-US" dirty="0"/>
              <a:t>Various R&amp;D activities and studies, like AWAKE, CLEAR, CLIC, FCC, MC, PBC</a:t>
            </a:r>
          </a:p>
          <a:p>
            <a:pPr>
              <a:lnSpc>
                <a:spcPct val="110000"/>
              </a:lnSpc>
            </a:pPr>
            <a:r>
              <a:rPr lang="en-US" dirty="0"/>
              <a:t>Budget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The FCC-</a:t>
            </a:r>
            <a:r>
              <a:rPr lang="en-US" dirty="0" err="1"/>
              <a:t>ee</a:t>
            </a:r>
            <a:r>
              <a:rPr lang="en-US" dirty="0"/>
              <a:t> BI budget 2023-25 limits our R&amp;D opportunities at CERN</a:t>
            </a:r>
          </a:p>
          <a:p>
            <a:pPr lvl="3">
              <a:lnSpc>
                <a:spcPct val="110000"/>
              </a:lnSpc>
            </a:pPr>
            <a:r>
              <a:rPr lang="en-US" dirty="0"/>
              <a:t>PhD on BPM pickup, </a:t>
            </a:r>
            <a:r>
              <a:rPr lang="en-US" dirty="0" err="1"/>
              <a:t>ChDR</a:t>
            </a:r>
            <a:r>
              <a:rPr lang="en-US" dirty="0"/>
              <a:t> &amp; HNFS beam size, </a:t>
            </a:r>
            <a:r>
              <a:rPr lang="en-US" dirty="0" err="1"/>
              <a:t>ChDR</a:t>
            </a:r>
            <a:r>
              <a:rPr lang="en-US" dirty="0"/>
              <a:t> &amp; EOS bunch length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EEA69A-F7DB-6AD2-5FFE-6B461EA8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Challenges</a:t>
            </a:r>
          </a:p>
        </p:txBody>
      </p:sp>
    </p:spTree>
    <p:extLst>
      <p:ext uri="{BB962C8B-B14F-4D97-AF65-F5344CB8AC3E}">
        <p14:creationId xmlns:p14="http://schemas.microsoft.com/office/powerpoint/2010/main" val="34068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E85B2-BABC-412F-8D5C-AE83A32F1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your attention.</a:t>
            </a:r>
            <a:endParaRPr lang="de-AT" dirty="0"/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38C1E07E-32FB-B241-A391-8BD4A6B0F32D}"/>
              </a:ext>
            </a:extLst>
          </p:cNvPr>
          <p:cNvSpPr txBox="1">
            <a:spLocks/>
          </p:cNvSpPr>
          <p:nvPr/>
        </p:nvSpPr>
        <p:spPr>
          <a:xfrm>
            <a:off x="8745300" y="97423"/>
            <a:ext cx="289479" cy="17007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3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7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54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1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8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45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0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1DFE4-5FC5-43BD-BB7E-75EAD82B965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F19069-0D72-7947-F0DE-6B7A5515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095B9737-D598-2A7E-2380-6499BEE6330D}"/>
              </a:ext>
            </a:extLst>
          </p:cNvPr>
          <p:cNvSpPr txBox="1"/>
          <p:nvPr/>
        </p:nvSpPr>
        <p:spPr>
          <a:xfrm>
            <a:off x="1007831" y="0"/>
            <a:ext cx="2038500" cy="3395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eeFACT22 – Frascati, Italy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14</a:t>
            </a:r>
            <a:r>
              <a:rPr lang="en-US" sz="900" baseline="30000" dirty="0">
                <a:solidFill>
                  <a:schemeClr val="bg1"/>
                </a:solidFill>
              </a:rPr>
              <a:t>th</a:t>
            </a:r>
            <a:r>
              <a:rPr lang="en-US" sz="900" dirty="0">
                <a:solidFill>
                  <a:schemeClr val="bg1"/>
                </a:solidFill>
              </a:rPr>
              <a:t> September 2022</a:t>
            </a: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B2F665D9-EAEB-5471-F5F3-9FCD7DAE3F6A}"/>
              </a:ext>
            </a:extLst>
          </p:cNvPr>
          <p:cNvSpPr txBox="1"/>
          <p:nvPr/>
        </p:nvSpPr>
        <p:spPr>
          <a:xfrm>
            <a:off x="3829644" y="0"/>
            <a:ext cx="2686572" cy="3395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i="0" dirty="0">
                <a:solidFill>
                  <a:schemeClr val="bg1"/>
                </a:solidFill>
              </a:rPr>
              <a:t>Beam Instrumentation Challenges for FCC-</a:t>
            </a:r>
            <a:r>
              <a:rPr lang="en-US" sz="900" i="0" dirty="0" err="1">
                <a:solidFill>
                  <a:schemeClr val="bg1"/>
                </a:solidFill>
              </a:rPr>
              <a:t>ee</a:t>
            </a:r>
            <a:endParaRPr lang="en-US" sz="900" i="0" dirty="0">
              <a:solidFill>
                <a:schemeClr val="bg1"/>
              </a:solidFill>
            </a:endParaRPr>
          </a:p>
          <a:p>
            <a:pPr>
              <a:lnSpc>
                <a:spcPts val="1238"/>
              </a:lnSpc>
            </a:pPr>
            <a:r>
              <a:rPr lang="en-US" sz="900" i="1" dirty="0">
                <a:solidFill>
                  <a:schemeClr val="bg1"/>
                </a:solidFill>
              </a:rPr>
              <a:t>Manfred Wendt </a:t>
            </a:r>
            <a:r>
              <a:rPr lang="en-US" sz="900" dirty="0">
                <a:solidFill>
                  <a:schemeClr val="bg1"/>
                </a:solidFill>
              </a:rPr>
              <a:t>(CERN)</a:t>
            </a:r>
          </a:p>
        </p:txBody>
      </p:sp>
    </p:spTree>
    <p:extLst>
      <p:ext uri="{BB962C8B-B14F-4D97-AF65-F5344CB8AC3E}">
        <p14:creationId xmlns:p14="http://schemas.microsoft.com/office/powerpoint/2010/main" val="1294950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1967E1-E940-3D3C-204E-7F45D4BA57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A59F7-55C9-C8D1-7E3B-32A39BBE59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91680" y="1491630"/>
            <a:ext cx="7014470" cy="3528392"/>
          </a:xfrm>
        </p:spPr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Beam Instrumentation Challenges</a:t>
            </a:r>
          </a:p>
          <a:p>
            <a:pPr lvl="2"/>
            <a:r>
              <a:rPr lang="en-US" dirty="0"/>
              <a:t>Some general remarks</a:t>
            </a:r>
          </a:p>
          <a:p>
            <a:r>
              <a:rPr lang="en-US" dirty="0"/>
              <a:t>Beam Position Measurement</a:t>
            </a:r>
          </a:p>
          <a:p>
            <a:r>
              <a:rPr lang="en-US" dirty="0"/>
              <a:t>Beam Loss Measurement</a:t>
            </a:r>
          </a:p>
          <a:p>
            <a:r>
              <a:rPr lang="en-US" dirty="0"/>
              <a:t>Beam Size Measurement</a:t>
            </a:r>
          </a:p>
          <a:p>
            <a:r>
              <a:rPr lang="en-US" dirty="0"/>
              <a:t>Bunch Length Measurement</a:t>
            </a:r>
          </a:p>
          <a:p>
            <a:r>
              <a:rPr lang="en-US" dirty="0"/>
              <a:t>Other Challenges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FA70B-6DFD-E758-881A-CA750FEB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30706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B400A2-6449-F13A-5ED8-028968DD68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7B228-9390-C360-190E-2588359541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059582"/>
            <a:ext cx="8263350" cy="38884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Technical / scientific challenges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Large size / footprint </a:t>
            </a:r>
          </a:p>
          <a:p>
            <a:pPr lvl="3">
              <a:lnSpc>
                <a:spcPct val="110000"/>
              </a:lnSpc>
            </a:pPr>
            <a:r>
              <a:rPr lang="en-GB" dirty="0"/>
              <a:t>makes distributed BPM / BLM systems complex, expensive and difficult to maintain, and causes unwanted signal delays for FB applications. </a:t>
            </a:r>
          </a:p>
          <a:p>
            <a:pPr lvl="3">
              <a:lnSpc>
                <a:spcPct val="110000"/>
              </a:lnSpc>
            </a:pPr>
            <a:r>
              <a:rPr lang="en-GB" dirty="0"/>
              <a:t>High SR power in the tunnel arcs requires radiation tolerant signal processing electronics and X-ray shielding efforts.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Ambitious beam parameters, </a:t>
            </a:r>
            <a:br>
              <a:rPr lang="en-GB" dirty="0"/>
            </a:br>
            <a:r>
              <a:rPr lang="en-GB" dirty="0"/>
              <a:t>similar to 4</a:t>
            </a:r>
            <a:r>
              <a:rPr lang="en-GB" baseline="30000" dirty="0"/>
              <a:t>th</a:t>
            </a:r>
            <a:r>
              <a:rPr lang="en-GB" dirty="0"/>
              <a:t> generation light sources requirements</a:t>
            </a:r>
          </a:p>
          <a:p>
            <a:pPr lvl="3">
              <a:lnSpc>
                <a:spcPct val="110000"/>
              </a:lnSpc>
            </a:pPr>
            <a:r>
              <a:rPr lang="en-GB" dirty="0"/>
              <a:t>state-of-the-art beam instruments for beam size and bunch length / profiles</a:t>
            </a:r>
          </a:p>
          <a:p>
            <a:pPr lvl="3">
              <a:lnSpc>
                <a:spcPct val="110000"/>
              </a:lnSpc>
            </a:pPr>
            <a:r>
              <a:rPr lang="en-GB" dirty="0"/>
              <a:t>excellent alignment, long term stability, etc. of the BPM system components</a:t>
            </a:r>
          </a:p>
          <a:p>
            <a:pPr lvl="3">
              <a:lnSpc>
                <a:spcPct val="110000"/>
              </a:lnSpc>
            </a:pPr>
            <a:r>
              <a:rPr lang="en-GB" dirty="0"/>
              <a:t>low beam-coupling impedance for EM beam pickups</a:t>
            </a:r>
          </a:p>
          <a:p>
            <a:pPr>
              <a:lnSpc>
                <a:spcPct val="110000"/>
              </a:lnSpc>
            </a:pPr>
            <a:r>
              <a:rPr lang="en-GB" dirty="0"/>
              <a:t>Managerial, manpower and budget challenges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Require good communication between all teams and collaborators</a:t>
            </a:r>
          </a:p>
          <a:p>
            <a:pPr lvl="2">
              <a:lnSpc>
                <a:spcPct val="110000"/>
              </a:lnSpc>
            </a:pPr>
            <a:r>
              <a:rPr lang="en-GB" dirty="0">
                <a:solidFill>
                  <a:srgbClr val="FF0000"/>
                </a:solidFill>
              </a:rPr>
              <a:t>Specify and tailor limited resources to the most critical R&amp;D activities   </a:t>
            </a:r>
          </a:p>
          <a:p>
            <a:pPr marL="340200" lvl="2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8ACE21-1922-28D5-8E65-1D763998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Beam Instrumentation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12653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DBCE43-B0B6-824F-FB7B-85B2691423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E496F-F6D2-91FF-E2F5-EA21225981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512" y="1131590"/>
            <a:ext cx="8712968" cy="401191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A total of ~</a:t>
            </a:r>
            <a:r>
              <a:rPr lang="en-GB" dirty="0">
                <a:solidFill>
                  <a:srgbClr val="FF0000"/>
                </a:solidFill>
              </a:rPr>
              <a:t>6000 BPMs </a:t>
            </a:r>
            <a:r>
              <a:rPr lang="en-GB" dirty="0"/>
              <a:t>in the 92 km tunnel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2000+2000 BPMs for the main rings, 2000 BPMs for the booster ring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 Orbit, turn-by-turn, and bunch-by-bunch operating modes, 25 ns signal processing time</a:t>
            </a:r>
          </a:p>
          <a:p>
            <a:pPr>
              <a:lnSpc>
                <a:spcPct val="110000"/>
              </a:lnSpc>
            </a:pPr>
            <a:r>
              <a:rPr lang="en-GB" dirty="0"/>
              <a:t>BPMs and BPM pickups also will be used for various non-orbit applications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Tune measurement, orbit and bunch FB, timing electrodes, instability monitor, etc.   </a:t>
            </a:r>
          </a:p>
          <a:p>
            <a:pPr>
              <a:lnSpc>
                <a:spcPct val="110000"/>
              </a:lnSpc>
            </a:pPr>
            <a:r>
              <a:rPr lang="en-GB" dirty="0"/>
              <a:t>Some of the many challenges</a:t>
            </a:r>
          </a:p>
          <a:p>
            <a:pPr lvl="2">
              <a:lnSpc>
                <a:spcPct val="110000"/>
              </a:lnSpc>
            </a:pPr>
            <a:r>
              <a:rPr lang="en-GB" dirty="0">
                <a:solidFill>
                  <a:srgbClr val="FF0000"/>
                </a:solidFill>
              </a:rPr>
              <a:t>Large scale system</a:t>
            </a:r>
            <a:r>
              <a:rPr lang="en-GB" dirty="0"/>
              <a:t>: infrastructure, segmentation, </a:t>
            </a:r>
            <a:r>
              <a:rPr lang="en-GB" dirty="0">
                <a:solidFill>
                  <a:srgbClr val="FF0000"/>
                </a:solidFill>
              </a:rPr>
              <a:t>cost optimization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Signal latency (for FB apps), synchronization of turn and bunch data, large data throughput (probably &gt;20 GSPS for each BPM plane) and decimation</a:t>
            </a:r>
          </a:p>
          <a:p>
            <a:pPr lvl="2">
              <a:lnSpc>
                <a:spcPct val="110000"/>
              </a:lnSpc>
            </a:pPr>
            <a:r>
              <a:rPr lang="en-GB" dirty="0">
                <a:solidFill>
                  <a:srgbClr val="FF0000"/>
                </a:solidFill>
              </a:rPr>
              <a:t>Radiation tolerant tunnel hardware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Low beam-coupling impedance of the BPM pickups (</a:t>
            </a:r>
            <a:r>
              <a:rPr lang="en-GB" dirty="0" err="1"/>
              <a:t>wakefields</a:t>
            </a:r>
            <a:r>
              <a:rPr lang="en-GB" dirty="0"/>
              <a:t>)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Alignment and stabilization (temperature variation) of the BPM pickups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Accuracy (non-linearities), resolution (orbit, </a:t>
            </a:r>
            <a:r>
              <a:rPr lang="en-GB" dirty="0" err="1"/>
              <a:t>TxT</a:t>
            </a:r>
            <a:r>
              <a:rPr lang="en-GB" dirty="0"/>
              <a:t>, </a:t>
            </a:r>
            <a:r>
              <a:rPr lang="en-GB" dirty="0" err="1"/>
              <a:t>BxB</a:t>
            </a:r>
            <a:r>
              <a:rPr lang="en-GB" dirty="0"/>
              <a:t>), precision (drifts, aging) requirements, which are similar or even more tight then last gen SL sources.</a:t>
            </a:r>
          </a:p>
          <a:p>
            <a:pPr lvl="2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7B8AF5-52DA-FDC8-576B-8D64F0E8B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Position Monitors (BPM)</a:t>
            </a:r>
          </a:p>
        </p:txBody>
      </p:sp>
    </p:spTree>
    <p:extLst>
      <p:ext uri="{BB962C8B-B14F-4D97-AF65-F5344CB8AC3E}">
        <p14:creationId xmlns:p14="http://schemas.microsoft.com/office/powerpoint/2010/main" val="19766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B1DE2-ABBA-36EF-6DA7-FD3E5CC60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4CEFF-8D1C-B81C-E138-3B21C1698C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071" y="2859276"/>
            <a:ext cx="5567985" cy="20887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Resolution: &lt;1 </a:t>
            </a:r>
            <a:r>
              <a:rPr lang="en-GB" dirty="0" err="1"/>
              <a:t>μm</a:t>
            </a:r>
            <a:r>
              <a:rPr lang="en-GB" dirty="0"/>
              <a:t> (orbit), &lt;10 </a:t>
            </a:r>
            <a:r>
              <a:rPr lang="en-GB" dirty="0" err="1"/>
              <a:t>μm</a:t>
            </a:r>
            <a:r>
              <a:rPr lang="en-GB" dirty="0"/>
              <a:t> (</a:t>
            </a:r>
            <a:r>
              <a:rPr lang="en-GB" dirty="0" err="1"/>
              <a:t>TxT</a:t>
            </a:r>
            <a:r>
              <a:rPr lang="en-GB" dirty="0"/>
              <a:t>)</a:t>
            </a:r>
          </a:p>
          <a:p>
            <a:pPr lvl="2">
              <a:lnSpc>
                <a:spcPct val="120000"/>
              </a:lnSpc>
            </a:pPr>
            <a:r>
              <a:rPr lang="en-GB" dirty="0"/>
              <a:t>However, in a very large beam pipe 70 mm dia. (FCC-</a:t>
            </a:r>
            <a:r>
              <a:rPr lang="en-GB" dirty="0" err="1"/>
              <a:t>ee</a:t>
            </a:r>
            <a:r>
              <a:rPr lang="en-GB" dirty="0"/>
              <a:t> arcs)</a:t>
            </a:r>
          </a:p>
          <a:p>
            <a:pPr>
              <a:lnSpc>
                <a:spcPct val="120000"/>
              </a:lnSpc>
            </a:pPr>
            <a:r>
              <a:rPr lang="en-GB" dirty="0"/>
              <a:t>Alignment &amp; accuracy 1-10 </a:t>
            </a:r>
            <a:r>
              <a:rPr lang="en-GB" dirty="0" err="1"/>
              <a:t>μm</a:t>
            </a:r>
            <a:r>
              <a:rPr lang="en-GB" dirty="0"/>
              <a:t> </a:t>
            </a:r>
          </a:p>
          <a:p>
            <a:pPr lvl="2">
              <a:lnSpc>
                <a:spcPct val="120000"/>
              </a:lnSpc>
            </a:pPr>
            <a:r>
              <a:rPr lang="en-GB" dirty="0"/>
              <a:t>Movers? Pre-alignment accuracy?</a:t>
            </a:r>
          </a:p>
          <a:p>
            <a:pPr lvl="2">
              <a:lnSpc>
                <a:spcPct val="120000"/>
              </a:lnSpc>
            </a:pPr>
            <a:r>
              <a:rPr lang="en-GB" dirty="0"/>
              <a:t>Stretched-wire BPM-quad electromagnetic pre-alignment?</a:t>
            </a:r>
          </a:p>
          <a:p>
            <a:pPr>
              <a:lnSpc>
                <a:spcPct val="120000"/>
              </a:lnSpc>
            </a:pPr>
            <a:r>
              <a:rPr lang="en-GB" dirty="0"/>
              <a:t>Roll errors 10-30 </a:t>
            </a:r>
            <a:r>
              <a:rPr lang="en-GB" dirty="0" err="1"/>
              <a:t>μrad</a:t>
            </a:r>
            <a:r>
              <a:rPr lang="en-GB" dirty="0"/>
              <a:t>, calibration errors ~1 %</a:t>
            </a:r>
          </a:p>
          <a:p>
            <a:pPr>
              <a:lnSpc>
                <a:spcPct val="120000"/>
              </a:lnSpc>
            </a:pPr>
            <a:r>
              <a:rPr lang="en-GB" dirty="0"/>
              <a:t>Long term stability &amp; drifts?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rgbClr val="FF0000"/>
                </a:solidFill>
              </a:rPr>
              <a:t>Need to draft a BPM requirements document!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97504F-28AA-EB13-B1AA-2B314FF3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BPM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2C2DD-6CF1-E89F-38BC-BE09FE92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186" y="1990425"/>
            <a:ext cx="2700000" cy="15171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5B915-4C6A-D7E3-009C-92C57429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2629" y="810704"/>
            <a:ext cx="1620000" cy="217909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A47F3-1A66-9696-D5FD-77BDB1C12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186" y="413259"/>
            <a:ext cx="2700000" cy="151875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887AD-231C-E99F-FBB7-B9360155B382}"/>
              </a:ext>
            </a:extLst>
          </p:cNvPr>
          <p:cNvSpPr txBox="1"/>
          <p:nvPr/>
        </p:nvSpPr>
        <p:spPr>
          <a:xfrm>
            <a:off x="1913030" y="2294751"/>
            <a:ext cx="609462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Eliana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A87E8-F554-E48D-B3E8-B62978AC5D07}"/>
              </a:ext>
            </a:extLst>
          </p:cNvPr>
          <p:cNvSpPr txBox="1"/>
          <p:nvPr/>
        </p:nvSpPr>
        <p:spPr>
          <a:xfrm>
            <a:off x="8037184" y="1206450"/>
            <a:ext cx="702436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Rogelio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3F57200-7052-921C-D5DE-22CCE758A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313" y="1090249"/>
            <a:ext cx="2739613" cy="162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D7A4F7E-F03E-A235-A341-1C8D00FF00BE}"/>
              </a:ext>
            </a:extLst>
          </p:cNvPr>
          <p:cNvSpPr txBox="1"/>
          <p:nvPr/>
        </p:nvSpPr>
        <p:spPr>
          <a:xfrm>
            <a:off x="4309748" y="1377774"/>
            <a:ext cx="524503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Alain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AF75A0-E7C4-8588-7392-17C2C0DDE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86" y="3565981"/>
            <a:ext cx="2700000" cy="1518751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940C0E-B04D-E803-A58F-CA7A85A03A84}"/>
              </a:ext>
            </a:extLst>
          </p:cNvPr>
          <p:cNvSpPr txBox="1"/>
          <p:nvPr/>
        </p:nvSpPr>
        <p:spPr>
          <a:xfrm>
            <a:off x="6876256" y="2334241"/>
            <a:ext cx="585994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Tessa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03C39-F035-B5FA-84A2-C922E09D649A}"/>
              </a:ext>
            </a:extLst>
          </p:cNvPr>
          <p:cNvSpPr txBox="1"/>
          <p:nvPr/>
        </p:nvSpPr>
        <p:spPr>
          <a:xfrm>
            <a:off x="6300192" y="4835142"/>
            <a:ext cx="915635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Jacqueline</a:t>
            </a:r>
          </a:p>
        </p:txBody>
      </p:sp>
    </p:spTree>
    <p:extLst>
      <p:ext uri="{BB962C8B-B14F-4D97-AF65-F5344CB8AC3E}">
        <p14:creationId xmlns:p14="http://schemas.microsoft.com/office/powerpoint/2010/main" val="242770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BCF859-BEC4-171C-46BB-76F3784A3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92958FA-063E-D6D4-3F91-09AD1A5CBA18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611560" y="3365313"/>
                <a:ext cx="8094590" cy="1510693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GB" dirty="0"/>
                  <a:t>Preliminary study by </a:t>
                </a:r>
                <a:r>
                  <a:rPr lang="en-US" i="1" dirty="0" err="1"/>
                  <a:t>Emanuela</a:t>
                </a:r>
                <a:r>
                  <a:rPr lang="en-US" i="1" dirty="0"/>
                  <a:t> </a:t>
                </a:r>
                <a:r>
                  <a:rPr lang="en-US" i="1" dirty="0" err="1"/>
                  <a:t>Carideo</a:t>
                </a:r>
                <a:r>
                  <a:rPr lang="en-US" i="1" dirty="0"/>
                  <a:t> </a:t>
                </a:r>
                <a:r>
                  <a:rPr lang="en-US" dirty="0"/>
                  <a:t>and </a:t>
                </a:r>
                <a:r>
                  <a:rPr lang="en-US" i="1" dirty="0"/>
                  <a:t>Mauro </a:t>
                </a:r>
                <a:r>
                  <a:rPr lang="en-US" i="1" dirty="0" err="1"/>
                  <a:t>Migliorati</a:t>
                </a:r>
                <a:endParaRPr lang="en-US" i="1" dirty="0"/>
              </a:p>
              <a:p>
                <a:pPr lvl="2">
                  <a:lnSpc>
                    <a:spcPct val="110000"/>
                  </a:lnSpc>
                </a:pPr>
                <a:r>
                  <a:rPr lang="en-US" dirty="0"/>
                  <a:t>Simplified button style BPM pickups, pipe with and w/o winglets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𝒍𝒐𝒔𝒔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𝒎𝑽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𝒑𝑪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@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𝒎𝒎</m:t>
                    </m:r>
                  </m:oMath>
                </a14:m>
                <a:r>
                  <a:rPr lang="en-GB" dirty="0"/>
                  <a:t> RMS bunch length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GB" dirty="0"/>
                  <a:t> within the regime of other components and resistive wall</a:t>
                </a:r>
              </a:p>
              <a:p>
                <a:pPr>
                  <a:lnSpc>
                    <a:spcPct val="110000"/>
                  </a:lnSpc>
                </a:pPr>
                <a:r>
                  <a:rPr lang="en-GB" dirty="0"/>
                  <a:t>More detailed studies are planned in frame of BPM pickup R&amp;D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GB" dirty="0"/>
                  <a:t>Including beam studies and lab measurement characterization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92958FA-063E-D6D4-3F91-09AD1A5CBA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611560" y="3365313"/>
                <a:ext cx="8094590" cy="1510693"/>
              </a:xfrm>
              <a:blipFill>
                <a:blip r:embed="rId2"/>
                <a:stretch>
                  <a:fillRect l="-627" t="-3333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1C6029AB-07D7-DC9F-F217-C24C612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BPM Pickup R&amp;D: </a:t>
            </a:r>
            <a:r>
              <a:rPr lang="en-GB" dirty="0" err="1"/>
              <a:t>Wakefields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24656-B6D5-475D-F290-2A53729C0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22467"/>
            <a:ext cx="2686356" cy="2016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8758AD-0624-8642-8F20-C03BF1ABB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72" y="1312079"/>
            <a:ext cx="3025645" cy="183699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5B131DD-434A-7290-D41D-BC9A8F491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2079"/>
            <a:ext cx="2214934" cy="1728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F0FB13-BEE4-342A-88F2-B3DC194BFE72}"/>
              </a:ext>
            </a:extLst>
          </p:cNvPr>
          <p:cNvSpPr txBox="1"/>
          <p:nvPr/>
        </p:nvSpPr>
        <p:spPr>
          <a:xfrm>
            <a:off x="4994186" y="2427734"/>
            <a:ext cx="873957" cy="461665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 err="1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Emanuela</a:t>
            </a:r>
            <a:b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</a:b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&amp; Mauro</a:t>
            </a:r>
          </a:p>
        </p:txBody>
      </p:sp>
    </p:spTree>
    <p:extLst>
      <p:ext uri="{BB962C8B-B14F-4D97-AF65-F5344CB8AC3E}">
        <p14:creationId xmlns:p14="http://schemas.microsoft.com/office/powerpoint/2010/main" val="39996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B35C59-1F39-EB8A-19D6-7CBBDAA1F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2E784-C75F-7696-671D-D60BE47CC6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8" y="3003798"/>
            <a:ext cx="5832648" cy="201622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CERN vacuum team (</a:t>
            </a:r>
            <a:r>
              <a:rPr lang="en-GB" i="1" dirty="0" err="1"/>
              <a:t>Cerdic</a:t>
            </a:r>
            <a:r>
              <a:rPr lang="en-GB" i="1" dirty="0"/>
              <a:t> </a:t>
            </a:r>
            <a:r>
              <a:rPr lang="en-GB" i="1" dirty="0" err="1"/>
              <a:t>Garion</a:t>
            </a:r>
            <a:r>
              <a:rPr lang="en-GB" dirty="0"/>
              <a:t>) R&amp;D on additive manufacturing</a:t>
            </a:r>
          </a:p>
          <a:p>
            <a:pPr lvl="2">
              <a:lnSpc>
                <a:spcPct val="120000"/>
              </a:lnSpc>
            </a:pPr>
            <a:r>
              <a:rPr lang="en-GB" dirty="0"/>
              <a:t>Cost effective method to integrate </a:t>
            </a:r>
            <a:br>
              <a:rPr lang="en-GB" dirty="0"/>
            </a:br>
            <a:r>
              <a:rPr lang="en-GB" dirty="0"/>
              <a:t>the UHV BPM button </a:t>
            </a:r>
            <a:r>
              <a:rPr lang="en-GB" dirty="0" err="1"/>
              <a:t>feedthroughts</a:t>
            </a:r>
            <a:r>
              <a:rPr lang="en-GB" dirty="0"/>
              <a:t> into the vacuum chamber</a:t>
            </a:r>
          </a:p>
          <a:p>
            <a:pPr lvl="2">
              <a:lnSpc>
                <a:spcPct val="120000"/>
              </a:lnSpc>
            </a:pPr>
            <a:r>
              <a:rPr lang="en-GB" dirty="0"/>
              <a:t>Requires more communication and studies</a:t>
            </a:r>
          </a:p>
          <a:p>
            <a:pPr lvl="3">
              <a:lnSpc>
                <a:spcPct val="120000"/>
              </a:lnSpc>
            </a:pPr>
            <a:r>
              <a:rPr lang="en-GB" dirty="0"/>
              <a:t>Feedthrough RF properties, button size and mechanical details, pickup position non-linearities, EM alignment with quad, maintenance, etc.</a:t>
            </a:r>
          </a:p>
          <a:p>
            <a:pPr lvl="3"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Real estate at the quad</a:t>
            </a:r>
          </a:p>
          <a:p>
            <a:pPr lvl="2">
              <a:lnSpc>
                <a:spcPct val="120000"/>
              </a:lnSpc>
            </a:pPr>
            <a:r>
              <a:rPr lang="en-GB" dirty="0"/>
              <a:t>Preliminary study hints no “extra” space is required for the BPM pickup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E0E0DE-867C-4709-9256-5DF4B4BA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BPM Pickup R&amp;D: Integration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48E1E-C0DB-A17D-BC0A-7F6FB785A0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82356"/>
            <a:ext cx="1855809" cy="156632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9134B-E94A-86A3-F200-2D3A57BD1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54368"/>
            <a:ext cx="3651167" cy="1746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47CB7-921D-C385-8C87-27DFC9E05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683" y="1282357"/>
            <a:ext cx="2950096" cy="1566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250AD0-BF26-E9B0-173F-E262D5C2C5BB}"/>
              </a:ext>
            </a:extLst>
          </p:cNvPr>
          <p:cNvSpPr txBox="1"/>
          <p:nvPr/>
        </p:nvSpPr>
        <p:spPr>
          <a:xfrm>
            <a:off x="7208512" y="996465"/>
            <a:ext cx="627095" cy="276999"/>
          </a:xfrm>
          <a:prstGeom prst="rect">
            <a:avLst/>
          </a:prstGeom>
          <a:solidFill>
            <a:srgbClr val="FFE4DF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FF0000"/>
                </a:solidFill>
                <a:highlight>
                  <a:srgbClr val="FFE4DF"/>
                </a:highlight>
                <a:latin typeface="Arial"/>
              </a:rPr>
              <a:t>Cedric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8E6B9D-0E4D-A2B0-3633-2C367E34764D}"/>
              </a:ext>
            </a:extLst>
          </p:cNvPr>
          <p:cNvGrpSpPr/>
          <p:nvPr/>
        </p:nvGrpSpPr>
        <p:grpSpPr>
          <a:xfrm>
            <a:off x="6229513" y="3189811"/>
            <a:ext cx="2660435" cy="1500182"/>
            <a:chOff x="6229513" y="3189811"/>
            <a:chExt cx="2660435" cy="1500182"/>
          </a:xfrm>
        </p:grpSpPr>
        <p:pic>
          <p:nvPicPr>
            <p:cNvPr id="8" name="Picture 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C691C99-3247-5893-EFD9-C07D907ED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513" y="3189811"/>
              <a:ext cx="2660435" cy="150018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4FE691-1DC3-586F-57C2-E64B41CA4A69}"/>
                </a:ext>
              </a:extLst>
            </p:cNvPr>
            <p:cNvSpPr txBox="1"/>
            <p:nvPr/>
          </p:nvSpPr>
          <p:spPr>
            <a:xfrm>
              <a:off x="7089087" y="3507854"/>
              <a:ext cx="8659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tx2"/>
                  </a:solidFill>
                </a:rPr>
                <a:t>available</a:t>
              </a:r>
              <a:br>
                <a:rPr lang="en-GB" sz="1000" dirty="0">
                  <a:solidFill>
                    <a:schemeClr val="tx2"/>
                  </a:solidFill>
                </a:rPr>
              </a:br>
              <a:r>
                <a:rPr lang="en-GB" sz="1000" dirty="0">
                  <a:solidFill>
                    <a:schemeClr val="tx2"/>
                  </a:solidFill>
                </a:rPr>
                <a:t>BPM pickup</a:t>
              </a:r>
              <a:br>
                <a:rPr lang="en-GB" sz="1000" dirty="0">
                  <a:solidFill>
                    <a:schemeClr val="tx2"/>
                  </a:solidFill>
                </a:rPr>
              </a:br>
              <a:r>
                <a:rPr lang="en-GB" sz="1000" dirty="0">
                  <a:solidFill>
                    <a:schemeClr val="tx2"/>
                  </a:solidFill>
                </a:rPr>
                <a:t>real estate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66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953BAD-2FC1-C82E-C7BE-E8FB24316F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B6EA7-D5A9-8151-D363-F4C163158A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512" y="1059582"/>
            <a:ext cx="5616624" cy="396044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Too early to call</a:t>
            </a:r>
          </a:p>
          <a:p>
            <a:pPr lvl="2"/>
            <a:r>
              <a:rPr lang="en-GB" dirty="0"/>
              <a:t>With &gt;25 years until installation </a:t>
            </a:r>
            <a:br>
              <a:rPr lang="en-GB" dirty="0"/>
            </a:br>
            <a:r>
              <a:rPr lang="en-GB" dirty="0"/>
              <a:t>better wait for technology updates!</a:t>
            </a:r>
          </a:p>
          <a:p>
            <a:pPr lvl="2"/>
            <a:r>
              <a:rPr lang="en-GB" dirty="0"/>
              <a:t>LHC BPM system (1100 BPMs, all </a:t>
            </a:r>
            <a:r>
              <a:rPr lang="en-GB" dirty="0" err="1"/>
              <a:t>BxB</a:t>
            </a:r>
            <a:r>
              <a:rPr lang="en-GB" dirty="0"/>
              <a:t>) </a:t>
            </a:r>
            <a:br>
              <a:rPr lang="en-GB" dirty="0"/>
            </a:br>
            <a:r>
              <a:rPr lang="en-GB" dirty="0"/>
              <a:t>operates almost unchanged since 15 years</a:t>
            </a:r>
          </a:p>
          <a:p>
            <a:pPr lvl="3"/>
            <a:r>
              <a:rPr lang="en-GB" dirty="0"/>
              <a:t>…and probably another 15 years</a:t>
            </a:r>
          </a:p>
          <a:p>
            <a:r>
              <a:rPr lang="en-GB" dirty="0"/>
              <a:t>But…</a:t>
            </a:r>
          </a:p>
          <a:p>
            <a:pPr lvl="2"/>
            <a:r>
              <a:rPr lang="en-GB" dirty="0"/>
              <a:t>Follow technology advances</a:t>
            </a:r>
            <a:br>
              <a:rPr lang="en-GB" dirty="0"/>
            </a:br>
            <a:r>
              <a:rPr lang="en-GB" dirty="0"/>
              <a:t>which meets FCC-</a:t>
            </a:r>
            <a:r>
              <a:rPr lang="en-GB" dirty="0" err="1"/>
              <a:t>ee</a:t>
            </a:r>
            <a:r>
              <a:rPr lang="en-GB" dirty="0"/>
              <a:t> BPM requirements!</a:t>
            </a:r>
          </a:p>
          <a:p>
            <a:pPr lvl="3"/>
            <a:r>
              <a:rPr lang="en-GB" dirty="0">
                <a:solidFill>
                  <a:srgbClr val="FF0000"/>
                </a:solidFill>
              </a:rPr>
              <a:t>Low latency read-out system </a:t>
            </a:r>
            <a:r>
              <a:rPr lang="en-GB" dirty="0"/>
              <a:t>to meet FB purposes</a:t>
            </a:r>
          </a:p>
          <a:p>
            <a:pPr lvl="4"/>
            <a:r>
              <a:rPr lang="en-GB" dirty="0"/>
              <a:t>What kind of DAQ segmentation do we need?</a:t>
            </a:r>
          </a:p>
          <a:p>
            <a:pPr lvl="3"/>
            <a:r>
              <a:rPr lang="en-GB" dirty="0">
                <a:solidFill>
                  <a:srgbClr val="FF0000"/>
                </a:solidFill>
              </a:rPr>
              <a:t>Radiation tolerant hardware </a:t>
            </a:r>
            <a:r>
              <a:rPr lang="en-GB" dirty="0"/>
              <a:t>for tunnel installation</a:t>
            </a:r>
          </a:p>
          <a:p>
            <a:pPr lvl="4"/>
            <a:r>
              <a:rPr lang="en-GB" dirty="0"/>
              <a:t>Data decimation and pre-processing (e.g. correction of position non-linearities) in the tunnel?!</a:t>
            </a:r>
          </a:p>
          <a:p>
            <a:pPr lvl="2"/>
            <a:r>
              <a:rPr lang="en-GB" dirty="0">
                <a:solidFill>
                  <a:srgbClr val="FF0000"/>
                </a:solidFill>
              </a:rPr>
              <a:t>Cost optimization </a:t>
            </a:r>
            <a:r>
              <a:rPr lang="en-GB" dirty="0"/>
              <a:t>and estimation!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5CF46F-014D-6FBB-2D3B-2910B3A0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BPM System: Read-out, DAQ, Infrastructure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B7918A-CE8B-40B4-70D5-70871A7665AE}"/>
              </a:ext>
            </a:extLst>
          </p:cNvPr>
          <p:cNvGrpSpPr/>
          <p:nvPr/>
        </p:nvGrpSpPr>
        <p:grpSpPr>
          <a:xfrm>
            <a:off x="5940151" y="1285405"/>
            <a:ext cx="2700000" cy="1877507"/>
            <a:chOff x="5940151" y="1285405"/>
            <a:chExt cx="2700000" cy="1877507"/>
          </a:xfrm>
        </p:grpSpPr>
        <p:pic>
          <p:nvPicPr>
            <p:cNvPr id="6" name="Picture 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909306D-2EF3-A5B5-8147-DB9BF1458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1" y="1285405"/>
              <a:ext cx="2700000" cy="16365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B16052-E860-8650-E7EF-9C12E77A606C}"/>
                </a:ext>
              </a:extLst>
            </p:cNvPr>
            <p:cNvSpPr txBox="1"/>
            <p:nvPr/>
          </p:nvSpPr>
          <p:spPr>
            <a:xfrm>
              <a:off x="5940151" y="2916691"/>
              <a:ext cx="21547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BPM position behaviour: horizontal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8A9BEB-E87B-3E81-4C64-E09B04A9900F}"/>
              </a:ext>
            </a:extLst>
          </p:cNvPr>
          <p:cNvGrpSpPr/>
          <p:nvPr/>
        </p:nvGrpSpPr>
        <p:grpSpPr>
          <a:xfrm>
            <a:off x="5906790" y="3188576"/>
            <a:ext cx="2733361" cy="1883545"/>
            <a:chOff x="5906790" y="3188576"/>
            <a:chExt cx="2733361" cy="1883545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51B81FAF-AEEF-5773-5630-747005FBA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1" y="3188576"/>
              <a:ext cx="2700000" cy="16365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C96FC4-249E-8347-1A1E-20224F5C3678}"/>
                </a:ext>
              </a:extLst>
            </p:cNvPr>
            <p:cNvSpPr txBox="1"/>
            <p:nvPr/>
          </p:nvSpPr>
          <p:spPr>
            <a:xfrm>
              <a:off x="5906790" y="4825900"/>
              <a:ext cx="20425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BPM position behaviour: vertical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2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4883A209-7B8A-46EB-84F4-7D42C372EF83}"/>
    </a:ext>
  </a:extLst>
</a:theme>
</file>

<file path=ppt/theme/theme2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D39DB606-C1EC-4187-964F-4A57669AE4E6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PPT-FCC-template</Template>
  <TotalTime>4593</TotalTime>
  <Words>2329</Words>
  <Application>Microsoft Macintosh PowerPoint</Application>
  <PresentationFormat>On-screen Show (16:9)</PresentationFormat>
  <Paragraphs>346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Calibri</vt:lpstr>
      <vt:lpstr>Cambria Math</vt:lpstr>
      <vt:lpstr>Century</vt:lpstr>
      <vt:lpstr>Century Gothic</vt:lpstr>
      <vt:lpstr>Comic Sans MS</vt:lpstr>
      <vt:lpstr>Courier New</vt:lpstr>
      <vt:lpstr>Source Sans Pro (Body)</vt:lpstr>
      <vt:lpstr>Symbol</vt:lpstr>
      <vt:lpstr>Wingdings</vt:lpstr>
      <vt:lpstr>Introslides</vt:lpstr>
      <vt:lpstr>Titleslides, Conclusion</vt:lpstr>
      <vt:lpstr>Content Slides - Deep Blue</vt:lpstr>
      <vt:lpstr>Equation</vt:lpstr>
      <vt:lpstr>Beam Instrumentation Challenges  for FCC-ee</vt:lpstr>
      <vt:lpstr>FCC-ee in a nutshell (from a BI perspective)</vt:lpstr>
      <vt:lpstr>Outline</vt:lpstr>
      <vt:lpstr>FCC-ee Beam Instrumentation Challenges</vt:lpstr>
      <vt:lpstr>Beam Position Monitors (BPM)</vt:lpstr>
      <vt:lpstr>Some BPM Requirements</vt:lpstr>
      <vt:lpstr>BPM Pickup R&amp;D: Wakefields</vt:lpstr>
      <vt:lpstr>BPM Pickup R&amp;D: Integration </vt:lpstr>
      <vt:lpstr>BPM System: Read-out, DAQ, Infrastructure</vt:lpstr>
      <vt:lpstr>Beam Loss Monitors (BLM)</vt:lpstr>
      <vt:lpstr>BLM R&amp;D</vt:lpstr>
      <vt:lpstr>Beam Size Measurement</vt:lpstr>
      <vt:lpstr>Beam Size Measurement based on SR</vt:lpstr>
      <vt:lpstr>Beam Size R&amp;D: X-Ray Interferometer</vt:lpstr>
      <vt:lpstr>Beam Size R&amp;D: 2D X-Ray HNFS</vt:lpstr>
      <vt:lpstr>Beam Size R&amp;D: Laser Wire Scanner (1)</vt:lpstr>
      <vt:lpstr>Beam Size R&amp;D: Laser Wire Scanner (2)</vt:lpstr>
      <vt:lpstr>Bunch Length Measurement</vt:lpstr>
      <vt:lpstr>Bunch Length: Streak Camera</vt:lpstr>
      <vt:lpstr>Bunch Length: Radiation-based</vt:lpstr>
      <vt:lpstr>Bunch Length: Cherenkov Diffraction</vt:lpstr>
      <vt:lpstr>Bunch Length R&amp;D: ChDR BI at CLEAR</vt:lpstr>
      <vt:lpstr>Bunch Length Measurement: EOS</vt:lpstr>
      <vt:lpstr>Bunch Length: EOS Spectral Encoding </vt:lpstr>
      <vt:lpstr>Bunch Length R&amp;D: EOS@KIT (1)</vt:lpstr>
      <vt:lpstr>Bunch Length R&amp;D: EOS@KIT (2)</vt:lpstr>
      <vt:lpstr>Other Challenges</vt:lpstr>
      <vt:lpstr>Thank you  for your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Menghini</dc:creator>
  <cp:lastModifiedBy>Microsoft Office User</cp:lastModifiedBy>
  <cp:revision>202</cp:revision>
  <dcterms:created xsi:type="dcterms:W3CDTF">2020-10-27T09:23:42Z</dcterms:created>
  <dcterms:modified xsi:type="dcterms:W3CDTF">2022-09-14T14:04:15Z</dcterms:modified>
</cp:coreProperties>
</file>