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60" r:id="rId2"/>
    <p:sldMasterId id="2147483718" r:id="rId3"/>
    <p:sldMasterId id="2147483737" r:id="rId4"/>
    <p:sldMasterId id="2147483770" r:id="rId5"/>
    <p:sldMasterId id="2147483776" r:id="rId6"/>
    <p:sldMasterId id="2147483789" r:id="rId7"/>
  </p:sldMasterIdLst>
  <p:notesMasterIdLst>
    <p:notesMasterId r:id="rId41"/>
  </p:notesMasterIdLst>
  <p:sldIdLst>
    <p:sldId id="256" r:id="rId8"/>
    <p:sldId id="2106" r:id="rId9"/>
    <p:sldId id="2114" r:id="rId10"/>
    <p:sldId id="2115" r:id="rId11"/>
    <p:sldId id="2055" r:id="rId12"/>
    <p:sldId id="2136" r:id="rId13"/>
    <p:sldId id="2008" r:id="rId14"/>
    <p:sldId id="2143" r:id="rId15"/>
    <p:sldId id="2144" r:id="rId16"/>
    <p:sldId id="2071" r:id="rId17"/>
    <p:sldId id="2089" r:id="rId18"/>
    <p:sldId id="2142" r:id="rId19"/>
    <p:sldId id="2100" r:id="rId20"/>
    <p:sldId id="2141" r:id="rId21"/>
    <p:sldId id="2072" r:id="rId22"/>
    <p:sldId id="2120" r:id="rId23"/>
    <p:sldId id="2117" r:id="rId24"/>
    <p:sldId id="2109" r:id="rId25"/>
    <p:sldId id="2124" r:id="rId26"/>
    <p:sldId id="2110" r:id="rId27"/>
    <p:sldId id="2113" r:id="rId28"/>
    <p:sldId id="264" r:id="rId29"/>
    <p:sldId id="2126" r:id="rId30"/>
    <p:sldId id="2145" r:id="rId31"/>
    <p:sldId id="2073" r:id="rId32"/>
    <p:sldId id="2112" r:id="rId33"/>
    <p:sldId id="2097" r:id="rId34"/>
    <p:sldId id="2103" r:id="rId35"/>
    <p:sldId id="2121" r:id="rId36"/>
    <p:sldId id="2130" r:id="rId37"/>
    <p:sldId id="2138" r:id="rId38"/>
    <p:sldId id="2134" r:id="rId39"/>
    <p:sldId id="21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E5E5"/>
    <a:srgbClr val="2F5597"/>
    <a:srgbClr val="000099"/>
    <a:srgbClr val="000000"/>
    <a:srgbClr val="FFCCCC"/>
    <a:srgbClr val="0C37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12" y="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botturl\Work\Projects\HFM%20R&amp;D\HFM0%20-%20Management%20and%20Communication\HFM0.1%20-%20Administration\HFM0.1.1%20-%20Mandate\HFM%20object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3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2"/>
            <c:marker>
              <c:symbol val="triangle"/>
              <c:size val="13"/>
              <c:spPr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19050" cap="rnd">
                <a:noFill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BC-4251-B901-3E48C47CB345}"/>
              </c:ext>
            </c:extLst>
          </c:dPt>
          <c:trendline>
            <c:spPr>
              <a:ln w="31750" cap="rnd">
                <a:solidFill>
                  <a:schemeClr val="tx1"/>
                </a:solidFill>
                <a:prstDash val="solid"/>
              </a:ln>
              <a:effectLst/>
            </c:spPr>
            <c:trendlineType val="power"/>
            <c:forward val="0.2"/>
            <c:backward val="0.2"/>
            <c:dispRSqr val="0"/>
            <c:dispEq val="0"/>
          </c:trendline>
          <c:xVal>
            <c:numRef>
              <c:f>Sheet1!$G$4:$G$8</c:f>
              <c:numCache>
                <c:formatCode>General</c:formatCode>
                <c:ptCount val="5"/>
                <c:pt idx="0">
                  <c:v>9</c:v>
                </c:pt>
                <c:pt idx="1">
                  <c:v>12</c:v>
                </c:pt>
                <c:pt idx="2">
                  <c:v>12</c:v>
                </c:pt>
                <c:pt idx="3">
                  <c:v>13.7</c:v>
                </c:pt>
                <c:pt idx="4">
                  <c:v>14.6</c:v>
                </c:pt>
              </c:numCache>
            </c:numRef>
          </c:xVal>
          <c:yVal>
            <c:numRef>
              <c:f>Sheet1!$J$4:$J$8</c:f>
              <c:numCache>
                <c:formatCode>General</c:formatCode>
                <c:ptCount val="5"/>
                <c:pt idx="0">
                  <c:v>18590</c:v>
                </c:pt>
                <c:pt idx="1">
                  <c:v>33</c:v>
                </c:pt>
                <c:pt idx="2">
                  <c:v>182.40000000000003</c:v>
                </c:pt>
                <c:pt idx="3">
                  <c:v>2.46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BC-4251-B901-3E48C47CB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1663647"/>
        <c:axId val="1011665279"/>
      </c:scatterChart>
      <c:valAx>
        <c:axId val="1011663647"/>
        <c:scaling>
          <c:orientation val="minMax"/>
          <c:max val="2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Bore 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665279"/>
        <c:crossesAt val="0.1"/>
        <c:crossBetween val="midCat"/>
      </c:valAx>
      <c:valAx>
        <c:axId val="1011665279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Total magnet length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16636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ACA46-467B-479D-AD46-0832E82BC0B9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5949F-2F5F-4C5C-9F14-6780A240C6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37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5779-8632-48F8-9870-1541670B8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3B7DE-1185-4726-B41E-C8AE947F5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36E81-535D-457C-9919-815C1FB6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CA42D-7A8A-4C08-B736-2A91D9A9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45981-6F9A-4BEB-8269-A0C50247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18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10B8-5F00-455A-8B0B-2542D6A4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B8423-26B2-4C52-A716-9C5AE5794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065FA-A9AE-4099-8DA5-BFFE48AA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38195-1789-49CE-88B7-C282D2DA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3DFE2-12B3-4814-B143-AEC23450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4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2355F-2AA2-4DCB-A060-586A735A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819F1-3709-4846-AFE6-39C77408D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4E0B0-38A4-41B4-A834-1D87B9CE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E6A5E-A270-44B1-98A7-06F57F25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BBD40-A3D2-461D-B425-B64B70E1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97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34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52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67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048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62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24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3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8CE8-D671-4B48-8C2D-184858D2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0D1A-52BA-4894-97AB-5E0D004E6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D043-A94A-43ED-9E85-8A881DD9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A495C-5037-46CD-A701-65672DDD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8C455-130C-471C-B2D6-0C027BA3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358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102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694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7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92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76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98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12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63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75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FD88-18F2-4046-8B29-6E221A3B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926F2-AF94-4FB1-9FC2-14B7DC01A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A35BE-005E-4B11-B073-A8FBECDC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B39C-8A9A-4F2E-9061-26693939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98ECF-4E82-4B44-B2CE-D1E705C0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26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6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33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96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83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24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752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639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C8E7-271C-4CC9-BD82-E90B3E797D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1625" y="6581775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8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32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3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EF0B-E767-4681-965B-3F9A494B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AF6C-A7D8-4CF7-9CB2-A0F38A468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5616F-5F8D-429D-811C-877EF239F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DB384-A485-4F35-9265-2CAC3BDC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5455-3D81-4F88-B03D-383F6DD2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A9D7B-DA86-4C95-9470-6C338A9D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042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192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13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3C2E-7FA5-4B7C-A308-45FA82448DF2}" type="datetime1">
              <a:rPr lang="en-US" smtClean="0"/>
              <a:t>9/13/2022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60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562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2420889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2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658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4022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05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1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545B-D27C-426C-AD3E-AE3D9B11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48CE0-5F70-464E-8729-1CDACC8C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9F4AF-C7D4-4CFD-B8CD-B39672250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D7E53-1D5A-4919-A328-32AA196CF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19065-A2E1-45C7-BDB3-77F5F9D4F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54703-CB8B-429E-8BCC-DE8D579A7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67BC3-2301-4C54-90FC-7B3AEE1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AF894-3EF5-4530-A8B1-89507726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39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690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6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339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102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811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588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96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2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540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C8E7-271C-4CC9-BD82-E90B3E797D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1625" y="658177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2068-4EC1-4278-A49D-73CB74C2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77623-CF26-44C5-A6A5-EF8C49F8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75DC6-1D7A-4BC2-A8EA-C8B12D75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9CF2C-E3C4-433B-8A4B-979A8B02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6138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873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01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63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118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23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180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84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43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19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52C288-9944-425B-B923-FBEEBD85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03680-B208-4D1E-9DF8-5A103C92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1882A-5904-4CD3-8A20-F722D3C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16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244E47-A788-4DBB-A5A9-03684822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00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4095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7059" y="110614"/>
            <a:ext cx="9116141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9440" y="1094684"/>
            <a:ext cx="1103376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" y="174050"/>
            <a:ext cx="216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7108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74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4A45-DB71-4508-96BB-74E94593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F50D-F57D-4D47-9424-CF967EC0E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CA303-98ED-452F-A830-550628B6B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B0D86-0CEE-4027-A249-AC56983C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B0542-08D4-417B-82FE-E9FC12CF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41AAC-2D1C-4AA2-A938-8670C26C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43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39C9-7802-46A0-B565-BA7D057F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32D8E-DE44-43D0-AE16-1D8D708DC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4CBC6-6382-4519-9BA4-A1EAA0C12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843FB-7284-4F79-903A-2A2165C3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E1434-2F20-44E8-9F76-334D2DB2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24A06-2E40-48E9-80A3-130B921B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3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DE91C-F0F3-4AF9-866E-0E5A744E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FBDD0-F92A-4470-BBCE-482A9F62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59699-141E-45F5-A487-704142278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3DF7-DE50-4355-A5D2-5D9DC8E9BC18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7770-A4E3-4026-BA30-A7D8544CD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BCC6E-A295-4CE7-A597-D002FC386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88570-1DE2-41BE-BD0A-597D372C5C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0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2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336" y="67612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813" y="6158311"/>
            <a:ext cx="9833867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1227765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173856" y="1598526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" y="6158311"/>
            <a:ext cx="9833867" cy="727073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5400" y="6244114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Beam  Physics Frontier Problems</a:t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Frank Zimmermann</a:t>
            </a:r>
          </a:p>
          <a:p>
            <a:r>
              <a:rPr lang="en-GB" sz="1000" b="0" baseline="0" dirty="0">
                <a:solidFill>
                  <a:schemeClr val="bg1"/>
                </a:solidFill>
              </a:rPr>
              <a:t>eeFACT’22, 13 September 2022 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0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56823"/>
            <a:ext cx="105611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7915" y="6338551"/>
            <a:ext cx="51845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5095" y="6261913"/>
            <a:ext cx="6197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Beam  Physics Frontier Problems</a:t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Frank Zimmermann</a:t>
            </a:r>
          </a:p>
          <a:p>
            <a:r>
              <a:rPr lang="en-GB" sz="1000" b="0" baseline="0" dirty="0">
                <a:solidFill>
                  <a:schemeClr val="bg1"/>
                </a:solidFill>
              </a:rPr>
              <a:t>eeFACT’22, 13 September 2022 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CB1E-AA4B-4E61-9F4B-B0C25996BA6F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74545-8EF6-4CA5-A098-240682A73E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16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3B7B-D899-47E1-A682-4858742A0977}" type="datetimeFigureOut">
              <a:rPr lang="en-GB" smtClean="0"/>
              <a:t>13/09/2022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81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g"/><Relationship Id="rId5" Type="http://schemas.openxmlformats.org/officeDocument/2006/relationships/image" Target="../media/image1170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hyperlink" Target="https://doi.org/10.1088/1367-2630/ac492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82987/" TargetMode="External"/><Relationship Id="rId2" Type="http://schemas.openxmlformats.org/officeDocument/2006/relationships/hyperlink" Target="https://arxiv.org/abs/2105.00992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hyperlink" Target="https://cerncourier.com/a/accelerators-meet-gravitational-wave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5">
                <a:lumMod val="75000"/>
              </a:schemeClr>
            </a:gs>
            <a:gs pos="74000">
              <a:schemeClr val="accent5">
                <a:lumMod val="5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F1E4-4148-48AE-B150-6324A7E41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6347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Beam Physics Frontier Problems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200" dirty="0">
                <a:solidFill>
                  <a:schemeClr val="bg1"/>
                </a:solidFill>
              </a:rPr>
              <a:t>in 25 minutes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6B841-2E8E-4C2F-9F4C-FE101D488273}"/>
              </a:ext>
            </a:extLst>
          </p:cNvPr>
          <p:cNvSpPr txBox="1"/>
          <p:nvPr/>
        </p:nvSpPr>
        <p:spPr>
          <a:xfrm>
            <a:off x="1558452" y="2803841"/>
            <a:ext cx="90020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Frank Zimmermann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eeFACT’22 ICFA Workshop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13 September 2022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many thanks to Prof. Jie Gao and the Program Committee</a:t>
            </a:r>
          </a:p>
        </p:txBody>
      </p:sp>
    </p:spTree>
    <p:extLst>
      <p:ext uri="{BB962C8B-B14F-4D97-AF65-F5344CB8AC3E}">
        <p14:creationId xmlns:p14="http://schemas.microsoft.com/office/powerpoint/2010/main" val="27737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F643FEF-6D97-41EC-A686-35F111EB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hallenge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#2: </a:t>
            </a:r>
            <a:r>
              <a:rPr lang="en-GB" altLang="en-US" sz="4000" b="1" kern="0" dirty="0">
                <a:solidFill>
                  <a:srgbClr val="FFFF00"/>
                </a:solidFill>
              </a:rPr>
              <a:t>bending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magnetic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84DF1-B990-4F8A-8115-47FE22C82FFE}"/>
              </a:ext>
            </a:extLst>
          </p:cNvPr>
          <p:cNvSpPr txBox="1"/>
          <p:nvPr/>
        </p:nvSpPr>
        <p:spPr>
          <a:xfrm>
            <a:off x="170643" y="5016082"/>
            <a:ext cx="64567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Record fields attained with dipole magnets of various configurations and dimensions, and either at liquid (4.2 K, red) or superfluid (1.9 K, blue) helium temperature. 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D0A9B75-785B-4344-B425-D6EDE341B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182"/>
            <a:ext cx="6798030" cy="4014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FCBB3B-4F4B-4019-930F-2DAD18C523B8}"/>
              </a:ext>
            </a:extLst>
          </p:cNvPr>
          <p:cNvSpPr txBox="1"/>
          <p:nvPr/>
        </p:nvSpPr>
        <p:spPr>
          <a:xfrm>
            <a:off x="2372810" y="3657600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Nb-</a:t>
            </a:r>
            <a:r>
              <a:rPr lang="en-US" sz="2400" b="1" dirty="0" err="1">
                <a:solidFill>
                  <a:srgbClr val="000099"/>
                </a:solidFill>
              </a:rPr>
              <a:t>Ti</a:t>
            </a:r>
            <a:endParaRPr lang="en-GB" sz="2400" b="1" dirty="0">
              <a:solidFill>
                <a:srgbClr val="000099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31B3A2-810D-4AD4-AF28-76720611AF55}"/>
              </a:ext>
            </a:extLst>
          </p:cNvPr>
          <p:cNvSpPr/>
          <p:nvPr/>
        </p:nvSpPr>
        <p:spPr>
          <a:xfrm rot="20717331">
            <a:off x="1530003" y="2957829"/>
            <a:ext cx="3565003" cy="1116476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9FB0BF-00C0-4297-A93D-12C80A0794CB}"/>
              </a:ext>
            </a:extLst>
          </p:cNvPr>
          <p:cNvSpPr/>
          <p:nvPr/>
        </p:nvSpPr>
        <p:spPr>
          <a:xfrm rot="20717331">
            <a:off x="917108" y="1285538"/>
            <a:ext cx="5781211" cy="166761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0C473-9314-43AE-BE7D-B83522F53126}"/>
              </a:ext>
            </a:extLst>
          </p:cNvPr>
          <p:cNvSpPr txBox="1"/>
          <p:nvPr/>
        </p:nvSpPr>
        <p:spPr>
          <a:xfrm>
            <a:off x="2148020" y="1865892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Nb</a:t>
            </a:r>
            <a:r>
              <a:rPr lang="en-US" sz="2400" b="1" baseline="-25000" dirty="0">
                <a:solidFill>
                  <a:srgbClr val="FF0000"/>
                </a:solidFill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Sn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619842E-C11D-4932-98D0-74970E55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735" y="2891474"/>
            <a:ext cx="5511999" cy="39322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661A4A-2CA7-478F-B212-BD09113568A9}"/>
              </a:ext>
            </a:extLst>
          </p:cNvPr>
          <p:cNvSpPr txBox="1"/>
          <p:nvPr/>
        </p:nvSpPr>
        <p:spPr>
          <a:xfrm>
            <a:off x="6942624" y="1951625"/>
            <a:ext cx="551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Superconducting wire critical current density versus magnetic field.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EECB04-A1EA-48EF-AE0D-6AB24681A7F0}"/>
              </a:ext>
            </a:extLst>
          </p:cNvPr>
          <p:cNvSpPr txBox="1"/>
          <p:nvPr/>
        </p:nvSpPr>
        <p:spPr>
          <a:xfrm>
            <a:off x="7158487" y="5040519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Nb-</a:t>
            </a:r>
            <a:r>
              <a:rPr lang="en-US" sz="2800" b="1" dirty="0" err="1">
                <a:solidFill>
                  <a:srgbClr val="000099"/>
                </a:solidFill>
              </a:rPr>
              <a:t>Ti</a:t>
            </a:r>
            <a:endParaRPr lang="en-GB" sz="2800" b="1" dirty="0">
              <a:solidFill>
                <a:srgbClr val="000099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6C5309-5DD9-42C4-934B-A0ADA44BF82C}"/>
              </a:ext>
            </a:extLst>
          </p:cNvPr>
          <p:cNvSpPr txBox="1"/>
          <p:nvPr/>
        </p:nvSpPr>
        <p:spPr>
          <a:xfrm>
            <a:off x="8244703" y="4785249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Nb</a:t>
            </a:r>
            <a:r>
              <a:rPr lang="en-US" sz="2800" b="1" baseline="-25000" dirty="0">
                <a:solidFill>
                  <a:srgbClr val="FF0000"/>
                </a:solidFill>
              </a:rPr>
              <a:t>3</a:t>
            </a:r>
            <a:r>
              <a:rPr lang="en-US" sz="2800" b="1" dirty="0">
                <a:solidFill>
                  <a:srgbClr val="FF0000"/>
                </a:solidFill>
              </a:rPr>
              <a:t>Sn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82E70A-812F-4389-8297-848A253FBAC1}"/>
              </a:ext>
            </a:extLst>
          </p:cNvPr>
          <p:cNvSpPr txBox="1"/>
          <p:nvPr/>
        </p:nvSpPr>
        <p:spPr>
          <a:xfrm>
            <a:off x="9235593" y="3943947"/>
            <a:ext cx="75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HTS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A42B24BC-DB16-46CE-A670-172EBEF1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273" y="4695373"/>
            <a:ext cx="1184940" cy="3693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srgbClr val="000000"/>
                </a:solidFill>
              </a:rPr>
              <a:t>L. Bottura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924B8EFE-2F80-4264-97E3-91D3EFBB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9971" y="2476056"/>
            <a:ext cx="821763" cy="3693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srgbClr val="000000"/>
                </a:solidFill>
              </a:rPr>
              <a:t>P. Lee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D4ABB-D290-46D2-80F3-2852791308E5}"/>
              </a:ext>
            </a:extLst>
          </p:cNvPr>
          <p:cNvSpPr txBox="1"/>
          <p:nvPr/>
        </p:nvSpPr>
        <p:spPr>
          <a:xfrm>
            <a:off x="7042804" y="904580"/>
            <a:ext cx="486069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800" b="1" dirty="0">
                <a:solidFill>
                  <a:srgbClr val="FF0000"/>
                </a:solidFill>
              </a:rPr>
              <a:t>hadron collider energy reach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US – MDP: </a:t>
            </a:r>
            <a:r>
              <a:rPr lang="en-US" sz="3600" dirty="0"/>
              <a:t>14.5 T magnet tested at FNAL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999468-AAF2-4054-9A21-F32897A1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1" y="1079300"/>
            <a:ext cx="6737063" cy="50582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7D231A-2E7D-4765-8CD8-E5168A2C58F1}"/>
              </a:ext>
            </a:extLst>
          </p:cNvPr>
          <p:cNvSpPr/>
          <p:nvPr/>
        </p:nvSpPr>
        <p:spPr>
          <a:xfrm>
            <a:off x="7327900" y="4252153"/>
            <a:ext cx="473705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15 T dipole demonstrator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Staged approach: In first step pre-stressed for 14 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test in June 2020 with additional pre-stress reached 14.5 T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29FBE4-3DC3-4DE8-A008-8F09D549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76" y="1079300"/>
            <a:ext cx="4791100" cy="27881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C91DCE-037C-4219-9A35-9CF0810A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5"/>
          <a:stretch/>
        </p:blipFill>
        <p:spPr>
          <a:xfrm>
            <a:off x="9931401" y="2000542"/>
            <a:ext cx="1581626" cy="13371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A3F388-B2AD-4195-970A-EF25F52CCC4F}"/>
              </a:ext>
            </a:extLst>
          </p:cNvPr>
          <p:cNvSpPr/>
          <p:nvPr/>
        </p:nvSpPr>
        <p:spPr>
          <a:xfrm>
            <a:off x="8182214" y="2617232"/>
            <a:ext cx="2540000" cy="6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60-mm aperture</a:t>
            </a:r>
          </a:p>
          <a:p>
            <a:r>
              <a:rPr lang="en-US" dirty="0"/>
              <a:t>4-layer graded coil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F0214-D3EE-450C-ADCD-100C13F91C6B}"/>
              </a:ext>
            </a:extLst>
          </p:cNvPr>
          <p:cNvSpPr txBox="1"/>
          <p:nvPr/>
        </p:nvSpPr>
        <p:spPr>
          <a:xfrm>
            <a:off x="7629919" y="1161869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84% on the </a:t>
            </a:r>
            <a:r>
              <a:rPr lang="en-US" sz="1000" dirty="0" err="1"/>
              <a:t>laodline</a:t>
            </a:r>
            <a:r>
              <a:rPr lang="en-US" sz="1000" dirty="0"/>
              <a:t> at 1.9 K</a:t>
            </a:r>
            <a:endParaRPr lang="en-GB" sz="1000" dirty="0"/>
          </a:p>
          <a:p>
            <a:r>
              <a:rPr lang="en-US" sz="1000" dirty="0"/>
              <a:t>92% on the </a:t>
            </a:r>
            <a:r>
              <a:rPr lang="en-US" sz="1000" dirty="0" err="1"/>
              <a:t>loadline</a:t>
            </a:r>
            <a:r>
              <a:rPr lang="en-US" sz="1000" dirty="0"/>
              <a:t> at 4.2 K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B9A70BD4-82A6-4452-864F-EB21DF7F50AF}"/>
              </a:ext>
            </a:extLst>
          </p:cNvPr>
          <p:cNvSpPr>
            <a:spLocks noGrp="1"/>
          </p:cNvSpPr>
          <p:nvPr/>
        </p:nvSpPr>
        <p:spPr>
          <a:xfrm>
            <a:off x="2120975" y="5979291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55A0"/>
                </a:solidFill>
                <a:latin typeface="Arial"/>
              </a:rPr>
              <a:t>cos</a:t>
            </a:r>
            <a:r>
              <a:rPr lang="en-US" dirty="0" err="1">
                <a:solidFill>
                  <a:srgbClr val="0055A0"/>
                </a:solidFill>
                <a:latin typeface="Symbol" panose="05050102010706020507" pitchFamily="18" charset="2"/>
              </a:rPr>
              <a:t>q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dipole</a:t>
            </a:r>
          </a:p>
        </p:txBody>
      </p:sp>
    </p:spTree>
    <p:extLst>
      <p:ext uri="{BB962C8B-B14F-4D97-AF65-F5344CB8AC3E}">
        <p14:creationId xmlns:p14="http://schemas.microsoft.com/office/powerpoint/2010/main" val="403826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1D5F1C-0972-45F3-BEE2-B94A12D7E4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CERN Nb</a:t>
            </a:r>
            <a:r>
              <a:rPr kumimoji="0" lang="en-US" sz="3600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3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Sn progress:</a:t>
            </a:r>
            <a:r>
              <a:rPr lang="en-US" sz="3600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FRESCA2 &amp;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eRMC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DE81A3-781A-1A4F-A57E-666BC65D3264}"/>
              </a:ext>
            </a:extLst>
          </p:cNvPr>
          <p:cNvGrpSpPr>
            <a:grpSpLocks noChangeAspect="1"/>
          </p:cNvGrpSpPr>
          <p:nvPr/>
        </p:nvGrpSpPr>
        <p:grpSpPr>
          <a:xfrm>
            <a:off x="202031" y="2244694"/>
            <a:ext cx="6631977" cy="3926668"/>
            <a:chOff x="190134" y="1027070"/>
            <a:chExt cx="8493920" cy="5029089"/>
          </a:xfrm>
        </p:grpSpPr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3BE5DEC7-54CC-8647-B576-A0ED6662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4" y="1027070"/>
              <a:ext cx="8493920" cy="50290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CE131-6485-5148-B8F6-A67A71BA9568}"/>
                </a:ext>
              </a:extLst>
            </p:cNvPr>
            <p:cNvSpPr/>
            <p:nvPr/>
          </p:nvSpPr>
          <p:spPr>
            <a:xfrm>
              <a:off x="4937761" y="1540042"/>
              <a:ext cx="952900" cy="143416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9AE1BD-8A7E-7C4C-A9D1-3A31A82D06B0}"/>
                </a:ext>
              </a:extLst>
            </p:cNvPr>
            <p:cNvSpPr/>
            <p:nvPr/>
          </p:nvSpPr>
          <p:spPr>
            <a:xfrm>
              <a:off x="6728058" y="1146691"/>
              <a:ext cx="269507" cy="160613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109B-27AD-0744-A24C-91BB53FA897A}"/>
                </a:ext>
              </a:extLst>
            </p:cNvPr>
            <p:cNvSpPr/>
            <p:nvPr/>
          </p:nvSpPr>
          <p:spPr>
            <a:xfrm>
              <a:off x="6959065" y="1540045"/>
              <a:ext cx="394785" cy="92531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glow rad="70000">
                <a:srgbClr val="DDDDDD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itle 6">
            <a:extLst>
              <a:ext uri="{FF2B5EF4-FFF2-40B4-BE49-F238E27FC236}">
                <a16:creationId xmlns:a16="http://schemas.microsoft.com/office/drawing/2014/main" id="{CC517705-E0CE-DD49-9419-C8988DFA02F9}"/>
              </a:ext>
            </a:extLst>
          </p:cNvPr>
          <p:cNvSpPr>
            <a:spLocks noGrp="1"/>
          </p:cNvSpPr>
          <p:nvPr/>
        </p:nvSpPr>
        <p:spPr>
          <a:xfrm>
            <a:off x="2720581" y="1304251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Block dipoles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F738E2-D567-6340-8D3F-CBB796E5779C}"/>
              </a:ext>
            </a:extLst>
          </p:cNvPr>
          <p:cNvGrpSpPr/>
          <p:nvPr/>
        </p:nvGrpSpPr>
        <p:grpSpPr>
          <a:xfrm>
            <a:off x="6810932" y="3642610"/>
            <a:ext cx="5320973" cy="3143370"/>
            <a:chOff x="3753248" y="2956823"/>
            <a:chExt cx="5320973" cy="3143370"/>
          </a:xfrm>
        </p:grpSpPr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952E86-458B-7048-AC38-6C4D8F23CC46}"/>
                </a:ext>
              </a:extLst>
            </p:cNvPr>
            <p:cNvSpPr txBox="1"/>
            <p:nvPr/>
          </p:nvSpPr>
          <p:spPr>
            <a:xfrm>
              <a:off x="4385232" y="5700083"/>
              <a:ext cx="4649693" cy="400110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FRESCA2 (4-decks, 100 mm), 14.6 T</a:t>
              </a:r>
            </a:p>
          </p:txBody>
        </p:sp>
        <p:pic>
          <p:nvPicPr>
            <p:cNvPr id="18" name="Picture 17" descr="The large-bore Nb3Sn dipole FRESCA2 at CERN">
              <a:extLst>
                <a:ext uri="{FF2B5EF4-FFF2-40B4-BE49-F238E27FC236}">
                  <a16:creationId xmlns:a16="http://schemas.microsoft.com/office/drawing/2014/main" id="{3A818E89-D568-704A-AAB1-DA6F3B576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9" r="3861" b="20981"/>
            <a:stretch/>
          </p:blipFill>
          <p:spPr bwMode="auto">
            <a:xfrm>
              <a:off x="5707880" y="2956823"/>
              <a:ext cx="3366341" cy="2599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n introduction to Magnets for Accelerators Attilio Milanese">
              <a:extLst>
                <a:ext uri="{FF2B5EF4-FFF2-40B4-BE49-F238E27FC236}">
                  <a16:creationId xmlns:a16="http://schemas.microsoft.com/office/drawing/2014/main" id="{64AABFE0-5B08-8D46-A3D1-C9437E1945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8358" r="37563" b="1991"/>
            <a:stretch/>
          </p:blipFill>
          <p:spPr bwMode="auto">
            <a:xfrm>
              <a:off x="3753248" y="3304993"/>
              <a:ext cx="2084433" cy="204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e 1">
              <a:extLst>
                <a:ext uri="{FF2B5EF4-FFF2-40B4-BE49-F238E27FC236}">
                  <a16:creationId xmlns:a16="http://schemas.microsoft.com/office/drawing/2014/main" id="{15EDE396-FCFC-3942-B0BC-B7B70AAB04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07669" y="3124328"/>
              <a:ext cx="1563730" cy="1253930"/>
              <a:chOff x="7380312" y="1585913"/>
              <a:chExt cx="1533525" cy="122872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67CFBA-EB32-F74B-BA5C-A5891D151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312" y="1585913"/>
                <a:ext cx="1533525" cy="1228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64CF02B-76BC-E24B-AA73-69BFB47B7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5" b="48843"/>
              <a:stretch/>
            </p:blipFill>
            <p:spPr bwMode="auto">
              <a:xfrm>
                <a:off x="7493981" y="1628800"/>
                <a:ext cx="1268330" cy="1183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0AB9E-B4C5-C647-81D2-924BD6969B7B}"/>
              </a:ext>
            </a:extLst>
          </p:cNvPr>
          <p:cNvGrpSpPr/>
          <p:nvPr/>
        </p:nvGrpSpPr>
        <p:grpSpPr>
          <a:xfrm>
            <a:off x="6674789" y="1229595"/>
            <a:ext cx="5417820" cy="2437156"/>
            <a:chOff x="4028729" y="558054"/>
            <a:chExt cx="5004979" cy="2437156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406F09E-C03F-CF42-B1CC-ADBDAD8F7556}"/>
                </a:ext>
              </a:extLst>
            </p:cNvPr>
            <p:cNvSpPr txBox="1"/>
            <p:nvPr/>
          </p:nvSpPr>
          <p:spPr>
            <a:xfrm>
              <a:off x="4028729" y="558054"/>
              <a:ext cx="5004979" cy="400110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RMC/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eRMC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(2-decks, no aperture), 16.5 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444EBF-84C2-DC4B-A84E-A01B52EB91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0" b="9096"/>
            <a:stretch/>
          </p:blipFill>
          <p:spPr bwMode="auto">
            <a:xfrm>
              <a:off x="4232043" y="989023"/>
              <a:ext cx="2676380" cy="188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F01BF1-12E8-DF40-84DD-1D7862D0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6711400" y="973307"/>
              <a:ext cx="2100255" cy="1943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056D9E-05AD-4D44-885B-1A865A8E0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895" t="15612" r="51549" b="32331"/>
            <a:stretch/>
          </p:blipFill>
          <p:spPr>
            <a:xfrm>
              <a:off x="7881425" y="1083807"/>
              <a:ext cx="1152283" cy="54198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2D5E06-74B1-4DFA-91E6-15DE8D99F319}"/>
              </a:ext>
            </a:extLst>
          </p:cNvPr>
          <p:cNvSpPr txBox="1"/>
          <p:nvPr/>
        </p:nvSpPr>
        <p:spPr>
          <a:xfrm>
            <a:off x="202031" y="6355950"/>
            <a:ext cx="1368965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Luca Bottura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91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BD21EE-7F25-4241-873E-93CE7698634F}"/>
              </a:ext>
            </a:extLst>
          </p:cNvPr>
          <p:cNvSpPr/>
          <p:nvPr/>
        </p:nvSpPr>
        <p:spPr>
          <a:xfrm>
            <a:off x="4136603" y="1879968"/>
            <a:ext cx="2655257" cy="3390904"/>
          </a:xfrm>
          <a:custGeom>
            <a:avLst/>
            <a:gdLst>
              <a:gd name="connsiteX0" fmla="*/ 0 w 1759226"/>
              <a:gd name="connsiteY0" fmla="*/ 0 h 2872408"/>
              <a:gd name="connsiteX1" fmla="*/ 735496 w 1759226"/>
              <a:gd name="connsiteY1" fmla="*/ 1838739 h 2872408"/>
              <a:gd name="connsiteX2" fmla="*/ 1381539 w 1759226"/>
              <a:gd name="connsiteY2" fmla="*/ 2862469 h 2872408"/>
              <a:gd name="connsiteX3" fmla="*/ 1759226 w 1759226"/>
              <a:gd name="connsiteY3" fmla="*/ 2872408 h 2872408"/>
              <a:gd name="connsiteX4" fmla="*/ 735496 w 1759226"/>
              <a:gd name="connsiteY4" fmla="*/ 188843 h 2872408"/>
              <a:gd name="connsiteX5" fmla="*/ 0 w 1759226"/>
              <a:gd name="connsiteY5" fmla="*/ 0 h 2872408"/>
              <a:gd name="connsiteX0" fmla="*/ 0 w 1849291"/>
              <a:gd name="connsiteY0" fmla="*/ 0 h 3064686"/>
              <a:gd name="connsiteX1" fmla="*/ 825561 w 1849291"/>
              <a:gd name="connsiteY1" fmla="*/ 2031017 h 3064686"/>
              <a:gd name="connsiteX2" fmla="*/ 1471604 w 1849291"/>
              <a:gd name="connsiteY2" fmla="*/ 3054747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1849291"/>
              <a:gd name="connsiteY0" fmla="*/ 0 h 3064686"/>
              <a:gd name="connsiteX1" fmla="*/ 780529 w 1849291"/>
              <a:gd name="connsiteY1" fmla="*/ 1964138 h 3064686"/>
              <a:gd name="connsiteX2" fmla="*/ 1471604 w 1849291"/>
              <a:gd name="connsiteY2" fmla="*/ 3054747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1849291"/>
              <a:gd name="connsiteY0" fmla="*/ 0 h 3064686"/>
              <a:gd name="connsiteX1" fmla="*/ 780529 w 1849291"/>
              <a:gd name="connsiteY1" fmla="*/ 1964138 h 3064686"/>
              <a:gd name="connsiteX2" fmla="*/ 1462599 w 1849291"/>
              <a:gd name="connsiteY2" fmla="*/ 3021308 h 3064686"/>
              <a:gd name="connsiteX3" fmla="*/ 1849291 w 1849291"/>
              <a:gd name="connsiteY3" fmla="*/ 3064686 h 3064686"/>
              <a:gd name="connsiteX4" fmla="*/ 825561 w 1849291"/>
              <a:gd name="connsiteY4" fmla="*/ 381121 h 3064686"/>
              <a:gd name="connsiteX5" fmla="*/ 0 w 1849291"/>
              <a:gd name="connsiteY5" fmla="*/ 0 h 3064686"/>
              <a:gd name="connsiteX0" fmla="*/ 0 w 2840011"/>
              <a:gd name="connsiteY0" fmla="*/ 0 h 3323842"/>
              <a:gd name="connsiteX1" fmla="*/ 780529 w 2840011"/>
              <a:gd name="connsiteY1" fmla="*/ 1964138 h 3323842"/>
              <a:gd name="connsiteX2" fmla="*/ 1462599 w 2840011"/>
              <a:gd name="connsiteY2" fmla="*/ 3021308 h 3323842"/>
              <a:gd name="connsiteX3" fmla="*/ 2840011 w 2840011"/>
              <a:gd name="connsiteY3" fmla="*/ 3323842 h 3323842"/>
              <a:gd name="connsiteX4" fmla="*/ 825561 w 2840011"/>
              <a:gd name="connsiteY4" fmla="*/ 381121 h 3323842"/>
              <a:gd name="connsiteX5" fmla="*/ 0 w 2840011"/>
              <a:gd name="connsiteY5" fmla="*/ 0 h 3323842"/>
              <a:gd name="connsiteX0" fmla="*/ 0 w 2787146"/>
              <a:gd name="connsiteY0" fmla="*/ 0 h 3333657"/>
              <a:gd name="connsiteX1" fmla="*/ 727664 w 2787146"/>
              <a:gd name="connsiteY1" fmla="*/ 1973953 h 3333657"/>
              <a:gd name="connsiteX2" fmla="*/ 1409734 w 2787146"/>
              <a:gd name="connsiteY2" fmla="*/ 3031123 h 3333657"/>
              <a:gd name="connsiteX3" fmla="*/ 2787146 w 2787146"/>
              <a:gd name="connsiteY3" fmla="*/ 3333657 h 3333657"/>
              <a:gd name="connsiteX4" fmla="*/ 772696 w 2787146"/>
              <a:gd name="connsiteY4" fmla="*/ 390936 h 3333657"/>
              <a:gd name="connsiteX5" fmla="*/ 0 w 2787146"/>
              <a:gd name="connsiteY5" fmla="*/ 0 h 3333657"/>
              <a:gd name="connsiteX0" fmla="*/ 0 w 2787146"/>
              <a:gd name="connsiteY0" fmla="*/ 0 h 3333657"/>
              <a:gd name="connsiteX1" fmla="*/ 706518 w 2787146"/>
              <a:gd name="connsiteY1" fmla="*/ 1689354 h 3333657"/>
              <a:gd name="connsiteX2" fmla="*/ 1409734 w 2787146"/>
              <a:gd name="connsiteY2" fmla="*/ 3031123 h 3333657"/>
              <a:gd name="connsiteX3" fmla="*/ 2787146 w 2787146"/>
              <a:gd name="connsiteY3" fmla="*/ 3333657 h 3333657"/>
              <a:gd name="connsiteX4" fmla="*/ 772696 w 2787146"/>
              <a:gd name="connsiteY4" fmla="*/ 390936 h 3333657"/>
              <a:gd name="connsiteX5" fmla="*/ 0 w 2787146"/>
              <a:gd name="connsiteY5" fmla="*/ 0 h 3333657"/>
              <a:gd name="connsiteX0" fmla="*/ 0 w 2787146"/>
              <a:gd name="connsiteY0" fmla="*/ 0 h 3333657"/>
              <a:gd name="connsiteX1" fmla="*/ 706518 w 2787146"/>
              <a:gd name="connsiteY1" fmla="*/ 1689354 h 3333657"/>
              <a:gd name="connsiteX2" fmla="*/ 1000726 w 2787146"/>
              <a:gd name="connsiteY2" fmla="*/ 2276876 h 3333657"/>
              <a:gd name="connsiteX3" fmla="*/ 1409734 w 2787146"/>
              <a:gd name="connsiteY3" fmla="*/ 3031123 h 3333657"/>
              <a:gd name="connsiteX4" fmla="*/ 2787146 w 2787146"/>
              <a:gd name="connsiteY4" fmla="*/ 3333657 h 3333657"/>
              <a:gd name="connsiteX5" fmla="*/ 772696 w 2787146"/>
              <a:gd name="connsiteY5" fmla="*/ 390936 h 3333657"/>
              <a:gd name="connsiteX6" fmla="*/ 0 w 2787146"/>
              <a:gd name="connsiteY6" fmla="*/ 0 h 3333657"/>
              <a:gd name="connsiteX0" fmla="*/ 0 w 2787146"/>
              <a:gd name="connsiteY0" fmla="*/ 0 h 3333657"/>
              <a:gd name="connsiteX1" fmla="*/ 313488 w 2787146"/>
              <a:gd name="connsiteY1" fmla="*/ 804808 h 3333657"/>
              <a:gd name="connsiteX2" fmla="*/ 706518 w 2787146"/>
              <a:gd name="connsiteY2" fmla="*/ 1689354 h 3333657"/>
              <a:gd name="connsiteX3" fmla="*/ 1000726 w 2787146"/>
              <a:gd name="connsiteY3" fmla="*/ 2276876 h 3333657"/>
              <a:gd name="connsiteX4" fmla="*/ 1409734 w 2787146"/>
              <a:gd name="connsiteY4" fmla="*/ 3031123 h 3333657"/>
              <a:gd name="connsiteX5" fmla="*/ 2787146 w 2787146"/>
              <a:gd name="connsiteY5" fmla="*/ 3333657 h 3333657"/>
              <a:gd name="connsiteX6" fmla="*/ 772696 w 2787146"/>
              <a:gd name="connsiteY6" fmla="*/ 390936 h 3333657"/>
              <a:gd name="connsiteX7" fmla="*/ 0 w 2787146"/>
              <a:gd name="connsiteY7" fmla="*/ 0 h 3333657"/>
              <a:gd name="connsiteX0" fmla="*/ 0 w 2787146"/>
              <a:gd name="connsiteY0" fmla="*/ 0 h 3333657"/>
              <a:gd name="connsiteX1" fmla="*/ 313488 w 2787146"/>
              <a:gd name="connsiteY1" fmla="*/ 804808 h 3333657"/>
              <a:gd name="connsiteX2" fmla="*/ 706518 w 2787146"/>
              <a:gd name="connsiteY2" fmla="*/ 1689354 h 3333657"/>
              <a:gd name="connsiteX3" fmla="*/ 1000726 w 2787146"/>
              <a:gd name="connsiteY3" fmla="*/ 2276876 h 3333657"/>
              <a:gd name="connsiteX4" fmla="*/ 1420306 w 2787146"/>
              <a:gd name="connsiteY4" fmla="*/ 3001682 h 3333657"/>
              <a:gd name="connsiteX5" fmla="*/ 2787146 w 2787146"/>
              <a:gd name="connsiteY5" fmla="*/ 3333657 h 3333657"/>
              <a:gd name="connsiteX6" fmla="*/ 772696 w 2787146"/>
              <a:gd name="connsiteY6" fmla="*/ 390936 h 3333657"/>
              <a:gd name="connsiteX7" fmla="*/ 0 w 2787146"/>
              <a:gd name="connsiteY7" fmla="*/ 0 h 3333657"/>
              <a:gd name="connsiteX0" fmla="*/ 0 w 2797549"/>
              <a:gd name="connsiteY0" fmla="*/ 0 h 3348141"/>
              <a:gd name="connsiteX1" fmla="*/ 323891 w 2797549"/>
              <a:gd name="connsiteY1" fmla="*/ 819292 h 3348141"/>
              <a:gd name="connsiteX2" fmla="*/ 716921 w 2797549"/>
              <a:gd name="connsiteY2" fmla="*/ 1703838 h 3348141"/>
              <a:gd name="connsiteX3" fmla="*/ 1011129 w 2797549"/>
              <a:gd name="connsiteY3" fmla="*/ 2291360 h 3348141"/>
              <a:gd name="connsiteX4" fmla="*/ 1430709 w 2797549"/>
              <a:gd name="connsiteY4" fmla="*/ 3016166 h 3348141"/>
              <a:gd name="connsiteX5" fmla="*/ 2797549 w 2797549"/>
              <a:gd name="connsiteY5" fmla="*/ 3348141 h 3348141"/>
              <a:gd name="connsiteX6" fmla="*/ 783099 w 2797549"/>
              <a:gd name="connsiteY6" fmla="*/ 405420 h 3348141"/>
              <a:gd name="connsiteX7" fmla="*/ 0 w 2797549"/>
              <a:gd name="connsiteY7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716921 w 2797549"/>
              <a:gd name="connsiteY2" fmla="*/ 1703838 h 3348141"/>
              <a:gd name="connsiteX3" fmla="*/ 1011129 w 2797549"/>
              <a:gd name="connsiteY3" fmla="*/ 2291360 h 3348141"/>
              <a:gd name="connsiteX4" fmla="*/ 1430709 w 2797549"/>
              <a:gd name="connsiteY4" fmla="*/ 3016166 h 3348141"/>
              <a:gd name="connsiteX5" fmla="*/ 2797549 w 2797549"/>
              <a:gd name="connsiteY5" fmla="*/ 3348141 h 3348141"/>
              <a:gd name="connsiteX6" fmla="*/ 783099 w 2797549"/>
              <a:gd name="connsiteY6" fmla="*/ 405420 h 3348141"/>
              <a:gd name="connsiteX7" fmla="*/ 0 w 2797549"/>
              <a:gd name="connsiteY7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16921 w 2797549"/>
              <a:gd name="connsiteY3" fmla="*/ 1703838 h 3348141"/>
              <a:gd name="connsiteX4" fmla="*/ 1011129 w 2797549"/>
              <a:gd name="connsiteY4" fmla="*/ 2291360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11129 w 2797549"/>
              <a:gd name="connsiteY4" fmla="*/ 2291360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430709 w 2797549"/>
              <a:gd name="connsiteY5" fmla="*/ 3016166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430709 w 2797549"/>
              <a:gd name="connsiteY5" fmla="*/ 305962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37137 w 2797549"/>
              <a:gd name="connsiteY4" fmla="*/ 234929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701316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79149 w 2797549"/>
              <a:gd name="connsiteY2" fmla="*/ 120559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71875 w 2797549"/>
              <a:gd name="connsiteY1" fmla="*/ 713073 h 3348141"/>
              <a:gd name="connsiteX2" fmla="*/ 452130 w 2797549"/>
              <a:gd name="connsiteY2" fmla="*/ 119305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797549"/>
              <a:gd name="connsiteY0" fmla="*/ 0 h 3348141"/>
              <a:gd name="connsiteX1" fmla="*/ 251610 w 2797549"/>
              <a:gd name="connsiteY1" fmla="*/ 719343 h 3348141"/>
              <a:gd name="connsiteX2" fmla="*/ 452130 w 2797549"/>
              <a:gd name="connsiteY2" fmla="*/ 1193058 h 3348141"/>
              <a:gd name="connsiteX3" fmla="*/ 667541 w 2797549"/>
              <a:gd name="connsiteY3" fmla="*/ 1689354 h 3348141"/>
              <a:gd name="connsiteX4" fmla="*/ 1003362 w 2797549"/>
              <a:gd name="connsiteY4" fmla="*/ 2355568 h 3348141"/>
              <a:gd name="connsiteX5" fmla="*/ 1396935 w 2797549"/>
              <a:gd name="connsiteY5" fmla="*/ 3078430 h 3348141"/>
              <a:gd name="connsiteX6" fmla="*/ 2797549 w 2797549"/>
              <a:gd name="connsiteY6" fmla="*/ 3348141 h 3348141"/>
              <a:gd name="connsiteX7" fmla="*/ 783099 w 2797549"/>
              <a:gd name="connsiteY7" fmla="*/ 405420 h 3348141"/>
              <a:gd name="connsiteX8" fmla="*/ 0 w 2797549"/>
              <a:gd name="connsiteY8" fmla="*/ 0 h 3348141"/>
              <a:gd name="connsiteX0" fmla="*/ 0 w 2824569"/>
              <a:gd name="connsiteY0" fmla="*/ 0 h 3348141"/>
              <a:gd name="connsiteX1" fmla="*/ 278630 w 2824569"/>
              <a:gd name="connsiteY1" fmla="*/ 719343 h 3348141"/>
              <a:gd name="connsiteX2" fmla="*/ 479150 w 2824569"/>
              <a:gd name="connsiteY2" fmla="*/ 1193058 h 3348141"/>
              <a:gd name="connsiteX3" fmla="*/ 694561 w 2824569"/>
              <a:gd name="connsiteY3" fmla="*/ 1689354 h 3348141"/>
              <a:gd name="connsiteX4" fmla="*/ 1030382 w 2824569"/>
              <a:gd name="connsiteY4" fmla="*/ 2355568 h 3348141"/>
              <a:gd name="connsiteX5" fmla="*/ 1423955 w 2824569"/>
              <a:gd name="connsiteY5" fmla="*/ 3078430 h 3348141"/>
              <a:gd name="connsiteX6" fmla="*/ 2824569 w 2824569"/>
              <a:gd name="connsiteY6" fmla="*/ 3348141 h 3348141"/>
              <a:gd name="connsiteX7" fmla="*/ 810119 w 2824569"/>
              <a:gd name="connsiteY7" fmla="*/ 405420 h 3348141"/>
              <a:gd name="connsiteX8" fmla="*/ 0 w 2824569"/>
              <a:gd name="connsiteY8" fmla="*/ 0 h 334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4569" h="3348141">
                <a:moveTo>
                  <a:pt x="0" y="0"/>
                </a:moveTo>
                <a:cubicBezTo>
                  <a:pt x="104496" y="258456"/>
                  <a:pt x="174134" y="460887"/>
                  <a:pt x="278630" y="719343"/>
                </a:cubicBezTo>
                <a:cubicBezTo>
                  <a:pt x="352923" y="881909"/>
                  <a:pt x="404857" y="1030492"/>
                  <a:pt x="479150" y="1193058"/>
                </a:cubicBezTo>
                <a:lnTo>
                  <a:pt x="694561" y="1689354"/>
                </a:lnTo>
                <a:cubicBezTo>
                  <a:pt x="796155" y="1878652"/>
                  <a:pt x="928788" y="2166270"/>
                  <a:pt x="1030382" y="2355568"/>
                </a:cubicBezTo>
                <a:lnTo>
                  <a:pt x="1423955" y="3078430"/>
                </a:lnTo>
                <a:lnTo>
                  <a:pt x="2824569" y="3348141"/>
                </a:lnTo>
                <a:lnTo>
                  <a:pt x="810119" y="4054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70000"/>
                </a:srgbClr>
              </a:gs>
              <a:gs pos="54000">
                <a:srgbClr val="DDDDDD">
                  <a:lumMod val="29000"/>
                  <a:lumOff val="71000"/>
                  <a:alpha val="40000"/>
                </a:srgbClr>
              </a:gs>
              <a:gs pos="99000">
                <a:srgbClr val="DDDDDD">
                  <a:lumMod val="26000"/>
                  <a:lumOff val="74000"/>
                  <a:alpha val="12000"/>
                </a:srgbClr>
              </a:gs>
            </a:gsLst>
            <a:lin ang="19800000" scaled="0"/>
          </a:gradFill>
          <a:ln w="9525" cap="flat" cmpd="sng" algn="ctr">
            <a:noFill/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8CFE1F-8A88-4CB9-819B-388C8AA481A7}"/>
              </a:ext>
            </a:extLst>
          </p:cNvPr>
          <p:cNvGraphicFramePr>
            <a:graphicFrameLocks/>
          </p:cNvGraphicFramePr>
          <p:nvPr/>
        </p:nvGraphicFramePr>
        <p:xfrm>
          <a:off x="1591247" y="1110269"/>
          <a:ext cx="6660000" cy="5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87A8BE2-3CCC-4A9A-A65F-EBFEBD939F56}"/>
              </a:ext>
            </a:extLst>
          </p:cNvPr>
          <p:cNvGrpSpPr/>
          <p:nvPr/>
        </p:nvGrpSpPr>
        <p:grpSpPr>
          <a:xfrm>
            <a:off x="3147107" y="4758655"/>
            <a:ext cx="6950473" cy="928282"/>
            <a:chOff x="2102079" y="4415917"/>
            <a:chExt cx="6950473" cy="9282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2E6E9-BBE4-466A-BB0D-DFB3FBDDBB4A}"/>
                </a:ext>
              </a:extLst>
            </p:cNvPr>
            <p:cNvSpPr txBox="1"/>
            <p:nvPr/>
          </p:nvSpPr>
          <p:spPr>
            <a:xfrm>
              <a:off x="7119631" y="4415917"/>
              <a:ext cx="19329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</a:rPr>
                <a:t>Exploration of new concepts and technologies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E7687FC-000C-49C5-8E0B-DC13AE198FFF}"/>
                </a:ext>
              </a:extLst>
            </p:cNvPr>
            <p:cNvCxnSpPr>
              <a:cxnSpLocks/>
            </p:cNvCxnSpPr>
            <p:nvPr/>
          </p:nvCxnSpPr>
          <p:spPr>
            <a:xfrm>
              <a:off x="2102079" y="5344199"/>
              <a:ext cx="643233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triangle" w="med" len="lg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4E28A-16AB-4C7B-98DD-3B63452AAE2C}"/>
              </a:ext>
            </a:extLst>
          </p:cNvPr>
          <p:cNvGrpSpPr/>
          <p:nvPr/>
        </p:nvGrpSpPr>
        <p:grpSpPr>
          <a:xfrm>
            <a:off x="3147107" y="1076353"/>
            <a:ext cx="3192646" cy="4612628"/>
            <a:chOff x="2102079" y="742082"/>
            <a:chExt cx="3192646" cy="46126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B2A9E5-C814-4516-866E-2C765578C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2079" y="777764"/>
              <a:ext cx="0" cy="4576946"/>
            </a:xfrm>
            <a:prstGeom prst="straightConnector1">
              <a:avLst/>
            </a:prstGeom>
            <a:noFill/>
            <a:ln w="25400" cap="flat" cmpd="sng" algn="ctr">
              <a:solidFill>
                <a:srgbClr val="4D4D4D">
                  <a:lumMod val="50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074B8-95C1-4537-92FA-DD1E8CDB1DF8}"/>
                </a:ext>
              </a:extLst>
            </p:cNvPr>
            <p:cNvSpPr txBox="1"/>
            <p:nvPr/>
          </p:nvSpPr>
          <p:spPr>
            <a:xfrm>
              <a:off x="2169814" y="742082"/>
              <a:ext cx="3124911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50000"/>
                    </a:srgbClr>
                  </a:solidFill>
                  <a:effectLst/>
                  <a:uLnTx/>
                  <a:uFillTx/>
                  <a:latin typeface="Arial"/>
                </a:rPr>
                <a:t>Development of robust and cost-efficient processes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2037AE-1FCF-4819-8639-77991EDD4597}"/>
              </a:ext>
            </a:extLst>
          </p:cNvPr>
          <p:cNvSpPr txBox="1"/>
          <p:nvPr/>
        </p:nvSpPr>
        <p:spPr>
          <a:xfrm>
            <a:off x="3440666" y="3733297"/>
            <a:ext cx="1318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0055A0"/>
                </a:solidFill>
                <a:latin typeface="Arial"/>
              </a:rPr>
              <a:t>HL-LHC 11T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7B0DF-4E31-4789-9800-5AE0FAFA27BA}"/>
              </a:ext>
            </a:extLst>
          </p:cNvPr>
          <p:cNvSpPr txBox="1"/>
          <p:nvPr/>
        </p:nvSpPr>
        <p:spPr>
          <a:xfrm>
            <a:off x="4534803" y="4761633"/>
            <a:ext cx="1026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55A0"/>
                </a:solidFill>
                <a:latin typeface="Arial"/>
              </a:rPr>
              <a:t>Fresca2</a:t>
            </a:r>
          </a:p>
          <a:p>
            <a:r>
              <a:rPr lang="en-US" sz="1600" dirty="0">
                <a:solidFill>
                  <a:srgbClr val="0055A0"/>
                </a:solidFill>
                <a:latin typeface="Arial"/>
              </a:rPr>
              <a:t>MDPCT1</a:t>
            </a:r>
          </a:p>
        </p:txBody>
      </p:sp>
      <p:sp>
        <p:nvSpPr>
          <p:cNvPr id="12" name="Freeform 33">
            <a:extLst>
              <a:ext uri="{FF2B5EF4-FFF2-40B4-BE49-F238E27FC236}">
                <a16:creationId xmlns:a16="http://schemas.microsoft.com/office/drawing/2014/main" id="{611D6F90-EF40-4D54-B2FD-53E4BFF168D3}"/>
              </a:ext>
            </a:extLst>
          </p:cNvPr>
          <p:cNvSpPr/>
          <p:nvPr/>
        </p:nvSpPr>
        <p:spPr>
          <a:xfrm>
            <a:off x="3774074" y="2493491"/>
            <a:ext cx="569454" cy="223864"/>
          </a:xfrm>
          <a:custGeom>
            <a:avLst/>
            <a:gdLst>
              <a:gd name="connsiteX0" fmla="*/ 0 w 569454"/>
              <a:gd name="connsiteY0" fmla="*/ 0 h 223864"/>
              <a:gd name="connsiteX1" fmla="*/ 569454 w 569454"/>
              <a:gd name="connsiteY1" fmla="*/ 0 h 223864"/>
              <a:gd name="connsiteX2" fmla="*/ 569454 w 569454"/>
              <a:gd name="connsiteY2" fmla="*/ 223864 h 223864"/>
              <a:gd name="connsiteX3" fmla="*/ 0 w 569454"/>
              <a:gd name="connsiteY3" fmla="*/ 223864 h 223864"/>
              <a:gd name="connsiteX4" fmla="*/ 0 w 569454"/>
              <a:gd name="connsiteY4" fmla="*/ 0 h 2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454" h="223864">
                <a:moveTo>
                  <a:pt x="0" y="0"/>
                </a:moveTo>
                <a:lnTo>
                  <a:pt x="569454" y="0"/>
                </a:lnTo>
                <a:lnTo>
                  <a:pt x="569454" y="223864"/>
                </a:lnTo>
                <a:lnTo>
                  <a:pt x="0" y="2238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7780" tIns="17780" rIns="17780" bIns="17780" numCol="1" spcCol="1270" anchor="b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55A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0F5BA-02E2-43B3-939C-6CBB89926C74}"/>
              </a:ext>
            </a:extLst>
          </p:cNvPr>
          <p:cNvSpPr txBox="1"/>
          <p:nvPr/>
        </p:nvSpPr>
        <p:spPr>
          <a:xfrm>
            <a:off x="3432126" y="1756602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0055A0"/>
                </a:solidFill>
                <a:latin typeface="Arial"/>
              </a:rPr>
              <a:t>LHC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7CC493-F9CA-4B75-ACA4-4C3049ADF24E}"/>
              </a:ext>
            </a:extLst>
          </p:cNvPr>
          <p:cNvGrpSpPr/>
          <p:nvPr/>
        </p:nvGrpSpPr>
        <p:grpSpPr>
          <a:xfrm>
            <a:off x="5688384" y="4821818"/>
            <a:ext cx="1753874" cy="601861"/>
            <a:chOff x="4697674" y="4487547"/>
            <a:chExt cx="1753874" cy="6018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D8B7CC-1D87-4E7D-B6F6-A6E12400A897}"/>
                </a:ext>
              </a:extLst>
            </p:cNvPr>
            <p:cNvSpPr txBox="1"/>
            <p:nvPr/>
          </p:nvSpPr>
          <p:spPr>
            <a:xfrm>
              <a:off x="5734072" y="4683662"/>
              <a:ext cx="7174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</a:rPr>
                <a:t>HTS</a:t>
              </a:r>
            </a:p>
          </p:txBody>
        </p:sp>
        <p:sp>
          <p:nvSpPr>
            <p:cNvPr id="16" name="Shape 15">
              <a:extLst>
                <a:ext uri="{FF2B5EF4-FFF2-40B4-BE49-F238E27FC236}">
                  <a16:creationId xmlns:a16="http://schemas.microsoft.com/office/drawing/2014/main" id="{99BC63D3-08A6-4092-905E-D2151EBC0331}"/>
                </a:ext>
              </a:extLst>
            </p:cNvPr>
            <p:cNvSpPr/>
            <p:nvPr/>
          </p:nvSpPr>
          <p:spPr>
            <a:xfrm rot="20194610" flipV="1">
              <a:off x="4697674" y="4487547"/>
              <a:ext cx="1011844" cy="601861"/>
            </a:xfrm>
            <a:prstGeom prst="swooshArrow">
              <a:avLst>
                <a:gd name="adj1" fmla="val 23406"/>
                <a:gd name="adj2" fmla="val 61979"/>
              </a:avLst>
            </a:prstGeom>
            <a:solidFill>
              <a:srgbClr val="7030A0">
                <a:alpha val="70000"/>
              </a:srgbClr>
            </a:solidFill>
            <a:ln w="19050" cap="flat" cmpd="sng" algn="ctr">
              <a:solidFill>
                <a:srgbClr val="7030A0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A7A239-C62F-48A8-8AE9-B4B06D4A1EFA}"/>
              </a:ext>
            </a:extLst>
          </p:cNvPr>
          <p:cNvGrpSpPr/>
          <p:nvPr/>
        </p:nvGrpSpPr>
        <p:grpSpPr>
          <a:xfrm>
            <a:off x="4430684" y="2020890"/>
            <a:ext cx="1936920" cy="1380290"/>
            <a:chOff x="3419083" y="1812621"/>
            <a:chExt cx="1936920" cy="13802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338F7B-A08C-4369-B097-1BAE12C16B74}"/>
                </a:ext>
              </a:extLst>
            </p:cNvPr>
            <p:cNvSpPr txBox="1"/>
            <p:nvPr/>
          </p:nvSpPr>
          <p:spPr>
            <a:xfrm>
              <a:off x="3419083" y="1812621"/>
              <a:ext cx="1936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</a:rPr>
                <a:t>Robust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</a:rPr>
                <a:t>Nb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</a:rPr>
                <a:t>3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4F4"/>
                  </a:solidFill>
                  <a:effectLst/>
                  <a:uLnTx/>
                  <a:uFillTx/>
                  <a:latin typeface="Arial"/>
                </a:rPr>
                <a:t>Sn</a:t>
              </a:r>
            </a:p>
          </p:txBody>
        </p:sp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374B753B-0BA7-46AF-8D3B-0F43A0C6D585}"/>
                </a:ext>
              </a:extLst>
            </p:cNvPr>
            <p:cNvSpPr/>
            <p:nvPr/>
          </p:nvSpPr>
          <p:spPr>
            <a:xfrm rot="14044714" flipV="1">
              <a:off x="3546254" y="2348797"/>
              <a:ext cx="877594" cy="810634"/>
            </a:xfrm>
            <a:prstGeom prst="swooshArrow">
              <a:avLst>
                <a:gd name="adj1" fmla="val 18671"/>
                <a:gd name="adj2" fmla="val 41164"/>
              </a:avLst>
            </a:prstGeom>
            <a:solidFill>
              <a:srgbClr val="0024F4">
                <a:alpha val="70000"/>
              </a:srgbClr>
            </a:solidFill>
            <a:ln w="19050" cap="flat" cmpd="sng" algn="ctr">
              <a:solidFill>
                <a:srgbClr val="0024F4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5DCB917-F4A5-44D5-A24B-7E1643FB6148}"/>
              </a:ext>
            </a:extLst>
          </p:cNvPr>
          <p:cNvSpPr txBox="1"/>
          <p:nvPr/>
        </p:nvSpPr>
        <p:spPr>
          <a:xfrm>
            <a:off x="4692715" y="4502560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55A0"/>
                </a:solidFill>
                <a:latin typeface="Arial"/>
              </a:rPr>
              <a:t>D20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15F621-3373-48C7-9E3B-91C89C1C6559}"/>
              </a:ext>
            </a:extLst>
          </p:cNvPr>
          <p:cNvSpPr txBox="1"/>
          <p:nvPr/>
        </p:nvSpPr>
        <p:spPr>
          <a:xfrm>
            <a:off x="3335004" y="3194429"/>
            <a:ext cx="140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0055A0"/>
                </a:solidFill>
                <a:latin typeface="Arial"/>
              </a:rPr>
              <a:t>HL-LHC QXF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91D8E5-B483-43D3-A825-E3669FAEA787}"/>
              </a:ext>
            </a:extLst>
          </p:cNvPr>
          <p:cNvGrpSpPr/>
          <p:nvPr/>
        </p:nvGrpSpPr>
        <p:grpSpPr>
          <a:xfrm>
            <a:off x="4916462" y="3602607"/>
            <a:ext cx="2824842" cy="1391230"/>
            <a:chOff x="3871434" y="2993007"/>
            <a:chExt cx="2824842" cy="13912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882D38-B8D4-4DCA-B3C9-2FFDBD1E8A4F}"/>
                </a:ext>
              </a:extLst>
            </p:cNvPr>
            <p:cNvSpPr txBox="1"/>
            <p:nvPr/>
          </p:nvSpPr>
          <p:spPr>
            <a:xfrm>
              <a:off x="4763352" y="3942668"/>
              <a:ext cx="1932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Ultimate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 Nb</a:t>
              </a:r>
              <a:r>
                <a: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3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Sn</a:t>
              </a:r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E19A94D3-B37C-473E-B135-B91484B3BFB4}"/>
                </a:ext>
              </a:extLst>
            </p:cNvPr>
            <p:cNvSpPr/>
            <p:nvPr/>
          </p:nvSpPr>
          <p:spPr>
            <a:xfrm>
              <a:off x="3871434" y="2993007"/>
              <a:ext cx="908980" cy="1391230"/>
            </a:xfrm>
            <a:custGeom>
              <a:avLst/>
              <a:gdLst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03436"/>
                <a:gd name="connsiteY0" fmla="*/ 0 h 5775648"/>
                <a:gd name="connsiteX1" fmla="*/ 5057192 w 6503436"/>
                <a:gd name="connsiteY1" fmla="*/ 3610946 h 5775648"/>
                <a:gd name="connsiteX2" fmla="*/ 5057192 w 6503436"/>
                <a:gd name="connsiteY2" fmla="*/ 2883159 h 5775648"/>
                <a:gd name="connsiteX3" fmla="*/ 6503436 w 6503436"/>
                <a:gd name="connsiteY3" fmla="*/ 4348065 h 5775648"/>
                <a:gd name="connsiteX4" fmla="*/ 5057192 w 6503436"/>
                <a:gd name="connsiteY4" fmla="*/ 5775648 h 5775648"/>
                <a:gd name="connsiteX5" fmla="*/ 5066522 w 6503436"/>
                <a:gd name="connsiteY5" fmla="*/ 5038530 h 5775648"/>
                <a:gd name="connsiteX6" fmla="*/ 0 w 6503436"/>
                <a:gd name="connsiteY6" fmla="*/ 0 h 5775648"/>
                <a:gd name="connsiteX0" fmla="*/ 0 w 6512767"/>
                <a:gd name="connsiteY0" fmla="*/ 0 h 5775648"/>
                <a:gd name="connsiteX1" fmla="*/ 5057192 w 6512767"/>
                <a:gd name="connsiteY1" fmla="*/ 3610946 h 5775648"/>
                <a:gd name="connsiteX2" fmla="*/ 5057192 w 6512767"/>
                <a:gd name="connsiteY2" fmla="*/ 2883159 h 5775648"/>
                <a:gd name="connsiteX3" fmla="*/ 6512767 w 6512767"/>
                <a:gd name="connsiteY3" fmla="*/ 4198775 h 5775648"/>
                <a:gd name="connsiteX4" fmla="*/ 5057192 w 6512767"/>
                <a:gd name="connsiteY4" fmla="*/ 5775648 h 5775648"/>
                <a:gd name="connsiteX5" fmla="*/ 5066522 w 6512767"/>
                <a:gd name="connsiteY5" fmla="*/ 5038530 h 5775648"/>
                <a:gd name="connsiteX6" fmla="*/ 0 w 6512767"/>
                <a:gd name="connsiteY6" fmla="*/ 0 h 5775648"/>
                <a:gd name="connsiteX0" fmla="*/ 0 w 6904653"/>
                <a:gd name="connsiteY0" fmla="*/ 0 h 5775648"/>
                <a:gd name="connsiteX1" fmla="*/ 5057192 w 6904653"/>
                <a:gd name="connsiteY1" fmla="*/ 3610946 h 5775648"/>
                <a:gd name="connsiteX2" fmla="*/ 5057192 w 6904653"/>
                <a:gd name="connsiteY2" fmla="*/ 2883159 h 5775648"/>
                <a:gd name="connsiteX3" fmla="*/ 6904653 w 6904653"/>
                <a:gd name="connsiteY3" fmla="*/ 4320073 h 5775648"/>
                <a:gd name="connsiteX4" fmla="*/ 5057192 w 6904653"/>
                <a:gd name="connsiteY4" fmla="*/ 5775648 h 5775648"/>
                <a:gd name="connsiteX5" fmla="*/ 5066522 w 6904653"/>
                <a:gd name="connsiteY5" fmla="*/ 5038530 h 5775648"/>
                <a:gd name="connsiteX6" fmla="*/ 0 w 6904653"/>
                <a:gd name="connsiteY6" fmla="*/ 0 h 5775648"/>
                <a:gd name="connsiteX0" fmla="*/ 0 w 6885992"/>
                <a:gd name="connsiteY0" fmla="*/ 0 h 5775648"/>
                <a:gd name="connsiteX1" fmla="*/ 5057192 w 6885992"/>
                <a:gd name="connsiteY1" fmla="*/ 3610946 h 5775648"/>
                <a:gd name="connsiteX2" fmla="*/ 5057192 w 6885992"/>
                <a:gd name="connsiteY2" fmla="*/ 2883159 h 5775648"/>
                <a:gd name="connsiteX3" fmla="*/ 6885992 w 6885992"/>
                <a:gd name="connsiteY3" fmla="*/ 4245428 h 5775648"/>
                <a:gd name="connsiteX4" fmla="*/ 5057192 w 6885992"/>
                <a:gd name="connsiteY4" fmla="*/ 5775648 h 5775648"/>
                <a:gd name="connsiteX5" fmla="*/ 5066522 w 6885992"/>
                <a:gd name="connsiteY5" fmla="*/ 5038530 h 5775648"/>
                <a:gd name="connsiteX6" fmla="*/ 0 w 6885992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2 w 6867331"/>
                <a:gd name="connsiteY5" fmla="*/ 5038530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66525 w 6867331"/>
                <a:gd name="connsiteY5" fmla="*/ 4276303 h 5775648"/>
                <a:gd name="connsiteX6" fmla="*/ 0 w 6867331"/>
                <a:gd name="connsiteY6" fmla="*/ 0 h 5775648"/>
                <a:gd name="connsiteX0" fmla="*/ 0 w 6867331"/>
                <a:gd name="connsiteY0" fmla="*/ 0 h 5775648"/>
                <a:gd name="connsiteX1" fmla="*/ 5057192 w 6867331"/>
                <a:gd name="connsiteY1" fmla="*/ 3610946 h 5775648"/>
                <a:gd name="connsiteX2" fmla="*/ 5057192 w 6867331"/>
                <a:gd name="connsiteY2" fmla="*/ 2883159 h 5775648"/>
                <a:gd name="connsiteX3" fmla="*/ 6867331 w 6867331"/>
                <a:gd name="connsiteY3" fmla="*/ 4329404 h 5775648"/>
                <a:gd name="connsiteX4" fmla="*/ 5057192 w 6867331"/>
                <a:gd name="connsiteY4" fmla="*/ 5775648 h 5775648"/>
                <a:gd name="connsiteX5" fmla="*/ 5084757 w 6867331"/>
                <a:gd name="connsiteY5" fmla="*/ 4350067 h 5775648"/>
                <a:gd name="connsiteX6" fmla="*/ 0 w 6867331"/>
                <a:gd name="connsiteY6" fmla="*/ 0 h 5775648"/>
                <a:gd name="connsiteX0" fmla="*/ 0 w 6867331"/>
                <a:gd name="connsiteY0" fmla="*/ 0 h 5001128"/>
                <a:gd name="connsiteX1" fmla="*/ 5057192 w 6867331"/>
                <a:gd name="connsiteY1" fmla="*/ 3610946 h 5001128"/>
                <a:gd name="connsiteX2" fmla="*/ 5057192 w 6867331"/>
                <a:gd name="connsiteY2" fmla="*/ 2883159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057192 w 6867331"/>
                <a:gd name="connsiteY1" fmla="*/ 3610946 h 5001128"/>
                <a:gd name="connsiteX2" fmla="*/ 5057193 w 6867331"/>
                <a:gd name="connsiteY2" fmla="*/ 3141331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148355 w 6867331"/>
                <a:gd name="connsiteY1" fmla="*/ 3610945 h 5001128"/>
                <a:gd name="connsiteX2" fmla="*/ 5057193 w 6867331"/>
                <a:gd name="connsiteY2" fmla="*/ 3141331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867331"/>
                <a:gd name="connsiteY0" fmla="*/ 0 h 5001128"/>
                <a:gd name="connsiteX1" fmla="*/ 5148355 w 6867331"/>
                <a:gd name="connsiteY1" fmla="*/ 3610945 h 5001128"/>
                <a:gd name="connsiteX2" fmla="*/ 5148355 w 6867331"/>
                <a:gd name="connsiteY2" fmla="*/ 3104450 h 5001128"/>
                <a:gd name="connsiteX3" fmla="*/ 6867331 w 6867331"/>
                <a:gd name="connsiteY3" fmla="*/ 4329404 h 5001128"/>
                <a:gd name="connsiteX4" fmla="*/ 5057193 w 6867331"/>
                <a:gd name="connsiteY4" fmla="*/ 5001128 h 5001128"/>
                <a:gd name="connsiteX5" fmla="*/ 5084757 w 6867331"/>
                <a:gd name="connsiteY5" fmla="*/ 4350067 h 5001128"/>
                <a:gd name="connsiteX6" fmla="*/ 0 w 6867331"/>
                <a:gd name="connsiteY6" fmla="*/ 0 h 5001128"/>
                <a:gd name="connsiteX0" fmla="*/ 0 w 6776169"/>
                <a:gd name="connsiteY0" fmla="*/ 0 h 5001128"/>
                <a:gd name="connsiteX1" fmla="*/ 5148355 w 6776169"/>
                <a:gd name="connsiteY1" fmla="*/ 361094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350067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48355 w 6776169"/>
                <a:gd name="connsiteY1" fmla="*/ 361094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11890 w 6776169"/>
                <a:gd name="connsiteY1" fmla="*/ 3672415 h 5001128"/>
                <a:gd name="connsiteX2" fmla="*/ 5148355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111890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38961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093658 w 6776169"/>
                <a:gd name="connsiteY2" fmla="*/ 3104450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084757 w 6776169"/>
                <a:gd name="connsiteY5" fmla="*/ 4411536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57193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111890 w 6776169"/>
                <a:gd name="connsiteY2" fmla="*/ 3030686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001128"/>
                <a:gd name="connsiteX1" fmla="*/ 5093658 w 6776169"/>
                <a:gd name="connsiteY1" fmla="*/ 3672415 h 5001128"/>
                <a:gd name="connsiteX2" fmla="*/ 5088225 w 6776169"/>
                <a:gd name="connsiteY2" fmla="*/ 2783878 h 5001128"/>
                <a:gd name="connsiteX3" fmla="*/ 6776169 w 6776169"/>
                <a:gd name="connsiteY3" fmla="*/ 3997468 h 5001128"/>
                <a:gd name="connsiteX4" fmla="*/ 5093658 w 6776169"/>
                <a:gd name="connsiteY4" fmla="*/ 5001128 h 5001128"/>
                <a:gd name="connsiteX5" fmla="*/ 5102989 w 6776169"/>
                <a:gd name="connsiteY5" fmla="*/ 4423830 h 5001128"/>
                <a:gd name="connsiteX6" fmla="*/ 0 w 6776169"/>
                <a:gd name="connsiteY6" fmla="*/ 0 h 5001128"/>
                <a:gd name="connsiteX0" fmla="*/ 0 w 6776169"/>
                <a:gd name="connsiteY0" fmla="*/ 0 h 5221957"/>
                <a:gd name="connsiteX1" fmla="*/ 5093658 w 6776169"/>
                <a:gd name="connsiteY1" fmla="*/ 3672415 h 5221957"/>
                <a:gd name="connsiteX2" fmla="*/ 5088225 w 6776169"/>
                <a:gd name="connsiteY2" fmla="*/ 2783878 h 5221957"/>
                <a:gd name="connsiteX3" fmla="*/ 6776169 w 6776169"/>
                <a:gd name="connsiteY3" fmla="*/ 3997468 h 5221957"/>
                <a:gd name="connsiteX4" fmla="*/ 5069991 w 6776169"/>
                <a:gd name="connsiteY4" fmla="*/ 5221957 h 5221957"/>
                <a:gd name="connsiteX5" fmla="*/ 5102989 w 6776169"/>
                <a:gd name="connsiteY5" fmla="*/ 4423830 h 5221957"/>
                <a:gd name="connsiteX6" fmla="*/ 0 w 6776169"/>
                <a:gd name="connsiteY6" fmla="*/ 0 h 5221957"/>
                <a:gd name="connsiteX0" fmla="*/ 0 w 6776169"/>
                <a:gd name="connsiteY0" fmla="*/ 0 h 5195977"/>
                <a:gd name="connsiteX1" fmla="*/ 5093658 w 6776169"/>
                <a:gd name="connsiteY1" fmla="*/ 367241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89 w 6776169"/>
                <a:gd name="connsiteY5" fmla="*/ 44238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89 w 6776169"/>
                <a:gd name="connsiteY5" fmla="*/ 44238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55373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605689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102992 w 6776169"/>
                <a:gd name="connsiteY5" fmla="*/ 4605689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  <a:gd name="connsiteX0" fmla="*/ 0 w 6776169"/>
                <a:gd name="connsiteY0" fmla="*/ 0 h 5195977"/>
                <a:gd name="connsiteX1" fmla="*/ 5093659 w 6776169"/>
                <a:gd name="connsiteY1" fmla="*/ 3516535 h 5195977"/>
                <a:gd name="connsiteX2" fmla="*/ 5088225 w 6776169"/>
                <a:gd name="connsiteY2" fmla="*/ 2783878 h 5195977"/>
                <a:gd name="connsiteX3" fmla="*/ 6776169 w 6776169"/>
                <a:gd name="connsiteY3" fmla="*/ 3997468 h 5195977"/>
                <a:gd name="connsiteX4" fmla="*/ 5069991 w 6776169"/>
                <a:gd name="connsiteY4" fmla="*/ 5195977 h 5195977"/>
                <a:gd name="connsiteX5" fmla="*/ 5079324 w 6776169"/>
                <a:gd name="connsiteY5" fmla="*/ 4592700 h 5195977"/>
                <a:gd name="connsiteX6" fmla="*/ 0 w 6776169"/>
                <a:gd name="connsiteY6" fmla="*/ 0 h 51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6169" h="5195977">
                  <a:moveTo>
                    <a:pt x="0" y="0"/>
                  </a:moveTo>
                  <a:cubicBezTo>
                    <a:pt x="1461796" y="2192694"/>
                    <a:pt x="3439589" y="2919334"/>
                    <a:pt x="5093659" y="3516535"/>
                  </a:cubicBezTo>
                  <a:cubicBezTo>
                    <a:pt x="5091848" y="3272316"/>
                    <a:pt x="5090036" y="3028097"/>
                    <a:pt x="5088225" y="2783878"/>
                  </a:cubicBezTo>
                  <a:lnTo>
                    <a:pt x="6776169" y="3997468"/>
                  </a:lnTo>
                  <a:lnTo>
                    <a:pt x="5069991" y="5195977"/>
                  </a:lnTo>
                  <a:cubicBezTo>
                    <a:pt x="5073101" y="4950271"/>
                    <a:pt x="5076214" y="4838406"/>
                    <a:pt x="5079324" y="4592700"/>
                  </a:cubicBezTo>
                  <a:cubicBezTo>
                    <a:pt x="3099677" y="3660942"/>
                    <a:pt x="1091682" y="2677885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76200" dir="2700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299534-E34C-4BD9-B55E-1EB4175C0439}"/>
              </a:ext>
            </a:extLst>
          </p:cNvPr>
          <p:cNvGrpSpPr/>
          <p:nvPr/>
        </p:nvGrpSpPr>
        <p:grpSpPr>
          <a:xfrm>
            <a:off x="5518948" y="3173128"/>
            <a:ext cx="2980623" cy="1273981"/>
            <a:chOff x="4483612" y="3052542"/>
            <a:chExt cx="2980623" cy="12739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E3F8B1-A10F-402C-82AF-8F5DDFCE97EA}"/>
                </a:ext>
              </a:extLst>
            </p:cNvPr>
            <p:cNvSpPr txBox="1"/>
            <p:nvPr/>
          </p:nvSpPr>
          <p:spPr>
            <a:xfrm>
              <a:off x="4702967" y="3052542"/>
              <a:ext cx="27612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</a:rPr>
                <a:t>Logical step for a next phase (2027-2034)</a:t>
              </a:r>
            </a:p>
          </p:txBody>
        </p:sp>
        <p:sp>
          <p:nvSpPr>
            <p:cNvPr id="27" name="Shape 26">
              <a:extLst>
                <a:ext uri="{FF2B5EF4-FFF2-40B4-BE49-F238E27FC236}">
                  <a16:creationId xmlns:a16="http://schemas.microsoft.com/office/drawing/2014/main" id="{B0F51CA0-C629-4D36-A8D8-B3A7106FB179}"/>
                </a:ext>
              </a:extLst>
            </p:cNvPr>
            <p:cNvSpPr/>
            <p:nvPr/>
          </p:nvSpPr>
          <p:spPr>
            <a:xfrm rot="13807115" flipV="1">
              <a:off x="4485847" y="3555575"/>
              <a:ext cx="768713" cy="773184"/>
            </a:xfrm>
            <a:prstGeom prst="swooshArrow">
              <a:avLst>
                <a:gd name="adj1" fmla="val 17779"/>
                <a:gd name="adj2" fmla="val 50744"/>
              </a:avLst>
            </a:prstGeom>
            <a:solidFill>
              <a:srgbClr val="00B050">
                <a:alpha val="70000"/>
              </a:srgbClr>
            </a:solidFill>
            <a:ln w="19050" cap="flat" cmpd="sng" algn="ctr">
              <a:solidFill>
                <a:srgbClr val="00B050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D113352A-DEAF-4793-ADCD-9509E942A28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High-Field Magnets - R&amp;D Program Goals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323914-9A4E-41BF-A76E-00507BD8F317}"/>
              </a:ext>
            </a:extLst>
          </p:cNvPr>
          <p:cNvSpPr txBox="1"/>
          <p:nvPr/>
        </p:nvSpPr>
        <p:spPr>
          <a:xfrm>
            <a:off x="10010274" y="6400800"/>
            <a:ext cx="1368965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Luca Bottura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1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C9DD01-BC73-48B8-86C5-B5C839282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584775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kern="0" dirty="0">
                <a:solidFill>
                  <a:srgbClr val="FFFF00"/>
                </a:solidFill>
              </a:rPr>
              <a:t>Nuclear 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Fusion Magnet R&amp;D Progress</a:t>
            </a:r>
            <a:endParaRPr kumimoji="0" lang="en-GB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1F723-A365-4A85-86A9-8FF988AD5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30"/>
          <a:stretch/>
        </p:blipFill>
        <p:spPr>
          <a:xfrm>
            <a:off x="126790" y="584775"/>
            <a:ext cx="8507543" cy="6148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DDAF7-B160-42FC-A183-D90CE7A3C96C}"/>
              </a:ext>
            </a:extLst>
          </p:cNvPr>
          <p:cNvSpPr txBox="1"/>
          <p:nvPr/>
        </p:nvSpPr>
        <p:spPr>
          <a:xfrm>
            <a:off x="8634333" y="803568"/>
            <a:ext cx="260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September 2021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1D75B-18BD-44B1-A181-9E6E821EB874}"/>
              </a:ext>
            </a:extLst>
          </p:cNvPr>
          <p:cNvSpPr txBox="1"/>
          <p:nvPr/>
        </p:nvSpPr>
        <p:spPr>
          <a:xfrm>
            <a:off x="6711765" y="1945692"/>
            <a:ext cx="144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HTS material:</a:t>
            </a:r>
          </a:p>
          <a:p>
            <a:r>
              <a:rPr lang="en-US" dirty="0">
                <a:solidFill>
                  <a:schemeClr val="bg1"/>
                </a:solidFill>
              </a:rPr>
              <a:t>REBCO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87EA6-7A69-4574-B2C1-CA5C69BBFF8A}"/>
              </a:ext>
            </a:extLst>
          </p:cNvPr>
          <p:cNvSpPr txBox="1"/>
          <p:nvPr/>
        </p:nvSpPr>
        <p:spPr>
          <a:xfrm>
            <a:off x="8634333" y="1422472"/>
            <a:ext cx="2913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toroidal model coil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A41AB-9CA2-40F8-9EC0-C4B0DA2527C9}"/>
              </a:ext>
            </a:extLst>
          </p:cNvPr>
          <p:cNvSpPr txBox="1"/>
          <p:nvPr/>
        </p:nvSpPr>
        <p:spPr>
          <a:xfrm rot="20834498">
            <a:off x="4057555" y="3354811"/>
            <a:ext cx="8189335" cy="1323439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important synergies with magnet development for fusion projects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9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F643FEF-6D97-41EC-A686-35F111EB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hallenge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#3: accelerating gradient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5FC0CD-6260-4A62-A306-758FDA27446A}"/>
              </a:ext>
            </a:extLst>
          </p:cNvPr>
          <p:cNvGrpSpPr/>
          <p:nvPr/>
        </p:nvGrpSpPr>
        <p:grpSpPr>
          <a:xfrm>
            <a:off x="6401865" y="807697"/>
            <a:ext cx="5790135" cy="5998713"/>
            <a:chOff x="6699624" y="-1975956"/>
            <a:chExt cx="5863627" cy="60748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01FBC-22D7-4BA8-8376-DDA5EAD91BFC}"/>
                </a:ext>
              </a:extLst>
            </p:cNvPr>
            <p:cNvSpPr txBox="1"/>
            <p:nvPr/>
          </p:nvSpPr>
          <p:spPr>
            <a:xfrm>
              <a:off x="6699624" y="-1975956"/>
              <a:ext cx="5535423" cy="139512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RF Accelerators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&gt; 30,000 </a:t>
              </a:r>
              <a:r>
                <a:rPr kumimoji="0" lang="de-D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operational</a:t>
              </a:r>
              <a:r>
                <a:rPr kumimoji="0" lang="x-non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– many serve for Health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30 million Volt  </a:t>
              </a:r>
              <a:r>
                <a:rPr kumimoji="0" lang="x-none" sz="18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per meter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RF: 90 years of success story for society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20C36E-78BF-45CE-8F9B-C3EF1BEAFEA7}"/>
                </a:ext>
              </a:extLst>
            </p:cNvPr>
            <p:cNvSpPr txBox="1"/>
            <p:nvPr/>
          </p:nvSpPr>
          <p:spPr>
            <a:xfrm>
              <a:off x="6699625" y="-500540"/>
              <a:ext cx="5535422" cy="114464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Plasma Accelerators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first user facility to </a:t>
              </a: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be </a:t>
              </a:r>
              <a:r>
                <a:rPr kumimoji="0" lang="x-none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realize</a:t>
              </a:r>
              <a:r>
                <a: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</a:t>
              </a:r>
              <a:endParaRPr kumimoji="0" lang="x-none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100,000 million Volt  </a:t>
              </a:r>
              <a:r>
                <a:rPr kumimoji="0" lang="x-none" sz="18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per meter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94128C-166A-492A-B07A-105E1844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460" y="688684"/>
              <a:ext cx="4947850" cy="32702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0A9E9E-6829-4939-95A0-A574D76AF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4451" y="3472136"/>
              <a:ext cx="1458800" cy="6267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C8FBA9-6737-4074-9219-8F22433A70B2}"/>
                </a:ext>
              </a:extLst>
            </p:cNvPr>
            <p:cNvSpPr txBox="1"/>
            <p:nvPr/>
          </p:nvSpPr>
          <p:spPr>
            <a:xfrm>
              <a:off x="9107214" y="891078"/>
              <a:ext cx="3016131" cy="1693933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</a:t>
              </a:r>
              <a:r>
                <a:rPr kumimoji="0" lang="x-none" sz="146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dded value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4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new RI’s due to compactness and cost-efficiency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4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bringing new capabilities to </a:t>
              </a: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science, </a:t>
              </a:r>
              <a:r>
                <a:rPr kumimoji="0" lang="x-none" sz="14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institutes, hospitals, universities, industry, developing countries.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945479-3515-4C83-A8AE-957149AC26A4}"/>
              </a:ext>
            </a:extLst>
          </p:cNvPr>
          <p:cNvSpPr txBox="1"/>
          <p:nvPr/>
        </p:nvSpPr>
        <p:spPr>
          <a:xfrm>
            <a:off x="7306345" y="3836235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x-none" sz="2400" b="1" dirty="0">
                <a:solidFill>
                  <a:srgbClr val="FF0000"/>
                </a:solidFill>
                <a:latin typeface="Arial"/>
              </a:rPr>
              <a:t>400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2B712-F83D-47EB-A63B-C53C849E1128}"/>
              </a:ext>
            </a:extLst>
          </p:cNvPr>
          <p:cNvSpPr txBox="1"/>
          <p:nvPr/>
        </p:nvSpPr>
        <p:spPr>
          <a:xfrm>
            <a:off x="7824982" y="5377947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  <a:latin typeface="Arial"/>
              </a:rPr>
              <a:t>6</a:t>
            </a:r>
            <a:r>
              <a:rPr lang="x-none" sz="2400" b="1" dirty="0">
                <a:solidFill>
                  <a:srgbClr val="FF0000"/>
                </a:solidFill>
                <a:latin typeface="Arial"/>
              </a:rPr>
              <a:t>0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</a:rPr>
              <a:t>*</a:t>
            </a:r>
            <a:r>
              <a:rPr lang="x-none" sz="2400" b="1" dirty="0">
                <a:solidFill>
                  <a:srgbClr val="FF0000"/>
                </a:solidFill>
                <a:latin typeface="Arial"/>
              </a:rPr>
              <a:t>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D38B4-6D62-470D-B4EE-A674110587C5}"/>
              </a:ext>
            </a:extLst>
          </p:cNvPr>
          <p:cNvSpPr txBox="1"/>
          <p:nvPr/>
        </p:nvSpPr>
        <p:spPr>
          <a:xfrm>
            <a:off x="7835496" y="6435701"/>
            <a:ext cx="283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baseline="30000" dirty="0">
                <a:solidFill>
                  <a:prstClr val="black"/>
                </a:solidFill>
                <a:latin typeface="Arial"/>
              </a:rPr>
              <a:t>*</a:t>
            </a:r>
            <a:r>
              <a:rPr lang="en-US" sz="1200" i="1" dirty="0">
                <a:solidFill>
                  <a:prstClr val="black"/>
                </a:solidFill>
                <a:latin typeface="Arial"/>
              </a:rPr>
              <a:t>realistic design including all required infrastructure for powering, shielding, </a:t>
            </a:r>
            <a:r>
              <a:rPr lang="mr-IN" sz="1200" i="1" dirty="0">
                <a:solidFill>
                  <a:prstClr val="black"/>
                </a:solidFill>
                <a:latin typeface="Arial"/>
              </a:rPr>
              <a:t>…</a:t>
            </a:r>
            <a:endParaRPr lang="en-US" sz="12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996CE2B-39D8-45E9-9918-9E42B1D72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1484" y="787351"/>
            <a:ext cx="1338893" cy="3693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srgbClr val="000000"/>
                </a:solidFill>
              </a:rPr>
              <a:t>R. Aßmann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4B26FA62-B455-4DE0-9E4C-7E980E2F5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245"/>
            <a:ext cx="6352648" cy="4701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F22A0D-EC4A-4766-BFD9-0078010DD118}"/>
              </a:ext>
            </a:extLst>
          </p:cNvPr>
          <p:cNvSpPr txBox="1"/>
          <p:nvPr/>
        </p:nvSpPr>
        <p:spPr>
          <a:xfrm>
            <a:off x="85328" y="707886"/>
            <a:ext cx="60940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000000"/>
                </a:solidFill>
                <a:effectLst/>
                <a:latin typeface="ff-meta-serif-web-pro"/>
              </a:rPr>
              <a:t>Gradient growth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ff-meta-serif-web-pro"/>
              </a:rPr>
              <a:t> Superconducting RF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ff-meta-serif-web-pro"/>
              </a:rPr>
              <a:t>linac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ff-meta-serif-web-pro"/>
              </a:rPr>
              <a:t> accelerating gradient achievements and applications since 1970. CERN Courier 2020</a:t>
            </a:r>
            <a:endParaRPr lang="en-GB" sz="2400" dirty="0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7827A412-FAE8-4DFE-BF09-D155AAE0A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6" y="6394452"/>
            <a:ext cx="1043876" cy="3693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en-US" sz="1800" dirty="0">
                <a:solidFill>
                  <a:srgbClr val="000000"/>
                </a:solidFill>
              </a:rPr>
              <a:t>R. </a:t>
            </a:r>
            <a:r>
              <a:rPr lang="en-GB" altLang="en-US" sz="1800" dirty="0" err="1">
                <a:solidFill>
                  <a:srgbClr val="000000"/>
                </a:solidFill>
              </a:rPr>
              <a:t>Geng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DE973A-8FC4-4209-9AD1-BBFAB8A9E439}"/>
              </a:ext>
            </a:extLst>
          </p:cNvPr>
          <p:cNvSpPr txBox="1">
            <a:spLocks/>
          </p:cNvSpPr>
          <p:nvPr/>
        </p:nvSpPr>
        <p:spPr>
          <a:xfrm>
            <a:off x="0" y="-5724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High-Gradient Acceleration (Plasma/Laser)</a:t>
            </a:r>
          </a:p>
        </p:txBody>
      </p:sp>
      <p:pic>
        <p:nvPicPr>
          <p:cNvPr id="6" name="Picture 6" descr="modular_v3.png">
            <a:extLst>
              <a:ext uri="{FF2B5EF4-FFF2-40B4-BE49-F238E27FC236}">
                <a16:creationId xmlns:a16="http://schemas.microsoft.com/office/drawing/2014/main" id="{0788EC68-E5EC-4702-B1E7-22A49D6EA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11715523" cy="607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5-07-08 at 17.30.11.jpg">
            <a:extLst>
              <a:ext uri="{FF2B5EF4-FFF2-40B4-BE49-F238E27FC236}">
                <a16:creationId xmlns:a16="http://schemas.microsoft.com/office/drawing/2014/main" id="{CB95221F-5211-4943-A272-A7740C7CA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77" y="1028700"/>
            <a:ext cx="5102225" cy="42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836B3C-584B-4DA8-A8F1-0465D3B6F5EF}"/>
              </a:ext>
            </a:extLst>
          </p:cNvPr>
          <p:cNvSpPr txBox="1"/>
          <p:nvPr/>
        </p:nvSpPr>
        <p:spPr>
          <a:xfrm>
            <a:off x="687359" y="6237289"/>
            <a:ext cx="1272656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Assmann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27384"/>
            <a:ext cx="12192000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plasma acceleration of positrons ?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(required for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2400" b="1" i="0" u="none" strike="noStrike" kern="0" cap="none" spc="0" normalizeH="0" baseline="30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36B5F1-9134-4606-B659-0E1058B7F3F9}"/>
              </a:ext>
            </a:extLst>
          </p:cNvPr>
          <p:cNvSpPr/>
          <p:nvPr/>
        </p:nvSpPr>
        <p:spPr>
          <a:xfrm>
            <a:off x="70935" y="909106"/>
            <a:ext cx="34748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“ballistic injection”: a ring-shaped laser beam and a coaxially propagating Gaussian laser beam are employed to create donut and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bubbles in the plasma, resp.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5AF49F-255B-446D-9B01-5BEFDD7AD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21" y="1093772"/>
            <a:ext cx="3979929" cy="5175592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3237F1-8842-4BF3-B9A0-127BCDFF4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85" y="1029261"/>
            <a:ext cx="4595315" cy="4003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657C7-0564-4506-8C0D-8186D7F17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3"/>
          <a:stretch/>
        </p:blipFill>
        <p:spPr>
          <a:xfrm>
            <a:off x="7454815" y="5050520"/>
            <a:ext cx="4414767" cy="1378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5BBE30-E5E5-42E3-A228-700BF6AF6715}"/>
              </a:ext>
            </a:extLst>
          </p:cNvPr>
          <p:cNvSpPr txBox="1"/>
          <p:nvPr/>
        </p:nvSpPr>
        <p:spPr>
          <a:xfrm>
            <a:off x="10972799" y="6418306"/>
            <a:ext cx="762453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Z.Y. Xu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6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8BC873-EB65-4581-8A55-7C1888AD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4" y="1352342"/>
            <a:ext cx="8085868" cy="4884282"/>
          </a:xfrm>
          <a:prstGeom prst="rect">
            <a:avLst/>
          </a:prstGeom>
        </p:spPr>
      </p:pic>
      <p:pic>
        <p:nvPicPr>
          <p:cNvPr id="41" name="Picture 40" descr="Chart, bar chart, histogram&#10;&#10;Description automatically generated">
            <a:extLst>
              <a:ext uri="{FF2B5EF4-FFF2-40B4-BE49-F238E27FC236}">
                <a16:creationId xmlns:a16="http://schemas.microsoft.com/office/drawing/2014/main" id="{3F4499D0-7241-4248-BDEF-CFB5DE1D8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90" y="1532559"/>
            <a:ext cx="4203306" cy="446601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B1195-1823-4E14-B308-8AFA8A654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hallenge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#</a:t>
            </a:r>
            <a:r>
              <a:rPr lang="en-GB" altLang="en-US" sz="4000" b="1" kern="0" dirty="0">
                <a:solidFill>
                  <a:srgbClr val="FFFF00"/>
                </a:solidFill>
              </a:rPr>
              <a:t>4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: particle production – e</a:t>
            </a:r>
            <a:r>
              <a:rPr kumimoji="0" lang="en-GB" altLang="en-US" sz="40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+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DC996-DB0C-4233-98ED-2C2FEE876B87}"/>
              </a:ext>
            </a:extLst>
          </p:cNvPr>
          <p:cNvSpPr txBox="1"/>
          <p:nvPr/>
        </p:nvSpPr>
        <p:spPr>
          <a:xfrm>
            <a:off x="2076610" y="2662037"/>
            <a:ext cx="2214709" cy="40011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required for top up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E0855-AD2B-435E-B907-F12FA68B140E}"/>
              </a:ext>
            </a:extLst>
          </p:cNvPr>
          <p:cNvSpPr txBox="1"/>
          <p:nvPr/>
        </p:nvSpPr>
        <p:spPr>
          <a:xfrm>
            <a:off x="4389146" y="2339251"/>
            <a:ext cx="1151341" cy="707886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routinely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achieved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D3E88-9109-4BA9-942D-778BAA85103B}"/>
              </a:ext>
            </a:extLst>
          </p:cNvPr>
          <p:cNvSpPr txBox="1"/>
          <p:nvPr/>
        </p:nvSpPr>
        <p:spPr>
          <a:xfrm>
            <a:off x="4913855" y="3086118"/>
            <a:ext cx="908197" cy="861774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being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commis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sioned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CFFC8B6-CA9D-4E5E-B3F7-A31505CC98C4}"/>
              </a:ext>
            </a:extLst>
          </p:cNvPr>
          <p:cNvSpPr/>
          <p:nvPr/>
        </p:nvSpPr>
        <p:spPr>
          <a:xfrm rot="16200000">
            <a:off x="2767781" y="1946892"/>
            <a:ext cx="400110" cy="3084344"/>
          </a:xfrm>
          <a:prstGeom prst="rightBrace">
            <a:avLst/>
          </a:prstGeom>
          <a:noFill/>
          <a:ln w="44450" cap="flat" cmpd="sng" algn="ctr">
            <a:solidFill>
              <a:srgbClr val="00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91ED1-DB70-4F9D-AA4D-97B2859DEA96}"/>
              </a:ext>
            </a:extLst>
          </p:cNvPr>
          <p:cNvSpPr txBox="1"/>
          <p:nvPr/>
        </p:nvSpPr>
        <p:spPr>
          <a:xfrm>
            <a:off x="59382" y="732370"/>
            <a:ext cx="2516336" cy="954107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positron rates [10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/s]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6371F-E795-4C5B-A708-E1CF07F79612}"/>
              </a:ext>
            </a:extLst>
          </p:cNvPr>
          <p:cNvSpPr txBox="1"/>
          <p:nvPr/>
        </p:nvSpPr>
        <p:spPr>
          <a:xfrm>
            <a:off x="5751667" y="1495209"/>
            <a:ext cx="1638590" cy="40011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required at IP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333AAA0-0667-4EAE-9524-B72293D97093}"/>
              </a:ext>
            </a:extLst>
          </p:cNvPr>
          <p:cNvSpPr/>
          <p:nvPr/>
        </p:nvSpPr>
        <p:spPr>
          <a:xfrm rot="16200000">
            <a:off x="6529460" y="1565612"/>
            <a:ext cx="400110" cy="1326354"/>
          </a:xfrm>
          <a:prstGeom prst="rightBrace">
            <a:avLst>
              <a:gd name="adj1" fmla="val 8333"/>
              <a:gd name="adj2" fmla="val 49390"/>
            </a:avLst>
          </a:prstGeom>
          <a:noFill/>
          <a:ln w="444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8252F-B8EF-4E5D-897D-3B4C46156319}"/>
              </a:ext>
            </a:extLst>
          </p:cNvPr>
          <p:cNvSpPr txBox="1"/>
          <p:nvPr/>
        </p:nvSpPr>
        <p:spPr>
          <a:xfrm rot="16200000">
            <a:off x="7062284" y="4999329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Lemma scheme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B7B89-62FD-4137-95D5-181FC6EF1F91}"/>
              </a:ext>
            </a:extLst>
          </p:cNvPr>
          <p:cNvSpPr txBox="1"/>
          <p:nvPr/>
        </p:nvSpPr>
        <p:spPr>
          <a:xfrm>
            <a:off x="6563457" y="1009776"/>
            <a:ext cx="143314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&gt;10</a:t>
            </a:r>
            <a:r>
              <a:rPr lang="en-US" sz="2400" b="1" baseline="30000" dirty="0">
                <a:solidFill>
                  <a:srgbClr val="FF0000"/>
                </a:solidFill>
              </a:rPr>
              <a:t>16</a:t>
            </a:r>
            <a:r>
              <a:rPr lang="en-US" sz="2400" b="1" dirty="0">
                <a:solidFill>
                  <a:srgbClr val="FF0000"/>
                </a:solidFill>
              </a:rPr>
              <a:t> 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/s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DEE12C-A1B2-45A5-A10E-FE4C269B3E78}"/>
              </a:ext>
            </a:extLst>
          </p:cNvPr>
          <p:cNvSpPr txBox="1"/>
          <p:nvPr/>
        </p:nvSpPr>
        <p:spPr>
          <a:xfrm>
            <a:off x="8174219" y="612304"/>
            <a:ext cx="2516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muon rates [10</a:t>
            </a:r>
            <a:r>
              <a:rPr lang="en-US" sz="2800" b="1" kern="0" baseline="30000" dirty="0">
                <a:solidFill>
                  <a:prstClr val="black"/>
                </a:solidFill>
              </a:rPr>
              <a:t>5</a:t>
            </a:r>
            <a:r>
              <a:rPr lang="en-US" sz="2800" b="1" kern="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/s]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8E9EB5-260B-4A66-9F2C-7DEA5033D0CC}"/>
              </a:ext>
            </a:extLst>
          </p:cNvPr>
          <p:cNvSpPr txBox="1"/>
          <p:nvPr/>
        </p:nvSpPr>
        <p:spPr>
          <a:xfrm>
            <a:off x="9681946" y="2559086"/>
            <a:ext cx="1008609" cy="400110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existing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182CD6F5-3817-4F6F-83A3-9BE70AD98243}"/>
              </a:ext>
            </a:extLst>
          </p:cNvPr>
          <p:cNvSpPr/>
          <p:nvPr/>
        </p:nvSpPr>
        <p:spPr>
          <a:xfrm rot="16200000">
            <a:off x="10052242" y="2766639"/>
            <a:ext cx="400109" cy="1170731"/>
          </a:xfrm>
          <a:prstGeom prst="rightBrace">
            <a:avLst/>
          </a:prstGeom>
          <a:noFill/>
          <a:ln w="44450" cap="flat" cmpd="sng" algn="ctr">
            <a:solidFill>
              <a:srgbClr val="00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F22215-EE89-4E38-B574-195716B4A09C}"/>
              </a:ext>
            </a:extLst>
          </p:cNvPr>
          <p:cNvSpPr txBox="1"/>
          <p:nvPr/>
        </p:nvSpPr>
        <p:spPr>
          <a:xfrm>
            <a:off x="10549498" y="1186739"/>
            <a:ext cx="1471878" cy="707886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required </a:t>
            </a:r>
            <a:r>
              <a:rPr lang="en-US" sz="2000" b="1" kern="0" dirty="0">
                <a:solidFill>
                  <a:srgbClr val="FF0000"/>
                </a:solidFill>
              </a:rPr>
              <a:t>for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kern="0" dirty="0">
                <a:solidFill>
                  <a:srgbClr val="FF0000"/>
                </a:solidFill>
              </a:rPr>
              <a:t> collider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8BD8E7-E616-4C15-8319-AB830B6C0AA9}"/>
              </a:ext>
            </a:extLst>
          </p:cNvPr>
          <p:cNvCxnSpPr>
            <a:cxnSpLocks/>
          </p:cNvCxnSpPr>
          <p:nvPr/>
        </p:nvCxnSpPr>
        <p:spPr>
          <a:xfrm>
            <a:off x="5601208" y="6152799"/>
            <a:ext cx="1304089" cy="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9789FD-217A-4AC4-B9A4-8A9D638D5296}"/>
              </a:ext>
            </a:extLst>
          </p:cNvPr>
          <p:cNvCxnSpPr>
            <a:cxnSpLocks/>
          </p:cNvCxnSpPr>
          <p:nvPr/>
        </p:nvCxnSpPr>
        <p:spPr>
          <a:xfrm>
            <a:off x="5601208" y="6363513"/>
            <a:ext cx="2103720" cy="20118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167C21-0704-41CB-93FE-50E44585F8C3}"/>
                  </a:ext>
                </a:extLst>
              </p:cNvPr>
              <p:cNvSpPr txBox="1"/>
              <p:nvPr/>
            </p:nvSpPr>
            <p:spPr>
              <a:xfrm>
                <a:off x="4386033" y="5848061"/>
                <a:ext cx="108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x100</a:t>
                </a:r>
                <a:endParaRPr lang="en-GB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167C21-0704-41CB-93FE-50E44585F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033" y="5848061"/>
                <a:ext cx="1080745" cy="461665"/>
              </a:xfrm>
              <a:prstGeom prst="rect">
                <a:avLst/>
              </a:prstGeom>
              <a:blipFill>
                <a:blip r:embed="rId4"/>
                <a:stretch>
                  <a:fillRect t="-10526" r="-730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6533EE1-C80F-450A-90AA-4D28F84C99F9}"/>
              </a:ext>
            </a:extLst>
          </p:cNvPr>
          <p:cNvSpPr txBox="1"/>
          <p:nvPr/>
        </p:nvSpPr>
        <p:spPr>
          <a:xfrm>
            <a:off x="4204351" y="6152799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x10,000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FDA037-DB63-4A56-BED2-3E2862C164BC}"/>
              </a:ext>
            </a:extLst>
          </p:cNvPr>
          <p:cNvCxnSpPr>
            <a:cxnSpLocks/>
          </p:cNvCxnSpPr>
          <p:nvPr/>
        </p:nvCxnSpPr>
        <p:spPr>
          <a:xfrm>
            <a:off x="10732702" y="6152799"/>
            <a:ext cx="594882" cy="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DD599B8-B9AB-4D30-9A6F-F0A196E7C053}"/>
              </a:ext>
            </a:extLst>
          </p:cNvPr>
          <p:cNvSpPr txBox="1"/>
          <p:nvPr/>
        </p:nvSpPr>
        <p:spPr>
          <a:xfrm>
            <a:off x="9724093" y="5901848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x1000</a:t>
            </a:r>
            <a:endParaRPr lang="en-GB" sz="2400" b="1" dirty="0">
              <a:solidFill>
                <a:srgbClr val="C0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08EA34-A934-4BAB-9307-AB402C1384C4}"/>
              </a:ext>
            </a:extLst>
          </p:cNvPr>
          <p:cNvCxnSpPr>
            <a:cxnSpLocks/>
          </p:cNvCxnSpPr>
          <p:nvPr/>
        </p:nvCxnSpPr>
        <p:spPr>
          <a:xfrm>
            <a:off x="10879809" y="6481739"/>
            <a:ext cx="821411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F72D734-AB36-4ED1-B8D3-4B875718470C}"/>
              </a:ext>
            </a:extLst>
          </p:cNvPr>
          <p:cNvSpPr txBox="1"/>
          <p:nvPr/>
        </p:nvSpPr>
        <p:spPr>
          <a:xfrm>
            <a:off x="9318163" y="626844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&gt; x100,000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9" grpId="0"/>
      <p:bldP spid="30" grpId="0"/>
      <p:bldP spid="35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45B72DF-82A9-408F-A96A-5BF088F7F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GB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failure of SLC e</a:t>
            </a:r>
            <a:r>
              <a:rPr kumimoji="0" lang="en-GB" altLang="en-US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+</a:t>
            </a:r>
            <a:r>
              <a:rPr kumimoji="0" lang="en-GB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target after 5 years of operation 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(challenge #4)</a:t>
            </a:r>
            <a:endParaRPr kumimoji="0" lang="en-GB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2AF85D2-C4A3-4677-8591-8F60DF788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99" y="1871555"/>
            <a:ext cx="9880600" cy="4918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A2553-BC62-4021-93AA-B96A85325BED}"/>
              </a:ext>
            </a:extLst>
          </p:cNvPr>
          <p:cNvSpPr txBox="1"/>
          <p:nvPr/>
        </p:nvSpPr>
        <p:spPr>
          <a:xfrm>
            <a:off x="208280" y="707886"/>
            <a:ext cx="117754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SLC target analysis at LANL: Failed SLC positron target was cut into pieces and metallographic  studies were carried out to examine level of deterioration of material  properties due to radiation exposure.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0B7E4-EB51-4527-B39E-329385FAA410}"/>
              </a:ext>
            </a:extLst>
          </p:cNvPr>
          <p:cNvSpPr txBox="1"/>
          <p:nvPr/>
        </p:nvSpPr>
        <p:spPr>
          <a:xfrm rot="20087194">
            <a:off x="1349518" y="3572161"/>
            <a:ext cx="8331255" cy="70788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even achieving SLC e</a:t>
            </a:r>
            <a:r>
              <a:rPr lang="en-US" sz="4000" b="1" baseline="30000" dirty="0">
                <a:solidFill>
                  <a:srgbClr val="FF0000"/>
                </a:solidFill>
              </a:rPr>
              <a:t>+</a:t>
            </a:r>
            <a:r>
              <a:rPr lang="en-US" sz="4000" b="1" dirty="0">
                <a:solidFill>
                  <a:srgbClr val="FF0000"/>
                </a:solidFill>
              </a:rPr>
              <a:t> rate is not trivial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E7466C-AF5C-4F70-8CAB-9969CE985683}"/>
              </a:ext>
            </a:extLst>
          </p:cNvPr>
          <p:cNvSpPr txBox="1"/>
          <p:nvPr/>
        </p:nvSpPr>
        <p:spPr>
          <a:xfrm>
            <a:off x="911486" y="1220571"/>
            <a:ext cx="9597499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synchrotron radiation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bending magnetic field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accelerating gradient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(rare) particle production – e</a:t>
            </a:r>
            <a:r>
              <a:rPr lang="en-US" sz="4400" baseline="30000" dirty="0"/>
              <a:t>+</a:t>
            </a:r>
            <a:r>
              <a:rPr lang="en-US" sz="4400" dirty="0"/>
              <a:t> and </a:t>
            </a:r>
            <a:r>
              <a:rPr lang="en-US" sz="4400" dirty="0">
                <a:latin typeface="Symbol" panose="05050102010706020507" pitchFamily="18" charset="2"/>
              </a:rPr>
              <a:t>m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cost and sustainability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exploring novel directions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F2BA81-EC94-4DFF-A607-800231173100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1999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latin typeface="Arial"/>
              </a:rPr>
              <a:t>m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ajor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beam frontier challenges</a:t>
            </a:r>
          </a:p>
        </p:txBody>
      </p:sp>
    </p:spTree>
    <p:extLst>
      <p:ext uri="{BB962C8B-B14F-4D97-AF65-F5344CB8AC3E}">
        <p14:creationId xmlns:p14="http://schemas.microsoft.com/office/powerpoint/2010/main" val="41809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3BF4CC-2835-4419-ADBC-3ADD71C58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    particle production: Gamma factory 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(challenge #4)</a:t>
            </a:r>
            <a:endParaRPr kumimoji="0" lang="en-GB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848EB9F-E5C6-4511-BCF0-9509BE6A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1" y="0"/>
            <a:ext cx="619599" cy="619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36171B-F4C4-422B-A3E4-ADEE58059FF4}"/>
              </a:ext>
            </a:extLst>
          </p:cNvPr>
          <p:cNvSpPr txBox="1"/>
          <p:nvPr/>
        </p:nvSpPr>
        <p:spPr>
          <a:xfrm>
            <a:off x="232091" y="818442"/>
            <a:ext cx="11748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resonant scattering of laser photons off partially stripped heavy-ion beam in LHC (or FCC): high-stability laser-light-frequency converter</a:t>
            </a:r>
            <a:endParaRPr lang="en-GB" sz="3200" dirty="0">
              <a:solidFill>
                <a:srgbClr val="0000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5F7D6-41E7-423C-9846-A26C2747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0" y="1781065"/>
            <a:ext cx="10879968" cy="168444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928AE8-4580-4737-A344-C9956990D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6" y="3336381"/>
            <a:ext cx="5148082" cy="786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9B2A2-8A05-4B09-8089-A5CDBFDC309A}"/>
              </a:ext>
            </a:extLst>
          </p:cNvPr>
          <p:cNvSpPr txBox="1"/>
          <p:nvPr/>
        </p:nvSpPr>
        <p:spPr>
          <a:xfrm>
            <a:off x="4231037" y="4223676"/>
            <a:ext cx="81366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proposed applications:</a:t>
            </a:r>
          </a:p>
          <a:p>
            <a:r>
              <a:rPr lang="en-US" sz="2800" dirty="0"/>
              <a:t>intense source of </a:t>
            </a:r>
            <a:r>
              <a:rPr lang="en-US" sz="3200" b="1" dirty="0">
                <a:solidFill>
                  <a:srgbClr val="000099"/>
                </a:solidFill>
              </a:rPr>
              <a:t>e</a:t>
            </a:r>
            <a:r>
              <a:rPr lang="en-US" sz="3200" b="1" baseline="30000" dirty="0">
                <a:solidFill>
                  <a:srgbClr val="000099"/>
                </a:solidFill>
              </a:rPr>
              <a:t>+</a:t>
            </a:r>
            <a:r>
              <a:rPr lang="en-US" sz="3200" b="1" dirty="0">
                <a:solidFill>
                  <a:srgbClr val="000099"/>
                </a:solidFill>
              </a:rPr>
              <a:t> (10</a:t>
            </a:r>
            <a:r>
              <a:rPr lang="en-US" sz="3200" b="1" baseline="30000" dirty="0">
                <a:solidFill>
                  <a:srgbClr val="000099"/>
                </a:solidFill>
              </a:rPr>
              <a:t>16</a:t>
            </a:r>
            <a:r>
              <a:rPr lang="en-US" sz="3200" b="1" dirty="0">
                <a:solidFill>
                  <a:srgbClr val="000099"/>
                </a:solidFill>
              </a:rPr>
              <a:t>-10</a:t>
            </a:r>
            <a:r>
              <a:rPr lang="en-US" sz="3200" b="1" baseline="30000" dirty="0">
                <a:solidFill>
                  <a:srgbClr val="000099"/>
                </a:solidFill>
              </a:rPr>
              <a:t>17</a:t>
            </a:r>
            <a:r>
              <a:rPr lang="en-US" sz="3200" b="1" dirty="0">
                <a:solidFill>
                  <a:srgbClr val="000099"/>
                </a:solidFill>
              </a:rPr>
              <a:t>/s) , </a:t>
            </a:r>
            <a:r>
              <a:rPr lang="en-US" sz="3200" b="1" dirty="0">
                <a:solidFill>
                  <a:srgbClr val="000099"/>
                </a:solidFill>
                <a:latin typeface="Symbol" panose="05050102010706020507" pitchFamily="18" charset="2"/>
              </a:rPr>
              <a:t>m </a:t>
            </a:r>
            <a:r>
              <a:rPr lang="en-US" sz="3200" b="1" dirty="0">
                <a:solidFill>
                  <a:srgbClr val="000099"/>
                </a:solidFill>
              </a:rPr>
              <a:t>(10</a:t>
            </a:r>
            <a:r>
              <a:rPr lang="en-US" sz="3200" b="1" baseline="30000" dirty="0">
                <a:solidFill>
                  <a:srgbClr val="000099"/>
                </a:solidFill>
              </a:rPr>
              <a:t>11</a:t>
            </a:r>
            <a:r>
              <a:rPr lang="en-US" sz="3200" b="1" dirty="0">
                <a:solidFill>
                  <a:srgbClr val="000099"/>
                </a:solidFill>
              </a:rPr>
              <a:t>-10</a:t>
            </a:r>
            <a:r>
              <a:rPr lang="en-US" sz="3200" b="1" baseline="30000" dirty="0">
                <a:solidFill>
                  <a:srgbClr val="000099"/>
                </a:solidFill>
              </a:rPr>
              <a:t>12</a:t>
            </a:r>
            <a:r>
              <a:rPr lang="en-US" sz="3200" b="1" dirty="0">
                <a:solidFill>
                  <a:srgbClr val="000099"/>
                </a:solidFill>
              </a:rPr>
              <a:t>/s)</a:t>
            </a:r>
            <a:r>
              <a:rPr lang="en-US" sz="2800" dirty="0"/>
              <a:t>, 	</a:t>
            </a:r>
            <a:r>
              <a:rPr lang="en-US" sz="2800" dirty="0">
                <a:latin typeface="Symbol" panose="05050102010706020507" pitchFamily="18" charset="2"/>
              </a:rPr>
              <a:t>p</a:t>
            </a:r>
            <a:r>
              <a:rPr lang="en-US" sz="2800" dirty="0"/>
              <a:t>, etc. – </a:t>
            </a:r>
            <a:r>
              <a:rPr lang="en-US" sz="2800" b="1" dirty="0">
                <a:solidFill>
                  <a:srgbClr val="000099"/>
                </a:solidFill>
              </a:rPr>
              <a:t>sufficient for LEMMA type </a:t>
            </a:r>
            <a:r>
              <a:rPr lang="en-US" sz="2800" b="1" dirty="0">
                <a:solidFill>
                  <a:srgbClr val="000099"/>
                </a:solidFill>
                <a:latin typeface="Symbol" panose="05050102010706020507" pitchFamily="18" charset="2"/>
              </a:rPr>
              <a:t>m </a:t>
            </a:r>
            <a:r>
              <a:rPr lang="en-US" sz="2800" b="1" dirty="0">
                <a:solidFill>
                  <a:srgbClr val="000099"/>
                </a:solidFill>
              </a:rPr>
              <a:t>collider</a:t>
            </a:r>
          </a:p>
          <a:p>
            <a:r>
              <a:rPr lang="en-GB" sz="2800" dirty="0"/>
              <a:t>doppler laser cooling of high-energy beams</a:t>
            </a:r>
          </a:p>
          <a:p>
            <a:r>
              <a:rPr lang="en-GB" sz="2800" dirty="0"/>
              <a:t>HL-LHC w. laser-cooled </a:t>
            </a:r>
            <a:r>
              <a:rPr lang="en-GB" sz="2800" dirty="0" err="1"/>
              <a:t>isocalar</a:t>
            </a:r>
            <a:r>
              <a:rPr lang="en-GB" sz="2800" dirty="0"/>
              <a:t> ion beams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E3A82-515B-4254-8AE9-D8FFEB4F2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6" y="4014062"/>
            <a:ext cx="4052931" cy="2771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7132D1-109C-4861-B41C-B4E208CBC1B7}"/>
                  </a:ext>
                </a:extLst>
              </p:cNvPr>
              <p:cNvSpPr/>
              <p:nvPr/>
            </p:nvSpPr>
            <p:spPr>
              <a:xfrm>
                <a:off x="541890" y="5500930"/>
                <a:ext cx="3290390" cy="126188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Pb</a:t>
                </a:r>
                <a:r>
                  <a:rPr kumimoji="0" lang="en-GB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+81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beam lifetime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38 hours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(and first electrons in the LHC…)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7132D1-109C-4861-B41C-B4E208CBC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90" y="5500930"/>
                <a:ext cx="3290390" cy="1261884"/>
              </a:xfrm>
              <a:prstGeom prst="rect">
                <a:avLst/>
              </a:prstGeom>
              <a:blipFill>
                <a:blip r:embed="rId6"/>
                <a:stretch>
                  <a:fillRect l="-3889" t="-4348" b="-77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27D4D92-01F3-405E-936A-E5DD49C04CB9}"/>
              </a:ext>
            </a:extLst>
          </p:cNvPr>
          <p:cNvSpPr txBox="1"/>
          <p:nvPr/>
        </p:nvSpPr>
        <p:spPr>
          <a:xfrm>
            <a:off x="10888801" y="6325133"/>
            <a:ext cx="1091389" cy="369332"/>
          </a:xfrm>
          <a:prstGeom prst="rect">
            <a:avLst/>
          </a:prstGeom>
          <a:solidFill>
            <a:srgbClr val="FFE5E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W. Krasny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16A54-6C2F-4D29-8851-2B16B4928249}"/>
              </a:ext>
            </a:extLst>
          </p:cNvPr>
          <p:cNvSpPr txBox="1"/>
          <p:nvPr/>
        </p:nvSpPr>
        <p:spPr>
          <a:xfrm rot="20087194">
            <a:off x="2093478" y="3182876"/>
            <a:ext cx="8249540" cy="1323439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Gamma Factory could provide e</a:t>
            </a:r>
            <a:r>
              <a:rPr lang="en-US" sz="4000" b="1" baseline="30000" dirty="0">
                <a:solidFill>
                  <a:srgbClr val="FF0000"/>
                </a:solidFill>
              </a:rPr>
              <a:t>+</a:t>
            </a:r>
            <a:r>
              <a:rPr lang="en-US" sz="4000" b="1" dirty="0">
                <a:solidFill>
                  <a:srgbClr val="FF0000"/>
                </a:solidFill>
              </a:rPr>
              <a:t> rate required for LEMMA </a:t>
            </a:r>
            <a:r>
              <a:rPr lang="en-US" sz="40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4000" b="1" dirty="0">
                <a:solidFill>
                  <a:srgbClr val="FF0000"/>
                </a:solidFill>
              </a:rPr>
              <a:t> collider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3CC92F-C5B7-4A66-9FBB-286751AB32D7}"/>
                  </a:ext>
                </a:extLst>
              </p:cNvPr>
              <p:cNvSpPr txBox="1"/>
              <p:nvPr/>
            </p:nvSpPr>
            <p:spPr>
              <a:xfrm>
                <a:off x="399394" y="798788"/>
                <a:ext cx="114686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1.6x10</a:t>
                </a:r>
                <a:r>
                  <a:rPr kumimoji="0" lang="en-US" sz="3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x less SR than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3600" b="0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</a:t>
                </a:r>
                <a:r>
                  <a:rPr kumimoji="0" lang="en-US" sz="3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no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beamstrahlung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problem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3CC92F-C5B7-4A66-9FBB-286751AB3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4" y="798788"/>
                <a:ext cx="11468699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4AC25E2-B4FA-49A5-A72A-4EDEAE1CC65E}"/>
              </a:ext>
            </a:extLst>
          </p:cNvPr>
          <p:cNvSpPr/>
          <p:nvPr/>
        </p:nvSpPr>
        <p:spPr>
          <a:xfrm>
            <a:off x="2594523" y="1359281"/>
            <a:ext cx="5975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production schemes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DCCD5-2121-4D48-835B-95CB8DA0B4DE}"/>
              </a:ext>
            </a:extLst>
          </p:cNvPr>
          <p:cNvSpPr/>
          <p:nvPr/>
        </p:nvSpPr>
        <p:spPr>
          <a:xfrm>
            <a:off x="242633" y="4194785"/>
            <a:ext cx="38379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 decay within a few 100 - 1000 turns: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acceleration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(perhaps plasma?)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radiation hazard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(limits maximum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3C76B-E95A-4621-8548-4016672F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9" y="2254142"/>
            <a:ext cx="6212223" cy="1729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7B1CE-E55E-41BF-BD27-FDE4385C3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75" y="2048325"/>
            <a:ext cx="5434892" cy="2422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DDA2-CFF8-4805-8C5B-06071FCBD5F4}"/>
              </a:ext>
            </a:extLst>
          </p:cNvPr>
          <p:cNvSpPr txBox="1"/>
          <p:nvPr/>
        </p:nvSpPr>
        <p:spPr>
          <a:xfrm>
            <a:off x="220774" y="1863453"/>
            <a:ext cx="2767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US-MAP  (2015)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-driven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0616C-F04E-4C33-9ABB-99699A83AAA1}"/>
              </a:ext>
            </a:extLst>
          </p:cNvPr>
          <p:cNvSpPr txBox="1"/>
          <p:nvPr/>
        </p:nvSpPr>
        <p:spPr>
          <a:xfrm>
            <a:off x="6443111" y="1887365"/>
            <a:ext cx="407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Italian LEMMA (2017)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-annihilation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4611C-AD35-44A2-97FC-D4CEA795CD83}"/>
              </a:ext>
            </a:extLst>
          </p:cNvPr>
          <p:cNvSpPr txBox="1"/>
          <p:nvPr/>
        </p:nvSpPr>
        <p:spPr>
          <a:xfrm>
            <a:off x="9719835" y="3898583"/>
            <a:ext cx="22839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 large 45 GeV 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ring like FCC-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upgrade path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09959-9E77-46FE-BD9A-A3915C0C2F65}"/>
                  </a:ext>
                </a:extLst>
              </p:cNvPr>
              <p:cNvSpPr txBox="1"/>
              <p:nvPr/>
            </p:nvSpPr>
            <p:spPr>
              <a:xfrm>
                <a:off x="3844609" y="6057847"/>
                <a:ext cx="347518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𝝈</m:t>
                          </m:r>
                        </m:e>
                        <m:sub>
                          <m:r>
                            <a:rPr kumimoji="0" lang="en-GB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𝝂</m:t>
                          </m:r>
                        </m:sub>
                      </m:sSub>
                      <m:r>
                        <a:rPr kumimoji="0" lang="en-GB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𝑬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𝐟𝐥𝐮𝐱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∝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𝑬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Lorentz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boost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09959-9E77-46FE-BD9A-A3915C0C2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609" y="6057847"/>
                <a:ext cx="3475182" cy="283219"/>
              </a:xfrm>
              <a:prstGeom prst="rect">
                <a:avLst/>
              </a:prstGeom>
              <a:blipFill>
                <a:blip r:embed="rId5"/>
                <a:stretch>
                  <a:fillRect l="-526" t="-6522" r="-2105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92F603-5CEF-40A3-93CA-693DD7B0F14E}"/>
              </a:ext>
            </a:extLst>
          </p:cNvPr>
          <p:cNvSpPr txBox="1"/>
          <p:nvPr/>
        </p:nvSpPr>
        <p:spPr>
          <a:xfrm>
            <a:off x="4134945" y="6421986"/>
            <a:ext cx="318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 beyond 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unclear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B1A9C8E-955A-465D-94B6-87731D4D3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09" y="4498341"/>
            <a:ext cx="5665988" cy="1505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E161B9-A544-46F5-90FD-06D78477F288}"/>
              </a:ext>
            </a:extLst>
          </p:cNvPr>
          <p:cNvSpPr txBox="1"/>
          <p:nvPr/>
        </p:nvSpPr>
        <p:spPr>
          <a:xfrm>
            <a:off x="3564432" y="5598366"/>
            <a:ext cx="136447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Bruce King 1999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E867C7-27A8-4B5A-B165-07985285F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Muon Collider schemes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420474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57" y="1588033"/>
            <a:ext cx="11339543" cy="42858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B485C-FE99-4F93-828F-03E95947C8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post FCC-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option: feeding 14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TeV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0E951D-6417-404A-9637-4ED7AC652A48}"/>
              </a:ext>
            </a:extLst>
          </p:cNvPr>
          <p:cNvSpPr txBox="1"/>
          <p:nvPr/>
        </p:nvSpPr>
        <p:spPr>
          <a:xfrm>
            <a:off x="6083597" y="6269147"/>
            <a:ext cx="5182502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F. Zimmermann 2018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J. Phys.: Conf. Ser.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1067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022017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D58E3-5AD2-45CA-BE46-CE55FE883A30}"/>
              </a:ext>
            </a:extLst>
          </p:cNvPr>
          <p:cNvSpPr txBox="1"/>
          <p:nvPr/>
        </p:nvSpPr>
        <p:spPr>
          <a:xfrm>
            <a:off x="386630" y="5148190"/>
            <a:ext cx="4702955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Raimondi, M. Antonelli, M. Boscolo.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Antonelli, et al., NIM A 807, 101 (2016)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Boscolo et al., PRAB 23, 051001 (2020)</a:t>
            </a:r>
          </a:p>
        </p:txBody>
      </p:sp>
    </p:spTree>
    <p:extLst>
      <p:ext uri="{BB962C8B-B14F-4D97-AF65-F5344CB8AC3E}">
        <p14:creationId xmlns:p14="http://schemas.microsoft.com/office/powerpoint/2010/main" val="2700681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/>
          <a:stretch/>
        </p:blipFill>
        <p:spPr>
          <a:xfrm>
            <a:off x="18906" y="1008112"/>
            <a:ext cx="11291011" cy="50406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C85391-A5C4-46A9-908B-F0B58CEED0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after FCC-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FCC-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mm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a 100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TeV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m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collider?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3C3B7-4AE6-47A9-BBCC-96513EBCF3CE}"/>
              </a:ext>
            </a:extLst>
          </p:cNvPr>
          <p:cNvSpPr txBox="1"/>
          <p:nvPr/>
        </p:nvSpPr>
        <p:spPr>
          <a:xfrm>
            <a:off x="8620666" y="6150194"/>
            <a:ext cx="3571334" cy="646331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F. Zimmermann 2018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J. Phys.: Conf. Ser.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1067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022017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B03B4-801C-44BA-A68F-2A246D145F86}"/>
              </a:ext>
            </a:extLst>
          </p:cNvPr>
          <p:cNvSpPr txBox="1"/>
          <p:nvPr/>
        </p:nvSpPr>
        <p:spPr>
          <a:xfrm>
            <a:off x="3221715" y="6479211"/>
            <a:ext cx="457656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PSI: partially stripped ion  (“Gamma Factory”)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C460E-D2C2-4B49-8546-B22FFCD96082}"/>
              </a:ext>
            </a:extLst>
          </p:cNvPr>
          <p:cNvSpPr txBox="1"/>
          <p:nvPr/>
        </p:nvSpPr>
        <p:spPr>
          <a:xfrm>
            <a:off x="4576062" y="6150194"/>
            <a:ext cx="357133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https://arxiv.org/abs/1511.07794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29E13-65CD-4448-9B02-2D14A0AB14E5}"/>
              </a:ext>
            </a:extLst>
          </p:cNvPr>
          <p:cNvSpPr txBox="1"/>
          <p:nvPr/>
        </p:nvSpPr>
        <p:spPr>
          <a:xfrm>
            <a:off x="3221715" y="6114141"/>
            <a:ext cx="135434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 Krasny, </a:t>
            </a:r>
          </a:p>
        </p:txBody>
      </p:sp>
    </p:spTree>
    <p:extLst>
      <p:ext uri="{BB962C8B-B14F-4D97-AF65-F5344CB8AC3E}">
        <p14:creationId xmlns:p14="http://schemas.microsoft.com/office/powerpoint/2010/main" val="369886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A32D-98EB-B97D-294C-11954B072A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latin typeface="Arial"/>
              </a:rPr>
              <a:t>s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imulated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of plasma target response for FCC-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</a:rPr>
              <a:t>mm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4F383-D2EE-3466-4635-D5332D18E6EC}"/>
              </a:ext>
            </a:extLst>
          </p:cNvPr>
          <p:cNvSpPr txBox="1"/>
          <p:nvPr/>
        </p:nvSpPr>
        <p:spPr>
          <a:xfrm>
            <a:off x="3813582" y="1078089"/>
            <a:ext cx="33009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Transverse profiles of the plasma electron density as the positron bunch passes through the plasma, simulated with LCODE (K.V. </a:t>
            </a:r>
            <a:r>
              <a:rPr lang="en-GB" sz="2000" dirty="0" err="1">
                <a:solidFill>
                  <a:srgbClr val="000000"/>
                </a:solidFill>
                <a:latin typeface="Arial" charset="0"/>
              </a:rPr>
              <a:t>Lotov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) for the initial bunch distribution. The mean density over different distances behind the head of the beam are shown over a radial distance of up to 100 𝜇m from the beam (a) and a zoom over 1 𝜇m around the beam (b).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224E1-6FFA-D033-BABC-BDC377ECC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8" y="1008112"/>
            <a:ext cx="3625174" cy="5437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41C630-56D1-C034-0891-BD2B138C4EF4}"/>
              </a:ext>
            </a:extLst>
          </p:cNvPr>
          <p:cNvSpPr txBox="1"/>
          <p:nvPr/>
        </p:nvSpPr>
        <p:spPr>
          <a:xfrm>
            <a:off x="8054502" y="3934516"/>
            <a:ext cx="3949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Electron density at the entrance of the plasma as a function of radial position for different time steps, simulated by RFTRACK, with only positron fields acting on electrons; during 3.3 </a:t>
            </a:r>
            <a:r>
              <a:rPr lang="en-GB" dirty="0" err="1">
                <a:solidFill>
                  <a:srgbClr val="000000"/>
                </a:solidFill>
                <a:latin typeface="Arial" charset="0"/>
              </a:rPr>
              <a:t>ps</a:t>
            </a:r>
            <a:r>
              <a:rPr lang="en-GB" dirty="0">
                <a:solidFill>
                  <a:srgbClr val="000000"/>
                </a:solidFill>
                <a:latin typeface="Arial" charset="0"/>
              </a:rPr>
              <a:t> the positron bunch advances by 1 mm.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E8DB3-21A3-A839-E50F-3B764C1E5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92" y="1192580"/>
            <a:ext cx="3300918" cy="2557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82793-E2B6-F915-014E-E060A68325F6}"/>
              </a:ext>
            </a:extLst>
          </p:cNvPr>
          <p:cNvSpPr txBox="1"/>
          <p:nvPr/>
        </p:nvSpPr>
        <p:spPr>
          <a:xfrm>
            <a:off x="447472" y="6445873"/>
            <a:ext cx="103720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J. Farmer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4E2FE-C4CA-E198-85AC-533404F37C8C}"/>
              </a:ext>
            </a:extLst>
          </p:cNvPr>
          <p:cNvSpPr txBox="1"/>
          <p:nvPr/>
        </p:nvSpPr>
        <p:spPr>
          <a:xfrm>
            <a:off x="8771106" y="1192580"/>
            <a:ext cx="99822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A. Latina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1C7BC-6775-535F-CA9E-C5B9C8B9B9F4}"/>
              </a:ext>
            </a:extLst>
          </p:cNvPr>
          <p:cNvSpPr txBox="1"/>
          <p:nvPr/>
        </p:nvSpPr>
        <p:spPr>
          <a:xfrm>
            <a:off x="4072646" y="6261207"/>
            <a:ext cx="6561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energy loss mechanisms inside the plasma ?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B4336-5248-AE9A-E7E7-6A2C4C6ED4FD}"/>
              </a:ext>
            </a:extLst>
          </p:cNvPr>
          <p:cNvSpPr txBox="1"/>
          <p:nvPr/>
        </p:nvSpPr>
        <p:spPr>
          <a:xfrm>
            <a:off x="5167736" y="5571045"/>
            <a:ext cx="24167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F. Zimmermann et al., Proc. IPAC’22, p. 1691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50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84F0E6-F59F-4970-991F-1C33F360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hallenge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#5: </a:t>
            </a:r>
            <a:r>
              <a:rPr lang="en-GB" altLang="en-US" sz="4000" b="1" kern="0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ost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 / sustainability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637D1-FFE4-4149-ADCB-A63B95B1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7" y="1088394"/>
            <a:ext cx="8785225" cy="53879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FBF72D-6ECB-44F1-A72E-B2447D899762}"/>
              </a:ext>
            </a:extLst>
          </p:cNvPr>
          <p:cNvCxnSpPr/>
          <p:nvPr/>
        </p:nvCxnSpPr>
        <p:spPr bwMode="auto">
          <a:xfrm>
            <a:off x="2546254" y="2037233"/>
            <a:ext cx="5643562" cy="328612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005580EC-AD36-451D-ADD4-69D2FE657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9630" y="2574810"/>
                <a:ext cx="363445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defTabSz="457200"/>
                <a:r>
                  <a:rPr lang="en-US" sz="2800" b="1" dirty="0">
                    <a:solidFill>
                      <a:srgbClr val="FF0000"/>
                    </a:solidFill>
                    <a:latin typeface="Tahoma" pitchFamily="34" charset="0"/>
                  </a:rPr>
                  <a:t>total cost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latin typeface="Tahoma" pitchFamily="34" charset="0"/>
                  </a:rPr>
                  <a:t>E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Tahoma" pitchFamily="34" charset="0"/>
                  </a:rPr>
                  <a:t>cm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Tahoma" pitchFamily="34" charset="0"/>
                  </a:rPr>
                  <a:t>0.28</a:t>
                </a:r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005580EC-AD36-451D-ADD4-69D2FE657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9630" y="2574810"/>
                <a:ext cx="3634452" cy="523220"/>
              </a:xfrm>
              <a:prstGeom prst="rect">
                <a:avLst/>
              </a:prstGeom>
              <a:blipFill>
                <a:blip r:embed="rId3"/>
                <a:stretch>
                  <a:fillRect t="-1279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76F29C-6704-47EA-AE5F-35B48173DECD}"/>
              </a:ext>
            </a:extLst>
          </p:cNvPr>
          <p:cNvCxnSpPr/>
          <p:nvPr/>
        </p:nvCxnSpPr>
        <p:spPr bwMode="auto">
          <a:xfrm flipH="1">
            <a:off x="6177446" y="3169067"/>
            <a:ext cx="957320" cy="10030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06CAAC-F6DC-4549-B64D-1E587547BF3C}"/>
              </a:ext>
            </a:extLst>
          </p:cNvPr>
          <p:cNvSpPr txBox="1"/>
          <p:nvPr/>
        </p:nvSpPr>
        <p:spPr>
          <a:xfrm>
            <a:off x="8441512" y="999608"/>
            <a:ext cx="233243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P. Lebrun, </a:t>
            </a:r>
            <a:r>
              <a:rPr lang="en-US" dirty="0" err="1">
                <a:solidFill>
                  <a:srgbClr val="000000"/>
                </a:solidFill>
                <a:latin typeface="Calibri" panose="020F0502020204030204"/>
              </a:rPr>
              <a:t>RFTech</a:t>
            </a: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 2013</a:t>
            </a:r>
            <a:endParaRPr lang="en-GB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3057A-2CF9-4370-9306-B846BEC5F899}"/>
              </a:ext>
            </a:extLst>
          </p:cNvPr>
          <p:cNvSpPr txBox="1"/>
          <p:nvPr/>
        </p:nvSpPr>
        <p:spPr>
          <a:xfrm>
            <a:off x="2311124" y="232820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1959</a:t>
            </a:r>
            <a:endParaRPr lang="en-GB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A1245-A2B1-446D-9F50-6B09A466F3FD}"/>
              </a:ext>
            </a:extLst>
          </p:cNvPr>
          <p:cNvSpPr txBox="1"/>
          <p:nvPr/>
        </p:nvSpPr>
        <p:spPr>
          <a:xfrm>
            <a:off x="3689641" y="3165848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1971</a:t>
            </a:r>
            <a:endParaRPr lang="en-GB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0FC39-0AAA-471D-9D60-A19060E851D4}"/>
              </a:ext>
            </a:extLst>
          </p:cNvPr>
          <p:cNvSpPr txBox="1"/>
          <p:nvPr/>
        </p:nvSpPr>
        <p:spPr>
          <a:xfrm>
            <a:off x="7788769" y="448249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2008</a:t>
            </a:r>
            <a:endParaRPr lang="en-GB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771C8-55C9-449D-ABEF-58E02C730719}"/>
              </a:ext>
            </a:extLst>
          </p:cNvPr>
          <p:cNvSpPr txBox="1"/>
          <p:nvPr/>
        </p:nvSpPr>
        <p:spPr>
          <a:xfrm>
            <a:off x="389007" y="6122426"/>
            <a:ext cx="912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000099"/>
                </a:solidFill>
                <a:latin typeface="Calibri" panose="020F0502020204030204"/>
              </a:rPr>
              <a:t>cost per collision energy greatly reduced</a:t>
            </a:r>
            <a:endParaRPr lang="en-GB" sz="4000" dirty="0">
              <a:solidFill>
                <a:srgbClr val="000099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FDFAF-6977-44D7-9674-40A5B6F1846E}"/>
              </a:ext>
            </a:extLst>
          </p:cNvPr>
          <p:cNvSpPr txBox="1"/>
          <p:nvPr/>
        </p:nvSpPr>
        <p:spPr>
          <a:xfrm>
            <a:off x="9146781" y="2542183"/>
            <a:ext cx="25457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new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concepts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and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new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technologies</a:t>
            </a:r>
            <a:endParaRPr lang="en-GB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20F18-BB69-4A30-BCF5-39AC9F1DC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7"/>
          <a:stretch/>
        </p:blipFill>
        <p:spPr>
          <a:xfrm>
            <a:off x="1631539" y="616607"/>
            <a:ext cx="3821309" cy="3298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521CC-1A22-48AA-9CE9-BD7601D96B9A}"/>
              </a:ext>
            </a:extLst>
          </p:cNvPr>
          <p:cNvSpPr txBox="1"/>
          <p:nvPr/>
        </p:nvSpPr>
        <p:spPr>
          <a:xfrm>
            <a:off x="0" y="785481"/>
            <a:ext cx="18118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more efficient RF power sources</a:t>
            </a:r>
            <a:endParaRPr lang="en-GB" sz="3200" dirty="0">
              <a:solidFill>
                <a:srgbClr val="0000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F6433-EC6C-4EB7-9675-56FBEB0C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39" y="1188279"/>
            <a:ext cx="7109107" cy="24046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9CCDE-2BF8-45CE-B8E1-1876B75DF3F5}"/>
              </a:ext>
            </a:extLst>
          </p:cNvPr>
          <p:cNvSpPr txBox="1"/>
          <p:nvPr/>
        </p:nvSpPr>
        <p:spPr>
          <a:xfrm>
            <a:off x="5362348" y="785481"/>
            <a:ext cx="391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more efficient SC cavities </a:t>
            </a:r>
            <a:endParaRPr lang="en-GB" sz="2800" dirty="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FD936-BD1E-4C1B-967B-EAF13B76B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" y="4180265"/>
            <a:ext cx="3850188" cy="2569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8D360-9C50-424E-B8FE-BEFF9789F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3351010" y="4252749"/>
            <a:ext cx="3213483" cy="1345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713E67-8A3E-4354-B536-24A83566E4F7}"/>
              </a:ext>
            </a:extLst>
          </p:cNvPr>
          <p:cNvSpPr txBox="1"/>
          <p:nvPr/>
        </p:nvSpPr>
        <p:spPr>
          <a:xfrm>
            <a:off x="244259" y="3763798"/>
            <a:ext cx="4906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twin aperture dipoles for FCC-</a:t>
            </a:r>
            <a:r>
              <a:rPr lang="en-US" sz="2800" dirty="0" err="1">
                <a:solidFill>
                  <a:srgbClr val="0000CC"/>
                </a:solidFill>
              </a:rPr>
              <a:t>ee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FAB99-427E-4B11-B0BB-18075A805968}"/>
              </a:ext>
            </a:extLst>
          </p:cNvPr>
          <p:cNvSpPr txBox="1"/>
          <p:nvPr/>
        </p:nvSpPr>
        <p:spPr>
          <a:xfrm>
            <a:off x="10507115" y="919335"/>
            <a:ext cx="1415185" cy="36933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Grasselino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41051-BB07-49D0-86E7-45E86D4E9CCA}"/>
              </a:ext>
            </a:extLst>
          </p:cNvPr>
          <p:cNvSpPr txBox="1"/>
          <p:nvPr/>
        </p:nvSpPr>
        <p:spPr>
          <a:xfrm>
            <a:off x="396684" y="2968076"/>
            <a:ext cx="1415185" cy="36933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I. Syratchev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020BA-EECF-4331-9F94-42F805E2CE0D}"/>
              </a:ext>
            </a:extLst>
          </p:cNvPr>
          <p:cNvSpPr txBox="1"/>
          <p:nvPr/>
        </p:nvSpPr>
        <p:spPr>
          <a:xfrm>
            <a:off x="3882554" y="6380398"/>
            <a:ext cx="1415185" cy="36933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A. Milanese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C6CD0-9758-4408-94DC-080434439A2A}"/>
              </a:ext>
            </a:extLst>
          </p:cNvPr>
          <p:cNvSpPr txBox="1"/>
          <p:nvPr/>
        </p:nvSpPr>
        <p:spPr>
          <a:xfrm>
            <a:off x="8382963" y="5473005"/>
            <a:ext cx="3609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CCT HTS quadrupoles &amp; </a:t>
            </a:r>
            <a:r>
              <a:rPr lang="en-US" sz="2800" dirty="0" err="1">
                <a:solidFill>
                  <a:srgbClr val="0000CC"/>
                </a:solidFill>
              </a:rPr>
              <a:t>sextupoles</a:t>
            </a:r>
            <a:r>
              <a:rPr lang="en-US" sz="2800" dirty="0">
                <a:solidFill>
                  <a:srgbClr val="0000CC"/>
                </a:solidFill>
              </a:rPr>
              <a:t>  for FCC-</a:t>
            </a:r>
            <a:r>
              <a:rPr lang="en-US" sz="2800" dirty="0" err="1">
                <a:solidFill>
                  <a:srgbClr val="0000CC"/>
                </a:solidFill>
              </a:rPr>
              <a:t>ee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F2047-90DD-42B9-BE2B-1689161FE301}"/>
              </a:ext>
            </a:extLst>
          </p:cNvPr>
          <p:cNvSpPr txBox="1"/>
          <p:nvPr/>
        </p:nvSpPr>
        <p:spPr>
          <a:xfrm>
            <a:off x="10222821" y="3689445"/>
            <a:ext cx="1486525" cy="36933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M. Koratzinos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D7015B-E908-4D54-AC6F-05743A952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03" y="5426369"/>
            <a:ext cx="1971542" cy="14190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5E07C9-C9B2-474E-A28F-CFF6EC6AA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028" y="3526474"/>
            <a:ext cx="1804917" cy="19385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325B89-A554-4DF1-87C8-D7A7A1847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163" y="3526473"/>
            <a:ext cx="1881048" cy="19385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156E4CE-8E85-4806-AAD4-C18B035ADD7D}"/>
              </a:ext>
            </a:extLst>
          </p:cNvPr>
          <p:cNvSpPr txBox="1">
            <a:spLocks/>
          </p:cNvSpPr>
          <p:nvPr/>
        </p:nvSpPr>
        <p:spPr>
          <a:xfrm>
            <a:off x="0" y="-12915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latin typeface="Calibri" panose="020F0502020204030204"/>
              </a:rPr>
              <a:t>“green” energy efficient technologies </a:t>
            </a:r>
            <a:endParaRPr lang="en-US" sz="14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875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3C9DE-4F3A-4FDC-AE8D-6C8F9A30FC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Energy Recovery </a:t>
            </a:r>
            <a:r>
              <a:rPr lang="en-US" kern="0" dirty="0" err="1">
                <a:latin typeface="Arial"/>
              </a:rPr>
              <a:t>Linacs</a:t>
            </a:r>
            <a:r>
              <a:rPr lang="en-US" kern="0" dirty="0">
                <a:latin typeface="Arial"/>
              </a:rPr>
              <a:t> (ERLs) – Landscape</a:t>
            </a:r>
          </a:p>
        </p:txBody>
      </p:sp>
      <p:pic>
        <p:nvPicPr>
          <p:cNvPr id="4" name="Picture 3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80D6E3F8-8E0A-4717-A27D-557A0AEC2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20585" r="34913" b="22106"/>
          <a:stretch/>
        </p:blipFill>
        <p:spPr>
          <a:xfrm>
            <a:off x="3785938" y="922882"/>
            <a:ext cx="8406062" cy="5935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D64DE-E450-4AB1-B7E9-E55EF26F3EFB}"/>
              </a:ext>
            </a:extLst>
          </p:cNvPr>
          <p:cNvSpPr txBox="1"/>
          <p:nvPr/>
        </p:nvSpPr>
        <p:spPr>
          <a:xfrm>
            <a:off x="10959819" y="6488668"/>
            <a:ext cx="1087029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ERL Panel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CB81E-CC3D-4CD9-AFCA-8DA0CC65AFB8}"/>
              </a:ext>
            </a:extLst>
          </p:cNvPr>
          <p:cNvSpPr txBox="1"/>
          <p:nvPr/>
        </p:nvSpPr>
        <p:spPr>
          <a:xfrm>
            <a:off x="137252" y="2400475"/>
            <a:ext cx="3399329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V. Litvinenko, T. Roser, M. Chamizo</a:t>
            </a:r>
            <a:endParaRPr lang="en-GB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9E8E555-8C10-4459-A256-D418835D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0" y="1171745"/>
            <a:ext cx="3236773" cy="109221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9B108DE-89A2-4ABA-9E30-AD8E02D60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" y="3112095"/>
            <a:ext cx="3704735" cy="1853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58ABA6-6FFF-45DE-9590-FFA00507D20B}"/>
              </a:ext>
            </a:extLst>
          </p:cNvPr>
          <p:cNvSpPr txBox="1"/>
          <p:nvPr/>
        </p:nvSpPr>
        <p:spPr>
          <a:xfrm>
            <a:off x="8030" y="4965649"/>
            <a:ext cx="34172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Facility PERLE at </a:t>
            </a:r>
            <a:r>
              <a:rPr lang="en-US" dirty="0" err="1"/>
              <a:t>IJClab</a:t>
            </a:r>
            <a:endParaRPr lang="en-US" dirty="0"/>
          </a:p>
          <a:p>
            <a:r>
              <a:rPr lang="en-US" dirty="0"/>
              <a:t>(high current, multi-turn)</a:t>
            </a:r>
          </a:p>
          <a:p>
            <a:r>
              <a:rPr lang="en-US" dirty="0"/>
              <a:t>would complement MESA, CBETA, </a:t>
            </a:r>
          </a:p>
          <a:p>
            <a:r>
              <a:rPr lang="en-US" dirty="0" err="1"/>
              <a:t>bERLinPRO</a:t>
            </a:r>
            <a:r>
              <a:rPr lang="en-US" dirty="0"/>
              <a:t> and EIC cooler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785EE-91DC-4E60-9364-1EDBD3B988F5}"/>
              </a:ext>
            </a:extLst>
          </p:cNvPr>
          <p:cNvSpPr txBox="1"/>
          <p:nvPr/>
        </p:nvSpPr>
        <p:spPr>
          <a:xfrm>
            <a:off x="137251" y="6377641"/>
            <a:ext cx="2545312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Klein, A. Hutton,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47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9438-6157-45CE-86CE-C2A6B4B99F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Possible Future Colliders based on ERLs</a:t>
            </a:r>
          </a:p>
        </p:txBody>
      </p:sp>
      <p:pic>
        <p:nvPicPr>
          <p:cNvPr id="4" name="Picture 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7DC80948-6C03-4865-811B-18EBEAD8B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3016" r="8482" b="16321"/>
          <a:stretch/>
        </p:blipFill>
        <p:spPr>
          <a:xfrm>
            <a:off x="566055" y="762000"/>
            <a:ext cx="10699812" cy="587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CC403-E0D4-4F5C-AFEB-3853AC7C25C9}"/>
              </a:ext>
            </a:extLst>
          </p:cNvPr>
          <p:cNvSpPr txBox="1"/>
          <p:nvPr/>
        </p:nvSpPr>
        <p:spPr>
          <a:xfrm>
            <a:off x="137251" y="6377641"/>
            <a:ext cx="1969450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A. Hutton, M. Klein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CDEC0-DA60-4A55-96A4-8BDFC46714B5}"/>
              </a:ext>
            </a:extLst>
          </p:cNvPr>
          <p:cNvSpPr txBox="1"/>
          <p:nvPr/>
        </p:nvSpPr>
        <p:spPr>
          <a:xfrm rot="19975168">
            <a:off x="1872997" y="3181381"/>
            <a:ext cx="10183493" cy="1569660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cost, power &amp; feasibility of ERLC &amp; CERC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being </a:t>
            </a:r>
            <a:r>
              <a:rPr lang="en-US" sz="4800" dirty="0" err="1">
                <a:solidFill>
                  <a:srgbClr val="FF0000"/>
                </a:solidFill>
              </a:rPr>
              <a:t>analysed</a:t>
            </a:r>
            <a:r>
              <a:rPr lang="en-US" sz="4800" dirty="0">
                <a:solidFill>
                  <a:srgbClr val="FF0000"/>
                </a:solidFill>
              </a:rPr>
              <a:t> by expert sub-panel </a:t>
            </a:r>
            <a:endParaRPr lang="en-GB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98933" y="118739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Maury Tigner, “</a:t>
            </a:r>
            <a:r>
              <a:rPr lang="en-US" altLang="en-US" sz="2400" i="1" dirty="0">
                <a:solidFill>
                  <a:prstClr val="black"/>
                </a:solidFill>
                <a:latin typeface="Calibri"/>
              </a:rPr>
              <a:t>A Possible Apparatus for Clashing-Beam Experiments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”, 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Nuovo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Cimento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 37, 1228 (</a:t>
            </a:r>
            <a:r>
              <a:rPr lang="en-US" altLang="en-US" sz="2400" b="1" dirty="0">
                <a:solidFill>
                  <a:prstClr val="black"/>
                </a:solidFill>
                <a:latin typeface="Calibri"/>
              </a:rPr>
              <a:t>1965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460" y="3421213"/>
            <a:ext cx="26855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Ugo 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Amaldi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, “</a:t>
            </a:r>
            <a:r>
              <a:rPr lang="en-US" altLang="en-US" sz="2400" i="1" dirty="0">
                <a:solidFill>
                  <a:prstClr val="black"/>
                </a:solidFill>
                <a:latin typeface="Calibri"/>
              </a:rPr>
              <a:t>A possible scheme to obtain e-e- and </a:t>
            </a:r>
            <a:r>
              <a:rPr lang="en-US" altLang="en-US" sz="2400" i="1" dirty="0" err="1">
                <a:solidFill>
                  <a:prstClr val="black"/>
                </a:solidFill>
                <a:latin typeface="Calibri"/>
              </a:rPr>
              <a:t>e+e</a:t>
            </a:r>
            <a:r>
              <a:rPr lang="en-US" altLang="en-US" sz="2400" i="1" dirty="0">
                <a:solidFill>
                  <a:prstClr val="black"/>
                </a:solidFill>
                <a:latin typeface="Calibri"/>
              </a:rPr>
              <a:t>- collisions at energies of hundreds of </a:t>
            </a:r>
            <a:r>
              <a:rPr lang="en-US" altLang="en-US" sz="2400" i="1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”, Physics Letters B61, 313 (</a:t>
            </a:r>
            <a:r>
              <a:rPr lang="en-US" altLang="en-US" sz="2400" b="1" dirty="0">
                <a:solidFill>
                  <a:prstClr val="black"/>
                </a:solidFill>
                <a:latin typeface="Calibri"/>
              </a:rPr>
              <a:t>1976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86" y="4331823"/>
            <a:ext cx="9260120" cy="197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27" y="761830"/>
            <a:ext cx="5467158" cy="2958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05" y="816967"/>
            <a:ext cx="1863052" cy="2062103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prstClr val="black"/>
                </a:solidFill>
                <a:latin typeface="Calibri"/>
              </a:rPr>
              <a:t>early linear-collider proposals</a:t>
            </a:r>
          </a:p>
        </p:txBody>
      </p:sp>
      <p:sp>
        <p:nvSpPr>
          <p:cNvPr id="3" name="TextBox 2"/>
          <p:cNvSpPr txBox="1"/>
          <p:nvPr/>
        </p:nvSpPr>
        <p:spPr>
          <a:xfrm rot="20377032">
            <a:off x="3493671" y="2594805"/>
            <a:ext cx="7857151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</a:rPr>
              <a:t>these early proposal always </a:t>
            </a:r>
          </a:p>
          <a:p>
            <a:pPr algn="ctr"/>
            <a:r>
              <a:rPr lang="en-US" sz="3600" dirty="0">
                <a:solidFill>
                  <a:srgbClr val="0000CC"/>
                </a:solidFill>
              </a:rPr>
              <a:t>recovered the energy of the spent beam!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55E66E-5D0A-49B2-9C06-173B6238BBD8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reappraisal of historical ERL collider proposals</a:t>
            </a:r>
            <a:endParaRPr lang="en-US" sz="1100" kern="0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00555-44D6-4703-B419-F0A16F406B46}"/>
              </a:ext>
            </a:extLst>
          </p:cNvPr>
          <p:cNvSpPr txBox="1"/>
          <p:nvPr/>
        </p:nvSpPr>
        <p:spPr>
          <a:xfrm>
            <a:off x="3240934" y="623625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300 GeV </a:t>
            </a:r>
            <a:r>
              <a:rPr lang="en-US" b="1" dirty="0" err="1">
                <a:solidFill>
                  <a:srgbClr val="008000"/>
                </a:solidFill>
              </a:rPr>
              <a:t>c.m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01D05-5DD5-4152-8A36-8DC3FBDAE8FF}"/>
              </a:ext>
            </a:extLst>
          </p:cNvPr>
          <p:cNvSpPr txBox="1"/>
          <p:nvPr/>
        </p:nvSpPr>
        <p:spPr>
          <a:xfrm>
            <a:off x="8336885" y="817637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1-6 GeV </a:t>
            </a:r>
            <a:r>
              <a:rPr lang="en-US" b="1" dirty="0" err="1">
                <a:solidFill>
                  <a:srgbClr val="008000"/>
                </a:solidFill>
              </a:rPr>
              <a:t>c.m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endParaRPr lang="en-GB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3" name="Rectangle 2"/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dirty="0">
                <a:solidFill>
                  <a:srgbClr val="FFFF00"/>
                </a:solidFill>
              </a:rPr>
              <a:t>c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hallenge</a:t>
            </a:r>
            <a:r>
              <a:rPr kumimoji="0" lang="en-GB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#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1: synchrotron radiation (SR)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71156F4-419E-4FA3-9689-FB2F48BE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39" y="1241154"/>
            <a:ext cx="4541665" cy="220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0EDD2D-F2AB-4646-B47B-5B39EB6E075B}"/>
                  </a:ext>
                </a:extLst>
              </p:cNvPr>
              <p:cNvSpPr txBox="1"/>
              <p:nvPr/>
            </p:nvSpPr>
            <p:spPr>
              <a:xfrm>
                <a:off x="8930007" y="1056980"/>
                <a:ext cx="1901418" cy="937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0EDD2D-F2AB-4646-B47B-5B39EB6E0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007" y="1056980"/>
                <a:ext cx="1901418" cy="9377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6A01528-AE5C-46E1-8FD8-5B9CE6E92B18}"/>
              </a:ext>
            </a:extLst>
          </p:cNvPr>
          <p:cNvSpPr txBox="1"/>
          <p:nvPr/>
        </p:nvSpPr>
        <p:spPr>
          <a:xfrm>
            <a:off x="6606904" y="1265088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energy loss per</a:t>
            </a:r>
          </a:p>
          <a:p>
            <a:r>
              <a:rPr lang="en-US" b="1" dirty="0">
                <a:solidFill>
                  <a:srgbClr val="0070C0"/>
                </a:solidFill>
              </a:rPr>
              <a:t>particle per turn</a:t>
            </a:r>
            <a:endParaRPr lang="en-GB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321F63-A7C5-409C-B06F-0F1214901E68}"/>
                  </a:ext>
                </a:extLst>
              </p:cNvPr>
              <p:cNvSpPr txBox="1"/>
              <p:nvPr/>
            </p:nvSpPr>
            <p:spPr>
              <a:xfrm>
                <a:off x="8989497" y="2343832"/>
                <a:ext cx="2356671" cy="80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321F63-A7C5-409C-B06F-0F1214901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497" y="2343832"/>
                <a:ext cx="2356671" cy="8065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0104624-2110-4221-AFBB-93EEEAA2EF6E}"/>
              </a:ext>
            </a:extLst>
          </p:cNvPr>
          <p:cNvSpPr txBox="1"/>
          <p:nvPr/>
        </p:nvSpPr>
        <p:spPr>
          <a:xfrm>
            <a:off x="7142002" y="2601138"/>
            <a:ext cx="108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SR power</a:t>
            </a:r>
            <a:endParaRPr lang="en-GB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380749-F08A-459B-BB8D-60C9DC08F5A4}"/>
                  </a:ext>
                </a:extLst>
              </p:cNvPr>
              <p:cNvSpPr txBox="1"/>
              <p:nvPr/>
            </p:nvSpPr>
            <p:spPr>
              <a:xfrm>
                <a:off x="875781" y="3739879"/>
                <a:ext cx="1181151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sz="2800" b="1" kern="0" dirty="0">
                    <a:solidFill>
                      <a:prstClr val="black"/>
                    </a:solidFill>
                  </a:rPr>
                  <a:t>e</a:t>
                </a:r>
                <a:r>
                  <a:rPr lang="en-GB" sz="2800" b="1" kern="0" baseline="30000" dirty="0">
                    <a:solidFill>
                      <a:prstClr val="black"/>
                    </a:solidFill>
                  </a:rPr>
                  <a:t>±</a:t>
                </a:r>
                <a:r>
                  <a:rPr lang="en-GB" sz="2800" b="1" kern="0" dirty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𝑆𝑅</m:t>
                        </m:r>
                      </m:sub>
                    </m:sSub>
                    <m:r>
                      <a:rPr lang="en-GB" sz="28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kern="0" dirty="0">
                    <a:solidFill>
                      <a:prstClr val="black"/>
                    </a:solidFill>
                  </a:rPr>
                  <a:t>23 MW for LEP </a:t>
                </a:r>
                <a:r>
                  <a:rPr lang="en-GB" sz="2000" kern="0" dirty="0">
                    <a:solidFill>
                      <a:prstClr val="black"/>
                    </a:solidFill>
                  </a:rPr>
                  <a:t>(former </a:t>
                </a:r>
                <a:r>
                  <a:rPr lang="en-GB" sz="2000" kern="0" dirty="0" err="1">
                    <a:solidFill>
                      <a:prstClr val="black"/>
                    </a:solidFill>
                  </a:rPr>
                  <a:t>e+e</a:t>
                </a:r>
                <a:r>
                  <a:rPr lang="en-GB" sz="2000" kern="0" dirty="0">
                    <a:solidFill>
                      <a:prstClr val="black"/>
                    </a:solidFill>
                  </a:rPr>
                  <a:t>- collider in the LHC tunnel),</a:t>
                </a:r>
                <a:endParaRPr lang="en-GB" sz="2800" kern="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GB" sz="2800" kern="0" dirty="0">
                    <a:solidFill>
                      <a:prstClr val="black"/>
                    </a:solidFill>
                  </a:rPr>
                  <a:t>	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100 MW for FCC-</a:t>
                </a:r>
                <a:r>
                  <a:rPr lang="en-GB" sz="2800" kern="0" dirty="0" err="1">
                    <a:solidFill>
                      <a:srgbClr val="FF0000"/>
                    </a:solidFill>
                  </a:rPr>
                  <a:t>ee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 </a:t>
                </a:r>
                <a:r>
                  <a:rPr lang="en-GB" sz="2000" kern="0" dirty="0">
                    <a:solidFill>
                      <a:prstClr val="black"/>
                    </a:solidFill>
                  </a:rPr>
                  <a:t>(imposed as design constraint),</a:t>
                </a:r>
                <a:endParaRPr lang="en-GB" sz="2800" kern="0" dirty="0">
                  <a:solidFill>
                    <a:srgbClr val="FF0000"/>
                  </a:solidFill>
                </a:endParaRPr>
              </a:p>
              <a:p>
                <a:pPr>
                  <a:defRPr/>
                </a:pPr>
                <a:r>
                  <a:rPr lang="en-GB" sz="2800" kern="0" dirty="0">
                    <a:solidFill>
                      <a:prstClr val="black"/>
                    </a:solidFill>
                  </a:rPr>
                  <a:t> </a:t>
                </a:r>
              </a:p>
              <a:p>
                <a:pPr>
                  <a:defRPr/>
                </a:pPr>
                <a:r>
                  <a:rPr lang="en-GB" sz="2800" b="1" kern="0" dirty="0">
                    <a:solidFill>
                      <a:prstClr val="black"/>
                    </a:solidFill>
                  </a:rPr>
                  <a:t>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𝑆𝑅</m:t>
                        </m:r>
                      </m:sub>
                    </m:sSub>
                    <m:r>
                      <a:rPr lang="en-GB" sz="28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kern="0" dirty="0">
                    <a:solidFill>
                      <a:prstClr val="black"/>
                    </a:solidFill>
                  </a:rPr>
                  <a:t>0.01 MW for LHC, </a:t>
                </a:r>
              </a:p>
              <a:p>
                <a:pPr>
                  <a:defRPr/>
                </a:pPr>
                <a:r>
                  <a:rPr lang="en-GB" sz="2800" kern="0" dirty="0">
                    <a:solidFill>
                      <a:prstClr val="black"/>
                    </a:solidFill>
                  </a:rPr>
                  <a:t>	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5 MW for FCC-</a:t>
                </a:r>
                <a:r>
                  <a:rPr lang="en-GB" sz="2800" kern="0" dirty="0" err="1">
                    <a:solidFill>
                      <a:srgbClr val="FF0000"/>
                    </a:solidFill>
                  </a:rPr>
                  <a:t>hh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 </a:t>
                </a:r>
                <a:r>
                  <a:rPr lang="en-GB" sz="2800" kern="0" dirty="0">
                    <a:solidFill>
                      <a:prstClr val="black"/>
                    </a:solidFill>
                  </a:rPr>
                  <a:t>– this 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requires &gt;100 MW </a:t>
                </a:r>
                <a:r>
                  <a:rPr lang="en-GB" sz="2800" kern="0" dirty="0" err="1">
                    <a:solidFill>
                      <a:srgbClr val="FF0000"/>
                    </a:solidFill>
                  </a:rPr>
                  <a:t>cryoplant</a:t>
                </a:r>
                <a:r>
                  <a:rPr lang="en-GB" sz="2800" kern="0" dirty="0">
                    <a:solidFill>
                      <a:srgbClr val="FF0000"/>
                    </a:solidFill>
                  </a:rPr>
                  <a:t> power</a:t>
                </a:r>
                <a:endParaRPr lang="en-GB" sz="28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380749-F08A-459B-BB8D-60C9DC08F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81" y="3739879"/>
                <a:ext cx="11811518" cy="2246769"/>
              </a:xfrm>
              <a:prstGeom prst="rect">
                <a:avLst/>
              </a:prstGeom>
              <a:blipFill>
                <a:blip r:embed="rId5"/>
                <a:stretch>
                  <a:fillRect l="-1084" t="-2710" b="-6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B40A921-183A-4473-B50C-0396534C5DD0}"/>
              </a:ext>
            </a:extLst>
          </p:cNvPr>
          <p:cNvSpPr txBox="1"/>
          <p:nvPr/>
        </p:nvSpPr>
        <p:spPr>
          <a:xfrm>
            <a:off x="221913" y="707886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circular colliders</a:t>
            </a:r>
            <a:endParaRPr lang="en-GB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AD8CB-ECA2-470C-ACD7-C00219DF862C}"/>
              </a:ext>
            </a:extLst>
          </p:cNvPr>
          <p:cNvSpPr txBox="1"/>
          <p:nvPr/>
        </p:nvSpPr>
        <p:spPr>
          <a:xfrm>
            <a:off x="1477064" y="2497976"/>
            <a:ext cx="9541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L. Rivkin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8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39094-5012-4DD4-BED1-E074F297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7" b="9061"/>
          <a:stretch/>
        </p:blipFill>
        <p:spPr>
          <a:xfrm>
            <a:off x="1434355" y="634666"/>
            <a:ext cx="5697965" cy="3614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72EB1-910D-4EEF-90CB-3AE65D7F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848" y="1076091"/>
            <a:ext cx="4880152" cy="5683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A0F4E1-F697-4F07-8EB9-F2EC3CFEE756}"/>
              </a:ext>
            </a:extLst>
          </p:cNvPr>
          <p:cNvSpPr txBox="1"/>
          <p:nvPr/>
        </p:nvSpPr>
        <p:spPr>
          <a:xfrm>
            <a:off x="392508" y="6322224"/>
            <a:ext cx="1041846" cy="338554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Shiltsev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128CA-0599-4C4D-BBEB-50349934C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289" y="4249032"/>
            <a:ext cx="4102327" cy="2660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5F99A-BD58-4F5D-BCE3-D67990CBE3EF}"/>
              </a:ext>
            </a:extLst>
          </p:cNvPr>
          <p:cNvSpPr txBox="1"/>
          <p:nvPr/>
        </p:nvSpPr>
        <p:spPr>
          <a:xfrm>
            <a:off x="1038765" y="4472375"/>
            <a:ext cx="151229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 per pulse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14A3E-5B43-4C53-8B85-9527E4A0B06D}"/>
              </a:ext>
            </a:extLst>
          </p:cNvPr>
          <p:cNvSpPr txBox="1"/>
          <p:nvPr/>
        </p:nvSpPr>
        <p:spPr>
          <a:xfrm>
            <a:off x="7846559" y="651920"/>
            <a:ext cx="41320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efficiency challenge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5D6A4-7D72-4033-9A1E-1AAD02FF3284}"/>
              </a:ext>
            </a:extLst>
          </p:cNvPr>
          <p:cNvSpPr txBox="1"/>
          <p:nvPr/>
        </p:nvSpPr>
        <p:spPr>
          <a:xfrm>
            <a:off x="71120" y="882753"/>
            <a:ext cx="138459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&amp; J-PARC Power Upgrades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C70104-F2AD-430F-9FC7-1BF5CEE6739C}"/>
              </a:ext>
            </a:extLst>
          </p:cNvPr>
          <p:cNvSpPr txBox="1">
            <a:spLocks/>
          </p:cNvSpPr>
          <p:nvPr/>
        </p:nvSpPr>
        <p:spPr>
          <a:xfrm>
            <a:off x="0" y="-24275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>
                <a:latin typeface="Arial"/>
              </a:rPr>
              <a:t>e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fficienc</a:t>
            </a:r>
            <a:r>
              <a:rPr lang="en-GB" kern="0" dirty="0">
                <a:latin typeface="Arial"/>
              </a:rPr>
              <a:t>y and upgrade of 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super-beam facilities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17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D1489E-24FE-4A15-A1D6-A2C725134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rgbClr val="0C377B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challenge #6: exploring novel 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DC0A1-1AC2-408B-94D9-9CB01E79F68E}"/>
              </a:ext>
            </a:extLst>
          </p:cNvPr>
          <p:cNvSpPr txBox="1"/>
          <p:nvPr/>
        </p:nvSpPr>
        <p:spPr>
          <a:xfrm>
            <a:off x="243590" y="6488668"/>
            <a:ext cx="10564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J. Beacham, F. Zimmermann, 2022 </a:t>
            </a:r>
            <a:r>
              <a:rPr lang="en-GB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 J. Phys., </a:t>
            </a:r>
            <a:r>
              <a:rPr lang="en-GB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https://doi.org/10.1088/1367-2630/ac4921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812475-8AAB-4F6B-8159-375E871B9D09}"/>
                  </a:ext>
                </a:extLst>
              </p:cNvPr>
              <p:cNvSpPr txBox="1"/>
              <p:nvPr/>
            </p:nvSpPr>
            <p:spPr>
              <a:xfrm>
                <a:off x="0" y="628233"/>
                <a:ext cx="12191999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b="1" dirty="0"/>
                  <a:t>Very large hadron collider on the Moon (CCM</a:t>
                </a:r>
                <a:r>
                  <a:rPr lang="en-GB" sz="3200" dirty="0"/>
                  <a:t>),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sz="32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dirty="0">
                    <a:solidFill>
                      <a:srgbClr val="0000CC"/>
                    </a:solidFill>
                  </a:rPr>
                  <a:t>11 Mm, </a:t>
                </a:r>
                <a:r>
                  <a:rPr lang="en-GB" sz="3200" i="1" dirty="0" err="1">
                    <a:solidFill>
                      <a:srgbClr val="0000CC"/>
                    </a:solidFill>
                  </a:rPr>
                  <a:t>E</a:t>
                </a:r>
                <a:r>
                  <a:rPr lang="en-GB" sz="3200" baseline="-25000" dirty="0" err="1">
                    <a:solidFill>
                      <a:srgbClr val="0000CC"/>
                    </a:solidFill>
                  </a:rPr>
                  <a:t>c.m</a:t>
                </a:r>
                <a:r>
                  <a:rPr lang="en-GB" sz="3200" baseline="-25000" dirty="0">
                    <a:solidFill>
                      <a:srgbClr val="0000CC"/>
                    </a:solidFill>
                  </a:rPr>
                  <a:t>.</a:t>
                </a:r>
                <a14:m>
                  <m:oMath xmlns:m="http://schemas.openxmlformats.org/officeDocument/2006/math">
                    <m:r>
                      <a:rPr lang="en-GB" sz="32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dirty="0">
                    <a:solidFill>
                      <a:srgbClr val="0000CC"/>
                    </a:solidFill>
                  </a:rPr>
                  <a:t>14 </a:t>
                </a:r>
                <a:r>
                  <a:rPr lang="en-GB" sz="3200" dirty="0" err="1">
                    <a:solidFill>
                      <a:srgbClr val="0000CC"/>
                    </a:solidFill>
                  </a:rPr>
                  <a:t>PeV</a:t>
                </a:r>
                <a:r>
                  <a:rPr lang="en-GB" sz="3200" dirty="0">
                    <a:solidFill>
                      <a:srgbClr val="0000CC"/>
                    </a:solidFill>
                  </a:rPr>
                  <a:t> </a:t>
                </a:r>
                <a:r>
                  <a:rPr lang="en-GB" sz="2400" dirty="0"/>
                  <a:t>(1000x LHC’s), 6x10</a:t>
                </a:r>
                <a:r>
                  <a:rPr lang="en-GB" sz="2400" baseline="30000" dirty="0"/>
                  <a:t>5</a:t>
                </a:r>
                <a:r>
                  <a:rPr lang="en-GB" sz="2400" dirty="0"/>
                  <a:t> dipoles with </a:t>
                </a:r>
                <a:r>
                  <a:rPr lang="en-GB" sz="2400" b="1" dirty="0"/>
                  <a:t>20 T field</a:t>
                </a:r>
                <a:r>
                  <a:rPr lang="en-GB" sz="2400" dirty="0"/>
                  <a:t>, either </a:t>
                </a:r>
                <a:r>
                  <a:rPr lang="en-GB" sz="2400" dirty="0" err="1"/>
                  <a:t>ReBCO</a:t>
                </a:r>
                <a:r>
                  <a:rPr lang="en-GB" sz="2400" dirty="0"/>
                  <a:t>, requiring ~7-13 k tons rare-earth elements, or IBS, requiring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a million tons of IBS. </a:t>
                </a:r>
                <a:r>
                  <a:rPr lang="en-GB" sz="2400" b="1" dirty="0">
                    <a:solidFill>
                      <a:srgbClr val="0000CC"/>
                    </a:solidFill>
                  </a:rPr>
                  <a:t>Many of the raw materials required to construct machine, injector complex, detectors, and facilities can potentially be sourced directly on the Moon</a:t>
                </a:r>
                <a:r>
                  <a:rPr lang="en-GB" sz="2400" b="1" dirty="0"/>
                  <a:t>. </a:t>
                </a:r>
                <a:r>
                  <a:rPr lang="en-GB" sz="2400" b="1" dirty="0">
                    <a:solidFill>
                      <a:srgbClr val="0000CC"/>
                    </a:solidFill>
                  </a:rPr>
                  <a:t>11000-km tunnel a few 10 to 100 m under lunar surface </a:t>
                </a:r>
                <a:r>
                  <a:rPr lang="en-GB" sz="2400" dirty="0"/>
                  <a:t>to avoid </a:t>
                </a:r>
                <a:r>
                  <a:rPr lang="en-GB" sz="2400" dirty="0" err="1"/>
                  <a:t>lunary</a:t>
                </a:r>
                <a:r>
                  <a:rPr lang="en-GB" sz="2400" dirty="0"/>
                  <a:t> day-night temperature variations, cosmic radiation damage, and meteoroid strikes</a:t>
                </a:r>
                <a:r>
                  <a:rPr lang="en-GB" sz="2400" dirty="0">
                    <a:solidFill>
                      <a:srgbClr val="0000CC"/>
                    </a:solidFill>
                  </a:rPr>
                  <a:t>. </a:t>
                </a:r>
                <a:r>
                  <a:rPr lang="en-GB" sz="2400" b="1" dirty="0">
                    <a:solidFill>
                      <a:srgbClr val="0000CC"/>
                    </a:solidFill>
                  </a:rPr>
                  <a:t>Dyson band or belt to continuously collect sun power</a:t>
                </a:r>
                <a:r>
                  <a:rPr lang="en-GB" sz="2400" b="1" dirty="0"/>
                  <a:t>.</a:t>
                </a:r>
                <a:r>
                  <a:rPr lang="en-GB" sz="2400" dirty="0"/>
                  <a:t> Required: &lt;0.1% sun power incident on Moon surface.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812475-8AAB-4F6B-8159-375E871B9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8233"/>
                <a:ext cx="12191999" cy="2800767"/>
              </a:xfrm>
              <a:prstGeom prst="rect">
                <a:avLst/>
              </a:prstGeom>
              <a:blipFill>
                <a:blip r:embed="rId3"/>
                <a:stretch>
                  <a:fillRect l="-1250" t="-2609" r="-900" b="-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A6893A12-636D-4A48-BCBF-F1350D437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290"/>
            <a:ext cx="4781862" cy="2689797"/>
          </a:xfrm>
          <a:prstGeom prst="rect">
            <a:avLst/>
          </a:prstGeom>
        </p:spPr>
      </p:pic>
      <p:pic>
        <p:nvPicPr>
          <p:cNvPr id="11" name="Picture 10" descr="Diagram, venn diagram&#10;&#10;Description automatically generated">
            <a:extLst>
              <a:ext uri="{FF2B5EF4-FFF2-40B4-BE49-F238E27FC236}">
                <a16:creationId xmlns:a16="http://schemas.microsoft.com/office/drawing/2014/main" id="{5ED90190-EC4A-4E6D-A5F0-9B4C6DD6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62" y="3454916"/>
            <a:ext cx="4929012" cy="299096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8AA33E2-CC8E-4616-8DF6-5D7348C6F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08" y="3634790"/>
            <a:ext cx="3296236" cy="32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5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DE973A-8FC4-4209-9AD1-BBFAB8A9E439}"/>
              </a:ext>
            </a:extLst>
          </p:cNvPr>
          <p:cNvSpPr txBox="1">
            <a:spLocks/>
          </p:cNvSpPr>
          <p:nvPr/>
        </p:nvSpPr>
        <p:spPr>
          <a:xfrm>
            <a:off x="0" y="-5724"/>
            <a:ext cx="12192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storage rings as tools to detect </a:t>
            </a: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or generate </a:t>
            </a:r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gravitational waves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13CC1-75C2-4FD5-84E6-E59EFC3F7087}"/>
              </a:ext>
            </a:extLst>
          </p:cNvPr>
          <p:cNvSpPr txBox="1"/>
          <p:nvPr/>
        </p:nvSpPr>
        <p:spPr>
          <a:xfrm>
            <a:off x="152400" y="6150114"/>
            <a:ext cx="4743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J. Ellis et al (2021),  </a:t>
            </a:r>
            <a:r>
              <a:rPr lang="en-GB" sz="2000" dirty="0">
                <a:hlinkClick r:id="rId2"/>
              </a:rPr>
              <a:t>https://arxiv.org/abs/2105.00992</a:t>
            </a:r>
            <a:r>
              <a:rPr lang="en-GB" sz="2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F5D87-D5BD-4C24-874A-4FD0549EE06A}"/>
              </a:ext>
            </a:extLst>
          </p:cNvPr>
          <p:cNvSpPr txBox="1"/>
          <p:nvPr/>
        </p:nvSpPr>
        <p:spPr>
          <a:xfrm>
            <a:off x="133350" y="750360"/>
            <a:ext cx="288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ARIES workshop 2021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2266E5-1BC7-43E3-800D-E89D1CDB4114}"/>
              </a:ext>
            </a:extLst>
          </p:cNvPr>
          <p:cNvSpPr txBox="1"/>
          <p:nvPr/>
        </p:nvSpPr>
        <p:spPr>
          <a:xfrm>
            <a:off x="133350" y="5543549"/>
            <a:ext cx="447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Accelerators meet gravitational waves – CERN Courier</a:t>
            </a:r>
            <a:endParaRPr lang="en-GB" dirty="0"/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02C74AD-F44A-4EF2-B2AF-F7E78D950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2024"/>
            <a:ext cx="3251204" cy="43315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4601B7-19E7-4BD2-B650-104A76780F85}"/>
              </a:ext>
            </a:extLst>
          </p:cNvPr>
          <p:cNvSpPr txBox="1"/>
          <p:nvPr/>
        </p:nvSpPr>
        <p:spPr>
          <a:xfrm>
            <a:off x="4171950" y="6088025"/>
            <a:ext cx="7886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Sources and sensitivities GW sources (shaded) and detector sensitivities (lines), incl. space-based interferometer LISA,  ground-based LIGO and Einstein Telescope. Accelerator-based detection methods and sources are superimposed based on optimistic assumptions.</a:t>
            </a:r>
          </a:p>
        </p:txBody>
      </p:sp>
      <p:pic>
        <p:nvPicPr>
          <p:cNvPr id="29" name="Picture 28" descr="Chart, diagram&#10;&#10;Description automatically generated">
            <a:extLst>
              <a:ext uri="{FF2B5EF4-FFF2-40B4-BE49-F238E27FC236}">
                <a16:creationId xmlns:a16="http://schemas.microsoft.com/office/drawing/2014/main" id="{7ADC2413-0C65-4544-A097-22F6A6EA1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2" y="829021"/>
            <a:ext cx="8410218" cy="5271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83ED4-76FC-4D56-BA9F-CE5DA781A271}"/>
              </a:ext>
            </a:extLst>
          </p:cNvPr>
          <p:cNvSpPr txBox="1"/>
          <p:nvPr/>
        </p:nvSpPr>
        <p:spPr>
          <a:xfrm rot="20535401">
            <a:off x="1899805" y="2937753"/>
            <a:ext cx="9667424" cy="2308324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challenging, but maybe not hopeless - 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note: earlier studies in 1980’s and 90’s, e.g.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</a:rPr>
              <a:t>G. Diambrini Palazzi, D. Fargion, P. Chen, D. Zer-Zion, 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</a:rPr>
              <a:t>J. Van Holten, H. Schmickler, A. Jansson, M. Lindroos,... 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C51D1-231E-B706-592B-AECAF61B096E}"/>
              </a:ext>
            </a:extLst>
          </p:cNvPr>
          <p:cNvSpPr txBox="1"/>
          <p:nvPr/>
        </p:nvSpPr>
        <p:spPr>
          <a:xfrm>
            <a:off x="689819" y="4503828"/>
            <a:ext cx="107393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Tusculanae</a:t>
            </a:r>
            <a:r>
              <a:rPr lang="en-GB" sz="3200" b="1" dirty="0">
                <a:solidFill>
                  <a:schemeClr val="bg1"/>
                </a:solidFill>
              </a:rPr>
              <a:t> Disputationes, 45 BC</a:t>
            </a:r>
            <a:r>
              <a:rPr lang="en-GB" sz="3200" dirty="0">
                <a:solidFill>
                  <a:schemeClr val="bg1"/>
                </a:solidFill>
              </a:rPr>
              <a:t>: series of dialogues that take place during </a:t>
            </a:r>
            <a:r>
              <a:rPr lang="en-GB" sz="3200" b="1" dirty="0">
                <a:solidFill>
                  <a:schemeClr val="bg1"/>
                </a:solidFill>
              </a:rPr>
              <a:t>five days</a:t>
            </a:r>
            <a:r>
              <a:rPr lang="en-GB" sz="3200" dirty="0">
                <a:solidFill>
                  <a:schemeClr val="bg1"/>
                </a:solidFill>
              </a:rPr>
              <a:t> at Cicero’s villa </a:t>
            </a:r>
            <a:r>
              <a:rPr lang="en-GB" sz="3200" b="1" dirty="0">
                <a:solidFill>
                  <a:schemeClr val="bg1"/>
                </a:solidFill>
              </a:rPr>
              <a:t>at Tusculum (now the town of Frascati</a:t>
            </a:r>
            <a:r>
              <a:rPr lang="en-GB" sz="3200" dirty="0">
                <a:solidFill>
                  <a:schemeClr val="bg1"/>
                </a:solidFill>
              </a:rPr>
              <a:t> near Rome) – Might the Frascati eeFACT’22 proceedings (5 days of talks!) become equally famous?!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7C7D4D-9E23-37CF-0F9C-F8A049E3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47" y="876447"/>
            <a:ext cx="2239489" cy="31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81FD8-D4E6-B190-5B12-9CCAF69F1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29" y="876447"/>
            <a:ext cx="2071485" cy="3119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932BD-08FA-A09F-5529-231059B39EBD}"/>
              </a:ext>
            </a:extLst>
          </p:cNvPr>
          <p:cNvSpPr txBox="1"/>
          <p:nvPr/>
        </p:nvSpPr>
        <p:spPr>
          <a:xfrm>
            <a:off x="5797035" y="787358"/>
            <a:ext cx="26507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Marcus Tullius Cicero,</a:t>
            </a:r>
          </a:p>
          <a:p>
            <a:r>
              <a:rPr lang="en-GB" sz="3600" dirty="0">
                <a:solidFill>
                  <a:schemeClr val="bg1"/>
                </a:solidFill>
              </a:rPr>
              <a:t>106-43 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46D2D-F867-2845-F8B1-7CC1693D9BAC}"/>
              </a:ext>
            </a:extLst>
          </p:cNvPr>
          <p:cNvSpPr txBox="1"/>
          <p:nvPr/>
        </p:nvSpPr>
        <p:spPr>
          <a:xfrm>
            <a:off x="1101117" y="876447"/>
            <a:ext cx="2071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This is the place to make progress !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A767-BB17-4410-93F3-DEB23AC71C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SR in the arcs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possible mitigations </a:t>
            </a:r>
            <a:r>
              <a:rPr lang="en-GB" altLang="en-US" sz="2400" kern="0" dirty="0">
                <a:latin typeface="Arial" panose="020B0604020202020204" pitchFamily="34" charset="0"/>
                <a:ea typeface="+mn-ea"/>
                <a:cs typeface="+mn-cs"/>
              </a:rPr>
              <a:t>(challenge #1)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024F87-67E5-41EF-AB54-FC964E5C5FDA}"/>
                  </a:ext>
                </a:extLst>
              </p:cNvPr>
              <p:cNvSpPr txBox="1"/>
              <p:nvPr/>
            </p:nvSpPr>
            <p:spPr>
              <a:xfrm>
                <a:off x="13766" y="857768"/>
                <a:ext cx="12178234" cy="60002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mitigations: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large bending radius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r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1"/>
                <a:r>
                  <a:rPr lang="en-US" sz="3200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large circular collider     </a:t>
                </a:r>
              </a:p>
              <a:p>
                <a:pPr marL="354013" marR="0" lvl="0" indent="-35401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446088" algn="l"/>
                  </a:tabLst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</a:rPr>
                  <a:t>linear collider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</a:p>
              <a:p>
                <a:pPr lvl="1">
                  <a:tabLst>
                    <a:tab pos="446088" algn="l"/>
                  </a:tabLst>
                </a:pPr>
                <a:r>
                  <a:rPr lang="en-US" sz="3200" b="1" dirty="0">
                    <a:solidFill>
                      <a:srgbClr val="000099"/>
                    </a:solidFill>
                    <a:latin typeface="Calibri" panose="020F0502020204030204"/>
                  </a:rPr>
                  <a:t>	</a:t>
                </a:r>
                <a:r>
                  <a:rPr lang="en-US" sz="3200" noProof="0" dirty="0">
                    <a:latin typeface="Calibri" panose="020F0502020204030204"/>
                  </a:rPr>
                  <a:t>-</a:t>
                </a:r>
                <a:r>
                  <a:rPr lang="en-US" sz="3200" b="1" noProof="0" dirty="0">
                    <a:solidFill>
                      <a:srgbClr val="000099"/>
                    </a:solidFill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</a:rPr>
                  <a:t>”almost” no arcs,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</a:rPr>
                  <a:t>but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</a:rPr>
                  <a:t>beamstrahlung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muon collider</a:t>
                </a:r>
              </a:p>
              <a:p>
                <a:pPr lvl="0" defTabSz="441325">
                  <a:tabLst>
                    <a:tab pos="898525" algn="l"/>
                  </a:tabLst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	</a:t>
                </a:r>
                <a:r>
                  <a:rPr lang="en-US" sz="2800" dirty="0"/>
                  <a:t>-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</a:rPr>
                  <a:t>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~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200 heavier than e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±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→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~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10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9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x less radiation </a:t>
                </a:r>
              </a:p>
              <a:p>
                <a:pPr lvl="0" defTabSz="441325">
                  <a:tabLst>
                    <a:tab pos="898525" algn="l"/>
                  </a:tabLst>
                </a:pP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		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at same energy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 	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and radius, but 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m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’s decay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shaping beam </a:t>
                </a:r>
                <a:r>
                  <a:rPr lang="en-GB" sz="3200" b="1" noProof="0" dirty="0">
                    <a:solidFill>
                      <a:srgbClr val="000099"/>
                    </a:solidFill>
                    <a:latin typeface="Calibri" panose="020F0502020204030204"/>
                  </a:rPr>
                  <a:t>vacuum </a:t>
                </a: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chamber or the beam itself</a:t>
                </a:r>
              </a:p>
              <a:p>
                <a:pPr marL="0" marR="0" lvl="0" indent="0" algn="l" defTabSz="4460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		- tiny vacuum chamber in large ring,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𝝀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𝒔𝒉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𝟐</m:t>
                    </m:r>
                    <m:rad>
                      <m:radPr>
                        <m:degHide m:val="on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9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9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99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𝟑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𝝆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 with </a:t>
                </a:r>
                <a:r>
                  <a:rPr kumimoji="0" lang="en-GB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d: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pipe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diameter </a:t>
                </a:r>
              </a:p>
              <a:p>
                <a:pPr marL="0" marR="0" lvl="0" indent="0" algn="l" defTabSz="4460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		-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beam</a:t>
                </a:r>
                <a:r>
                  <a:rPr kumimoji="0" lang="en-GB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shaping to suppress radiation</a:t>
                </a: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; 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 DC beam does not radiate! </a:t>
                </a:r>
              </a:p>
              <a:p>
                <a:pPr marL="0" marR="0" lvl="0" indent="0" algn="l" defTabSz="4460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dirty="0">
                    <a:solidFill>
                      <a:prstClr val="black"/>
                    </a:solidFill>
                    <a:latin typeface="Calibri" panose="020F0502020204030204"/>
                  </a:rPr>
                  <a:t>				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explored in EU 	projects ARIES &amp; I.FAST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024F87-67E5-41EF-AB54-FC964E5C5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6" y="857768"/>
                <a:ext cx="12178234" cy="6000232"/>
              </a:xfrm>
              <a:prstGeom prst="rect">
                <a:avLst/>
              </a:prstGeom>
              <a:blipFill>
                <a:blip r:embed="rId2"/>
                <a:stretch>
                  <a:fillRect l="-1251" t="-1321" b="-1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A82B47A-7F9F-45E5-A693-6FE1A43D04DA}"/>
              </a:ext>
            </a:extLst>
          </p:cNvPr>
          <p:cNvSpPr txBox="1"/>
          <p:nvPr/>
        </p:nvSpPr>
        <p:spPr>
          <a:xfrm>
            <a:off x="5030503" y="1861458"/>
            <a:ext cx="2495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next slide</a:t>
            </a:r>
            <a:endParaRPr lang="en-GB" sz="3600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481E6-6256-48BF-A2EE-E40868956894}"/>
              </a:ext>
            </a:extLst>
          </p:cNvPr>
          <p:cNvSpPr txBox="1"/>
          <p:nvPr/>
        </p:nvSpPr>
        <p:spPr>
          <a:xfrm>
            <a:off x="7681174" y="2878870"/>
            <a:ext cx="355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next </a:t>
            </a:r>
            <a:r>
              <a:rPr lang="en-GB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en-GB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slides</a:t>
            </a:r>
            <a:endParaRPr lang="en-GB" sz="36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7CB2E-93D9-4DA6-A735-9E1AC0EBDAC2}"/>
              </a:ext>
            </a:extLst>
          </p:cNvPr>
          <p:cNvSpPr txBox="1"/>
          <p:nvPr/>
        </p:nvSpPr>
        <p:spPr>
          <a:xfrm>
            <a:off x="8481274" y="4366541"/>
            <a:ext cx="157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later</a:t>
            </a:r>
            <a:endParaRPr lang="en-GB" sz="3600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9EBD9-F00E-409C-8BCF-78B44781F029}"/>
              </a:ext>
            </a:extLst>
          </p:cNvPr>
          <p:cNvSpPr txBox="1"/>
          <p:nvPr/>
        </p:nvSpPr>
        <p:spPr>
          <a:xfrm>
            <a:off x="7525866" y="6192635"/>
            <a:ext cx="157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later</a:t>
            </a:r>
            <a:endParaRPr lang="en-GB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02536-EA78-4FC7-B0D5-DBE478B83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9" y="634314"/>
            <a:ext cx="5001216" cy="5408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D0BC2D-C171-4D1F-A2A4-4428BB233BAD}"/>
                  </a:ext>
                </a:extLst>
              </p:cNvPr>
              <p:cNvSpPr txBox="1"/>
              <p:nvPr/>
            </p:nvSpPr>
            <p:spPr>
              <a:xfrm>
                <a:off x="10028190" y="1399771"/>
                <a:ext cx="2072362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365 GeV </a:t>
                </a:r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c.m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↔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100 km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cost-optimized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circumference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D0BC2D-C171-4D1F-A2A4-4428BB233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90" y="1399771"/>
                <a:ext cx="2072362" cy="1938992"/>
              </a:xfrm>
              <a:prstGeom prst="rect">
                <a:avLst/>
              </a:prstGeom>
              <a:blipFill>
                <a:blip r:embed="rId3"/>
                <a:stretch>
                  <a:fillRect l="-4412" t="-2516" r="-3529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239F64FC-E236-4572-9DE4-C0D3F774E5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SR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→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size of circular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600" b="1" i="0" u="none" strike="noStrike" kern="0" cap="none" spc="0" normalizeH="0" baseline="30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 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(challenge #1)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9EA9281-547D-43DA-902C-66CAC6238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/>
          <a:stretch/>
        </p:blipFill>
        <p:spPr>
          <a:xfrm>
            <a:off x="0" y="850561"/>
            <a:ext cx="6965360" cy="39920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61CBD9-C786-455B-9512-3F3200E4DAC9}"/>
              </a:ext>
            </a:extLst>
          </p:cNvPr>
          <p:cNvCxnSpPr/>
          <p:nvPr/>
        </p:nvCxnSpPr>
        <p:spPr>
          <a:xfrm flipV="1">
            <a:off x="9859425" y="1568245"/>
            <a:ext cx="0" cy="387773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87CEF0-EF24-4789-937A-64E0678983BD}"/>
              </a:ext>
            </a:extLst>
          </p:cNvPr>
          <p:cNvSpPr txBox="1"/>
          <p:nvPr/>
        </p:nvSpPr>
        <p:spPr>
          <a:xfrm>
            <a:off x="257694" y="4397109"/>
            <a:ext cx="5403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points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Myers, “</a:t>
            </a:r>
            <a:r>
              <a:rPr kumimoji="0" lang="en-US" sz="2000" b="0" i="1" u="none" strike="noStrike" kern="15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ea typeface="Arial Unicode MS"/>
                <a:cs typeface="Arial Unicode MS"/>
              </a:rPr>
              <a:t>FCC - Building on the Shoulders of Giants</a:t>
            </a:r>
            <a:r>
              <a:rPr kumimoji="0" lang="en-US" sz="2000" b="0" i="0" u="none" strike="noStrike" kern="15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ea typeface="Arial Unicode MS"/>
                <a:cs typeface="Arial Unicode MS"/>
              </a:rPr>
              <a:t>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5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ea typeface="Arial Unicode MS"/>
                <a:cs typeface="Arial Unicode MS"/>
              </a:rPr>
              <a:t>submitted to EPJ+ (2021)</a:t>
            </a:r>
            <a:endParaRPr kumimoji="0" lang="en-GB" sz="2000" b="0" i="0" u="none" strike="noStrike" kern="15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 Light" panose="020F0302020204030204" pitchFamily="34" charset="0"/>
              <a:ea typeface="Arial Unicode MS"/>
              <a:cs typeface="Arial Unicode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EBCE2-6B85-4E22-A0ED-4C4FDFAD6C76}"/>
              </a:ext>
            </a:extLst>
          </p:cNvPr>
          <p:cNvSpPr txBox="1"/>
          <p:nvPr/>
        </p:nvSpPr>
        <p:spPr>
          <a:xfrm>
            <a:off x="6435458" y="5880163"/>
            <a:ext cx="5621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Richter, “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High Energy Electron-Positron Colliding Beams for the Study of Weak Interactions”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NIM 136 (1976) 47-60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C5018-70AB-4CC7-9C11-6D439FB3E7E4}"/>
              </a:ext>
            </a:extLst>
          </p:cNvPr>
          <p:cNvSpPr txBox="1"/>
          <p:nvPr/>
        </p:nvSpPr>
        <p:spPr>
          <a:xfrm>
            <a:off x="38909" y="5451855"/>
            <a:ext cx="615774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Serendipitously, 90-100 km is exactly the size required for a 100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hadron collider and optimum tunnel size in the Lake Geneva basin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1B3B4-9379-4273-856F-5A9428498D9E}"/>
              </a:ext>
            </a:extLst>
          </p:cNvPr>
          <p:cNvSpPr txBox="1"/>
          <p:nvPr/>
        </p:nvSpPr>
        <p:spPr>
          <a:xfrm>
            <a:off x="9246181" y="6385137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circular colliders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2577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9F64FC-E236-4572-9DE4-C0D3F774E5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0561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SR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→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linear collider beam delivery 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(challenge #1)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69DBF-C690-4D5D-B550-C7299E9EB805}"/>
              </a:ext>
            </a:extLst>
          </p:cNvPr>
          <p:cNvSpPr txBox="1"/>
          <p:nvPr/>
        </p:nvSpPr>
        <p:spPr>
          <a:xfrm>
            <a:off x="43841" y="970932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C377B"/>
                </a:solidFill>
                <a:latin typeface="Arial"/>
              </a:rPr>
              <a:t>linear colliders</a:t>
            </a:r>
            <a:endParaRPr lang="en-GB" sz="32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4E5FCB8-08C5-47F8-850D-13440D0FA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"/>
          <a:stretch/>
        </p:blipFill>
        <p:spPr>
          <a:xfrm>
            <a:off x="43841" y="1555707"/>
            <a:ext cx="5962002" cy="3497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5EEE33-4100-407E-BAFF-53D7743DD80B}"/>
              </a:ext>
            </a:extLst>
          </p:cNvPr>
          <p:cNvSpPr txBox="1"/>
          <p:nvPr/>
        </p:nvSpPr>
        <p:spPr>
          <a:xfrm>
            <a:off x="43841" y="4960225"/>
            <a:ext cx="6175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Historical footprints of CLIC 3-TeV and 500-GeV beam delivery systems (M. </a:t>
            </a:r>
            <a:r>
              <a:rPr lang="en-GB" sz="2000" dirty="0" err="1"/>
              <a:t>Aleksa</a:t>
            </a:r>
            <a:r>
              <a:rPr lang="en-GB" sz="2000" dirty="0"/>
              <a:t> et al., 2003, </a:t>
            </a:r>
            <a:r>
              <a:rPr lang="en-GB" sz="2000" b="0" i="0" dirty="0">
                <a:solidFill>
                  <a:srgbClr val="660033"/>
                </a:solidFill>
                <a:effectLst/>
                <a:latin typeface="PT Sans" panose="020B0503020203020204" pitchFamily="34" charset="0"/>
              </a:rPr>
              <a:t>CLIC-Note-551</a:t>
            </a:r>
            <a:r>
              <a:rPr lang="en-GB" sz="2000" dirty="0"/>
              <a:t>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8DACF8-B9A9-4206-8FAB-D6B3B21DDED9}"/>
                  </a:ext>
                </a:extLst>
              </p:cNvPr>
              <p:cNvSpPr txBox="1"/>
              <p:nvPr/>
            </p:nvSpPr>
            <p:spPr>
              <a:xfrm>
                <a:off x="43841" y="5657671"/>
                <a:ext cx="58743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SR in bending magnets caused a factor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2 loss in luminosity in 2003 CLIC BDS design at 3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TeV</a:t>
                </a:r>
                <a:r>
                  <a:rPr lang="en-US" sz="2400" dirty="0">
                    <a:solidFill>
                      <a:srgbClr val="FF0000"/>
                    </a:solidFill>
                  </a:rPr>
                  <a:t>; similarly for the SLC at 91 GeV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c.m</a:t>
                </a:r>
                <a:r>
                  <a:rPr lang="en-US" sz="2400" dirty="0">
                    <a:solidFill>
                      <a:srgbClr val="FF0000"/>
                    </a:solidFill>
                  </a:rPr>
                  <a:t>. (!)</a:t>
                </a:r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8DACF8-B9A9-4206-8FAB-D6B3B21DD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" y="5657671"/>
                <a:ext cx="5874320" cy="1200329"/>
              </a:xfrm>
              <a:prstGeom prst="rect">
                <a:avLst/>
              </a:prstGeom>
              <a:blipFill>
                <a:blip r:embed="rId3"/>
                <a:stretch>
                  <a:fillRect l="-1556" t="-4061" r="-2490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9D9C1BB-AC26-4ABA-8AC3-2CD9ABD8EE0B}"/>
              </a:ext>
            </a:extLst>
          </p:cNvPr>
          <p:cNvSpPr txBox="1"/>
          <p:nvPr/>
        </p:nvSpPr>
        <p:spPr>
          <a:xfrm>
            <a:off x="3557392" y="941524"/>
            <a:ext cx="7714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SR in bending magnets of the beam-delivery system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ECB130-8724-47A6-8B9F-EF6D9B8828D8}"/>
              </a:ext>
            </a:extLst>
          </p:cNvPr>
          <p:cNvSpPr txBox="1"/>
          <p:nvPr/>
        </p:nvSpPr>
        <p:spPr>
          <a:xfrm>
            <a:off x="6219171" y="3473842"/>
            <a:ext cx="5871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SR in final quadrupole magnet</a:t>
            </a:r>
          </a:p>
          <a:p>
            <a:r>
              <a:rPr lang="en-US" sz="2800" dirty="0">
                <a:solidFill>
                  <a:srgbClr val="0000CC"/>
                </a:solidFill>
              </a:rPr>
              <a:t>(“Oide effect”) limits collision spot size </a:t>
            </a:r>
            <a:endParaRPr lang="en-GB" sz="2800" dirty="0">
              <a:solidFill>
                <a:srgbClr val="0000CC"/>
              </a:solidFill>
            </a:endParaRP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04F13D0E-24DE-446C-BB01-7DF9B5BD8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48" y="1430676"/>
            <a:ext cx="3076484" cy="19477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D4E7F8-89B2-465C-A8ED-AF807FD9BB97}"/>
              </a:ext>
            </a:extLst>
          </p:cNvPr>
          <p:cNvSpPr txBox="1"/>
          <p:nvPr/>
        </p:nvSpPr>
        <p:spPr>
          <a:xfrm>
            <a:off x="9042400" y="1480129"/>
            <a:ext cx="31057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Other footprints of CLIC 3-TeV and 500-GeV beam delivery systems (G. Zamudio, R. Tomas, 2011, </a:t>
            </a:r>
            <a:r>
              <a:rPr lang="en-GB" sz="2000" b="0" i="0" dirty="0">
                <a:solidFill>
                  <a:srgbClr val="660033"/>
                </a:solidFill>
                <a:effectLst/>
                <a:latin typeface="PT Sans" panose="020B0503020203020204" pitchFamily="34" charset="0"/>
              </a:rPr>
              <a:t>CLIC-Note-882</a:t>
            </a:r>
            <a:r>
              <a:rPr lang="en-GB" sz="2000" dirty="0"/>
              <a:t> 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A65F8F-BEBF-4082-A1BF-C2C0F467FC9B}"/>
              </a:ext>
            </a:extLst>
          </p:cNvPr>
          <p:cNvSpPr txBox="1"/>
          <p:nvPr/>
        </p:nvSpPr>
        <p:spPr>
          <a:xfrm>
            <a:off x="8195814" y="4309452"/>
            <a:ext cx="615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K. Oide, Phys. Rev. Lett. 61, 1713 (1988) </a:t>
            </a:r>
          </a:p>
        </p:txBody>
      </p:sp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90EE64BE-9248-431C-B522-B4891AF33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07" y="4710045"/>
            <a:ext cx="2417069" cy="202692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B190A23-40BC-4203-8389-A17C6539D191}"/>
              </a:ext>
            </a:extLst>
          </p:cNvPr>
          <p:cNvGrpSpPr/>
          <p:nvPr/>
        </p:nvGrpSpPr>
        <p:grpSpPr>
          <a:xfrm>
            <a:off x="9651045" y="4789051"/>
            <a:ext cx="433480" cy="1646601"/>
            <a:chOff x="9781674" y="4790446"/>
            <a:chExt cx="457200" cy="11260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2FB83F-FE81-43AB-A24E-313766722941}"/>
                </a:ext>
              </a:extLst>
            </p:cNvPr>
            <p:cNvGrpSpPr/>
            <p:nvPr/>
          </p:nvGrpSpPr>
          <p:grpSpPr>
            <a:xfrm>
              <a:off x="9781674" y="4800600"/>
              <a:ext cx="457200" cy="1115876"/>
              <a:chOff x="9781674" y="4800600"/>
              <a:chExt cx="457200" cy="1115876"/>
            </a:xfrm>
          </p:grpSpPr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9458AF55-DF73-4367-8505-CA829298A908}"/>
                  </a:ext>
                </a:extLst>
              </p:cNvPr>
              <p:cNvSpPr/>
              <p:nvPr/>
            </p:nvSpPr>
            <p:spPr>
              <a:xfrm>
                <a:off x="9781674" y="4800600"/>
                <a:ext cx="457200" cy="1115876"/>
              </a:xfrm>
              <a:prstGeom prst="arc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DBDF21A2-97EB-481C-B5B1-BA0B1A22EE49}"/>
                  </a:ext>
                </a:extLst>
              </p:cNvPr>
              <p:cNvSpPr/>
              <p:nvPr/>
            </p:nvSpPr>
            <p:spPr>
              <a:xfrm flipV="1">
                <a:off x="9781674" y="4800600"/>
                <a:ext cx="457200" cy="1115876"/>
              </a:xfrm>
              <a:prstGeom prst="arc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DAABEEE-7FA1-456E-8DE8-FC982704B009}"/>
                </a:ext>
              </a:extLst>
            </p:cNvPr>
            <p:cNvGrpSpPr/>
            <p:nvPr/>
          </p:nvGrpSpPr>
          <p:grpSpPr>
            <a:xfrm flipH="1">
              <a:off x="9781674" y="4790446"/>
              <a:ext cx="457200" cy="1115876"/>
              <a:chOff x="9781674" y="4800600"/>
              <a:chExt cx="457200" cy="1115876"/>
            </a:xfrm>
          </p:grpSpPr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62EEF19C-6AA0-4589-A7E4-09037629E039}"/>
                  </a:ext>
                </a:extLst>
              </p:cNvPr>
              <p:cNvSpPr/>
              <p:nvPr/>
            </p:nvSpPr>
            <p:spPr>
              <a:xfrm>
                <a:off x="9781674" y="4800600"/>
                <a:ext cx="457200" cy="1115876"/>
              </a:xfrm>
              <a:prstGeom prst="arc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25A61290-9CCC-4D2D-B61D-1CD96048B422}"/>
                  </a:ext>
                </a:extLst>
              </p:cNvPr>
              <p:cNvSpPr/>
              <p:nvPr/>
            </p:nvSpPr>
            <p:spPr>
              <a:xfrm flipV="1">
                <a:off x="9781674" y="4800600"/>
                <a:ext cx="457200" cy="1115876"/>
              </a:xfrm>
              <a:prstGeom prst="arc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5636A6-A43B-4BA1-ABEB-6D9B221A87E4}"/>
              </a:ext>
            </a:extLst>
          </p:cNvPr>
          <p:cNvCxnSpPr/>
          <p:nvPr/>
        </p:nvCxnSpPr>
        <p:spPr>
          <a:xfrm>
            <a:off x="9155039" y="5626056"/>
            <a:ext cx="2353338" cy="114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26A2DC-2D9B-4A60-9023-7076D04F9156}"/>
              </a:ext>
            </a:extLst>
          </p:cNvPr>
          <p:cNvCxnSpPr/>
          <p:nvPr/>
        </p:nvCxnSpPr>
        <p:spPr>
          <a:xfrm>
            <a:off x="9293019" y="5052731"/>
            <a:ext cx="627017" cy="0"/>
          </a:xfrm>
          <a:prstGeom prst="straightConnector1">
            <a:avLst/>
          </a:prstGeom>
          <a:ln w="444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53F1F5-9BFF-4DC8-8196-8FB5447F1FCC}"/>
              </a:ext>
            </a:extLst>
          </p:cNvPr>
          <p:cNvCxnSpPr>
            <a:cxnSpLocks/>
          </p:cNvCxnSpPr>
          <p:nvPr/>
        </p:nvCxnSpPr>
        <p:spPr>
          <a:xfrm>
            <a:off x="9920036" y="5065397"/>
            <a:ext cx="1183393" cy="586957"/>
          </a:xfrm>
          <a:prstGeom prst="straightConnector1">
            <a:avLst/>
          </a:prstGeom>
          <a:ln w="444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84A1A89-6035-4877-90E9-7E290D41470E}"/>
              </a:ext>
            </a:extLst>
          </p:cNvPr>
          <p:cNvCxnSpPr>
            <a:cxnSpLocks/>
          </p:cNvCxnSpPr>
          <p:nvPr/>
        </p:nvCxnSpPr>
        <p:spPr>
          <a:xfrm>
            <a:off x="9874853" y="5143974"/>
            <a:ext cx="839354" cy="618647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C78E16-8F26-4D02-B2A7-4263001F9921}"/>
              </a:ext>
            </a:extLst>
          </p:cNvPr>
          <p:cNvCxnSpPr/>
          <p:nvPr/>
        </p:nvCxnSpPr>
        <p:spPr>
          <a:xfrm>
            <a:off x="9240768" y="5143974"/>
            <a:ext cx="627017" cy="0"/>
          </a:xfrm>
          <a:prstGeom prst="straightConnector1">
            <a:avLst/>
          </a:prstGeom>
          <a:ln w="444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4351BDE-2086-469B-B63E-5C4243E545E4}"/>
              </a:ext>
            </a:extLst>
          </p:cNvPr>
          <p:cNvCxnSpPr/>
          <p:nvPr/>
        </p:nvCxnSpPr>
        <p:spPr>
          <a:xfrm flipV="1">
            <a:off x="9920036" y="4929620"/>
            <a:ext cx="548267" cy="214354"/>
          </a:xfrm>
          <a:prstGeom prst="straightConnector1">
            <a:avLst/>
          </a:prstGeom>
          <a:ln w="44450">
            <a:solidFill>
              <a:srgbClr val="FFC000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F3F9E1D-D3A5-467B-8C27-EC718E04FBBA}"/>
              </a:ext>
            </a:extLst>
          </p:cNvPr>
          <p:cNvSpPr txBox="1"/>
          <p:nvPr/>
        </p:nvSpPr>
        <p:spPr>
          <a:xfrm>
            <a:off x="10468303" y="4539608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endParaRPr lang="en-GB" sz="2400" b="1" dirty="0">
              <a:solidFill>
                <a:srgbClr val="FFC000"/>
              </a:solidFill>
              <a:latin typeface="Symbol" panose="05050102010706020507" pitchFamily="18" charset="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989C16-9C61-4E67-8313-3410BF97B226}"/>
              </a:ext>
            </a:extLst>
          </p:cNvPr>
          <p:cNvSpPr txBox="1"/>
          <p:nvPr/>
        </p:nvSpPr>
        <p:spPr>
          <a:xfrm>
            <a:off x="8970626" y="6492026"/>
            <a:ext cx="238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F5597"/>
                </a:solidFill>
              </a:rPr>
              <a:t>final quadrupole lens</a:t>
            </a:r>
            <a:endParaRPr lang="en-GB" sz="2000" dirty="0">
              <a:solidFill>
                <a:srgbClr val="2F5597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802053-C2AC-4D39-A878-163A30B8731B}"/>
              </a:ext>
            </a:extLst>
          </p:cNvPr>
          <p:cNvSpPr txBox="1"/>
          <p:nvPr/>
        </p:nvSpPr>
        <p:spPr>
          <a:xfrm>
            <a:off x="10623955" y="570285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baseline="30000" dirty="0">
                <a:solidFill>
                  <a:srgbClr val="FF0000"/>
                </a:solidFill>
              </a:rPr>
              <a:t>-</a:t>
            </a:r>
            <a:endParaRPr lang="en-GB" sz="2400" b="1" i="1" baseline="300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2016EC-4179-4708-B37D-72C5AB947F33}"/>
              </a:ext>
            </a:extLst>
          </p:cNvPr>
          <p:cNvSpPr txBox="1"/>
          <p:nvPr/>
        </p:nvSpPr>
        <p:spPr>
          <a:xfrm>
            <a:off x="11103467" y="519068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</a:rPr>
              <a:t>e</a:t>
            </a:r>
            <a:r>
              <a:rPr lang="en-US" sz="2400" b="1" i="1" baseline="30000" dirty="0">
                <a:solidFill>
                  <a:srgbClr val="00B050"/>
                </a:solidFill>
              </a:rPr>
              <a:t>-</a:t>
            </a:r>
            <a:endParaRPr lang="en-GB" sz="2400" b="1" i="1" baseline="30000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A39CBE-2184-4451-BF54-764C6D7110B5}"/>
              </a:ext>
            </a:extLst>
          </p:cNvPr>
          <p:cNvSpPr txBox="1"/>
          <p:nvPr/>
        </p:nvSpPr>
        <p:spPr>
          <a:xfrm rot="20087194">
            <a:off x="711820" y="3301492"/>
            <a:ext cx="8249540" cy="1323439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beam delivery tunnel should be compatible w. future beam energies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50" grpId="0"/>
      <p:bldP spid="51" grpId="0"/>
      <p:bldP spid="52" grpId="0"/>
      <p:bldP spid="55" grpId="0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27384"/>
            <a:ext cx="12192000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>
                <a:latin typeface="Arial"/>
              </a:rPr>
              <a:t>challenge #1: synchrotron radiation - cont’d</a:t>
            </a:r>
            <a:endParaRPr lang="en-US" sz="4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02BDB-1858-4F8B-B005-1D7077B31392}"/>
              </a:ext>
            </a:extLst>
          </p:cNvPr>
          <p:cNvSpPr txBox="1"/>
          <p:nvPr/>
        </p:nvSpPr>
        <p:spPr>
          <a:xfrm>
            <a:off x="154722" y="710256"/>
            <a:ext cx="1879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linear colliders</a:t>
            </a:r>
            <a:endParaRPr lang="en-GB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2156D3C-3762-4BE1-9FFD-71C505D3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t="4807" r="3254" b="16492"/>
          <a:stretch/>
        </p:blipFill>
        <p:spPr>
          <a:xfrm>
            <a:off x="2002970" y="1348302"/>
            <a:ext cx="6634480" cy="562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7CA61-C85D-4E97-BE06-BEAD91480EEC}"/>
              </a:ext>
            </a:extLst>
          </p:cNvPr>
          <p:cNvSpPr txBox="1"/>
          <p:nvPr/>
        </p:nvSpPr>
        <p:spPr>
          <a:xfrm>
            <a:off x="2419026" y="649276"/>
            <a:ext cx="9772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synchrotron radiation in the strong field of the opposing beam (=“</a:t>
            </a:r>
            <a:r>
              <a:rPr lang="en-US" sz="2800" b="1" dirty="0" err="1"/>
              <a:t>beamstrahlung</a:t>
            </a:r>
            <a:r>
              <a:rPr lang="en-US" sz="2800" dirty="0"/>
              <a:t>”) degrades the luminosity spectrum </a:t>
            </a:r>
            <a:endParaRPr lang="en-GB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C52E0-FF09-45C3-A349-E15FAA705FCB}"/>
              </a:ext>
            </a:extLst>
          </p:cNvPr>
          <p:cNvSpPr/>
          <p:nvPr/>
        </p:nvSpPr>
        <p:spPr>
          <a:xfrm>
            <a:off x="69957" y="6178919"/>
            <a:ext cx="21751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565BA"/>
                </a:solidFill>
                <a:latin typeface="&amp;quot"/>
              </a:rPr>
              <a:t>H. Abramowicz, </a:t>
            </a:r>
            <a:r>
              <a:rPr lang="en-GB" i="1" dirty="0">
                <a:solidFill>
                  <a:srgbClr val="000000"/>
                </a:solidFill>
                <a:latin typeface="&amp;quot"/>
              </a:rPr>
              <a:t>et al</a:t>
            </a:r>
            <a:r>
              <a:rPr lang="en-GB" dirty="0">
                <a:solidFill>
                  <a:srgbClr val="000000"/>
                </a:solidFill>
                <a:latin typeface="PT Sans"/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  <a:latin typeface="PT Sans"/>
              </a:rPr>
              <a:t>- arXiv:1807.02441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7E55D-6AC2-4472-8C3B-AD1F5F88EFED}"/>
              </a:ext>
            </a:extLst>
          </p:cNvPr>
          <p:cNvSpPr txBox="1"/>
          <p:nvPr/>
        </p:nvSpPr>
        <p:spPr>
          <a:xfrm>
            <a:off x="8637450" y="1727784"/>
            <a:ext cx="32497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 at 380 GeV: 60% of total luminosity  within 1% of target energy</a:t>
            </a:r>
          </a:p>
          <a:p>
            <a:endParaRPr lang="en-US" sz="2400" dirty="0"/>
          </a:p>
          <a:p>
            <a:r>
              <a:rPr lang="en-GB" sz="2400" dirty="0"/>
              <a:t>CLIC at 3 </a:t>
            </a:r>
            <a:r>
              <a:rPr lang="en-GB" sz="2400" dirty="0" err="1"/>
              <a:t>TeV</a:t>
            </a:r>
            <a:r>
              <a:rPr lang="en-GB" sz="2400" dirty="0"/>
              <a:t>: only 33% of total luminosity  within  1% of target</a:t>
            </a:r>
          </a:p>
          <a:p>
            <a:endParaRPr lang="en-GB" sz="2400" dirty="0"/>
          </a:p>
          <a:p>
            <a:r>
              <a:rPr lang="en-GB" sz="2400" dirty="0" err="1"/>
              <a:t>e</a:t>
            </a:r>
            <a:r>
              <a:rPr lang="en-GB" sz="2400" baseline="30000" dirty="0" err="1"/>
              <a:t>+</a:t>
            </a:r>
            <a:r>
              <a:rPr lang="en-GB" sz="2400" dirty="0" err="1"/>
              <a:t>e</a:t>
            </a:r>
            <a:r>
              <a:rPr lang="en-GB" sz="2400" baseline="30000" dirty="0"/>
              <a:t>-</a:t>
            </a:r>
            <a:r>
              <a:rPr lang="en-GB" sz="2400" dirty="0"/>
              <a:t> collisions in linear colliders lose their distinct energy precision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DFCA8-C105-49B3-8090-D573F4AB68FA}"/>
              </a:ext>
            </a:extLst>
          </p:cNvPr>
          <p:cNvSpPr txBox="1"/>
          <p:nvPr/>
        </p:nvSpPr>
        <p:spPr>
          <a:xfrm>
            <a:off x="231880" y="5739620"/>
            <a:ext cx="12258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D. Schulte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716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BC6B-6DF9-35EC-1241-C3BB5987F9BE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kern="0" dirty="0">
                <a:latin typeface="Arial"/>
              </a:rPr>
              <a:t>suppressing synchrotron radiation: shaping the beam?</a:t>
            </a:r>
            <a:endParaRPr lang="en-US" sz="3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6FC12-30BE-DBCD-1409-1819099A00B0}"/>
              </a:ext>
            </a:extLst>
          </p:cNvPr>
          <p:cNvSpPr txBox="1"/>
          <p:nvPr/>
        </p:nvSpPr>
        <p:spPr>
          <a:xfrm>
            <a:off x="258717" y="834528"/>
            <a:ext cx="49081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DC beam does not radiate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suppression of shot noise and reduced radiation demonstrated at SLAC NLCTA, D. Ratner et al., PRST-AB 18, 050703 (2015)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1 D crystalline beam (acceleration by induction acceleration)?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20B00-7C10-3C83-43D9-0ACB90E0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65" y="702267"/>
            <a:ext cx="5162883" cy="3155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BB8FF8-A6C7-428C-2585-82E24B81692A}"/>
              </a:ext>
            </a:extLst>
          </p:cNvPr>
          <p:cNvSpPr/>
          <p:nvPr/>
        </p:nvSpPr>
        <p:spPr>
          <a:xfrm>
            <a:off x="6006206" y="6230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Synchrotron radiation of crystallized beams,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/>
              </a:rPr>
              <a:t>Harel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/>
              </a:rPr>
              <a:t>Primack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 and Reinhold </a:t>
            </a:r>
            <a:r>
              <a:rPr lang="en-GB" sz="1400" b="1" dirty="0" err="1">
                <a:solidFill>
                  <a:prstClr val="black"/>
                </a:solidFill>
                <a:latin typeface="Calibri" panose="020F0502020204030204"/>
              </a:rPr>
              <a:t>Blümel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</a:rPr>
              <a:t>, Phys. Rev. E 60, 957 (1999)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39F36-947B-8CB9-1B6D-7602ACA2D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70" y="3858236"/>
            <a:ext cx="2923032" cy="225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89E62-CD48-F55C-ADBC-16A4BE58EC62}"/>
              </a:ext>
            </a:extLst>
          </p:cNvPr>
          <p:cNvSpPr txBox="1"/>
          <p:nvPr/>
        </p:nvSpPr>
        <p:spPr>
          <a:xfrm>
            <a:off x="8704340" y="3978128"/>
            <a:ext cx="20612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b="1" i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~10</a:t>
            </a:r>
            <a:r>
              <a:rPr lang="en-GB" b="1" baseline="30000" dirty="0">
                <a:solidFill>
                  <a:prstClr val="black"/>
                </a:solidFill>
                <a:latin typeface="Calibri" panose="020F0502020204030204"/>
              </a:rPr>
              <a:t>6</a:t>
            </a: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particles uniformly</a:t>
            </a: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distributed</a:t>
            </a: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 pitchFamily="34" charset="0"/>
              </a:rPr>
              <a:t>→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factor 50 reduction </a:t>
            </a: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in total SR power</a:t>
            </a:r>
          </a:p>
          <a:p>
            <a:pPr>
              <a:defRPr/>
            </a:pP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83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3945-475D-76B3-39B6-B75CF5EF47DC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12192000" cy="69902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kern="0" dirty="0">
                <a:latin typeface="Arial"/>
              </a:rPr>
              <a:t>suppressing synchrotron radiation: tailoring boundary?</a:t>
            </a:r>
            <a:endParaRPr lang="en-US" sz="3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E4CF5-CC44-5926-2A10-CF40E85E38CA}"/>
              </a:ext>
            </a:extLst>
          </p:cNvPr>
          <p:cNvSpPr txBox="1"/>
          <p:nvPr/>
        </p:nvSpPr>
        <p:spPr>
          <a:xfrm>
            <a:off x="588328" y="671642"/>
            <a:ext cx="5471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tailoring the boundary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large bending radius + small chamber size provide shielding </a:t>
            </a:r>
          </a:p>
          <a:p>
            <a:pPr lvl="1"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GB" sz="2800" i="1" dirty="0">
                <a:solidFill>
                  <a:prstClr val="black"/>
                </a:solidFill>
                <a:latin typeface="Calibri" panose="020F0502020204030204"/>
              </a:rPr>
              <a:t>effect seen at RHIC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HTS coating for small (mm/micro/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nano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-) chamber?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hollow channel shield?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3AB620-C0B4-7A40-D328-D1CF999441D5}"/>
                  </a:ext>
                </a:extLst>
              </p:cNvPr>
              <p:cNvSpPr/>
              <p:nvPr/>
            </p:nvSpPr>
            <p:spPr>
              <a:xfrm>
                <a:off x="5767242" y="642275"/>
                <a:ext cx="2931651" cy="614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GB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≥2</m:t>
                      </m:r>
                      <m:rad>
                        <m:radPr>
                          <m:degHide m:val="on"/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type m:val="lin"/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F3AB620-C0B4-7A40-D328-D1CF99944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242" y="642275"/>
                <a:ext cx="2931651" cy="6141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DD151A-AFD1-5BE3-3A37-AE7028C10E7D}"/>
              </a:ext>
            </a:extLst>
          </p:cNvPr>
          <p:cNvSpPr txBox="1"/>
          <p:nvPr/>
        </p:nvSpPr>
        <p:spPr>
          <a:xfrm>
            <a:off x="5976561" y="2382825"/>
            <a:ext cx="64284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Examples:</a:t>
            </a:r>
          </a:p>
          <a:p>
            <a:pPr>
              <a:defRPr/>
            </a:pPr>
            <a:r>
              <a:rPr lang="en-GB" sz="2000" i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GB" sz="2000" i="1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=1 cm, </a:t>
            </a:r>
            <a:r>
              <a:rPr lang="en-GB" sz="2000" dirty="0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=1 km 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→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 &gt;600 nm (2 eV)</a:t>
            </a:r>
          </a:p>
          <a:p>
            <a:pPr>
              <a:defRPr/>
            </a:pPr>
            <a:r>
              <a:rPr lang="en-GB" sz="2000" b="1" i="1" dirty="0">
                <a:solidFill>
                  <a:srgbClr val="0070C0"/>
                </a:solidFill>
                <a:latin typeface="Calibri" panose="020F0502020204030204"/>
              </a:rPr>
              <a:t>h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=</a:t>
            </a:r>
            <a:r>
              <a:rPr lang="en-GB" sz="2000" b="1" i="1" dirty="0">
                <a:solidFill>
                  <a:srgbClr val="0070C0"/>
                </a:solidFill>
                <a:latin typeface="Calibri" panose="020F0502020204030204"/>
              </a:rPr>
              <a:t>w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=1 mm, </a:t>
            </a:r>
            <a:r>
              <a:rPr lang="en-GB" sz="2000" b="1" dirty="0">
                <a:solidFill>
                  <a:srgbClr val="0070C0"/>
                </a:solidFill>
                <a:latin typeface="Symbol" panose="05050102010706020507" pitchFamily="18" charset="2"/>
              </a:rPr>
              <a:t>r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=10 km  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 &gt;0.6 nm (2 keV ) </a:t>
            </a:r>
          </a:p>
          <a:p>
            <a:pPr>
              <a:defRPr/>
            </a:pPr>
            <a:r>
              <a:rPr lang="en-GB" sz="2000" b="1" i="1" dirty="0">
                <a:solidFill>
                  <a:srgbClr val="00B050"/>
                </a:solidFill>
                <a:latin typeface="Calibri" panose="020F0502020204030204"/>
              </a:rPr>
              <a:t>h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/>
              </a:rPr>
              <a:t>=</a:t>
            </a:r>
            <a:r>
              <a:rPr lang="en-GB" sz="2000" b="1" i="1" dirty="0">
                <a:solidFill>
                  <a:srgbClr val="00B050"/>
                </a:solidFill>
                <a:latin typeface="Calibri" panose="020F0502020204030204"/>
              </a:rPr>
              <a:t>w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/>
              </a:rPr>
              <a:t>=0.1 mm, </a:t>
            </a:r>
            <a:r>
              <a:rPr lang="en-GB" sz="2000" b="1" dirty="0">
                <a:solidFill>
                  <a:srgbClr val="00B050"/>
                </a:solidFill>
                <a:latin typeface="Symbol" panose="05050102010706020507" pitchFamily="18" charset="2"/>
              </a:rPr>
              <a:t>r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/>
              </a:rPr>
              <a:t>=10 km 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2000" b="1" dirty="0">
                <a:solidFill>
                  <a:srgbClr val="00B050"/>
                </a:solidFill>
                <a:latin typeface="Symbol" panose="05050102010706020507" pitchFamily="18" charset="2"/>
              </a:rPr>
              <a:t>l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/>
              </a:rPr>
              <a:t> &gt;2 pm (600 keV ) 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8D7BB-F2C7-52C9-92DF-47FACD36244C}"/>
              </a:ext>
            </a:extLst>
          </p:cNvPr>
          <p:cNvSpPr txBox="1"/>
          <p:nvPr/>
        </p:nvSpPr>
        <p:spPr>
          <a:xfrm>
            <a:off x="6792610" y="1158677"/>
            <a:ext cx="292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i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 full chamber height</a:t>
            </a:r>
          </a:p>
          <a:p>
            <a:pPr>
              <a:defRPr/>
            </a:pPr>
            <a:r>
              <a:rPr lang="en-GB" sz="2400" i="1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 full chamber width</a:t>
            </a:r>
          </a:p>
          <a:p>
            <a:pPr>
              <a:defRPr/>
            </a:pPr>
            <a:r>
              <a:rPr lang="en-GB" sz="2400" i="1" dirty="0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: bending radius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D2DBF-01AE-4A6D-9C49-372394192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9" y="3881508"/>
            <a:ext cx="4934353" cy="265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94A25-DF9B-55CC-F852-C8FCA4097586}"/>
              </a:ext>
            </a:extLst>
          </p:cNvPr>
          <p:cNvSpPr txBox="1"/>
          <p:nvPr/>
        </p:nvSpPr>
        <p:spPr>
          <a:xfrm>
            <a:off x="5522682" y="5866243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N. P. Abreu et al., </a:t>
            </a: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EPAC’08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182071-E614-183F-C868-1836F07F56E7}"/>
              </a:ext>
            </a:extLst>
          </p:cNvPr>
          <p:cNvSpPr/>
          <p:nvPr/>
        </p:nvSpPr>
        <p:spPr>
          <a:xfrm>
            <a:off x="5475605" y="4460555"/>
            <a:ext cx="2387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first experimental evidence for suppression</a:t>
            </a:r>
          </a:p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of incoherent synchrotron radiation,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EC3113-844D-66D0-CE8B-23E4F9DBD443}"/>
                  </a:ext>
                </a:extLst>
              </p:cNvPr>
              <p:cNvSpPr txBox="1"/>
              <p:nvPr/>
            </p:nvSpPr>
            <p:spPr>
              <a:xfrm>
                <a:off x="8003487" y="5035246"/>
                <a:ext cx="3991114" cy="1661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above plasma frequency: index of refraction &lt; 1 : phase velocity </a:t>
                </a:r>
              </a:p>
              <a:p>
                <a:r>
                  <a:rPr lang="en-GB" dirty="0"/>
                  <a:t>of light &gt; 1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suppression of </a:t>
                </a:r>
              </a:p>
              <a:p>
                <a:r>
                  <a:rPr lang="en-GB" dirty="0"/>
                  <a:t>synchrotron emission</a:t>
                </a:r>
              </a:p>
              <a:p>
                <a:r>
                  <a:rPr lang="en-GB" sz="1200" dirty="0"/>
                  <a:t> </a:t>
                </a:r>
              </a:p>
              <a:p>
                <a:r>
                  <a:rPr lang="en-GB" dirty="0"/>
                  <a:t>“</a:t>
                </a:r>
                <a:r>
                  <a:rPr lang="en-GB" dirty="0" err="1"/>
                  <a:t>Razin-Tsytovich</a:t>
                </a:r>
                <a:r>
                  <a:rPr lang="en-GB" dirty="0"/>
                  <a:t> effect”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EC3113-844D-66D0-CE8B-23E4F9DBD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487" y="5035246"/>
                <a:ext cx="3991114" cy="1661993"/>
              </a:xfrm>
              <a:prstGeom prst="rect">
                <a:avLst/>
              </a:prstGeom>
              <a:blipFill>
                <a:blip r:embed="rId4"/>
                <a:stretch>
                  <a:fillRect l="-1374" t="-2198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2CE3788-676A-B0C9-810B-26922B0B23B3}"/>
              </a:ext>
            </a:extLst>
          </p:cNvPr>
          <p:cNvSpPr txBox="1"/>
          <p:nvPr/>
        </p:nvSpPr>
        <p:spPr>
          <a:xfrm>
            <a:off x="7821977" y="3865170"/>
            <a:ext cx="3625744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en-GB" sz="4000" dirty="0"/>
              <a:t>SR suppression in plasma</a:t>
            </a:r>
          </a:p>
        </p:txBody>
      </p:sp>
    </p:spTree>
    <p:extLst>
      <p:ext uri="{BB962C8B-B14F-4D97-AF65-F5344CB8AC3E}">
        <p14:creationId xmlns:p14="http://schemas.microsoft.com/office/powerpoint/2010/main" val="17820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 Classiqu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6725</TotalTime>
  <Words>2436</Words>
  <Application>Microsoft Office PowerPoint</Application>
  <PresentationFormat>Widescreen</PresentationFormat>
  <Paragraphs>312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&amp;quot</vt:lpstr>
      <vt:lpstr>-apple-system</vt:lpstr>
      <vt:lpstr>Arial</vt:lpstr>
      <vt:lpstr>Calibri</vt:lpstr>
      <vt:lpstr>Calibri Light</vt:lpstr>
      <vt:lpstr>Cambria Math</vt:lpstr>
      <vt:lpstr>ff-meta-serif-web-pro</vt:lpstr>
      <vt:lpstr>PT Sans</vt:lpstr>
      <vt:lpstr>Symbol</vt:lpstr>
      <vt:lpstr>Tahoma</vt:lpstr>
      <vt:lpstr>Office Theme</vt:lpstr>
      <vt:lpstr>1_Office Theme</vt:lpstr>
      <vt:lpstr>2_Custom Design</vt:lpstr>
      <vt:lpstr>2_FC5643-CERN3027 - Scale of contributions</vt:lpstr>
      <vt:lpstr>1_FC5643-CERN3027 - Scale of contributions</vt:lpstr>
      <vt:lpstr>2_Office Theme</vt:lpstr>
      <vt:lpstr>4_Office Theme</vt:lpstr>
      <vt:lpstr> Beam Physics Frontier Problems in 25 minutes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shape the future of high-energy physics – Part 3: Accelerator</dc:title>
  <dc:creator>Frank Zimmermann</dc:creator>
  <cp:lastModifiedBy>Frank Zimmermann</cp:lastModifiedBy>
  <cp:revision>586</cp:revision>
  <dcterms:created xsi:type="dcterms:W3CDTF">2021-10-18T14:59:17Z</dcterms:created>
  <dcterms:modified xsi:type="dcterms:W3CDTF">2022-09-13T07:41:22Z</dcterms:modified>
</cp:coreProperties>
</file>