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6" r:id="rId2"/>
    <p:sldId id="386" r:id="rId3"/>
    <p:sldId id="388" r:id="rId4"/>
    <p:sldId id="389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8" r:id="rId19"/>
    <p:sldId id="409" r:id="rId20"/>
    <p:sldId id="410" r:id="rId21"/>
    <p:sldId id="412" r:id="rId22"/>
    <p:sldId id="413" r:id="rId23"/>
  </p:sldIdLst>
  <p:sldSz cx="12192000" cy="6858000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D10DA7"/>
    <a:srgbClr val="FF3399"/>
    <a:srgbClr val="0000FF"/>
    <a:srgbClr val="DAA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59" autoAdjust="0"/>
  </p:normalViewPr>
  <p:slideViewPr>
    <p:cSldViewPr snapToGrid="0">
      <p:cViewPr varScale="1">
        <p:scale>
          <a:sx n="104" d="100"/>
          <a:sy n="104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Vertical SR critical energy</a:t>
            </a:r>
            <a:r>
              <a:rPr lang="en-US" altLang="zh-CN" baseline="0"/>
              <a:t> distribution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Solenoid!$F$4:$F$57</c:f>
              <c:numCache>
                <c:formatCode>General</c:formatCode>
                <c:ptCount val="54"/>
                <c:pt idx="0">
                  <c:v>0</c:v>
                </c:pt>
                <c:pt idx="1">
                  <c:v>0.04</c:v>
                </c:pt>
                <c:pt idx="2">
                  <c:v>0.08</c:v>
                </c:pt>
                <c:pt idx="3">
                  <c:v>0.119999999999999</c:v>
                </c:pt>
                <c:pt idx="4">
                  <c:v>0.16</c:v>
                </c:pt>
                <c:pt idx="5">
                  <c:v>0.2</c:v>
                </c:pt>
                <c:pt idx="6">
                  <c:v>0.23999999999999899</c:v>
                </c:pt>
                <c:pt idx="7">
                  <c:v>0.28000000000000003</c:v>
                </c:pt>
                <c:pt idx="8">
                  <c:v>0.32</c:v>
                </c:pt>
                <c:pt idx="9">
                  <c:v>0.35999999999999899</c:v>
                </c:pt>
                <c:pt idx="10">
                  <c:v>0.4</c:v>
                </c:pt>
                <c:pt idx="11">
                  <c:v>0.44</c:v>
                </c:pt>
                <c:pt idx="12">
                  <c:v>0.47999999999999898</c:v>
                </c:pt>
                <c:pt idx="13">
                  <c:v>0.52</c:v>
                </c:pt>
                <c:pt idx="14">
                  <c:v>0.56000000000000005</c:v>
                </c:pt>
                <c:pt idx="15">
                  <c:v>0.59999999999999898</c:v>
                </c:pt>
                <c:pt idx="16">
                  <c:v>0.64</c:v>
                </c:pt>
                <c:pt idx="17">
                  <c:v>0.68</c:v>
                </c:pt>
                <c:pt idx="18">
                  <c:v>0.71999999999999897</c:v>
                </c:pt>
                <c:pt idx="19">
                  <c:v>0.76</c:v>
                </c:pt>
                <c:pt idx="20">
                  <c:v>0.8</c:v>
                </c:pt>
                <c:pt idx="21">
                  <c:v>0.83999999999999897</c:v>
                </c:pt>
                <c:pt idx="22">
                  <c:v>0.88</c:v>
                </c:pt>
                <c:pt idx="23">
                  <c:v>0.92</c:v>
                </c:pt>
                <c:pt idx="24">
                  <c:v>0.95999999999999897</c:v>
                </c:pt>
                <c:pt idx="25">
                  <c:v>1</c:v>
                </c:pt>
                <c:pt idx="26">
                  <c:v>1.04</c:v>
                </c:pt>
                <c:pt idx="27">
                  <c:v>1.08</c:v>
                </c:pt>
                <c:pt idx="28">
                  <c:v>1.1200000000000001</c:v>
                </c:pt>
                <c:pt idx="29">
                  <c:v>1.1599999999999899</c:v>
                </c:pt>
                <c:pt idx="30">
                  <c:v>1.19999999999999</c:v>
                </c:pt>
                <c:pt idx="31">
                  <c:v>1.23999999999999</c:v>
                </c:pt>
                <c:pt idx="32">
                  <c:v>1.28</c:v>
                </c:pt>
                <c:pt idx="33">
                  <c:v>1.32</c:v>
                </c:pt>
                <c:pt idx="34">
                  <c:v>1.36</c:v>
                </c:pt>
                <c:pt idx="35">
                  <c:v>1.3999999999999899</c:v>
                </c:pt>
                <c:pt idx="36">
                  <c:v>1.43999999999999</c:v>
                </c:pt>
                <c:pt idx="37">
                  <c:v>1.47999999999999</c:v>
                </c:pt>
                <c:pt idx="38">
                  <c:v>1.52</c:v>
                </c:pt>
                <c:pt idx="39">
                  <c:v>1.56</c:v>
                </c:pt>
                <c:pt idx="40">
                  <c:v>1.6</c:v>
                </c:pt>
                <c:pt idx="41">
                  <c:v>1.6399999999999899</c:v>
                </c:pt>
                <c:pt idx="42">
                  <c:v>1.6799999999999899</c:v>
                </c:pt>
                <c:pt idx="43">
                  <c:v>1.71999999999999</c:v>
                </c:pt>
                <c:pt idx="44">
                  <c:v>1.76</c:v>
                </c:pt>
                <c:pt idx="45">
                  <c:v>1.8</c:v>
                </c:pt>
                <c:pt idx="46">
                  <c:v>1.84</c:v>
                </c:pt>
                <c:pt idx="47">
                  <c:v>1.8799999999999899</c:v>
                </c:pt>
                <c:pt idx="48">
                  <c:v>1.9199999999999899</c:v>
                </c:pt>
                <c:pt idx="49">
                  <c:v>1.95999999999999</c:v>
                </c:pt>
                <c:pt idx="50">
                  <c:v>2</c:v>
                </c:pt>
                <c:pt idx="51">
                  <c:v>2.04</c:v>
                </c:pt>
                <c:pt idx="52">
                  <c:v>2.08</c:v>
                </c:pt>
                <c:pt idx="53">
                  <c:v>2.12</c:v>
                </c:pt>
              </c:numCache>
            </c:numRef>
          </c:cat>
          <c:val>
            <c:numRef>
              <c:f>Solenoid!$N$4:$N$57</c:f>
              <c:numCache>
                <c:formatCode>0.00E+00</c:formatCode>
                <c:ptCount val="54"/>
                <c:pt idx="0">
                  <c:v>476.88754381640496</c:v>
                </c:pt>
                <c:pt idx="1">
                  <c:v>476.75976861399937</c:v>
                </c:pt>
                <c:pt idx="2">
                  <c:v>476.59798412932969</c:v>
                </c:pt>
                <c:pt idx="3">
                  <c:v>476.40169210560782</c:v>
                </c:pt>
                <c:pt idx="4">
                  <c:v>476.16575004743072</c:v>
                </c:pt>
                <c:pt idx="5">
                  <c:v>475.89128714862426</c:v>
                </c:pt>
                <c:pt idx="6">
                  <c:v>475.56930059894529</c:v>
                </c:pt>
                <c:pt idx="7">
                  <c:v>475.20149411153034</c:v>
                </c:pt>
                <c:pt idx="8">
                  <c:v>474.77405537796074</c:v>
                </c:pt>
                <c:pt idx="9">
                  <c:v>474.29037214134371</c:v>
                </c:pt>
                <c:pt idx="10">
                  <c:v>473.72981667225929</c:v>
                </c:pt>
                <c:pt idx="11">
                  <c:v>473.09338625271283</c:v>
                </c:pt>
                <c:pt idx="12">
                  <c:v>472.35414001127145</c:v>
                </c:pt>
                <c:pt idx="13">
                  <c:v>471.50257283531192</c:v>
                </c:pt>
                <c:pt idx="14">
                  <c:v>470.50915814622397</c:v>
                </c:pt>
                <c:pt idx="15">
                  <c:v>469.3498886690432</c:v>
                </c:pt>
                <c:pt idx="16">
                  <c:v>467.95096250190693</c:v>
                </c:pt>
                <c:pt idx="17">
                  <c:v>466.29511163841784</c:v>
                </c:pt>
                <c:pt idx="18">
                  <c:v>464.21908525880355</c:v>
                </c:pt>
                <c:pt idx="19">
                  <c:v>461.67183442342946</c:v>
                </c:pt>
                <c:pt idx="20">
                  <c:v>458.32528685190522</c:v>
                </c:pt>
                <c:pt idx="21">
                  <c:v>454.03825553606072</c:v>
                </c:pt>
                <c:pt idx="22">
                  <c:v>447.86258265002436</c:v>
                </c:pt>
                <c:pt idx="23">
                  <c:v>439.48271704413662</c:v>
                </c:pt>
                <c:pt idx="24">
                  <c:v>425.94268031869706</c:v>
                </c:pt>
                <c:pt idx="25">
                  <c:v>405.41595231557352</c:v>
                </c:pt>
                <c:pt idx="26">
                  <c:v>365.65031548351254</c:v>
                </c:pt>
                <c:pt idx="27">
                  <c:v>294.4639079116385</c:v>
                </c:pt>
                <c:pt idx="28">
                  <c:v>137.9872064604296</c:v>
                </c:pt>
                <c:pt idx="29">
                  <c:v>-114.47764930913539</c:v>
                </c:pt>
                <c:pt idx="30">
                  <c:v>-375.08666120202474</c:v>
                </c:pt>
                <c:pt idx="31">
                  <c:v>-534.32857491846812</c:v>
                </c:pt>
                <c:pt idx="32">
                  <c:v>-622.19125172228087</c:v>
                </c:pt>
                <c:pt idx="33">
                  <c:v>-668.18423715948347</c:v>
                </c:pt>
                <c:pt idx="34">
                  <c:v>-670.31392330695883</c:v>
                </c:pt>
                <c:pt idx="35">
                  <c:v>-662.12026906430322</c:v>
                </c:pt>
                <c:pt idx="36">
                  <c:v>-666.81599676429096</c:v>
                </c:pt>
                <c:pt idx="37">
                  <c:v>-665.65548394912162</c:v>
                </c:pt>
                <c:pt idx="38">
                  <c:v>-665.53053331027593</c:v>
                </c:pt>
                <c:pt idx="39">
                  <c:v>-668.08847077429505</c:v>
                </c:pt>
                <c:pt idx="40">
                  <c:v>-670.15387161934041</c:v>
                </c:pt>
                <c:pt idx="41">
                  <c:v>-670.48096973522922</c:v>
                </c:pt>
                <c:pt idx="42">
                  <c:v>-668.204409983799</c:v>
                </c:pt>
                <c:pt idx="43">
                  <c:v>-662.26637311216132</c:v>
                </c:pt>
                <c:pt idx="44">
                  <c:v>-650.51448379059968</c:v>
                </c:pt>
                <c:pt idx="45">
                  <c:v>-627.89488778584428</c:v>
                </c:pt>
                <c:pt idx="46">
                  <c:v>-586.7503581421455</c:v>
                </c:pt>
                <c:pt idx="47">
                  <c:v>-523.09153724806129</c:v>
                </c:pt>
                <c:pt idx="48">
                  <c:v>-451.23747899077455</c:v>
                </c:pt>
                <c:pt idx="49">
                  <c:v>-377.86990869038533</c:v>
                </c:pt>
                <c:pt idx="50">
                  <c:v>-275.37932845668382</c:v>
                </c:pt>
                <c:pt idx="51">
                  <c:v>-138.97235860354266</c:v>
                </c:pt>
                <c:pt idx="52">
                  <c:v>-31.466986770108782</c:v>
                </c:pt>
                <c:pt idx="53">
                  <c:v>4.2445274388941616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F0-4C33-8CDD-E54EF2C63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1057368"/>
        <c:axId val="531060112"/>
      </c:lineChart>
      <c:catAx>
        <c:axId val="531057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/>
                  <a:t>s(m)</a:t>
                </a:r>
                <a:endParaRPr lang="zh-CN" altLang="en-US" sz="1400"/>
              </a:p>
            </c:rich>
          </c:tx>
          <c:layout>
            <c:manualLayout>
              <c:xMode val="edge"/>
              <c:yMode val="edge"/>
              <c:x val="0.94211884964132364"/>
              <c:y val="0.546360153256704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1060112"/>
        <c:crosses val="autoZero"/>
        <c:auto val="1"/>
        <c:lblAlgn val="ctr"/>
        <c:lblOffset val="100"/>
        <c:noMultiLvlLbl val="0"/>
      </c:catAx>
      <c:valAx>
        <c:axId val="53106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 b="0" i="0" baseline="0">
                    <a:effectLst/>
                  </a:rPr>
                  <a:t>Vertical SR critical energy (keV)</a:t>
                </a:r>
                <a:endParaRPr lang="zh-CN" altLang="zh-CN" sz="14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1057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Vertical SR power distribution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Solenoid!$F$4:$F$57</c:f>
              <c:numCache>
                <c:formatCode>General</c:formatCode>
                <c:ptCount val="54"/>
                <c:pt idx="0">
                  <c:v>0</c:v>
                </c:pt>
                <c:pt idx="1">
                  <c:v>0.04</c:v>
                </c:pt>
                <c:pt idx="2">
                  <c:v>0.08</c:v>
                </c:pt>
                <c:pt idx="3">
                  <c:v>0.119999999999999</c:v>
                </c:pt>
                <c:pt idx="4">
                  <c:v>0.16</c:v>
                </c:pt>
                <c:pt idx="5">
                  <c:v>0.2</c:v>
                </c:pt>
                <c:pt idx="6">
                  <c:v>0.23999999999999899</c:v>
                </c:pt>
                <c:pt idx="7">
                  <c:v>0.28000000000000003</c:v>
                </c:pt>
                <c:pt idx="8">
                  <c:v>0.32</c:v>
                </c:pt>
                <c:pt idx="9">
                  <c:v>0.35999999999999899</c:v>
                </c:pt>
                <c:pt idx="10">
                  <c:v>0.4</c:v>
                </c:pt>
                <c:pt idx="11">
                  <c:v>0.44</c:v>
                </c:pt>
                <c:pt idx="12">
                  <c:v>0.47999999999999898</c:v>
                </c:pt>
                <c:pt idx="13">
                  <c:v>0.52</c:v>
                </c:pt>
                <c:pt idx="14">
                  <c:v>0.56000000000000005</c:v>
                </c:pt>
                <c:pt idx="15">
                  <c:v>0.59999999999999898</c:v>
                </c:pt>
                <c:pt idx="16">
                  <c:v>0.64</c:v>
                </c:pt>
                <c:pt idx="17">
                  <c:v>0.68</c:v>
                </c:pt>
                <c:pt idx="18">
                  <c:v>0.71999999999999897</c:v>
                </c:pt>
                <c:pt idx="19">
                  <c:v>0.76</c:v>
                </c:pt>
                <c:pt idx="20">
                  <c:v>0.8</c:v>
                </c:pt>
                <c:pt idx="21">
                  <c:v>0.83999999999999897</c:v>
                </c:pt>
                <c:pt idx="22">
                  <c:v>0.88</c:v>
                </c:pt>
                <c:pt idx="23">
                  <c:v>0.92</c:v>
                </c:pt>
                <c:pt idx="24">
                  <c:v>0.95999999999999897</c:v>
                </c:pt>
                <c:pt idx="25">
                  <c:v>1</c:v>
                </c:pt>
                <c:pt idx="26">
                  <c:v>1.04</c:v>
                </c:pt>
                <c:pt idx="27">
                  <c:v>1.08</c:v>
                </c:pt>
                <c:pt idx="28">
                  <c:v>1.1200000000000001</c:v>
                </c:pt>
                <c:pt idx="29">
                  <c:v>1.1599999999999899</c:v>
                </c:pt>
                <c:pt idx="30">
                  <c:v>1.19999999999999</c:v>
                </c:pt>
                <c:pt idx="31">
                  <c:v>1.23999999999999</c:v>
                </c:pt>
                <c:pt idx="32">
                  <c:v>1.28</c:v>
                </c:pt>
                <c:pt idx="33">
                  <c:v>1.32</c:v>
                </c:pt>
                <c:pt idx="34">
                  <c:v>1.36</c:v>
                </c:pt>
                <c:pt idx="35">
                  <c:v>1.3999999999999899</c:v>
                </c:pt>
                <c:pt idx="36">
                  <c:v>1.43999999999999</c:v>
                </c:pt>
                <c:pt idx="37">
                  <c:v>1.47999999999999</c:v>
                </c:pt>
                <c:pt idx="38">
                  <c:v>1.52</c:v>
                </c:pt>
                <c:pt idx="39">
                  <c:v>1.56</c:v>
                </c:pt>
                <c:pt idx="40">
                  <c:v>1.6</c:v>
                </c:pt>
                <c:pt idx="41">
                  <c:v>1.6399999999999899</c:v>
                </c:pt>
                <c:pt idx="42">
                  <c:v>1.6799999999999899</c:v>
                </c:pt>
                <c:pt idx="43">
                  <c:v>1.71999999999999</c:v>
                </c:pt>
                <c:pt idx="44">
                  <c:v>1.76</c:v>
                </c:pt>
                <c:pt idx="45">
                  <c:v>1.8</c:v>
                </c:pt>
                <c:pt idx="46">
                  <c:v>1.84</c:v>
                </c:pt>
                <c:pt idx="47">
                  <c:v>1.8799999999999899</c:v>
                </c:pt>
                <c:pt idx="48">
                  <c:v>1.9199999999999899</c:v>
                </c:pt>
                <c:pt idx="49">
                  <c:v>1.95999999999999</c:v>
                </c:pt>
                <c:pt idx="50">
                  <c:v>2</c:v>
                </c:pt>
                <c:pt idx="51">
                  <c:v>2.04</c:v>
                </c:pt>
                <c:pt idx="52">
                  <c:v>2.08</c:v>
                </c:pt>
                <c:pt idx="53">
                  <c:v>2.12</c:v>
                </c:pt>
              </c:numCache>
            </c:numRef>
          </c:cat>
          <c:val>
            <c:numRef>
              <c:f>Solenoid!$P$4:$P$58</c:f>
              <c:numCache>
                <c:formatCode>0.00E+00</c:formatCode>
                <c:ptCount val="55"/>
                <c:pt idx="0">
                  <c:v>-15.7</c:v>
                </c:pt>
                <c:pt idx="1">
                  <c:v>-15.726384510139789</c:v>
                </c:pt>
                <c:pt idx="2">
                  <c:v>-15.715740014322046</c:v>
                </c:pt>
                <c:pt idx="3">
                  <c:v>-15.702824692165505</c:v>
                </c:pt>
                <c:pt idx="4">
                  <c:v>-15.68721940060386</c:v>
                </c:pt>
                <c:pt idx="5">
                  <c:v>-15.669343911033277</c:v>
                </c:pt>
                <c:pt idx="6">
                  <c:v>-15.647770924738619</c:v>
                </c:pt>
                <c:pt idx="7">
                  <c:v>-15.623698165402113</c:v>
                </c:pt>
                <c:pt idx="8">
                  <c:v>-15.595796431268482</c:v>
                </c:pt>
                <c:pt idx="9">
                  <c:v>-15.563558381519545</c:v>
                </c:pt>
                <c:pt idx="10">
                  <c:v>-15.527577636684017</c:v>
                </c:pt>
                <c:pt idx="11">
                  <c:v>-15.485390891240282</c:v>
                </c:pt>
                <c:pt idx="12">
                  <c:v>-15.436769452665168</c:v>
                </c:pt>
                <c:pt idx="13">
                  <c:v>-15.381433894462068</c:v>
                </c:pt>
                <c:pt idx="14">
                  <c:v>-15.316588054721304</c:v>
                </c:pt>
                <c:pt idx="15">
                  <c:v>-15.240890997587188</c:v>
                </c:pt>
                <c:pt idx="16">
                  <c:v>-15.150793940462716</c:v>
                </c:pt>
                <c:pt idx="17">
                  <c:v>-15.043396617901129</c:v>
                </c:pt>
                <c:pt idx="18">
                  <c:v>-14.909949217503563</c:v>
                </c:pt>
                <c:pt idx="19">
                  <c:v>-14.746114260526916</c:v>
                </c:pt>
                <c:pt idx="20">
                  <c:v>-14.534097442556165</c:v>
                </c:pt>
                <c:pt idx="21">
                  <c:v>-14.262704614497579</c:v>
                </c:pt>
                <c:pt idx="22">
                  <c:v>-13.877507242981659</c:v>
                </c:pt>
                <c:pt idx="23">
                  <c:v>-13.362633557691149</c:v>
                </c:pt>
                <c:pt idx="24">
                  <c:v>-12.552809400677491</c:v>
                </c:pt>
                <c:pt idx="25">
                  <c:v>-11.371120193296742</c:v>
                </c:pt>
                <c:pt idx="26">
                  <c:v>-9.2503139161406889</c:v>
                </c:pt>
                <c:pt idx="27">
                  <c:v>-5.9990473163222022</c:v>
                </c:pt>
                <c:pt idx="28">
                  <c:v>-1.3174101965248717</c:v>
                </c:pt>
                <c:pt idx="29">
                  <c:v>-0.90672441167149875</c:v>
                </c:pt>
                <c:pt idx="30">
                  <c:v>-9.7342073088086796</c:v>
                </c:pt>
                <c:pt idx="31">
                  <c:v>-19.753192037783474</c:v>
                </c:pt>
                <c:pt idx="32">
                  <c:v>-26.784417179219886</c:v>
                </c:pt>
                <c:pt idx="33">
                  <c:v>-30.89051193808676</c:v>
                </c:pt>
                <c:pt idx="34">
                  <c:v>-31.087616986379921</c:v>
                </c:pt>
                <c:pt idx="35">
                  <c:v>-30.332767069800244</c:v>
                </c:pt>
                <c:pt idx="36">
                  <c:v>-30.763603136874089</c:v>
                </c:pt>
                <c:pt idx="37">
                  <c:v>-30.657109847088197</c:v>
                </c:pt>
                <c:pt idx="38">
                  <c:v>-30.646060879447365</c:v>
                </c:pt>
                <c:pt idx="39">
                  <c:v>-30.880769957934859</c:v>
                </c:pt>
                <c:pt idx="40">
                  <c:v>-31.07219753805585</c:v>
                </c:pt>
                <c:pt idx="41">
                  <c:v>-31.103364737778886</c:v>
                </c:pt>
                <c:pt idx="42">
                  <c:v>-30.891444538462093</c:v>
                </c:pt>
                <c:pt idx="43">
                  <c:v>-30.345606715427085</c:v>
                </c:pt>
                <c:pt idx="44">
                  <c:v>-29.277565725107344</c:v>
                </c:pt>
                <c:pt idx="45">
                  <c:v>-27.276365825900942</c:v>
                </c:pt>
                <c:pt idx="46">
                  <c:v>-23.819249833839347</c:v>
                </c:pt>
                <c:pt idx="47">
                  <c:v>-18.930952015025586</c:v>
                </c:pt>
                <c:pt idx="48">
                  <c:v>-14.087257280029959</c:v>
                </c:pt>
                <c:pt idx="49">
                  <c:v>-9.8786810349387846</c:v>
                </c:pt>
                <c:pt idx="50">
                  <c:v>-5.2466017066533626</c:v>
                </c:pt>
                <c:pt idx="51">
                  <c:v>-1.3361906375963937</c:v>
                </c:pt>
                <c:pt idx="52">
                  <c:v>-6.8508450626555431E-2</c:v>
                </c:pt>
                <c:pt idx="53">
                  <c:v>-1.2465005173186554E-3</c:v>
                </c:pt>
                <c:pt idx="54">
                  <c:v>-5.5060936062796606E-2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F8-4DDB-B99A-3AD8ACD72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1058544"/>
        <c:axId val="531058936"/>
      </c:lineChart>
      <c:catAx>
        <c:axId val="531058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/>
                  <a:t>s(m)</a:t>
                </a:r>
                <a:endParaRPr lang="zh-CN" altLang="en-US" sz="1400"/>
              </a:p>
            </c:rich>
          </c:tx>
          <c:layout>
            <c:manualLayout>
              <c:xMode val="edge"/>
              <c:yMode val="edge"/>
              <c:x val="0.92063650350916171"/>
              <c:y val="0.195027195027195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1058936"/>
        <c:crosses val="autoZero"/>
        <c:auto val="1"/>
        <c:lblAlgn val="ctr"/>
        <c:lblOffset val="100"/>
        <c:noMultiLvlLbl val="0"/>
      </c:catAx>
      <c:valAx>
        <c:axId val="53105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/>
                  <a:t>Vertical SR power (W)</a:t>
                </a:r>
                <a:endParaRPr lang="zh-CN" alt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105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5817637-105E-40B7-AB88-76C266EAD6CE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E72AC8F-ED89-4880-BE1F-13D79F34DF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12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2AC8F-ED89-4880-BE1F-13D79F34DFC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95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C7D3-61F1-46B1-AE15-F2F6BA4A3FF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36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2514600"/>
            <a:ext cx="10668000" cy="914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19200" y="3429000"/>
            <a:ext cx="94488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382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4742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319088"/>
            <a:ext cx="2743200" cy="60055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19088"/>
            <a:ext cx="8026400" cy="60055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100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231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09600" y="3962400"/>
            <a:ext cx="10972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193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4019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7410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66262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00082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447800"/>
            <a:ext cx="10972800" cy="48768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5175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8437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72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3971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062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9553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3701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6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2563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238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0" y="0"/>
          <a:ext cx="1219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" name="Image" r:id="rId21" imgW="7377778" imgH="1219048" progId="Photoshop.Image.6">
                  <p:embed/>
                </p:oleObj>
              </mc:Choice>
              <mc:Fallback>
                <p:oleObj name="Image" r:id="rId21" imgW="7377778" imgH="121904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0972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319088"/>
            <a:ext cx="1097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029" name="Picture 24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67" y="6489700"/>
            <a:ext cx="4368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38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ihep.ac.cn/event/11444/session/11/contribution/213/material/slides/0.pdf" TargetMode="Externa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0104" y="1616371"/>
            <a:ext cx="10833463" cy="1297987"/>
          </a:xfrm>
        </p:spPr>
        <p:txBody>
          <a:bodyPr>
            <a:noAutofit/>
          </a:bodyPr>
          <a:lstStyle/>
          <a:p>
            <a:r>
              <a:rPr lang="en-US" altLang="zh-CN" sz="66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CEPC MDI</a:t>
            </a:r>
            <a:endParaRPr lang="zh-CN" altLang="en-US" sz="66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9573" y="3592992"/>
            <a:ext cx="10641689" cy="2937911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Sha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Bai</a:t>
            </a:r>
          </a:p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On behalf of CEPC MDI group</a:t>
            </a:r>
            <a:endParaRPr lang="en-US" altLang="zh-CN" sz="28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65th ICFA Advanced Beam Dynamics Workshop </a:t>
            </a:r>
          </a:p>
          <a:p>
            <a:r>
              <a:rPr lang="en-US" altLang="zh-CN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High Luminosity Circular </a:t>
            </a:r>
            <a:r>
              <a:rPr lang="en-US" altLang="zh-CN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b="1" i="1" baseline="30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b="1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Colliders </a:t>
            </a:r>
          </a:p>
          <a:p>
            <a:r>
              <a:rPr lang="en-US" altLang="zh-CN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(eeFACT2022) </a:t>
            </a:r>
          </a:p>
          <a:p>
            <a:r>
              <a:rPr lang="en-US" altLang="zh-CN" sz="2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2022-09-13</a:t>
            </a:r>
            <a:endParaRPr lang="zh-CN" altLang="en-US" sz="21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2" y="207903"/>
            <a:ext cx="4064926" cy="6478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20" y="210228"/>
            <a:ext cx="887918" cy="53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2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625" y="-54016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mitigation – mask and Au shielding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6" y="1176257"/>
            <a:ext cx="4987830" cy="190168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5706" y="3142021"/>
            <a:ext cx="5610346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Masks design(two masks/IP/ring)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Tungsten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One locates at -1.21m with 4mm height and 10mm long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 other at -4.2m with 0.6mm height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Lots of photons are secondaries, generated within QD0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695CC18-0CEC-6BE2-C8EB-EDB08AEA7CF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55855" y="1492983"/>
          <a:ext cx="6237868" cy="3118773"/>
        </p:xfrm>
        <a:graphic>
          <a:graphicData uri="http://schemas.openxmlformats.org/drawingml/2006/table">
            <a:tbl>
              <a:tblPr/>
              <a:tblGrid>
                <a:gridCol w="2185225">
                  <a:extLst>
                    <a:ext uri="{9D8B030D-6E8A-4147-A177-3AD203B41FA5}">
                      <a16:colId xmlns:a16="http://schemas.microsoft.com/office/drawing/2014/main" val="1840885298"/>
                    </a:ext>
                  </a:extLst>
                </a:gridCol>
                <a:gridCol w="1642257">
                  <a:extLst>
                    <a:ext uri="{9D8B030D-6E8A-4147-A177-3AD203B41FA5}">
                      <a16:colId xmlns:a16="http://schemas.microsoft.com/office/drawing/2014/main" val="3538966053"/>
                    </a:ext>
                  </a:extLst>
                </a:gridCol>
                <a:gridCol w="2410386">
                  <a:extLst>
                    <a:ext uri="{9D8B030D-6E8A-4147-A177-3AD203B41FA5}">
                      <a16:colId xmlns:a16="http://schemas.microsoft.com/office/drawing/2014/main" val="537970290"/>
                    </a:ext>
                  </a:extLst>
                </a:gridCol>
              </a:tblGrid>
              <a:tr h="102691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 hitting number on Be/BX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Deposition power on Be(W)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805584"/>
                  </a:ext>
                </a:extLst>
              </a:tr>
              <a:tr h="418372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mask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39400.0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30.57*e-5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964496"/>
                  </a:ext>
                </a:extLst>
              </a:tr>
              <a:tr h="418372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1.21-mask-Cu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1736.0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1.45*e-5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091872"/>
                  </a:ext>
                </a:extLst>
              </a:tr>
              <a:tr h="418372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1.21-mask-W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1698.0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1.36*e-5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156249"/>
                  </a:ext>
                </a:extLst>
              </a:tr>
              <a:tr h="418372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2.2-mask-Cu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1147.0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0.94*e-5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545423"/>
                  </a:ext>
                </a:extLst>
              </a:tr>
              <a:tr h="418372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1.21-mask-Cu-5㎛Au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216.0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0.273*e-5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61018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13522" y="5206646"/>
            <a:ext cx="959106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Photons hitting number on Be/BX reduced by two orders of magnitude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~216 photons/BX could hit Be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~2.73x10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W deposition power on Be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beampipe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83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457" y="167970"/>
            <a:ext cx="10515600" cy="576077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432" y="1163490"/>
            <a:ext cx="3188859" cy="19169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58" y="3080427"/>
            <a:ext cx="2696789" cy="17902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758" y="4870668"/>
            <a:ext cx="2677369" cy="1790241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 bwMode="auto">
          <a:xfrm>
            <a:off x="11020139" y="1538138"/>
            <a:ext cx="805070" cy="154228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11133822" y="3204403"/>
            <a:ext cx="805070" cy="154228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11156057" y="5118620"/>
            <a:ext cx="805070" cy="154228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右箭头 10"/>
          <p:cNvSpPr/>
          <p:nvPr/>
        </p:nvSpPr>
        <p:spPr bwMode="auto">
          <a:xfrm>
            <a:off x="4638429" y="2185042"/>
            <a:ext cx="916693" cy="289801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31444" y="1793597"/>
            <a:ext cx="2972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Tungsten IR beam pipe, </a:t>
            </a:r>
          </a:p>
          <a:p>
            <a:r>
              <a:rPr lang="en-GB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Combined iron and tungsten yoke of SC magnet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 bwMode="auto">
          <a:xfrm>
            <a:off x="5748632" y="1551640"/>
            <a:ext cx="3256672" cy="1642723"/>
          </a:xfrm>
          <a:prstGeom prst="roundRect">
            <a:avLst/>
          </a:prstGeom>
          <a:solidFill>
            <a:srgbClr val="00B050">
              <a:alpha val="19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140250" y="1199305"/>
            <a:ext cx="4399801" cy="2112067"/>
          </a:xfrm>
          <a:prstGeom prst="roundRect">
            <a:avLst/>
          </a:prstGeom>
          <a:solidFill>
            <a:srgbClr val="FFCCCC">
              <a:alpha val="46000"/>
            </a:srgbClr>
          </a:solidFill>
          <a:ln>
            <a:solidFill>
              <a:srgbClr val="FF00FF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21240" y="1815710"/>
            <a:ext cx="123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E397114-C007-C147-9520-E6ED13720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80" y="3666747"/>
            <a:ext cx="6887817" cy="93874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AC95DB6-0FEC-4D01-AF95-33B392A383C7}"/>
              </a:ext>
            </a:extLst>
          </p:cNvPr>
          <p:cNvSpPr txBox="1"/>
          <p:nvPr/>
        </p:nvSpPr>
        <p:spPr>
          <a:xfrm>
            <a:off x="796306" y="3327238"/>
            <a:ext cx="6095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Key Issues on Calculation and Simplification of Beam pipe model</a:t>
            </a:r>
          </a:p>
        </p:txBody>
      </p:sp>
      <p:sp>
        <p:nvSpPr>
          <p:cNvPr id="20" name="矩形 19"/>
          <p:cNvSpPr/>
          <p:nvPr/>
        </p:nvSpPr>
        <p:spPr>
          <a:xfrm>
            <a:off x="6674446" y="4902400"/>
            <a:ext cx="3058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White: Vacuum</a:t>
            </a:r>
          </a:p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Gray: Tungsten Pipe</a:t>
            </a:r>
          </a:p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Light Green: Helium</a:t>
            </a:r>
          </a:p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Heavy Green: Stainless Steel </a:t>
            </a:r>
            <a:r>
              <a:rPr kumimoji="1"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Vassel</a:t>
            </a:r>
            <a:endParaRPr kumimoji="1"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Pink: Coil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87284FBD-47AE-7847-83ED-5D3756F3D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360" y="3211736"/>
            <a:ext cx="1620078" cy="1583017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 bwMode="auto">
          <a:xfrm>
            <a:off x="147351" y="4487410"/>
            <a:ext cx="6271351" cy="2370590"/>
          </a:xfrm>
          <a:prstGeom prst="roundRect">
            <a:avLst/>
          </a:prstGeom>
          <a:solidFill>
            <a:srgbClr val="FFC000">
              <a:alpha val="19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0565" y="1357979"/>
            <a:ext cx="41386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in the downstream IR with a large amount, due to the process of radiative </a:t>
            </a:r>
            <a:r>
              <a:rPr lang="en-GB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bhabha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scattering, </a:t>
            </a:r>
            <a:r>
              <a:rPr lang="en-GB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beamstrahlung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beam-gas scattering, beam thermal photon scattering. </a:t>
            </a:r>
          </a:p>
          <a:p>
            <a:pPr marL="285744" indent="-285744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dose may damage the SC magnet coil and the detector.</a:t>
            </a:r>
          </a:p>
          <a:p>
            <a:pPr marL="285744" indent="-285744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GB" altLang="zh-C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6E81B60-5814-4851-AA12-8781A1DFDE64}"/>
              </a:ext>
            </a:extLst>
          </p:cNvPr>
          <p:cNvSpPr/>
          <p:nvPr/>
        </p:nvSpPr>
        <p:spPr>
          <a:xfrm>
            <a:off x="235026" y="455189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Pure tungsten IR beam pipe with 4mm thickness without cooling taken into account, simulate the Absorbed Dose on Coil (Region)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Only Beam-Gas beam loss is taken into account until now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Take the loss rate calculated by SAD into account: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~0.00166 </a:t>
            </a:r>
            <a:r>
              <a:rPr kumimoji="1"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/s(0.166rad/s)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~14.35 </a:t>
            </a:r>
            <a:r>
              <a:rPr kumimoji="1"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/day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~36662.49 </a:t>
            </a:r>
            <a:r>
              <a:rPr kumimoji="1"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/lifetime(Higgs plans to run 7 years)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Limit is 100000 </a:t>
            </a:r>
            <a:r>
              <a:rPr kumimoji="1"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/lifetime</a:t>
            </a:r>
            <a:endParaRPr kumimoji="1"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02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Movable collimators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FF8463C-FE7D-4C8B-BA65-0D2D94919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61" y="1958239"/>
            <a:ext cx="5394839" cy="299026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070" y="1224770"/>
            <a:ext cx="10866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Located in straight section between two dipoles, the length is 800 mm.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SR power: 9.3kW @Higgs, 30MW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955288-BEB3-4A38-884B-50D9F336D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84" y="4989459"/>
            <a:ext cx="3501246" cy="186854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0D6A0B2-A569-421A-B781-CD6A0C041EF7}"/>
              </a:ext>
            </a:extLst>
          </p:cNvPr>
          <p:cNvSpPr txBox="1"/>
          <p:nvPr/>
        </p:nvSpPr>
        <p:spPr>
          <a:xfrm>
            <a:off x="2391839" y="5023693"/>
            <a:ext cx="2401834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Highest temperature: 148 </a:t>
            </a:r>
            <a:r>
              <a:rPr lang="zh-CN" alt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2931752-965F-4E25-9D6C-23F27529A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000" y="3220293"/>
            <a:ext cx="5936000" cy="3606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B6CC27-3F55-4253-AF37-5C4AD314FF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4000" y="1303818"/>
            <a:ext cx="2750022" cy="191647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E7377EB-74AB-4129-9B81-6D6B5D95E074}"/>
              </a:ext>
            </a:extLst>
          </p:cNvPr>
          <p:cNvSpPr/>
          <p:nvPr/>
        </p:nvSpPr>
        <p:spPr>
          <a:xfrm>
            <a:off x="6256000" y="1652623"/>
            <a:ext cx="28080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Particle deposition: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Jaw material: Cu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Total heat generation: 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91.6 W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Maximum temperature raise by particle-material reaction: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51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power distribution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0522C1C-4103-4EC6-B04B-D9E0EF422C6D}"/>
              </a:ext>
            </a:extLst>
          </p:cNvPr>
          <p:cNvSpPr txBox="1"/>
          <p:nvPr/>
        </p:nvSpPr>
        <p:spPr>
          <a:xfrm>
            <a:off x="656230" y="1185084"/>
            <a:ext cx="91972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results for MDI 20mm-20mm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Transition region: Racetrack (including  materials)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=5mm: Two beam in the IR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Loss factor Trap in IR @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k_trap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 0.032v/pc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trap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 H/W/Z/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  24.0w/117.1w/1160.8w/6.67w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14" y="1341518"/>
            <a:ext cx="4793107" cy="20779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r="1061"/>
          <a:stretch/>
        </p:blipFill>
        <p:spPr>
          <a:xfrm>
            <a:off x="7100577" y="3861697"/>
            <a:ext cx="5066583" cy="2338381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69287" y="3260596"/>
          <a:ext cx="7029065" cy="33498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8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12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87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42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800" kern="1200" dirty="0"/>
                        <a:t>Position</a:t>
                      </a:r>
                      <a:endParaRPr lang="zh-CN" altLang="en-US" sz="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800" kern="1200" dirty="0"/>
                        <a:t>Position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800" kern="1200" dirty="0"/>
                        <a:t>Start-end</a:t>
                      </a:r>
                      <a:r>
                        <a:rPr lang="zh-CN" altLang="en-US" sz="800" kern="1200" dirty="0"/>
                        <a:t>（</a:t>
                      </a:r>
                      <a:r>
                        <a:rPr lang="en-US" altLang="zh-CN" sz="800" kern="1200" dirty="0"/>
                        <a:t>mm</a:t>
                      </a:r>
                      <a:r>
                        <a:rPr lang="zh-CN" altLang="en-US" sz="800" kern="1200" dirty="0"/>
                        <a:t>）</a:t>
                      </a:r>
                      <a:endParaRPr lang="zh-CN" altLang="en-US" sz="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800" kern="1200" dirty="0"/>
                        <a:t>material</a:t>
                      </a:r>
                      <a:endParaRPr lang="zh-CN" altLang="en-US" sz="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800" kern="1200" dirty="0"/>
                        <a:t>Length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800" kern="1200" dirty="0"/>
                        <a:t>(mm)</a:t>
                      </a:r>
                      <a:endParaRPr lang="zh-CN" altLang="en-US" sz="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Higgs(w)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 &amp; (w/cm</a:t>
                      </a:r>
                      <a:r>
                        <a:rPr lang="en-US" altLang="zh-CN" sz="800" baseline="30000" dirty="0"/>
                        <a:t>2</a:t>
                      </a:r>
                      <a:r>
                        <a:rPr lang="en-US" altLang="zh-CN" sz="800" dirty="0"/>
                        <a:t>)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W (w)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 &amp; (w/cm</a:t>
                      </a:r>
                      <a:r>
                        <a:rPr lang="en-US" altLang="zh-CN" sz="800" baseline="30000" dirty="0"/>
                        <a:t>2</a:t>
                      </a:r>
                      <a:r>
                        <a:rPr lang="en-US" altLang="zh-CN" sz="800" dirty="0"/>
                        <a:t>)</a:t>
                      </a:r>
                      <a:endParaRPr lang="en-US" altLang="zh-CN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Z(w)</a:t>
                      </a:r>
                    </a:p>
                    <a:p>
                      <a:pPr algn="ctr"/>
                      <a:r>
                        <a:rPr lang="en-US" altLang="zh-CN" sz="800" dirty="0"/>
                        <a:t> &amp; (w/cm</a:t>
                      </a:r>
                      <a:r>
                        <a:rPr lang="en-US" altLang="zh-CN" sz="800" baseline="30000" dirty="0"/>
                        <a:t>2</a:t>
                      </a:r>
                      <a:r>
                        <a:rPr lang="en-US" altLang="zh-CN" sz="800" dirty="0"/>
                        <a:t>)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u="none" strike="noStrike" dirty="0" err="1">
                          <a:effectLst/>
                        </a:rPr>
                        <a:t>ttbar</a:t>
                      </a:r>
                      <a:r>
                        <a:rPr lang="zh-CN" altLang="en-US" sz="800" u="none" strike="noStrike" dirty="0">
                          <a:effectLst/>
                        </a:rPr>
                        <a:t>（</a:t>
                      </a:r>
                      <a:r>
                        <a:rPr lang="en-US" altLang="zh-CN" sz="800" u="none" strike="noStrike" dirty="0">
                          <a:effectLst/>
                        </a:rPr>
                        <a:t>w</a:t>
                      </a:r>
                      <a:r>
                        <a:rPr lang="zh-CN" altLang="en-US" sz="800" u="none" strike="noStrike" dirty="0">
                          <a:effectLst/>
                        </a:rPr>
                        <a:t>）</a:t>
                      </a:r>
                      <a:endParaRPr lang="en-US" altLang="zh-CN" sz="8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u="none" strike="noStrike" dirty="0">
                          <a:effectLst/>
                        </a:rPr>
                        <a:t>&amp; </a:t>
                      </a:r>
                      <a:r>
                        <a:rPr lang="en-US" altLang="zh-CN" sz="800" dirty="0"/>
                        <a:t>(w/cm</a:t>
                      </a:r>
                      <a:r>
                        <a:rPr lang="en-US" altLang="zh-CN" sz="800" baseline="30000" dirty="0"/>
                        <a:t>2</a:t>
                      </a:r>
                      <a:r>
                        <a:rPr lang="en-US" altLang="zh-CN" sz="800" dirty="0"/>
                        <a:t>)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Be pipe (w) 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0-85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Be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85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1.13 &amp; 0.021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5.587 &amp; 0.105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55.295 &amp; 1.35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0.31 &amp; 0.005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Be</a:t>
                      </a:r>
                      <a:r>
                        <a:rPr lang="en-US" altLang="zh-CN" sz="800" baseline="0" dirty="0"/>
                        <a:t> pipe transition(w)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85-180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Al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95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0.61 &amp; 0.01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2.950 &amp; 0.049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29.280 &amp; 0.491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0.172 &amp; 0.007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Transition pipe (w)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180-655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Al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475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6.99 &amp; 0.017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34.48 &amp; 0.085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341.562 &amp; 0.83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1.958 &amp; 0.005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Transition </a:t>
                      </a:r>
                      <a:r>
                        <a:rPr lang="zh-CN" altLang="en-US" sz="800" dirty="0"/>
                        <a:t>（</a:t>
                      </a:r>
                      <a:r>
                        <a:rPr lang="en-US" altLang="zh-CN" sz="800" dirty="0"/>
                        <a:t>w</a:t>
                      </a:r>
                      <a:r>
                        <a:rPr lang="zh-CN" altLang="en-US" sz="800" dirty="0"/>
                        <a:t>）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655-700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Al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45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0.62 &amp; 0.015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2.95 &amp; 0.071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29.28 &amp; 0.701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0.172 &amp; 0.004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RVC  bellow</a:t>
                      </a:r>
                      <a:r>
                        <a:rPr lang="zh-CN" altLang="en-US" sz="800" dirty="0"/>
                        <a:t>（</a:t>
                      </a:r>
                      <a:r>
                        <a:rPr lang="en-US" altLang="zh-CN" sz="800" dirty="0"/>
                        <a:t>w</a:t>
                      </a:r>
                      <a:r>
                        <a:rPr lang="zh-CN" altLang="en-US" sz="800" dirty="0"/>
                        <a:t>）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700-780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Cu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80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0.52 &amp; 0.007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2.532 &amp; 0.034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25.002 &amp; 0.337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0.14 &amp; 0.002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Transition on Y-crotch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780-805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Cu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25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0.16 &amp; 0.007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0.785 &amp; 0.032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7.822 &amp; 0.316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0.05 &amp; 0.002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Y- crotch (w)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805-855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Cu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50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0.33 &amp; 0.005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1.572 &amp; 0.024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15.626 &amp; 0.241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0.091 &amp; 0.002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Quadrupole pipe(w)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855-1100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Cu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245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1.58 &amp; 0.005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7.735 &amp; 0.024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75.594&amp; 0.24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0.434 &amp; 0.002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Total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0-1100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-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1100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12.0 &amp;0.011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58.594 &amp;0.056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580.46  &amp; 0.56 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3.331 &amp; 0.003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59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15E554-206A-4252-8295-D0938CE8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 from SR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AC34CD-983C-4C03-BD29-DF43438DA145}"/>
              </a:ext>
            </a:extLst>
          </p:cNvPr>
          <p:cNvSpPr/>
          <p:nvPr/>
        </p:nvSpPr>
        <p:spPr>
          <a:xfrm>
            <a:off x="212436" y="1212473"/>
            <a:ext cx="50430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 normal conditions, there is no SR photons hitting the central beam pipe.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Single layer beam pipe with water cooling, SR heat load is not a problem.</a:t>
            </a: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0EF4D13B-78E6-496B-AE3B-544DEE9BE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795" y="2342860"/>
            <a:ext cx="3253465" cy="2025239"/>
          </a:xfrm>
          <a:prstGeom prst="rect">
            <a:avLst/>
          </a:prstGeom>
        </p:spPr>
      </p:pic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0BC5A201-B35F-43D4-8E03-590BDBC52E4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7164" y="4368099"/>
          <a:ext cx="4248728" cy="2423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08790">
                  <a:extLst>
                    <a:ext uri="{9D8B030D-6E8A-4147-A177-3AD203B41FA5}">
                      <a16:colId xmlns:a16="http://schemas.microsoft.com/office/drawing/2014/main" val="1856930886"/>
                    </a:ext>
                  </a:extLst>
                </a:gridCol>
                <a:gridCol w="907162">
                  <a:extLst>
                    <a:ext uri="{9D8B030D-6E8A-4147-A177-3AD203B41FA5}">
                      <a16:colId xmlns:a16="http://schemas.microsoft.com/office/drawing/2014/main" val="4205481339"/>
                    </a:ext>
                  </a:extLst>
                </a:gridCol>
                <a:gridCol w="2032776">
                  <a:extLst>
                    <a:ext uri="{9D8B030D-6E8A-4147-A177-3AD203B41FA5}">
                      <a16:colId xmlns:a16="http://schemas.microsoft.com/office/drawing/2014/main" val="1923305117"/>
                    </a:ext>
                  </a:extLst>
                </a:gridCol>
              </a:tblGrid>
              <a:tr h="2072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zh-CN" altLang="en-US" sz="90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heat load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average power density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407417"/>
                  </a:ext>
                </a:extLst>
              </a:tr>
              <a:tr h="2117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0~780mm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333021"/>
                  </a:ext>
                </a:extLst>
              </a:tr>
              <a:tr h="211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780mm~805mm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23.04W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256W/cm</a:t>
                      </a:r>
                      <a:r>
                        <a:rPr lang="en-US" altLang="zh-CN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378466"/>
                  </a:ext>
                </a:extLst>
              </a:tr>
              <a:tr h="2117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805mm~855mm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53.39W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296.6W/cm</a:t>
                      </a:r>
                      <a:r>
                        <a:rPr lang="en-US" altLang="zh-CN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60840"/>
                  </a:ext>
                </a:extLst>
              </a:tr>
              <a:tr h="3655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855mm~1.9m(</a:t>
                      </a:r>
                      <a:r>
                        <a:rPr lang="en-US" altLang="zh-CN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QDa</a:t>
                      </a:r>
                      <a:r>
                        <a:rPr lang="en-US" altLang="zh-CN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entrance</a:t>
                      </a:r>
                      <a:r>
                        <a:rPr lang="zh-CN" alt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4.32W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1.15W/cm</a:t>
                      </a:r>
                      <a:r>
                        <a:rPr lang="en-US" altLang="zh-CN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469654"/>
                  </a:ext>
                </a:extLst>
              </a:tr>
              <a:tr h="2117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QDa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3.28W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0.75W/cm</a:t>
                      </a:r>
                      <a:r>
                        <a:rPr lang="en-US" altLang="zh-CN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207545"/>
                  </a:ext>
                </a:extLst>
              </a:tr>
              <a:tr h="2117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QDa~QDb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22.92W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79.58W/cm</a:t>
                      </a:r>
                      <a:r>
                        <a:rPr lang="en-US" altLang="zh-CN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16490"/>
                  </a:ext>
                </a:extLst>
              </a:tr>
              <a:tr h="2117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QDb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3.96W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0.91W/cm</a:t>
                      </a:r>
                      <a:r>
                        <a:rPr lang="en-US" altLang="zh-CN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301732"/>
                  </a:ext>
                </a:extLst>
              </a:tr>
              <a:tr h="2117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QDb~QF1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71.04W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65.8W/cm</a:t>
                      </a:r>
                      <a:r>
                        <a:rPr lang="en-US" altLang="zh-CN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58882"/>
                  </a:ext>
                </a:extLst>
              </a:tr>
              <a:tr h="2117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QF1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7.26W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1.34W/cm</a:t>
                      </a:r>
                      <a:r>
                        <a:rPr lang="en-US" altLang="zh-CN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799934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A8C7D59B-E12C-4C2B-9F58-9DCBF49FA73E}"/>
              </a:ext>
            </a:extLst>
          </p:cNvPr>
          <p:cNvSpPr/>
          <p:nvPr/>
        </p:nvSpPr>
        <p:spPr>
          <a:xfrm>
            <a:off x="5634181" y="1212473"/>
            <a:ext cx="6234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abnormal conditions, SR photons hitting the bellows (no cooling) and </a:t>
            </a:r>
            <a:r>
              <a:rPr lang="en-US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berrylium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pipe under the extreme beam conditions ,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it is a transient effect, heat load is not a problem. 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B0173C38-7511-42D9-A3DC-AEDB33F69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7696" y="2221536"/>
            <a:ext cx="3871979" cy="241492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32E1FD3-B225-4B02-999A-2AA8DBA606F2}"/>
              </a:ext>
            </a:extLst>
          </p:cNvPr>
          <p:cNvSpPr/>
          <p:nvPr/>
        </p:nvSpPr>
        <p:spPr>
          <a:xfrm>
            <a:off x="5634181" y="494066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In extreme cases ~ at least 10 times per day. The beam will be stopped within 0.5ms when abnormal.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The background of the detector and radiation dose should be considered under abnormal conditions.</a:t>
            </a:r>
          </a:p>
        </p:txBody>
      </p:sp>
    </p:spTree>
    <p:extLst>
      <p:ext uri="{BB962C8B-B14F-4D97-AF65-F5344CB8AC3E}">
        <p14:creationId xmlns:p14="http://schemas.microsoft.com/office/powerpoint/2010/main" val="2143895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6938" y="261924"/>
            <a:ext cx="10515600" cy="50348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from solenoid combined field</a:t>
            </a:r>
          </a:p>
        </p:txBody>
      </p:sp>
      <p:sp>
        <p:nvSpPr>
          <p:cNvPr id="5" name="矩形 4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pic>
        <p:nvPicPr>
          <p:cNvPr id="8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7108" y="1364212"/>
            <a:ext cx="3518037" cy="19371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737" y="1275804"/>
            <a:ext cx="49153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trajectory will couple to the vertical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Due to the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sol+anti-sol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field strength quite high, maximum~4.24T, transverse magnetic field component is quite high.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SR from vertical trajectory in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sol+anti-sol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combined field should be taken into account.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170588" y="1169837"/>
            <a:ext cx="4890300" cy="1781594"/>
          </a:xfrm>
          <a:prstGeom prst="roundRect">
            <a:avLst/>
          </a:prstGeom>
          <a:noFill/>
          <a:ln w="9525" cap="flat" cmpd="sng" algn="ctr">
            <a:solidFill>
              <a:srgbClr val="D10D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1" name="图表 10"/>
          <p:cNvGraphicFramePr>
            <a:graphicFrameLocks/>
          </p:cNvGraphicFramePr>
          <p:nvPr>
            <p:extLst/>
          </p:nvPr>
        </p:nvGraphicFramePr>
        <p:xfrm>
          <a:off x="178474" y="3452623"/>
          <a:ext cx="3850319" cy="284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图表 11"/>
          <p:cNvGraphicFramePr>
            <a:graphicFrameLocks/>
          </p:cNvGraphicFramePr>
          <p:nvPr>
            <p:extLst/>
          </p:nvPr>
        </p:nvGraphicFramePr>
        <p:xfrm>
          <a:off x="4066330" y="3452623"/>
          <a:ext cx="3865830" cy="284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078326" y="6032344"/>
            <a:ext cx="4508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Maximum: 670keV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928645" y="6032344"/>
            <a:ext cx="3797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Maximum: 31W</a:t>
            </a:r>
            <a:endParaRPr lang="zh-CN" altLang="en-US" sz="16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166" y="4315208"/>
            <a:ext cx="3741318" cy="231141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53665" y="1490108"/>
            <a:ext cx="31121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SR fan is focused in a very narrow angle from 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-116urad to 131urad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SR will not hit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Berryllium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pipe, and no background to detector.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SR will hit the beam pipe  ~213.5m downstream from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Water cooling is needed.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8847444" y="1367299"/>
            <a:ext cx="3218403" cy="2815401"/>
          </a:xfrm>
          <a:prstGeom prst="roundRect">
            <a:avLst/>
          </a:prstGeom>
          <a:noFill/>
          <a:ln w="9525" cap="flat" cmpd="sng" algn="ctr">
            <a:solidFill>
              <a:srgbClr val="D10D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9496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 in IR from beam loss background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F4E6FE6B-8623-46A7-8259-D3A74C24C86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54198" y="1325563"/>
          <a:ext cx="8539547" cy="2693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1196">
                  <a:extLst>
                    <a:ext uri="{9D8B030D-6E8A-4147-A177-3AD203B41FA5}">
                      <a16:colId xmlns:a16="http://schemas.microsoft.com/office/drawing/2014/main" val="1856930886"/>
                    </a:ext>
                  </a:extLst>
                </a:gridCol>
                <a:gridCol w="1596410">
                  <a:extLst>
                    <a:ext uri="{9D8B030D-6E8A-4147-A177-3AD203B41FA5}">
                      <a16:colId xmlns:a16="http://schemas.microsoft.com/office/drawing/2014/main" val="4205481339"/>
                    </a:ext>
                  </a:extLst>
                </a:gridCol>
                <a:gridCol w="1619925">
                  <a:extLst>
                    <a:ext uri="{9D8B030D-6E8A-4147-A177-3AD203B41FA5}">
                      <a16:colId xmlns:a16="http://schemas.microsoft.com/office/drawing/2014/main" val="1923305117"/>
                    </a:ext>
                  </a:extLst>
                </a:gridCol>
                <a:gridCol w="1579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2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51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zh-CN" altLang="en-US" sz="140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RBB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Beamstrahlung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Beam-Gas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BTH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632407417"/>
                  </a:ext>
                </a:extLst>
              </a:tr>
              <a:tr h="3207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Berryllium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pipe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6.7mW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524333021"/>
                  </a:ext>
                </a:extLst>
              </a:tr>
              <a:tr h="3207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 beam pipe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99060840"/>
                  </a:ext>
                </a:extLst>
              </a:tr>
              <a:tr h="5451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Accelerator beam pipe before </a:t>
                      </a:r>
                      <a:r>
                        <a:rPr lang="en-US" altLang="zh-CN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QDa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274469654"/>
                  </a:ext>
                </a:extLst>
              </a:tr>
              <a:tr h="3207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QDa~QDb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800816490"/>
                  </a:ext>
                </a:extLst>
              </a:tr>
              <a:tr h="3207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QDb~QF1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48258882"/>
                  </a:ext>
                </a:extLst>
              </a:tr>
              <a:tr h="3207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QF1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0.26mW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544799934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38199" y="4342729"/>
            <a:ext cx="10318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particles from the process of radiative Bhabha scattering, </a:t>
            </a:r>
            <a:r>
              <a:rPr lang="en-US" altLang="zh-CN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Beamstrahlung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Beam-Gas scattering, and beam-thermal photon scattering hitting the IR beam pipe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 in IR from beam loss background is so small, compared to synchrotron radiation and HOM.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photons generated from the process of radiative Bhabha scattering, </a:t>
            </a:r>
            <a:r>
              <a:rPr lang="en-US" altLang="zh-CN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Beamstrahlung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Beam-Gas scattering with small angle and large energy, still under analysis.</a:t>
            </a:r>
            <a:endParaRPr lang="zh-CN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30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3425" y="336663"/>
            <a:ext cx="10515600" cy="62536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pipe thermal analysis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764120A-48A7-4942-A0F2-A62949DA87BD}"/>
              </a:ext>
            </a:extLst>
          </p:cNvPr>
          <p:cNvGrpSpPr/>
          <p:nvPr/>
        </p:nvGrpSpPr>
        <p:grpSpPr>
          <a:xfrm>
            <a:off x="184389" y="1314489"/>
            <a:ext cx="8194826" cy="1542403"/>
            <a:chOff x="1960685" y="2086286"/>
            <a:chExt cx="8599272" cy="144780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448C188-1B87-4D1D-A5EE-9163C1F5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8932" y="2086286"/>
              <a:ext cx="8201025" cy="1447800"/>
            </a:xfrm>
            <a:prstGeom prst="rect">
              <a:avLst/>
            </a:prstGeom>
          </p:spPr>
        </p:pic>
        <p:sp>
          <p:nvSpPr>
            <p:cNvPr id="15" name="箭头: 右 14">
              <a:extLst>
                <a:ext uri="{FF2B5EF4-FFF2-40B4-BE49-F238E27FC236}">
                  <a16:creationId xmlns:a16="http://schemas.microsoft.com/office/drawing/2014/main" id="{90CCF222-6FF1-4F73-ADFD-42EA1D09C330}"/>
                </a:ext>
              </a:extLst>
            </p:cNvPr>
            <p:cNvSpPr/>
            <p:nvPr/>
          </p:nvSpPr>
          <p:spPr>
            <a:xfrm>
              <a:off x="1960685" y="3088229"/>
              <a:ext cx="398247" cy="75556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右 15">
              <a:extLst>
                <a:ext uri="{FF2B5EF4-FFF2-40B4-BE49-F238E27FC236}">
                  <a16:creationId xmlns:a16="http://schemas.microsoft.com/office/drawing/2014/main" id="{22581005-7AE3-47E8-AEB8-632F02E2F106}"/>
                </a:ext>
              </a:extLst>
            </p:cNvPr>
            <p:cNvSpPr/>
            <p:nvPr/>
          </p:nvSpPr>
          <p:spPr>
            <a:xfrm>
              <a:off x="2065431" y="3413471"/>
              <a:ext cx="398247" cy="75556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箭头: 右 16">
              <a:extLst>
                <a:ext uri="{FF2B5EF4-FFF2-40B4-BE49-F238E27FC236}">
                  <a16:creationId xmlns:a16="http://schemas.microsoft.com/office/drawing/2014/main" id="{A24098BD-62C5-45B5-8975-8B4D8387286D}"/>
                </a:ext>
              </a:extLst>
            </p:cNvPr>
            <p:cNvSpPr/>
            <p:nvPr/>
          </p:nvSpPr>
          <p:spPr>
            <a:xfrm rot="10573336">
              <a:off x="2355909" y="3239511"/>
              <a:ext cx="306991" cy="81583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箭头: 右 17">
              <a:extLst>
                <a:ext uri="{FF2B5EF4-FFF2-40B4-BE49-F238E27FC236}">
                  <a16:creationId xmlns:a16="http://schemas.microsoft.com/office/drawing/2014/main" id="{B116361B-A72E-4D56-814B-781C8E5D4184}"/>
                </a:ext>
              </a:extLst>
            </p:cNvPr>
            <p:cNvSpPr/>
            <p:nvPr/>
          </p:nvSpPr>
          <p:spPr>
            <a:xfrm rot="10573336">
              <a:off x="2242820" y="2845337"/>
              <a:ext cx="267162" cy="84213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箭头: 右 18">
              <a:extLst>
                <a:ext uri="{FF2B5EF4-FFF2-40B4-BE49-F238E27FC236}">
                  <a16:creationId xmlns:a16="http://schemas.microsoft.com/office/drawing/2014/main" id="{D2C911CB-5EFF-4B57-A883-FFD26F5DA0A0}"/>
                </a:ext>
              </a:extLst>
            </p:cNvPr>
            <p:cNvSpPr/>
            <p:nvPr/>
          </p:nvSpPr>
          <p:spPr>
            <a:xfrm rot="21179748">
              <a:off x="3466668" y="3161591"/>
              <a:ext cx="1343096" cy="76108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箭头: 右弧形 19">
              <a:extLst>
                <a:ext uri="{FF2B5EF4-FFF2-40B4-BE49-F238E27FC236}">
                  <a16:creationId xmlns:a16="http://schemas.microsoft.com/office/drawing/2014/main" id="{CFFE1919-CCE2-4C27-9C23-66B43DE76723}"/>
                </a:ext>
              </a:extLst>
            </p:cNvPr>
            <p:cNvSpPr/>
            <p:nvPr/>
          </p:nvSpPr>
          <p:spPr>
            <a:xfrm rot="10800000" flipH="1">
              <a:off x="4967410" y="2725613"/>
              <a:ext cx="272130" cy="345201"/>
            </a:xfrm>
            <a:prstGeom prst="curvedLeftArrow">
              <a:avLst/>
            </a:prstGeom>
            <a:solidFill>
              <a:srgbClr val="FFFF00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箭头: 右 20">
              <a:extLst>
                <a:ext uri="{FF2B5EF4-FFF2-40B4-BE49-F238E27FC236}">
                  <a16:creationId xmlns:a16="http://schemas.microsoft.com/office/drawing/2014/main" id="{BC355121-8356-414D-87AD-FB94D33D3052}"/>
                </a:ext>
              </a:extLst>
            </p:cNvPr>
            <p:cNvSpPr/>
            <p:nvPr/>
          </p:nvSpPr>
          <p:spPr>
            <a:xfrm rot="10573336">
              <a:off x="3467738" y="2859421"/>
              <a:ext cx="1226107" cy="61647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箭头: 右 21">
              <a:extLst>
                <a:ext uri="{FF2B5EF4-FFF2-40B4-BE49-F238E27FC236}">
                  <a16:creationId xmlns:a16="http://schemas.microsoft.com/office/drawing/2014/main" id="{D69C955C-E84E-4AF5-8539-B933D1B97B7C}"/>
                </a:ext>
              </a:extLst>
            </p:cNvPr>
            <p:cNvSpPr/>
            <p:nvPr/>
          </p:nvSpPr>
          <p:spPr>
            <a:xfrm rot="684641">
              <a:off x="5230020" y="2695420"/>
              <a:ext cx="269813" cy="69290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箭头: 右 22">
              <a:extLst>
                <a:ext uri="{FF2B5EF4-FFF2-40B4-BE49-F238E27FC236}">
                  <a16:creationId xmlns:a16="http://schemas.microsoft.com/office/drawing/2014/main" id="{7C66E301-8AD2-4EF8-AE0D-440D5F7AC48A}"/>
                </a:ext>
              </a:extLst>
            </p:cNvPr>
            <p:cNvSpPr/>
            <p:nvPr/>
          </p:nvSpPr>
          <p:spPr>
            <a:xfrm rot="21333755">
              <a:off x="5616634" y="2632735"/>
              <a:ext cx="1613553" cy="99249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箭头: 右 23">
              <a:extLst>
                <a:ext uri="{FF2B5EF4-FFF2-40B4-BE49-F238E27FC236}">
                  <a16:creationId xmlns:a16="http://schemas.microsoft.com/office/drawing/2014/main" id="{FD5D3B5B-E32F-4ED0-96BD-E7456025EB87}"/>
                </a:ext>
              </a:extLst>
            </p:cNvPr>
            <p:cNvSpPr/>
            <p:nvPr/>
          </p:nvSpPr>
          <p:spPr>
            <a:xfrm rot="20846852">
              <a:off x="7354050" y="2542612"/>
              <a:ext cx="249386" cy="62813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C0ED027-20BF-4041-AC6D-C235205C4409}"/>
              </a:ext>
            </a:extLst>
          </p:cNvPr>
          <p:cNvSpPr txBox="1"/>
          <p:nvPr/>
        </p:nvSpPr>
        <p:spPr>
          <a:xfrm>
            <a:off x="1283855" y="1129823"/>
            <a:ext cx="3491346" cy="369332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Calculation model and condition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F8B2CB4-E3EA-4BE6-BAFF-6FEB43A026A8}"/>
              </a:ext>
            </a:extLst>
          </p:cNvPr>
          <p:cNvSpPr txBox="1"/>
          <p:nvPr/>
        </p:nvSpPr>
        <p:spPr>
          <a:xfrm>
            <a:off x="580552" y="2917264"/>
            <a:ext cx="29145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Extending pipe: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2 inlet pipe, 2 outlet pipe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Coolant: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Inlet temperature: 20</a:t>
            </a:r>
            <a:r>
              <a:rPr lang="en-US" altLang="zh-CN" sz="14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Inlet velocity: 0.5m/s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1.7L/min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7AB1C3A-ACCE-4BE8-9C7A-05D0D15CD87C}"/>
              </a:ext>
            </a:extLst>
          </p:cNvPr>
          <p:cNvSpPr txBox="1"/>
          <p:nvPr/>
        </p:nvSpPr>
        <p:spPr>
          <a:xfrm>
            <a:off x="3759232" y="2584533"/>
            <a:ext cx="38182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Be pipe: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4 inlet pipe,  4 outlet pipe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Coolant: paraffin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Inlet temperature: 20</a:t>
            </a:r>
            <a:r>
              <a:rPr lang="en-US" altLang="zh-CN" sz="14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Inlet velocity: 0.5m/s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0.8L/min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790F6C7-3195-4027-AC33-475E45FA3F88}"/>
              </a:ext>
            </a:extLst>
          </p:cNvPr>
          <p:cNvSpPr txBox="1"/>
          <p:nvPr/>
        </p:nvSpPr>
        <p:spPr>
          <a:xfrm>
            <a:off x="6918190" y="2314921"/>
            <a:ext cx="29145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Extending pipe: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2 inlet pipe, 2 outlet pipe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Coolant: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Inlet temperature: 20</a:t>
            </a:r>
            <a:r>
              <a:rPr lang="en-US" altLang="zh-CN" sz="14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Inlet velocity: 0.5m/s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1.7L/min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837E2B49-8F6C-4472-8638-249CEB99E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309" y="1549236"/>
            <a:ext cx="2113366" cy="17458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28EF87F-90AC-4D5C-9C7D-A9AB6BC40F1D}"/>
              </a:ext>
            </a:extLst>
          </p:cNvPr>
          <p:cNvSpPr txBox="1"/>
          <p:nvPr/>
        </p:nvSpPr>
        <p:spPr>
          <a:xfrm>
            <a:off x="9780309" y="1159586"/>
            <a:ext cx="2113366" cy="30777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Heat source distribution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38CA3B97-9936-4E9E-83F6-2861B94CA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459" y="3684710"/>
            <a:ext cx="5477270" cy="3117418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5C27FD2-02B5-4D47-96AB-E0455F3B5C22}"/>
              </a:ext>
            </a:extLst>
          </p:cNvPr>
          <p:cNvSpPr txBox="1"/>
          <p:nvPr/>
        </p:nvSpPr>
        <p:spPr>
          <a:xfrm>
            <a:off x="590570" y="4348697"/>
            <a:ext cx="2309067" cy="369332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Calculation results: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A060E8-A3F6-4034-A60B-0A30E16E99A4}"/>
              </a:ext>
            </a:extLst>
          </p:cNvPr>
          <p:cNvSpPr txBox="1"/>
          <p:nvPr/>
        </p:nvSpPr>
        <p:spPr>
          <a:xfrm>
            <a:off x="450575" y="5022761"/>
            <a:ext cx="4869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Temperature difference ~5.1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 between two sides of the first layer detector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Temperature low, temperature difference small, meet the requirement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0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vacuum connector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" y="1452300"/>
            <a:ext cx="7094373" cy="4698784"/>
          </a:xfrm>
          <a:prstGeom prst="rect">
            <a:avLst/>
          </a:prstGeom>
        </p:spPr>
      </p:pic>
      <p:sp>
        <p:nvSpPr>
          <p:cNvPr id="7" name="内容占位符 5">
            <a:extLst>
              <a:ext uri="{FF2B5EF4-FFF2-40B4-BE49-F238E27FC236}">
                <a16:creationId xmlns:a16="http://schemas.microsoft.com/office/drawing/2014/main" id="{AB429D65-2C46-43E9-9C1F-FBB2384375F2}"/>
              </a:ext>
            </a:extLst>
          </p:cNvPr>
          <p:cNvSpPr txBox="1">
            <a:spLocks/>
          </p:cNvSpPr>
          <p:nvPr/>
        </p:nvSpPr>
        <p:spPr>
          <a:xfrm>
            <a:off x="457200" y="1679879"/>
            <a:ext cx="5338936" cy="1389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+mj-lt"/>
                <a:ea typeface="微软雅黑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zh-CN" dirty="0">
              <a:sym typeface="Wingdings" panose="05000000000000000000" pitchFamily="2" charset="2"/>
            </a:endParaRPr>
          </a:p>
          <a:p>
            <a:pPr lvl="2"/>
            <a:endParaRPr lang="zh-CN" altLang="en-US" dirty="0"/>
          </a:p>
        </p:txBody>
      </p:sp>
      <p:sp>
        <p:nvSpPr>
          <p:cNvPr id="12" name="内容占位符 1">
            <a:extLst>
              <a:ext uri="{FF2B5EF4-FFF2-40B4-BE49-F238E27FC236}">
                <a16:creationId xmlns:a16="http://schemas.microsoft.com/office/drawing/2014/main" id="{D746F60F-0437-48F7-9C75-351B5E6DCFE7}"/>
              </a:ext>
            </a:extLst>
          </p:cNvPr>
          <p:cNvSpPr txBox="1">
            <a:spLocks/>
          </p:cNvSpPr>
          <p:nvPr/>
        </p:nvSpPr>
        <p:spPr>
          <a:xfrm>
            <a:off x="8573966" y="6336666"/>
            <a:ext cx="3008433" cy="427816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en-US" altLang="zh-CN" sz="1900" dirty="0">
                <a:solidFill>
                  <a:srgbClr val="00B050"/>
                </a:solidFill>
              </a:rPr>
              <a:t>No interference for this design!</a:t>
            </a:r>
          </a:p>
          <a:p>
            <a:endParaRPr lang="en-US" altLang="zh-CN" sz="1800" dirty="0">
              <a:solidFill>
                <a:srgbClr val="00B050"/>
              </a:solidFill>
            </a:endParaRPr>
          </a:p>
          <a:p>
            <a:endParaRPr lang="zh-CN" altLang="en-US" sz="1800" dirty="0">
              <a:solidFill>
                <a:srgbClr val="00B05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6B62F47-04CD-4D8F-B908-27284CCB5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043" y="1095959"/>
            <a:ext cx="3262324" cy="19118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168E4EA-BB9F-477C-B7F2-26A717FE7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5471" y="3136264"/>
            <a:ext cx="2536318" cy="320040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4369259-5304-42C1-8755-F8CC94A4F364}"/>
              </a:ext>
            </a:extLst>
          </p:cNvPr>
          <p:cNvSpPr txBox="1"/>
          <p:nvPr/>
        </p:nvSpPr>
        <p:spPr>
          <a:xfrm>
            <a:off x="7460672" y="3205888"/>
            <a:ext cx="182871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RVC distance to detective angle : 14.91mm (gas tube)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2296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magnet supports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42E840-6CE7-4117-8BB2-238824245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57" y="1201344"/>
            <a:ext cx="5400000" cy="2580845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5ED70D4-7AFC-457D-B235-DF687996C5A4}"/>
              </a:ext>
            </a:extLst>
          </p:cNvPr>
          <p:cNvGrpSpPr/>
          <p:nvPr/>
        </p:nvGrpSpPr>
        <p:grpSpPr>
          <a:xfrm>
            <a:off x="5618857" y="1422660"/>
            <a:ext cx="6491868" cy="1776374"/>
            <a:chOff x="0" y="2127412"/>
            <a:chExt cx="9144000" cy="320530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F93B376-104C-406E-B13E-61EC2C0D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127412"/>
              <a:ext cx="9144000" cy="2690949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3C17541-9029-4B08-A85A-E74BDC6EDF31}"/>
                </a:ext>
              </a:extLst>
            </p:cNvPr>
            <p:cNvSpPr txBox="1"/>
            <p:nvPr/>
          </p:nvSpPr>
          <p:spPr>
            <a:xfrm>
              <a:off x="683567" y="2492897"/>
              <a:ext cx="936104" cy="721962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Vacuum vessel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AEA98DC-B59F-455E-A1DA-59BEC4DB7A41}"/>
                </a:ext>
              </a:extLst>
            </p:cNvPr>
            <p:cNvSpPr txBox="1"/>
            <p:nvPr/>
          </p:nvSpPr>
          <p:spPr>
            <a:xfrm>
              <a:off x="3836183" y="2290554"/>
              <a:ext cx="936104" cy="721962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Helium vessel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87CCE3E-F277-4DF0-845C-D1ABD70C9823}"/>
                </a:ext>
              </a:extLst>
            </p:cNvPr>
            <p:cNvSpPr txBox="1"/>
            <p:nvPr/>
          </p:nvSpPr>
          <p:spPr>
            <a:xfrm>
              <a:off x="4274313" y="4722626"/>
              <a:ext cx="1440159" cy="444283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Support rods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1F13801-2F23-4EC9-BCCB-F8FAEB384185}"/>
                </a:ext>
              </a:extLst>
            </p:cNvPr>
            <p:cNvSpPr txBox="1"/>
            <p:nvPr/>
          </p:nvSpPr>
          <p:spPr>
            <a:xfrm>
              <a:off x="2553605" y="2752219"/>
              <a:ext cx="795615" cy="444283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QD0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53FF50F-9E76-4CFC-8386-8477DE6FD792}"/>
                </a:ext>
              </a:extLst>
            </p:cNvPr>
            <p:cNvSpPr txBox="1"/>
            <p:nvPr/>
          </p:nvSpPr>
          <p:spPr>
            <a:xfrm>
              <a:off x="5567549" y="2496589"/>
              <a:ext cx="620941" cy="444283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QF1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8C8354-FF9C-49A2-B269-A68D3E27D58A}"/>
                </a:ext>
              </a:extLst>
            </p:cNvPr>
            <p:cNvSpPr txBox="1"/>
            <p:nvPr/>
          </p:nvSpPr>
          <p:spPr>
            <a:xfrm>
              <a:off x="755576" y="4888433"/>
              <a:ext cx="1440160" cy="444283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Anti-solenoid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DDEC939-79EB-47A5-94A5-5C03788D376A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1151620" y="3214858"/>
              <a:ext cx="108012" cy="5741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27117C9-E839-4803-9833-9BD14460E523}"/>
                </a:ext>
              </a:extLst>
            </p:cNvPr>
            <p:cNvCxnSpPr/>
            <p:nvPr/>
          </p:nvCxnSpPr>
          <p:spPr>
            <a:xfrm>
              <a:off x="2864075" y="3139227"/>
              <a:ext cx="261483" cy="8177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A823906C-686B-47F1-8659-752F03E844CE}"/>
                </a:ext>
              </a:extLst>
            </p:cNvPr>
            <p:cNvCxnSpPr>
              <a:stCxn id="19" idx="2"/>
            </p:cNvCxnSpPr>
            <p:nvPr/>
          </p:nvCxnSpPr>
          <p:spPr>
            <a:xfrm>
              <a:off x="5878020" y="2940872"/>
              <a:ext cx="310468" cy="617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3BF4917A-1A43-4698-9109-B179BE2FD839}"/>
                </a:ext>
              </a:extLst>
            </p:cNvPr>
            <p:cNvCxnSpPr>
              <a:stCxn id="16" idx="2"/>
            </p:cNvCxnSpPr>
            <p:nvPr/>
          </p:nvCxnSpPr>
          <p:spPr>
            <a:xfrm flipH="1">
              <a:off x="3920819" y="3012516"/>
              <a:ext cx="383416" cy="6325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E4B0D45B-6162-4222-A4C0-22AB2C150662}"/>
                </a:ext>
              </a:extLst>
            </p:cNvPr>
            <p:cNvCxnSpPr>
              <a:cxnSpLocks/>
            </p:cNvCxnSpPr>
            <p:nvPr/>
          </p:nvCxnSpPr>
          <p:spPr>
            <a:xfrm>
              <a:off x="4304235" y="2935951"/>
              <a:ext cx="1086822" cy="4930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2DCB26E9-FA0F-4D30-BD3E-9CE2A0BC639E}"/>
                </a:ext>
              </a:extLst>
            </p:cNvPr>
            <p:cNvCxnSpPr>
              <a:stCxn id="20" idx="0"/>
            </p:cNvCxnSpPr>
            <p:nvPr/>
          </p:nvCxnSpPr>
          <p:spPr>
            <a:xfrm flipH="1" flipV="1">
              <a:off x="1287691" y="4354126"/>
              <a:ext cx="187966" cy="5343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8750A2E6-FD6F-411B-863D-99ADE36D5528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1475656" y="4149080"/>
              <a:ext cx="1388419" cy="7393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4E6349D-5BBC-4567-BC7D-7724A3BB7FD6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1475656" y="4017513"/>
              <a:ext cx="4091892" cy="870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219FA6FC-2F4C-4487-B952-4DC8E4124C2F}"/>
                </a:ext>
              </a:extLst>
            </p:cNvPr>
            <p:cNvCxnSpPr>
              <a:stCxn id="17" idx="0"/>
            </p:cNvCxnSpPr>
            <p:nvPr/>
          </p:nvCxnSpPr>
          <p:spPr>
            <a:xfrm flipH="1" flipV="1">
              <a:off x="4536281" y="3613416"/>
              <a:ext cx="458111" cy="1109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9D739259-1335-48FB-AAA1-15929D5797F2}"/>
                </a:ext>
              </a:extLst>
            </p:cNvPr>
            <p:cNvCxnSpPr>
              <a:stCxn id="17" idx="0"/>
            </p:cNvCxnSpPr>
            <p:nvPr/>
          </p:nvCxnSpPr>
          <p:spPr>
            <a:xfrm flipV="1">
              <a:off x="4994392" y="3309373"/>
              <a:ext cx="908044" cy="14132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E0E4C751-6A65-45B7-80AC-33923A21B2C8}"/>
              </a:ext>
            </a:extLst>
          </p:cNvPr>
          <p:cNvSpPr/>
          <p:nvPr/>
        </p:nvSpPr>
        <p:spPr>
          <a:xfrm>
            <a:off x="2496420" y="112846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cryostat is about 5.5 m long. The cantilever length is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3.6~5.5 m. 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C3CF7596-D3A5-4C68-8496-1C25A9237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57" y="4182298"/>
            <a:ext cx="3457216" cy="2510139"/>
          </a:xfrm>
          <a:prstGeom prst="rect">
            <a:avLst/>
          </a:prstGeom>
        </p:spPr>
      </p:pic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F9E9F1B4-B779-40F8-B65F-56EDA5E8FA0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06340" y="3575758"/>
          <a:ext cx="4050964" cy="14573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7390">
                  <a:extLst>
                    <a:ext uri="{9D8B030D-6E8A-4147-A177-3AD203B41FA5}">
                      <a16:colId xmlns:a16="http://schemas.microsoft.com/office/drawing/2014/main" val="2606284000"/>
                    </a:ext>
                  </a:extLst>
                </a:gridCol>
                <a:gridCol w="939253">
                  <a:extLst>
                    <a:ext uri="{9D8B030D-6E8A-4147-A177-3AD203B41FA5}">
                      <a16:colId xmlns:a16="http://schemas.microsoft.com/office/drawing/2014/main" val="3465539513"/>
                    </a:ext>
                  </a:extLst>
                </a:gridCol>
                <a:gridCol w="1994321">
                  <a:extLst>
                    <a:ext uri="{9D8B030D-6E8A-4147-A177-3AD203B41FA5}">
                      <a16:colId xmlns:a16="http://schemas.microsoft.com/office/drawing/2014/main" val="3800329813"/>
                    </a:ext>
                  </a:extLst>
                </a:gridCol>
              </a:tblGrid>
              <a:tr h="6011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 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Optimized uneven deformation (um)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673170"/>
                  </a:ext>
                </a:extLst>
              </a:tr>
              <a:tr h="256531">
                <a:tc rowSpan="2">
                  <a:txBody>
                    <a:bodyPr/>
                    <a:lstStyle/>
                    <a:p>
                      <a:r>
                        <a:rPr lang="en-US" altLang="zh-CN" sz="12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QD0</a:t>
                      </a:r>
                      <a:endParaRPr lang="en-US" altLang="zh-CN" sz="12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Skeleton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675944"/>
                  </a:ext>
                </a:extLst>
              </a:tr>
              <a:tr h="28129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934919"/>
                  </a:ext>
                </a:extLst>
              </a:tr>
              <a:tr h="300575">
                <a:tc>
                  <a:txBody>
                    <a:bodyPr/>
                    <a:lstStyle/>
                    <a:p>
                      <a:r>
                        <a:rPr lang="en-US" altLang="zh-CN" sz="12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QF1</a:t>
                      </a:r>
                      <a:endParaRPr lang="zh-CN" altLang="en-US" sz="12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skeleton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341309"/>
                  </a:ext>
                </a:extLst>
              </a:tr>
            </a:tbl>
          </a:graphicData>
        </a:graphic>
      </p:graphicFrame>
      <p:pic>
        <p:nvPicPr>
          <p:cNvPr id="33" name="图片 32">
            <a:extLst>
              <a:ext uri="{FF2B5EF4-FFF2-40B4-BE49-F238E27FC236}">
                <a16:creationId xmlns:a16="http://schemas.microsoft.com/office/drawing/2014/main" id="{47200AA5-BA2E-472D-A1C9-F4015565E5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13" y="4174639"/>
            <a:ext cx="3600000" cy="2535000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20CD285F-E55C-4DA0-937A-F1377E7F75E7}"/>
              </a:ext>
            </a:extLst>
          </p:cNvPr>
          <p:cNvSpPr/>
          <p:nvPr/>
        </p:nvSpPr>
        <p:spPr>
          <a:xfrm>
            <a:off x="7443587" y="5218579"/>
            <a:ext cx="4464623" cy="1395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cryostat was 5 meters long with18 mm thick stainless wall. The maximum deformation was 190 um.</a:t>
            </a: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uneven deformation reduced significantly with structure optimization within the cryostat</a:t>
            </a:r>
            <a:endParaRPr lang="zh-CN" alt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0533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21904"/>
            <a:ext cx="10972800" cy="5002696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7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beam pipe structure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estimation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design efforts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7200" dirty="0">
                <a:solidFill>
                  <a:srgbClr val="002060"/>
                </a:solidFill>
                <a:cs typeface="Arial" panose="020B0604020202020204" pitchFamily="34" charset="0"/>
              </a:rPr>
              <a:t>Masks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7200" dirty="0">
                <a:solidFill>
                  <a:srgbClr val="002060"/>
                </a:solidFill>
                <a:cs typeface="Arial" panose="020B0604020202020204" pitchFamily="34" charset="0"/>
              </a:rPr>
              <a:t>Collimators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7200" dirty="0">
                <a:solidFill>
                  <a:srgbClr val="002060"/>
                </a:solidFill>
                <a:cs typeface="Arial" panose="020B0604020202020204" pitchFamily="34" charset="0"/>
              </a:rPr>
              <a:t>Shielding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Analysis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7200" dirty="0">
                <a:solidFill>
                  <a:srgbClr val="002060"/>
                </a:solidFill>
                <a:cs typeface="Arial" panose="020B0604020202020204" pitchFamily="34" charset="0"/>
              </a:rPr>
              <a:t>HOM heating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7200" dirty="0">
                <a:solidFill>
                  <a:srgbClr val="002060"/>
                </a:solidFill>
                <a:cs typeface="Arial" panose="020B0604020202020204" pitchFamily="34" charset="0"/>
              </a:rPr>
              <a:t>Synchrotron radiation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7200" dirty="0">
                <a:solidFill>
                  <a:srgbClr val="002060"/>
                </a:solidFill>
                <a:cs typeface="Arial" panose="020B0604020202020204" pitchFamily="34" charset="0"/>
              </a:rPr>
              <a:t>Beam loss backgrounds 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7200" dirty="0">
                <a:solidFill>
                  <a:srgbClr val="002060"/>
                </a:solidFill>
                <a:cs typeface="Arial" panose="020B0604020202020204" pitchFamily="34" charset="0"/>
              </a:rPr>
              <a:t>Beam pipe thermal analysis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Design and Optimization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7200" dirty="0">
                <a:solidFill>
                  <a:srgbClr val="002060"/>
                </a:solidFill>
                <a:cs typeface="Arial" panose="020B0604020202020204" pitchFamily="34" charset="0"/>
              </a:rPr>
              <a:t>Remote vacuum connector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7200" dirty="0">
                <a:solidFill>
                  <a:srgbClr val="002060"/>
                </a:solidFill>
                <a:cs typeface="Arial" panose="020B0604020202020204" pitchFamily="34" charset="0"/>
              </a:rPr>
              <a:t>SC magnet supports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 simulation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zh-CN" sz="7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256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A91AF8-DE9E-4C84-807C-43C0DF61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Detector Simulation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85A2C9-F5AB-4296-9DEF-CFD322B26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6" y="1172535"/>
            <a:ext cx="5392012" cy="22564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Two Main Concern has been taken for detector impacts: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zh-CN" sz="1400" dirty="0">
                <a:cs typeface="Arial" panose="020B0604020202020204" pitchFamily="34" charset="0"/>
              </a:rPr>
              <a:t>Detecting Efficiency(Occupancy): The ratio of Data/Noise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zh-CN" sz="1400" dirty="0">
                <a:cs typeface="Arial" panose="020B0604020202020204" pitchFamily="34" charset="0"/>
              </a:rPr>
              <a:t>Detector Safety: Radiation Tolerance/Cooling Issues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Three quantities has been scored: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zh-CN" sz="1400" dirty="0">
                <a:cs typeface="Arial" panose="020B0604020202020204" pitchFamily="34" charset="0"/>
              </a:rPr>
              <a:t>Charged Particle Fluence(Hit Density)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zh-CN" sz="1400" dirty="0">
                <a:cs typeface="Arial" panose="020B0604020202020204" pitchFamily="34" charset="0"/>
              </a:rPr>
              <a:t>Total Ionizing Dose(TID)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zh-CN" sz="1400" dirty="0">
                <a:cs typeface="Arial" panose="020B0604020202020204" pitchFamily="34" charset="0"/>
              </a:rPr>
              <a:t>1 MeV Silicon Equivalent Fluence(NIEL)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zh-CN" sz="1400" dirty="0">
                <a:cs typeface="Arial" panose="020B0604020202020204" pitchFamily="34" charset="0"/>
              </a:rPr>
              <a:t>A Safety of 10 is always applied to all results</a:t>
            </a:r>
            <a:endParaRPr kumimoji="1" lang="zh-CN" altLang="en-US" sz="1400" dirty="0"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22332FBB-EBEE-43D7-B836-F94A9E9F33C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5989" y="4140799"/>
              <a:ext cx="6997112" cy="2505279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63372">
                      <a:extLst>
                        <a:ext uri="{9D8B030D-6E8A-4147-A177-3AD203B41FA5}">
                          <a16:colId xmlns:a16="http://schemas.microsoft.com/office/drawing/2014/main" val="2303145013"/>
                        </a:ext>
                      </a:extLst>
                    </a:gridCol>
                    <a:gridCol w="1854862">
                      <a:extLst>
                        <a:ext uri="{9D8B030D-6E8A-4147-A177-3AD203B41FA5}">
                          <a16:colId xmlns:a16="http://schemas.microsoft.com/office/drawing/2014/main" val="3560115371"/>
                        </a:ext>
                      </a:extLst>
                    </a:gridCol>
                    <a:gridCol w="1807082">
                      <a:extLst>
                        <a:ext uri="{9D8B030D-6E8A-4147-A177-3AD203B41FA5}">
                          <a16:colId xmlns:a16="http://schemas.microsoft.com/office/drawing/2014/main" val="2569330931"/>
                        </a:ext>
                      </a:extLst>
                    </a:gridCol>
                    <a:gridCol w="2371796">
                      <a:extLst>
                        <a:ext uri="{9D8B030D-6E8A-4147-A177-3AD203B41FA5}">
                          <a16:colId xmlns:a16="http://schemas.microsoft.com/office/drawing/2014/main" val="1475396612"/>
                        </a:ext>
                      </a:extLst>
                    </a:gridCol>
                  </a:tblGrid>
                  <a:tr h="307967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Hit Density(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sSup>
                                <m:sSupPr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 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TID(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𝒓𝒂𝒅</m:t>
                              </m:r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NIEL(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𝒆𝒒</m:t>
                                  </m:r>
                                </m:sub>
                              </m:sSub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sup>
                              </m:sSup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4723838"/>
                      </a:ext>
                    </a:extLst>
                  </a:tr>
                  <a:tr h="281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Vertex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2.3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5360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120.4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65079586"/>
                      </a:ext>
                    </a:extLst>
                  </a:tr>
                  <a:tr h="281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TPC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2.59e-2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387.09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42.503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8325087"/>
                      </a:ext>
                    </a:extLst>
                  </a:tr>
                  <a:tr h="281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Ecal</a:t>
                          </a:r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Barrel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1.16e-3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31.56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8.002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1678879"/>
                      </a:ext>
                    </a:extLst>
                  </a:tr>
                  <a:tr h="281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Ecal</a:t>
                          </a:r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20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EndCup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1.36e-3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14.175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6.128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05696130"/>
                      </a:ext>
                    </a:extLst>
                  </a:tr>
                  <a:tr h="281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Hcal</a:t>
                          </a:r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Barrel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2.78e-5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1.450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0.9326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7453308"/>
                      </a:ext>
                    </a:extLst>
                  </a:tr>
                  <a:tr h="281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Hcal</a:t>
                          </a:r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20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EndCup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1.32e-3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26.31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6.351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018617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22332FBB-EBEE-43D7-B836-F94A9E9F33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79746"/>
                  </p:ext>
                </p:extLst>
              </p:nvPr>
            </p:nvGraphicFramePr>
            <p:xfrm>
              <a:off x="305989" y="4140799"/>
              <a:ext cx="6997112" cy="2505279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63372">
                      <a:extLst>
                        <a:ext uri="{9D8B030D-6E8A-4147-A177-3AD203B41FA5}">
                          <a16:colId xmlns:a16="http://schemas.microsoft.com/office/drawing/2014/main" val="2303145013"/>
                        </a:ext>
                      </a:extLst>
                    </a:gridCol>
                    <a:gridCol w="1854862">
                      <a:extLst>
                        <a:ext uri="{9D8B030D-6E8A-4147-A177-3AD203B41FA5}">
                          <a16:colId xmlns:a16="http://schemas.microsoft.com/office/drawing/2014/main" val="3560115371"/>
                        </a:ext>
                      </a:extLst>
                    </a:gridCol>
                    <a:gridCol w="1807082">
                      <a:extLst>
                        <a:ext uri="{9D8B030D-6E8A-4147-A177-3AD203B41FA5}">
                          <a16:colId xmlns:a16="http://schemas.microsoft.com/office/drawing/2014/main" val="2569330931"/>
                        </a:ext>
                      </a:extLst>
                    </a:gridCol>
                    <a:gridCol w="2371796">
                      <a:extLst>
                        <a:ext uri="{9D8B030D-6E8A-4147-A177-3AD203B41FA5}">
                          <a16:colId xmlns:a16="http://schemas.microsoft.com/office/drawing/2014/main" val="1475396612"/>
                        </a:ext>
                      </a:extLst>
                    </a:gridCol>
                  </a:tblGrid>
                  <a:tr h="46545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2131" t="-1299" r="-226230" b="-4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229" t="-1299" r="-132323" b="-4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5630" t="-1299" r="-1028" b="-44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4723838"/>
                      </a:ext>
                    </a:extLst>
                  </a:tr>
                  <a:tr h="281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Vertex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2.3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5360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120.4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65079586"/>
                      </a:ext>
                    </a:extLst>
                  </a:tr>
                  <a:tr h="281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TPC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2.59e-2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387.09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42.503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8325087"/>
                      </a:ext>
                    </a:extLst>
                  </a:tr>
                  <a:tr h="281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Ecal</a:t>
                          </a:r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Barrel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1.16e-3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31.56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8.002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16788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Ecal</a:t>
                          </a:r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20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EndCup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1.36e-3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14.175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6.128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05696130"/>
                      </a:ext>
                    </a:extLst>
                  </a:tr>
                  <a:tr h="281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Hcal</a:t>
                          </a:r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Barrel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2.78e-5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1.450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0.9326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745330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Hcal</a:t>
                          </a:r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20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EndCup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1.32e-3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26.31</a:t>
                          </a:r>
                          <a:endParaRPr lang="zh-CN" alt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6.351</a:t>
                          </a:r>
                          <a:endParaRPr lang="zh-CN" alt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0186170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2C8C7571-E6D9-4065-92F5-8F596E77A9AE}"/>
              </a:ext>
            </a:extLst>
          </p:cNvPr>
          <p:cNvGrpSpPr/>
          <p:nvPr/>
        </p:nvGrpSpPr>
        <p:grpSpPr>
          <a:xfrm>
            <a:off x="7907685" y="1172535"/>
            <a:ext cx="3977853" cy="2968264"/>
            <a:chOff x="6321162" y="1496268"/>
            <a:chExt cx="5306879" cy="5256131"/>
          </a:xfrm>
        </p:grpSpPr>
        <p:grpSp>
          <p:nvGrpSpPr>
            <p:cNvPr id="6" name="Group 26">
              <a:extLst>
                <a:ext uri="{FF2B5EF4-FFF2-40B4-BE49-F238E27FC236}">
                  <a16:creationId xmlns:a16="http://schemas.microsoft.com/office/drawing/2014/main" id="{10BAC1D0-649C-467A-A23A-B003BFD0B23E}"/>
                </a:ext>
              </a:extLst>
            </p:cNvPr>
            <p:cNvGrpSpPr/>
            <p:nvPr/>
          </p:nvGrpSpPr>
          <p:grpSpPr>
            <a:xfrm>
              <a:off x="6868653" y="1496268"/>
              <a:ext cx="4759388" cy="5256131"/>
              <a:chOff x="4455558" y="1312719"/>
              <a:chExt cx="4759388" cy="5256131"/>
            </a:xfrm>
          </p:grpSpPr>
          <p:pic>
            <p:nvPicPr>
              <p:cNvPr id="9" name="图片 9">
                <a:extLst>
                  <a:ext uri="{FF2B5EF4-FFF2-40B4-BE49-F238E27FC236}">
                    <a16:creationId xmlns:a16="http://schemas.microsoft.com/office/drawing/2014/main" id="{C37FA084-EABD-4C5C-A137-AC2F8BBA2D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282"/>
              <a:stretch/>
            </p:blipFill>
            <p:spPr>
              <a:xfrm>
                <a:off x="4455558" y="1312719"/>
                <a:ext cx="4712377" cy="3956092"/>
              </a:xfrm>
              <a:prstGeom prst="rect">
                <a:avLst/>
              </a:prstGeom>
            </p:spPr>
          </p:pic>
          <p:sp>
            <p:nvSpPr>
              <p:cNvPr id="10" name="文本框 10">
                <a:extLst>
                  <a:ext uri="{FF2B5EF4-FFF2-40B4-BE49-F238E27FC236}">
                    <a16:creationId xmlns:a16="http://schemas.microsoft.com/office/drawing/2014/main" id="{28636664-D634-4214-AD62-1FAE11ACA081}"/>
                  </a:ext>
                </a:extLst>
              </p:cNvPr>
              <p:cNvSpPr txBox="1"/>
              <p:nvPr/>
            </p:nvSpPr>
            <p:spPr>
              <a:xfrm>
                <a:off x="7729080" y="2536911"/>
                <a:ext cx="1437552" cy="436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/>
                  <a:t>Yoke(Endcap)</a:t>
                </a:r>
                <a:endParaRPr lang="zh-CN" altLang="en-US" sz="1000"/>
              </a:p>
            </p:txBody>
          </p:sp>
          <p:sp>
            <p:nvSpPr>
              <p:cNvPr id="11" name="文本框 11">
                <a:extLst>
                  <a:ext uri="{FF2B5EF4-FFF2-40B4-BE49-F238E27FC236}">
                    <a16:creationId xmlns:a16="http://schemas.microsoft.com/office/drawing/2014/main" id="{4C99B0DF-9D0B-4229-AF0B-6731FB2C79DC}"/>
                  </a:ext>
                </a:extLst>
              </p:cNvPr>
              <p:cNvSpPr txBox="1"/>
              <p:nvPr/>
            </p:nvSpPr>
            <p:spPr>
              <a:xfrm>
                <a:off x="6084168" y="1742593"/>
                <a:ext cx="1317791" cy="436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/>
                  <a:t>Yoke(barrel)</a:t>
                </a:r>
                <a:endParaRPr lang="zh-CN" altLang="en-US" sz="1000"/>
              </a:p>
            </p:txBody>
          </p:sp>
          <p:sp>
            <p:nvSpPr>
              <p:cNvPr id="12" name="文本框 13">
                <a:extLst>
                  <a:ext uri="{FF2B5EF4-FFF2-40B4-BE49-F238E27FC236}">
                    <a16:creationId xmlns:a16="http://schemas.microsoft.com/office/drawing/2014/main" id="{D82CAF1D-82D8-4569-9A67-A7E2450AE24C}"/>
                  </a:ext>
                </a:extLst>
              </p:cNvPr>
              <p:cNvSpPr txBox="1"/>
              <p:nvPr/>
            </p:nvSpPr>
            <p:spPr>
              <a:xfrm>
                <a:off x="7197090" y="5403530"/>
                <a:ext cx="890076" cy="436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/>
                  <a:t>400 cm</a:t>
                </a:r>
                <a:endParaRPr lang="zh-CN" altLang="en-US" sz="1000"/>
              </a:p>
            </p:txBody>
          </p:sp>
          <p:sp>
            <p:nvSpPr>
              <p:cNvPr id="13" name="下箭头 14">
                <a:extLst>
                  <a:ext uri="{FF2B5EF4-FFF2-40B4-BE49-F238E27FC236}">
                    <a16:creationId xmlns:a16="http://schemas.microsoft.com/office/drawing/2014/main" id="{3351FBA8-B234-42E6-A84C-BE0408079B19}"/>
                  </a:ext>
                </a:extLst>
              </p:cNvPr>
              <p:cNvSpPr/>
              <p:nvPr/>
            </p:nvSpPr>
            <p:spPr>
              <a:xfrm>
                <a:off x="7396900" y="5268811"/>
                <a:ext cx="45719" cy="134720"/>
              </a:xfrm>
              <a:prstGeom prst="downArrow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  <p:sp>
            <p:nvSpPr>
              <p:cNvPr id="14" name="文本框 16">
                <a:extLst>
                  <a:ext uri="{FF2B5EF4-FFF2-40B4-BE49-F238E27FC236}">
                    <a16:creationId xmlns:a16="http://schemas.microsoft.com/office/drawing/2014/main" id="{033FECC3-F191-4E7D-B6AE-F101E5F1D1E9}"/>
                  </a:ext>
                </a:extLst>
              </p:cNvPr>
              <p:cNvSpPr txBox="1"/>
              <p:nvPr/>
            </p:nvSpPr>
            <p:spPr>
              <a:xfrm>
                <a:off x="6608787" y="3861048"/>
                <a:ext cx="644139" cy="436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/>
                  <a:t>HCal</a:t>
                </a:r>
                <a:endParaRPr lang="zh-CN" altLang="en-US" sz="1000"/>
              </a:p>
            </p:txBody>
          </p:sp>
          <p:sp>
            <p:nvSpPr>
              <p:cNvPr id="15" name="文本框 17">
                <a:extLst>
                  <a:ext uri="{FF2B5EF4-FFF2-40B4-BE49-F238E27FC236}">
                    <a16:creationId xmlns:a16="http://schemas.microsoft.com/office/drawing/2014/main" id="{61BABB33-ADF2-4921-BB1B-EBB030403B02}"/>
                  </a:ext>
                </a:extLst>
              </p:cNvPr>
              <p:cNvSpPr txBox="1"/>
              <p:nvPr/>
            </p:nvSpPr>
            <p:spPr>
              <a:xfrm>
                <a:off x="5076056" y="3190910"/>
                <a:ext cx="644139" cy="436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/>
                  <a:t>HCal</a:t>
                </a:r>
                <a:endParaRPr lang="zh-CN" altLang="en-US" sz="1000"/>
              </a:p>
            </p:txBody>
          </p:sp>
          <p:cxnSp>
            <p:nvCxnSpPr>
              <p:cNvPr id="16" name="直接箭头连接符 19">
                <a:extLst>
                  <a:ext uri="{FF2B5EF4-FFF2-40B4-BE49-F238E27FC236}">
                    <a16:creationId xmlns:a16="http://schemas.microsoft.com/office/drawing/2014/main" id="{9B6891A1-AF1C-4CEF-B12F-6E915D3F2C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5144" y="3848571"/>
                <a:ext cx="281389" cy="2209748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20">
                <a:extLst>
                  <a:ext uri="{FF2B5EF4-FFF2-40B4-BE49-F238E27FC236}">
                    <a16:creationId xmlns:a16="http://schemas.microsoft.com/office/drawing/2014/main" id="{D2DDFBF8-1EC7-480A-A7B6-1BACFDB502C6}"/>
                  </a:ext>
                </a:extLst>
              </p:cNvPr>
              <p:cNvSpPr txBox="1"/>
              <p:nvPr/>
            </p:nvSpPr>
            <p:spPr>
              <a:xfrm>
                <a:off x="7177650" y="6001576"/>
                <a:ext cx="2037296" cy="43600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/>
                  <a:t>Yoke plugin</a:t>
                </a:r>
                <a:endParaRPr lang="zh-CN" altLang="en-US" sz="1000"/>
              </a:p>
            </p:txBody>
          </p:sp>
          <p:cxnSp>
            <p:nvCxnSpPr>
              <p:cNvPr id="18" name="直接箭头连接符 23">
                <a:extLst>
                  <a:ext uri="{FF2B5EF4-FFF2-40B4-BE49-F238E27FC236}">
                    <a16:creationId xmlns:a16="http://schemas.microsoft.com/office/drawing/2014/main" id="{6462247A-6D36-4CB1-ABEF-2F571CDAF674}"/>
                  </a:ext>
                </a:extLst>
              </p:cNvPr>
              <p:cNvCxnSpPr>
                <a:cxnSpLocks/>
                <a:endCxn id="19" idx="0"/>
              </p:cNvCxnSpPr>
              <p:nvPr/>
            </p:nvCxnSpPr>
            <p:spPr>
              <a:xfrm flipH="1">
                <a:off x="6474021" y="4231394"/>
                <a:ext cx="20596" cy="1901454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24">
                <a:extLst>
                  <a:ext uri="{FF2B5EF4-FFF2-40B4-BE49-F238E27FC236}">
                    <a16:creationId xmlns:a16="http://schemas.microsoft.com/office/drawing/2014/main" id="{0153A4F4-3CC2-4F4F-8063-E91C70113D70}"/>
                  </a:ext>
                </a:extLst>
              </p:cNvPr>
              <p:cNvSpPr txBox="1"/>
              <p:nvPr/>
            </p:nvSpPr>
            <p:spPr>
              <a:xfrm>
                <a:off x="5908404" y="6132848"/>
                <a:ext cx="1131234" cy="43600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/>
                  <a:t>EMC </a:t>
                </a:r>
                <a:endParaRPr lang="zh-CN" altLang="en-US" sz="1000"/>
              </a:p>
            </p:txBody>
          </p:sp>
          <p:sp>
            <p:nvSpPr>
              <p:cNvPr id="20" name="文本框 27">
                <a:extLst>
                  <a:ext uri="{FF2B5EF4-FFF2-40B4-BE49-F238E27FC236}">
                    <a16:creationId xmlns:a16="http://schemas.microsoft.com/office/drawing/2014/main" id="{4D46831A-6F97-43FF-9C02-B84061073C99}"/>
                  </a:ext>
                </a:extLst>
              </p:cNvPr>
              <p:cNvSpPr txBox="1"/>
              <p:nvPr/>
            </p:nvSpPr>
            <p:spPr>
              <a:xfrm>
                <a:off x="4958260" y="2706215"/>
                <a:ext cx="1046191" cy="436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/>
                  <a:t>Solenoid </a:t>
                </a:r>
                <a:endParaRPr lang="zh-CN" altLang="en-US" sz="1000"/>
              </a:p>
            </p:txBody>
          </p:sp>
          <p:sp>
            <p:nvSpPr>
              <p:cNvPr id="21" name="文本框 28">
                <a:extLst>
                  <a:ext uri="{FF2B5EF4-FFF2-40B4-BE49-F238E27FC236}">
                    <a16:creationId xmlns:a16="http://schemas.microsoft.com/office/drawing/2014/main" id="{A1B26D61-437A-4335-8325-8682340797AA}"/>
                  </a:ext>
                </a:extLst>
              </p:cNvPr>
              <p:cNvSpPr txBox="1"/>
              <p:nvPr/>
            </p:nvSpPr>
            <p:spPr>
              <a:xfrm>
                <a:off x="4980728" y="4284379"/>
                <a:ext cx="573567" cy="436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/>
                  <a:t>TPC</a:t>
                </a:r>
                <a:endParaRPr lang="zh-CN" altLang="en-US" sz="1000"/>
              </a:p>
            </p:txBody>
          </p:sp>
          <p:cxnSp>
            <p:nvCxnSpPr>
              <p:cNvPr id="22" name="直接箭头连接符 31">
                <a:extLst>
                  <a:ext uri="{FF2B5EF4-FFF2-40B4-BE49-F238E27FC236}">
                    <a16:creationId xmlns:a16="http://schemas.microsoft.com/office/drawing/2014/main" id="{DC5ECC44-656F-435B-977C-C75872AA7FAE}"/>
                  </a:ext>
                </a:extLst>
              </p:cNvPr>
              <p:cNvCxnSpPr/>
              <p:nvPr/>
            </p:nvCxnSpPr>
            <p:spPr>
              <a:xfrm flipH="1">
                <a:off x="5691930" y="3560242"/>
                <a:ext cx="802687" cy="2212621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32">
                <a:extLst>
                  <a:ext uri="{FF2B5EF4-FFF2-40B4-BE49-F238E27FC236}">
                    <a16:creationId xmlns:a16="http://schemas.microsoft.com/office/drawing/2014/main" id="{E73887FA-3BDF-48A6-825A-F2F761DB6065}"/>
                  </a:ext>
                </a:extLst>
              </p:cNvPr>
              <p:cNvSpPr txBox="1"/>
              <p:nvPr/>
            </p:nvSpPr>
            <p:spPr>
              <a:xfrm>
                <a:off x="4470198" y="5637206"/>
                <a:ext cx="2067803" cy="43600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/>
                  <a:t>End cap ring</a:t>
                </a:r>
                <a:endParaRPr lang="zh-CN" altLang="en-US" sz="1000"/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50A4D55-69B9-4E42-A100-8641328C5786}"/>
                </a:ext>
              </a:extLst>
            </p:cNvPr>
            <p:cNvSpPr txBox="1"/>
            <p:nvPr/>
          </p:nvSpPr>
          <p:spPr>
            <a:xfrm>
              <a:off x="6321163" y="3906096"/>
              <a:ext cx="1050191" cy="436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000"/>
                <a:t>200cm</a:t>
              </a:r>
              <a:endParaRPr kumimoji="1" lang="zh-CN" altLang="en-US" sz="100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024A0DC-A3C5-4C06-A8F5-29D7C83BCE02}"/>
                </a:ext>
              </a:extLst>
            </p:cNvPr>
            <p:cNvSpPr txBox="1"/>
            <p:nvPr/>
          </p:nvSpPr>
          <p:spPr>
            <a:xfrm>
              <a:off x="6321162" y="2905126"/>
              <a:ext cx="1050193" cy="436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000"/>
                <a:t>300cm</a:t>
              </a:r>
              <a:endParaRPr kumimoji="1" lang="zh-CN" altLang="en-US" sz="1000"/>
            </a:p>
          </p:txBody>
        </p:sp>
      </p:grpSp>
      <p:pic>
        <p:nvPicPr>
          <p:cNvPr id="24" name="图片 23" descr="图片包含 图表&#10;&#10;描述已自动生成">
            <a:extLst>
              <a:ext uri="{FF2B5EF4-FFF2-40B4-BE49-F238E27FC236}">
                <a16:creationId xmlns:a16="http://schemas.microsoft.com/office/drawing/2014/main" id="{D5C89007-DF94-49D4-AEB5-FE55EBAC7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464" y="4192307"/>
            <a:ext cx="3469859" cy="2691053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3463C415-AAB2-4DFA-89C2-95BA80B035E4}"/>
              </a:ext>
            </a:extLst>
          </p:cNvPr>
          <p:cNvSpPr/>
          <p:nvPr/>
        </p:nvSpPr>
        <p:spPr>
          <a:xfrm>
            <a:off x="6189707" y="1397675"/>
            <a:ext cx="1641585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Could reach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Ecal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and outside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Characterized by Hit Density, TID and NIEL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749B3C8-9304-4A66-B214-B195A707FA03}"/>
              </a:ext>
            </a:extLst>
          </p:cNvPr>
          <p:cNvSpPr txBox="1"/>
          <p:nvPr/>
        </p:nvSpPr>
        <p:spPr>
          <a:xfrm>
            <a:off x="2526790" y="3771064"/>
            <a:ext cx="2672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Higgs ~ 50MW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15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6455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31843"/>
            <a:ext cx="10515600" cy="5446644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MDI layout has been renewed. Compatible and no interference for the design.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l-GR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20mm IR beam pipe is designed and renewed.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estimation of the radiative background from photon background, beam loss background and injection background has been updated.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mitigation efforts of every kinds of background dedicated to the mask, collimator and shielding has been designed.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thermal analysis including HOM heating, synchrotron radiation, beam loss background and beam pipe thermal analysis meet the requirement.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key devices such as remote vacuum connector and SC magnet supports are designed.</a:t>
            </a:r>
            <a:r>
              <a: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uneven deformation reduced significantly with structure optimization within the cryostat.</a:t>
            </a:r>
            <a:endParaRPr lang="zh-CN" altLang="en-US" sz="2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full detector simulation shows the impact on detector small enough.</a:t>
            </a:r>
            <a:endParaRPr lang="en-US" altLang="zh-CN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9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23591" y="2468311"/>
            <a:ext cx="48349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 </a:t>
            </a:r>
            <a:endParaRPr lang="zh-CN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8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491" y="0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layout and IR design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1636" y="5319117"/>
            <a:ext cx="11427324" cy="1538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Machine Detector Interface (MDI) of CEPC double ring scheme is about 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7m long from the IP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CEPC detector superconducting solenoid with 3T magnetic field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2T in Z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length of 7.3m.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accelerator components inside the detector without shielding are within a conical space with an opening angle of </a:t>
            </a:r>
            <a:r>
              <a:rPr lang="en-GB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cosθ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=0.993.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Detective angle: acos0.99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e+e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beams collide at the IP with a horizontal angle of 33mrad and the final focusing length is to 1.9m.</a:t>
            </a:r>
          </a:p>
          <a:p>
            <a:pPr algn="just"/>
            <a:endParaRPr lang="en-GB" altLang="zh-CN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3FA147B-64A1-47B3-B54E-6F3B7DFB6E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" b="27843"/>
          <a:stretch/>
        </p:blipFill>
        <p:spPr>
          <a:xfrm>
            <a:off x="1237672" y="1236795"/>
            <a:ext cx="9144000" cy="40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5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684" y="0"/>
            <a:ext cx="10515600" cy="1177834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parameters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09330" y="1134226"/>
          <a:ext cx="11976653" cy="57089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77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1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45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73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03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45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060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828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841092"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range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Peak filed</a:t>
                      </a:r>
                    </a:p>
                    <a:p>
                      <a:pPr algn="ctr"/>
                      <a:r>
                        <a:rPr lang="en-US" altLang="zh-CN" sz="900" dirty="0"/>
                        <a:t> in coil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Central filed gradient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Bending</a:t>
                      </a:r>
                      <a:r>
                        <a:rPr lang="en-US" altLang="zh-CN" sz="900" baseline="0" dirty="0"/>
                        <a:t> </a:t>
                      </a:r>
                    </a:p>
                    <a:p>
                      <a:pPr algn="ctr"/>
                      <a:r>
                        <a:rPr lang="en-US" altLang="zh-CN" sz="900" baseline="0" dirty="0"/>
                        <a:t>angle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length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Beam</a:t>
                      </a:r>
                      <a:r>
                        <a:rPr lang="en-US" altLang="zh-CN" sz="900" baseline="0" dirty="0"/>
                        <a:t> stay clear region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Minimal distance between two aperture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Inner diameter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Outer diameter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Critical energy</a:t>
                      </a:r>
                    </a:p>
                    <a:p>
                      <a:pPr algn="ctr"/>
                      <a:r>
                        <a:rPr lang="en-US" altLang="zh-CN" sz="900" dirty="0"/>
                        <a:t>(Horizontal)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Critical energy</a:t>
                      </a:r>
                    </a:p>
                    <a:p>
                      <a:pPr algn="ctr"/>
                      <a:r>
                        <a:rPr lang="en-US" altLang="zh-CN" sz="900" dirty="0"/>
                        <a:t>(Vertical)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SR</a:t>
                      </a:r>
                      <a:r>
                        <a:rPr lang="en-US" altLang="zh-CN" sz="900" baseline="0" dirty="0"/>
                        <a:t> power</a:t>
                      </a:r>
                    </a:p>
                    <a:p>
                      <a:pPr algn="ctr"/>
                      <a:r>
                        <a:rPr lang="en-US" altLang="zh-CN" sz="900" baseline="0" dirty="0"/>
                        <a:t>(</a:t>
                      </a:r>
                      <a:r>
                        <a:rPr lang="en-US" altLang="zh-CN" sz="900" dirty="0"/>
                        <a:t>Horizontal</a:t>
                      </a:r>
                      <a:r>
                        <a:rPr lang="en-US" altLang="zh-CN" sz="900" baseline="0" dirty="0"/>
                        <a:t>)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SR power</a:t>
                      </a:r>
                    </a:p>
                    <a:p>
                      <a:pPr algn="ctr"/>
                      <a:r>
                        <a:rPr lang="en-US" altLang="zh-CN" sz="900" dirty="0"/>
                        <a:t>(Vertical)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195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L*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0~1.9m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1.9m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07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Crossing angle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33mrad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MDI length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900" dirty="0"/>
                        <a:t>7m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702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Detector requirement</a:t>
                      </a:r>
                      <a:r>
                        <a:rPr lang="en-US" altLang="zh-CN" sz="900" baseline="0" dirty="0"/>
                        <a:t> of accelerator components</a:t>
                      </a:r>
                    </a:p>
                    <a:p>
                      <a:r>
                        <a:rPr lang="en-US" altLang="zh-CN" sz="900" baseline="0" dirty="0"/>
                        <a:t>in opening angle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900" kern="1200" dirty="0">
                          <a:effectLst/>
                        </a:rPr>
                        <a:t>8.11˚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900" dirty="0" err="1"/>
                        <a:t>QDa</a:t>
                      </a:r>
                      <a:r>
                        <a:rPr lang="en-US" altLang="zh-CN" sz="900" dirty="0"/>
                        <a:t>/</a:t>
                      </a:r>
                      <a:r>
                        <a:rPr lang="en-US" altLang="zh-CN" sz="900" dirty="0" err="1"/>
                        <a:t>QDb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3.2/2.8T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141/84.7T/m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1.21m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15.2/17.9mm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62.71/105.28mm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48mm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59mm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724.7/663.1keV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396.3/263keV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212.2/239.23W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99.9/42.8W</a:t>
                      </a:r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QF1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3.3T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94.8T/m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1.5m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24.14mm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155.11mm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56mm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69mm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675.2keV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499.4keV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472.9W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135.1W</a:t>
                      </a:r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900" dirty="0" err="1"/>
                        <a:t>Lumical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0.95~1.11m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/>
                        <a:t>0.16m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57mm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200mm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Anti-solenoid before QD0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8.2T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1.1m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120mm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390mm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Anti-solenoid QD0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3T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2.5m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120mm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390mm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Anti-solenoid</a:t>
                      </a:r>
                      <a:r>
                        <a:rPr lang="en-US" altLang="zh-CN" sz="900" baseline="0" dirty="0"/>
                        <a:t> QF1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3T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1.5m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120mm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390mm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Beryllium pipe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900" dirty="0"/>
                        <a:t>120mm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28mm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Last</a:t>
                      </a:r>
                      <a:r>
                        <a:rPr lang="en-US" altLang="zh-CN" sz="900" baseline="0" dirty="0"/>
                        <a:t> B upstream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64.97~153.5m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0.77mrad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88.5m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33.3keV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880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First B downstream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44.4~102m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1.17mrad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57.6m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77.9keV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929">
                <a:tc>
                  <a:txBody>
                    <a:bodyPr/>
                    <a:lstStyle/>
                    <a:p>
                      <a:r>
                        <a:rPr lang="en-US" altLang="zh-CN" sz="900" dirty="0" err="1"/>
                        <a:t>Beampipe</a:t>
                      </a:r>
                      <a:r>
                        <a:rPr lang="en-US" altLang="zh-CN" sz="900" dirty="0"/>
                        <a:t> within </a:t>
                      </a:r>
                      <a:r>
                        <a:rPr lang="en-US" altLang="zh-CN" sz="900" dirty="0" err="1"/>
                        <a:t>QDa</a:t>
                      </a:r>
                      <a:r>
                        <a:rPr lang="en-US" altLang="zh-CN" sz="900" dirty="0"/>
                        <a:t>/</a:t>
                      </a:r>
                      <a:r>
                        <a:rPr lang="en-US" altLang="zh-CN" sz="900" dirty="0" err="1"/>
                        <a:t>QDb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1.21m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1.19/1.31W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900" dirty="0" err="1"/>
                        <a:t>Beampipe</a:t>
                      </a:r>
                      <a:r>
                        <a:rPr lang="en-US" altLang="zh-CN" sz="900" dirty="0"/>
                        <a:t> within QF1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1.5m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2.39W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2125">
                <a:tc>
                  <a:txBody>
                    <a:bodyPr/>
                    <a:lstStyle/>
                    <a:p>
                      <a:r>
                        <a:rPr lang="en-US" altLang="zh-CN" sz="900" dirty="0" err="1"/>
                        <a:t>Beampipe</a:t>
                      </a:r>
                      <a:r>
                        <a:rPr lang="en-US" altLang="zh-CN" sz="900" dirty="0"/>
                        <a:t> between</a:t>
                      </a:r>
                      <a:r>
                        <a:rPr lang="en-US" altLang="zh-CN" sz="900" baseline="0" dirty="0"/>
                        <a:t> QD0/QF1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0.3m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26.5W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66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450C7AF-7B9F-4D23-8F53-9D123D698F7F}"/>
              </a:ext>
            </a:extLst>
          </p:cNvPr>
          <p:cNvSpPr txBox="1"/>
          <p:nvPr/>
        </p:nvSpPr>
        <p:spPr>
          <a:xfrm>
            <a:off x="806455" y="6234987"/>
            <a:ext cx="1094159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Crotch point at 805mm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slope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breeches pipe starting point at 855mm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 point at 700mm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4AFAB15-E805-41B7-BDE0-7C6600502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207" y="2789360"/>
            <a:ext cx="5547845" cy="348283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C8A415B-1C90-4D0D-A167-702980866617}"/>
              </a:ext>
            </a:extLst>
          </p:cNvPr>
          <p:cNvSpPr/>
          <p:nvPr/>
        </p:nvSpPr>
        <p:spPr>
          <a:xfrm>
            <a:off x="2221877" y="191864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central beampipe design</a:t>
            </a:r>
            <a:endParaRPr lang="zh-CN" alt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83BA6E9-A32E-0DA3-4AD2-99C956F3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8400"/>
            <a:ext cx="12192000" cy="1598794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8B4EE35-55E2-4D39-BAF0-BB45F46FF3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9997" y="3159179"/>
          <a:ext cx="5047370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09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4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642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IP(mm)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Shape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Inner diameter(mm)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04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0-85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04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85~180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04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180~655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20~35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Taper: 1:70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704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655~700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75485654"/>
                  </a:ext>
                </a:extLst>
              </a:tr>
              <a:tr h="267704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700~780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704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780~805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35~39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98622957"/>
                  </a:ext>
                </a:extLst>
              </a:tr>
              <a:tr h="267704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805~855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Race-track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39~20 double pipe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19878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47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915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estimation</a:t>
            </a:r>
            <a:endParaRPr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2121" y="1231508"/>
            <a:ext cx="47339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 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Photon backgrounds: SR, Pair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Beam loss backgrounds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Radiative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Bhabha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scattering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Beam Gas scattering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Beam Thermal photon scattering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Injection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Real beam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Beam-beam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Beam tail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Solenoid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Multi-turn tracking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Using built-in LOSSMAP with one step ahead output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SR emitting 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RF 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Radtapper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76" y="1240029"/>
            <a:ext cx="2057020" cy="12991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2592729"/>
            <a:ext cx="2057021" cy="18635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872" y="1325563"/>
            <a:ext cx="4395128" cy="244510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15000" y="4695825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Photon BG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001125" y="3981450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Beam loss BG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921" y="4456253"/>
            <a:ext cx="2377051" cy="234921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353675" y="5065157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Injection BG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EDE4961-BD96-2743-88A3-C6F55EE08AA9}"/>
              </a:ext>
            </a:extLst>
          </p:cNvPr>
          <p:cNvSpPr txBox="1"/>
          <p:nvPr/>
        </p:nvSpPr>
        <p:spPr>
          <a:xfrm>
            <a:off x="7515048" y="1298237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>
                <a:hlinkClick r:id="rId6"/>
              </a:rPr>
              <a:t>A. </a:t>
            </a:r>
            <a:r>
              <a:rPr kumimoji="1" lang="en-US" altLang="zh-CN" sz="1000" dirty="0" err="1">
                <a:hlinkClick r:id="rId6"/>
              </a:rPr>
              <a:t>Natochii</a:t>
            </a:r>
            <a:endParaRPr kumimoji="1" lang="zh-CN" altLang="en-US" sz="1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DE4961-BD96-2743-88A3-C6F55EE08AA9}"/>
              </a:ext>
            </a:extLst>
          </p:cNvPr>
          <p:cNvSpPr txBox="1"/>
          <p:nvPr/>
        </p:nvSpPr>
        <p:spPr>
          <a:xfrm>
            <a:off x="10192972" y="4544902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>
                <a:hlinkClick r:id="rId6"/>
              </a:rPr>
              <a:t>A. </a:t>
            </a:r>
            <a:r>
              <a:rPr kumimoji="1" lang="en-US" altLang="zh-CN" sz="1000" dirty="0" err="1">
                <a:hlinkClick r:id="rId6"/>
              </a:rPr>
              <a:t>Natochii</a:t>
            </a:r>
            <a:endParaRPr kumimoji="1"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9538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754D1C-856E-38E5-564F-B28D4706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radiation</a:t>
            </a:r>
            <a:endParaRPr kumimoji="1"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D06F7E-1A81-790C-7F86-C7FA4ACA2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825" y="1192695"/>
            <a:ext cx="10508973" cy="537706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No SR photons hitting the central beam pipe directly in normal conditions, which is generated from the last bending magnet in the upstream of IP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However, some </a:t>
            </a:r>
            <a:r>
              <a:rPr kumimoji="1" lang="en-US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secondaries</a:t>
            </a: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 generated within the beam pipe of QD would hit the detector </a:t>
            </a:r>
            <a:r>
              <a:rPr kumimoji="1" lang="en-US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beampipe</a:t>
            </a: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, even the beryllium part. Therefore, the mitigation methods must be studied.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SR photons generated from the FD magnets will hit downstream of the IR beam pipe, and the once-scattering photons will not go into the detector beam pipe but goes to even far away from the IP region.</a:t>
            </a:r>
            <a:endParaRPr kumimoji="1" lang="zh-CN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3E33F2-0B5A-50E7-EC4C-6FE410231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033" y="3816781"/>
            <a:ext cx="4652397" cy="2752983"/>
          </a:xfrm>
          <a:prstGeom prst="rect">
            <a:avLst/>
          </a:prstGeom>
        </p:spPr>
      </p:pic>
      <p:pic>
        <p:nvPicPr>
          <p:cNvPr id="10" name="图形 3">
            <a:extLst>
              <a:ext uri="{FF2B5EF4-FFF2-40B4-BE49-F238E27FC236}">
                <a16:creationId xmlns:a16="http://schemas.microsoft.com/office/drawing/2014/main" id="{7BBD1294-A2E2-44AC-AB66-01D449913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1297" y="3900221"/>
            <a:ext cx="4288513" cy="26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30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background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6884" y="1232452"/>
            <a:ext cx="717380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Including Radiative Bhabha scattering, Beam-Gas scattering, Beam Thermal Photon scattering.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Beam loss background from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Beamstrahlung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almost no in upstream IP, but mainly from pair-production distribution.</a:t>
            </a:r>
          </a:p>
        </p:txBody>
      </p:sp>
      <p:pic>
        <p:nvPicPr>
          <p:cNvPr id="7" name="图片 6" descr="图表, 直方图&#10;&#10;描述已自动生成">
            <a:extLst>
              <a:ext uri="{FF2B5EF4-FFF2-40B4-BE49-F238E27FC236}">
                <a16:creationId xmlns:a16="http://schemas.microsoft.com/office/drawing/2014/main" id="{70DFFDBD-A055-4C57-ACF7-6B14B2F21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630" y="4051902"/>
            <a:ext cx="3740486" cy="27955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8FC2E74-B414-40BE-9B5E-A1428C9E0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1084670"/>
            <a:ext cx="3885661" cy="2967232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92FF5B45-84C6-4A11-A910-429505790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56" y="5296050"/>
            <a:ext cx="7173808" cy="150801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Arial" panose="020B0604020202020204" pitchFamily="34" charset="0"/>
                <a:cs typeface="Arial" panose="020B0604020202020204" pitchFamily="34" charset="0"/>
              </a:rPr>
              <a:t>Beam loss particle distribution with collimator design.</a:t>
            </a:r>
            <a:endParaRPr lang="en-US" altLang="zh-CN" sz="14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Collimator design meet requirements of beam-stay-clear region, impedance, phase </a:t>
            </a:r>
            <a:r>
              <a:rPr lang="en-US" altLang="zh-CN" sz="1400" b="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etc</a:t>
            </a:r>
            <a:r>
              <a:rPr lang="en-US" altLang="zh-CN" sz="14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kumimoji="1" lang="en-US" altLang="zh-CN" sz="1400" b="0" dirty="0">
                <a:latin typeface="Arial" panose="020B0604020202020204" pitchFamily="34" charset="0"/>
                <a:cs typeface="Arial" panose="020B0604020202020204" pitchFamily="34" charset="0"/>
              </a:rPr>
              <a:t>4 sets of collimators were implemented per IP per Ring(16 in total)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zh-CN" sz="1400" dirty="0">
                <a:cs typeface="Arial" panose="020B0604020202020204" pitchFamily="34" charset="0"/>
              </a:rPr>
              <a:t>2 sets are horizontal(4mm radius), 2 sets are vertical(3mm radius).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kumimoji="1" lang="en-US" altLang="zh-CN" sz="1400" b="0" dirty="0">
                <a:latin typeface="Arial" panose="020B0604020202020204" pitchFamily="34" charset="0"/>
                <a:cs typeface="Arial" panose="020B0604020202020204" pitchFamily="34" charset="0"/>
              </a:rPr>
              <a:t>One more upstream horizontal collimator sets were implemented to mitigate the Beam-Gas background</a:t>
            </a:r>
            <a:endParaRPr kumimoji="1" lang="zh-CN" alt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内容占位符 3">
            <a:extLst>
              <a:ext uri="{FF2B5EF4-FFF2-40B4-BE49-F238E27FC236}">
                <a16:creationId xmlns:a16="http://schemas.microsoft.com/office/drawing/2014/main" id="{03C1E873-B7AE-4FBE-9C08-5FDD6B40B07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6884" y="2450007"/>
          <a:ext cx="7190752" cy="27057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8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88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88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840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name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Position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Distance</a:t>
                      </a:r>
                      <a:r>
                        <a:rPr lang="en-US" altLang="zh-CN" sz="800" baseline="0"/>
                        <a:t> to IP/m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Beta function/m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Horizontal Dispersion/m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Phase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BSC/2/m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Range of half width allowed/mm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874">
                <a:tc>
                  <a:txBody>
                    <a:bodyPr/>
                    <a:lstStyle/>
                    <a:p>
                      <a:r>
                        <a:rPr lang="en-US" altLang="zh-CN" sz="800"/>
                        <a:t>APTX1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D1I.785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44611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20.7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0.12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164.00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0.006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1~6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874">
                <a:tc>
                  <a:txBody>
                    <a:bodyPr/>
                    <a:lstStyle/>
                    <a:p>
                      <a:r>
                        <a:rPr lang="en-US" altLang="zh-CN" sz="800"/>
                        <a:t>APTX2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D1I.788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44680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20.7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0.12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164.25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0.006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1~6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874">
                <a:tc>
                  <a:txBody>
                    <a:bodyPr/>
                    <a:lstStyle/>
                    <a:p>
                      <a:r>
                        <a:rPr lang="en-US" altLang="zh-CN" sz="800"/>
                        <a:t>APTY1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D1I.791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44745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105.37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0.12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165.18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0.0036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0.156~3.6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874">
                <a:tc>
                  <a:txBody>
                    <a:bodyPr/>
                    <a:lstStyle/>
                    <a:p>
                      <a:r>
                        <a:rPr lang="en-US" altLang="zh-CN" sz="800"/>
                        <a:t>APTY2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D1I.794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44817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113.83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0.12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165.43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0.0036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0.156~3.6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874">
                <a:tc>
                  <a:txBody>
                    <a:bodyPr/>
                    <a:lstStyle/>
                    <a:p>
                      <a:r>
                        <a:rPr lang="en-US" altLang="zh-CN" sz="800"/>
                        <a:t>APTX3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D1O.5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1729.66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20.7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0.06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6.85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0.00182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1~6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874">
                <a:tc>
                  <a:txBody>
                    <a:bodyPr/>
                    <a:lstStyle/>
                    <a:p>
                      <a:r>
                        <a:rPr lang="en-US" altLang="zh-CN" sz="800"/>
                        <a:t>APTX4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D1O.8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1798.24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20.7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0.12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7.10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0.00182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1~6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874">
                <a:tc>
                  <a:txBody>
                    <a:bodyPr/>
                    <a:lstStyle/>
                    <a:p>
                      <a:r>
                        <a:rPr lang="en-US" altLang="zh-CN" sz="800"/>
                        <a:t>APTY3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D1O.10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1832.52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20.7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0.25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7.22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0.00182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0.069~3.3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874">
                <a:tc>
                  <a:txBody>
                    <a:bodyPr/>
                    <a:lstStyle/>
                    <a:p>
                      <a:r>
                        <a:rPr lang="en-US" altLang="zh-CN" sz="800"/>
                        <a:t>APTY4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D1O.14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1901.1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20.7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0.25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7.47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0.00182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0.069~3.3</a:t>
                      </a:r>
                      <a:endParaRPr lang="en-US" altLang="zh-CN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874">
                <a:tc>
                  <a:txBody>
                    <a:bodyPr/>
                    <a:lstStyle/>
                    <a:p>
                      <a:r>
                        <a:rPr lang="en-US" altLang="zh-CN" sz="800"/>
                        <a:t>APTX5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DMBV01IRU0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56.3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196.59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362.86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0.01178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2.9~11.78</a:t>
                      </a:r>
                      <a:endParaRPr lang="en-US" altLang="zh-CN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6412EB4C-66B1-4E84-8390-793048FEE5EA}"/>
              </a:ext>
            </a:extLst>
          </p:cNvPr>
          <p:cNvSpPr/>
          <p:nvPr/>
        </p:nvSpPr>
        <p:spPr>
          <a:xfrm>
            <a:off x="9210722" y="4343461"/>
            <a:ext cx="17395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Pair-Production Distribution</a:t>
            </a:r>
            <a:endParaRPr lang="zh-CN" alt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5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720725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 background</a:t>
            </a:r>
            <a:endParaRPr lang="zh-CN" alt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8029A8E-D68E-42C4-A8B3-6461DDED484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79590" y="1352754"/>
          <a:ext cx="4411345" cy="17373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82269">
                  <a:extLst>
                    <a:ext uri="{9D8B030D-6E8A-4147-A177-3AD203B41FA5}">
                      <a16:colId xmlns:a16="http://schemas.microsoft.com/office/drawing/2014/main" val="2367602157"/>
                    </a:ext>
                  </a:extLst>
                </a:gridCol>
                <a:gridCol w="882269">
                  <a:extLst>
                    <a:ext uri="{9D8B030D-6E8A-4147-A177-3AD203B41FA5}">
                      <a16:colId xmlns:a16="http://schemas.microsoft.com/office/drawing/2014/main" val="2138469766"/>
                    </a:ext>
                  </a:extLst>
                </a:gridCol>
                <a:gridCol w="882269">
                  <a:extLst>
                    <a:ext uri="{9D8B030D-6E8A-4147-A177-3AD203B41FA5}">
                      <a16:colId xmlns:a16="http://schemas.microsoft.com/office/drawing/2014/main" val="2824587909"/>
                    </a:ext>
                  </a:extLst>
                </a:gridCol>
                <a:gridCol w="882269">
                  <a:extLst>
                    <a:ext uri="{9D8B030D-6E8A-4147-A177-3AD203B41FA5}">
                      <a16:colId xmlns:a16="http://schemas.microsoft.com/office/drawing/2014/main" val="818717035"/>
                    </a:ext>
                  </a:extLst>
                </a:gridCol>
                <a:gridCol w="882269">
                  <a:extLst>
                    <a:ext uri="{9D8B030D-6E8A-4147-A177-3AD203B41FA5}">
                      <a16:colId xmlns:a16="http://schemas.microsoft.com/office/drawing/2014/main" val="2457557946"/>
                    </a:ext>
                  </a:extLst>
                </a:gridCol>
              </a:tblGrid>
              <a:tr h="197624"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</a:t>
                      </a:r>
                      <a:endParaRPr lang="zh-CN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lang="zh-CN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Higgs</a:t>
                      </a:r>
                      <a:endParaRPr lang="zh-CN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zh-CN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zh-CN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193841"/>
                  </a:ext>
                </a:extLst>
              </a:tr>
              <a:tr h="197624"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Number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1230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3840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324306"/>
                  </a:ext>
                </a:extLst>
              </a:tr>
              <a:tr h="197624"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Charge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 </a:t>
                      </a:r>
                      <a:r>
                        <a:rPr lang="en-US" altLang="zh-CN" sz="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 </a:t>
                      </a:r>
                      <a:r>
                        <a:rPr lang="en-US" altLang="zh-CN" sz="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 </a:t>
                      </a:r>
                      <a:r>
                        <a:rPr lang="en-US" altLang="zh-CN" sz="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</a:t>
                      </a:r>
                      <a:r>
                        <a:rPr lang="en-US" altLang="zh-CN" sz="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418813"/>
                  </a:ext>
                </a:extLst>
              </a:tr>
              <a:tr h="305844"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Current(mA)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 mA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 mA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2.69mA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 mA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799542"/>
                  </a:ext>
                </a:extLst>
              </a:tr>
              <a:tr h="1976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8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Beta_func (x/y)</a:t>
                      </a:r>
                      <a:endParaRPr lang="zh-CN" altLang="en-US" sz="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8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200/55</a:t>
                      </a:r>
                      <a:endParaRPr lang="zh-CN" altLang="en-US" sz="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8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200/55</a:t>
                      </a:r>
                      <a:endParaRPr lang="zh-CN" altLang="en-US" sz="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200/55</a:t>
                      </a:r>
                      <a:endParaRPr lang="zh-CN" altLang="en-US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200/55</a:t>
                      </a:r>
                      <a:endParaRPr lang="zh-CN" altLang="en-US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950226"/>
                  </a:ext>
                </a:extLst>
              </a:tr>
              <a:tr h="197624"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Emittance (nm)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2.83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680860"/>
                  </a:ext>
                </a:extLst>
              </a:tr>
              <a:tr h="305844"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Length (mm)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501435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231677" y="1026389"/>
            <a:ext cx="3859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Injection beam parameters</a:t>
            </a:r>
            <a:endParaRPr lang="zh-CN" altLang="en-US" sz="1600" dirty="0"/>
          </a:p>
        </p:txBody>
      </p:sp>
      <p:sp>
        <p:nvSpPr>
          <p:cNvPr id="6" name="文本框 5"/>
          <p:cNvSpPr txBox="1"/>
          <p:nvPr/>
        </p:nvSpPr>
        <p:spPr>
          <a:xfrm>
            <a:off x="666750" y="1156216"/>
            <a:ext cx="6665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RBB is taken into account in all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 simplified model of top-up injection beam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Tails from imperfectly corrected X-Y coupling after the injection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some tolerances to imperfect beams from the booster (e.g. too large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emittances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non-Gaussian distributions existing/building up in the booster and being injected into the main rings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969" y="3243131"/>
            <a:ext cx="2723539" cy="19245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53813" y="3310059"/>
            <a:ext cx="3371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Gaussian beam with 3sigma</a:t>
            </a:r>
            <a:endParaRPr lang="zh-CN" altLang="en-US" sz="11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803" y="3263538"/>
            <a:ext cx="2797358" cy="19767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" y="3264485"/>
            <a:ext cx="2709816" cy="191484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10368" y="3326040"/>
            <a:ext cx="1496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Circular beam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420" y="3297970"/>
            <a:ext cx="2596211" cy="183456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300807" y="3332144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Injection beam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48055" y="3334871"/>
            <a:ext cx="3371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Gaussian beam with 40sigma</a:t>
            </a:r>
            <a:endParaRPr lang="zh-CN" altLang="en-US" sz="11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28" y="5049883"/>
            <a:ext cx="2594188" cy="183313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55124" y="5089564"/>
            <a:ext cx="2514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~10times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702" y="5049883"/>
            <a:ext cx="2551442" cy="180293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287841" y="5167672"/>
            <a:ext cx="2514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~1000times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902" y="4956921"/>
            <a:ext cx="2712803" cy="191695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821015" y="5089563"/>
            <a:ext cx="1496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Double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gaussian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4852" y="4953710"/>
            <a:ext cx="2603634" cy="1839813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8342341" y="5064888"/>
            <a:ext cx="1496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Uniform beam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987815" y="3218319"/>
            <a:ext cx="2144036" cy="3647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Almost no beam loss background in the upstream of the IP, while significantly increased downstream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The existed collimation system can well 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No effect on the inner layer detector but may damage the outer layer or the endcap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BG downstream may damage the SC magnet coils and cause quench.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Tungsten shielding demanded in the 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Since the very tight space in the IP region, a tungsten-alloy beam pipe is under design in the CEPC TDR stage.</a:t>
            </a:r>
            <a:endParaRPr lang="zh-CN" altLang="zh-C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06824"/>
      </p:ext>
    </p:extLst>
  </p:cSld>
  <p:clrMapOvr>
    <a:masterClrMapping/>
  </p:clrMapOvr>
</p:sld>
</file>

<file path=ppt/theme/theme1.xml><?xml version="1.0" encoding="utf-8"?>
<a:theme xmlns:a="http://schemas.openxmlformats.org/drawingml/2006/main" name="lCEG">
  <a:themeElements>
    <a:clrScheme name="lCEG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lCE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0"/>
              </a:schemeClr>
            </a:gs>
            <a:gs pos="50000">
              <a:srgbClr val="FF9900"/>
            </a:gs>
            <a:gs pos="100000">
              <a:schemeClr val="bg1">
                <a:alpha val="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tabLst/>
          <a:defRPr kumimoji="0" lang="en-US" altLang="zh-CN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0"/>
              </a:schemeClr>
            </a:gs>
            <a:gs pos="50000">
              <a:srgbClr val="FF9900"/>
            </a:gs>
            <a:gs pos="100000">
              <a:schemeClr val="bg1">
                <a:alpha val="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tabLst/>
          <a:defRPr kumimoji="0" lang="en-US" altLang="zh-CN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lCEG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EG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EG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3085</TotalTime>
  <Words>2571</Words>
  <Application>Microsoft Office PowerPoint</Application>
  <PresentationFormat>宽屏</PresentationFormat>
  <Paragraphs>688</Paragraphs>
  <Slides>22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 Unicode MS</vt:lpstr>
      <vt:lpstr>Courier</vt:lpstr>
      <vt:lpstr>等线</vt:lpstr>
      <vt:lpstr>宋体</vt:lpstr>
      <vt:lpstr>微软雅黑</vt:lpstr>
      <vt:lpstr>Arial</vt:lpstr>
      <vt:lpstr>Calibri</vt:lpstr>
      <vt:lpstr>Cambria Math</vt:lpstr>
      <vt:lpstr>Symbol</vt:lpstr>
      <vt:lpstr>Verdana</vt:lpstr>
      <vt:lpstr>Wingdings</vt:lpstr>
      <vt:lpstr>lCEG</vt:lpstr>
      <vt:lpstr>Image</vt:lpstr>
      <vt:lpstr>CEPC MDI</vt:lpstr>
      <vt:lpstr>Outline</vt:lpstr>
      <vt:lpstr>MDI layout and IR design</vt:lpstr>
      <vt:lpstr>MDI parameters</vt:lpstr>
      <vt:lpstr>PowerPoint 演示文稿</vt:lpstr>
      <vt:lpstr>Background estimation</vt:lpstr>
      <vt:lpstr>Synchrotron radiation</vt:lpstr>
      <vt:lpstr>Radiation background</vt:lpstr>
      <vt:lpstr>Injection background</vt:lpstr>
      <vt:lpstr>SR mitigation – mask and Au shielding</vt:lpstr>
      <vt:lpstr>Shielding</vt:lpstr>
      <vt:lpstr>Movable collimators</vt:lpstr>
      <vt:lpstr>HOM power distribution</vt:lpstr>
      <vt:lpstr>Heat load from SR</vt:lpstr>
      <vt:lpstr>SR from solenoid combined field</vt:lpstr>
      <vt:lpstr>Heat load in IR from beam loss background</vt:lpstr>
      <vt:lpstr>Beam pipe thermal analysis</vt:lpstr>
      <vt:lpstr>Remote vacuum connector</vt:lpstr>
      <vt:lpstr>SC magnet supports</vt:lpstr>
      <vt:lpstr>Full Detector Simulation</vt:lpstr>
      <vt:lpstr>Summary </vt:lpstr>
      <vt:lpstr>PowerPoint 演示文稿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Machine-detecter Interface of CEPC double ring</dc:title>
  <dc:creator>unknown</dc:creator>
  <cp:lastModifiedBy>baisha</cp:lastModifiedBy>
  <cp:revision>622</cp:revision>
  <cp:lastPrinted>2018-09-25T11:33:26Z</cp:lastPrinted>
  <dcterms:created xsi:type="dcterms:W3CDTF">2017-10-26T07:15:36Z</dcterms:created>
  <dcterms:modified xsi:type="dcterms:W3CDTF">2022-09-13T02:28:13Z</dcterms:modified>
</cp:coreProperties>
</file>