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39"/>
  </p:notesMasterIdLst>
  <p:sldIdLst>
    <p:sldId id="294" r:id="rId2"/>
    <p:sldId id="2891" r:id="rId3"/>
    <p:sldId id="321" r:id="rId4"/>
    <p:sldId id="2595" r:id="rId5"/>
    <p:sldId id="2893" r:id="rId6"/>
    <p:sldId id="1433" r:id="rId7"/>
    <p:sldId id="2831" r:id="rId8"/>
    <p:sldId id="2802" r:id="rId9"/>
    <p:sldId id="2896" r:id="rId10"/>
    <p:sldId id="2898" r:id="rId11"/>
    <p:sldId id="2897" r:id="rId12"/>
    <p:sldId id="2901" r:id="rId13"/>
    <p:sldId id="2899" r:id="rId14"/>
    <p:sldId id="2900" r:id="rId15"/>
    <p:sldId id="2903" r:id="rId16"/>
    <p:sldId id="1202" r:id="rId17"/>
    <p:sldId id="2851" r:id="rId18"/>
    <p:sldId id="1206" r:id="rId19"/>
    <p:sldId id="2904" r:id="rId20"/>
    <p:sldId id="1215" r:id="rId21"/>
    <p:sldId id="2905" r:id="rId22"/>
    <p:sldId id="2842" r:id="rId23"/>
    <p:sldId id="1203" r:id="rId24"/>
    <p:sldId id="1238" r:id="rId25"/>
    <p:sldId id="1228" r:id="rId26"/>
    <p:sldId id="1229" r:id="rId27"/>
    <p:sldId id="1227" r:id="rId28"/>
    <p:sldId id="1240" r:id="rId29"/>
    <p:sldId id="1232" r:id="rId30"/>
    <p:sldId id="632" r:id="rId31"/>
    <p:sldId id="1235" r:id="rId32"/>
    <p:sldId id="1231" r:id="rId33"/>
    <p:sldId id="1246" r:id="rId34"/>
    <p:sldId id="1247" r:id="rId35"/>
    <p:sldId id="640" r:id="rId36"/>
    <p:sldId id="2889" r:id="rId37"/>
    <p:sldId id="2804" r:id="rId38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Gabriola" panose="04040605051002020D02" pitchFamily="82" charset="0"/>
      <p:regular r:id="rId49"/>
    </p:embeddedFont>
    <p:embeddedFont>
      <p:font typeface="Gill Sans MT Ext Condensed Bold" panose="020B0902020104020203" pitchFamily="34" charset="0"/>
      <p:regular r:id="rId50"/>
    </p:embeddedFont>
    <p:embeddedFont>
      <p:font typeface="Helvetica" panose="020B0604020202020204" pitchFamily="34" charset="0"/>
      <p:regular r:id="rId51"/>
      <p:bold r:id="rId52"/>
      <p:italic r:id="rId53"/>
      <p:boldItalic r:id="rId54"/>
    </p:embeddedFont>
    <p:embeddedFont>
      <p:font typeface="Lato" panose="020F0502020204030203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8" roundtripDataSignature="AMtx7mj951Pl8jH0T34ZaJI5lrvmO+2O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C9EE6"/>
    <a:srgbClr val="339933"/>
    <a:srgbClr val="F4F496"/>
    <a:srgbClr val="E6EC9E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11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6FF4B7-CC0D-CC44-B0E6-CE792885108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93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13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29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5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2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5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03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3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7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9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8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6019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Shiltsev | Limits of Colliders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ctrTitle"/>
          </p:nvPr>
        </p:nvSpPr>
        <p:spPr>
          <a:xfrm>
            <a:off x="1069623" y="34925"/>
            <a:ext cx="7961488" cy="71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1800"/>
              <a:buNone/>
              <a:defRPr sz="5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subTitle" idx="1"/>
          </p:nvPr>
        </p:nvSpPr>
        <p:spPr>
          <a:xfrm>
            <a:off x="310443" y="1120421"/>
            <a:ext cx="8634773" cy="472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08000" lvl="0" indent="-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09/06/22</a:t>
            </a:r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Shiltsev | Limits of Colliders</a:t>
            </a:r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182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1" y="89204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buFont typeface="Wingdings" pitchFamily="2" charset="2"/>
              <a:buChar char="§"/>
              <a:defRPr sz="21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20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2100">
                <a:solidFill>
                  <a:srgbClr val="1514C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63519" y="6514370"/>
            <a:ext cx="88881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09/06/22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4" y="6504215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6145" y="651225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308545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2" y="6373659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87193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A1BBE6FB-5C17-B04D-8271-C9D9CDACFF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7045" y="40545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EE176FE-605F-F741-B68A-098429342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805" y="6563400"/>
            <a:ext cx="34176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F74697-79E8-794F-A52D-1DB9E24E5D38}" type="slidenum">
              <a:rPr lang="en-US" altLang="en-US" sz="1050" b="0"/>
              <a:pPr/>
              <a:t>‹#›</a:t>
            </a:fld>
            <a:endParaRPr lang="en-US" altLang="en-US" sz="1050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894383-A347-7B44-B79E-79E4ECFA0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665" y="1115170"/>
            <a:ext cx="8824670" cy="52197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133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09/06/22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D5D7A02-A686-423D-B120-57C187772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308545"/>
            <a:ext cx="1108394" cy="199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2A68E4-F0F3-4133-894C-A9CFA063E9B3}"/>
              </a:ext>
            </a:extLst>
          </p:cNvPr>
          <p:cNvSpPr/>
          <p:nvPr userDrawn="1"/>
        </p:nvSpPr>
        <p:spPr>
          <a:xfrm>
            <a:off x="214492" y="6373659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948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en-US"/>
              <a:t>09/06/22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Shiltsev | Limits of Colliders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3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r>
              <a:rPr lang="en-US"/>
              <a:t>09/06/22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Shiltsev | Limits of Colliders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0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en-US"/>
              <a:t>09/06/22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Shiltsev | Limits of Colliders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3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215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4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Shiltsev | Limits of Colliders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1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en-US"/>
              <a:t>09/06/22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Shiltsev | Limits of Colliders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FD91A0-1A28-456D-B0B2-53CB98DE9445}"/>
              </a:ext>
            </a:extLst>
          </p:cNvPr>
          <p:cNvCxnSpPr/>
          <p:nvPr userDrawn="1"/>
        </p:nvCxnSpPr>
        <p:spPr>
          <a:xfrm>
            <a:off x="932155" y="787796"/>
            <a:ext cx="80964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0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65" r:id="rId12"/>
    <p:sldLayoutId id="2147483680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2208.0603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2208.0603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rxiv.org/abs/2208.06030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8.06030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208.06030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8.06030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8.0603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snowmass21.org/accelerator/start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nowmass21.org/accelerator/star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18" Type="http://schemas.openxmlformats.org/officeDocument/2006/relationships/hyperlink" Target="https://arxiv.org/abs/2208.06030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Vladimir Shiltsev (Fermilab)</a:t>
            </a:r>
          </a:p>
          <a:p>
            <a:r>
              <a:rPr lang="en-US" sz="1600" i="1" dirty="0"/>
              <a:t>eeFACT’22</a:t>
            </a:r>
            <a:r>
              <a:rPr lang="en-US" sz="1600" dirty="0"/>
              <a:t> – 65</a:t>
            </a:r>
            <a:r>
              <a:rPr lang="en-US" sz="1600" baseline="30000" dirty="0"/>
              <a:t>th</a:t>
            </a:r>
            <a:r>
              <a:rPr lang="en-US" sz="1600" dirty="0"/>
              <a:t> ICFA BD Workshop (INFN Frascati, Sep 12-15, 2022)</a:t>
            </a:r>
          </a:p>
          <a:p>
            <a:r>
              <a:rPr lang="en-US" sz="1600" dirty="0"/>
              <a:t>12 September 2022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Realization, Timeline, Challenges and Ultimate Limits of Future Colliders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CB12-9F0C-453A-BA35-A461C61EA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250 GeV </a:t>
            </a:r>
            <a:r>
              <a:rPr lang="en-US" dirty="0" err="1"/>
              <a:t>cme</a:t>
            </a:r>
            <a:r>
              <a:rPr lang="en-US" dirty="0"/>
              <a:t> Fermilab Site-Fillers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AB0D7A9-19C5-4393-A2BC-9EFAE7D2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42" y="858252"/>
            <a:ext cx="4788674" cy="4380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669AEA-57F4-488B-A7BB-7E71FFF52E91}"/>
              </a:ext>
            </a:extLst>
          </p:cNvPr>
          <p:cNvSpPr txBox="1"/>
          <p:nvPr/>
        </p:nvSpPr>
        <p:spPr>
          <a:xfrm>
            <a:off x="4227097" y="6065628"/>
            <a:ext cx="3821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https://arxiv.org/abs/2203.08211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DF0EDF-17B3-4DF3-AD3B-5936D8750EAE}"/>
              </a:ext>
            </a:extLst>
          </p:cNvPr>
          <p:cNvSpPr txBox="1"/>
          <p:nvPr/>
        </p:nvSpPr>
        <p:spPr>
          <a:xfrm>
            <a:off x="202257" y="5779803"/>
            <a:ext cx="3663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https://arxiv.org/abs/2203.08088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121479-C114-4194-8FB9-34896C46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6216"/>
            <a:ext cx="4238199" cy="42351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C05AA7-5D6C-43C5-82B9-2EEB68B569AA}"/>
              </a:ext>
            </a:extLst>
          </p:cNvPr>
          <p:cNvSpPr txBox="1"/>
          <p:nvPr/>
        </p:nvSpPr>
        <p:spPr>
          <a:xfrm>
            <a:off x="5069305" y="1540043"/>
            <a:ext cx="1279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CCC</a:t>
            </a:r>
          </a:p>
          <a:p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AE7096-821C-45F1-A6FD-456E7FFB59E9}"/>
              </a:ext>
            </a:extLst>
          </p:cNvPr>
          <p:cNvSpPr txBox="1"/>
          <p:nvPr/>
        </p:nvSpPr>
        <p:spPr>
          <a:xfrm>
            <a:off x="344908" y="5248771"/>
            <a:ext cx="3893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16-km collider </a:t>
            </a:r>
            <a:r>
              <a:rPr lang="en-US" dirty="0" err="1">
                <a:effectLst/>
                <a:latin typeface="Arial" panose="020B0604020202020204" pitchFamily="34" charset="0"/>
              </a:rPr>
              <a:t>e+e</a:t>
            </a:r>
            <a:r>
              <a:rPr lang="en-US" dirty="0">
                <a:effectLst/>
                <a:latin typeface="Arial" panose="020B0604020202020204" pitchFamily="34" charset="0"/>
              </a:rPr>
              <a:t>- ring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10A69-A1AF-49A7-A7C3-8213D412294B}"/>
              </a:ext>
            </a:extLst>
          </p:cNvPr>
          <p:cNvSpPr txBox="1"/>
          <p:nvPr/>
        </p:nvSpPr>
        <p:spPr>
          <a:xfrm>
            <a:off x="4130842" y="5248771"/>
            <a:ext cx="5013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</a:rPr>
              <a:t>cool-</a:t>
            </a:r>
            <a:r>
              <a:rPr lang="en-US" dirty="0">
                <a:latin typeface="Arial" panose="020B0604020202020204" pitchFamily="34" charset="0"/>
              </a:rPr>
              <a:t> or </a:t>
            </a:r>
            <a:r>
              <a:rPr lang="en-US" i="1" dirty="0">
                <a:latin typeface="Arial" panose="020B0604020202020204" pitchFamily="34" charset="0"/>
              </a:rPr>
              <a:t>SC-RF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e+e</a:t>
            </a:r>
            <a:r>
              <a:rPr lang="en-US" dirty="0">
                <a:effectLst/>
                <a:latin typeface="Arial" panose="020B0604020202020204" pitchFamily="34" charset="0"/>
              </a:rPr>
              <a:t>- linear colliders </a:t>
            </a:r>
          </a:p>
          <a:p>
            <a:r>
              <a:rPr lang="en-US" dirty="0">
                <a:latin typeface="Arial" panose="020B0604020202020204" pitchFamily="34" charset="0"/>
              </a:rPr>
              <a:t>7-km for 250 GeV, 12-km 0.5+ </a:t>
            </a:r>
            <a:r>
              <a:rPr lang="en-US" dirty="0" err="1">
                <a:latin typeface="Arial" panose="020B0604020202020204" pitchFamily="34" charset="0"/>
              </a:rPr>
              <a:t>TeV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B6A846-6EB8-414B-A44A-A5FB8E9E5EDF}"/>
              </a:ext>
            </a:extLst>
          </p:cNvPr>
          <p:cNvSpPr txBox="1"/>
          <p:nvPr/>
        </p:nvSpPr>
        <p:spPr>
          <a:xfrm>
            <a:off x="4227097" y="633968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https://arxiv.org/abs/2110.15800</a:t>
            </a:r>
          </a:p>
        </p:txBody>
      </p:sp>
    </p:spTree>
    <p:extLst>
      <p:ext uri="{BB962C8B-B14F-4D97-AF65-F5344CB8AC3E}">
        <p14:creationId xmlns:p14="http://schemas.microsoft.com/office/powerpoint/2010/main" val="1233597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61A3-830E-4223-B902-64719F527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AF1A8-8FE0-4D83-AFBC-76632621F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0819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2A62F4-E5C7-4D57-AF73-CED657012D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54441" y="5059825"/>
            <a:ext cx="6689559" cy="114209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AF455-DB27-4701-BDB3-8057D6D17392}"/>
              </a:ext>
            </a:extLst>
          </p:cNvPr>
          <p:cNvSpPr txBox="1"/>
          <p:nvPr/>
        </p:nvSpPr>
        <p:spPr>
          <a:xfrm>
            <a:off x="168441" y="529968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Fermilab </a:t>
            </a:r>
          </a:p>
          <a:p>
            <a:r>
              <a:rPr lang="en-US" b="1" dirty="0">
                <a:solidFill>
                  <a:srgbClr val="C00000"/>
                </a:solidFill>
              </a:rPr>
              <a:t>site-fillers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7A0E006-2B18-43E1-A4E3-B944CD67E367}"/>
              </a:ext>
            </a:extLst>
          </p:cNvPr>
          <p:cNvSpPr/>
          <p:nvPr/>
        </p:nvSpPr>
        <p:spPr>
          <a:xfrm>
            <a:off x="1965158" y="5309937"/>
            <a:ext cx="376989" cy="7218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7930E-3727-4A54-ADFE-4F0DD62CA14D}"/>
              </a:ext>
            </a:extLst>
          </p:cNvPr>
          <p:cNvSpPr txBox="1"/>
          <p:nvPr/>
        </p:nvSpPr>
        <p:spPr>
          <a:xfrm>
            <a:off x="5069305" y="64481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TF Report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T.Roser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400" dirty="0">
                <a:latin typeface="+mn-lt"/>
                <a:hlinkClick r:id="rId4"/>
              </a:rPr>
              <a:t>arXiv:2208.06030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0D1DA1-CD4A-4FC8-89FC-329761469E73}"/>
              </a:ext>
            </a:extLst>
          </p:cNvPr>
          <p:cNvSpPr/>
          <p:nvPr/>
        </p:nvSpPr>
        <p:spPr>
          <a:xfrm>
            <a:off x="4965031" y="2791326"/>
            <a:ext cx="657727" cy="938463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0B3306-852F-4D21-8677-E38CE79FCE18}"/>
              </a:ext>
            </a:extLst>
          </p:cNvPr>
          <p:cNvSpPr/>
          <p:nvPr/>
        </p:nvSpPr>
        <p:spPr>
          <a:xfrm>
            <a:off x="4948988" y="1190064"/>
            <a:ext cx="657727" cy="585440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2873FED-AC70-4C8E-94AC-D69AD1EEA6F9}"/>
              </a:ext>
            </a:extLst>
          </p:cNvPr>
          <p:cNvSpPr/>
          <p:nvPr/>
        </p:nvSpPr>
        <p:spPr>
          <a:xfrm>
            <a:off x="5863389" y="1184999"/>
            <a:ext cx="657727" cy="1229338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4979B3-A9B5-4763-9BE6-1C259F540992}"/>
              </a:ext>
            </a:extLst>
          </p:cNvPr>
          <p:cNvSpPr/>
          <p:nvPr/>
        </p:nvSpPr>
        <p:spPr>
          <a:xfrm>
            <a:off x="5879432" y="2465964"/>
            <a:ext cx="657727" cy="325362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0608DD-A0B1-4475-BF94-0ECF40366FFE}"/>
              </a:ext>
            </a:extLst>
          </p:cNvPr>
          <p:cNvSpPr/>
          <p:nvPr/>
        </p:nvSpPr>
        <p:spPr>
          <a:xfrm>
            <a:off x="5879432" y="5793022"/>
            <a:ext cx="657727" cy="325362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D2A6C7-7BB0-493B-B0FE-30C1611498D8}"/>
              </a:ext>
            </a:extLst>
          </p:cNvPr>
          <p:cNvSpPr/>
          <p:nvPr/>
        </p:nvSpPr>
        <p:spPr>
          <a:xfrm>
            <a:off x="6605336" y="1799668"/>
            <a:ext cx="657727" cy="341953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5B4BF4-8AC7-4AEC-89FC-0D10C97A91D0}"/>
              </a:ext>
            </a:extLst>
          </p:cNvPr>
          <p:cNvSpPr/>
          <p:nvPr/>
        </p:nvSpPr>
        <p:spPr>
          <a:xfrm>
            <a:off x="6605336" y="1187951"/>
            <a:ext cx="657727" cy="560090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D93BB5-892E-486B-925B-DBD0BE468428}"/>
              </a:ext>
            </a:extLst>
          </p:cNvPr>
          <p:cNvSpPr/>
          <p:nvPr/>
        </p:nvSpPr>
        <p:spPr>
          <a:xfrm>
            <a:off x="6605335" y="2165684"/>
            <a:ext cx="657727" cy="560090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848182-36CD-4233-9C7A-9664ACEC3B0E}"/>
              </a:ext>
            </a:extLst>
          </p:cNvPr>
          <p:cNvSpPr/>
          <p:nvPr/>
        </p:nvSpPr>
        <p:spPr>
          <a:xfrm>
            <a:off x="6605334" y="5570591"/>
            <a:ext cx="657727" cy="560090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DF8E3F-E0FA-4C0F-AA9A-AFD12CC6B701}"/>
              </a:ext>
            </a:extLst>
          </p:cNvPr>
          <p:cNvSpPr/>
          <p:nvPr/>
        </p:nvSpPr>
        <p:spPr>
          <a:xfrm>
            <a:off x="7351292" y="3749567"/>
            <a:ext cx="657727" cy="549717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F0D6290-86E3-427C-A8C9-5AAF47EBA476}"/>
              </a:ext>
            </a:extLst>
          </p:cNvPr>
          <p:cNvSpPr/>
          <p:nvPr/>
        </p:nvSpPr>
        <p:spPr>
          <a:xfrm>
            <a:off x="7331238" y="1854246"/>
            <a:ext cx="657727" cy="871527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18AC0C0-8D68-4EEF-B1B4-112D504925D0}"/>
              </a:ext>
            </a:extLst>
          </p:cNvPr>
          <p:cNvSpPr/>
          <p:nvPr/>
        </p:nvSpPr>
        <p:spPr>
          <a:xfrm>
            <a:off x="7383373" y="5548900"/>
            <a:ext cx="657727" cy="560090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D3741A1-2FAB-4F17-8D69-7FA37CAE04C7}"/>
              </a:ext>
            </a:extLst>
          </p:cNvPr>
          <p:cNvSpPr/>
          <p:nvPr/>
        </p:nvSpPr>
        <p:spPr>
          <a:xfrm>
            <a:off x="8285747" y="2799347"/>
            <a:ext cx="657727" cy="325363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5C7D92-B87D-43AB-8A1D-4C3D146BD4BF}"/>
              </a:ext>
            </a:extLst>
          </p:cNvPr>
          <p:cNvSpPr/>
          <p:nvPr/>
        </p:nvSpPr>
        <p:spPr>
          <a:xfrm>
            <a:off x="8297779" y="3729789"/>
            <a:ext cx="657727" cy="325363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6B7BEF3-9E65-41A8-AF12-8BCE960ACED4}"/>
              </a:ext>
            </a:extLst>
          </p:cNvPr>
          <p:cNvSpPr/>
          <p:nvPr/>
        </p:nvSpPr>
        <p:spPr>
          <a:xfrm>
            <a:off x="8297779" y="5537442"/>
            <a:ext cx="657727" cy="325363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C439B6-897D-4DDD-A7C2-3EBE14C02DC1}"/>
              </a:ext>
            </a:extLst>
          </p:cNvPr>
          <p:cNvSpPr/>
          <p:nvPr/>
        </p:nvSpPr>
        <p:spPr>
          <a:xfrm>
            <a:off x="8305800" y="2157663"/>
            <a:ext cx="657727" cy="325363"/>
          </a:xfrm>
          <a:prstGeom prst="round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79F3099-644D-4BFB-BB86-E633F5FE693E}"/>
              </a:ext>
            </a:extLst>
          </p:cNvPr>
          <p:cNvSpPr/>
          <p:nvPr/>
        </p:nvSpPr>
        <p:spPr>
          <a:xfrm>
            <a:off x="8285747" y="1783585"/>
            <a:ext cx="657727" cy="322451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95514D8-DADA-41F1-A97F-34D9A50703F7}"/>
              </a:ext>
            </a:extLst>
          </p:cNvPr>
          <p:cNvSpPr/>
          <p:nvPr/>
        </p:nvSpPr>
        <p:spPr>
          <a:xfrm>
            <a:off x="8297778" y="2467544"/>
            <a:ext cx="657727" cy="322451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C76D8-D249-4551-BBEB-6C2AE649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45" y="40545"/>
            <a:ext cx="8358302" cy="719137"/>
          </a:xfrm>
        </p:spPr>
        <p:txBody>
          <a:bodyPr/>
          <a:lstStyle/>
          <a:p>
            <a:r>
              <a:rPr lang="en-US" dirty="0"/>
              <a:t>Cost Estimates for Higgs Factories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83748E-FFA3-4ADF-BFD3-ACF5794425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42720" y="847913"/>
            <a:ext cx="9186720" cy="414497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08317-B355-4046-8AE6-44DD724BC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958" y="4960802"/>
            <a:ext cx="6112042" cy="5144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90DA67-641F-4A1B-9AF5-75C8D1ECA8A2}"/>
              </a:ext>
            </a:extLst>
          </p:cNvPr>
          <p:cNvSpPr/>
          <p:nvPr/>
        </p:nvSpPr>
        <p:spPr>
          <a:xfrm>
            <a:off x="2286000" y="5221705"/>
            <a:ext cx="6858000" cy="585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04F92D-58C2-4E74-9173-AD6B1FD60373}"/>
              </a:ext>
            </a:extLst>
          </p:cNvPr>
          <p:cNvSpPr txBox="1"/>
          <p:nvPr/>
        </p:nvSpPr>
        <p:spPr>
          <a:xfrm>
            <a:off x="5173579" y="53427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TF Report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T.Roser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400" dirty="0">
                <a:latin typeface="+mn-lt"/>
                <a:hlinkClick r:id="rId4"/>
              </a:rPr>
              <a:t>arXiv:2208.06030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69C8FD7-7B08-4984-8201-FFC446A08D84}"/>
              </a:ext>
            </a:extLst>
          </p:cNvPr>
          <p:cNvSpPr/>
          <p:nvPr/>
        </p:nvSpPr>
        <p:spPr>
          <a:xfrm>
            <a:off x="344905" y="2245895"/>
            <a:ext cx="2590800" cy="681789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21C108-F02E-4366-8DB5-D9F792035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518048"/>
            <a:ext cx="9144000" cy="4367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B532F-D2E3-4322-94A3-2121C9063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1071"/>
            <a:ext cx="2247377" cy="2806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28384-01DA-4629-A4D1-E00344A7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ITF Technical Risk Registry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524A2B-0134-4FEE-A199-A3DC5A62B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78" y="4051070"/>
            <a:ext cx="780978" cy="2806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62EB6A-9B33-4E92-888C-ABF90EA72A4F}"/>
              </a:ext>
            </a:extLst>
          </p:cNvPr>
          <p:cNvSpPr txBox="1"/>
          <p:nvPr/>
        </p:nvSpPr>
        <p:spPr>
          <a:xfrm>
            <a:off x="3365241" y="5016513"/>
            <a:ext cx="5626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latin typeface="+mn-lt"/>
              </a:rPr>
              <a:t>ITF Table 14: "Design Status": I - TDR complete, II - CDR complete, III - substantial documentation; IV - limited documentation and parameter table; V - parameter table. </a:t>
            </a:r>
            <a:r>
              <a:rPr lang="en-US" sz="1600" dirty="0">
                <a:latin typeface="+mn-lt"/>
              </a:rPr>
              <a:t>O</a:t>
            </a:r>
            <a:r>
              <a:rPr lang="en-US" sz="1600" b="0" i="0" u="none" strike="noStrike" baseline="0" dirty="0">
                <a:latin typeface="+mn-lt"/>
              </a:rPr>
              <a:t>verall risk tier category ranging from Tier 1 (lower overall technical risk) to Tier 4 (multiple technologies that require further R&amp;D).</a:t>
            </a:r>
            <a:endParaRPr lang="en-US" sz="1600" dirty="0">
              <a:latin typeface="+mn-lt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75B0BB4-1055-4BB7-85EB-AF7745CFE979}"/>
              </a:ext>
            </a:extLst>
          </p:cNvPr>
          <p:cNvSpPr/>
          <p:nvPr/>
        </p:nvSpPr>
        <p:spPr>
          <a:xfrm>
            <a:off x="3112168" y="5363414"/>
            <a:ext cx="192506" cy="71654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E039687D-4073-4ADE-BD30-63B28B50E5D6}"/>
              </a:ext>
            </a:extLst>
          </p:cNvPr>
          <p:cNvSpPr/>
          <p:nvPr/>
        </p:nvSpPr>
        <p:spPr>
          <a:xfrm rot="10800000">
            <a:off x="2637867" y="2047104"/>
            <a:ext cx="192506" cy="71654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556FC5-4D77-49F4-9429-DB18D57D3373}"/>
              </a:ext>
            </a:extLst>
          </p:cNvPr>
          <p:cNvSpPr txBox="1"/>
          <p:nvPr/>
        </p:nvSpPr>
        <p:spPr>
          <a:xfrm>
            <a:off x="5069305" y="64481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TF Report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T.Roser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400" dirty="0">
                <a:latin typeface="+mn-lt"/>
                <a:hlinkClick r:id="rId5"/>
              </a:rPr>
              <a:t>arXiv:2208.06030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73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8384-01DA-4629-A4D1-E00344A7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per Power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E0965-2550-4D79-B033-DA52E9FB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437"/>
            <a:ext cx="9144000" cy="4335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78363-AA5E-45CE-BEBA-D52967AD711D}"/>
              </a:ext>
            </a:extLst>
          </p:cNvPr>
          <p:cNvSpPr txBox="1"/>
          <p:nvPr/>
        </p:nvSpPr>
        <p:spPr>
          <a:xfrm>
            <a:off x="1301124" y="875581"/>
            <a:ext cx="130035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Circular </a:t>
            </a:r>
            <a:r>
              <a:rPr lang="en-US" sz="1800" i="1" dirty="0" err="1"/>
              <a:t>ee</a:t>
            </a:r>
            <a:endParaRPr lang="en-US" sz="1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BFEEF-CEE6-430A-9B66-998D8B4C29B5}"/>
              </a:ext>
            </a:extLst>
          </p:cNvPr>
          <p:cNvSpPr txBox="1"/>
          <p:nvPr/>
        </p:nvSpPr>
        <p:spPr>
          <a:xfrm>
            <a:off x="2601480" y="875581"/>
            <a:ext cx="164660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ERL based </a:t>
            </a:r>
            <a:r>
              <a:rPr lang="en-US" sz="1800" i="1" dirty="0" err="1"/>
              <a:t>ee</a:t>
            </a:r>
            <a:endParaRPr lang="en-US" sz="1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48EE4-A8FC-4237-BA05-23320B3C411B}"/>
              </a:ext>
            </a:extLst>
          </p:cNvPr>
          <p:cNvSpPr txBox="1"/>
          <p:nvPr/>
        </p:nvSpPr>
        <p:spPr>
          <a:xfrm>
            <a:off x="4248085" y="868896"/>
            <a:ext cx="114646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Linear </a:t>
            </a:r>
            <a:r>
              <a:rPr lang="en-US" sz="1800" i="1" dirty="0" err="1"/>
              <a:t>ee</a:t>
            </a:r>
            <a:endParaRPr lang="en-US" sz="18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01E78-CDF4-4278-9C58-6947AE0A76E8}"/>
              </a:ext>
            </a:extLst>
          </p:cNvPr>
          <p:cNvSpPr txBox="1"/>
          <p:nvPr/>
        </p:nvSpPr>
        <p:spPr>
          <a:xfrm>
            <a:off x="5394553" y="875581"/>
            <a:ext cx="1172116" cy="369332"/>
          </a:xfrm>
          <a:prstGeom prst="rect">
            <a:avLst/>
          </a:prstGeom>
          <a:solidFill>
            <a:srgbClr val="EC9EE6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Muon </a:t>
            </a:r>
            <a:r>
              <a:rPr lang="en-US" sz="1800" dirty="0" err="1"/>
              <a:t>coll</a:t>
            </a:r>
            <a:endParaRPr lang="en-US" sz="18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BE3E1-DA56-41C9-967B-7AE13B22B509}"/>
              </a:ext>
            </a:extLst>
          </p:cNvPr>
          <p:cNvSpPr txBox="1"/>
          <p:nvPr/>
        </p:nvSpPr>
        <p:spPr>
          <a:xfrm>
            <a:off x="6577555" y="866639"/>
            <a:ext cx="1197764" cy="369332"/>
          </a:xfrm>
          <a:prstGeom prst="rect">
            <a:avLst/>
          </a:prstGeom>
          <a:solidFill>
            <a:srgbClr val="F4F496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Wakefield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3B3DC6-20C8-4226-AC73-E884A39423EA}"/>
              </a:ext>
            </a:extLst>
          </p:cNvPr>
          <p:cNvSpPr txBox="1"/>
          <p:nvPr/>
        </p:nvSpPr>
        <p:spPr>
          <a:xfrm>
            <a:off x="7786205" y="866639"/>
            <a:ext cx="126188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Hadron </a:t>
            </a:r>
            <a:r>
              <a:rPr lang="en-US" sz="1800" i="1" dirty="0"/>
              <a:t>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874E8E-55F4-433F-956A-AE9C07B8CEB0}"/>
              </a:ext>
            </a:extLst>
          </p:cNvPr>
          <p:cNvSpPr txBox="1"/>
          <p:nvPr/>
        </p:nvSpPr>
        <p:spPr>
          <a:xfrm>
            <a:off x="5069305" y="64481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TF Report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T.Roser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400" dirty="0">
                <a:latin typeface="+mn-lt"/>
                <a:hlinkClick r:id="rId3"/>
              </a:rPr>
              <a:t>arXiv:2208.06030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A67264-F56A-4FB7-9A29-C0F13C2FC771}"/>
              </a:ext>
            </a:extLst>
          </p:cNvPr>
          <p:cNvSpPr txBox="1"/>
          <p:nvPr/>
        </p:nvSpPr>
        <p:spPr>
          <a:xfrm>
            <a:off x="151094" y="5668400"/>
            <a:ext cx="8266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highlight>
                  <a:srgbClr val="FFFF00"/>
                </a:highlight>
              </a:rPr>
              <a:t>Once again: luminosity and power consumption values have not been reviewed by ITF - we used proponents’ numbers. </a:t>
            </a:r>
          </a:p>
        </p:txBody>
      </p:sp>
    </p:spTree>
    <p:extLst>
      <p:ext uri="{BB962C8B-B14F-4D97-AF65-F5344CB8AC3E}">
        <p14:creationId xmlns:p14="http://schemas.microsoft.com/office/powerpoint/2010/main" val="383429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BA41403-1094-46E9-A0C3-FF1A7D22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0553" y="1263388"/>
            <a:ext cx="9144000" cy="832076"/>
          </a:xfrm>
        </p:spPr>
        <p:txBody>
          <a:bodyPr/>
          <a:lstStyle/>
          <a:p>
            <a:pPr algn="ctr"/>
            <a:r>
              <a:rPr lang="en-US" dirty="0"/>
              <a:t>Part III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B35B9-5586-4692-97D8-A15BFA67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8F794-F0A6-451C-A2C5-039AE2E4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3484-461D-468C-8622-CC7B3B13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15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FC8756A-E2F6-4324-88CD-DFCA03C27831}"/>
              </a:ext>
            </a:extLst>
          </p:cNvPr>
          <p:cNvSpPr txBox="1">
            <a:spLocks/>
          </p:cNvSpPr>
          <p:nvPr/>
        </p:nvSpPr>
        <p:spPr>
          <a:xfrm>
            <a:off x="633338" y="2353372"/>
            <a:ext cx="7877323" cy="54191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Limits of Colliders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(as discussed at the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Snowmass’21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Accelerator Frontier Topical Group 1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Workshop “Physics Limits of Ultimate Beams”, Jan. 2022;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mostly following</a:t>
            </a:r>
          </a:p>
          <a:p>
            <a:pPr marL="0" indent="0" algn="ctr">
              <a:buNone/>
            </a:pPr>
            <a:r>
              <a:rPr lang="en-US" sz="32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V.Shiltsev</a:t>
            </a: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Proc. IPAC’21, WEPAB017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endParaRPr lang="en-US" sz="2800" dirty="0">
              <a:solidFill>
                <a:srgbClr val="003087"/>
              </a:solidFill>
            </a:endParaRPr>
          </a:p>
          <a:p>
            <a:pPr algn="ctr"/>
            <a:endParaRPr lang="en-US" sz="2400" dirty="0">
              <a:solidFill>
                <a:srgbClr val="003087"/>
              </a:solidFill>
            </a:endParaRPr>
          </a:p>
          <a:p>
            <a:pPr marL="457200" lvl="1" indent="0" algn="ctr">
              <a:buNone/>
            </a:pPr>
            <a:endParaRPr lang="en-US" sz="2800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9" y="165310"/>
            <a:ext cx="8988137" cy="641739"/>
          </a:xfrm>
        </p:spPr>
        <p:txBody>
          <a:bodyPr>
            <a:normAutofit/>
          </a:bodyPr>
          <a:lstStyle/>
          <a:p>
            <a:pPr algn="ctr"/>
            <a:r>
              <a:rPr lang="en-US" b="0" i="1" dirty="0"/>
              <a:t>How ultimate colliders might look like?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48" y="835369"/>
            <a:ext cx="8944303" cy="6022631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EXISTING TECHNOLOGIES ?</a:t>
            </a:r>
            <a:endParaRPr lang="en-US" sz="2800" dirty="0"/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endParaRPr lang="en-US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EMERGING TECHNOLOGIES ?</a:t>
            </a:r>
            <a:endParaRPr lang="en-US" sz="2800" dirty="0"/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Plasma 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EXOTIC SCHEMES ?</a:t>
            </a:r>
            <a:endParaRPr lang="en-US" sz="2800" dirty="0"/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 linear 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/</a:t>
            </a:r>
            <a:r>
              <a:rPr lang="el-G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ττ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 linear </a:t>
            </a:r>
            <a:r>
              <a:rPr lang="el-G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ττ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 circular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60BBE-3263-4E2D-A12D-B203C2A7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37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9C6CE-DFCE-44EE-B6FB-61D9A78F147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BA848-2FD6-4779-8505-4A3BF75466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E9EBC-1840-4724-9B56-DEFE52CF3E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D351FF-ABC2-4A6C-A1B4-69ED572A1C4B}"/>
              </a:ext>
            </a:extLst>
          </p:cNvPr>
          <p:cNvSpPr txBox="1">
            <a:spLocks/>
          </p:cNvSpPr>
          <p:nvPr/>
        </p:nvSpPr>
        <p:spPr>
          <a:xfrm>
            <a:off x="1105594" y="0"/>
            <a:ext cx="7772400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1800"/>
              <a:buFont typeface="Calibri"/>
              <a:buNone/>
              <a:defRPr sz="3400" b="0" i="0" u="none" strike="noStrike" cap="non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rgbClr val="002060"/>
                </a:solidFill>
              </a:rPr>
              <a:t>ITF’s Look Beyond Higgs Factories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BFC22FC4-3BA3-4D95-B9A3-BA4F36046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356346"/>
              </p:ext>
            </p:extLst>
          </p:nvPr>
        </p:nvGraphicFramePr>
        <p:xfrm>
          <a:off x="148591" y="799152"/>
          <a:ext cx="8939260" cy="6058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512">
                  <a:extLst>
                    <a:ext uri="{9D8B030D-6E8A-4147-A177-3AD203B41FA5}">
                      <a16:colId xmlns:a16="http://schemas.microsoft.com/office/drawing/2014/main" val="1820928592"/>
                    </a:ext>
                  </a:extLst>
                </a:gridCol>
                <a:gridCol w="945953">
                  <a:extLst>
                    <a:ext uri="{9D8B030D-6E8A-4147-A177-3AD203B41FA5}">
                      <a16:colId xmlns:a16="http://schemas.microsoft.com/office/drawing/2014/main" val="1635114527"/>
                    </a:ext>
                  </a:extLst>
                </a:gridCol>
                <a:gridCol w="1209941">
                  <a:extLst>
                    <a:ext uri="{9D8B030D-6E8A-4147-A177-3AD203B41FA5}">
                      <a16:colId xmlns:a16="http://schemas.microsoft.com/office/drawing/2014/main" val="3489904982"/>
                    </a:ext>
                  </a:extLst>
                </a:gridCol>
                <a:gridCol w="1308936">
                  <a:extLst>
                    <a:ext uri="{9D8B030D-6E8A-4147-A177-3AD203B41FA5}">
                      <a16:colId xmlns:a16="http://schemas.microsoft.com/office/drawing/2014/main" val="2302826623"/>
                    </a:ext>
                  </a:extLst>
                </a:gridCol>
                <a:gridCol w="1209940">
                  <a:extLst>
                    <a:ext uri="{9D8B030D-6E8A-4147-A177-3AD203B41FA5}">
                      <a16:colId xmlns:a16="http://schemas.microsoft.com/office/drawing/2014/main" val="1827485264"/>
                    </a:ext>
                  </a:extLst>
                </a:gridCol>
                <a:gridCol w="1185941">
                  <a:extLst>
                    <a:ext uri="{9D8B030D-6E8A-4147-A177-3AD203B41FA5}">
                      <a16:colId xmlns:a16="http://schemas.microsoft.com/office/drawing/2014/main" val="1789676420"/>
                    </a:ext>
                  </a:extLst>
                </a:gridCol>
                <a:gridCol w="1277037">
                  <a:extLst>
                    <a:ext uri="{9D8B030D-6E8A-4147-A177-3AD203B41FA5}">
                      <a16:colId xmlns:a16="http://schemas.microsoft.com/office/drawing/2014/main" val="3962691229"/>
                    </a:ext>
                  </a:extLst>
                </a:gridCol>
              </a:tblGrid>
              <a:tr h="42870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C00000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CME (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TeV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Lumi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per IP (10^34)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Years, pre-project R&amp;D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Years to 1</a:t>
                      </a:r>
                      <a:r>
                        <a:rPr lang="en-US" baseline="300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st</a:t>
                      </a:r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Cost Range (2021 B$)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Electric Power (MW)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5264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FCCee-0.24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222245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ILC-0.25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&lt;12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6048859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CLIC-0.38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44215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HELEN-0.25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6285712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CCC-0.25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13-18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006008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CERC(ERL)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12-30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151871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CLIC-3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18-30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~550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233667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ILC-3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5-10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18-30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24293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MC-3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19-24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7-12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~230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2061393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MC-10-IMCC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10-14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12-18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O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(300)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460814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FCChh-100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30-50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~560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1046563"/>
                  </a:ext>
                </a:extLst>
              </a:tr>
              <a:tr h="42870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Collider-in-Sea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&gt;80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 Antiqua" panose="02040602050305030304" pitchFamily="18" charset="0"/>
                        </a:rPr>
                        <a:t>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805266"/>
                  </a:ext>
                </a:extLst>
              </a:tr>
            </a:tbl>
          </a:graphicData>
        </a:graphic>
      </p:graphicFrame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46090ED-5CDB-4025-833D-B7A3D40901B2}"/>
              </a:ext>
            </a:extLst>
          </p:cNvPr>
          <p:cNvSpPr txBox="1">
            <a:spLocks/>
          </p:cNvSpPr>
          <p:nvPr/>
        </p:nvSpPr>
        <p:spPr>
          <a:xfrm>
            <a:off x="2873829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563D7E-9BC9-4A1D-AC53-7A9E3D7F601E}"/>
              </a:ext>
            </a:extLst>
          </p:cNvPr>
          <p:cNvSpPr/>
          <p:nvPr/>
        </p:nvSpPr>
        <p:spPr>
          <a:xfrm>
            <a:off x="64168" y="4219074"/>
            <a:ext cx="9023683" cy="2582779"/>
          </a:xfrm>
          <a:prstGeom prst="roundRect">
            <a:avLst>
              <a:gd name="adj" fmla="val 5797"/>
            </a:avLst>
          </a:prstGeom>
          <a:noFill/>
          <a:ln w="412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DD2178-36AA-4C58-B02C-EEF3E7B591F4}"/>
              </a:ext>
            </a:extLst>
          </p:cNvPr>
          <p:cNvSpPr txBox="1"/>
          <p:nvPr/>
        </p:nvSpPr>
        <p:spPr>
          <a:xfrm rot="16200000">
            <a:off x="-2218776" y="180226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+mn-lt"/>
              </a:rPr>
              <a:t>I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TF Report – </a:t>
            </a:r>
            <a:r>
              <a:rPr lang="en-US" sz="1100" dirty="0" err="1">
                <a:solidFill>
                  <a:schemeClr val="tx1"/>
                </a:solidFill>
                <a:latin typeface="+mn-lt"/>
              </a:rPr>
              <a:t>T.Roser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000" dirty="0">
                <a:latin typeface="+mn-lt"/>
                <a:hlinkClick r:id="rId2"/>
              </a:rPr>
              <a:t>arXiv:2208.06030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631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/>
              <a:t>Factors and Limits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14" y="835369"/>
            <a:ext cx="8944303" cy="5440385"/>
          </a:xfrm>
        </p:spPr>
        <p:txBody>
          <a:bodyPr/>
          <a:lstStyle/>
          <a:p>
            <a:r>
              <a:rPr lang="en-US" sz="2800" dirty="0"/>
              <a:t>Main factors to consider feasibility of future colliders used to be 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Feasibility of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dirty="0">
                <a:solidFill>
                  <a:srgbClr val="C00000"/>
                </a:solidFill>
              </a:rPr>
              <a:t>nergy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Feasibility of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dirty="0">
                <a:solidFill>
                  <a:srgbClr val="C00000"/>
                </a:solidFill>
              </a:rPr>
              <a:t>uminosity 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Feasibility of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dirty="0">
                <a:solidFill>
                  <a:srgbClr val="C00000"/>
                </a:solidFill>
              </a:rPr>
              <a:t>ost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/>
              <a:t>The </a:t>
            </a:r>
            <a:r>
              <a:rPr lang="en-US" sz="2800" i="1" dirty="0"/>
              <a:t>European Strategy </a:t>
            </a:r>
            <a:r>
              <a:rPr lang="en-US" sz="2800" dirty="0"/>
              <a:t>(2019) and </a:t>
            </a:r>
            <a:r>
              <a:rPr lang="en-US" sz="2800" i="1" dirty="0"/>
              <a:t>Snowmass’21</a:t>
            </a:r>
            <a:r>
              <a:rPr lang="en-US" sz="2800" dirty="0"/>
              <a:t> discussions revealed additional limits: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en-US" sz="2400" dirty="0">
                <a:solidFill>
                  <a:srgbClr val="C00000"/>
                </a:solidFill>
              </a:rPr>
              <a:t> to construct and commission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Societal limits</a:t>
            </a:r>
            <a:r>
              <a:rPr lang="en-US" sz="2400" dirty="0">
                <a:solidFill>
                  <a:srgbClr val="C00000"/>
                </a:solidFill>
              </a:rPr>
              <a:t>: # of experts, size of facility, radiation, </a:t>
            </a:r>
            <a:r>
              <a:rPr lang="en-US" sz="2400" dirty="0" err="1">
                <a:solidFill>
                  <a:srgbClr val="C00000"/>
                </a:solidFill>
              </a:rPr>
              <a:t>etc</a:t>
            </a:r>
            <a:endParaRPr lang="en-US" sz="2400" dirty="0">
              <a:solidFill>
                <a:srgbClr val="C00000"/>
              </a:solidFill>
            </a:endParaRPr>
          </a:p>
          <a:p>
            <a:pPr lvl="1"/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impacts</a:t>
            </a:r>
            <a:r>
              <a:rPr lang="en-US" sz="2400" dirty="0">
                <a:solidFill>
                  <a:srgbClr val="C00000"/>
                </a:solidFill>
              </a:rPr>
              <a:t>: power consumption, carbon footprints, scarcity of resources (</a:t>
            </a:r>
            <a:r>
              <a:rPr lang="en-US" sz="2400" i="1" dirty="0">
                <a:solidFill>
                  <a:srgbClr val="C00000"/>
                </a:solidFill>
              </a:rPr>
              <a:t>He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i="1" dirty="0">
                <a:solidFill>
                  <a:srgbClr val="C00000"/>
                </a:solidFill>
              </a:rPr>
              <a:t>Nb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i="1" dirty="0">
                <a:solidFill>
                  <a:srgbClr val="C00000"/>
                </a:solidFill>
              </a:rPr>
              <a:t>W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etc</a:t>
            </a:r>
            <a:r>
              <a:rPr lang="en-US" sz="2400" dirty="0">
                <a:solidFill>
                  <a:srgbClr val="C00000"/>
                </a:solidFill>
              </a:rPr>
              <a:t>), excavated materials, </a:t>
            </a:r>
            <a:r>
              <a:rPr lang="en-US" sz="2400" dirty="0" err="1">
                <a:solidFill>
                  <a:srgbClr val="C00000"/>
                </a:solidFill>
              </a:rPr>
              <a:t>etc</a:t>
            </a:r>
            <a:endParaRPr lang="en-US" sz="24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600" i="1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2634F-11E4-485A-A37F-E638A4D0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4ACE0-88AA-47E7-A406-46CF5E597C97}"/>
              </a:ext>
            </a:extLst>
          </p:cNvPr>
          <p:cNvSpPr txBox="1"/>
          <p:nvPr/>
        </p:nvSpPr>
        <p:spPr>
          <a:xfrm>
            <a:off x="29795" y="6196280"/>
            <a:ext cx="91547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Here we will only briefly touch some important points</a:t>
            </a:r>
          </a:p>
          <a:p>
            <a:endParaRPr lang="en-US" sz="48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68967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70296-CF7C-4DFD-A4E7-AF88A37C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4" y="101600"/>
            <a:ext cx="8686800" cy="641739"/>
          </a:xfrm>
        </p:spPr>
        <p:txBody>
          <a:bodyPr/>
          <a:lstStyle/>
          <a:p>
            <a:r>
              <a:rPr lang="en-US" dirty="0"/>
              <a:t>Limits on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A6E7-CB5A-47EA-9244-6974B612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6F52F-232D-4A94-8A1A-7EFA5F6A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E5F99-1503-49BA-BCE8-112DCAEA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0F02E8F-FE62-426E-8CED-A872D90A547A}"/>
              </a:ext>
            </a:extLst>
          </p:cNvPr>
          <p:cNvSpPr txBox="1">
            <a:spLocks/>
          </p:cNvSpPr>
          <p:nvPr/>
        </p:nvSpPr>
        <p:spPr>
          <a:xfrm>
            <a:off x="76424" y="829541"/>
            <a:ext cx="4177109" cy="298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Synchrotron radiation defines 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linear vs circular if </a:t>
            </a:r>
            <a:r>
              <a:rPr lang="en-US" sz="1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</a:t>
            </a:r>
            <a:r>
              <a:rPr lang="en-US" sz="1800" i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SR</a:t>
            </a:r>
            <a:r>
              <a:rPr lang="en-US" sz="1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&lt; E</a:t>
            </a:r>
            <a:endParaRPr lang="en-US" sz="18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9BD29AA-CC5E-473C-8CFA-C914D8742835}"/>
              </a:ext>
            </a:extLst>
          </p:cNvPr>
          <p:cNvSpPr txBox="1">
            <a:spLocks/>
          </p:cNvSpPr>
          <p:nvPr/>
        </p:nvSpPr>
        <p:spPr>
          <a:xfrm>
            <a:off x="429419" y="3010270"/>
            <a:ext cx="4811137" cy="29886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rgbClr val="B83A4B"/>
              </a:buClr>
              <a:buFontTx/>
              <a:buNone/>
              <a:defRPr sz="1500" kern="1200">
                <a:solidFill>
                  <a:srgbClr val="B83A4B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350044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47700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990600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05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248966" indent="-129779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5">
                <a:extLst>
                  <a:ext uri="{FF2B5EF4-FFF2-40B4-BE49-F238E27FC236}">
                    <a16:creationId xmlns:a16="http://schemas.microsoft.com/office/drawing/2014/main" id="{F2689BC3-3D43-4AC7-A926-5937DC9E2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0354" y="152015"/>
                <a:ext cx="4724176" cy="21113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lIns="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Clr>
                    <a:srgbClr val="B83A4B"/>
                  </a:buClr>
                  <a:buFontTx/>
                  <a:buNone/>
                  <a:defRPr sz="105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350044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6477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9906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248966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b="0" i="1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for e-/e+: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≤500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𝐺𝑒𝑉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for muons: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𝑒𝑉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C00000"/>
                    </a:solidFill>
                  </a:rPr>
                  <a:t>for protons: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200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𝑒𝑉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  <m:r>
                                  <a:rPr lang="en-US" sz="2200" i="1">
                                    <a:solidFill>
                                      <a:srgbClr val="C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𝑘𝑚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 Placeholder 5">
                <a:extLst>
                  <a:ext uri="{FF2B5EF4-FFF2-40B4-BE49-F238E27FC236}">
                    <a16:creationId xmlns:a16="http://schemas.microsoft.com/office/drawing/2014/main" id="{F2689BC3-3D43-4AC7-A926-5937DC9E2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354" y="152015"/>
                <a:ext cx="4724176" cy="2111339"/>
              </a:xfrm>
              <a:prstGeom prst="rect">
                <a:avLst/>
              </a:prstGeom>
              <a:blipFill>
                <a:blip r:embed="rId2"/>
                <a:stretch>
                  <a:fillRect l="-3355" b="-25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1D114A-6E18-4083-8D15-50CB646FEB66}"/>
                  </a:ext>
                </a:extLst>
              </p:cNvPr>
              <p:cNvSpPr txBox="1"/>
              <p:nvPr/>
            </p:nvSpPr>
            <p:spPr>
              <a:xfrm>
                <a:off x="76424" y="3270883"/>
                <a:ext cx="5267288" cy="1355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/>
                  <a:t>;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</m:oMath>
                </a14:m>
                <a:endParaRPr lang="en-US" sz="2800" dirty="0"/>
              </a:p>
              <a:p>
                <a:r>
                  <a:rPr lang="en-US" sz="18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 is the lifetime,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∼2.2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800" dirty="0"/>
                  <a:t> for muons…</a:t>
                </a:r>
              </a:p>
              <a:p>
                <a:r>
                  <a:rPr lang="en-US" sz="1800" dirty="0"/>
                  <a:t>requires fast acceleration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1D114A-6E18-4083-8D15-50CB646FE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4" y="3270883"/>
                <a:ext cx="5267288" cy="1355628"/>
              </a:xfrm>
              <a:prstGeom prst="rect">
                <a:avLst/>
              </a:prstGeom>
              <a:blipFill>
                <a:blip r:embed="rId3"/>
                <a:stretch>
                  <a:fillRect l="-1042" b="-6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42D8069B-01EB-42AF-A0DE-41E82E14C9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43191" y="1406271"/>
                <a:ext cx="4982631" cy="869737"/>
              </a:xfrm>
              <a:prstGeom prst="rect">
                <a:avLst/>
              </a:prstGeom>
            </p:spPr>
            <p:txBody>
              <a:bodyPr vert="horz" lIns="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Clr>
                    <a:srgbClr val="B83A4B"/>
                  </a:buClr>
                  <a:buFontTx/>
                  <a:buNone/>
                  <a:defRPr sz="105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1pPr>
                <a:lvl2pPr marL="350044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2pPr>
                <a:lvl3pPr marL="6477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 sz="120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3pPr>
                <a:lvl4pPr marL="990600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4pPr>
                <a:lvl5pPr marL="1248966" indent="-129779" algn="l" defTabSz="685800" rtl="0" eaLnBrk="1" latinLnBrk="0" hangingPunct="1">
                  <a:lnSpc>
                    <a:spcPct val="120000"/>
                  </a:lnSpc>
                  <a:spcBef>
                    <a:spcPts val="375"/>
                  </a:spcBef>
                  <a:buClr>
                    <a:srgbClr val="B83A4B"/>
                  </a:buClr>
                  <a:buSzPct val="112000"/>
                  <a:buFont typeface="Arial" panose="020B0604020202020204" pitchFamily="34" charset="0"/>
                  <a:buChar char="•"/>
                  <a:tabLst/>
                  <a:defRPr sz="1050" b="0" i="1" kern="1200">
                    <a:solidFill>
                      <a:schemeClr val="tx1"/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=88.46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a:rPr lang="en-US" sz="1800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42D8069B-01EB-42AF-A0DE-41E82E14C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3191" y="1406271"/>
                <a:ext cx="4982631" cy="8697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1EB5644-B080-41D7-B53A-FCB5ED6F7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738" y="3385884"/>
            <a:ext cx="2478447" cy="4034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1EAFB-563A-4152-AD65-B3454F3F9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738" y="4092976"/>
            <a:ext cx="2743200" cy="410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04B531-1F3A-48E5-94B0-873F1BBC1AA0}"/>
              </a:ext>
            </a:extLst>
          </p:cNvPr>
          <p:cNvSpPr txBox="1"/>
          <p:nvPr/>
        </p:nvSpPr>
        <p:spPr>
          <a:xfrm>
            <a:off x="5079487" y="3406765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for muons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F274C7-9F2C-44F8-BD3A-8826AF388B5A}"/>
              </a:ext>
            </a:extLst>
          </p:cNvPr>
          <p:cNvSpPr txBox="1"/>
          <p:nvPr/>
        </p:nvSpPr>
        <p:spPr>
          <a:xfrm>
            <a:off x="4899266" y="4108037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for </a:t>
            </a:r>
            <a:r>
              <a:rPr lang="el-G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leptons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C3E46C8-BCEB-420A-8D91-FB5324259EBE}"/>
              </a:ext>
            </a:extLst>
          </p:cNvPr>
          <p:cNvSpPr txBox="1">
            <a:spLocks/>
          </p:cNvSpPr>
          <p:nvPr/>
        </p:nvSpPr>
        <p:spPr>
          <a:xfrm>
            <a:off x="-14226" y="2860839"/>
            <a:ext cx="6777491" cy="298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and survival: unstable particles such as muons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487A51-FB5C-415E-B292-C8625D30898F}"/>
              </a:ext>
            </a:extLst>
          </p:cNvPr>
          <p:cNvSpPr txBox="1"/>
          <p:nvPr/>
        </p:nvSpPr>
        <p:spPr>
          <a:xfrm>
            <a:off x="3978238" y="5396048"/>
            <a:ext cx="4158804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1" algn="r"/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Circumference 100 km , B&lt;16 T ,   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&lt;50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TeV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1" algn="r"/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Circumference 40,000 km, B=1 T,    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&lt;1.3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PeV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1" algn="r"/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Length 50 km , G&lt;0.1 GV/m,     </a:t>
            </a:r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&lt;5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TeV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pPr lvl="1" algn="r"/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Length 10 km, G&lt;1 TV/m,     </a:t>
            </a: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&lt;10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PeV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E6E4830-F382-4FAB-92B1-30109038AA7B}"/>
              </a:ext>
            </a:extLst>
          </p:cNvPr>
          <p:cNvSpPr txBox="1">
            <a:spLocks/>
          </p:cNvSpPr>
          <p:nvPr/>
        </p:nvSpPr>
        <p:spPr>
          <a:xfrm>
            <a:off x="0" y="4804652"/>
            <a:ext cx="6777491" cy="298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Staging efficiency (losses) per stage for M stages     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≥  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1CC776-F9B8-4B9C-9C72-7815EDB62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640" y="4730571"/>
            <a:ext cx="1917649" cy="477003"/>
          </a:xfrm>
          <a:prstGeom prst="rect">
            <a:avLst/>
          </a:prstGeom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B1C15E6-BD73-4D8E-8764-FCA9E67DEEA7}"/>
              </a:ext>
            </a:extLst>
          </p:cNvPr>
          <p:cNvSpPr txBox="1">
            <a:spLocks/>
          </p:cNvSpPr>
          <p:nvPr/>
        </p:nvSpPr>
        <p:spPr>
          <a:xfrm>
            <a:off x="0" y="5654432"/>
            <a:ext cx="6777491" cy="298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Helvetica" panose="020B0604020202020204" pitchFamily="34" charset="0"/>
              </a:rPr>
              <a:t>Technology within limited space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/area: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2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11" grpId="0" animBg="1"/>
      <p:bldP spid="13" grpId="0"/>
      <p:bldP spid="16" grpId="0"/>
      <p:bldP spid="17" grpId="0"/>
      <p:bldP spid="18" grpId="0" build="p"/>
      <p:bldP spid="23" grpId="0" animBg="1"/>
      <p:bldP spid="19" grpId="0" build="p"/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BA41403-1094-46E9-A0C3-FF1A7D22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0"/>
            <a:ext cx="8583176" cy="689811"/>
          </a:xfrm>
        </p:spPr>
        <p:txBody>
          <a:bodyPr/>
          <a:lstStyle/>
          <a:p>
            <a:r>
              <a:rPr lang="en-US" dirty="0"/>
              <a:t>Content (Plan)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B35B9-5586-4692-97D8-A15BFA67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8F794-F0A6-451C-A2C5-039AE2E4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3484-461D-468C-8622-CC7B3B13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FC8756A-E2F6-4324-88CD-DFCA03C27831}"/>
              </a:ext>
            </a:extLst>
          </p:cNvPr>
          <p:cNvSpPr txBox="1">
            <a:spLocks/>
          </p:cNvSpPr>
          <p:nvPr/>
        </p:nvSpPr>
        <p:spPr>
          <a:xfrm>
            <a:off x="283697" y="937224"/>
            <a:ext cx="8860303" cy="54191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Snowmass’21 Accel. Frontier (4 slides)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Implementation Task Force (7 slides)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On Limits of Colliders (17 slides)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  <a:p>
            <a:endParaRPr lang="en-US" sz="16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48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on </a:t>
            </a:r>
            <a:r>
              <a:rPr lang="en-US" i="1" dirty="0"/>
              <a:t>Luminosity</a:t>
            </a:r>
            <a:r>
              <a:rPr lang="en-US" dirty="0"/>
              <a:t> (some)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782" y="1222624"/>
            <a:ext cx="3565431" cy="5089943"/>
          </a:xfrm>
        </p:spPr>
        <p:txBody>
          <a:bodyPr>
            <a:normAutofit/>
          </a:bodyPr>
          <a:lstStyle/>
          <a:p>
            <a:r>
              <a:rPr lang="en-US" sz="2800" dirty="0"/>
              <a:t>General Equation</a:t>
            </a:r>
            <a:endParaRPr lang="en-US" sz="3200" dirty="0"/>
          </a:p>
          <a:p>
            <a:pPr lvl="1"/>
            <a:r>
              <a:rPr lang="en-US" sz="2400" i="1" dirty="0">
                <a:solidFill>
                  <a:srgbClr val="050C9B"/>
                </a:solidFill>
              </a:rPr>
              <a:t>sheer beam power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050C9B"/>
              </a:solidFill>
            </a:endParaRPr>
          </a:p>
          <a:p>
            <a:pPr marL="457200" lvl="1" indent="0">
              <a:buNone/>
            </a:pPr>
            <a:endParaRPr lang="en-US" sz="2800" i="1" dirty="0">
              <a:solidFill>
                <a:srgbClr val="050C9B"/>
              </a:solidFill>
            </a:endParaRPr>
          </a:p>
          <a:p>
            <a:pPr lvl="1"/>
            <a:r>
              <a:rPr lang="en-US" sz="2400" i="1" dirty="0">
                <a:solidFill>
                  <a:srgbClr val="050C9B"/>
                </a:solidFill>
              </a:rPr>
              <a:t>e/p SR rad. power</a:t>
            </a:r>
          </a:p>
          <a:p>
            <a:pPr lvl="1"/>
            <a:endParaRPr lang="en-US" sz="2400" i="1" dirty="0">
              <a:solidFill>
                <a:srgbClr val="050C9B"/>
              </a:solidFill>
            </a:endParaRPr>
          </a:p>
          <a:p>
            <a:pPr lvl="1"/>
            <a:r>
              <a:rPr lang="el-GR" sz="24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l-GR" sz="2400" i="1" dirty="0">
                <a:solidFill>
                  <a:srgbClr val="050C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i="1" dirty="0">
                <a:solidFill>
                  <a:srgbClr val="050C9B"/>
                </a:solidFill>
                <a:cs typeface="Times New Roman" panose="02020603050405020304" pitchFamily="18" charset="0"/>
              </a:rPr>
              <a:t> r</a:t>
            </a:r>
            <a:r>
              <a:rPr lang="en-US" sz="2400" i="1" dirty="0">
                <a:solidFill>
                  <a:srgbClr val="050C9B"/>
                </a:solidFill>
              </a:rPr>
              <a:t>adiation dose</a:t>
            </a:r>
          </a:p>
          <a:p>
            <a:pPr lvl="1"/>
            <a:endParaRPr lang="en-US" sz="2400" i="1" dirty="0">
              <a:solidFill>
                <a:srgbClr val="050C9B"/>
              </a:solidFill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50C9B"/>
              </a:solidFill>
            </a:endParaRPr>
          </a:p>
          <a:p>
            <a:pPr lvl="1"/>
            <a:r>
              <a:rPr lang="en-US" sz="2400" i="1" dirty="0">
                <a:solidFill>
                  <a:srgbClr val="050C9B"/>
                </a:solidFill>
              </a:rPr>
              <a:t>LC power, BS, jitter</a:t>
            </a:r>
            <a:endParaRPr lang="en-US" sz="3200" i="1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2634F-11E4-485A-A37F-E638A4D0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2E4921-7077-4B14-A261-ECE25FDEF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483" y="825151"/>
            <a:ext cx="4977059" cy="79494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956DC-AAA4-4A2E-83B2-556B7A856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79" y="1692511"/>
            <a:ext cx="3304674" cy="54948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6EE48-483F-4823-8910-0A2F2AD83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088" y="2340488"/>
            <a:ext cx="5558911" cy="68267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C6F4C9-3A96-4377-8522-04675E5F8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088" y="3079481"/>
            <a:ext cx="5457733" cy="57601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ACF4A7-4B14-4D08-A6F0-45F69A12D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213" y="4032515"/>
            <a:ext cx="2446909" cy="41500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F6830D-3F76-4DFC-9E4E-D99713389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837" y="3847141"/>
            <a:ext cx="2712465" cy="11073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5CAEC0-2FA7-474D-9142-A0065BF53C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5260" y="5209669"/>
            <a:ext cx="5320614" cy="89598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C12E040-20ED-4E31-8E20-3B38A2B07528}"/>
              </a:ext>
            </a:extLst>
          </p:cNvPr>
          <p:cNvSpPr txBox="1"/>
          <p:nvPr/>
        </p:nvSpPr>
        <p:spPr>
          <a:xfrm>
            <a:off x="3602206" y="4428507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Gabriola" panose="04040605051002020D02" pitchFamily="82" charset="0"/>
              </a:rPr>
              <a:t>flux dilution factor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557D9E-35C5-4730-898C-52051DEAF40D}"/>
              </a:ext>
            </a:extLst>
          </p:cNvPr>
          <p:cNvCxnSpPr/>
          <p:nvPr/>
        </p:nvCxnSpPr>
        <p:spPr>
          <a:xfrm flipV="1">
            <a:off x="5526505" y="4447520"/>
            <a:ext cx="328863" cy="255146"/>
          </a:xfrm>
          <a:prstGeom prst="straightConnector1">
            <a:avLst/>
          </a:prstGeom>
          <a:ln w="31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0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2A99-E805-4487-9961-772813EA4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36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αβγ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vs ITF 30-parameter cost model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9BC3AE-674F-469D-B3F8-53C36B36A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435" y="823142"/>
            <a:ext cx="5128344" cy="438252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897EF-567F-4ED4-A22B-2F27E826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8A33F-4768-4B37-BAB3-D7E5CC42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71483-B80F-42D3-8083-B2E1B8BA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CB2EE-E445-4629-8EE4-93C53FC27BEF}"/>
              </a:ext>
            </a:extLst>
          </p:cNvPr>
          <p:cNvSpPr txBox="1"/>
          <p:nvPr/>
        </p:nvSpPr>
        <p:spPr>
          <a:xfrm>
            <a:off x="4438207" y="5059152"/>
            <a:ext cx="467482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ITF Report - Figure 7: Ratio of the estimates of the three-parameters </a:t>
            </a:r>
            <a:r>
              <a:rPr lang="el-GR" sz="18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αβγ </a:t>
            </a:r>
            <a:r>
              <a:rPr lang="en-US" sz="18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Model (#2) and Model 3 to the 30-parameter cost Model 1 for future collider projects vs E</a:t>
            </a:r>
            <a:r>
              <a:rPr lang="en-US" sz="6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CM</a:t>
            </a:r>
            <a:r>
              <a:rPr lang="en-US" sz="18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10D03-7651-41B8-BE98-FB0DB5A7E4B8}"/>
              </a:ext>
            </a:extLst>
          </p:cNvPr>
          <p:cNvSpPr txBox="1"/>
          <p:nvPr/>
        </p:nvSpPr>
        <p:spPr>
          <a:xfrm rot="16200000">
            <a:off x="6655006" y="1363822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+mn-lt"/>
              </a:rPr>
              <a:t>I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TF Report – </a:t>
            </a:r>
            <a:r>
              <a:rPr lang="en-US" sz="1100" dirty="0" err="1">
                <a:solidFill>
                  <a:schemeClr val="tx1"/>
                </a:solidFill>
                <a:latin typeface="+mn-lt"/>
              </a:rPr>
              <a:t>T.Roser</a:t>
            </a:r>
            <a:r>
              <a:rPr lang="en-US" sz="11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000" dirty="0">
                <a:latin typeface="+mn-lt"/>
                <a:hlinkClick r:id="rId3"/>
              </a:rPr>
              <a:t>arXiv:2208.06030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AC6969E-B591-4E18-A6C0-59DCEA61ACAA}"/>
              </a:ext>
            </a:extLst>
          </p:cNvPr>
          <p:cNvSpPr txBox="1">
            <a:spLocks/>
          </p:cNvSpPr>
          <p:nvPr/>
        </p:nvSpPr>
        <p:spPr>
          <a:xfrm>
            <a:off x="0" y="828037"/>
            <a:ext cx="4526439" cy="5883275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Higher energy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usually bigger size, more power and higher costs: 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societal limit on the cost of colliders?</a:t>
            </a:r>
          </a:p>
          <a:p>
            <a:pPr lvl="1"/>
            <a:r>
              <a:rPr lang="en-US" sz="24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ranges estimates –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vs parametric models 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6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800" dirty="0">
              <a:solidFill>
                <a:srgbClr val="003087"/>
              </a:solidFill>
            </a:endParaRPr>
          </a:p>
          <a:p>
            <a:endParaRPr lang="en-US" sz="24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rgbClr val="00308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55919-CD27-4FF9-95A6-E066C1833E64}"/>
              </a:ext>
            </a:extLst>
          </p:cNvPr>
          <p:cNvSpPr txBox="1"/>
          <p:nvPr/>
        </p:nvSpPr>
        <p:spPr>
          <a:xfrm>
            <a:off x="0" y="3921178"/>
            <a:ext cx="480060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000"/>
              </a:lnSpc>
              <a:buFont typeface="Wingdings" pitchFamily="2" charset="2"/>
              <a:buNone/>
              <a:defRPr/>
            </a:pPr>
            <a:r>
              <a:rPr lang="en-US" sz="2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l-GR" sz="28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αβγ</a:t>
            </a:r>
            <a:r>
              <a:rPr lang="en-US" sz="28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cost model (2014):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Cost(TPC)= </a:t>
            </a:r>
            <a:r>
              <a:rPr lang="el-G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dirty="0"/>
          </a:p>
          <a:p>
            <a:pPr>
              <a:defRPr/>
            </a:pPr>
            <a:r>
              <a:rPr lang="el-GR" sz="2100" b="1" i="1" dirty="0">
                <a:solidFill>
                  <a:srgbClr val="000000"/>
                </a:solidFill>
              </a:rPr>
              <a:t>α</a:t>
            </a:r>
            <a:r>
              <a:rPr lang="en-US" sz="2100" b="1" dirty="0">
                <a:solidFill>
                  <a:srgbClr val="000000"/>
                </a:solidFill>
              </a:rPr>
              <a:t>≈ 2B$/sqrt(L/10 km) </a:t>
            </a:r>
            <a:r>
              <a:rPr lang="en-US" sz="2100" dirty="0">
                <a:solidFill>
                  <a:srgbClr val="000000"/>
                </a:solidFill>
              </a:rPr>
              <a:t>for tunnel/civil</a:t>
            </a:r>
            <a:endParaRPr lang="en-US" sz="2100" b="1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l-GR" sz="2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2100" b="1" dirty="0">
                <a:solidFill>
                  <a:srgbClr val="C00000"/>
                </a:solidFill>
              </a:rPr>
              <a:t>≈ 10B$/sqrt(E/</a:t>
            </a:r>
            <a:r>
              <a:rPr lang="en-US" sz="2100" b="1" dirty="0" err="1">
                <a:solidFill>
                  <a:srgbClr val="C00000"/>
                </a:solidFill>
              </a:rPr>
              <a:t>TeV</a:t>
            </a:r>
            <a:r>
              <a:rPr lang="en-US" sz="2100" b="1" dirty="0">
                <a:solidFill>
                  <a:srgbClr val="C00000"/>
                </a:solidFill>
              </a:rPr>
              <a:t>) </a:t>
            </a:r>
            <a:r>
              <a:rPr lang="en-US" sz="2100" dirty="0">
                <a:solidFill>
                  <a:srgbClr val="000000"/>
                </a:solidFill>
              </a:rPr>
              <a:t>for SC/NC RF </a:t>
            </a:r>
          </a:p>
          <a:p>
            <a:pPr>
              <a:defRPr/>
            </a:pPr>
            <a:r>
              <a:rPr lang="el-GR" sz="2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2100" b="1" dirty="0">
                <a:solidFill>
                  <a:srgbClr val="C00000"/>
                </a:solidFill>
              </a:rPr>
              <a:t>≈ 2B$ /sqrt(E/</a:t>
            </a:r>
            <a:r>
              <a:rPr lang="en-US" sz="2100" b="1" dirty="0" err="1">
                <a:solidFill>
                  <a:srgbClr val="C00000"/>
                </a:solidFill>
              </a:rPr>
              <a:t>TeV</a:t>
            </a:r>
            <a:r>
              <a:rPr lang="en-US" sz="2100" b="1" dirty="0">
                <a:solidFill>
                  <a:srgbClr val="C00000"/>
                </a:solidFill>
              </a:rPr>
              <a:t>) </a:t>
            </a:r>
            <a:r>
              <a:rPr lang="en-US" sz="2100" dirty="0">
                <a:solidFill>
                  <a:srgbClr val="000000"/>
                </a:solidFill>
              </a:rPr>
              <a:t>for SC magnets </a:t>
            </a:r>
          </a:p>
          <a:p>
            <a:pPr>
              <a:defRPr/>
            </a:pPr>
            <a:r>
              <a:rPr lang="el-GR" sz="2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2100" b="1" dirty="0">
                <a:solidFill>
                  <a:srgbClr val="C00000"/>
                </a:solidFill>
              </a:rPr>
              <a:t>≈ 1B$ /sqrt(E/</a:t>
            </a:r>
            <a:r>
              <a:rPr lang="en-US" sz="2100" b="1" dirty="0" err="1">
                <a:solidFill>
                  <a:srgbClr val="C00000"/>
                </a:solidFill>
              </a:rPr>
              <a:t>TeV</a:t>
            </a:r>
            <a:r>
              <a:rPr lang="en-US" sz="2100" b="1" dirty="0">
                <a:solidFill>
                  <a:srgbClr val="C00000"/>
                </a:solidFill>
              </a:rPr>
              <a:t>) </a:t>
            </a:r>
            <a:r>
              <a:rPr lang="en-US" sz="2100" dirty="0">
                <a:solidFill>
                  <a:srgbClr val="000000"/>
                </a:solidFill>
              </a:rPr>
              <a:t>for NC magnets</a:t>
            </a:r>
            <a:r>
              <a:rPr lang="en-US" sz="2100" b="1" dirty="0">
                <a:solidFill>
                  <a:srgbClr val="006600"/>
                </a:solidFill>
              </a:rPr>
              <a:t> </a:t>
            </a:r>
          </a:p>
          <a:p>
            <a:pPr>
              <a:defRPr/>
            </a:pPr>
            <a:r>
              <a:rPr lang="el-GR" sz="2100" b="1" i="1" dirty="0">
                <a:solidFill>
                  <a:srgbClr val="006600"/>
                </a:solidFill>
              </a:rPr>
              <a:t>γ</a:t>
            </a:r>
            <a:r>
              <a:rPr lang="en-US" sz="2100" b="1" dirty="0">
                <a:solidFill>
                  <a:srgbClr val="006600"/>
                </a:solidFill>
              </a:rPr>
              <a:t>≈ 2B$/sqrt(P/100 MW) </a:t>
            </a:r>
            <a:r>
              <a:rPr lang="en-US" sz="2100" dirty="0">
                <a:solidFill>
                  <a:srgbClr val="000000"/>
                </a:solidFill>
              </a:rPr>
              <a:t>for site power </a:t>
            </a:r>
            <a:endParaRPr lang="en-US" sz="2100" b="1" dirty="0">
              <a:solidFill>
                <a:srgbClr val="0066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4A37B-6DB9-45BA-93AC-66E4E8422F35}"/>
              </a:ext>
            </a:extLst>
          </p:cNvPr>
          <p:cNvSpPr txBox="1"/>
          <p:nvPr/>
        </p:nvSpPr>
        <p:spPr>
          <a:xfrm>
            <a:off x="1202406" y="6471862"/>
            <a:ext cx="4800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α</a:t>
            </a:r>
            <a:r>
              <a:rPr lang="el-GR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l-GR" sz="16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γ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model –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V.Shiltsev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600" i="1" dirty="0">
                <a:solidFill>
                  <a:schemeClr val="tx1"/>
                </a:solidFill>
                <a:latin typeface="+mn-lt"/>
              </a:rPr>
              <a:t>JINST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9 T07002 (2014).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FAB9A68-0254-4DED-8250-31FA8C40C6B9}"/>
              </a:ext>
            </a:extLst>
          </p:cNvPr>
          <p:cNvSpPr/>
          <p:nvPr/>
        </p:nvSpPr>
        <p:spPr>
          <a:xfrm>
            <a:off x="125772" y="4275774"/>
            <a:ext cx="4526439" cy="472689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A4F46CF-681D-4F0C-99B3-EADCD9D06CFD}"/>
              </a:ext>
            </a:extLst>
          </p:cNvPr>
          <p:cNvSpPr/>
          <p:nvPr/>
        </p:nvSpPr>
        <p:spPr>
          <a:xfrm>
            <a:off x="4374039" y="3176337"/>
            <a:ext cx="197961" cy="7869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48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BA41403-1094-46E9-A0C3-FF1A7D22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00" y="76181"/>
            <a:ext cx="8639323" cy="609600"/>
          </a:xfrm>
        </p:spPr>
        <p:txBody>
          <a:bodyPr/>
          <a:lstStyle/>
          <a:p>
            <a:r>
              <a:rPr lang="en-US" dirty="0"/>
              <a:t>Accelerators Timeline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X+Y+Z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B35B9-5586-4692-97D8-A15BFA67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8F794-F0A6-451C-A2C5-039AE2E4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3484-461D-468C-8622-CC7B3B13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22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FC8756A-E2F6-4324-88CD-DFCA03C27831}"/>
              </a:ext>
            </a:extLst>
          </p:cNvPr>
          <p:cNvSpPr txBox="1">
            <a:spLocks/>
          </p:cNvSpPr>
          <p:nvPr/>
        </p:nvSpPr>
        <p:spPr>
          <a:xfrm>
            <a:off x="126045" y="828037"/>
            <a:ext cx="5903825" cy="5883275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Bigger size and cost  longer: 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Pre-project R&amp;D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years</a:t>
            </a:r>
          </a:p>
          <a:p>
            <a:pPr lvl="2"/>
            <a:r>
              <a:rPr lang="en-US" sz="2600" dirty="0">
                <a:solidFill>
                  <a:srgbClr val="003087"/>
                </a:solidFill>
              </a:rPr>
              <a:t>Depends on novelty</a:t>
            </a:r>
          </a:p>
          <a:p>
            <a:pPr lvl="1"/>
            <a:r>
              <a:rPr lang="en-US" sz="28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project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years</a:t>
            </a:r>
            <a:r>
              <a:rPr lang="en-US" sz="2800" dirty="0">
                <a:solidFill>
                  <a:srgbClr val="003087"/>
                </a:solidFill>
              </a:rPr>
              <a:t> </a:t>
            </a:r>
          </a:p>
          <a:p>
            <a:pPr lvl="2"/>
            <a:r>
              <a:rPr lang="en-US" sz="2600" dirty="0">
                <a:solidFill>
                  <a:srgbClr val="003087"/>
                </a:solidFill>
              </a:rPr>
              <a:t>Annual peak &lt;0.5B$/year ?</a:t>
            </a:r>
          </a:p>
          <a:p>
            <a:pPr lvl="2"/>
            <a:r>
              <a:rPr lang="en-US" sz="2600" dirty="0">
                <a:solidFill>
                  <a:srgbClr val="003087"/>
                </a:solidFill>
              </a:rPr>
              <a:t>“Oide law”:  </a:t>
            </a:r>
            <a:r>
              <a:rPr lang="en-US" sz="2600" i="1" dirty="0">
                <a:solidFill>
                  <a:srgbClr val="003087"/>
                </a:solidFill>
              </a:rPr>
              <a:t>need ~1 expert to spend (intelligently) 1 M$/year</a:t>
            </a:r>
          </a:p>
          <a:p>
            <a:pPr lvl="2"/>
            <a:r>
              <a:rPr lang="en-US" sz="2600" dirty="0">
                <a:solidFill>
                  <a:srgbClr val="003087"/>
                </a:solidFill>
              </a:rPr>
              <a:t>NB: &lt;4500 experts worldwide</a:t>
            </a:r>
          </a:p>
          <a:p>
            <a:pPr lvl="1"/>
            <a:r>
              <a:rPr lang="en-US" sz="28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Commissioning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years</a:t>
            </a:r>
            <a:r>
              <a:rPr lang="en-US" sz="2800" dirty="0">
                <a:solidFill>
                  <a:srgbClr val="003087"/>
                </a:solidFill>
              </a:rPr>
              <a:t> </a:t>
            </a:r>
          </a:p>
          <a:p>
            <a:pPr lvl="2"/>
            <a:r>
              <a:rPr lang="en-US" sz="2600" dirty="0">
                <a:solidFill>
                  <a:srgbClr val="003087"/>
                </a:solidFill>
              </a:rPr>
              <a:t>Depends on complexity</a:t>
            </a:r>
          </a:p>
          <a:p>
            <a:pPr lvl="2"/>
            <a:r>
              <a:rPr lang="en-US" sz="2600" dirty="0">
                <a:solidFill>
                  <a:srgbClr val="003087"/>
                </a:solidFill>
              </a:rPr>
              <a:t>Past large colliders:</a:t>
            </a:r>
          </a:p>
          <a:p>
            <a:pPr marL="914400" lvl="2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   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600" b="1" dirty="0">
                <a:solidFill>
                  <a:schemeClr val="tx1"/>
                </a:solidFill>
              </a:rPr>
              <a:t>5 </a:t>
            </a:r>
            <a:r>
              <a:rPr lang="en-US" sz="2600" b="1" dirty="0" err="1">
                <a:solidFill>
                  <a:schemeClr val="tx1"/>
                </a:solidFill>
              </a:rPr>
              <a:t>yrs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2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800" dirty="0">
              <a:solidFill>
                <a:srgbClr val="003087"/>
              </a:solidFill>
            </a:endParaRPr>
          </a:p>
          <a:p>
            <a:endParaRPr lang="en-US" sz="24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rgbClr val="003087"/>
              </a:solidFill>
            </a:endParaRPr>
          </a:p>
        </p:txBody>
      </p:sp>
      <p:pic>
        <p:nvPicPr>
          <p:cNvPr id="11" name="Picture 2" descr="senkocho">
            <a:extLst>
              <a:ext uri="{FF2B5EF4-FFF2-40B4-BE49-F238E27FC236}">
                <a16:creationId xmlns:a16="http://schemas.microsoft.com/office/drawing/2014/main" id="{5F816B88-93C6-41EF-9E97-A7B894BB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47" y="923689"/>
            <a:ext cx="2586425" cy="48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325A20-C79E-4462-AA92-2C7C3E6059AA}"/>
              </a:ext>
            </a:extLst>
          </p:cNvPr>
          <p:cNvSpPr txBox="1"/>
          <p:nvPr/>
        </p:nvSpPr>
        <p:spPr>
          <a:xfrm>
            <a:off x="6493316" y="3769674"/>
            <a:ext cx="243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Katsunobu Oide - KEK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77530C-6A63-466F-A4CE-C4CB4D7350DA}"/>
              </a:ext>
            </a:extLst>
          </p:cNvPr>
          <p:cNvSpPr txBox="1"/>
          <p:nvPr/>
        </p:nvSpPr>
        <p:spPr>
          <a:xfrm>
            <a:off x="2366806" y="6162396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+4 (SLC, DAFNE, BEPCII)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0A8E5C-0E7D-44E5-9F73-13F425BED45A}"/>
              </a:ext>
            </a:extLst>
          </p:cNvPr>
          <p:cNvSpPr txBox="1"/>
          <p:nvPr/>
        </p:nvSpPr>
        <p:spPr>
          <a:xfrm>
            <a:off x="2375206" y="6488668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 (PEP-II, Tevatron-I, LEP-II)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433ACE1-52A8-4F94-B950-B434DA1E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348" y="4180153"/>
            <a:ext cx="3505744" cy="26888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CEEC2A-A320-427C-8082-C9E58A49CC1A}"/>
              </a:ext>
            </a:extLst>
          </p:cNvPr>
          <p:cNvSpPr txBox="1"/>
          <p:nvPr/>
        </p:nvSpPr>
        <p:spPr>
          <a:xfrm>
            <a:off x="7526338" y="5359494"/>
            <a:ext cx="2005375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/>
              <a:t>~SQRT(</a:t>
            </a:r>
            <a:r>
              <a:rPr lang="en-US" i="1" dirty="0"/>
              <a:t>Cost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96550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3872FA61-B58E-46E0-9BFC-A5A7CB8C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44" y="429639"/>
            <a:ext cx="7606218" cy="5833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47B17-AB81-4D53-8DAE-2C74BFA4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Time… ~SQRT(</a:t>
            </a:r>
            <a:r>
              <a:rPr lang="en-US" i="1" dirty="0"/>
              <a:t>Cost</a:t>
            </a:r>
            <a:r>
              <a:rPr lang="en-US" dirty="0"/>
              <a:t>)?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5E77B-E9E7-45FF-B208-D21C964B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FCD2B-6CC2-47F8-995F-EDCB4552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20B93-0695-44BA-9F45-F622728D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6A1160-8374-4F94-A54F-CD587FDE85EA}"/>
              </a:ext>
            </a:extLst>
          </p:cNvPr>
          <p:cNvSpPr txBox="1"/>
          <p:nvPr/>
        </p:nvSpPr>
        <p:spPr>
          <a:xfrm>
            <a:off x="282111" y="6022716"/>
            <a:ext cx="8495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Peak spending rate depends on $$/</a:t>
            </a:r>
            <a:r>
              <a:rPr lang="en-US" dirty="0" err="1">
                <a:solidFill>
                  <a:srgbClr val="000000"/>
                </a:solidFill>
              </a:rPr>
              <a:t>yr</a:t>
            </a:r>
            <a:r>
              <a:rPr lang="en-US" dirty="0">
                <a:solidFill>
                  <a:srgbClr val="000000"/>
                </a:solidFill>
              </a:rPr>
              <a:t> limit and on # of available </a:t>
            </a:r>
          </a:p>
          <a:p>
            <a:r>
              <a:rPr lang="en-US" dirty="0">
                <a:solidFill>
                  <a:srgbClr val="000000"/>
                </a:solidFill>
              </a:rPr>
              <a:t>experts …currently, btw 0.2 to 0.5 B$/</a:t>
            </a:r>
            <a:r>
              <a:rPr lang="en-US" dirty="0" err="1">
                <a:solidFill>
                  <a:srgbClr val="000000"/>
                </a:solidFill>
              </a:rPr>
              <a:t>yr</a:t>
            </a:r>
            <a:r>
              <a:rPr lang="en-US" dirty="0">
                <a:solidFill>
                  <a:srgbClr val="000000"/>
                </a:solidFill>
              </a:rPr>
              <a:t> (total World’s HEP ~4B$)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D81212-94A3-45B3-B0A1-7E7D02FF87B5}"/>
              </a:ext>
            </a:extLst>
          </p:cNvPr>
          <p:cNvSpPr txBox="1"/>
          <p:nvPr/>
        </p:nvSpPr>
        <p:spPr>
          <a:xfrm rot="16200000">
            <a:off x="5996919" y="3033878"/>
            <a:ext cx="5093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+mn-lt"/>
              </a:rPr>
              <a:t>ITF Report - Figure 11: Construction time for recent large accelerator projects in the US and Europe.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4721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65" y="186098"/>
            <a:ext cx="8686800" cy="64173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Circular</a:t>
            </a:r>
            <a:r>
              <a:rPr lang="en-US" sz="4400" i="1" dirty="0"/>
              <a:t> </a:t>
            </a:r>
            <a:r>
              <a:rPr lang="en-US" sz="4400" i="1" dirty="0" err="1"/>
              <a:t>e+e</a:t>
            </a:r>
            <a:r>
              <a:rPr lang="en-US" sz="4400" i="1" dirty="0"/>
              <a:t>- C</a:t>
            </a:r>
            <a:r>
              <a:rPr lang="en-US" sz="4400" dirty="0"/>
              <a:t>olliders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14" y="1092859"/>
            <a:ext cx="8944303" cy="5440385"/>
          </a:xfrm>
        </p:spPr>
        <p:txBody>
          <a:bodyPr/>
          <a:lstStyle/>
          <a:p>
            <a:r>
              <a:rPr lang="en-US" sz="2800" dirty="0"/>
              <a:t>Let’s skip them… dead end… SR power</a:t>
            </a:r>
            <a:endParaRPr lang="en-US" sz="2800" b="1" i="1" dirty="0">
              <a:solidFill>
                <a:srgbClr val="C00000"/>
              </a:solidFill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E.g. &gt;0.5 </a:t>
            </a:r>
            <a:r>
              <a:rPr lang="en-US" sz="2800" dirty="0" err="1"/>
              <a:t>TeV</a:t>
            </a:r>
            <a:r>
              <a:rPr lang="en-US" sz="2800" dirty="0"/>
              <a:t> ring will be</a:t>
            </a:r>
            <a:endParaRPr lang="en-US" sz="2800" b="1" i="1" dirty="0">
              <a:solidFill>
                <a:srgbClr val="C00000"/>
              </a:solidFill>
            </a:endParaRP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Big (&gt;200-300 km?)</a:t>
            </a:r>
            <a:endParaRPr lang="en-US" sz="2400" dirty="0">
              <a:solidFill>
                <a:srgbClr val="C00000"/>
              </a:solidFill>
            </a:endParaRP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Low luminosity </a:t>
            </a:r>
            <a:r>
              <a:rPr lang="en-US" sz="2400" i="1" dirty="0">
                <a:solidFill>
                  <a:srgbClr val="050C9B"/>
                </a:solidFill>
              </a:rPr>
              <a:t>O</a:t>
            </a:r>
            <a:r>
              <a:rPr lang="en-US" sz="2400" dirty="0">
                <a:solidFill>
                  <a:srgbClr val="050C9B"/>
                </a:solidFill>
              </a:rPr>
              <a:t>(10 fb-1/</a:t>
            </a:r>
            <a:r>
              <a:rPr lang="en-US" sz="2400" dirty="0" err="1">
                <a:solidFill>
                  <a:srgbClr val="050C9B"/>
                </a:solidFill>
              </a:rPr>
              <a:t>yr</a:t>
            </a:r>
            <a:r>
              <a:rPr lang="en-US" sz="2400" dirty="0">
                <a:solidFill>
                  <a:srgbClr val="050C9B"/>
                </a:solidFill>
              </a:rPr>
              <a:t>)</a:t>
            </a:r>
          </a:p>
          <a:p>
            <a:pPr lvl="1"/>
            <a:r>
              <a:rPr lang="en-US" sz="2400" dirty="0">
                <a:solidFill>
                  <a:srgbClr val="050C9B"/>
                </a:solidFill>
              </a:rPr>
              <a:t>A lot of RF </a:t>
            </a:r>
            <a:r>
              <a:rPr lang="en-US" sz="2400" dirty="0">
                <a:solidFill>
                  <a:srgbClr val="050C9B"/>
                </a:solidFill>
                <a:sym typeface="Wingdings" panose="05000000000000000000" pitchFamily="2" charset="2"/>
              </a:rPr>
              <a:t> expensive </a:t>
            </a:r>
            <a:r>
              <a:rPr lang="en-US" sz="24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&gt;1.5-2 LHCU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2634F-11E4-485A-A37F-E638A4D0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48D57F-9A85-4A73-AB0D-09CC8F0D9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791" y="1780320"/>
            <a:ext cx="6510889" cy="16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73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BB68F8E-D1B6-4D6E-8587-D47E29ACB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850" y="5106470"/>
            <a:ext cx="2329544" cy="1649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3C708-985E-428A-9BC5-3646AF79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</a:t>
            </a:r>
            <a:r>
              <a:rPr lang="en-US" i="1" dirty="0"/>
              <a:t>pp</a:t>
            </a:r>
            <a:r>
              <a:rPr lang="en-US" dirty="0"/>
              <a:t>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A1DA-6821-40D8-ADFF-61B9AB1E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05" y="847707"/>
            <a:ext cx="4857145" cy="560773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Can use Tevatron and LHC as reference point</a:t>
            </a:r>
          </a:p>
          <a:p>
            <a:r>
              <a:rPr lang="en-US" dirty="0">
                <a:solidFill>
                  <a:srgbClr val="000000"/>
                </a:solidFill>
              </a:rPr>
              <a:t>Parameter sets exist for </a:t>
            </a:r>
            <a:r>
              <a:rPr lang="en-US" dirty="0">
                <a:solidFill>
                  <a:srgbClr val="050C9B"/>
                </a:solidFill>
              </a:rPr>
              <a:t>SSC, FCC-</a:t>
            </a:r>
            <a:r>
              <a:rPr lang="en-US" dirty="0" err="1">
                <a:solidFill>
                  <a:srgbClr val="050C9B"/>
                </a:solidFill>
              </a:rPr>
              <a:t>hh</a:t>
            </a:r>
            <a:r>
              <a:rPr lang="en-US" dirty="0">
                <a:solidFill>
                  <a:srgbClr val="050C9B"/>
                </a:solidFill>
              </a:rPr>
              <a:t>, </a:t>
            </a:r>
            <a:r>
              <a:rPr lang="en-US" dirty="0" err="1">
                <a:solidFill>
                  <a:srgbClr val="050C9B"/>
                </a:solidFill>
              </a:rPr>
              <a:t>SppC</a:t>
            </a:r>
            <a:r>
              <a:rPr lang="en-US" dirty="0">
                <a:solidFill>
                  <a:srgbClr val="050C9B"/>
                </a:solidFill>
              </a:rPr>
              <a:t>, VLHC, Coll-Sea, </a:t>
            </a:r>
            <a:r>
              <a:rPr lang="en-US" dirty="0" err="1">
                <a:solidFill>
                  <a:srgbClr val="050C9B"/>
                </a:solidFill>
              </a:rPr>
              <a:t>Eloisatron</a:t>
            </a:r>
            <a:r>
              <a:rPr lang="en-US" dirty="0">
                <a:solidFill>
                  <a:srgbClr val="050C9B"/>
                </a:solidFill>
              </a:rPr>
              <a:t>, </a:t>
            </a:r>
            <a:r>
              <a:rPr lang="en-US" dirty="0" err="1">
                <a:solidFill>
                  <a:srgbClr val="050C9B"/>
                </a:solidFill>
              </a:rPr>
              <a:t>CCMoon</a:t>
            </a:r>
            <a:endParaRPr lang="en-US" dirty="0">
              <a:solidFill>
                <a:srgbClr val="050C9B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Major advantages: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known technology and physics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good power efficiency ab</a:t>
            </a:r>
            <a:r>
              <a:rPr lang="en-US" baseline="30000" dirty="0">
                <a:solidFill>
                  <a:srgbClr val="C00000"/>
                </a:solidFill>
              </a:rPr>
              <a:t>-1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TWh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Major limitations: 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Size (magnetic field </a:t>
            </a:r>
            <a:r>
              <a:rPr lang="en-US" i="1" dirty="0">
                <a:solidFill>
                  <a:srgbClr val="050C9B"/>
                </a:solidFill>
              </a:rPr>
              <a:t>B</a:t>
            </a:r>
            <a:r>
              <a:rPr lang="en-US" dirty="0">
                <a:solidFill>
                  <a:srgbClr val="050C9B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Beam-beam, burn-off, instabilities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Synchrotron radiation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Cost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781B1-3AD0-4DB0-9E5D-3BC12EA1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209ED-91F4-40F7-AA2B-495446F2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1F5E4-C1E0-4C98-A647-250898ED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0C7A69-ED0A-4F6B-A400-C4891FA88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92" y="4915602"/>
            <a:ext cx="1681210" cy="1942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BDF0C-36D7-4B88-B114-3D9C2681B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808" y="3688627"/>
            <a:ext cx="1726873" cy="1582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847452-9CCA-4526-A429-B235A295A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606" y="70423"/>
            <a:ext cx="1308340" cy="1196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8C35C-B71E-4305-986F-78D7B847C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637" y="3173899"/>
            <a:ext cx="1967788" cy="1887758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9D0DF2BE-7C05-4547-BB8B-EA237E096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299" y="70422"/>
            <a:ext cx="2147616" cy="1664403"/>
          </a:xfrm>
          <a:prstGeom prst="rect">
            <a:avLst/>
          </a:prstGeom>
        </p:spPr>
      </p:pic>
      <p:pic>
        <p:nvPicPr>
          <p:cNvPr id="21" name="Picture 20" descr="Chart, diagram&#10;&#10;Description automatically generated">
            <a:extLst>
              <a:ext uri="{FF2B5EF4-FFF2-40B4-BE49-F238E27FC236}">
                <a16:creationId xmlns:a16="http://schemas.microsoft.com/office/drawing/2014/main" id="{BC42A1DA-6F71-4EBE-965F-19ACC9C6D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4556" y="1293924"/>
            <a:ext cx="2212869" cy="1923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F166EA-B4A5-44AB-9987-8D2A69ADA34F}"/>
              </a:ext>
            </a:extLst>
          </p:cNvPr>
          <p:cNvSpPr txBox="1"/>
          <p:nvPr/>
        </p:nvSpPr>
        <p:spPr>
          <a:xfrm>
            <a:off x="7791001" y="58987"/>
            <a:ext cx="912429" cy="261610"/>
          </a:xfrm>
          <a:prstGeom prst="rect">
            <a:avLst/>
          </a:prstGeom>
          <a:solidFill>
            <a:srgbClr val="92D050">
              <a:alpha val="8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Texas 90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3E2F9C-EE96-4BED-8379-A4A12A4F4E88}"/>
              </a:ext>
            </a:extLst>
          </p:cNvPr>
          <p:cNvSpPr txBox="1"/>
          <p:nvPr/>
        </p:nvSpPr>
        <p:spPr>
          <a:xfrm>
            <a:off x="7362043" y="4035518"/>
            <a:ext cx="982961" cy="261610"/>
          </a:xfrm>
          <a:prstGeom prst="rect">
            <a:avLst/>
          </a:prstGeo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100 km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559343-7AFB-48C9-B7DE-A82012AA38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1413" y="1734826"/>
            <a:ext cx="1826762" cy="188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882386-ACD3-43C9-A7C3-2B300C551C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730" y="4915602"/>
            <a:ext cx="1700141" cy="175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3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>
            <a:cxnSpLocks/>
          </p:cNvCxnSpPr>
          <p:nvPr/>
        </p:nvCxnSpPr>
        <p:spPr>
          <a:xfrm>
            <a:off x="6874096" y="2635434"/>
            <a:ext cx="0" cy="191821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99" y="396327"/>
            <a:ext cx="2159113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pp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1756E-4463-4B3D-B68E-CD8FF1AD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43072" y="6513628"/>
            <a:ext cx="1076325" cy="241300"/>
          </a:xfrm>
        </p:spPr>
        <p:txBody>
          <a:bodyPr/>
          <a:lstStyle/>
          <a:p>
            <a:r>
              <a:rPr lang="en-US" altLang="en-US"/>
              <a:t>09/06/22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610" y="6559862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618" y="6567431"/>
            <a:ext cx="414338" cy="237285"/>
          </a:xfrm>
        </p:spPr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477513" y="1104326"/>
            <a:ext cx="26502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4057794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5601844" y="1121931"/>
            <a:ext cx="19151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206823" y="1121931"/>
            <a:ext cx="27804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2041015" y="5789621"/>
            <a:ext cx="87299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3530335" y="5794655"/>
            <a:ext cx="1028487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5029006" y="5799557"/>
            <a:ext cx="1183978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8711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8154598" y="5789621"/>
            <a:ext cx="1061381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352A5206-FD76-4E95-9A39-35703406A4B8}"/>
              </a:ext>
            </a:extLst>
          </p:cNvPr>
          <p:cNvSpPr/>
          <p:nvPr/>
        </p:nvSpPr>
        <p:spPr>
          <a:xfrm>
            <a:off x="6767676" y="3574666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1524000" y="5491111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890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1456921" y="3448777"/>
            <a:ext cx="7457745" cy="205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1456921" y="2505284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1456921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-32638" y="1346907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-50665" y="2264083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-61443" y="3217944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-42587" y="4276838"/>
            <a:ext cx="167385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-31848" y="5249167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>
            <a:cxnSpLocks/>
          </p:cNvCxnSpPr>
          <p:nvPr/>
        </p:nvCxnSpPr>
        <p:spPr>
          <a:xfrm>
            <a:off x="4676195" y="2402588"/>
            <a:ext cx="27180" cy="82196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6150103" y="2393866"/>
            <a:ext cx="9576" cy="1093423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6781682" y="5805251"/>
            <a:ext cx="90588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DD807D14-CF67-46BF-8808-DEAA741ACC51}"/>
              </a:ext>
            </a:extLst>
          </p:cNvPr>
          <p:cNvSpPr/>
          <p:nvPr/>
        </p:nvSpPr>
        <p:spPr>
          <a:xfrm>
            <a:off x="523090" y="5857309"/>
            <a:ext cx="1415654" cy="656320"/>
          </a:xfrm>
          <a:prstGeom prst="wedgeRoundRectCallout">
            <a:avLst>
              <a:gd name="adj1" fmla="val 34698"/>
              <a:gd name="adj2" fmla="val -7509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B=4.5 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P=0.3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Cost=~0.5 LHCU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C09E4A-4864-4104-90B7-EBC3ED036D4A}"/>
              </a:ext>
            </a:extLst>
          </p:cNvPr>
          <p:cNvCxnSpPr>
            <a:cxnSpLocks/>
          </p:cNvCxnSpPr>
          <p:nvPr/>
        </p:nvCxnSpPr>
        <p:spPr>
          <a:xfrm flipH="1">
            <a:off x="5470359" y="1783663"/>
            <a:ext cx="8776" cy="115574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Hexagon 47">
            <a:extLst>
              <a:ext uri="{FF2B5EF4-FFF2-40B4-BE49-F238E27FC236}">
                <a16:creationId xmlns:a16="http://schemas.microsoft.com/office/drawing/2014/main" id="{93392A53-3158-4B45-8A41-7657CC11195A}"/>
              </a:ext>
            </a:extLst>
          </p:cNvPr>
          <p:cNvSpPr/>
          <p:nvPr/>
        </p:nvSpPr>
        <p:spPr>
          <a:xfrm>
            <a:off x="2797376" y="3027674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050C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6FADD006-411E-48F8-B83B-62401F03DBFA}"/>
              </a:ext>
            </a:extLst>
          </p:cNvPr>
          <p:cNvSpPr/>
          <p:nvPr/>
        </p:nvSpPr>
        <p:spPr>
          <a:xfrm>
            <a:off x="4247147" y="2442551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96429511-B3B4-4B8C-A5EC-6C2208F13351}"/>
              </a:ext>
            </a:extLst>
          </p:cNvPr>
          <p:cNvSpPr/>
          <p:nvPr/>
        </p:nvSpPr>
        <p:spPr>
          <a:xfrm>
            <a:off x="5368213" y="2247308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61EBCA1C-C8E7-468F-8E0A-91FFB7AAE677}"/>
              </a:ext>
            </a:extLst>
          </p:cNvPr>
          <p:cNvSpPr/>
          <p:nvPr/>
        </p:nvSpPr>
        <p:spPr>
          <a:xfrm>
            <a:off x="4598764" y="2902713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6CD3717-BF4F-4094-8188-455957C3C8B6}"/>
              </a:ext>
            </a:extLst>
          </p:cNvPr>
          <p:cNvSpPr txBox="1"/>
          <p:nvPr/>
        </p:nvSpPr>
        <p:spPr>
          <a:xfrm>
            <a:off x="2580291" y="2621305"/>
            <a:ext cx="51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LHC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0888592-5E37-479C-BD6D-670E929F95BA}"/>
              </a:ext>
            </a:extLst>
          </p:cNvPr>
          <p:cNvSpPr txBox="1"/>
          <p:nvPr/>
        </p:nvSpPr>
        <p:spPr>
          <a:xfrm>
            <a:off x="4057713" y="2941591"/>
            <a:ext cx="61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VLHC</a:t>
            </a:r>
          </a:p>
        </p:txBody>
      </p:sp>
      <p:sp>
        <p:nvSpPr>
          <p:cNvPr id="67" name="Hexagon 66">
            <a:extLst>
              <a:ext uri="{FF2B5EF4-FFF2-40B4-BE49-F238E27FC236}">
                <a16:creationId xmlns:a16="http://schemas.microsoft.com/office/drawing/2014/main" id="{D393EA90-F552-4AAC-89D1-E0FE46EF22C0}"/>
              </a:ext>
            </a:extLst>
          </p:cNvPr>
          <p:cNvSpPr/>
          <p:nvPr/>
        </p:nvSpPr>
        <p:spPr>
          <a:xfrm>
            <a:off x="6060857" y="2641228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5C87398-349C-4159-AFDC-DD4F6B22BB67}"/>
              </a:ext>
            </a:extLst>
          </p:cNvPr>
          <p:cNvSpPr txBox="1"/>
          <p:nvPr/>
        </p:nvSpPr>
        <p:spPr>
          <a:xfrm>
            <a:off x="6202333" y="2721895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UELN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205FB2-F6F5-49A9-B1B1-D0FCD1E19FA7}"/>
              </a:ext>
            </a:extLst>
          </p:cNvPr>
          <p:cNvSpPr txBox="1"/>
          <p:nvPr/>
        </p:nvSpPr>
        <p:spPr>
          <a:xfrm>
            <a:off x="6183046" y="3684723"/>
            <a:ext cx="61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Globe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E99657-51CD-4825-AEED-F386B2E23E49}"/>
              </a:ext>
            </a:extLst>
          </p:cNvPr>
          <p:cNvSpPr txBox="1"/>
          <p:nvPr/>
        </p:nvSpPr>
        <p:spPr>
          <a:xfrm>
            <a:off x="5535222" y="2195700"/>
            <a:ext cx="4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Sea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E72FAA-018C-4F02-9F7E-5C3260624914}"/>
              </a:ext>
            </a:extLst>
          </p:cNvPr>
          <p:cNvSpPr txBox="1"/>
          <p:nvPr/>
        </p:nvSpPr>
        <p:spPr>
          <a:xfrm>
            <a:off x="3984826" y="2069388"/>
            <a:ext cx="49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FCC</a:t>
            </a:r>
          </a:p>
        </p:txBody>
      </p:sp>
      <p:sp>
        <p:nvSpPr>
          <p:cNvPr id="72" name="Hexagon 71">
            <a:extLst>
              <a:ext uri="{FF2B5EF4-FFF2-40B4-BE49-F238E27FC236}">
                <a16:creationId xmlns:a16="http://schemas.microsoft.com/office/drawing/2014/main" id="{CF428FA5-EA9C-44FE-9364-2415746CA360}"/>
              </a:ext>
            </a:extLst>
          </p:cNvPr>
          <p:cNvSpPr/>
          <p:nvPr/>
        </p:nvSpPr>
        <p:spPr>
          <a:xfrm>
            <a:off x="1729521" y="5447109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050C9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90429F3-076F-4BCB-A873-8A4FCE3E857D}"/>
              </a:ext>
            </a:extLst>
          </p:cNvPr>
          <p:cNvSpPr txBox="1"/>
          <p:nvPr/>
        </p:nvSpPr>
        <p:spPr>
          <a:xfrm>
            <a:off x="1422086" y="5042249"/>
            <a:ext cx="86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Tevatron</a:t>
            </a: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19DE71F9-DFA7-4174-A302-5C5963E343E6}"/>
              </a:ext>
            </a:extLst>
          </p:cNvPr>
          <p:cNvSpPr/>
          <p:nvPr/>
        </p:nvSpPr>
        <p:spPr>
          <a:xfrm>
            <a:off x="1612940" y="3444749"/>
            <a:ext cx="1372861" cy="656320"/>
          </a:xfrm>
          <a:prstGeom prst="wedgeRoundRectCallout">
            <a:avLst>
              <a:gd name="adj1" fmla="val 34698"/>
              <a:gd name="adj2" fmla="val -7509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B=8 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P=1.1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 LHCU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4E86E76E-C2EE-4DF6-A756-B32A38EA8836}"/>
              </a:ext>
            </a:extLst>
          </p:cNvPr>
          <p:cNvSpPr/>
          <p:nvPr/>
        </p:nvSpPr>
        <p:spPr>
          <a:xfrm>
            <a:off x="2783077" y="1087804"/>
            <a:ext cx="1372861" cy="656320"/>
          </a:xfrm>
          <a:prstGeom prst="wedgeRoundRectCallout">
            <a:avLst>
              <a:gd name="adj1" fmla="val 42668"/>
              <a:gd name="adj2" fmla="val 11542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B=16T,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P=2.5-3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Cost=3-5 LHCU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415203B-06CD-4F5C-BFA9-87850F78B44F}"/>
              </a:ext>
            </a:extLst>
          </p:cNvPr>
          <p:cNvSpPr txBox="1"/>
          <p:nvPr/>
        </p:nvSpPr>
        <p:spPr>
          <a:xfrm>
            <a:off x="4781248" y="2043553"/>
            <a:ext cx="61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ELN</a:t>
            </a: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CA0DDE39-6C47-467E-B28E-7E3F2B51E462}"/>
              </a:ext>
            </a:extLst>
          </p:cNvPr>
          <p:cNvSpPr/>
          <p:nvPr/>
        </p:nvSpPr>
        <p:spPr>
          <a:xfrm>
            <a:off x="3776949" y="4054055"/>
            <a:ext cx="1518429" cy="656320"/>
          </a:xfrm>
          <a:prstGeom prst="wedgeRoundRectCallout">
            <a:avLst>
              <a:gd name="adj1" fmla="val -4582"/>
              <a:gd name="adj2" fmla="val -169171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233 km,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P=1.5-3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 3.8? LHCU</a:t>
            </a: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914B3AFE-5B7B-4C20-BAF9-383CCFCAD1AD}"/>
              </a:ext>
            </a:extLst>
          </p:cNvPr>
          <p:cNvSpPr/>
          <p:nvPr/>
        </p:nvSpPr>
        <p:spPr>
          <a:xfrm>
            <a:off x="6117677" y="1340897"/>
            <a:ext cx="1404265" cy="656320"/>
          </a:xfrm>
          <a:prstGeom prst="wedgeRoundRectCallout">
            <a:avLst>
              <a:gd name="adj1" fmla="val -81776"/>
              <a:gd name="adj2" fmla="val 75380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B=3.2T,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1900 km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P=&gt;5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Cost&gt;8 LHCU</a:t>
            </a: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55A2CF47-0713-4DDF-BA04-CAF5D976DD05}"/>
              </a:ext>
            </a:extLst>
          </p:cNvPr>
          <p:cNvSpPr/>
          <p:nvPr/>
        </p:nvSpPr>
        <p:spPr>
          <a:xfrm>
            <a:off x="7659768" y="3702522"/>
            <a:ext cx="1372861" cy="656320"/>
          </a:xfrm>
          <a:prstGeom prst="wedgeRoundRectCallout">
            <a:avLst>
              <a:gd name="adj1" fmla="val -91007"/>
              <a:gd name="adj2" fmla="val -29723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40000 km,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P&gt; 30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Cost&gt; 30 LHCU</a:t>
            </a: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C888B837-4823-4679-AB6F-8888A31606DD}"/>
              </a:ext>
            </a:extLst>
          </p:cNvPr>
          <p:cNvSpPr/>
          <p:nvPr/>
        </p:nvSpPr>
        <p:spPr>
          <a:xfrm>
            <a:off x="4513496" y="736053"/>
            <a:ext cx="1372861" cy="754664"/>
          </a:xfrm>
          <a:prstGeom prst="wedgeRoundRectCallout">
            <a:avLst>
              <a:gd name="adj1" fmla="val -16859"/>
              <a:gd name="adj2" fmla="val 125770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300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P=2-3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Cost=3-5 LHCU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4419E2F-5F7B-47AA-9AFE-50003149581C}"/>
              </a:ext>
            </a:extLst>
          </p:cNvPr>
          <p:cNvCxnSpPr>
            <a:cxnSpLocks/>
          </p:cNvCxnSpPr>
          <p:nvPr/>
        </p:nvCxnSpPr>
        <p:spPr>
          <a:xfrm>
            <a:off x="4985490" y="2568815"/>
            <a:ext cx="19151" cy="82251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Hexagon 84">
            <a:extLst>
              <a:ext uri="{FF2B5EF4-FFF2-40B4-BE49-F238E27FC236}">
                <a16:creationId xmlns:a16="http://schemas.microsoft.com/office/drawing/2014/main" id="{800775F9-22A0-48F8-A4FF-0188CD1CD184}"/>
              </a:ext>
            </a:extLst>
          </p:cNvPr>
          <p:cNvSpPr/>
          <p:nvPr/>
        </p:nvSpPr>
        <p:spPr>
          <a:xfrm>
            <a:off x="4887394" y="2430812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807" y="-88060"/>
            <a:ext cx="9105790" cy="641739"/>
          </a:xfrm>
        </p:spPr>
        <p:txBody>
          <a:bodyPr/>
          <a:lstStyle/>
          <a:p>
            <a:pPr algn="ctr"/>
            <a:r>
              <a:rPr lang="en-US" sz="3600" i="1" dirty="0"/>
              <a:t>pp</a:t>
            </a:r>
            <a:r>
              <a:rPr lang="en-US" sz="3600" dirty="0"/>
              <a:t> Colliders: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r>
              <a:rPr lang="en-US" sz="3600" dirty="0"/>
              <a:t> and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/>
              <a:t>vs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6ABABB3F-DA8C-4B16-874D-0DD787741108}"/>
              </a:ext>
            </a:extLst>
          </p:cNvPr>
          <p:cNvSpPr/>
          <p:nvPr/>
        </p:nvSpPr>
        <p:spPr>
          <a:xfrm>
            <a:off x="7462741" y="4417391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4DB3C23-6A3F-4858-B675-F830CA97B9BE}"/>
              </a:ext>
            </a:extLst>
          </p:cNvPr>
          <p:cNvCxnSpPr>
            <a:cxnSpLocks/>
          </p:cNvCxnSpPr>
          <p:nvPr/>
        </p:nvCxnSpPr>
        <p:spPr>
          <a:xfrm>
            <a:off x="7567352" y="1925053"/>
            <a:ext cx="0" cy="3864568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53AB13B0-FCB5-4CB1-A23A-5B809923D5DB}"/>
              </a:ext>
            </a:extLst>
          </p:cNvPr>
          <p:cNvSpPr/>
          <p:nvPr/>
        </p:nvSpPr>
        <p:spPr>
          <a:xfrm>
            <a:off x="7287541" y="2271065"/>
            <a:ext cx="1372861" cy="656320"/>
          </a:xfrm>
          <a:prstGeom prst="wedgeRoundRectCallout">
            <a:avLst>
              <a:gd name="adj1" fmla="val -88026"/>
              <a:gd name="adj2" fmla="val 43949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B=20T,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1600 km,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P=10?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 &gt; 6 LHCU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FFD5E6F1-EE88-42A9-8A3D-62BFB2039857}"/>
              </a:ext>
            </a:extLst>
          </p:cNvPr>
          <p:cNvSpPr/>
          <p:nvPr/>
        </p:nvSpPr>
        <p:spPr>
          <a:xfrm>
            <a:off x="5847864" y="5010255"/>
            <a:ext cx="1439674" cy="656320"/>
          </a:xfrm>
          <a:prstGeom prst="wedgeRoundRectCallout">
            <a:avLst>
              <a:gd name="adj1" fmla="val 69080"/>
              <a:gd name="adj2" fmla="val -114050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B=20T,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11000 km, </a:t>
            </a:r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P&gt; &gt;10 </a:t>
            </a:r>
            <a:r>
              <a:rPr lang="en-US" sz="1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Cost&gt; 40 LHCU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02F4DC0-4C2A-46D5-B6EB-6319DA61239E}"/>
              </a:ext>
            </a:extLst>
          </p:cNvPr>
          <p:cNvSpPr txBox="1"/>
          <p:nvPr/>
        </p:nvSpPr>
        <p:spPr>
          <a:xfrm>
            <a:off x="7739698" y="4482198"/>
            <a:ext cx="87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Collider on Moon</a:t>
            </a:r>
          </a:p>
        </p:txBody>
      </p:sp>
    </p:spTree>
    <p:extLst>
      <p:ext uri="{BB962C8B-B14F-4D97-AF65-F5344CB8AC3E}">
        <p14:creationId xmlns:p14="http://schemas.microsoft.com/office/powerpoint/2010/main" val="38197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5" grpId="0" animBg="1"/>
      <p:bldP spid="76" grpId="0" animBg="1"/>
      <p:bldP spid="83" grpId="0" animBg="1"/>
      <p:bldP spid="84" grpId="0" animBg="1"/>
      <p:bldP spid="88" grpId="0" animBg="1"/>
      <p:bldP spid="89" grpId="0" animBg="1"/>
      <p:bldP spid="86" grpId="0" animBg="1"/>
      <p:bldP spid="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5" y="411952"/>
            <a:ext cx="2159113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l-G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1756E-4463-4B3D-B68E-CD8FF1AD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43072" y="6513628"/>
            <a:ext cx="1076325" cy="241300"/>
          </a:xfrm>
        </p:spPr>
        <p:txBody>
          <a:bodyPr/>
          <a:lstStyle/>
          <a:p>
            <a:r>
              <a:rPr lang="en-US" altLang="en-US"/>
              <a:t>09/06/22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610" y="6559862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618" y="6567431"/>
            <a:ext cx="414338" cy="237285"/>
          </a:xfrm>
        </p:spPr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477513" y="1104326"/>
            <a:ext cx="26502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4057794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5601843" y="1121931"/>
            <a:ext cx="19152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206823" y="1121931"/>
            <a:ext cx="27804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2041015" y="5789621"/>
            <a:ext cx="87299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3530335" y="5794655"/>
            <a:ext cx="1028487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5029006" y="5799557"/>
            <a:ext cx="1183978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8711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8178661" y="5789621"/>
            <a:ext cx="1061381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6B62BF69-1577-4511-9FA4-12231350B76B}"/>
              </a:ext>
            </a:extLst>
          </p:cNvPr>
          <p:cNvSpPr/>
          <p:nvPr/>
        </p:nvSpPr>
        <p:spPr>
          <a:xfrm>
            <a:off x="2533134" y="3374505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A31C3C48-F5F4-4DFB-8A46-A2DD3C6F3B6A}"/>
              </a:ext>
            </a:extLst>
          </p:cNvPr>
          <p:cNvSpPr/>
          <p:nvPr/>
        </p:nvSpPr>
        <p:spPr>
          <a:xfrm>
            <a:off x="3376554" y="2348022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DD6D3250-AE28-4ACE-AD28-2B812F60D455}"/>
              </a:ext>
            </a:extLst>
          </p:cNvPr>
          <p:cNvSpPr/>
          <p:nvPr/>
        </p:nvSpPr>
        <p:spPr>
          <a:xfrm>
            <a:off x="4231219" y="1954352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1779B0D-0552-4510-A8C6-3EDA8D3AF239}"/>
              </a:ext>
            </a:extLst>
          </p:cNvPr>
          <p:cNvSpPr/>
          <p:nvPr/>
        </p:nvSpPr>
        <p:spPr>
          <a:xfrm>
            <a:off x="4738916" y="2163904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7DAA9C83-B28B-4C2E-913A-2187EE4EB002}"/>
              </a:ext>
            </a:extLst>
          </p:cNvPr>
          <p:cNvSpPr/>
          <p:nvPr/>
        </p:nvSpPr>
        <p:spPr>
          <a:xfrm>
            <a:off x="5516383" y="2529885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59FC764A-7890-4743-8BC9-EFF2BDD9230F}"/>
              </a:ext>
            </a:extLst>
          </p:cNvPr>
          <p:cNvSpPr/>
          <p:nvPr/>
        </p:nvSpPr>
        <p:spPr>
          <a:xfrm>
            <a:off x="6293268" y="3960020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FEBA0D9-2D89-42FE-8886-4B40619C3609}"/>
              </a:ext>
            </a:extLst>
          </p:cNvPr>
          <p:cNvSpPr txBox="1"/>
          <p:nvPr/>
        </p:nvSpPr>
        <p:spPr>
          <a:xfrm>
            <a:off x="2317851" y="293927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MC-1.5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9428C3-FF05-4714-9D9B-A53D9A0CA003}"/>
              </a:ext>
            </a:extLst>
          </p:cNvPr>
          <p:cNvSpPr txBox="1"/>
          <p:nvPr/>
        </p:nvSpPr>
        <p:spPr>
          <a:xfrm>
            <a:off x="3147280" y="189524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MC-6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FAD488-D6E8-4DC6-930B-C12CF943CF4F}"/>
              </a:ext>
            </a:extLst>
          </p:cNvPr>
          <p:cNvSpPr txBox="1"/>
          <p:nvPr/>
        </p:nvSpPr>
        <p:spPr>
          <a:xfrm>
            <a:off x="3886316" y="155944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MC-14</a:t>
            </a:r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352A5206-FD76-4E95-9A39-35703406A4B8}"/>
              </a:ext>
            </a:extLst>
          </p:cNvPr>
          <p:cNvSpPr/>
          <p:nvPr/>
        </p:nvSpPr>
        <p:spPr>
          <a:xfrm>
            <a:off x="7148595" y="5597689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1524000" y="5491111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890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1456921" y="3448777"/>
            <a:ext cx="7457745" cy="205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1456921" y="2505284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1456921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-32638" y="1346907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-50665" y="2264083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-61443" y="3217944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-42587" y="4276838"/>
            <a:ext cx="167385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-31848" y="5249167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/>
          <p:nvPr/>
        </p:nvCxnSpPr>
        <p:spPr>
          <a:xfrm>
            <a:off x="5601843" y="2262056"/>
            <a:ext cx="19151" cy="69739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6385818" y="3629760"/>
            <a:ext cx="19151" cy="82251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/>
          <p:nvPr/>
        </p:nvCxnSpPr>
        <p:spPr>
          <a:xfrm>
            <a:off x="7255476" y="5520956"/>
            <a:ext cx="19151" cy="69739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6781682" y="5805251"/>
            <a:ext cx="90588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AD06AE2D-A0E0-448D-85C0-9A28DCFFFBD6}"/>
              </a:ext>
            </a:extLst>
          </p:cNvPr>
          <p:cNvSpPr/>
          <p:nvPr/>
        </p:nvSpPr>
        <p:spPr>
          <a:xfrm>
            <a:off x="3481165" y="2747920"/>
            <a:ext cx="1039990" cy="1002215"/>
          </a:xfrm>
          <a:prstGeom prst="wedgeRoundRectCallout">
            <a:avLst>
              <a:gd name="adj1" fmla="val -38624"/>
              <a:gd name="adj2" fmla="val -67841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</a:t>
            </a:r>
          </a:p>
          <a:p>
            <a:r>
              <a:rPr lang="en-US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km, </a:t>
            </a:r>
            <a:r>
              <a:rPr lang="en-US" sz="11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P=1.3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Cost=0.7-1 LHCU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DD807D14-CF67-46BF-8808-DEAA741ACC51}"/>
              </a:ext>
            </a:extLst>
          </p:cNvPr>
          <p:cNvSpPr/>
          <p:nvPr/>
        </p:nvSpPr>
        <p:spPr>
          <a:xfrm>
            <a:off x="2136130" y="3823978"/>
            <a:ext cx="1039477" cy="973131"/>
          </a:xfrm>
          <a:prstGeom prst="wedgeRoundRectCallout">
            <a:avLst>
              <a:gd name="adj1" fmla="val -9725"/>
              <a:gd name="adj2" fmla="val -67926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 km,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Cost=0.5 LHCU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A19F5E84-C0AD-4DD2-ACAC-FC8A789CD143}"/>
              </a:ext>
            </a:extLst>
          </p:cNvPr>
          <p:cNvSpPr/>
          <p:nvPr/>
        </p:nvSpPr>
        <p:spPr>
          <a:xfrm>
            <a:off x="2718172" y="629776"/>
            <a:ext cx="1478711" cy="826457"/>
          </a:xfrm>
          <a:prstGeom prst="wedgeRoundRectCallout">
            <a:avLst>
              <a:gd name="adj1" fmla="val 35368"/>
              <a:gd name="adj2" fmla="val 71492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27(14)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P=1.5-2TWh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Cost=1-2 LHCU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59F44FC2-E1FB-4DD9-B5BE-8EB70B523E82}"/>
              </a:ext>
            </a:extLst>
          </p:cNvPr>
          <p:cNvSpPr/>
          <p:nvPr/>
        </p:nvSpPr>
        <p:spPr>
          <a:xfrm>
            <a:off x="5605826" y="915199"/>
            <a:ext cx="1558707" cy="826457"/>
          </a:xfrm>
          <a:prstGeom prst="wedgeRoundRectCallout">
            <a:avLst>
              <a:gd name="adj1" fmla="val -94121"/>
              <a:gd name="adj2" fmla="val 90405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Cost=1.6-2.5 LHCU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C09E4A-4864-4104-90B7-EBC3ED036D4A}"/>
              </a:ext>
            </a:extLst>
          </p:cNvPr>
          <p:cNvCxnSpPr>
            <a:cxnSpLocks/>
          </p:cNvCxnSpPr>
          <p:nvPr/>
        </p:nvCxnSpPr>
        <p:spPr>
          <a:xfrm>
            <a:off x="4846973" y="2038779"/>
            <a:ext cx="0" cy="46650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C498AD57-8378-472C-A9FC-6A4C153A5619}"/>
              </a:ext>
            </a:extLst>
          </p:cNvPr>
          <p:cNvSpPr/>
          <p:nvPr/>
        </p:nvSpPr>
        <p:spPr>
          <a:xfrm>
            <a:off x="6067190" y="2103682"/>
            <a:ext cx="1478711" cy="826457"/>
          </a:xfrm>
          <a:prstGeom prst="wedgeRoundRectCallout">
            <a:avLst>
              <a:gd name="adj1" fmla="val -68223"/>
              <a:gd name="adj2" fmla="val 13808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100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P=3.5?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Cost=3-5 LHCU</a:t>
            </a: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93A74329-9DBA-4302-84CB-0CC3E67B0986}"/>
              </a:ext>
            </a:extLst>
          </p:cNvPr>
          <p:cNvSpPr/>
          <p:nvPr/>
        </p:nvSpPr>
        <p:spPr>
          <a:xfrm>
            <a:off x="4607361" y="4006359"/>
            <a:ext cx="1478711" cy="826457"/>
          </a:xfrm>
          <a:prstGeom prst="wedgeRoundRectCallout">
            <a:avLst>
              <a:gd name="adj1" fmla="val 58623"/>
              <a:gd name="adj2" fmla="val -36311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300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P=5 ?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Cost=&gt;5 LHCU</a:t>
            </a:r>
          </a:p>
        </p:txBody>
      </p:sp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3BEC7C59-0D3A-496B-B7CF-E7CC0F214AED}"/>
              </a:ext>
            </a:extLst>
          </p:cNvPr>
          <p:cNvSpPr/>
          <p:nvPr/>
        </p:nvSpPr>
        <p:spPr>
          <a:xfrm>
            <a:off x="7409712" y="4631633"/>
            <a:ext cx="1478711" cy="826457"/>
          </a:xfrm>
          <a:prstGeom prst="wedgeRoundRectCallout">
            <a:avLst>
              <a:gd name="adj1" fmla="val -50782"/>
              <a:gd name="adj2" fmla="val 71493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B=10 T, </a:t>
            </a:r>
            <a:r>
              <a:rPr lang="en-US" sz="12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1200" b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1000 km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P=9 ?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Cost=&gt;8 LHCU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5799" y="-88060"/>
            <a:ext cx="9549782" cy="641739"/>
          </a:xfrm>
        </p:spPr>
        <p:txBody>
          <a:bodyPr/>
          <a:lstStyle/>
          <a:p>
            <a:pPr algn="ctr"/>
            <a:r>
              <a:rPr lang="en-US" sz="3600" dirty="0"/>
              <a:t>MC: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r>
              <a:rPr lang="en-US" sz="3600" dirty="0"/>
              <a:t> and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/>
              <a:t>vs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6590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" grpId="0" animBg="1"/>
      <p:bldP spid="63" grpId="0" animBg="1"/>
      <p:bldP spid="64" grpId="0" animBg="1"/>
      <p:bldP spid="74" grpId="0" animBg="1"/>
      <p:bldP spid="77" grpId="0" animBg="1"/>
      <p:bldP spid="7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530" y="-165256"/>
            <a:ext cx="9549782" cy="641739"/>
          </a:xfrm>
        </p:spPr>
        <p:txBody>
          <a:bodyPr/>
          <a:lstStyle/>
          <a:p>
            <a:pPr algn="ctr"/>
            <a:r>
              <a:rPr lang="en-US" sz="2800" dirty="0"/>
              <a:t>Linear RF and Plasma: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r>
              <a:rPr lang="en-US" sz="2800" dirty="0"/>
              <a:t> and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vs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85" y="411952"/>
            <a:ext cx="2159113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  <a:r>
              <a:rPr 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γγ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1756E-4463-4B3D-B68E-CD8FF1AD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43072" y="6513628"/>
            <a:ext cx="1076325" cy="241300"/>
          </a:xfrm>
        </p:spPr>
        <p:txBody>
          <a:bodyPr/>
          <a:lstStyle/>
          <a:p>
            <a:r>
              <a:rPr lang="en-US" altLang="en-US"/>
              <a:t>09/06/22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610" y="6559862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618" y="6567431"/>
            <a:ext cx="414338" cy="237285"/>
          </a:xfrm>
        </p:spPr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477513" y="1104326"/>
            <a:ext cx="26502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4057794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5601843" y="1121931"/>
            <a:ext cx="19152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206823" y="1121931"/>
            <a:ext cx="27804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2041015" y="5789621"/>
            <a:ext cx="87299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3530335" y="5794655"/>
            <a:ext cx="1028487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5029006" y="5799557"/>
            <a:ext cx="1183978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8711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8178661" y="5789621"/>
            <a:ext cx="1061381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6B62BF69-1577-4511-9FA4-12231350B76B}"/>
              </a:ext>
            </a:extLst>
          </p:cNvPr>
          <p:cNvSpPr/>
          <p:nvPr/>
        </p:nvSpPr>
        <p:spPr>
          <a:xfrm>
            <a:off x="2386152" y="2547020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A31C3C48-F5F4-4DFB-8A46-A2DD3C6F3B6A}"/>
              </a:ext>
            </a:extLst>
          </p:cNvPr>
          <p:cNvSpPr/>
          <p:nvPr/>
        </p:nvSpPr>
        <p:spPr>
          <a:xfrm>
            <a:off x="3136256" y="2722867"/>
            <a:ext cx="209223" cy="175847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FEBA0D9-2D89-42FE-8886-4B40619C3609}"/>
              </a:ext>
            </a:extLst>
          </p:cNvPr>
          <p:cNvSpPr txBox="1"/>
          <p:nvPr/>
        </p:nvSpPr>
        <p:spPr>
          <a:xfrm>
            <a:off x="1934250" y="206227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ILC-1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9428C3-FF05-4714-9D9B-A53D9A0CA003}"/>
              </a:ext>
            </a:extLst>
          </p:cNvPr>
          <p:cNvSpPr txBox="1"/>
          <p:nvPr/>
        </p:nvSpPr>
        <p:spPr>
          <a:xfrm>
            <a:off x="2918437" y="212286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CLIC-3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FAD488-D6E8-4DC6-930B-C12CF943CF4F}"/>
              </a:ext>
            </a:extLst>
          </p:cNvPr>
          <p:cNvSpPr txBox="1"/>
          <p:nvPr/>
        </p:nvSpPr>
        <p:spPr>
          <a:xfrm>
            <a:off x="3689176" y="2006958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PWFA-10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1524000" y="5491111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890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1456921" y="3448777"/>
            <a:ext cx="7457745" cy="205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1456921" y="2505284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1456921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-32638" y="1346907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-50665" y="2264083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-61443" y="3217944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-42587" y="4276838"/>
            <a:ext cx="167385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-31848" y="5249167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>
            <a:cxnSpLocks/>
          </p:cNvCxnSpPr>
          <p:nvPr/>
        </p:nvCxnSpPr>
        <p:spPr>
          <a:xfrm>
            <a:off x="4870462" y="1644682"/>
            <a:ext cx="7094" cy="1352718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5629689" y="2586704"/>
            <a:ext cx="5150" cy="134497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>
            <a:cxnSpLocks/>
          </p:cNvCxnSpPr>
          <p:nvPr/>
        </p:nvCxnSpPr>
        <p:spPr>
          <a:xfrm>
            <a:off x="7206823" y="3511178"/>
            <a:ext cx="27804" cy="196882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6781682" y="5805251"/>
            <a:ext cx="90588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DD807D14-CF67-46BF-8808-DEAA741ACC51}"/>
              </a:ext>
            </a:extLst>
          </p:cNvPr>
          <p:cNvSpPr/>
          <p:nvPr/>
        </p:nvSpPr>
        <p:spPr>
          <a:xfrm>
            <a:off x="1407289" y="3091445"/>
            <a:ext cx="1456676" cy="644895"/>
          </a:xfrm>
          <a:prstGeom prst="wedgeRoundRectCallout">
            <a:avLst>
              <a:gd name="adj1" fmla="val 23326"/>
              <a:gd name="adj2" fmla="val -9943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km 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P=1.5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Cost=1.5-2 LHCU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C09E4A-4864-4104-90B7-EBC3ED036D4A}"/>
              </a:ext>
            </a:extLst>
          </p:cNvPr>
          <p:cNvCxnSpPr>
            <a:cxnSpLocks/>
          </p:cNvCxnSpPr>
          <p:nvPr/>
        </p:nvCxnSpPr>
        <p:spPr>
          <a:xfrm>
            <a:off x="4058305" y="2578369"/>
            <a:ext cx="9503" cy="905225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Hexagon 47">
            <a:extLst>
              <a:ext uri="{FF2B5EF4-FFF2-40B4-BE49-F238E27FC236}">
                <a16:creationId xmlns:a16="http://schemas.microsoft.com/office/drawing/2014/main" id="{CD611FEF-BA92-4AD7-80D3-0C5727DD5E56}"/>
              </a:ext>
            </a:extLst>
          </p:cNvPr>
          <p:cNvSpPr/>
          <p:nvPr/>
        </p:nvSpPr>
        <p:spPr>
          <a:xfrm>
            <a:off x="7121204" y="4114815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C354BD81-0690-4B27-B8CD-2AE5ABE3B930}"/>
              </a:ext>
            </a:extLst>
          </p:cNvPr>
          <p:cNvSpPr/>
          <p:nvPr/>
        </p:nvSpPr>
        <p:spPr>
          <a:xfrm>
            <a:off x="5544466" y="2916348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1A382853-6557-4B9F-80FE-741AAA7FE540}"/>
              </a:ext>
            </a:extLst>
          </p:cNvPr>
          <p:cNvSpPr/>
          <p:nvPr/>
        </p:nvSpPr>
        <p:spPr>
          <a:xfrm>
            <a:off x="2727897" y="3825764"/>
            <a:ext cx="1319656" cy="644895"/>
          </a:xfrm>
          <a:prstGeom prst="wedgeRoundRectCallout">
            <a:avLst>
              <a:gd name="adj1" fmla="val -15994"/>
              <a:gd name="adj2" fmla="val -176996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km 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P=3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Cost=2-3 LHCU</a:t>
            </a: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7DAA9C83-B28B-4C2E-913A-2187EE4EB002}"/>
              </a:ext>
            </a:extLst>
          </p:cNvPr>
          <p:cNvSpPr/>
          <p:nvPr/>
        </p:nvSpPr>
        <p:spPr>
          <a:xfrm>
            <a:off x="4765851" y="1507179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A1779B0D-0552-4510-A8C6-3EDA8D3AF239}"/>
              </a:ext>
            </a:extLst>
          </p:cNvPr>
          <p:cNvSpPr/>
          <p:nvPr/>
        </p:nvSpPr>
        <p:spPr>
          <a:xfrm>
            <a:off x="3963197" y="2438324"/>
            <a:ext cx="209223" cy="17584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1695785-14EC-46F6-B000-58323029F7B1}"/>
              </a:ext>
            </a:extLst>
          </p:cNvPr>
          <p:cNvSpPr txBox="1"/>
          <p:nvPr/>
        </p:nvSpPr>
        <p:spPr>
          <a:xfrm>
            <a:off x="4969657" y="119671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LWFA-30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45F91C-AE16-4AED-A9CA-70715FFE566E}"/>
              </a:ext>
            </a:extLst>
          </p:cNvPr>
          <p:cNvSpPr txBox="1"/>
          <p:nvPr/>
        </p:nvSpPr>
        <p:spPr>
          <a:xfrm>
            <a:off x="4975074" y="151329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DLA-30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5B21508-F992-45B9-8B7D-4123EFE89B89}"/>
              </a:ext>
            </a:extLst>
          </p:cNvPr>
          <p:cNvSpPr txBox="1"/>
          <p:nvPr/>
        </p:nvSpPr>
        <p:spPr>
          <a:xfrm>
            <a:off x="7287962" y="4139394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Ult.Plasma-1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DD8307-1561-4596-8B6D-EBBC428041AD}"/>
              </a:ext>
            </a:extLst>
          </p:cNvPr>
          <p:cNvSpPr txBox="1"/>
          <p:nvPr/>
        </p:nvSpPr>
        <p:spPr>
          <a:xfrm>
            <a:off x="5677803" y="299713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Ult.Plasma-0.1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635E3F97-FA96-4A22-8ACE-FA83504F7686}"/>
              </a:ext>
            </a:extLst>
          </p:cNvPr>
          <p:cNvSpPr/>
          <p:nvPr/>
        </p:nvSpPr>
        <p:spPr>
          <a:xfrm>
            <a:off x="2938009" y="961979"/>
            <a:ext cx="1449530" cy="641739"/>
          </a:xfrm>
          <a:prstGeom prst="wedgeRoundRectCallout">
            <a:avLst>
              <a:gd name="adj1" fmla="val 31872"/>
              <a:gd name="adj2" fmla="val 11991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km 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P=3-4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Cost=2-5 LHCU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26A6FC2B-7D3E-4B80-BEEC-9927407E10C7}"/>
              </a:ext>
            </a:extLst>
          </p:cNvPr>
          <p:cNvSpPr/>
          <p:nvPr/>
        </p:nvSpPr>
        <p:spPr>
          <a:xfrm>
            <a:off x="5977316" y="644759"/>
            <a:ext cx="1326925" cy="641739"/>
          </a:xfrm>
          <a:prstGeom prst="wedgeRoundRectCallout">
            <a:avLst>
              <a:gd name="adj1" fmla="val -73063"/>
              <a:gd name="adj2" fmla="val 5780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20-50 km 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P=6-15?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Cost=4-8 LHCU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87F124F8-331D-4AC2-8838-3510FEB6A599}"/>
              </a:ext>
            </a:extLst>
          </p:cNvPr>
          <p:cNvSpPr/>
          <p:nvPr/>
        </p:nvSpPr>
        <p:spPr>
          <a:xfrm>
            <a:off x="6330548" y="2226191"/>
            <a:ext cx="1526190" cy="641739"/>
          </a:xfrm>
          <a:prstGeom prst="wedgeRoundRectCallout">
            <a:avLst>
              <a:gd name="adj1" fmla="val -73063"/>
              <a:gd name="adj2" fmla="val 57805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30-100 km 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P=2.5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Cost=5-10 LHCU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F8E4F3DA-9189-431F-93F2-DB4D6304E610}"/>
              </a:ext>
            </a:extLst>
          </p:cNvPr>
          <p:cNvSpPr/>
          <p:nvPr/>
        </p:nvSpPr>
        <p:spPr>
          <a:xfrm>
            <a:off x="5337291" y="4605714"/>
            <a:ext cx="1483529" cy="641739"/>
          </a:xfrm>
          <a:prstGeom prst="wedgeRoundRectCallout">
            <a:avLst>
              <a:gd name="adj1" fmla="val 62478"/>
              <a:gd name="adj2" fmla="val -93208"/>
              <a:gd name="adj3" fmla="val 16667"/>
            </a:avLst>
          </a:prstGeom>
          <a:solidFill>
            <a:schemeClr val="bg2">
              <a:alpha val="76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~200-500 km 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P=2.5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TWh</a:t>
            </a:r>
            <a:endParaRPr lang="en-US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Cost=15-30 LHCU</a:t>
            </a:r>
          </a:p>
        </p:txBody>
      </p:sp>
    </p:spTree>
    <p:extLst>
      <p:ext uri="{BB962C8B-B14F-4D97-AF65-F5344CB8AC3E}">
        <p14:creationId xmlns:p14="http://schemas.microsoft.com/office/powerpoint/2010/main" val="13319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C708-985E-428A-9BC5-3646AF79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61" y="-73057"/>
            <a:ext cx="8686800" cy="641739"/>
          </a:xfrm>
        </p:spPr>
        <p:txBody>
          <a:bodyPr>
            <a:normAutofit/>
          </a:bodyPr>
          <a:lstStyle/>
          <a:p>
            <a:r>
              <a:rPr lang="en-US" dirty="0"/>
              <a:t>Exotic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A1DA-6821-40D8-ADFF-61B9AB1E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173" y="969374"/>
            <a:ext cx="5464966" cy="498786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50C9B"/>
                </a:solidFill>
              </a:rPr>
              <a:t>Acceleration in structured media, </a:t>
            </a:r>
            <a:r>
              <a:rPr lang="en-US" dirty="0" err="1">
                <a:solidFill>
                  <a:srgbClr val="050C9B"/>
                </a:solidFill>
              </a:rPr>
              <a:t>eg</a:t>
            </a:r>
            <a:r>
              <a:rPr lang="en-US" dirty="0">
                <a:solidFill>
                  <a:srgbClr val="050C9B"/>
                </a:solidFill>
              </a:rPr>
              <a:t> CNTs or crystals (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only muons!!!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50C9B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Major advantages: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solid density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</a:rPr>
              <a:t>1-10 TV/m gradients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continuous focusing and acceleration </a:t>
            </a:r>
            <a:r>
              <a:rPr lang="en-US" dirty="0">
                <a:solidFill>
                  <a:srgbClr val="000000"/>
                </a:solidFill>
              </a:rPr>
              <a:t>(no cells, one long channel, particles get strongly cooled </a:t>
            </a:r>
            <a:r>
              <a:rPr lang="en-US" i="1" dirty="0">
                <a:solidFill>
                  <a:srgbClr val="000000"/>
                </a:solidFill>
              </a:rPr>
              <a:t>betatron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radiation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small size promises low cost</a:t>
            </a:r>
          </a:p>
          <a:p>
            <a:r>
              <a:rPr lang="en-US" dirty="0">
                <a:solidFill>
                  <a:srgbClr val="000000"/>
                </a:solidFill>
              </a:rPr>
              <a:t>Major limitations: 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“blue sky”, </a:t>
            </a:r>
            <a:r>
              <a:rPr lang="en-US" i="1" dirty="0">
                <a:solidFill>
                  <a:srgbClr val="050C9B"/>
                </a:solidFill>
              </a:rPr>
              <a:t>O</a:t>
            </a:r>
            <a:r>
              <a:rPr lang="en-US" dirty="0">
                <a:solidFill>
                  <a:srgbClr val="050C9B"/>
                </a:solidFill>
              </a:rPr>
              <a:t>(10) papers, plans for proof-of-principle experiment </a:t>
            </a:r>
            <a:r>
              <a:rPr lang="en-US" i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E336</a:t>
            </a:r>
            <a:r>
              <a:rPr lang="en-US" dirty="0">
                <a:solidFill>
                  <a:srgbClr val="050C9B"/>
                </a:solidFill>
              </a:rPr>
              <a:t> @FACET-II (</a:t>
            </a:r>
            <a:r>
              <a:rPr lang="en-US" dirty="0" err="1">
                <a:solidFill>
                  <a:srgbClr val="050C9B"/>
                </a:solidFill>
              </a:rPr>
              <a:t>S.Corde</a:t>
            </a:r>
            <a:r>
              <a:rPr lang="en-US" dirty="0">
                <a:solidFill>
                  <a:srgbClr val="050C9B"/>
                </a:solidFill>
              </a:rPr>
              <a:t>, </a:t>
            </a:r>
            <a:r>
              <a:rPr lang="en-US" dirty="0" err="1">
                <a:solidFill>
                  <a:srgbClr val="050C9B"/>
                </a:solidFill>
              </a:rPr>
              <a:t>T.Tajima</a:t>
            </a:r>
            <a:r>
              <a:rPr lang="en-US" dirty="0">
                <a:solidFill>
                  <a:srgbClr val="050C9B"/>
                </a:solidFill>
              </a:rPr>
              <a:t>, et al)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how to drive </a:t>
            </a:r>
            <a:r>
              <a:rPr lang="en-US" dirty="0" err="1">
                <a:solidFill>
                  <a:srgbClr val="050C9B"/>
                </a:solidFill>
              </a:rPr>
              <a:t>Xtals</a:t>
            </a:r>
            <a:r>
              <a:rPr lang="en-US" dirty="0">
                <a:solidFill>
                  <a:srgbClr val="050C9B"/>
                </a:solidFill>
              </a:rPr>
              <a:t>? lasers, beams?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Cost  is unknown, power  is unknown, luminosity - (how low?)</a:t>
            </a:r>
          </a:p>
          <a:p>
            <a:pPr lvl="1"/>
            <a:endParaRPr lang="en-US" dirty="0">
              <a:solidFill>
                <a:srgbClr val="050C9B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781B1-3AD0-4DB0-9E5D-3BC12EA1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209ED-91F4-40F7-AA2B-495446F2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1F5E4-C1E0-4C98-A647-250898ED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DE37B2-8692-493B-86E9-7EFD071E063A}"/>
              </a:ext>
            </a:extLst>
          </p:cNvPr>
          <p:cNvSpPr/>
          <p:nvPr/>
        </p:nvSpPr>
        <p:spPr>
          <a:xfrm>
            <a:off x="0" y="6426706"/>
            <a:ext cx="3852985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 in </a:t>
            </a:r>
            <a:r>
              <a:rPr lang="en-US" sz="1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Xtals</a:t>
            </a:r>
            <a:r>
              <a:rPr lang="en-US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500" dirty="0"/>
              <a:t>book (</a:t>
            </a:r>
            <a:r>
              <a:rPr lang="en-US" sz="1500" dirty="0" err="1"/>
              <a:t>T.Tajima</a:t>
            </a:r>
            <a:r>
              <a:rPr lang="en-US" sz="1500" dirty="0"/>
              <a:t>, et al 2020)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EF95D-305F-4C63-B073-155E0F5F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954" y="3696679"/>
            <a:ext cx="3565723" cy="250556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3D8CF7-5241-4377-A46F-D7CD2A46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289" y="103664"/>
            <a:ext cx="3335111" cy="3398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F53E23-0EA9-4C83-A71D-2EF8D69D6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212" y="170163"/>
            <a:ext cx="3631349" cy="50873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D3D836-5457-4BAF-8A9C-B48553E0D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19" y="6247714"/>
            <a:ext cx="5320864" cy="5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3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D8CAD-2C6E-4EF1-A8C5-0B91CC2D5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87865"/>
            <a:ext cx="8540532" cy="193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Snowmass’21</a:t>
            </a:r>
            <a:r>
              <a:rPr lang="en-US" sz="3600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Discussions (incl. colliders)  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051B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“Snowmass is a particle physics community study”</a:t>
            </a:r>
          </a:p>
          <a:p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C866-5DF8-4B0E-95AA-B70D56D63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6347-352E-4F14-B46D-7243BF06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853B0-BC67-4B85-A414-67558062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D0DE87-68A9-41BB-B3B3-255A0A3725E9}"/>
              </a:ext>
            </a:extLst>
          </p:cNvPr>
          <p:cNvSpPr/>
          <p:nvPr/>
        </p:nvSpPr>
        <p:spPr>
          <a:xfrm>
            <a:off x="3014740" y="1461477"/>
            <a:ext cx="2008554" cy="1156677"/>
          </a:xfrm>
          <a:prstGeom prst="ellipse">
            <a:avLst/>
          </a:prstGeom>
          <a:noFill/>
          <a:ln w="101600">
            <a:solidFill>
              <a:srgbClr val="051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5F9AE7-8253-42A8-87F4-846D909409AB}"/>
              </a:ext>
            </a:extLst>
          </p:cNvPr>
          <p:cNvSpPr/>
          <p:nvPr/>
        </p:nvSpPr>
        <p:spPr>
          <a:xfrm>
            <a:off x="5369706" y="3115787"/>
            <a:ext cx="2008554" cy="1156677"/>
          </a:xfrm>
          <a:prstGeom prst="ellipse">
            <a:avLst/>
          </a:prstGeom>
          <a:noFill/>
          <a:ln w="101600">
            <a:solidFill>
              <a:srgbClr val="051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F71388-6357-4463-B9C7-DECF45AC9AB5}"/>
              </a:ext>
            </a:extLst>
          </p:cNvPr>
          <p:cNvSpPr/>
          <p:nvPr/>
        </p:nvSpPr>
        <p:spPr>
          <a:xfrm>
            <a:off x="3131973" y="4877118"/>
            <a:ext cx="2008554" cy="1156677"/>
          </a:xfrm>
          <a:prstGeom prst="ellipse">
            <a:avLst/>
          </a:prstGeom>
          <a:noFill/>
          <a:ln w="101600">
            <a:solidFill>
              <a:srgbClr val="051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C398A0-D27B-4CC2-A4BC-D4AB8EECE9BC}"/>
              </a:ext>
            </a:extLst>
          </p:cNvPr>
          <p:cNvSpPr/>
          <p:nvPr/>
        </p:nvSpPr>
        <p:spPr>
          <a:xfrm>
            <a:off x="3155870" y="1727097"/>
            <a:ext cx="2028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Snowmass</a:t>
            </a: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9E3F5-4D5D-4E00-8FD3-046FF43E4C64}"/>
              </a:ext>
            </a:extLst>
          </p:cNvPr>
          <p:cNvSpPr/>
          <p:nvPr/>
        </p:nvSpPr>
        <p:spPr>
          <a:xfrm>
            <a:off x="6128366" y="3429000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984EE-6AF0-44B5-9802-7630444872AA}"/>
              </a:ext>
            </a:extLst>
          </p:cNvPr>
          <p:cNvSpPr/>
          <p:nvPr/>
        </p:nvSpPr>
        <p:spPr>
          <a:xfrm>
            <a:off x="3412382" y="5213765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DOE/NSF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0787886-D8B8-427A-9C7B-DCE03A8F1B3A}"/>
              </a:ext>
            </a:extLst>
          </p:cNvPr>
          <p:cNvSpPr/>
          <p:nvPr/>
        </p:nvSpPr>
        <p:spPr>
          <a:xfrm rot="1352231">
            <a:off x="3605290" y="2181116"/>
            <a:ext cx="2584860" cy="1417345"/>
          </a:xfrm>
          <a:prstGeom prst="arc">
            <a:avLst>
              <a:gd name="adj1" fmla="val 16200000"/>
              <a:gd name="adj2" fmla="val 20640712"/>
            </a:avLst>
          </a:prstGeom>
          <a:ln w="206375">
            <a:solidFill>
              <a:schemeClr val="accent6">
                <a:lumMod val="50000"/>
              </a:schemeClr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4793D1A-F589-42E0-B8E1-DC9CA195B7BB}"/>
              </a:ext>
            </a:extLst>
          </p:cNvPr>
          <p:cNvSpPr/>
          <p:nvPr/>
        </p:nvSpPr>
        <p:spPr>
          <a:xfrm rot="7093003">
            <a:off x="4187568" y="3354509"/>
            <a:ext cx="2584860" cy="1417345"/>
          </a:xfrm>
          <a:prstGeom prst="arc">
            <a:avLst>
              <a:gd name="adj1" fmla="val 16200000"/>
              <a:gd name="adj2" fmla="val 20640712"/>
            </a:avLst>
          </a:prstGeom>
          <a:ln w="206375">
            <a:solidFill>
              <a:schemeClr val="accent6">
                <a:lumMod val="50000"/>
              </a:schemeClr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23CC786-3249-4ADD-8ADD-A999F1EE820A}"/>
              </a:ext>
            </a:extLst>
          </p:cNvPr>
          <p:cNvSpPr/>
          <p:nvPr/>
        </p:nvSpPr>
        <p:spPr>
          <a:xfrm rot="10800000">
            <a:off x="989760" y="2202713"/>
            <a:ext cx="3807136" cy="3224289"/>
          </a:xfrm>
          <a:prstGeom prst="arc">
            <a:avLst>
              <a:gd name="adj1" fmla="val 16200000"/>
              <a:gd name="adj2" fmla="val 5367688"/>
            </a:avLst>
          </a:prstGeom>
          <a:ln w="288925"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48000">
                  <a:srgbClr val="00B050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2B4B4E-5134-450B-B9A8-3E554A5E804E}"/>
              </a:ext>
            </a:extLst>
          </p:cNvPr>
          <p:cNvSpPr/>
          <p:nvPr/>
        </p:nvSpPr>
        <p:spPr>
          <a:xfrm>
            <a:off x="5101444" y="1513159"/>
            <a:ext cx="1370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1.5-2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yrs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AB377F-462A-4311-9787-ECFFF5526589}"/>
              </a:ext>
            </a:extLst>
          </p:cNvPr>
          <p:cNvSpPr/>
          <p:nvPr/>
        </p:nvSpPr>
        <p:spPr>
          <a:xfrm>
            <a:off x="7527627" y="3398623"/>
            <a:ext cx="989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~ 1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yr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FEDDA8-2F45-451E-8F70-355686F83459}"/>
              </a:ext>
            </a:extLst>
          </p:cNvPr>
          <p:cNvSpPr/>
          <p:nvPr/>
        </p:nvSpPr>
        <p:spPr>
          <a:xfrm>
            <a:off x="1255173" y="3318357"/>
            <a:ext cx="16578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~7 </a:t>
            </a:r>
            <a:r>
              <a:rPr lang="en-US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yrs</a:t>
            </a: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of 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hard 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D978F6-9A98-43E3-8EFE-C2E548699D99}"/>
              </a:ext>
            </a:extLst>
          </p:cNvPr>
          <p:cNvSpPr txBox="1"/>
          <p:nvPr/>
        </p:nvSpPr>
        <p:spPr>
          <a:xfrm>
            <a:off x="6016076" y="1374659"/>
            <a:ext cx="31521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00FF"/>
                </a:solidFill>
              </a:rPr>
              <a:t>Organized by APS DPF, DPB, et al</a:t>
            </a:r>
          </a:p>
          <a:p>
            <a:pPr algn="r"/>
            <a:r>
              <a:rPr lang="en-US" sz="1600" i="1" dirty="0">
                <a:solidFill>
                  <a:srgbClr val="0000FF"/>
                </a:solidFill>
              </a:rPr>
              <a:t>Snowmass</a:t>
            </a:r>
            <a:r>
              <a:rPr lang="en-US" sz="1600" i="1" dirty="0"/>
              <a:t> provides input to </a:t>
            </a:r>
            <a:r>
              <a:rPr lang="en-US" sz="1600" i="1" dirty="0">
                <a:solidFill>
                  <a:srgbClr val="0000FF"/>
                </a:solidFill>
              </a:rPr>
              <a:t>P5 (Particle Physics Project Prioritization Panel) </a:t>
            </a:r>
          </a:p>
          <a:p>
            <a:pPr algn="r"/>
            <a:r>
              <a:rPr lang="en-US" sz="1600" i="1" dirty="0"/>
              <a:t>which develops </a:t>
            </a:r>
          </a:p>
          <a:p>
            <a:pPr algn="r"/>
            <a:r>
              <a:rPr lang="en-US" sz="1600" i="1" dirty="0"/>
              <a:t>a 10-20 </a:t>
            </a:r>
            <a:r>
              <a:rPr lang="en-US" sz="1600" i="1" dirty="0" err="1"/>
              <a:t>yrs</a:t>
            </a:r>
            <a:r>
              <a:rPr lang="en-US" sz="1600" i="1" dirty="0"/>
              <a:t> strategy for </a:t>
            </a:r>
          </a:p>
          <a:p>
            <a:pPr algn="r"/>
            <a:r>
              <a:rPr lang="en-US" sz="1600" i="1" dirty="0"/>
              <a:t>the </a:t>
            </a:r>
            <a:r>
              <a:rPr lang="en-US" sz="1600" i="1" dirty="0">
                <a:solidFill>
                  <a:srgbClr val="0000FF"/>
                </a:solidFill>
              </a:rPr>
              <a:t>US HEP program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56E466-B39F-4877-9C3E-3D1711E34B39}"/>
              </a:ext>
            </a:extLst>
          </p:cNvPr>
          <p:cNvSpPr/>
          <p:nvPr/>
        </p:nvSpPr>
        <p:spPr>
          <a:xfrm>
            <a:off x="6129582" y="5444293"/>
            <a:ext cx="2917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Physics is global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Physics is not isolated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A7BD1A-5E81-4DA8-9E44-290FCFFC9F80}"/>
              </a:ext>
            </a:extLst>
          </p:cNvPr>
          <p:cNvSpPr txBox="1"/>
          <p:nvPr/>
        </p:nvSpPr>
        <p:spPr>
          <a:xfrm>
            <a:off x="6743361" y="4010854"/>
            <a:ext cx="2400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Particle Physics </a:t>
            </a:r>
          </a:p>
          <a:p>
            <a:pPr algn="r"/>
            <a:r>
              <a:rPr lang="en-US" dirty="0"/>
              <a:t>Project Prioritization Panel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B1568-F16D-4D6D-8A10-8127A699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31" y="6194230"/>
            <a:ext cx="8782538" cy="64173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i="1" dirty="0">
                <a:solidFill>
                  <a:srgbClr val="C00000"/>
                </a:solidFill>
              </a:rPr>
              <a:t>https://www.snowmass21.org/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38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-91611"/>
            <a:ext cx="8599487" cy="714375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 </a:t>
            </a:r>
            <a:r>
              <a:rPr lang="en-US" sz="3200" dirty="0" err="1"/>
              <a:t>Xtal</a:t>
            </a:r>
            <a:r>
              <a:rPr lang="en-US" sz="3200" dirty="0"/>
              <a:t> Collider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98522" y="6595994"/>
            <a:ext cx="1749709" cy="234729"/>
          </a:xfrm>
        </p:spPr>
        <p:txBody>
          <a:bodyPr/>
          <a:lstStyle/>
          <a:p>
            <a:pPr>
              <a:defRPr/>
            </a:pPr>
            <a:fld id="{643FE0B4-9152-4ADD-B99D-44BE937B9B4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6" y="671184"/>
            <a:ext cx="8521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983616" y="96696"/>
            <a:ext cx="2986087" cy="5159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b="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1 </a:t>
            </a:r>
            <a:r>
              <a:rPr lang="en-US" sz="2800" b="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PeV</a:t>
            </a:r>
            <a:r>
              <a:rPr lang="en-US" sz="2800" b="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 = 1000 </a:t>
            </a:r>
            <a:r>
              <a:rPr lang="en-US" sz="2800" b="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TeV</a:t>
            </a:r>
            <a:endParaRPr lang="en-US" sz="2800" kern="0" dirty="0">
              <a:solidFill>
                <a:srgbClr val="CC0000"/>
              </a:solidFill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US" sz="2800" b="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48135" name="Text Box 79"/>
          <p:cNvSpPr txBox="1">
            <a:spLocks noChangeArrowheads="1"/>
          </p:cNvSpPr>
          <p:nvPr/>
        </p:nvSpPr>
        <p:spPr bwMode="auto">
          <a:xfrm rot="-5400000">
            <a:off x="-1920254" y="3063037"/>
            <a:ext cx="41786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1600" dirty="0" err="1">
                <a:solidFill>
                  <a:srgbClr val="000099"/>
                </a:solidFill>
              </a:rPr>
              <a:t>V.Shiltsev</a:t>
            </a:r>
            <a:r>
              <a:rPr lang="en-US" altLang="en-US" sz="1600" dirty="0">
                <a:solidFill>
                  <a:srgbClr val="000099"/>
                </a:solidFill>
              </a:rPr>
              <a:t>, </a:t>
            </a:r>
            <a:r>
              <a:rPr lang="en-US" sz="1600" dirty="0">
                <a:solidFill>
                  <a:srgbClr val="000099"/>
                </a:solidFill>
              </a:rPr>
              <a:t>Phys. </a:t>
            </a:r>
            <a:r>
              <a:rPr lang="en-US" sz="1600" dirty="0" err="1">
                <a:solidFill>
                  <a:srgbClr val="000099"/>
                </a:solidFill>
              </a:rPr>
              <a:t>Uspekhy</a:t>
            </a:r>
            <a:r>
              <a:rPr lang="en-US" sz="1600" dirty="0">
                <a:solidFill>
                  <a:srgbClr val="000099"/>
                </a:solidFill>
              </a:rPr>
              <a:t> </a:t>
            </a:r>
            <a:r>
              <a:rPr lang="en-US" sz="1600" u="sng" dirty="0">
                <a:solidFill>
                  <a:srgbClr val="000099"/>
                </a:solidFill>
              </a:rPr>
              <a:t>55</a:t>
            </a:r>
            <a:r>
              <a:rPr lang="en-US" sz="1600" dirty="0">
                <a:solidFill>
                  <a:srgbClr val="000099"/>
                </a:solidFill>
              </a:rPr>
              <a:t> 965 (2012</a:t>
            </a:r>
            <a:r>
              <a:rPr lang="en-US" altLang="en-US" sz="1600" dirty="0">
                <a:solidFill>
                  <a:srgbClr val="000099"/>
                </a:solidFill>
              </a:rPr>
              <a:t>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963763" y="119058"/>
            <a:ext cx="3394075" cy="53975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b="1" i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</a:t>
            </a:r>
            <a:r>
              <a:rPr lang="en-US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~10</a:t>
            </a:r>
            <a:r>
              <a:rPr lang="en-US" b="1" kern="0" baseline="300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22</a:t>
            </a:r>
            <a:r>
              <a:rPr lang="en-US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cm</a:t>
            </a:r>
            <a:r>
              <a:rPr lang="en-US" b="1" kern="0" baseline="300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-3</a:t>
            </a:r>
            <a:r>
              <a:rPr lang="en-US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</a:t>
            </a:r>
            <a:r>
              <a:rPr lang="en-US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10 </a:t>
            </a:r>
            <a:r>
              <a:rPr lang="en-US" b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TeV</a:t>
            </a:r>
            <a:r>
              <a:rPr lang="en-US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/m </a:t>
            </a:r>
            <a:r>
              <a:rPr lang="en-US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Wingdings" panose="05000000000000000000" pitchFamily="2" charset="2"/>
              </a:rPr>
              <a:t></a:t>
            </a:r>
            <a:endParaRPr lang="en-US" b="1" kern="0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1C0295-1E43-46B6-9093-71D75EC836BE}"/>
              </a:ext>
            </a:extLst>
          </p:cNvPr>
          <p:cNvSpPr/>
          <p:nvPr/>
        </p:nvSpPr>
        <p:spPr>
          <a:xfrm>
            <a:off x="3561552" y="634858"/>
            <a:ext cx="5735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</a:t>
            </a:r>
            <a:r>
              <a:rPr lang="en-US" i="1" baseline="-25000" dirty="0">
                <a:sym typeface="Symbol"/>
              </a:rPr>
              <a:t></a:t>
            </a:r>
            <a:r>
              <a:rPr lang="en-US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~1000, </a:t>
            </a:r>
            <a:r>
              <a:rPr lang="en-US" kern="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</a:t>
            </a:r>
            <a:r>
              <a:rPr lang="en-US" i="1" baseline="-25000" dirty="0" err="1">
                <a:sym typeface="Symbol"/>
              </a:rPr>
              <a:t>B</a:t>
            </a:r>
            <a:r>
              <a:rPr lang="en-US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~100, </a:t>
            </a:r>
            <a:r>
              <a:rPr lang="en-US" kern="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Symbol"/>
              </a:rPr>
              <a:t>f</a:t>
            </a:r>
            <a:r>
              <a:rPr lang="en-US" i="1" baseline="-25000" dirty="0" err="1">
                <a:sym typeface="Symbol"/>
              </a:rPr>
              <a:t>rep</a:t>
            </a:r>
            <a:r>
              <a:rPr lang="en-US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</a:t>
            </a:r>
            <a:r>
              <a:rPr lang="en-US" kern="0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6  </a:t>
            </a:r>
            <a:r>
              <a:rPr lang="en-US" i="1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Symbol"/>
              </a:rPr>
              <a:t>L</a:t>
            </a:r>
            <a:r>
              <a:rPr lang="en-US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</a:t>
            </a:r>
            <a:r>
              <a:rPr lang="en-US" kern="0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30-32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3D49C-C0E2-43E0-B519-5C288574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7E9B6-32C0-46E4-9DF6-D11EEBAE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</p:spTree>
    <p:extLst>
      <p:ext uri="{BB962C8B-B14F-4D97-AF65-F5344CB8AC3E}">
        <p14:creationId xmlns:p14="http://schemas.microsoft.com/office/powerpoint/2010/main" val="3680128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C708-985E-428A-9BC5-3646AF79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XtalC</a:t>
            </a:r>
            <a:r>
              <a:rPr lang="en-US" dirty="0"/>
              <a:t>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A1DA-6821-40D8-ADFF-61B9AB1E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11" y="486364"/>
            <a:ext cx="5416592" cy="49878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Considerations : </a:t>
            </a:r>
          </a:p>
          <a:p>
            <a:pPr lvl="1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Angstrom size at IP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Muons/bunch &lt; </a:t>
            </a:r>
            <a:r>
              <a:rPr lang="en-US" dirty="0" err="1">
                <a:solidFill>
                  <a:srgbClr val="050C9B"/>
                </a:solidFill>
              </a:rPr>
              <a:t>Xtal</a:t>
            </a:r>
            <a:r>
              <a:rPr lang="en-US" dirty="0">
                <a:solidFill>
                  <a:srgbClr val="050C9B"/>
                </a:solidFill>
              </a:rPr>
              <a:t> electrons excited</a:t>
            </a:r>
          </a:p>
          <a:p>
            <a:pPr lvl="1"/>
            <a:endParaRPr lang="en-US" dirty="0">
              <a:solidFill>
                <a:srgbClr val="050C9B"/>
              </a:solidFill>
            </a:endParaRPr>
          </a:p>
          <a:p>
            <a:pPr lvl="1"/>
            <a:endParaRPr lang="en-US" dirty="0">
              <a:solidFill>
                <a:srgbClr val="050C9B"/>
              </a:solidFill>
            </a:endParaRPr>
          </a:p>
          <a:p>
            <a:pPr lvl="1"/>
            <a:r>
              <a:rPr lang="en-US" dirty="0">
                <a:solidFill>
                  <a:srgbClr val="050C9B"/>
                </a:solidFill>
              </a:rPr>
              <a:t>Employ many channels</a:t>
            </a:r>
          </a:p>
          <a:p>
            <a:pPr lvl="1"/>
            <a:endParaRPr lang="en-US" dirty="0">
              <a:solidFill>
                <a:srgbClr val="050C9B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50C9B"/>
              </a:solidFill>
            </a:endParaRPr>
          </a:p>
          <a:p>
            <a:pPr lvl="1"/>
            <a:r>
              <a:rPr lang="en-US" dirty="0">
                <a:solidFill>
                  <a:srgbClr val="050C9B"/>
                </a:solidFill>
              </a:rPr>
              <a:t>Limit beam power O(10MW)</a:t>
            </a:r>
          </a:p>
          <a:p>
            <a:pPr lvl="1"/>
            <a:r>
              <a:rPr lang="en-US" dirty="0">
                <a:solidFill>
                  <a:srgbClr val="050C9B"/>
                </a:solidFill>
              </a:rPr>
              <a:t>Combine </a:t>
            </a:r>
            <a:r>
              <a:rPr lang="en-US" i="1" dirty="0" err="1">
                <a:solidFill>
                  <a:srgbClr val="050C9B"/>
                </a:solidFill>
              </a:rPr>
              <a:t>n_channels</a:t>
            </a:r>
            <a:r>
              <a:rPr lang="en-US" i="1" dirty="0">
                <a:solidFill>
                  <a:srgbClr val="050C9B"/>
                </a:solidFill>
              </a:rPr>
              <a:t> </a:t>
            </a:r>
            <a:r>
              <a:rPr lang="en-US" dirty="0">
                <a:solidFill>
                  <a:srgbClr val="050C9B"/>
                </a:solidFill>
              </a:rPr>
              <a:t>to gain </a:t>
            </a:r>
            <a:r>
              <a:rPr lang="en-US" b="1" i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</a:t>
            </a:r>
          </a:p>
          <a:p>
            <a:pPr marL="457200" lvl="1" indent="0">
              <a:buNone/>
            </a:pPr>
            <a:r>
              <a:rPr lang="en-US" b="1" i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>
                <a:solidFill>
                  <a:srgbClr val="050C9B"/>
                </a:solidFill>
              </a:rPr>
              <a:t>via </a:t>
            </a:r>
            <a:r>
              <a:rPr lang="en-US" i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crystal funnel </a:t>
            </a:r>
            <a:r>
              <a:rPr lang="en-US" dirty="0">
                <a:solidFill>
                  <a:srgbClr val="050C9B"/>
                </a:solidFill>
              </a:rPr>
              <a:t>(? Is it possible)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781B1-3AD0-4DB0-9E5D-3BC12EA1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209ED-91F4-40F7-AA2B-495446F2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1F5E4-C1E0-4C98-A647-250898ED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D46126-8FF2-4DEB-86B2-0A0CB8212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15" y="6313109"/>
            <a:ext cx="371475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E4A65-971F-4278-A30D-2FD3C9C11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01" y="1685373"/>
            <a:ext cx="1343025" cy="638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1E664-EBCA-48AB-8B28-C3874F01E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539" y="1638542"/>
            <a:ext cx="895350" cy="79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0B962-A2A7-4598-A518-9C3D94F01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640" y="2370378"/>
            <a:ext cx="2019300" cy="781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0EEB0F-8E49-4EAB-8759-F9C5186B1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623" y="4901661"/>
            <a:ext cx="1679266" cy="4482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CDA08A-0B04-4C75-A7AF-AA3411191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662" y="3052634"/>
            <a:ext cx="2019300" cy="685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F31C1C-6131-41F2-B1F9-03E9DDA60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3096" y="4264096"/>
            <a:ext cx="2647950" cy="657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88B2D2-1153-4F66-A458-349837B119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603" y="3824525"/>
            <a:ext cx="3457222" cy="3983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CA1AD3-311F-4902-B4D4-78AA603AC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963" y="5474231"/>
            <a:ext cx="7454999" cy="132473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68CC43-F6E5-44AD-83DB-982F4A9A24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2420" y="59036"/>
            <a:ext cx="4020789" cy="1125821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3B4D9E83-B4FE-4756-967E-60EBE578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83" y="1119203"/>
            <a:ext cx="2843663" cy="45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76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88060"/>
            <a:ext cx="9033983" cy="641739"/>
          </a:xfrm>
        </p:spPr>
        <p:txBody>
          <a:bodyPr/>
          <a:lstStyle/>
          <a:p>
            <a:pPr algn="ctr"/>
            <a:r>
              <a:rPr lang="en-US" sz="3600" dirty="0" err="1"/>
              <a:t>Xtal</a:t>
            </a:r>
            <a:r>
              <a:rPr lang="en-US" sz="3600" dirty="0"/>
              <a:t> Colliders: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r>
              <a:rPr lang="en-US" sz="3600" dirty="0"/>
              <a:t> and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/>
              <a:t>vs 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9485"/>
            <a:ext cx="2559495" cy="848581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marL="457200" lvl="1" indent="0">
              <a:lnSpc>
                <a:spcPct val="250000"/>
              </a:lnSpc>
              <a:buNone/>
            </a:pP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</a:t>
            </a:r>
            <a:r>
              <a:rPr 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Xtal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2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1756E-4463-4B3D-B68E-CD8FF1AD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43072" y="6513628"/>
            <a:ext cx="1076325" cy="241300"/>
          </a:xfrm>
        </p:spPr>
        <p:txBody>
          <a:bodyPr/>
          <a:lstStyle/>
          <a:p>
            <a:r>
              <a:rPr lang="en-US" altLang="en-US"/>
              <a:t>09/06/22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610" y="6559862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6618" y="6567431"/>
            <a:ext cx="414338" cy="237285"/>
          </a:xfrm>
        </p:spPr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FB8C30-0F72-4318-874C-4DB36F682A20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477513" y="1104326"/>
            <a:ext cx="26502" cy="468529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92858B-C3E7-4366-B9CA-0D6E96123AD2}"/>
              </a:ext>
            </a:extLst>
          </p:cNvPr>
          <p:cNvCxnSpPr>
            <a:cxnSpLocks/>
          </p:cNvCxnSpPr>
          <p:nvPr/>
        </p:nvCxnSpPr>
        <p:spPr>
          <a:xfrm flipH="1">
            <a:off x="4057794" y="1121931"/>
            <a:ext cx="511" cy="4583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D39B7-1349-40FD-9CED-02A7ECEE5CE6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5601843" y="1121931"/>
            <a:ext cx="19152" cy="46776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0FF26-5E89-4679-9987-0526DE3E144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206823" y="1121931"/>
            <a:ext cx="27804" cy="468332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4842FBF-4015-4B4E-8FCF-30F9EC5EE4C2}"/>
              </a:ext>
            </a:extLst>
          </p:cNvPr>
          <p:cNvSpPr/>
          <p:nvPr/>
        </p:nvSpPr>
        <p:spPr>
          <a:xfrm>
            <a:off x="2041015" y="5789621"/>
            <a:ext cx="87299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987605-6E4D-4F4C-8D25-2DF4934A606F}"/>
              </a:ext>
            </a:extLst>
          </p:cNvPr>
          <p:cNvSpPr/>
          <p:nvPr/>
        </p:nvSpPr>
        <p:spPr>
          <a:xfrm>
            <a:off x="3530335" y="5794655"/>
            <a:ext cx="1028487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26126B-F41C-411F-8730-0F7D5472A345}"/>
              </a:ext>
            </a:extLst>
          </p:cNvPr>
          <p:cNvSpPr/>
          <p:nvPr/>
        </p:nvSpPr>
        <p:spPr>
          <a:xfrm>
            <a:off x="5029006" y="5799557"/>
            <a:ext cx="1183978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9AF9F-B7EB-4694-A166-D8F16BD1F35F}"/>
              </a:ext>
            </a:extLst>
          </p:cNvPr>
          <p:cNvCxnSpPr>
            <a:cxnSpLocks/>
          </p:cNvCxnSpPr>
          <p:nvPr/>
        </p:nvCxnSpPr>
        <p:spPr>
          <a:xfrm>
            <a:off x="8711285" y="1100439"/>
            <a:ext cx="0" cy="46047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BF3F-D451-42CB-ADFD-F7EB27D3CABA}"/>
              </a:ext>
            </a:extLst>
          </p:cNvPr>
          <p:cNvSpPr/>
          <p:nvPr/>
        </p:nvSpPr>
        <p:spPr>
          <a:xfrm>
            <a:off x="8178661" y="5789621"/>
            <a:ext cx="1061381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9428C3-FF05-4714-9D9B-A53D9A0CA003}"/>
              </a:ext>
            </a:extLst>
          </p:cNvPr>
          <p:cNvSpPr txBox="1"/>
          <p:nvPr/>
        </p:nvSpPr>
        <p:spPr>
          <a:xfrm>
            <a:off x="6546892" y="252803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XC-1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FAD488-D6E8-4DC6-930B-C12CF943CF4F}"/>
              </a:ext>
            </a:extLst>
          </p:cNvPr>
          <p:cNvSpPr txBox="1"/>
          <p:nvPr/>
        </p:nvSpPr>
        <p:spPr>
          <a:xfrm>
            <a:off x="4988208" y="76400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XC-0.1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B33A9C2-5EDE-4ABA-A5CD-B94A45C400AB}"/>
              </a:ext>
            </a:extLst>
          </p:cNvPr>
          <p:cNvCxnSpPr>
            <a:cxnSpLocks/>
          </p:cNvCxnSpPr>
          <p:nvPr/>
        </p:nvCxnSpPr>
        <p:spPr>
          <a:xfrm flipV="1">
            <a:off x="1524000" y="5491111"/>
            <a:ext cx="7385538" cy="2991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3C380D5-2652-4F95-9F4E-CA24E905B917}"/>
              </a:ext>
            </a:extLst>
          </p:cNvPr>
          <p:cNvCxnSpPr>
            <a:cxnSpLocks/>
          </p:cNvCxnSpPr>
          <p:nvPr/>
        </p:nvCxnSpPr>
        <p:spPr>
          <a:xfrm flipV="1">
            <a:off x="890046" y="4482198"/>
            <a:ext cx="7971928" cy="14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C6059-BA5E-40D0-84B9-E6489B93A14D}"/>
              </a:ext>
            </a:extLst>
          </p:cNvPr>
          <p:cNvCxnSpPr>
            <a:cxnSpLocks/>
            <a:stCxn id="97" idx="3"/>
          </p:cNvCxnSpPr>
          <p:nvPr/>
        </p:nvCxnSpPr>
        <p:spPr>
          <a:xfrm>
            <a:off x="1456921" y="3448777"/>
            <a:ext cx="7457745" cy="205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90C2F-BD2D-4162-B882-EE52F587FEB7}"/>
              </a:ext>
            </a:extLst>
          </p:cNvPr>
          <p:cNvCxnSpPr>
            <a:cxnSpLocks/>
          </p:cNvCxnSpPr>
          <p:nvPr/>
        </p:nvCxnSpPr>
        <p:spPr>
          <a:xfrm flipV="1">
            <a:off x="1456921" y="2505284"/>
            <a:ext cx="7431502" cy="1332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6947F5-1A08-4CEB-873A-F61130C7914B}"/>
              </a:ext>
            </a:extLst>
          </p:cNvPr>
          <p:cNvCxnSpPr>
            <a:cxnSpLocks/>
          </p:cNvCxnSpPr>
          <p:nvPr/>
        </p:nvCxnSpPr>
        <p:spPr>
          <a:xfrm flipV="1">
            <a:off x="1456921" y="1563736"/>
            <a:ext cx="7388759" cy="328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20BA32C7-3D96-484E-9286-255DC7C5C06F}"/>
              </a:ext>
            </a:extLst>
          </p:cNvPr>
          <p:cNvSpPr/>
          <p:nvPr/>
        </p:nvSpPr>
        <p:spPr>
          <a:xfrm>
            <a:off x="-32638" y="1346907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F4B3218-2EDC-4FB5-8C24-9A5D3C6B77F0}"/>
              </a:ext>
            </a:extLst>
          </p:cNvPr>
          <p:cNvSpPr/>
          <p:nvPr/>
        </p:nvSpPr>
        <p:spPr>
          <a:xfrm>
            <a:off x="-50665" y="2264083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90B551-4FA5-4369-98B8-3BED2BC227E2}"/>
              </a:ext>
            </a:extLst>
          </p:cNvPr>
          <p:cNvSpPr/>
          <p:nvPr/>
        </p:nvSpPr>
        <p:spPr>
          <a:xfrm>
            <a:off x="-61443" y="3217944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C9170C-599B-4108-9996-5718928FC0BA}"/>
              </a:ext>
            </a:extLst>
          </p:cNvPr>
          <p:cNvSpPr/>
          <p:nvPr/>
        </p:nvSpPr>
        <p:spPr>
          <a:xfrm>
            <a:off x="-42587" y="4276838"/>
            <a:ext cx="1673856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0.01 ab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47182B6-09BE-45D4-BC58-545846D8B4AD}"/>
              </a:ext>
            </a:extLst>
          </p:cNvPr>
          <p:cNvSpPr/>
          <p:nvPr/>
        </p:nvSpPr>
        <p:spPr>
          <a:xfrm>
            <a:off x="-31848" y="5249167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fb</a:t>
            </a:r>
            <a:r>
              <a:rPr lang="en-US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C274B-4ADB-4FF2-A582-92093EF4C6B5}"/>
              </a:ext>
            </a:extLst>
          </p:cNvPr>
          <p:cNvCxnSpPr>
            <a:cxnSpLocks/>
          </p:cNvCxnSpPr>
          <p:nvPr/>
        </p:nvCxnSpPr>
        <p:spPr>
          <a:xfrm>
            <a:off x="5617977" y="1116198"/>
            <a:ext cx="3018" cy="1931176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F7742D-2866-4A79-838F-C343E694DF73}"/>
              </a:ext>
            </a:extLst>
          </p:cNvPr>
          <p:cNvCxnSpPr>
            <a:cxnSpLocks/>
          </p:cNvCxnSpPr>
          <p:nvPr/>
        </p:nvCxnSpPr>
        <p:spPr>
          <a:xfrm>
            <a:off x="7220725" y="2130199"/>
            <a:ext cx="13902" cy="2351999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D2B9EC-CD60-4A3E-B632-A773C4D3AF1A}"/>
              </a:ext>
            </a:extLst>
          </p:cNvPr>
          <p:cNvCxnSpPr>
            <a:cxnSpLocks/>
            <a:endCxn id="19" idx="2"/>
          </p:cNvCxnSpPr>
          <p:nvPr/>
        </p:nvCxnSpPr>
        <p:spPr>
          <a:xfrm flipH="1">
            <a:off x="8709352" y="4226875"/>
            <a:ext cx="24774" cy="2024411"/>
          </a:xfrm>
          <a:prstGeom prst="line">
            <a:avLst/>
          </a:prstGeom>
          <a:ln w="34925">
            <a:solidFill>
              <a:srgbClr val="C00000"/>
            </a:solidFill>
            <a:headEnd type="diamond"/>
            <a:tailEnd type="diamon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2182A-42A5-404F-AA9E-475684C0A9EF}"/>
              </a:ext>
            </a:extLst>
          </p:cNvPr>
          <p:cNvSpPr/>
          <p:nvPr/>
        </p:nvSpPr>
        <p:spPr>
          <a:xfrm>
            <a:off x="6781682" y="5805251"/>
            <a:ext cx="905889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b="1" dirty="0"/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59F44FC2-E1FB-4DD9-B5BE-8EB70B523E82}"/>
              </a:ext>
            </a:extLst>
          </p:cNvPr>
          <p:cNvSpPr/>
          <p:nvPr/>
        </p:nvSpPr>
        <p:spPr>
          <a:xfrm>
            <a:off x="3391360" y="1380044"/>
            <a:ext cx="1478711" cy="826457"/>
          </a:xfrm>
          <a:prstGeom prst="wedgeRoundRectCallout">
            <a:avLst>
              <a:gd name="adj1" fmla="val 91392"/>
              <a:gd name="adj2" fmla="val -59953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G=1 TV/m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0.1-1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P=&lt; 1TWh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Cost=&lt;1 LHCU?</a:t>
            </a: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0061AC52-4353-4F9C-B3CE-24307890D8EE}"/>
              </a:ext>
            </a:extLst>
          </p:cNvPr>
          <p:cNvSpPr/>
          <p:nvPr/>
        </p:nvSpPr>
        <p:spPr>
          <a:xfrm>
            <a:off x="5532764" y="1166612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200B74B7-F553-4C61-978A-65283A1CA73E}"/>
              </a:ext>
            </a:extLst>
          </p:cNvPr>
          <p:cNvSpPr/>
          <p:nvPr/>
        </p:nvSpPr>
        <p:spPr>
          <a:xfrm>
            <a:off x="7143130" y="2871527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085E8E0F-48A2-43A9-A6F9-8CCD2ACFB31A}"/>
              </a:ext>
            </a:extLst>
          </p:cNvPr>
          <p:cNvSpPr/>
          <p:nvPr/>
        </p:nvSpPr>
        <p:spPr>
          <a:xfrm>
            <a:off x="8652751" y="5004968"/>
            <a:ext cx="209223" cy="175847"/>
          </a:xfrm>
          <a:prstGeom prst="hexagon">
            <a:avLst/>
          </a:prstGeom>
          <a:solidFill>
            <a:srgbClr val="C00000"/>
          </a:solidFill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2F6A78-70A9-4DEE-98B9-9F630B223AB6}"/>
              </a:ext>
            </a:extLst>
          </p:cNvPr>
          <p:cNvSpPr txBox="1"/>
          <p:nvPr/>
        </p:nvSpPr>
        <p:spPr>
          <a:xfrm>
            <a:off x="8044784" y="512478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XC-10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2580C7E-F8D2-4787-8090-D0E589023BBA}"/>
              </a:ext>
            </a:extLst>
          </p:cNvPr>
          <p:cNvSpPr/>
          <p:nvPr/>
        </p:nvSpPr>
        <p:spPr>
          <a:xfrm>
            <a:off x="7593441" y="1037770"/>
            <a:ext cx="1478711" cy="826457"/>
          </a:xfrm>
          <a:prstGeom prst="wedgeRoundRectCallout">
            <a:avLst>
              <a:gd name="adj1" fmla="val -56067"/>
              <a:gd name="adj2" fmla="val 151873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G=1-10 TV/m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0.1-1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P=&lt; 1TWh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Cost=&lt;3 LHCU?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274BA10A-94DD-4086-A191-4267E7A7A6A5}"/>
              </a:ext>
            </a:extLst>
          </p:cNvPr>
          <p:cNvSpPr/>
          <p:nvPr/>
        </p:nvSpPr>
        <p:spPr>
          <a:xfrm>
            <a:off x="6156952" y="4640688"/>
            <a:ext cx="1478711" cy="826457"/>
          </a:xfrm>
          <a:prstGeom prst="wedgeRoundRectCallout">
            <a:avLst>
              <a:gd name="adj1" fmla="val 78179"/>
              <a:gd name="adj2" fmla="val 32721"/>
              <a:gd name="adj3" fmla="val 16667"/>
            </a:avLst>
          </a:prstGeom>
          <a:solidFill>
            <a:schemeClr val="bg2">
              <a:alpha val="13000"/>
            </a:schemeClr>
          </a:solidFill>
          <a:ln w="190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G=1-10 TV/m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1-10 km</a:t>
            </a:r>
          </a:p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P=&lt; 2TWh</a:t>
            </a: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Cost=&lt;10 LHCU?</a:t>
            </a:r>
          </a:p>
        </p:txBody>
      </p:sp>
    </p:spTree>
    <p:extLst>
      <p:ext uri="{BB962C8B-B14F-4D97-AF65-F5344CB8AC3E}">
        <p14:creationId xmlns:p14="http://schemas.microsoft.com/office/powerpoint/2010/main" val="23111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9" grpId="0" animBg="1"/>
      <p:bldP spid="6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8" y="70500"/>
            <a:ext cx="8988137" cy="6417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Main Conclusions: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82" y="876355"/>
            <a:ext cx="8944303" cy="5524441"/>
          </a:xfrm>
          <a:noFill/>
        </p:spPr>
        <p:txBody>
          <a:bodyPr/>
          <a:lstStyle/>
          <a:p>
            <a:pPr>
              <a:lnSpc>
                <a:spcPts val="336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ultimate high energy colliders:</a:t>
            </a:r>
            <a:endParaRPr lang="en-US" sz="2800" dirty="0"/>
          </a:p>
          <a:p>
            <a:pPr lvl="1">
              <a:lnSpc>
                <a:spcPts val="3360"/>
              </a:lnSpc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thrust is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  <a:p>
            <a:pPr lvl="1">
              <a:lnSpc>
                <a:spcPts val="3360"/>
              </a:lnSpc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concern/limit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Cost</a:t>
            </a:r>
          </a:p>
          <a:p>
            <a:pPr lvl="1">
              <a:lnSpc>
                <a:spcPts val="3360"/>
              </a:lnSpc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focus is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Luminosity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Power</a:t>
            </a:r>
          </a:p>
          <a:p>
            <a:pPr lvl="1">
              <a:lnSpc>
                <a:spcPts val="3360"/>
              </a:lnSpc>
            </a:pP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other important factors (CO</a:t>
            </a:r>
            <a:r>
              <a:rPr lang="en-US" sz="2400" b="1" i="1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footprint,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ts val="336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Cost: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ts val="3360"/>
              </a:lnSpc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Critically dependent on core acceleration technology</a:t>
            </a:r>
          </a:p>
          <a:p>
            <a:pPr lvl="1">
              <a:lnSpc>
                <a:spcPts val="3360"/>
              </a:lnSpc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injectors and infrastructure greatly help</a:t>
            </a:r>
          </a:p>
          <a:p>
            <a:pPr>
              <a:lnSpc>
                <a:spcPts val="336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nergy means low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uminosity :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ts val="3360"/>
              </a:lnSpc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expect more than 0.1-1 ab</a:t>
            </a:r>
            <a:r>
              <a:rPr lang="en-US" sz="24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30TeV - 1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ts val="3360"/>
              </a:lnSpc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Assume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ower limited to 1-3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TWh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(1-3 x LHC)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60BBE-3263-4E2D-A12D-B203C2A7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25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8" y="70500"/>
            <a:ext cx="8988137" cy="6417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Main Conclusions (2):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82" y="712242"/>
            <a:ext cx="8944303" cy="551662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considered collider types:</a:t>
            </a:r>
            <a:endParaRPr lang="en-US" sz="2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limit is ~100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(14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cme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parton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limit is ~0.4-0.5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limit is between 30 and 100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RF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– limit is between 3 and 10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Plasma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Exotic crystal </a:t>
            </a:r>
            <a:r>
              <a:rPr lang="el-GR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μμ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promise of 0.1-1 </a:t>
            </a:r>
            <a:r>
              <a:rPr lang="en-US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low </a:t>
            </a:r>
            <a:r>
              <a:rPr lang="en-US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uminosity</a:t>
            </a:r>
            <a:endParaRPr lang="en-US" sz="24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Muons are particles of the future</a:t>
            </a: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00"/>
                </a:solidFill>
              </a:rPr>
              <a:t>			Helpful/cited references (next slide)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60BBE-3263-4E2D-A12D-B203C2A7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B824E306-1850-4A92-8BF6-9918C81670C1}"/>
              </a:ext>
            </a:extLst>
          </p:cNvPr>
          <p:cNvSpPr/>
          <p:nvPr/>
        </p:nvSpPr>
        <p:spPr>
          <a:xfrm rot="10800000">
            <a:off x="3192188" y="3487118"/>
            <a:ext cx="247973" cy="936389"/>
          </a:xfrm>
          <a:prstGeom prst="leftBrace">
            <a:avLst>
              <a:gd name="adj1" fmla="val 9456"/>
              <a:gd name="adj2" fmla="val 84142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51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9" y="165310"/>
            <a:ext cx="8988137" cy="641739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/>
              <a:t>(Some Useful) References: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48" y="1453662"/>
            <a:ext cx="8944303" cy="462670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ITF Report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T.Roser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400" dirty="0">
                <a:hlinkClick r:id="rId3"/>
              </a:rPr>
              <a:t>arXiv:2208.06030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RMP Colliders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V.Shiltsev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F.Zimmermann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+mj-lt"/>
              </a:rPr>
              <a:t>Rev.Mod.Phys</a:t>
            </a:r>
            <a:r>
              <a:rPr lang="en-US" sz="1800" i="1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800" dirty="0">
                <a:solidFill>
                  <a:schemeClr val="tx2"/>
                </a:solidFill>
                <a:latin typeface="+mj-lt"/>
                <a:cs typeface="Helvetica" panose="020B0604020202020204" pitchFamily="34" charset="0"/>
              </a:rPr>
              <a:t>93, 015006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Helvetica" panose="020B0604020202020204" pitchFamily="34" charset="0"/>
              </a:rPr>
              <a:t>(2021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); 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see also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arxiv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>
              <a:buFont typeface="+mj-lt"/>
              <a:buAutoNum type="arabicPeriod"/>
            </a:pPr>
            <a:r>
              <a:rPr lang="el-GR" sz="18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αβγ</a:t>
            </a:r>
            <a:r>
              <a:rPr lang="en-US" sz="1800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model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V.Shiltsev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JINST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9 T07002 (2014).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Ultimate Limits of Colliders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V.Shiltsev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Proc. IPAC’21, WEPAB017 (2021).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Nature Physics MC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K.Long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Nature Physics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(2021), see also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arxiv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Eloisatron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W.Barletta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in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AIP Conference Proceedings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vol. 351, no. 1, pp. 56-67(1996).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Xtal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collider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V.Shiltsev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Physics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Uspekhi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 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v.55 (10), p.1033 (2012).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F.Zimmermann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NIMA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909 (2018): 33-37; see also ARIES Workshops summary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T.Raubenheimer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- Phys. Rev. ST Accel. Beams 3, 121002 (2000).</a:t>
            </a:r>
          </a:p>
          <a:p>
            <a:pPr>
              <a:buFont typeface="+mj-lt"/>
              <a:buAutoNum type="arabicPeriod"/>
            </a:pPr>
            <a:r>
              <a:rPr lang="en-US" sz="1800" dirty="0" err="1">
                <a:solidFill>
                  <a:schemeClr val="tx1"/>
                </a:solidFill>
                <a:latin typeface="+mn-lt"/>
              </a:rPr>
              <a:t>D.Schulte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Plasma Colliders –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Rev.Accel.Sci.Tech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9 (2016): 209-233.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2019 Crystal Workshop - eds.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T.Tajima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et al,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Beam Acceleration in Crystals and Nanostructures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(World Scientific, 2020) 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CPT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-theorem –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V.Shiltsev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Mod. Phys. Lett. A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vol. 26, No. 11 (2011) pp. 761-772.</a:t>
            </a:r>
          </a:p>
          <a:p>
            <a:pPr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>
              <a:buFont typeface="+mj-lt"/>
              <a:buAutoNum type="arabicPeriod"/>
            </a:pPr>
            <a:endParaRPr lang="en-US" sz="1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249C6-38FC-4578-A8F0-233F29A1E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09/06/22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45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27940-EAA9-4FF8-A6E5-395419012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86" y="4637399"/>
            <a:ext cx="8809464" cy="300958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Special thanks to</a:t>
            </a:r>
          </a:p>
          <a:p>
            <a:pPr lvl="1"/>
            <a:r>
              <a:rPr lang="en-US" sz="1600" i="1" dirty="0">
                <a:solidFill>
                  <a:srgbClr val="0000FF"/>
                </a:solidFill>
              </a:rPr>
              <a:t>My AF co-conveners </a:t>
            </a:r>
            <a:r>
              <a:rPr lang="en-US" sz="1600" i="1" dirty="0" err="1">
                <a:solidFill>
                  <a:srgbClr val="0000FF"/>
                </a:solidFill>
              </a:rPr>
              <a:t>S.Gourlay</a:t>
            </a:r>
            <a:r>
              <a:rPr lang="en-US" sz="1600" i="1" dirty="0">
                <a:solidFill>
                  <a:srgbClr val="0000FF"/>
                </a:solidFill>
              </a:rPr>
              <a:t> and </a:t>
            </a:r>
            <a:r>
              <a:rPr lang="en-US" sz="1600" i="1" dirty="0" err="1">
                <a:solidFill>
                  <a:srgbClr val="0000FF"/>
                </a:solidFill>
              </a:rPr>
              <a:t>T.Raubenheimer</a:t>
            </a:r>
            <a:r>
              <a:rPr lang="en-US" sz="1600" i="1" dirty="0">
                <a:solidFill>
                  <a:srgbClr val="0000FF"/>
                </a:solidFill>
              </a:rPr>
              <a:t>, and AF3 conveners - Angeles, Qing Qin, Frank Z and Georg H.</a:t>
            </a:r>
            <a:endParaRPr lang="en-US" sz="1600" i="1" dirty="0"/>
          </a:p>
          <a:p>
            <a:pPr lvl="1"/>
            <a:r>
              <a:rPr lang="en-US" sz="1600" i="1" dirty="0">
                <a:solidFill>
                  <a:srgbClr val="0000FF"/>
                </a:solidFill>
              </a:rPr>
              <a:t>Marica and Organizers of the eeFACT’22 Workshop</a:t>
            </a:r>
            <a:endParaRPr lang="en-US" sz="1600" i="1" dirty="0"/>
          </a:p>
          <a:p>
            <a:r>
              <a:rPr lang="en-US" sz="1800" dirty="0">
                <a:solidFill>
                  <a:srgbClr val="C00000"/>
                </a:solidFill>
              </a:rPr>
              <a:t>… as final note, tons of material (all reports, </a:t>
            </a:r>
            <a:r>
              <a:rPr lang="en-US" sz="1800" dirty="0" err="1">
                <a:solidFill>
                  <a:srgbClr val="C00000"/>
                </a:solidFill>
              </a:rPr>
              <a:t>etc</a:t>
            </a:r>
            <a:r>
              <a:rPr lang="en-US" sz="1800" dirty="0">
                <a:solidFill>
                  <a:srgbClr val="C00000"/>
                </a:solidFill>
              </a:rPr>
              <a:t>) available at: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CEE3-952E-4A87-B855-BFD0CAA2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F8FED-D515-4255-9434-8E27CE11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8C56-0CFC-4719-97D7-A4DD077F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BAD52-3001-4294-8475-DA34C8B17B94}"/>
              </a:ext>
            </a:extLst>
          </p:cNvPr>
          <p:cNvSpPr txBox="1"/>
          <p:nvPr/>
        </p:nvSpPr>
        <p:spPr>
          <a:xfrm>
            <a:off x="1257300" y="6053213"/>
            <a:ext cx="5501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ighlight>
                  <a:srgbClr val="FFFF00"/>
                </a:highlight>
                <a:hlinkClick r:id="rId2"/>
              </a:rPr>
              <a:t>https://snowmass21.org/accelerator/start</a:t>
            </a:r>
            <a:endParaRPr lang="en-US" sz="2000" dirty="0">
              <a:highlight>
                <a:srgbClr val="FFFF00"/>
              </a:highlight>
            </a:endParaRPr>
          </a:p>
          <a:p>
            <a:pPr algn="ctr"/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C79B8B-8019-44E0-9EE8-12078574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773" y="1084391"/>
            <a:ext cx="6158606" cy="3462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682E7-B5CE-4B12-A566-7D27F864DAD5}"/>
              </a:ext>
            </a:extLst>
          </p:cNvPr>
          <p:cNvSpPr txBox="1"/>
          <p:nvPr/>
        </p:nvSpPr>
        <p:spPr>
          <a:xfrm>
            <a:off x="821124" y="139848"/>
            <a:ext cx="7501752" cy="1107996"/>
          </a:xfrm>
          <a:prstGeom prst="rect">
            <a:avLst/>
          </a:prstGeom>
          <a:solidFill>
            <a:schemeClr val="lt1"/>
          </a:solidFill>
          <a:effectLst>
            <a:glow rad="635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Thanks for 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919397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6E884-6126-454D-90B5-43E79FDF5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CA021-BD46-49D6-A992-3F83BD7EAC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37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69CBB-F7BF-4E25-8F57-86CB55CAA7C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09199-1396-43F5-A579-0527CD1D6C93}"/>
              </a:ext>
            </a:extLst>
          </p:cNvPr>
          <p:cNvSpPr txBox="1"/>
          <p:nvPr/>
        </p:nvSpPr>
        <p:spPr>
          <a:xfrm>
            <a:off x="2734798" y="2767568"/>
            <a:ext cx="367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273653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FDC-E575-8445-B2FB-6656D139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" y="118021"/>
            <a:ext cx="9200146" cy="497235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Snowmass’21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Accelerator Frontier Conveners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46B37-E699-4A48-82CD-BD2403780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5B9B0-2BC6-C143-8D42-282EA71E29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8305E-10A9-4AE6-BDD6-D6F2A25A879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r>
              <a:rPr lang="en-US"/>
              <a:t>09/06/22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017DF0-28EC-1647-90A9-B8A896E0E96E}"/>
              </a:ext>
            </a:extLst>
          </p:cNvPr>
          <p:cNvGrpSpPr/>
          <p:nvPr/>
        </p:nvGrpSpPr>
        <p:grpSpPr>
          <a:xfrm>
            <a:off x="1208670" y="747658"/>
            <a:ext cx="6682378" cy="1658613"/>
            <a:chOff x="1208670" y="978112"/>
            <a:chExt cx="6682378" cy="165861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2DE16A-0B91-EE47-AEE1-E4B9C94EF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7084" y="980755"/>
              <a:ext cx="1174630" cy="13431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002E237-F9AD-7E44-BBD6-A8476C8E8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1220" y="978112"/>
              <a:ext cx="1054474" cy="13457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4A9E6B-D7EE-3E4B-A9D5-72F6DD86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5890" y="978112"/>
              <a:ext cx="1087743" cy="13457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676926-1DF5-1644-B2DD-2228512DB9AE}"/>
                </a:ext>
              </a:extLst>
            </p:cNvPr>
            <p:cNvSpPr txBox="1"/>
            <p:nvPr/>
          </p:nvSpPr>
          <p:spPr>
            <a:xfrm>
              <a:off x="1208670" y="2323878"/>
              <a:ext cx="18714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Steve </a:t>
              </a:r>
              <a:r>
                <a:rPr lang="en-US" sz="1400" dirty="0" err="1"/>
                <a:t>Gourlay</a:t>
              </a:r>
              <a:r>
                <a:rPr lang="en-US" sz="1400" dirty="0"/>
                <a:t> (LBNL)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714B43-5D3C-1B43-8820-28F86D04E97D}"/>
                </a:ext>
              </a:extLst>
            </p:cNvPr>
            <p:cNvSpPr txBox="1"/>
            <p:nvPr/>
          </p:nvSpPr>
          <p:spPr>
            <a:xfrm>
              <a:off x="3483281" y="2328948"/>
              <a:ext cx="2170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Tor </a:t>
              </a:r>
              <a:r>
                <a:rPr lang="en-US" sz="1400" dirty="0" err="1"/>
                <a:t>Raubenheimer</a:t>
              </a:r>
              <a:r>
                <a:rPr lang="en-US" sz="1400" dirty="0"/>
                <a:t> (SLAC)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CCCE8D-5F89-434A-AAD9-E4BC4840D011}"/>
                </a:ext>
              </a:extLst>
            </p:cNvPr>
            <p:cNvSpPr txBox="1"/>
            <p:nvPr/>
          </p:nvSpPr>
          <p:spPr>
            <a:xfrm>
              <a:off x="5968473" y="2323878"/>
              <a:ext cx="19225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Vladimir </a:t>
              </a:r>
              <a:r>
                <a:rPr lang="en-US" sz="1400" dirty="0" err="1"/>
                <a:t>Shiltsev</a:t>
              </a:r>
              <a:r>
                <a:rPr lang="en-US" sz="1400" dirty="0"/>
                <a:t> (FNAL)</a:t>
              </a:r>
            </a:p>
          </p:txBody>
        </p: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F700E55-B000-224D-9285-C14D4F3F1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366809"/>
              </p:ext>
            </p:extLst>
          </p:nvPr>
        </p:nvGraphicFramePr>
        <p:xfrm>
          <a:off x="67" y="2694699"/>
          <a:ext cx="9143999" cy="38228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8767">
                  <a:extLst>
                    <a:ext uri="{9D8B030D-6E8A-4147-A177-3AD203B41FA5}">
                      <a16:colId xmlns:a16="http://schemas.microsoft.com/office/drawing/2014/main" val="21203503"/>
                    </a:ext>
                  </a:extLst>
                </a:gridCol>
                <a:gridCol w="2403293">
                  <a:extLst>
                    <a:ext uri="{9D8B030D-6E8A-4147-A177-3AD203B41FA5}">
                      <a16:colId xmlns:a16="http://schemas.microsoft.com/office/drawing/2014/main" val="3391633599"/>
                    </a:ext>
                  </a:extLst>
                </a:gridCol>
                <a:gridCol w="1611724">
                  <a:extLst>
                    <a:ext uri="{9D8B030D-6E8A-4147-A177-3AD203B41FA5}">
                      <a16:colId xmlns:a16="http://schemas.microsoft.com/office/drawing/2014/main" val="2692892357"/>
                    </a:ext>
                  </a:extLst>
                </a:gridCol>
                <a:gridCol w="1767016">
                  <a:extLst>
                    <a:ext uri="{9D8B030D-6E8A-4147-A177-3AD203B41FA5}">
                      <a16:colId xmlns:a16="http://schemas.microsoft.com/office/drawing/2014/main" val="353160574"/>
                    </a:ext>
                  </a:extLst>
                </a:gridCol>
                <a:gridCol w="1581665">
                  <a:extLst>
                    <a:ext uri="{9D8B030D-6E8A-4147-A177-3AD203B41FA5}">
                      <a16:colId xmlns:a16="http://schemas.microsoft.com/office/drawing/2014/main" val="3438868881"/>
                    </a:ext>
                  </a:extLst>
                </a:gridCol>
                <a:gridCol w="1161534">
                  <a:extLst>
                    <a:ext uri="{9D8B030D-6E8A-4147-A177-3AD203B41FA5}">
                      <a16:colId xmlns:a16="http://schemas.microsoft.com/office/drawing/2014/main" val="3822259822"/>
                    </a:ext>
                  </a:extLst>
                </a:gridCol>
              </a:tblGrid>
              <a:tr h="29049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Topical Group</a:t>
                      </a:r>
                      <a:endParaRPr lang="en-US" sz="1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Topical Group co-Conveners</a:t>
                      </a:r>
                      <a:endParaRPr lang="en-US" sz="12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228794"/>
                  </a:ext>
                </a:extLst>
              </a:tr>
              <a:tr h="290499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AF01</a:t>
                      </a:r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Beam Phys &amp; Accel. Education</a:t>
                      </a:r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Z. Huang (Stanford)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M. Bai (SLAC) 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S. Lund (MSU)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292982"/>
                  </a:ext>
                </a:extLst>
              </a:tr>
              <a:tr h="304822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AF02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Accelerators for Neutrinos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J. Galambos (ORNL)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Zwaska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(FNAL)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Arduini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(CERN)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932856"/>
                  </a:ext>
                </a:extLst>
              </a:tr>
              <a:tr h="318316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AF03</a:t>
                      </a:r>
                      <a:endParaRPr lang="en-US" sz="1200" b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Accelerators for EW/Higgs</a:t>
                      </a:r>
                      <a:endParaRPr lang="en-US" sz="1200" b="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F. Zimmermann (CERN)</a:t>
                      </a:r>
                      <a:endParaRPr lang="en-US" sz="1200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Q. Qin (ESRF)</a:t>
                      </a:r>
                      <a:endParaRPr lang="en-US" sz="1200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solidFill>
                            <a:srgbClr val="C00000"/>
                          </a:solidFill>
                        </a:rPr>
                        <a:t>G.Hoffstaetter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</a:rPr>
                        <a:t> (Cornell)</a:t>
                      </a:r>
                    </a:p>
                    <a:p>
                      <a:pPr algn="l"/>
                      <a:r>
                        <a:rPr lang="en-US" sz="1200" b="0" dirty="0" err="1">
                          <a:solidFill>
                            <a:srgbClr val="C00000"/>
                          </a:solidFill>
                        </a:rPr>
                        <a:t>A.Faus-Golfe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</a:rPr>
                        <a:t> (IN2P3)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006875"/>
                  </a:ext>
                </a:extLst>
              </a:tr>
              <a:tr h="294739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AF04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Multi-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TeV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Colliders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M. Palmer (BNL)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Valishev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(FNAL)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N. Pastrone (INFN)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J.Tang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(IHEP)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836308"/>
                  </a:ext>
                </a:extLst>
              </a:tr>
              <a:tr h="504295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AF05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Accelerators for PBC and Rare Processes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Prebys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(UC Davis)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M. Lamont (CERN)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Richard Milner (MIT)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71289"/>
                  </a:ext>
                </a:extLst>
              </a:tr>
              <a:tr h="504295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AF06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Advanced Accelerator Concepts</a:t>
                      </a:r>
                      <a:endParaRPr lang="en-US" sz="1200" b="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C. Geddes (LBNL)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M. Hogan (SLAC)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P.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Musumeci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(UCLA)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R. Assmann (DESY)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29653"/>
                  </a:ext>
                </a:extLst>
              </a:tr>
              <a:tr h="290499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AF07</a:t>
                      </a:r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Accelerator Technology R&amp;D</a:t>
                      </a:r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439555"/>
                  </a:ext>
                </a:extLst>
              </a:tr>
              <a:tr h="278066"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Sub-Group RF</a:t>
                      </a:r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E. Nanni (LBNL)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H.Weise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(DESY)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S. Belomestnykh (FNAL)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451427"/>
                  </a:ext>
                </a:extLst>
              </a:tr>
              <a:tr h="278066"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Sub-Group Magnets</a:t>
                      </a:r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G.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Sabbi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(LBNL)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S.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Zlobin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(FNAL)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S.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Izquierdo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Bermudez (CERN)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157029"/>
                  </a:ext>
                </a:extLst>
              </a:tr>
              <a:tr h="329828"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Sub-Group Targets/Sources</a:t>
                      </a:r>
                      <a:endParaRPr lang="en-US" sz="12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C. 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Barbier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(ORNL)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Y. Sun (ANL)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kern="1200" dirty="0">
                          <a:solidFill>
                            <a:srgbClr val="7030A0"/>
                          </a:solidFill>
                          <a:effectLst/>
                        </a:rPr>
                        <a:t>Frederique </a:t>
                      </a:r>
                      <a:r>
                        <a:rPr lang="en-US" sz="1200" kern="1200" dirty="0" err="1">
                          <a:solidFill>
                            <a:srgbClr val="7030A0"/>
                          </a:solidFill>
                          <a:effectLst/>
                        </a:rPr>
                        <a:t>Pellemoine</a:t>
                      </a:r>
                      <a:r>
                        <a:rPr lang="en-US" sz="1200" kern="1200" dirty="0">
                          <a:solidFill>
                            <a:srgbClr val="7030A0"/>
                          </a:solidFill>
                          <a:effectLst/>
                        </a:rPr>
                        <a:t>  (FNAL)</a:t>
                      </a:r>
                      <a:endParaRPr lang="en-US" sz="1200" b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128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97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B35B9-5586-4692-97D8-A15BFA67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8F794-F0A6-451C-A2C5-039AE2E4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3484-461D-468C-8622-CC7B3B13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5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BA41403-1094-46E9-A0C3-FF1A7D22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639323" cy="637310"/>
          </a:xfrm>
        </p:spPr>
        <p:txBody>
          <a:bodyPr/>
          <a:lstStyle/>
          <a:p>
            <a:r>
              <a:rPr lang="en-US" dirty="0"/>
              <a:t>AF Report: Exec. Summary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FC8756A-E2F6-4324-88CD-DFCA03C27831}"/>
              </a:ext>
            </a:extLst>
          </p:cNvPr>
          <p:cNvSpPr txBox="1">
            <a:spLocks/>
          </p:cNvSpPr>
          <p:nvPr/>
        </p:nvSpPr>
        <p:spPr>
          <a:xfrm>
            <a:off x="202247" y="828037"/>
            <a:ext cx="5903825" cy="5883275"/>
          </a:xfrm>
          <a:prstGeom prst="rect">
            <a:avLst/>
          </a:prstGeom>
          <a:solidFill>
            <a:schemeClr val="lt1"/>
          </a:solidFill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“Intro”: 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000" dirty="0">
                <a:solidFill>
                  <a:srgbClr val="003087"/>
                </a:solidFill>
              </a:rPr>
              <a:t>Since last P5, this Snowmass’21 process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“Future Facilities”: 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TBD by P5 </a:t>
            </a:r>
            <a:r>
              <a:rPr lang="en-US" sz="2000" dirty="0">
                <a:solidFill>
                  <a:srgbClr val="003087"/>
                </a:solidFill>
              </a:rPr>
              <a:t>– accelerator/people need to be part of P5; ITF analysis can greatly help</a:t>
            </a:r>
          </a:p>
          <a:p>
            <a:pPr lvl="1"/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Multi-MW FNAL complex upgrade </a:t>
            </a:r>
            <a:r>
              <a:rPr lang="en-US" sz="2000" dirty="0">
                <a:solidFill>
                  <a:srgbClr val="003087"/>
                </a:solidFill>
              </a:rPr>
              <a:t>will be priority for NF in 2030 (AF ready)</a:t>
            </a:r>
          </a:p>
          <a:p>
            <a:pPr lvl="1"/>
            <a:r>
              <a:rPr lang="en-US" sz="2000" dirty="0">
                <a:solidFill>
                  <a:srgbClr val="003087"/>
                </a:solidFill>
              </a:rPr>
              <a:t>Many opportunities for Rare Processes (AF ready), incl. </a:t>
            </a:r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and utilize what we have</a:t>
            </a:r>
          </a:p>
          <a:p>
            <a:pPr lvl="1"/>
            <a:r>
              <a:rPr lang="en-US" sz="2000" dirty="0">
                <a:solidFill>
                  <a:srgbClr val="003087"/>
                </a:solidFill>
              </a:rPr>
              <a:t>Several Higgs/EW factories are feasible: </a:t>
            </a:r>
            <a:r>
              <a:rPr lang="en-US" sz="2000" i="1" dirty="0" err="1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FCCee</a:t>
            </a:r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C3 and HELEN </a:t>
            </a:r>
            <a:r>
              <a:rPr lang="en-US" sz="2000" dirty="0">
                <a:solidFill>
                  <a:srgbClr val="003087"/>
                </a:solidFill>
              </a:rPr>
              <a:t>to be explored</a:t>
            </a:r>
          </a:p>
          <a:p>
            <a:pPr lvl="1"/>
            <a:r>
              <a:rPr lang="en-US" sz="2000" i="1" dirty="0">
                <a:solidFill>
                  <a:srgbClr val="003087"/>
                </a:solidFill>
              </a:rPr>
              <a:t>O</a:t>
            </a:r>
            <a:r>
              <a:rPr lang="en-US" sz="2000" dirty="0">
                <a:solidFill>
                  <a:srgbClr val="003087"/>
                </a:solidFill>
              </a:rPr>
              <a:t>(10 </a:t>
            </a:r>
            <a:r>
              <a:rPr lang="en-US" sz="2000" dirty="0" err="1">
                <a:solidFill>
                  <a:srgbClr val="003087"/>
                </a:solidFill>
              </a:rPr>
              <a:t>TeV</a:t>
            </a:r>
            <a:r>
              <a:rPr lang="en-US" sz="2000" dirty="0">
                <a:solidFill>
                  <a:srgbClr val="003087"/>
                </a:solidFill>
              </a:rPr>
              <a:t>/</a:t>
            </a:r>
            <a:r>
              <a:rPr lang="en-US" sz="2000" dirty="0" err="1">
                <a:solidFill>
                  <a:srgbClr val="003087"/>
                </a:solidFill>
              </a:rPr>
              <a:t>parton</a:t>
            </a:r>
            <a:r>
              <a:rPr lang="en-US" sz="2000" dirty="0">
                <a:solidFill>
                  <a:srgbClr val="003087"/>
                </a:solidFill>
              </a:rPr>
              <a:t>) needed for &gt;2040’s, </a:t>
            </a:r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colliders</a:t>
            </a:r>
            <a:r>
              <a:rPr lang="en-US" sz="2000" dirty="0">
                <a:solidFill>
                  <a:srgbClr val="003087"/>
                </a:solidFill>
              </a:rPr>
              <a:t> to be explored/ pre-CDR by 2030</a:t>
            </a:r>
          </a:p>
          <a:p>
            <a:pPr lvl="1"/>
            <a:r>
              <a:rPr lang="en-US" sz="2000" dirty="0">
                <a:solidFill>
                  <a:srgbClr val="003087"/>
                </a:solidFill>
              </a:rPr>
              <a:t>Need an </a:t>
            </a:r>
            <a:r>
              <a:rPr lang="en-US" sz="2000" i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Future Colliders R&amp;D program</a:t>
            </a:r>
            <a:r>
              <a:rPr lang="en-US" sz="2000" dirty="0">
                <a:solidFill>
                  <a:srgbClr val="003087"/>
                </a:solidFill>
              </a:rPr>
              <a:t> in OHEP to provide design reports by next Snowmass/P5’2030 and engage internationally (FCC, ILC, IMCC)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000" dirty="0">
              <a:solidFill>
                <a:srgbClr val="003087"/>
              </a:solidFill>
            </a:endParaRPr>
          </a:p>
          <a:p>
            <a:endParaRPr lang="en-US" sz="18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3087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61A0A-BB7A-4D1E-BE97-29A7B556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042" y="732183"/>
            <a:ext cx="2702289" cy="311030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69CC3F-9448-4342-8664-03932DF6F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041" y="3887414"/>
            <a:ext cx="2702289" cy="295454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1548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A1EDA1-F0B4-4847-AB7B-1DEDBF19A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78" y="168449"/>
            <a:ext cx="3830782" cy="2528452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Multi-MW targets: </a:t>
            </a:r>
            <a:b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2.4 MW for PIP-III</a:t>
            </a:r>
            <a:b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- 4-8 MW for </a:t>
            </a:r>
            <a:b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muon collider</a:t>
            </a: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en-US" sz="2400" dirty="0"/>
            </a:br>
            <a:r>
              <a:rPr lang="en-US" dirty="0"/>
              <a:t>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323D2F5-7E02-481C-8016-8DC13663E7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09/06/22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80A80-4362-4DD4-B3B1-0AE031422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Limits of Colliders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E51C3-5380-40D5-B9C8-3218E72B7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6A0B260-C91F-4B17-B5FA-A30B439399EE}"/>
              </a:ext>
            </a:extLst>
          </p:cNvPr>
          <p:cNvSpPr txBox="1">
            <a:spLocks/>
          </p:cNvSpPr>
          <p:nvPr/>
        </p:nvSpPr>
        <p:spPr>
          <a:xfrm>
            <a:off x="4610914" y="1704370"/>
            <a:ext cx="4370534" cy="252845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7030A0"/>
                </a:solidFill>
              </a:rPr>
              <a:t>Magnets for </a:t>
            </a:r>
          </a:p>
          <a:p>
            <a:pPr algn="r"/>
            <a:r>
              <a:rPr lang="en-US" dirty="0">
                <a:solidFill>
                  <a:srgbClr val="7030A0"/>
                </a:solidFill>
              </a:rPr>
              <a:t>colliders and RCSs: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16T dipoles</a:t>
            </a:r>
          </a:p>
          <a:p>
            <a:pPr algn="r"/>
            <a:r>
              <a:rPr lang="en-US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- 40T solenoids    </a:t>
            </a:r>
            <a:br>
              <a:rPr lang="en-US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- 1000 T/s fast </a:t>
            </a:r>
          </a:p>
          <a:p>
            <a:pPr algn="r"/>
            <a:r>
              <a:rPr lang="en-US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ones </a:t>
            </a:r>
          </a:p>
          <a:p>
            <a:pPr algn="r"/>
            <a:r>
              <a:rPr lang="en-US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…coordinated </a:t>
            </a:r>
          </a:p>
          <a:p>
            <a:pPr algn="r"/>
            <a:r>
              <a:rPr lang="en-US" sz="24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US MDP</a:t>
            </a:r>
            <a:br>
              <a:rPr lang="en-US" sz="2400" dirty="0">
                <a:solidFill>
                  <a:srgbClr val="050C9B"/>
                </a:solidFill>
              </a:rPr>
            </a:br>
            <a:r>
              <a:rPr lang="en-US" dirty="0">
                <a:solidFill>
                  <a:srgbClr val="050C9B"/>
                </a:solidFill>
              </a:rPr>
              <a:t>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482D529-4028-4675-AD05-791644A7E2DA}"/>
              </a:ext>
            </a:extLst>
          </p:cNvPr>
          <p:cNvSpPr txBox="1">
            <a:spLocks/>
          </p:cNvSpPr>
          <p:nvPr/>
        </p:nvSpPr>
        <p:spPr>
          <a:xfrm>
            <a:off x="115989" y="4215002"/>
            <a:ext cx="4370534" cy="252845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Wakefields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br>
              <a:rPr lang="en-US" dirty="0">
                <a:solidFill>
                  <a:srgbClr val="339933"/>
                </a:solidFill>
              </a:rPr>
            </a:br>
            <a:r>
              <a:rPr lang="en-US" b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b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quality beams</a:t>
            </a:r>
          </a:p>
          <a:p>
            <a:r>
              <a:rPr lang="en-US" sz="2400" b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efficient drivers and staging</a:t>
            </a:r>
          </a:p>
          <a:p>
            <a:r>
              <a:rPr lang="en-US" sz="2400" b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close coordination with Int’l (Euro Roadmap, EUPRAXIA,..)</a:t>
            </a:r>
            <a:br>
              <a:rPr lang="en-US" sz="2400" dirty="0">
                <a:solidFill>
                  <a:srgbClr val="339933"/>
                </a:solidFill>
              </a:rPr>
            </a:br>
            <a:r>
              <a:rPr lang="en-US" dirty="0">
                <a:solidFill>
                  <a:srgbClr val="339933"/>
                </a:solidFill>
              </a:rPr>
              <a:t>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4F9B3B8-20B3-4AAC-82D8-7181930902AD}"/>
              </a:ext>
            </a:extLst>
          </p:cNvPr>
          <p:cNvSpPr txBox="1">
            <a:spLocks/>
          </p:cNvSpPr>
          <p:nvPr/>
        </p:nvSpPr>
        <p:spPr>
          <a:xfrm>
            <a:off x="4513553" y="4232822"/>
            <a:ext cx="4370534" cy="252845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dirty="0">
                <a:solidFill>
                  <a:srgbClr val="050C9B"/>
                </a:solidFill>
              </a:rPr>
              <a:t>SC/NC RF: </a:t>
            </a:r>
            <a:br>
              <a:rPr lang="en-US" dirty="0">
                <a:solidFill>
                  <a:srgbClr val="050C9B"/>
                </a:solidFill>
              </a:rPr>
            </a:br>
            <a:r>
              <a:rPr lang="en-US" b="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b="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70-120 MV/m C</a:t>
            </a:r>
            <a:r>
              <a:rPr lang="en-US" sz="2400" b="0" baseline="300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r"/>
            <a:r>
              <a:rPr lang="en-US" sz="2400" b="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- 70 MV/m TW SRF</a:t>
            </a:r>
          </a:p>
          <a:p>
            <a:pPr marL="342900" indent="-342900" algn="r">
              <a:buFontTx/>
              <a:buChar char="-"/>
            </a:pPr>
            <a:r>
              <a:rPr lang="en-US" sz="2400" b="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materials, high </a:t>
            </a:r>
            <a:r>
              <a:rPr lang="en-US" sz="2400" b="0" i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2400" b="0" i="1" baseline="-250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sz="2400" b="0" dirty="0">
              <a:solidFill>
                <a:srgbClr val="050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r">
              <a:buFontTx/>
              <a:buChar char="-"/>
            </a:pPr>
            <a:r>
              <a:rPr lang="en-US" sz="2400" b="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efficient RF sources</a:t>
            </a:r>
            <a:br>
              <a:rPr lang="en-US" sz="2400" dirty="0">
                <a:solidFill>
                  <a:srgbClr val="050C9B"/>
                </a:solidFill>
              </a:rPr>
            </a:br>
            <a:r>
              <a:rPr lang="en-US" dirty="0">
                <a:solidFill>
                  <a:srgbClr val="050C9B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71A337-F1F9-4F86-8E6E-43E23F36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286" y="1704370"/>
            <a:ext cx="4392117" cy="3056067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A8F8EDDE-4826-487F-A7C3-983CE0CE1240}"/>
              </a:ext>
            </a:extLst>
          </p:cNvPr>
          <p:cNvSpPr txBox="1">
            <a:spLocks/>
          </p:cNvSpPr>
          <p:nvPr/>
        </p:nvSpPr>
        <p:spPr>
          <a:xfrm>
            <a:off x="1013796" y="-211265"/>
            <a:ext cx="6999513" cy="79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3400"/>
              <a:buFont typeface="Calibri"/>
              <a:buNone/>
              <a:defRPr sz="2100" b="0" i="0" u="none" strike="noStrike" cap="none">
                <a:solidFill>
                  <a:srgbClr val="1514C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R&amp;D: Next Decade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E294C-7773-4703-943F-287AAF1FA2AB}"/>
              </a:ext>
            </a:extLst>
          </p:cNvPr>
          <p:cNvSpPr txBox="1"/>
          <p:nvPr/>
        </p:nvSpPr>
        <p:spPr>
          <a:xfrm>
            <a:off x="2098921" y="1870491"/>
            <a:ext cx="4697260" cy="2723823"/>
          </a:xfrm>
          <a:prstGeom prst="rect">
            <a:avLst/>
          </a:prstGeom>
          <a:solidFill>
            <a:schemeClr val="lt1"/>
          </a:solidFill>
          <a:effectLst>
            <a:glow rad="215900">
              <a:srgbClr val="C00000">
                <a:alpha val="40000"/>
              </a:srgbClr>
            </a:glow>
            <a:softEdge rad="12700"/>
          </a:effectLst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&amp; Beam Physics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High intensity/brightness beam</a:t>
            </a: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 acceleration and control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High performance computer modeling and AI/ML approaches </a:t>
            </a:r>
            <a:endParaRPr lang="en-US" sz="1800" dirty="0">
              <a:solidFill>
                <a:srgbClr val="C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</a:t>
            </a:r>
            <a:r>
              <a:rPr lang="en-US" sz="1800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esign integration and optimization</a:t>
            </a:r>
            <a:r>
              <a:rPr lang="en-US" sz="1800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, incl energy efficiency</a:t>
            </a:r>
            <a:endParaRPr lang="en-US" sz="1800" dirty="0">
              <a:solidFill>
                <a:srgbClr val="C00000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lvl="2"/>
            <a:r>
              <a:rPr lang="en-US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12DF2-5F67-4EB9-B563-F516E2EBB590}"/>
              </a:ext>
            </a:extLst>
          </p:cNvPr>
          <p:cNvSpPr txBox="1"/>
          <p:nvPr/>
        </p:nvSpPr>
        <p:spPr>
          <a:xfrm>
            <a:off x="589955" y="6473279"/>
            <a:ext cx="73601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highlight>
                  <a:srgbClr val="FFFF00"/>
                </a:highlight>
              </a:rPr>
              <a:t>Full AF “final draft” report available and via </a:t>
            </a:r>
            <a:r>
              <a:rPr lang="en-US" sz="1600" dirty="0">
                <a:solidFill>
                  <a:srgbClr val="003087"/>
                </a:solidFill>
                <a:hlinkClick r:id="rId3"/>
              </a:rPr>
              <a:t>https://snowmass21.org/accelerator/start</a:t>
            </a:r>
            <a:r>
              <a:rPr lang="en-US" sz="1600" dirty="0">
                <a:solidFill>
                  <a:srgbClr val="003087"/>
                </a:solidFill>
              </a:rPr>
              <a:t> 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573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BA41403-1094-46E9-A0C3-FF1A7D22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0553" y="1263388"/>
            <a:ext cx="9144000" cy="832076"/>
          </a:xfrm>
        </p:spPr>
        <p:txBody>
          <a:bodyPr/>
          <a:lstStyle/>
          <a:p>
            <a:pPr algn="ctr"/>
            <a:r>
              <a:rPr lang="en-US" dirty="0"/>
              <a:t>Part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B35B9-5586-4692-97D8-A15BFA67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8F794-F0A6-451C-A2C5-039AE2E4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Limits of Colliders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3484-461D-468C-8622-CC7B3B13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7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FC8756A-E2F6-4324-88CD-DFCA03C27831}"/>
              </a:ext>
            </a:extLst>
          </p:cNvPr>
          <p:cNvSpPr txBox="1">
            <a:spLocks/>
          </p:cNvSpPr>
          <p:nvPr/>
        </p:nvSpPr>
        <p:spPr>
          <a:xfrm>
            <a:off x="633338" y="2353372"/>
            <a:ext cx="7877323" cy="54191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Collider Implementation Task Force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Snowmass’21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Accelerator Frontier)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endParaRPr lang="en-US" sz="2800" dirty="0">
              <a:solidFill>
                <a:srgbClr val="003087"/>
              </a:solidFill>
            </a:endParaRPr>
          </a:p>
          <a:p>
            <a:pPr algn="ctr"/>
            <a:endParaRPr lang="en-US" sz="2400" dirty="0">
              <a:solidFill>
                <a:srgbClr val="003087"/>
              </a:solidFill>
            </a:endParaRPr>
          </a:p>
          <a:p>
            <a:pPr marL="457200" lvl="1" indent="0" algn="ctr">
              <a:buNone/>
            </a:pPr>
            <a:endParaRPr lang="en-US" sz="2800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64C6-F400-43D9-B402-00686E53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82" y="-101053"/>
            <a:ext cx="4962293" cy="7191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Implementation Task Force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92698B-7567-414A-A895-1E2AC2486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24" y="809320"/>
            <a:ext cx="5579750" cy="566792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+mn-lt"/>
              </a:rPr>
              <a:t>The Accelerator Frontier </a:t>
            </a:r>
            <a:r>
              <a:rPr lang="en-US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Implementation Task Force</a:t>
            </a:r>
            <a:r>
              <a:rPr lang="en-US" sz="2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(ITF) </a:t>
            </a:r>
            <a:r>
              <a:rPr lang="en-US" sz="2200" dirty="0">
                <a:solidFill>
                  <a:srgbClr val="002060"/>
                </a:solidFill>
                <a:latin typeface="+mn-lt"/>
              </a:rPr>
              <a:t>is charged with developing metrics and processes to facilitate a comparison between collider projects: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Higgs/EW factories </a:t>
            </a:r>
            <a:r>
              <a:rPr lang="en-US" sz="1800" dirty="0">
                <a:solidFill>
                  <a:srgbClr val="C00000"/>
                </a:solidFill>
                <a:highlight>
                  <a:srgbClr val="FFFF00"/>
                </a:highlight>
                <a:latin typeface="+mn-lt"/>
              </a:rPr>
              <a:t>(focus of slides below)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Lepton colliders with 3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TeV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cme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Lepton and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hh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colliders 10+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TeV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cme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FNAL site-fillers and eh colliders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ITF addressed (four subgroups):</a:t>
            </a: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latin typeface="+mn-lt"/>
                <a:ea typeface="Helvetica Neue"/>
                <a:cs typeface="Helvetica Neue"/>
              </a:rPr>
              <a:t>Physics reach (impact), beam parameters</a:t>
            </a: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u="none" strike="noStrike" dirty="0">
                <a:solidFill>
                  <a:srgbClr val="C00000"/>
                </a:solidFill>
                <a:effectLst/>
                <a:latin typeface="+mn-lt"/>
                <a:ea typeface="Helvetica Neue"/>
                <a:cs typeface="Helvetica Neue"/>
              </a:rPr>
              <a:t>Size, complexity, power, environment </a:t>
            </a: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u="none" strike="noStrike" dirty="0">
                <a:solidFill>
                  <a:srgbClr val="C00000"/>
                </a:solidFill>
                <a:effectLst/>
                <a:latin typeface="+mn-lt"/>
                <a:ea typeface="Helvetica Neue"/>
                <a:cs typeface="Helvetica Neue"/>
              </a:rPr>
              <a:t>Technical risk, readiness, and R&amp;D required</a:t>
            </a: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u="none" strike="noStrike" dirty="0">
                <a:solidFill>
                  <a:srgbClr val="C00000"/>
                </a:solidFill>
                <a:effectLst/>
                <a:latin typeface="+mn-lt"/>
                <a:ea typeface="Helvetica Neue"/>
                <a:cs typeface="Helvetica Neue"/>
              </a:rPr>
              <a:t>Cost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Helvetica Neue"/>
                <a:cs typeface="Helvetica Neue"/>
              </a:rPr>
              <a:t> and </a:t>
            </a:r>
            <a:r>
              <a:rPr lang="en-US" sz="1800" u="none" strike="noStrike" dirty="0">
                <a:solidFill>
                  <a:srgbClr val="C00000"/>
                </a:solidFill>
                <a:effectLst/>
                <a:latin typeface="+mn-lt"/>
                <a:ea typeface="Helvetica Neue"/>
                <a:cs typeface="Helvetica Neue"/>
              </a:rPr>
              <a:t>schedule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0203-7E82-42CD-B23B-32044CAD86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499350" y="4784725"/>
            <a:ext cx="1644650" cy="276225"/>
          </a:xfrm>
          <a:prstGeom prst="rect">
            <a:avLst/>
          </a:prstGeom>
        </p:spPr>
        <p:txBody>
          <a:bodyPr spcFirstLastPara="1" vert="horz" wrap="square" lIns="68580" tIns="34290" rIns="68580" bIns="34290" rtlCol="0" anchor="ctr" anchorCtr="0">
            <a:noAutofit/>
          </a:bodyPr>
          <a:lstStyle>
            <a:defPPr>
              <a:defRPr lang="en-US"/>
            </a:defPPr>
            <a:lvl1pPr marL="0" algn="r" defTabSz="3429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881E7D-5A17-EB4A-B013-04381A7C357D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5E32BA-FB96-1D4B-93FF-51EFBDA89FFE}"/>
              </a:ext>
            </a:extLst>
          </p:cNvPr>
          <p:cNvGrpSpPr/>
          <p:nvPr/>
        </p:nvGrpSpPr>
        <p:grpSpPr>
          <a:xfrm>
            <a:off x="7882793" y="65999"/>
            <a:ext cx="1222793" cy="1522139"/>
            <a:chOff x="1965706" y="5197546"/>
            <a:chExt cx="1587375" cy="20137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5A4377-5E49-424C-B3AA-FBB75F568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4180" y="5197546"/>
              <a:ext cx="1291364" cy="142212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51347E-2825-4E4C-9000-F9D6B6D1170E}"/>
                </a:ext>
              </a:extLst>
            </p:cNvPr>
            <p:cNvSpPr txBox="1"/>
            <p:nvPr/>
          </p:nvSpPr>
          <p:spPr>
            <a:xfrm>
              <a:off x="1965706" y="6657303"/>
              <a:ext cx="1587375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Steve </a:t>
              </a:r>
              <a:r>
                <a:rPr lang="en-US" sz="1050" dirty="0" err="1">
                  <a:solidFill>
                    <a:srgbClr val="800080"/>
                  </a:solidFill>
                </a:rPr>
                <a:t>Gourlay</a:t>
              </a:r>
              <a:r>
                <a:rPr lang="en-US" sz="1050" dirty="0">
                  <a:solidFill>
                    <a:srgbClr val="800080"/>
                  </a:solidFill>
                </a:rPr>
                <a:t> (LBNL)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C06C61-F767-1C49-B684-31C71F9FBA26}"/>
              </a:ext>
            </a:extLst>
          </p:cNvPr>
          <p:cNvGrpSpPr/>
          <p:nvPr/>
        </p:nvGrpSpPr>
        <p:grpSpPr>
          <a:xfrm>
            <a:off x="5433199" y="1718613"/>
            <a:ext cx="1418088" cy="1592044"/>
            <a:chOff x="3882179" y="5243288"/>
            <a:chExt cx="1840898" cy="2106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9DF3FC-5A9A-4F78-9485-A2782AD4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6089" y="5243288"/>
              <a:ext cx="1229283" cy="151097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AB996-B567-4F76-9EA4-41E16063BF48}"/>
                </a:ext>
              </a:extLst>
            </p:cNvPr>
            <p:cNvSpPr txBox="1"/>
            <p:nvPr/>
          </p:nvSpPr>
          <p:spPr>
            <a:xfrm>
              <a:off x="3882179" y="6795528"/>
              <a:ext cx="1840898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Tor </a:t>
              </a:r>
              <a:r>
                <a:rPr lang="en-US" sz="1050" dirty="0" err="1">
                  <a:solidFill>
                    <a:srgbClr val="800080"/>
                  </a:solidFill>
                </a:rPr>
                <a:t>Raubenheimer</a:t>
              </a:r>
              <a:r>
                <a:rPr lang="en-US" sz="1050" dirty="0">
                  <a:solidFill>
                    <a:srgbClr val="800080"/>
                  </a:solidFill>
                </a:rPr>
                <a:t> (SLAC)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D6A0CB-E618-DA4C-8DC0-49E02E1A1EA3}"/>
              </a:ext>
            </a:extLst>
          </p:cNvPr>
          <p:cNvGrpSpPr/>
          <p:nvPr/>
        </p:nvGrpSpPr>
        <p:grpSpPr>
          <a:xfrm>
            <a:off x="5482250" y="3472474"/>
            <a:ext cx="1256193" cy="1514855"/>
            <a:chOff x="5958770" y="5146350"/>
            <a:chExt cx="1630733" cy="20007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32380-4D4B-4BAE-AD93-C28BFBA33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1658" y="5146350"/>
              <a:ext cx="1187373" cy="141482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13EBDC-B741-4E42-BFE5-46E143585945}"/>
                </a:ext>
              </a:extLst>
            </p:cNvPr>
            <p:cNvSpPr txBox="1"/>
            <p:nvPr/>
          </p:nvSpPr>
          <p:spPr>
            <a:xfrm>
              <a:off x="5958770" y="6594060"/>
              <a:ext cx="1630733" cy="5530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Vladimir </a:t>
              </a:r>
              <a:r>
                <a:rPr lang="en-US" sz="1050" dirty="0" err="1">
                  <a:solidFill>
                    <a:srgbClr val="800080"/>
                  </a:solidFill>
                </a:rPr>
                <a:t>Shiltsev</a:t>
              </a:r>
              <a:r>
                <a:rPr lang="en-US" sz="1050" dirty="0">
                  <a:solidFill>
                    <a:srgbClr val="800080"/>
                  </a:solidFill>
                </a:rPr>
                <a:t> (FNAL)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4389FD-50D1-6246-8061-713A1C15508E}"/>
              </a:ext>
            </a:extLst>
          </p:cNvPr>
          <p:cNvGrpSpPr/>
          <p:nvPr/>
        </p:nvGrpSpPr>
        <p:grpSpPr>
          <a:xfrm>
            <a:off x="5651039" y="65999"/>
            <a:ext cx="1059503" cy="1709944"/>
            <a:chOff x="9292602" y="87041"/>
            <a:chExt cx="1375399" cy="2262215"/>
          </a:xfrm>
        </p:grpSpPr>
        <p:pic>
          <p:nvPicPr>
            <p:cNvPr id="1026" name="Picture 2" descr="BNL | Thomas Roser">
              <a:extLst>
                <a:ext uri="{FF2B5EF4-FFF2-40B4-BE49-F238E27FC236}">
                  <a16:creationId xmlns:a16="http://schemas.microsoft.com/office/drawing/2014/main" id="{99328213-9FE1-459B-A344-111A692ED1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1" r="7955" b="21985"/>
            <a:stretch/>
          </p:blipFill>
          <p:spPr bwMode="auto">
            <a:xfrm>
              <a:off x="9315230" y="87041"/>
              <a:ext cx="1196506" cy="1422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BEE34E-64A5-48FC-BDAA-F560D2EDCDB5}"/>
                </a:ext>
              </a:extLst>
            </p:cNvPr>
            <p:cNvSpPr txBox="1"/>
            <p:nvPr/>
          </p:nvSpPr>
          <p:spPr>
            <a:xfrm>
              <a:off x="9292602" y="1579815"/>
              <a:ext cx="137539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Thomas Roser (BNL, Chair)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101390-6D8D-9846-A5EE-E5F68A868FAA}"/>
              </a:ext>
            </a:extLst>
          </p:cNvPr>
          <p:cNvGrpSpPr/>
          <p:nvPr/>
        </p:nvGrpSpPr>
        <p:grpSpPr>
          <a:xfrm>
            <a:off x="7885211" y="1694432"/>
            <a:ext cx="1167366" cy="1616415"/>
            <a:chOff x="9299032" y="2079668"/>
            <a:chExt cx="1375399" cy="21384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525BEF-AA5F-49D0-847C-F155779C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97793" y="2079668"/>
              <a:ext cx="1099704" cy="152781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F34CD1-A110-42B9-AEF6-B3D742F687AB}"/>
                </a:ext>
              </a:extLst>
            </p:cNvPr>
            <p:cNvSpPr txBox="1"/>
            <p:nvPr/>
          </p:nvSpPr>
          <p:spPr>
            <a:xfrm>
              <a:off x="9299032" y="3664150"/>
              <a:ext cx="1375399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Jim Strait</a:t>
              </a:r>
              <a:br>
                <a:rPr lang="en-US" sz="1050" dirty="0">
                  <a:solidFill>
                    <a:srgbClr val="800080"/>
                  </a:solidFill>
                </a:rPr>
              </a:br>
              <a:r>
                <a:rPr lang="en-US" sz="1050" dirty="0">
                  <a:solidFill>
                    <a:srgbClr val="800080"/>
                  </a:solidFill>
                </a:rPr>
                <a:t>(FNAL)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17AE81-9A1B-AC41-BDD3-4FEBED944D33}"/>
              </a:ext>
            </a:extLst>
          </p:cNvPr>
          <p:cNvGrpSpPr/>
          <p:nvPr/>
        </p:nvGrpSpPr>
        <p:grpSpPr>
          <a:xfrm>
            <a:off x="7932477" y="3452280"/>
            <a:ext cx="1059503" cy="1708480"/>
            <a:chOff x="9252698" y="4282647"/>
            <a:chExt cx="1375399" cy="22602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0B1DC8-CB24-4905-8727-47BFDEE71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699" r="8424"/>
            <a:stretch/>
          </p:blipFill>
          <p:spPr>
            <a:xfrm>
              <a:off x="9272420" y="4282647"/>
              <a:ext cx="1229184" cy="155834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608D8D-2AF7-453F-94E4-EE484A67222C}"/>
                </a:ext>
              </a:extLst>
            </p:cNvPr>
            <p:cNvSpPr txBox="1"/>
            <p:nvPr/>
          </p:nvSpPr>
          <p:spPr>
            <a:xfrm>
              <a:off x="9252698" y="5773485"/>
              <a:ext cx="137539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John  Seeman</a:t>
              </a:r>
              <a:br>
                <a:rPr lang="en-US" sz="1050" dirty="0">
                  <a:solidFill>
                    <a:srgbClr val="800080"/>
                  </a:solidFill>
                </a:rPr>
              </a:br>
              <a:r>
                <a:rPr lang="en-US" sz="1050" dirty="0">
                  <a:solidFill>
                    <a:srgbClr val="800080"/>
                  </a:solidFill>
                </a:rPr>
                <a:t>(SLAC)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AB6BC4-54F2-D04C-A182-3FDEF2695B85}"/>
              </a:ext>
            </a:extLst>
          </p:cNvPr>
          <p:cNvGrpSpPr/>
          <p:nvPr/>
        </p:nvGrpSpPr>
        <p:grpSpPr>
          <a:xfrm>
            <a:off x="6792861" y="65999"/>
            <a:ext cx="1141312" cy="1506954"/>
            <a:chOff x="7877946" y="1015961"/>
            <a:chExt cx="1481600" cy="19936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F53CFE-4783-42F9-A6D4-332376E8E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690" b="-1707"/>
            <a:stretch/>
          </p:blipFill>
          <p:spPr>
            <a:xfrm>
              <a:off x="8109555" y="1015961"/>
              <a:ext cx="1050614" cy="14295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6CE4B3-CE7E-4FD7-B1DB-765D67718E1A}"/>
                </a:ext>
              </a:extLst>
            </p:cNvPr>
            <p:cNvSpPr txBox="1"/>
            <p:nvPr/>
          </p:nvSpPr>
          <p:spPr>
            <a:xfrm>
              <a:off x="7877946" y="2455628"/>
              <a:ext cx="1481600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Philippe Lebrun (CERN)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263CCF-F98E-1044-BF83-0F8CBECEBC94}"/>
              </a:ext>
            </a:extLst>
          </p:cNvPr>
          <p:cNvGrpSpPr/>
          <p:nvPr/>
        </p:nvGrpSpPr>
        <p:grpSpPr>
          <a:xfrm>
            <a:off x="6890525" y="1718284"/>
            <a:ext cx="1059503" cy="1592375"/>
            <a:chOff x="7971007" y="2982736"/>
            <a:chExt cx="1375399" cy="21066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230184-3F01-4511-BE1C-D7038410C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94" r="2938"/>
            <a:stretch/>
          </p:blipFill>
          <p:spPr>
            <a:xfrm>
              <a:off x="8030935" y="2982736"/>
              <a:ext cx="1101458" cy="15109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F0FA44-9A01-4466-A302-CC180EED1DA5}"/>
                </a:ext>
              </a:extLst>
            </p:cNvPr>
            <p:cNvSpPr txBox="1"/>
            <p:nvPr/>
          </p:nvSpPr>
          <p:spPr>
            <a:xfrm>
              <a:off x="7971007" y="4535414"/>
              <a:ext cx="1375399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Katsunobu Oide (KEK)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AC8ED8-3034-6F4D-AC36-D6EA21FB92A9}"/>
              </a:ext>
            </a:extLst>
          </p:cNvPr>
          <p:cNvGrpSpPr/>
          <p:nvPr/>
        </p:nvGrpSpPr>
        <p:grpSpPr>
          <a:xfrm>
            <a:off x="6590167" y="3478136"/>
            <a:ext cx="1439749" cy="1674968"/>
            <a:chOff x="7696944" y="5049418"/>
            <a:chExt cx="1869017" cy="22159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2716D-A374-46C6-88A8-0D2B6F353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75615" y="5049418"/>
              <a:ext cx="1202987" cy="145662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949E71-28D3-4021-90ED-C15967A7314E}"/>
                </a:ext>
              </a:extLst>
            </p:cNvPr>
            <p:cNvSpPr txBox="1"/>
            <p:nvPr/>
          </p:nvSpPr>
          <p:spPr>
            <a:xfrm>
              <a:off x="7696944" y="6495921"/>
              <a:ext cx="18690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Reinhard Brinkmann</a:t>
              </a:r>
            </a:p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(DESY)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480953-BE5C-E54C-BB92-9A004A23FEE8}"/>
              </a:ext>
            </a:extLst>
          </p:cNvPr>
          <p:cNvGrpSpPr/>
          <p:nvPr/>
        </p:nvGrpSpPr>
        <p:grpSpPr>
          <a:xfrm>
            <a:off x="7954713" y="5226459"/>
            <a:ext cx="1256193" cy="1516313"/>
            <a:chOff x="5362210" y="4597239"/>
            <a:chExt cx="1630733" cy="2006047"/>
          </a:xfrm>
        </p:grpSpPr>
        <p:pic>
          <p:nvPicPr>
            <p:cNvPr id="3" name="Picture 2" descr="Spencer Gessner">
              <a:extLst>
                <a:ext uri="{FF2B5EF4-FFF2-40B4-BE49-F238E27FC236}">
                  <a16:creationId xmlns:a16="http://schemas.microsoft.com/office/drawing/2014/main" id="{C209F6AA-7166-2847-8F93-DBC1516B0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56" b="7463"/>
            <a:stretch/>
          </p:blipFill>
          <p:spPr bwMode="auto">
            <a:xfrm>
              <a:off x="5603962" y="4597239"/>
              <a:ext cx="1165080" cy="1385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1F4F4C-F007-E241-8A4C-9279698976DA}"/>
                </a:ext>
              </a:extLst>
            </p:cNvPr>
            <p:cNvSpPr txBox="1"/>
            <p:nvPr/>
          </p:nvSpPr>
          <p:spPr>
            <a:xfrm>
              <a:off x="5362210" y="6049289"/>
              <a:ext cx="1630733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Spencer Gessner (SLAC)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9C23E8-CBA5-184B-8076-4EF976B992DD}"/>
              </a:ext>
            </a:extLst>
          </p:cNvPr>
          <p:cNvGrpSpPr/>
          <p:nvPr/>
        </p:nvGrpSpPr>
        <p:grpSpPr>
          <a:xfrm>
            <a:off x="6738443" y="5227823"/>
            <a:ext cx="1256193" cy="1516313"/>
            <a:chOff x="2750767" y="4597239"/>
            <a:chExt cx="1630733" cy="2006046"/>
          </a:xfrm>
        </p:grpSpPr>
        <p:pic>
          <p:nvPicPr>
            <p:cNvPr id="1028" name="Picture 4" descr="Marlene Turner">
              <a:extLst>
                <a:ext uri="{FF2B5EF4-FFF2-40B4-BE49-F238E27FC236}">
                  <a16:creationId xmlns:a16="http://schemas.microsoft.com/office/drawing/2014/main" id="{23CF80A5-5839-FE4D-85F0-52B2EA9909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0" t="2898" r="12037" b="21930"/>
            <a:stretch/>
          </p:blipFill>
          <p:spPr bwMode="auto">
            <a:xfrm>
              <a:off x="2953909" y="4597239"/>
              <a:ext cx="1202988" cy="1418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0369B5-2F22-A846-9732-88A1C38414E1}"/>
                </a:ext>
              </a:extLst>
            </p:cNvPr>
            <p:cNvSpPr txBox="1"/>
            <p:nvPr/>
          </p:nvSpPr>
          <p:spPr>
            <a:xfrm>
              <a:off x="2750767" y="6049288"/>
              <a:ext cx="1630733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Marlene Turner (LBNL)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5E5EE7-25B5-DC42-9700-11CC51FBAD54}"/>
              </a:ext>
            </a:extLst>
          </p:cNvPr>
          <p:cNvGrpSpPr/>
          <p:nvPr/>
        </p:nvGrpSpPr>
        <p:grpSpPr>
          <a:xfrm>
            <a:off x="5495828" y="5226459"/>
            <a:ext cx="1256193" cy="1529726"/>
            <a:chOff x="2739676" y="4579494"/>
            <a:chExt cx="1630733" cy="2023792"/>
          </a:xfrm>
        </p:grpSpPr>
        <p:pic>
          <p:nvPicPr>
            <p:cNvPr id="37" name="Picture 36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B5A76EF9-951A-8B40-B4CE-9685E7D15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5" t="5211" r="15664" b="16326"/>
            <a:stretch/>
          </p:blipFill>
          <p:spPr>
            <a:xfrm>
              <a:off x="2921427" y="4579494"/>
              <a:ext cx="1267233" cy="143619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75C0006-22D8-4C49-A2E5-4BFB23EE67EE}"/>
                </a:ext>
              </a:extLst>
            </p:cNvPr>
            <p:cNvSpPr txBox="1"/>
            <p:nvPr/>
          </p:nvSpPr>
          <p:spPr>
            <a:xfrm>
              <a:off x="2739676" y="6049289"/>
              <a:ext cx="1630733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800080"/>
                  </a:solidFill>
                </a:rPr>
                <a:t>Sarah Cousineau (ORNL)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CF82B07-5521-40C4-9EFF-3F11AAC54F05}"/>
              </a:ext>
            </a:extLst>
          </p:cNvPr>
          <p:cNvSpPr txBox="1"/>
          <p:nvPr/>
        </p:nvSpPr>
        <p:spPr>
          <a:xfrm>
            <a:off x="4341461" y="6326784"/>
            <a:ext cx="125619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solidFill>
                  <a:srgbClr val="800080"/>
                </a:solidFill>
              </a:rPr>
              <a:t>Liantao</a:t>
            </a:r>
            <a:r>
              <a:rPr lang="en-US" sz="1050" dirty="0">
                <a:solidFill>
                  <a:srgbClr val="800080"/>
                </a:solidFill>
              </a:rPr>
              <a:t> Wang (</a:t>
            </a:r>
            <a:r>
              <a:rPr lang="en-US" sz="1050" dirty="0" err="1">
                <a:solidFill>
                  <a:srgbClr val="800080"/>
                </a:solidFill>
              </a:rPr>
              <a:t>U.Chicago</a:t>
            </a:r>
            <a:r>
              <a:rPr lang="en-US" sz="1050" dirty="0">
                <a:solidFill>
                  <a:srgbClr val="800080"/>
                </a:solidFill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B070164-0B26-43B3-8BB4-2AA5320D71E1}"/>
              </a:ext>
            </a:extLst>
          </p:cNvPr>
          <p:cNvSpPr txBox="1"/>
          <p:nvPr/>
        </p:nvSpPr>
        <p:spPr>
          <a:xfrm>
            <a:off x="3099957" y="6336536"/>
            <a:ext cx="132418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800080"/>
                </a:solidFill>
              </a:rPr>
              <a:t>Meenakshi Narain (Brown U.)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7B4610-95E7-441E-A0A5-2744B0AD2497}"/>
              </a:ext>
            </a:extLst>
          </p:cNvPr>
          <p:cNvSpPr txBox="1"/>
          <p:nvPr/>
        </p:nvSpPr>
        <p:spPr>
          <a:xfrm>
            <a:off x="1990665" y="6346288"/>
            <a:ext cx="125619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800080"/>
                </a:solidFill>
              </a:rPr>
              <a:t>Dmitry Denisov (BNL)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0EEC38D-53CD-4A8B-88C3-2C88D29C74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4827" y="5261397"/>
            <a:ext cx="775717" cy="10721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98B752-3013-49C9-B516-5B00A297FD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0143" y="5242575"/>
            <a:ext cx="817924" cy="11041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92B85CD-4376-4454-94B8-0D90D06D64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70980" y="5218263"/>
            <a:ext cx="942641" cy="110732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7F9941B-EEC6-4244-B365-EAC65508C8B1}"/>
              </a:ext>
            </a:extLst>
          </p:cNvPr>
          <p:cNvSpPr txBox="1"/>
          <p:nvPr/>
        </p:nvSpPr>
        <p:spPr>
          <a:xfrm>
            <a:off x="204682" y="5317903"/>
            <a:ext cx="1821332" cy="1015663"/>
          </a:xfrm>
          <a:prstGeom prst="rect">
            <a:avLst/>
          </a:prstGeom>
          <a:solidFill>
            <a:srgbClr val="FFC000"/>
          </a:solidFill>
          <a:ln w="476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Gill Sans MT Ext Condensed Bold" panose="020B0902020104020203" pitchFamily="34" charset="0"/>
                <a:ea typeface="HGGothicE" panose="020B0400000000000000" pitchFamily="49" charset="-128"/>
              </a:rPr>
              <a:t> </a:t>
            </a:r>
            <a:r>
              <a:rPr lang="en-US" sz="6000" dirty="0">
                <a:latin typeface="Gill Sans MT Ext Condensed Bold" panose="020B0902020104020203" pitchFamily="34" charset="0"/>
                <a:ea typeface="HGGothicE" panose="020B0400000000000000" pitchFamily="49" charset="-128"/>
                <a:hlinkClick r:id="rId18"/>
              </a:rPr>
              <a:t>REPORT</a:t>
            </a:r>
            <a:r>
              <a:rPr lang="en-US" sz="6000" dirty="0">
                <a:latin typeface="Gill Sans MT Ext Condensed Bold" panose="020B0902020104020203" pitchFamily="34" charset="0"/>
                <a:ea typeface="HGGothicE" panose="020B0400000000000000" pitchFamily="49" charset="-128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1B3AAF-03D7-482A-AE20-A639786BAE29}"/>
              </a:ext>
            </a:extLst>
          </p:cNvPr>
          <p:cNvSpPr txBox="1"/>
          <p:nvPr/>
        </p:nvSpPr>
        <p:spPr>
          <a:xfrm>
            <a:off x="2618761" y="523079"/>
            <a:ext cx="4636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18"/>
              </a:rPr>
              <a:t>https://arxiv.org/abs/2208.06030</a:t>
            </a:r>
            <a:r>
              <a:rPr lang="en-US" sz="1600" dirty="0"/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F69D39-8BB6-4322-8CE4-9A093724BE20}"/>
              </a:ext>
            </a:extLst>
          </p:cNvPr>
          <p:cNvSpPr txBox="1"/>
          <p:nvPr/>
        </p:nvSpPr>
        <p:spPr>
          <a:xfrm>
            <a:off x="125780" y="6533397"/>
            <a:ext cx="4547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highlight>
                  <a:srgbClr val="EC9EE6"/>
                </a:highlight>
              </a:rPr>
              <a:t>Below I mostly follow </a:t>
            </a:r>
            <a:r>
              <a:rPr lang="en-US" sz="1600" dirty="0" err="1">
                <a:solidFill>
                  <a:schemeClr val="tx1"/>
                </a:solidFill>
                <a:highlight>
                  <a:srgbClr val="EC9EE6"/>
                </a:highlight>
              </a:rPr>
              <a:t>T.Roser</a:t>
            </a:r>
            <a:r>
              <a:rPr lang="en-US" sz="1600" dirty="0">
                <a:solidFill>
                  <a:schemeClr val="tx1"/>
                </a:solidFill>
                <a:highlight>
                  <a:srgbClr val="EC9EE6"/>
                </a:highlight>
              </a:rPr>
              <a:t> presentation in Seattle</a:t>
            </a:r>
            <a:endParaRPr lang="en-US" sz="1600" dirty="0">
              <a:solidFill>
                <a:srgbClr val="003087"/>
              </a:solidFill>
              <a:highlight>
                <a:srgbClr val="EC9EE6"/>
              </a:highlight>
            </a:endParaRPr>
          </a:p>
          <a:p>
            <a:endParaRPr lang="en-US" sz="2800" dirty="0">
              <a:highlight>
                <a:srgbClr val="EC9EE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4921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ECB12-9F0C-453A-BA35-A461C61EA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Proposals – Higgs/EW Physics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4E3AAE-C582-4A4C-9D40-C45BF43AFC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07" y="1050758"/>
            <a:ext cx="9135773" cy="5170209"/>
          </a:xfrm>
          <a:ln>
            <a:solidFill>
              <a:schemeClr val="accent1"/>
            </a:solidFill>
            <a:prstDash val="dash"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18D2BE-7FA6-425A-9A5A-F809F80555BB}"/>
              </a:ext>
            </a:extLst>
          </p:cNvPr>
          <p:cNvSpPr/>
          <p:nvPr/>
        </p:nvSpPr>
        <p:spPr>
          <a:xfrm>
            <a:off x="177552" y="3016004"/>
            <a:ext cx="3849153" cy="1280788"/>
          </a:xfrm>
          <a:prstGeom prst="roundRect">
            <a:avLst>
              <a:gd name="adj" fmla="val 9506"/>
            </a:avLst>
          </a:prstGeom>
          <a:noFill/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297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32820FD5-E53A-4579-A58A-83DCF247684E}" vid="{29DAF5CA-E34B-4003-B9F4-D5F688526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</Template>
  <TotalTime>42739</TotalTime>
  <Words>3602</Words>
  <Application>Microsoft Office PowerPoint</Application>
  <PresentationFormat>On-screen Show (4:3)</PresentationFormat>
  <Paragraphs>722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Gill Sans MT Ext Condensed Bold</vt:lpstr>
      <vt:lpstr>Helvetica</vt:lpstr>
      <vt:lpstr>Times New Roman</vt:lpstr>
      <vt:lpstr>Gabriola</vt:lpstr>
      <vt:lpstr>Calibri</vt:lpstr>
      <vt:lpstr>Lato</vt:lpstr>
      <vt:lpstr>Book Antiqua</vt:lpstr>
      <vt:lpstr>Wingdings</vt:lpstr>
      <vt:lpstr>Arial</vt:lpstr>
      <vt:lpstr>Cambria Math</vt:lpstr>
      <vt:lpstr>Fermilab</vt:lpstr>
      <vt:lpstr>PowerPoint Presentation</vt:lpstr>
      <vt:lpstr>Content (Plan)</vt:lpstr>
      <vt:lpstr>https://www.snowmass21.org/</vt:lpstr>
      <vt:lpstr>Snowmass’21 Accelerator Frontier Conveners</vt:lpstr>
      <vt:lpstr>AF Report: Exec. Summary</vt:lpstr>
      <vt:lpstr>Multi-MW targets:  - 2.4 MW for PIP-III - 4-8 MW for  muon collider   </vt:lpstr>
      <vt:lpstr>Part II</vt:lpstr>
      <vt:lpstr>Implementation Task Force</vt:lpstr>
      <vt:lpstr>Proposals – Higgs/EW Physics</vt:lpstr>
      <vt:lpstr>250 GeV cme Fermilab Site-Fillers</vt:lpstr>
      <vt:lpstr>PowerPoint Presentation</vt:lpstr>
      <vt:lpstr>Cost Estimates for Higgs Factories</vt:lpstr>
      <vt:lpstr>ITF Technical Risk Registry</vt:lpstr>
      <vt:lpstr>Luminosity per Power</vt:lpstr>
      <vt:lpstr>Part III</vt:lpstr>
      <vt:lpstr>How ultimate colliders might look like?</vt:lpstr>
      <vt:lpstr>PowerPoint Presentation</vt:lpstr>
      <vt:lpstr>Factors and Limits</vt:lpstr>
      <vt:lpstr>Limits on Energy</vt:lpstr>
      <vt:lpstr>Limits on Luminosity (some)</vt:lpstr>
      <vt:lpstr> αβγ vs ITF 30-parameter cost model</vt:lpstr>
      <vt:lpstr>Accelerators Timeline X+Y+Z ≤ ? </vt:lpstr>
      <vt:lpstr>Construction Time… ~SQRT(Cost)?</vt:lpstr>
      <vt:lpstr>Circular e+e- Colliders</vt:lpstr>
      <vt:lpstr>Circular pp Colliders</vt:lpstr>
      <vt:lpstr>pp Colliders: Lumi and Cost vs Energy</vt:lpstr>
      <vt:lpstr>MC: Lumi and Cost vs Energy</vt:lpstr>
      <vt:lpstr>Linear RF and Plasma: Lumi and Cost vs Energy</vt:lpstr>
      <vt:lpstr>Exotic Colliders</vt:lpstr>
      <vt:lpstr> Xtal Collider</vt:lpstr>
      <vt:lpstr>XtalC Luminosity</vt:lpstr>
      <vt:lpstr>Xtal Colliders: Lumi and Cost vs Energy</vt:lpstr>
      <vt:lpstr>Main Conclusions: </vt:lpstr>
      <vt:lpstr>Main Conclusions (2):</vt:lpstr>
      <vt:lpstr>(Some Useful) References: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AF1: Beam Physics and Accelerator Education</dc:title>
  <dc:creator>Young-Kee Kim</dc:creator>
  <cp:lastModifiedBy>Vladimir Shiltsev</cp:lastModifiedBy>
  <cp:revision>368</cp:revision>
  <dcterms:created xsi:type="dcterms:W3CDTF">2014-06-24T05:51:31Z</dcterms:created>
  <dcterms:modified xsi:type="dcterms:W3CDTF">2022-09-08T17:32:06Z</dcterms:modified>
</cp:coreProperties>
</file>