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9" r:id="rId6"/>
    <p:sldId id="298" r:id="rId7"/>
    <p:sldId id="275" r:id="rId8"/>
    <p:sldId id="277" r:id="rId9"/>
    <p:sldId id="280" r:id="rId10"/>
    <p:sldId id="281" r:id="rId11"/>
    <p:sldId id="282" r:id="rId12"/>
    <p:sldId id="283" r:id="rId13"/>
    <p:sldId id="300" r:id="rId14"/>
    <p:sldId id="304" r:id="rId15"/>
    <p:sldId id="306" r:id="rId16"/>
    <p:sldId id="285" r:id="rId17"/>
    <p:sldId id="286" r:id="rId18"/>
    <p:sldId id="292" r:id="rId19"/>
    <p:sldId id="307" r:id="rId20"/>
    <p:sldId id="296" r:id="rId21"/>
    <p:sldId id="301" r:id="rId22"/>
    <p:sldId id="291" r:id="rId23"/>
    <p:sldId id="294" r:id="rId24"/>
    <p:sldId id="309" r:id="rId2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9BFC-06F0-4905-9070-8DB7D81E35DB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6443C-5361-448D-8FC7-181579193BF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7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279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10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1911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279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696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594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799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574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617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322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417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6443C-5361-448D-8FC7-181579193BF1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141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01B8-14EF-469A-AE83-169ABF68A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C36DB-862F-4931-8104-6747DF725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C260E-5EA5-4739-8ADA-FDEFFB2B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980B-43B1-4B6F-BB9C-ED597F7F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73EF-3F7D-4393-A7F2-B8CF4351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D1E5-8324-406F-A2C4-6BBD2C97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08E1-A85F-45B4-8A3B-B5BAE0D6F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92C83-1935-4801-8B17-A974A94E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454B-A478-488A-BCF7-868E209A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CB5DD-AEA6-4293-8061-0A1C06F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785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66BA9-3578-4ADE-91FA-41B9FFC27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D5285-9389-4081-AA34-F4DE235BD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C694-94B0-4091-BE63-673909AD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DC22-80C9-4D78-BC88-CFD2F43A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FFFE7-C991-4063-A1D8-BF23410B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256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8551-5BB0-42D3-9787-48EABBC6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E476-3780-476F-B5DB-CF84DED4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95F5-C654-4E10-94A1-4D580F1F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CDDFC-A7A1-45FC-A65B-3419C9F9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7BE3-6084-432D-B894-819A78E7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6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FDCB-4C24-424B-BD40-E59B5EE2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451B-3813-478A-B64B-F6122387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CDC5-1863-4871-9000-3F140D14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FB61-AA55-4ECD-B69E-FCE6C5CC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3B7D-B025-4160-AD5A-57C9DC6F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721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C2B1-5C80-4F5E-806A-95B55528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23CC-D9B4-4C71-A429-0E7CE99C3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CC04-1598-4FE3-8088-76AC2DE5C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814C-5595-4006-A2C7-75CD5BB5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D0A17-65F0-4ABD-BE41-6824A119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AD0A7-9938-46EA-9A13-C4E66D06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893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5A97-EFEE-471D-9558-DDF672FD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9CD62-F00A-4706-9B55-5263DC6D3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D21B1-483E-403F-B38F-16DBB9345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3AF59-480F-4E08-A5AD-FD3AA3BC1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2126C-1EEE-442E-8E56-B7E327390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4A602-6E20-4F43-A0CE-ED38439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D5639-D5BE-4204-9C31-C5C15D3A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A98FF-B8D4-42A4-8356-5661411F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99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8C32-4229-4601-BC64-25F703EC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E18F9-96F9-4C1F-AE40-76150C4D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C263-BB99-46A7-9C8F-4D9D96E1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64420-4529-44E4-AA67-34EFC67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767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730A7-BB6C-47C4-BE1A-676A04D5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8D23F-8FE8-4C94-86C8-FB8E3ECF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EC011-DDD0-4731-A9D2-DA017829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7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DEFE-335B-490A-8B8D-D752ECB9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9A131-0EFF-4D45-A239-AEE834BB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61F95-A8D8-4F9A-A43B-35D69FFEF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821EA-7D46-43DF-9F15-CD39B1C7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2705C-873C-48CF-8A14-BF0C20CC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A11C3-7848-42FB-9A28-4EA13489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847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9C6D-3E12-42EA-ADB1-EBA2BC6C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86C15-2FB2-4BC8-A7C6-610C4A096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5412-F45F-47B2-942A-F4E8099D3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21839-C131-4BB7-8DF3-D015F3EC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BC01B-1D7A-400B-8CCB-BE257DDD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22F81-1C04-4CB4-B433-9786EA35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438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52BF8-A119-42B5-930D-446F66A8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64DB-E24F-4EC7-89C9-830F0C22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40E9-0CAB-4BA8-BEBB-D80D41CA7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0F7B-CC80-4C4E-86D8-5E1106DC0963}" type="datetimeFigureOut">
              <a:rPr lang="LID4096" smtClean="0"/>
              <a:t>12/04/2019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BE94-2BF7-4DBE-A855-3943E0A22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0DC7-11B0-4767-96F4-448125C12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E045-7979-4561-A236-D0883EA564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41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8746-7E74-46B4-B0E2-D18BDC41B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63" y="655924"/>
            <a:ext cx="10916241" cy="2680404"/>
          </a:xfrm>
        </p:spPr>
        <p:txBody>
          <a:bodyPr>
            <a:normAutofit fontScale="90000"/>
          </a:bodyPr>
          <a:lstStyle/>
          <a:p>
            <a:r>
              <a:rPr lang="it-IT" dirty="0"/>
              <a:t>A</a:t>
            </a:r>
            <a:r>
              <a:rPr lang="it-IT" dirty="0">
                <a:effectLst/>
              </a:rPr>
              <a:t>lgoritmi di denoising innovativi basati su deep learning per la riduzione del rumore in immagini NMR in Fluoro 19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32256-4650-4C7C-869A-3305EBEC6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86"/>
            <a:ext cx="9144000" cy="1147713"/>
          </a:xfrm>
        </p:spPr>
        <p:txBody>
          <a:bodyPr/>
          <a:lstStyle/>
          <a:p>
            <a:r>
              <a:rPr lang="it-IT" dirty="0"/>
              <a:t>Alessandro Sbandi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448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Variational autoencoder results</a:t>
            </a:r>
            <a:endParaRPr lang="LID4096" sz="40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B925A7E-5B7A-4371-9A26-945DD2A6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3529317"/>
            <a:ext cx="4087426" cy="1933983"/>
          </a:xfrm>
          <a:prstGeom prst="rect">
            <a:avLst/>
          </a:prstGeom>
        </p:spPr>
      </p:pic>
      <p:pic>
        <p:nvPicPr>
          <p:cNvPr id="9" name="Picture 8" descr="A picture containing star&#10;&#10;Description automatically generated">
            <a:extLst>
              <a:ext uri="{FF2B5EF4-FFF2-40B4-BE49-F238E27FC236}">
                <a16:creationId xmlns:a16="http://schemas.microsoft.com/office/drawing/2014/main" id="{D3051833-9390-4232-95C4-68B99C657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1417885"/>
            <a:ext cx="4087426" cy="1933983"/>
          </a:xfrm>
          <a:prstGeom prst="rect">
            <a:avLst/>
          </a:prstGeom>
        </p:spPr>
      </p:pic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362E2F13-BAB7-44CD-885C-94A0F7AE4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84037"/>
              </p:ext>
            </p:extLst>
          </p:nvPr>
        </p:nvGraphicFramePr>
        <p:xfrm>
          <a:off x="3811316" y="5663562"/>
          <a:ext cx="5398515" cy="8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05">
                  <a:extLst>
                    <a:ext uri="{9D8B030D-6E8A-4147-A177-3AD203B41FA5}">
                      <a16:colId xmlns:a16="http://schemas.microsoft.com/office/drawing/2014/main" val="254652785"/>
                    </a:ext>
                  </a:extLst>
                </a:gridCol>
                <a:gridCol w="1799505">
                  <a:extLst>
                    <a:ext uri="{9D8B030D-6E8A-4147-A177-3AD203B41FA5}">
                      <a16:colId xmlns:a16="http://schemas.microsoft.com/office/drawing/2014/main" val="2324860046"/>
                    </a:ext>
                  </a:extLst>
                </a:gridCol>
                <a:gridCol w="1799505">
                  <a:extLst>
                    <a:ext uri="{9D8B030D-6E8A-4147-A177-3AD203B41FA5}">
                      <a16:colId xmlns:a16="http://schemas.microsoft.com/office/drawing/2014/main" val="3210478174"/>
                    </a:ext>
                  </a:extLst>
                </a:gridCol>
              </a:tblGrid>
              <a:tr h="414475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Dice Coeff.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76002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VAE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26.985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3.637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0.810 ± 0.040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20121"/>
                  </a:ext>
                </a:extLst>
              </a:tr>
            </a:tbl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F94E0B-EB68-4E2D-AA4C-35F3648BD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" y="1247678"/>
            <a:ext cx="3533759" cy="244858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2F5E77-56B6-4389-96DF-86E57624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4" y="3751373"/>
            <a:ext cx="3450285" cy="244858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6A4D1D4-7796-412C-9A1B-D8029365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0" y="1625749"/>
            <a:ext cx="3706583" cy="24515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504C9BB-ECE0-4D47-AD31-96DE108B4BE9}"/>
              </a:ext>
            </a:extLst>
          </p:cNvPr>
          <p:cNvSpPr txBox="1">
            <a:spLocks/>
          </p:cNvSpPr>
          <p:nvPr/>
        </p:nvSpPr>
        <p:spPr>
          <a:xfrm rot="16200000">
            <a:off x="7732846" y="1662569"/>
            <a:ext cx="56655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Loss</a:t>
            </a:r>
            <a:endParaRPr lang="LID4096" sz="140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92B588-A345-4D62-AD22-C5757BA2424D}"/>
              </a:ext>
            </a:extLst>
          </p:cNvPr>
          <p:cNvSpPr txBox="1">
            <a:spLocks/>
          </p:cNvSpPr>
          <p:nvPr/>
        </p:nvSpPr>
        <p:spPr>
          <a:xfrm>
            <a:off x="11138943" y="3897558"/>
            <a:ext cx="712400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Epochs</a:t>
            </a:r>
            <a:endParaRPr lang="LID4096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30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Variational autoencoder results with an offset</a:t>
            </a:r>
            <a:endParaRPr lang="LID4096" sz="4000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C5F9519-132F-46BF-B6E9-E93FBA5E4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89298"/>
              </p:ext>
            </p:extLst>
          </p:nvPr>
        </p:nvGraphicFramePr>
        <p:xfrm>
          <a:off x="4920792" y="1650603"/>
          <a:ext cx="6304422" cy="124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74">
                  <a:extLst>
                    <a:ext uri="{9D8B030D-6E8A-4147-A177-3AD203B41FA5}">
                      <a16:colId xmlns:a16="http://schemas.microsoft.com/office/drawing/2014/main" val="254652785"/>
                    </a:ext>
                  </a:extLst>
                </a:gridCol>
                <a:gridCol w="2101474">
                  <a:extLst>
                    <a:ext uri="{9D8B030D-6E8A-4147-A177-3AD203B41FA5}">
                      <a16:colId xmlns:a16="http://schemas.microsoft.com/office/drawing/2014/main" val="2324860046"/>
                    </a:ext>
                  </a:extLst>
                </a:gridCol>
                <a:gridCol w="2101474">
                  <a:extLst>
                    <a:ext uri="{9D8B030D-6E8A-4147-A177-3AD203B41FA5}">
                      <a16:colId xmlns:a16="http://schemas.microsoft.com/office/drawing/2014/main" val="3210478174"/>
                    </a:ext>
                  </a:extLst>
                </a:gridCol>
              </a:tblGrid>
              <a:tr h="414475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Dice Coeff.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76002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VAE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26.985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3.637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0.810 ± 0.040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20121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VAE with offset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14.619 ± 1.576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0.768 ± 0.066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71092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76EEBC-CA48-48EB-AEC7-903437F42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30" y="3077008"/>
            <a:ext cx="2270958" cy="218428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E9FCD-6250-42B1-98C7-29A49909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6" y="1197316"/>
            <a:ext cx="3450286" cy="239074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531BDE-C292-419F-BD9E-D427C2F8F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" y="3655993"/>
            <a:ext cx="3368783" cy="2390749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BA6BF6-0E9C-493A-9654-B1A7CC10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33" y="3077008"/>
            <a:ext cx="2270957" cy="21490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5DC007-8930-4C0E-8D17-5CE7545F227C}"/>
              </a:ext>
            </a:extLst>
          </p:cNvPr>
          <p:cNvSpPr txBox="1">
            <a:spLocks/>
          </p:cNvSpPr>
          <p:nvPr/>
        </p:nvSpPr>
        <p:spPr>
          <a:xfrm>
            <a:off x="5439265" y="5444269"/>
            <a:ext cx="699686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GT		           PREDICT	               PREDICT+OFFSET	</a:t>
            </a:r>
            <a:endParaRPr lang="LID4096" sz="2400" dirty="0">
              <a:latin typeface="+mn-lt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EF11C5-0938-4130-8B2A-937EEA0C4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81" y="3077008"/>
            <a:ext cx="2270958" cy="21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1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D82B-4FCF-4752-8118-DCC7AE38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Using Wiener filter+offset+median filter</a:t>
            </a:r>
            <a:endParaRPr lang="LID4096" dirty="0"/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CE285C4A-B13D-4270-838B-A0330173C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07946"/>
              </p:ext>
            </p:extLst>
          </p:nvPr>
        </p:nvGraphicFramePr>
        <p:xfrm>
          <a:off x="235666" y="4389281"/>
          <a:ext cx="4807674" cy="101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58">
                  <a:extLst>
                    <a:ext uri="{9D8B030D-6E8A-4147-A177-3AD203B41FA5}">
                      <a16:colId xmlns:a16="http://schemas.microsoft.com/office/drawing/2014/main" val="254652785"/>
                    </a:ext>
                  </a:extLst>
                </a:gridCol>
                <a:gridCol w="1602558">
                  <a:extLst>
                    <a:ext uri="{9D8B030D-6E8A-4147-A177-3AD203B41FA5}">
                      <a16:colId xmlns:a16="http://schemas.microsoft.com/office/drawing/2014/main" val="2324860046"/>
                    </a:ext>
                  </a:extLst>
                </a:gridCol>
                <a:gridCol w="1602558">
                  <a:extLst>
                    <a:ext uri="{9D8B030D-6E8A-4147-A177-3AD203B41FA5}">
                      <a16:colId xmlns:a16="http://schemas.microsoft.com/office/drawing/2014/main" val="3210478174"/>
                    </a:ext>
                  </a:extLst>
                </a:gridCol>
              </a:tblGrid>
              <a:tr h="505144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Dice Coeff.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76002"/>
                  </a:ext>
                </a:extLst>
              </a:tr>
              <a:tr h="505144">
                <a:tc>
                  <a:txBody>
                    <a:bodyPr/>
                    <a:lstStyle/>
                    <a:p>
                      <a:r>
                        <a:rPr lang="it-IT" dirty="0"/>
                        <a:t>Wiener filter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17.433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1.405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0.828 ± 0.064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20121"/>
                  </a:ext>
                </a:extLst>
              </a:tr>
            </a:tbl>
          </a:graphicData>
        </a:graphic>
      </p:graphicFrame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084B86-7A79-4DA4-976B-227B3808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27" y="4208824"/>
            <a:ext cx="3154271" cy="2238515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025CD3-EADC-4FBA-AB9A-90B1BD1A4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29" y="4186530"/>
            <a:ext cx="3179709" cy="2238515"/>
          </a:xfrm>
          <a:prstGeom prst="rect">
            <a:avLst/>
          </a:prstGeom>
        </p:spPr>
      </p:pic>
      <p:pic>
        <p:nvPicPr>
          <p:cNvPr id="27" name="Picture 2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3838D51-2271-4281-8AB3-5EA66B1F7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431"/>
            <a:ext cx="2048764" cy="1970567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28D1B289-7466-41F4-A5B8-9F30555CC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03" y="1458431"/>
            <a:ext cx="2048764" cy="1970567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61A137A6-AC6D-4C71-AF75-327707D5C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69" y="1458432"/>
            <a:ext cx="2048764" cy="1970567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:a16="http://schemas.microsoft.com/office/drawing/2014/main" id="{5CBD4F24-EBFC-4495-A368-5F0179DCA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91" y="1435123"/>
            <a:ext cx="2156574" cy="207426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6EC2C38-8D85-49D9-A02F-484A2A57990D}"/>
              </a:ext>
            </a:extLst>
          </p:cNvPr>
          <p:cNvSpPr txBox="1">
            <a:spLocks/>
          </p:cNvSpPr>
          <p:nvPr/>
        </p:nvSpPr>
        <p:spPr>
          <a:xfrm>
            <a:off x="838200" y="3509385"/>
            <a:ext cx="11067854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     TEST	              WIENER FILTER           MEDIAN FILTER	         	           GT</a:t>
            </a:r>
            <a:endParaRPr lang="LID4096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39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ACD-CAB3-4409-BD7F-9A37C5AC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dataset 2</a:t>
            </a:r>
            <a:endParaRPr lang="LID4096" dirty="0"/>
          </a:p>
        </p:txBody>
      </p:sp>
      <p:graphicFrame>
        <p:nvGraphicFramePr>
          <p:cNvPr id="9" name="Table 17">
            <a:extLst>
              <a:ext uri="{FF2B5EF4-FFF2-40B4-BE49-F238E27FC236}">
                <a16:creationId xmlns:a16="http://schemas.microsoft.com/office/drawing/2014/main" id="{35F44858-8328-45F2-B5C5-879DCC06A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16607"/>
              </p:ext>
            </p:extLst>
          </p:nvPr>
        </p:nvGraphicFramePr>
        <p:xfrm>
          <a:off x="178647" y="1465596"/>
          <a:ext cx="645717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6608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052639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  <a:gridCol w="1917923">
                  <a:extLst>
                    <a:ext uri="{9D8B030D-6E8A-4147-A177-3AD203B41FA5}">
                      <a16:colId xmlns:a16="http://schemas.microsoft.com/office/drawing/2014/main" val="1082847735"/>
                    </a:ext>
                  </a:extLst>
                </a:gridCol>
              </a:tblGrid>
              <a:tr h="361008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Dice coefficient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r>
                        <a:rPr lang="it-IT" b="1" dirty="0"/>
                        <a:t>Noised Images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/>
                        <a:t>5.863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0.332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0.334 </a:t>
                      </a:r>
                      <a:r>
                        <a:rPr lang="it-IT" sz="1800" b="0" dirty="0"/>
                        <a:t>± 0.008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DAE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35.920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2.283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0.829 ± 0.020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33627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DAE with offset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21.507 </a:t>
                      </a:r>
                      <a:r>
                        <a:rPr lang="it-IT" sz="1800" b="0" dirty="0"/>
                        <a:t>± 1.305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0.878 </a:t>
                      </a:r>
                      <a:r>
                        <a:rPr lang="it-IT" sz="1800" b="0" dirty="0"/>
                        <a:t>± 0.016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2460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r>
                        <a:rPr lang="it-IT" b="1" dirty="0"/>
                        <a:t>VAE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26.985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3.637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0.810 ± 0.040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48055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r>
                        <a:rPr lang="it-IT" b="1" dirty="0"/>
                        <a:t>VAE with offset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14.619 ± 1.576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0.768 ± 0.066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64973"/>
                  </a:ext>
                </a:extLst>
              </a:tr>
              <a:tr h="361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Wiener filter with offset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17.433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1.405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0.828 ± 0.064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85537"/>
                  </a:ext>
                </a:extLst>
              </a:tr>
            </a:tbl>
          </a:graphicData>
        </a:graphic>
      </p:graphicFrame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CEA3BC-74C0-45D9-A2DC-1ACF89ACD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" y="4307642"/>
            <a:ext cx="2119664" cy="20126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F1DE47E-193A-48D3-85B6-498ACEBDAB54}"/>
              </a:ext>
            </a:extLst>
          </p:cNvPr>
          <p:cNvSpPr txBox="1">
            <a:spLocks/>
          </p:cNvSpPr>
          <p:nvPr/>
        </p:nvSpPr>
        <p:spPr>
          <a:xfrm>
            <a:off x="1480008" y="6361147"/>
            <a:ext cx="11029362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DAE		           		                   VAE	                                           WIENER+OFFSET	</a:t>
            </a:r>
            <a:endParaRPr lang="LID4096" sz="2400" dirty="0">
              <a:latin typeface="+mn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B7FC89-99FE-465A-8B8A-6C274E250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17" y="4307642"/>
            <a:ext cx="2119665" cy="203876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69DFC8-5854-40C7-88FA-96E8E2F6D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58" y="4307642"/>
            <a:ext cx="2119664" cy="2038761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F6A67C-0698-4B93-BA15-E27C1FB2A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82" y="4307642"/>
            <a:ext cx="2117797" cy="2010837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BAA07D-B952-4223-B5D4-4D55F239C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79" y="4292898"/>
            <a:ext cx="2134994" cy="20535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3671F-ABB0-4EA1-80D9-C4FEC46DF70B}"/>
              </a:ext>
            </a:extLst>
          </p:cNvPr>
          <p:cNvSpPr/>
          <p:nvPr/>
        </p:nvSpPr>
        <p:spPr>
          <a:xfrm>
            <a:off x="6880914" y="1876425"/>
            <a:ext cx="5377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222222"/>
                </a:solidFill>
              </a:rPr>
              <a:t>The denoise is good as a Wiener filter </a:t>
            </a:r>
            <a:r>
              <a:rPr lang="en-NR" sz="2200" dirty="0"/>
              <a:t>✓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For a generative model performance are lower as expected </a:t>
            </a:r>
            <a:r>
              <a:rPr lang="en-NR" sz="2200" dirty="0"/>
              <a:t>✓</a:t>
            </a: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409990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F29F-C007-4B3E-9C84-D230D15D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Dataset 3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CF02-8163-4234-9F31-ADC27D9D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56" y="1470695"/>
            <a:ext cx="10515600" cy="985780"/>
          </a:xfrm>
        </p:spPr>
        <p:txBody>
          <a:bodyPr>
            <a:normAutofit/>
          </a:bodyPr>
          <a:lstStyle/>
          <a:p>
            <a:r>
              <a:rPr lang="it-IT" sz="2200" dirty="0"/>
              <a:t>Test the reconstruction: do DAE and VAE generalize the reconstruction of signals with different shapes?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AF6B6-0E64-4A5C-BF61-DFBECB22622F}"/>
              </a:ext>
            </a:extLst>
          </p:cNvPr>
          <p:cNvSpPr txBox="1">
            <a:spLocks/>
          </p:cNvSpPr>
          <p:nvPr/>
        </p:nvSpPr>
        <p:spPr>
          <a:xfrm>
            <a:off x="853956" y="2830250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Generation parameters:</a:t>
            </a:r>
            <a:endParaRPr lang="LID4096" sz="24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44E010-C091-46C0-A174-16678B9ED7AD}"/>
              </a:ext>
            </a:extLst>
          </p:cNvPr>
          <p:cNvSpPr txBox="1">
            <a:spLocks/>
          </p:cNvSpPr>
          <p:nvPr/>
        </p:nvSpPr>
        <p:spPr>
          <a:xfrm>
            <a:off x="893303" y="3550371"/>
            <a:ext cx="5852171" cy="350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Signal = 1500</a:t>
            </a:r>
          </a:p>
          <a:p>
            <a:r>
              <a:rPr lang="it-IT" sz="2000" dirty="0"/>
              <a:t>Sigma = 900</a:t>
            </a:r>
          </a:p>
          <a:p>
            <a:r>
              <a:rPr lang="it-IT" sz="2000" dirty="0"/>
              <a:t>Image Size = 64x64</a:t>
            </a:r>
          </a:p>
          <a:p>
            <a:r>
              <a:rPr lang="it-IT" sz="2000" dirty="0"/>
              <a:t>Blobsize = 0.3</a:t>
            </a:r>
          </a:p>
          <a:p>
            <a:r>
              <a:rPr lang="it-IT" sz="2000" dirty="0"/>
              <a:t>Nseeds = 1</a:t>
            </a:r>
          </a:p>
          <a:p>
            <a:pPr marL="3657600" lvl="8" indent="0">
              <a:buNone/>
            </a:pPr>
            <a:endParaRPr lang="LID4096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FD17DF-8F7C-4A61-B0AE-DFFCD7D56932}"/>
              </a:ext>
            </a:extLst>
          </p:cNvPr>
          <p:cNvSpPr txBox="1">
            <a:spLocks/>
          </p:cNvSpPr>
          <p:nvPr/>
        </p:nvSpPr>
        <p:spPr>
          <a:xfrm>
            <a:off x="5007110" y="3291128"/>
            <a:ext cx="5187592" cy="184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it-IT" sz="2000" dirty="0"/>
          </a:p>
          <a:p>
            <a:r>
              <a:rPr lang="it-IT" sz="2000" dirty="0"/>
              <a:t>7000 train set</a:t>
            </a:r>
          </a:p>
          <a:p>
            <a:r>
              <a:rPr lang="it-IT" sz="2000" dirty="0"/>
              <a:t>3000 validation set</a:t>
            </a:r>
          </a:p>
          <a:p>
            <a:r>
              <a:rPr lang="it-IT" sz="2000" dirty="0"/>
              <a:t>3 test set</a:t>
            </a:r>
          </a:p>
          <a:p>
            <a:endParaRPr lang="it-IT" sz="2000" dirty="0"/>
          </a:p>
          <a:p>
            <a:pPr lvl="5"/>
            <a:endParaRPr lang="it-IT" sz="2000" dirty="0"/>
          </a:p>
          <a:p>
            <a:pPr lvl="5"/>
            <a:endParaRPr lang="it-IT" sz="2000" dirty="0"/>
          </a:p>
          <a:p>
            <a:pPr marL="2286000" lvl="5" indent="0">
              <a:buFont typeface="Arial" panose="020B0604020202020204" pitchFamily="34" charset="0"/>
              <a:buNone/>
            </a:pPr>
            <a:endParaRPr lang="it-IT" sz="2000" dirty="0"/>
          </a:p>
          <a:p>
            <a:pPr lvl="5"/>
            <a:endParaRPr lang="it-IT" sz="2000" dirty="0"/>
          </a:p>
          <a:p>
            <a:pPr marL="2286000" lvl="5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C6577E-0ED4-4C53-898E-C8D9809306E6}"/>
              </a:ext>
            </a:extLst>
          </p:cNvPr>
          <p:cNvSpPr txBox="1">
            <a:spLocks/>
          </p:cNvSpPr>
          <p:nvPr/>
        </p:nvSpPr>
        <p:spPr>
          <a:xfrm>
            <a:off x="5007110" y="2939441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10003 images: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47FC812-AD69-4BB1-B542-EA8089DA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6" y="2326778"/>
            <a:ext cx="4331247" cy="1448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59AA5-1691-4774-B010-86F930C69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6" y="3767155"/>
            <a:ext cx="4320591" cy="14450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11519C97-9A36-456A-82D9-DA9C51088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6" y="5219873"/>
            <a:ext cx="4320591" cy="14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D132-46FF-4C62-A8DE-53C3631E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dataset 3</a:t>
            </a:r>
            <a:endParaRPr lang="LID4096" dirty="0"/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32A1DCD-E0A7-4AAB-AD12-30D12F908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4" y="3181012"/>
            <a:ext cx="5658187" cy="1892402"/>
          </a:xfr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734CF274-7169-4305-B199-6180DEDFE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3" y="1395167"/>
            <a:ext cx="5658187" cy="18924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9E6BAF-19B5-4468-9AC1-DDC0C542D6A6}"/>
              </a:ext>
            </a:extLst>
          </p:cNvPr>
          <p:cNvSpPr txBox="1">
            <a:spLocks/>
          </p:cNvSpPr>
          <p:nvPr/>
        </p:nvSpPr>
        <p:spPr>
          <a:xfrm>
            <a:off x="122549" y="1395167"/>
            <a:ext cx="6221690" cy="489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 DAE/VAE don’t generalize in reconstruction </a:t>
            </a:r>
            <a:r>
              <a:rPr lang="en-NR" sz="2000" dirty="0"/>
              <a:t>✗</a:t>
            </a:r>
            <a:endParaRPr lang="it-IT" sz="2000" dirty="0"/>
          </a:p>
          <a:p>
            <a:r>
              <a:rPr lang="it-IT" sz="2000" dirty="0"/>
              <a:t> Two possible strategies: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			 a) DAE/VAE trained with 				     deformed signals shapes.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			 b) try with a different network 			     DnCNN.</a:t>
            </a:r>
          </a:p>
          <a:p>
            <a:endParaRPr lang="LID4096" sz="2000" dirty="0"/>
          </a:p>
        </p:txBody>
      </p:sp>
      <p:pic>
        <p:nvPicPr>
          <p:cNvPr id="4" name="Picture 3" descr="A picture containing clock, black, meter&#10;&#10;Description automatically generated">
            <a:extLst>
              <a:ext uri="{FF2B5EF4-FFF2-40B4-BE49-F238E27FC236}">
                <a16:creationId xmlns:a16="http://schemas.microsoft.com/office/drawing/2014/main" id="{83B112BE-80D4-459C-BEBD-5F27B89E2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3" y="4965598"/>
            <a:ext cx="5658187" cy="18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215B-7DA7-4E77-BCC7-961135D4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Dataset 4</a:t>
            </a:r>
            <a:endParaRPr lang="LID4096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5B9546-956D-4AFC-9FD5-1F485F97C1E4}"/>
              </a:ext>
            </a:extLst>
          </p:cNvPr>
          <p:cNvSpPr txBox="1">
            <a:spLocks/>
          </p:cNvSpPr>
          <p:nvPr/>
        </p:nvSpPr>
        <p:spPr>
          <a:xfrm>
            <a:off x="838200" y="1541572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Generation parameters:</a:t>
            </a:r>
            <a:endParaRPr lang="LID4096" sz="2400" dirty="0"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DF3B37-03D4-4F54-BD47-922AB684F499}"/>
              </a:ext>
            </a:extLst>
          </p:cNvPr>
          <p:cNvSpPr txBox="1">
            <a:spLocks/>
          </p:cNvSpPr>
          <p:nvPr/>
        </p:nvSpPr>
        <p:spPr>
          <a:xfrm>
            <a:off x="1405897" y="2018988"/>
            <a:ext cx="5852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Signal = 1500</a:t>
            </a:r>
          </a:p>
          <a:p>
            <a:r>
              <a:rPr lang="it-IT" sz="2000" dirty="0"/>
              <a:t>Sigma = 900</a:t>
            </a:r>
          </a:p>
          <a:p>
            <a:r>
              <a:rPr lang="it-IT" sz="2000" dirty="0"/>
              <a:t>Image Size = 64x64</a:t>
            </a:r>
          </a:p>
          <a:p>
            <a:r>
              <a:rPr lang="it-IT" sz="2000" dirty="0"/>
              <a:t>Blobsize = 0.2/0.5</a:t>
            </a:r>
          </a:p>
          <a:p>
            <a:r>
              <a:rPr lang="it-IT" sz="2000" dirty="0"/>
              <a:t>Nseeds = 1</a:t>
            </a:r>
          </a:p>
          <a:p>
            <a:r>
              <a:rPr lang="it-IT" sz="2000" dirty="0"/>
              <a:t>Gaussian filter</a:t>
            </a:r>
          </a:p>
          <a:p>
            <a:r>
              <a:rPr lang="it-IT" sz="2000" dirty="0"/>
              <a:t>Elastic deformation</a:t>
            </a:r>
          </a:p>
          <a:p>
            <a:pPr lvl="8"/>
            <a:endParaRPr lang="LID4096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674203-F19B-4605-9CA6-DC46D582451C}"/>
              </a:ext>
            </a:extLst>
          </p:cNvPr>
          <p:cNvSpPr txBox="1">
            <a:spLocks/>
          </p:cNvSpPr>
          <p:nvPr/>
        </p:nvSpPr>
        <p:spPr>
          <a:xfrm>
            <a:off x="6096001" y="1610401"/>
            <a:ext cx="7690984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Signal       	         Signal+Rician Noise</a:t>
            </a:r>
            <a:endParaRPr lang="LID4096" sz="28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EA2305-A354-460F-BEE8-0EA0BB10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1" y="2159345"/>
            <a:ext cx="1345734" cy="133151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1EF564F-594E-4E5A-9849-5961D89B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05" y="2159345"/>
            <a:ext cx="1345734" cy="133151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2090FFB-EA5C-4095-9D5D-49D7F1808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44" y="3644072"/>
            <a:ext cx="1345734" cy="1331518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59D05-B170-457C-BB77-EDB882264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65" y="2185848"/>
            <a:ext cx="1322602" cy="1308630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F3276-9C9B-4ED6-9C30-87FCAAE1C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43" y="2192825"/>
            <a:ext cx="1322602" cy="1308630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4C5007-52BB-4A66-B078-9EDAD1E07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43" y="3644072"/>
            <a:ext cx="1322602" cy="1308630"/>
          </a:xfrm>
          <a:prstGeom prst="rect">
            <a:avLst/>
          </a:prstGeom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2808F8-F0B2-4972-BFCF-A958A6033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44" y="3637095"/>
            <a:ext cx="1322602" cy="130863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8F2C7DC2-2079-47C1-A1BF-0AF2AF3989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1" y="3637095"/>
            <a:ext cx="1345734" cy="1331518"/>
          </a:xfrm>
          <a:prstGeom prst="rect">
            <a:avLst/>
          </a:prstGeom>
        </p:spPr>
      </p:pic>
      <p:pic>
        <p:nvPicPr>
          <p:cNvPr id="46" name="Picture 45" descr="A picture containing clock&#10;&#10;Description automatically generated">
            <a:extLst>
              <a:ext uri="{FF2B5EF4-FFF2-40B4-BE49-F238E27FC236}">
                <a16:creationId xmlns:a16="http://schemas.microsoft.com/office/drawing/2014/main" id="{AEE0463E-272A-47C1-8C39-05C6F2737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28799"/>
            <a:ext cx="4541134" cy="1518799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75E05F3-8374-490E-8980-C6E91EDB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97" y="5047599"/>
            <a:ext cx="5187592" cy="1843824"/>
          </a:xfrm>
        </p:spPr>
        <p:txBody>
          <a:bodyPr>
            <a:normAutofit/>
          </a:bodyPr>
          <a:lstStyle/>
          <a:p>
            <a:pPr lvl="5"/>
            <a:endParaRPr lang="it-IT" sz="2000" dirty="0"/>
          </a:p>
          <a:p>
            <a:r>
              <a:rPr lang="it-IT" sz="2000" dirty="0"/>
              <a:t>7000 train set</a:t>
            </a:r>
          </a:p>
          <a:p>
            <a:r>
              <a:rPr lang="it-IT" sz="2000" dirty="0"/>
              <a:t>3000 validation set</a:t>
            </a:r>
          </a:p>
          <a:p>
            <a:r>
              <a:rPr lang="it-IT" sz="2000" dirty="0"/>
              <a:t>3 test set</a:t>
            </a:r>
          </a:p>
          <a:p>
            <a:endParaRPr lang="it-IT" sz="2000" dirty="0"/>
          </a:p>
          <a:p>
            <a:pPr lvl="5"/>
            <a:endParaRPr lang="it-IT" sz="2000" dirty="0"/>
          </a:p>
          <a:p>
            <a:pPr lvl="5"/>
            <a:endParaRPr lang="it-IT" sz="2000" dirty="0"/>
          </a:p>
          <a:p>
            <a:pPr marL="2286000" lvl="5" indent="0">
              <a:buNone/>
            </a:pPr>
            <a:endParaRPr lang="it-IT" sz="2000" dirty="0"/>
          </a:p>
          <a:p>
            <a:pPr lvl="5"/>
            <a:endParaRPr lang="it-IT" sz="2000" dirty="0"/>
          </a:p>
          <a:p>
            <a:pPr marL="2286000" lvl="5" indent="0">
              <a:buNone/>
            </a:pPr>
            <a:endParaRPr lang="it-IT" sz="2000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E8228E2-BF91-491D-8F0B-DBB9D7682756}"/>
              </a:ext>
            </a:extLst>
          </p:cNvPr>
          <p:cNvSpPr txBox="1">
            <a:spLocks/>
          </p:cNvSpPr>
          <p:nvPr/>
        </p:nvSpPr>
        <p:spPr>
          <a:xfrm>
            <a:off x="796756" y="4782018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10003 images:</a:t>
            </a:r>
          </a:p>
        </p:txBody>
      </p:sp>
    </p:spTree>
    <p:extLst>
      <p:ext uri="{BB962C8B-B14F-4D97-AF65-F5344CB8AC3E}">
        <p14:creationId xmlns:p14="http://schemas.microsoft.com/office/powerpoint/2010/main" val="26336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Denoising autoencoder results</a:t>
            </a:r>
            <a:endParaRPr lang="LID4096" sz="4000" dirty="0"/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13F732A-03F4-4D6C-9F03-046B9B56A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08" y="1507280"/>
            <a:ext cx="3918011" cy="2632903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B749D46D-9160-46E3-A672-4BD7C0FC8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3" y="3950659"/>
            <a:ext cx="6579448" cy="2200521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0A986F8B-8567-4A8A-AB8D-BF233D2F9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3" y="1556458"/>
            <a:ext cx="6579448" cy="2200521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22ADC09-4F61-482F-B9C1-51C2D3FB2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53479"/>
              </p:ext>
            </p:extLst>
          </p:nvPr>
        </p:nvGraphicFramePr>
        <p:xfrm>
          <a:off x="7303876" y="4667820"/>
          <a:ext cx="4317476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1528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235948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Shannon Entropy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1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11.996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4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11.995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6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MRI 3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11.997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198B342-8136-4076-ABE8-C1EAC93FC27D}"/>
              </a:ext>
            </a:extLst>
          </p:cNvPr>
          <p:cNvSpPr txBox="1">
            <a:spLocks/>
          </p:cNvSpPr>
          <p:nvPr/>
        </p:nvSpPr>
        <p:spPr>
          <a:xfrm rot="16200000">
            <a:off x="7111341" y="1591041"/>
            <a:ext cx="56655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Loss</a:t>
            </a:r>
            <a:endParaRPr lang="LID4096" sz="140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1E04F4-EE79-4907-9EAA-97F2B0094AC3}"/>
              </a:ext>
            </a:extLst>
          </p:cNvPr>
          <p:cNvSpPr txBox="1">
            <a:spLocks/>
          </p:cNvSpPr>
          <p:nvPr/>
        </p:nvSpPr>
        <p:spPr>
          <a:xfrm>
            <a:off x="10709219" y="3985309"/>
            <a:ext cx="712400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Epochs</a:t>
            </a:r>
            <a:endParaRPr lang="LID4096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67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Variational autoencoder results</a:t>
            </a:r>
            <a:endParaRPr lang="LID4096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EAB84-D38E-4142-8188-E9E3F730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0" y="1556458"/>
            <a:ext cx="3949355" cy="263290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73850E-73A5-4B1A-B58F-929DA8246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2" y="1556458"/>
            <a:ext cx="6683850" cy="2235439"/>
          </a:xfrm>
          <a:prstGeom prst="rect">
            <a:avLst/>
          </a:prstGeom>
        </p:spPr>
      </p:pic>
      <p:pic>
        <p:nvPicPr>
          <p:cNvPr id="14" name="Picture 1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A5E095C-42AA-4A30-998B-EB0B0DB9F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3" y="3933199"/>
            <a:ext cx="6683850" cy="223543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22A722-4DD8-4746-82CC-FCBA28D90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8101"/>
              </p:ext>
            </p:extLst>
          </p:nvPr>
        </p:nvGraphicFramePr>
        <p:xfrm>
          <a:off x="7322729" y="4685278"/>
          <a:ext cx="4317476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1528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235948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Shannon Entropy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1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11.982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4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</a:t>
                      </a:r>
                      <a:r>
                        <a:rPr lang="it-IT" dirty="0"/>
                        <a:t>981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6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MRI 3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 </a:t>
                      </a:r>
                      <a:r>
                        <a:rPr lang="it-IT" dirty="0"/>
                        <a:t>988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93435DB-C80B-4613-8FAC-6448A51F2206}"/>
              </a:ext>
            </a:extLst>
          </p:cNvPr>
          <p:cNvSpPr txBox="1">
            <a:spLocks/>
          </p:cNvSpPr>
          <p:nvPr/>
        </p:nvSpPr>
        <p:spPr>
          <a:xfrm rot="16200000">
            <a:off x="7271597" y="1540359"/>
            <a:ext cx="56655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Loss</a:t>
            </a:r>
            <a:endParaRPr lang="LID4096" sz="140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79398F-2F8F-40F7-B699-3C5B9D84CD60}"/>
              </a:ext>
            </a:extLst>
          </p:cNvPr>
          <p:cNvSpPr txBox="1">
            <a:spLocks/>
          </p:cNvSpPr>
          <p:nvPr/>
        </p:nvSpPr>
        <p:spPr>
          <a:xfrm>
            <a:off x="10927805" y="4003597"/>
            <a:ext cx="712400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Epochs</a:t>
            </a:r>
            <a:endParaRPr lang="LID4096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95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96EB-5D71-4A2B-AB56-0A929CF7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dataset 4: A plan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FF82-0E39-4F66-814E-A8D4A767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Reconstructions are a little bit better then before </a:t>
            </a:r>
            <a:r>
              <a:rPr lang="en-NR" dirty="0"/>
              <a:t>✓</a:t>
            </a:r>
            <a:endParaRPr lang="it-IT" dirty="0"/>
          </a:p>
          <a:p>
            <a:r>
              <a:rPr lang="it-IT" dirty="0"/>
              <a:t>But not so good, I need greater dataset for an appropriate generalization </a:t>
            </a:r>
            <a:r>
              <a:rPr lang="en-NR" dirty="0"/>
              <a:t>✗</a:t>
            </a:r>
            <a:endParaRPr lang="LID4096" dirty="0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9390FCE5-FDA0-4286-9170-331DD12A3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0" y="4001294"/>
            <a:ext cx="5358050" cy="1792020"/>
          </a:xfrm>
          <a:prstGeom prst="rect">
            <a:avLst/>
          </a:prstGeom>
        </p:spPr>
      </p:pic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E2134980-8517-4ABB-B6DC-5E95CB66A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70" y="4001294"/>
            <a:ext cx="5358050" cy="17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60BE-02A7-4630-9C96-700A020B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Objective and strategy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794A-A8AB-4514-A350-10C92C02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Testing denoising algorithms based on deep learning.</a:t>
            </a:r>
          </a:p>
          <a:p>
            <a:r>
              <a:rPr lang="it-IT" dirty="0"/>
              <a:t>Compare results with traditional methods.</a:t>
            </a:r>
          </a:p>
          <a:p>
            <a:pPr marL="0" indent="0">
              <a:buNone/>
            </a:pPr>
            <a:endParaRPr lang="it-IT" dirty="0"/>
          </a:p>
          <a:p>
            <a:r>
              <a:rPr lang="en-US" dirty="0"/>
              <a:t>Three different neural network architectures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			-Denoising Autoencoder (DAE)</a:t>
            </a:r>
          </a:p>
          <a:p>
            <a:pPr marL="0" indent="0">
              <a:buNone/>
            </a:pPr>
            <a:r>
              <a:rPr lang="it-IT" dirty="0"/>
              <a:t>			-Variational Autoencoder (VAE)</a:t>
            </a:r>
          </a:p>
          <a:p>
            <a:pPr marL="0" indent="0">
              <a:buNone/>
            </a:pPr>
            <a:r>
              <a:rPr lang="it-IT" dirty="0"/>
              <a:t>			-Denoising Convolutional Neural Network (DnCNN)</a:t>
            </a:r>
          </a:p>
          <a:p>
            <a:pPr marL="0" indent="0">
              <a:buNone/>
            </a:pPr>
            <a:endParaRPr lang="LID4096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10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05B8C7-9D29-4D84-9FEB-CBADAE4C1270}"/>
              </a:ext>
            </a:extLst>
          </p:cNvPr>
          <p:cNvSpPr/>
          <p:nvPr/>
        </p:nvSpPr>
        <p:spPr>
          <a:xfrm>
            <a:off x="9505149" y="1956579"/>
            <a:ext cx="2467994" cy="303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Input Layer (64, 64, 1)</a:t>
            </a:r>
            <a:endParaRPr lang="LID4096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AB02B1-E75A-4DF8-B7CD-7DD28D884B02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10734983" y="2260347"/>
            <a:ext cx="4163" cy="13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D760723-E0A4-480F-9EE1-DF52156C8230}"/>
              </a:ext>
            </a:extLst>
          </p:cNvPr>
          <p:cNvSpPr/>
          <p:nvPr/>
        </p:nvSpPr>
        <p:spPr>
          <a:xfrm>
            <a:off x="9500986" y="2395239"/>
            <a:ext cx="2467994" cy="303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Conv2D(64)</a:t>
            </a:r>
            <a:endParaRPr lang="LID4096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B0D9A-1628-4990-806B-C5FAAB4EF859}"/>
              </a:ext>
            </a:extLst>
          </p:cNvPr>
          <p:cNvSpPr/>
          <p:nvPr/>
        </p:nvSpPr>
        <p:spPr>
          <a:xfrm>
            <a:off x="9508827" y="2843998"/>
            <a:ext cx="2467994" cy="303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Conv_block</a:t>
            </a:r>
            <a:endParaRPr lang="LID4096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C6B93D-6DD3-43A6-8B82-087C5E619696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734983" y="2699007"/>
            <a:ext cx="7841" cy="14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D0A0A1-32D2-4B1D-898A-69D1872F10C7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0734983" y="3147766"/>
            <a:ext cx="7841" cy="1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1C62A4-508C-4CE9-911E-96C69E898FC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10727142" y="5477229"/>
            <a:ext cx="0" cy="20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BE98812-46E0-4F6C-AC93-56EE4B534B2E}"/>
              </a:ext>
            </a:extLst>
          </p:cNvPr>
          <p:cNvSpPr/>
          <p:nvPr/>
        </p:nvSpPr>
        <p:spPr>
          <a:xfrm>
            <a:off x="9493145" y="5682467"/>
            <a:ext cx="2467994" cy="331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Conv2D(1)</a:t>
            </a:r>
            <a:endParaRPr lang="LID4096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789E73-266F-4AEF-856A-533028A9D9F6}"/>
              </a:ext>
            </a:extLst>
          </p:cNvPr>
          <p:cNvCxnSpPr>
            <a:cxnSpLocks/>
            <a:stCxn id="30" idx="2"/>
            <a:endCxn id="65" idx="0"/>
          </p:cNvCxnSpPr>
          <p:nvPr/>
        </p:nvCxnSpPr>
        <p:spPr>
          <a:xfrm>
            <a:off x="10727142" y="6014175"/>
            <a:ext cx="7841" cy="21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71A8B3F7-9AFD-413E-9221-3F350A2419F9}"/>
              </a:ext>
            </a:extLst>
          </p:cNvPr>
          <p:cNvSpPr txBox="1">
            <a:spLocks/>
          </p:cNvSpPr>
          <p:nvPr/>
        </p:nvSpPr>
        <p:spPr>
          <a:xfrm>
            <a:off x="1033583" y="3029781"/>
            <a:ext cx="1159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ID4096" sz="4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13F291-DC0B-4481-85CA-F370E67074E5}"/>
              </a:ext>
            </a:extLst>
          </p:cNvPr>
          <p:cNvSpPr/>
          <p:nvPr/>
        </p:nvSpPr>
        <p:spPr>
          <a:xfrm>
            <a:off x="4765148" y="3890359"/>
            <a:ext cx="2679801" cy="303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Conv2D(64, (3,3))</a:t>
            </a:r>
            <a:endParaRPr lang="LID4096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7962DD-AB7B-4297-AD24-534923844B9D}"/>
              </a:ext>
            </a:extLst>
          </p:cNvPr>
          <p:cNvSpPr/>
          <p:nvPr/>
        </p:nvSpPr>
        <p:spPr>
          <a:xfrm>
            <a:off x="4765147" y="4378202"/>
            <a:ext cx="2679805" cy="303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BatchNormalization((2,2))</a:t>
            </a:r>
            <a:endParaRPr lang="LID4096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899A2D-A150-434F-93C8-5993AB12D42B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6105049" y="4194127"/>
            <a:ext cx="1" cy="184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41346B0A-BB9C-4BB0-B924-AB22D4B451F0}"/>
              </a:ext>
            </a:extLst>
          </p:cNvPr>
          <p:cNvSpPr txBox="1">
            <a:spLocks/>
          </p:cNvSpPr>
          <p:nvPr/>
        </p:nvSpPr>
        <p:spPr>
          <a:xfrm>
            <a:off x="2980214" y="3810163"/>
            <a:ext cx="1653648" cy="999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Conv_block</a:t>
            </a:r>
            <a:endParaRPr lang="LID4096" sz="1800" dirty="0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551C6A4E-A214-42D3-AAF9-156A3F51181B}"/>
              </a:ext>
            </a:extLst>
          </p:cNvPr>
          <p:cNvSpPr/>
          <p:nvPr/>
        </p:nvSpPr>
        <p:spPr>
          <a:xfrm>
            <a:off x="4341898" y="3699758"/>
            <a:ext cx="401468" cy="12207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D5E8E1-151A-4A0A-BBFC-4D17C50CCF3F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6105050" y="4681970"/>
            <a:ext cx="0" cy="20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ED6AD08-B15D-45EA-9E27-149D97B11F1B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105049" y="3699758"/>
            <a:ext cx="0" cy="19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Left Brace 57">
            <a:extLst>
              <a:ext uri="{FF2B5EF4-FFF2-40B4-BE49-F238E27FC236}">
                <a16:creationId xmlns:a16="http://schemas.microsoft.com/office/drawing/2014/main" id="{282D4585-4FF0-42DC-83B3-B80217360B9C}"/>
              </a:ext>
            </a:extLst>
          </p:cNvPr>
          <p:cNvSpPr/>
          <p:nvPr/>
        </p:nvSpPr>
        <p:spPr>
          <a:xfrm>
            <a:off x="8671650" y="2774645"/>
            <a:ext cx="401468" cy="27025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5BB3AEC-B36F-44D9-A420-784DBF04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054" y="3699758"/>
            <a:ext cx="547540" cy="60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…</a:t>
            </a:r>
            <a:endParaRPr lang="LID4096" sz="24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428A42D-D505-44C0-AA4F-94FDA915D44D}"/>
              </a:ext>
            </a:extLst>
          </p:cNvPr>
          <p:cNvSpPr txBox="1">
            <a:spLocks/>
          </p:cNvSpPr>
          <p:nvPr/>
        </p:nvSpPr>
        <p:spPr>
          <a:xfrm>
            <a:off x="8003186" y="3922621"/>
            <a:ext cx="677600" cy="60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x15</a:t>
            </a:r>
            <a:endParaRPr lang="LID4096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333D41-6601-40CA-98FB-553F7EA30C28}"/>
              </a:ext>
            </a:extLst>
          </p:cNvPr>
          <p:cNvSpPr/>
          <p:nvPr/>
        </p:nvSpPr>
        <p:spPr>
          <a:xfrm>
            <a:off x="9500986" y="6232739"/>
            <a:ext cx="2467994" cy="331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Output=Input-Conv2D(1)</a:t>
            </a:r>
            <a:endParaRPr lang="LID4096" sz="1600" dirty="0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3ABAD0B7-1107-4FC7-8A76-4E5AC438B5DB}"/>
              </a:ext>
            </a:extLst>
          </p:cNvPr>
          <p:cNvSpPr/>
          <p:nvPr/>
        </p:nvSpPr>
        <p:spPr>
          <a:xfrm rot="16200000">
            <a:off x="8817898" y="6127211"/>
            <a:ext cx="250268" cy="5427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B87F8FF2-A5B0-4AC0-AB92-B77371D9BE60}"/>
              </a:ext>
            </a:extLst>
          </p:cNvPr>
          <p:cNvSpPr txBox="1">
            <a:spLocks/>
          </p:cNvSpPr>
          <p:nvPr/>
        </p:nvSpPr>
        <p:spPr>
          <a:xfrm>
            <a:off x="6096000" y="6220482"/>
            <a:ext cx="2584786" cy="606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Forces to learn noise</a:t>
            </a:r>
            <a:endParaRPr lang="LID4096" sz="2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672AE83-91DD-4C02-A813-97BAC749F515}"/>
              </a:ext>
            </a:extLst>
          </p:cNvPr>
          <p:cNvSpPr txBox="1">
            <a:spLocks/>
          </p:cNvSpPr>
          <p:nvPr/>
        </p:nvSpPr>
        <p:spPr>
          <a:xfrm>
            <a:off x="838200" y="63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Dataset 4: B plan</a:t>
            </a:r>
            <a:endParaRPr lang="LID4096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E6E5FE5-B4D6-4841-A760-6370812F02CF}"/>
              </a:ext>
            </a:extLst>
          </p:cNvPr>
          <p:cNvSpPr txBox="1">
            <a:spLocks/>
          </p:cNvSpPr>
          <p:nvPr/>
        </p:nvSpPr>
        <p:spPr>
          <a:xfrm>
            <a:off x="215179" y="1647264"/>
            <a:ext cx="8005080" cy="190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Try with a different network, DnCNN.</a:t>
            </a:r>
          </a:p>
          <a:p>
            <a:r>
              <a:rPr lang="it-IT" sz="2000" dirty="0"/>
              <a:t>DnCNN needs fewer data then AE to generalize.</a:t>
            </a:r>
          </a:p>
          <a:p>
            <a:r>
              <a:rPr lang="it-IT" sz="2000" dirty="0"/>
              <a:t>Used as denoiser with </a:t>
            </a:r>
            <a:r>
              <a:rPr lang="en-US" sz="2000" dirty="0"/>
              <a:t>residual learning configuration.</a:t>
            </a:r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401258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AAE1-83CC-4C5D-AE1C-3A5068AE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of DnCNN</a:t>
            </a:r>
            <a:endParaRPr lang="LID4096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41EED5-C73C-4EEF-BB4C-49F25A7A8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19586"/>
              </p:ext>
            </p:extLst>
          </p:nvPr>
        </p:nvGraphicFramePr>
        <p:xfrm>
          <a:off x="6633079" y="4588787"/>
          <a:ext cx="4317476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1528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235948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Shannon Entropy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1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11.996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4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MRI 2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11.995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6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MRI 3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11.999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</a:tbl>
          </a:graphicData>
        </a:graphic>
      </p:graphicFrame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1D516A-93F4-44DA-B5BA-981C46AA0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25" y="1442038"/>
            <a:ext cx="4362848" cy="2790450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6658E29-D5B5-44B5-AA09-E7178A2F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2" y="1426106"/>
            <a:ext cx="5703325" cy="190749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A3D7AEA-C617-4D75-9B93-DA2FFD02A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1" y="3333605"/>
            <a:ext cx="1890955" cy="187606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910BD02-DFF2-4D0F-BF0C-55595982C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64" y="3333605"/>
            <a:ext cx="1890954" cy="1876065"/>
          </a:xfrm>
          <a:prstGeom prst="rect">
            <a:avLst/>
          </a:prstGeom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DA31C13-C8C6-4114-B5F1-774BFD07D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3" y="3333605"/>
            <a:ext cx="1890954" cy="18760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BE81E7-3F5A-4D9B-8E0B-A9AC1A84B19C}"/>
              </a:ext>
            </a:extLst>
          </p:cNvPr>
          <p:cNvSpPr txBox="1">
            <a:spLocks/>
          </p:cNvSpPr>
          <p:nvPr/>
        </p:nvSpPr>
        <p:spPr>
          <a:xfrm rot="16200000">
            <a:off x="6212068" y="1505161"/>
            <a:ext cx="56655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Loss</a:t>
            </a:r>
            <a:endParaRPr lang="LID4096" sz="140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0C63A9-B63F-429A-A269-245AC6EFB609}"/>
              </a:ext>
            </a:extLst>
          </p:cNvPr>
          <p:cNvSpPr txBox="1">
            <a:spLocks/>
          </p:cNvSpPr>
          <p:nvPr/>
        </p:nvSpPr>
        <p:spPr>
          <a:xfrm>
            <a:off x="10238155" y="3990037"/>
            <a:ext cx="712400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Epochs</a:t>
            </a:r>
            <a:endParaRPr lang="LID4096" sz="14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94666C-9D8F-4601-BF67-8D3D1FF91881}"/>
              </a:ext>
            </a:extLst>
          </p:cNvPr>
          <p:cNvSpPr/>
          <p:nvPr/>
        </p:nvSpPr>
        <p:spPr>
          <a:xfrm>
            <a:off x="278012" y="533046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DnCNN results are good as the best DAE (the one with infinite power generalization) and of the Wiener filter </a:t>
            </a:r>
            <a:r>
              <a:rPr lang="en-NR" sz="2000" dirty="0"/>
              <a:t>✓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DnCNN generalizes better with different shapes </a:t>
            </a:r>
            <a:r>
              <a:rPr lang="en-NR" sz="2000" dirty="0"/>
              <a:t>✓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51154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ACD-CAB3-4409-BD7F-9A37C5AC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Results dataset 4</a:t>
            </a:r>
            <a:endParaRPr lang="LID4096" dirty="0"/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E8356895-4EC9-48F5-BAAD-67E9B2D63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97" y="2075013"/>
            <a:ext cx="4506008" cy="1507051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07C53F8B-1D5A-4337-A28F-30BD2D5D9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58" y="3672807"/>
            <a:ext cx="4500499" cy="1505208"/>
          </a:xfrm>
          <a:prstGeom prst="rect">
            <a:avLst/>
          </a:prstGeom>
        </p:spPr>
      </p:pic>
      <p:pic>
        <p:nvPicPr>
          <p:cNvPr id="20" name="Picture 1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36F5E8CB-8BE8-4F66-BA12-C341D3229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87" y="3742133"/>
            <a:ext cx="4422431" cy="1479099"/>
          </a:xfrm>
          <a:prstGeom prst="rect">
            <a:avLst/>
          </a:prstGeom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4DA4B71A-8E7E-495E-B1AC-67D13C0DB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24" y="5308306"/>
            <a:ext cx="1463665" cy="1452140"/>
          </a:xfrm>
          <a:prstGeom prst="rect">
            <a:avLst/>
          </a:prstGeom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D73F95FE-6563-4782-A096-F1C541923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75" y="5308306"/>
            <a:ext cx="1463666" cy="1452141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374F410-B54A-4EBA-A9E5-7E5A43AD2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53" y="5308306"/>
            <a:ext cx="1463666" cy="1452141"/>
          </a:xfrm>
          <a:prstGeom prst="rect">
            <a:avLst/>
          </a:prstGeom>
        </p:spPr>
      </p:pic>
      <p:pic>
        <p:nvPicPr>
          <p:cNvPr id="30" name="Picture 2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48B61E3-0F0D-4401-8866-FA514363B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28" y="5253100"/>
            <a:ext cx="1463664" cy="1452140"/>
          </a:xfrm>
          <a:prstGeom prst="rect">
            <a:avLst/>
          </a:prstGeom>
        </p:spPr>
      </p:pic>
      <p:pic>
        <p:nvPicPr>
          <p:cNvPr id="31" name="Picture 3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200B260-5A64-4A8F-875F-9B4E322C1C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71" y="5253100"/>
            <a:ext cx="1463665" cy="1452140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9BA963-7078-4E7F-97D3-A30D2C050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25" y="5253100"/>
            <a:ext cx="1463665" cy="145214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19034227-C742-4C1D-9074-704B7675F07F}"/>
              </a:ext>
            </a:extLst>
          </p:cNvPr>
          <p:cNvSpPr txBox="1">
            <a:spLocks/>
          </p:cNvSpPr>
          <p:nvPr/>
        </p:nvSpPr>
        <p:spPr>
          <a:xfrm>
            <a:off x="288122" y="3738408"/>
            <a:ext cx="1014716" cy="1374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DAE</a:t>
            </a:r>
            <a:endParaRPr lang="LID4096" sz="20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22F85CC-C374-472C-8298-901FF1F9C41C}"/>
              </a:ext>
            </a:extLst>
          </p:cNvPr>
          <p:cNvSpPr txBox="1">
            <a:spLocks/>
          </p:cNvSpPr>
          <p:nvPr/>
        </p:nvSpPr>
        <p:spPr>
          <a:xfrm>
            <a:off x="288122" y="2165756"/>
            <a:ext cx="1002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MRI</a:t>
            </a:r>
            <a:endParaRPr lang="LID4096" sz="20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60ECEC8-4054-4B66-BD13-0036596D855F}"/>
              </a:ext>
            </a:extLst>
          </p:cNvPr>
          <p:cNvSpPr txBox="1">
            <a:spLocks/>
          </p:cNvSpPr>
          <p:nvPr/>
        </p:nvSpPr>
        <p:spPr>
          <a:xfrm>
            <a:off x="6786600" y="3818900"/>
            <a:ext cx="1003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VAE</a:t>
            </a:r>
            <a:endParaRPr lang="LID4096" sz="20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40EF8DA-7CC1-4096-BBBC-EA165CF8074F}"/>
              </a:ext>
            </a:extLst>
          </p:cNvPr>
          <p:cNvSpPr txBox="1">
            <a:spLocks/>
          </p:cNvSpPr>
          <p:nvPr/>
        </p:nvSpPr>
        <p:spPr>
          <a:xfrm>
            <a:off x="6612642" y="5414355"/>
            <a:ext cx="1003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DnCNN</a:t>
            </a:r>
            <a:endParaRPr lang="LID4096" sz="2000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DD38FD9-E4EF-4A17-8E1E-502EE769CB2E}"/>
              </a:ext>
            </a:extLst>
          </p:cNvPr>
          <p:cNvSpPr txBox="1">
            <a:spLocks/>
          </p:cNvSpPr>
          <p:nvPr/>
        </p:nvSpPr>
        <p:spPr>
          <a:xfrm>
            <a:off x="301758" y="5379677"/>
            <a:ext cx="1003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Wiener</a:t>
            </a:r>
            <a:endParaRPr lang="LID4096" sz="20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B0F8E248-E964-4171-9CC3-D55AE206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24666"/>
              </p:ext>
            </p:extLst>
          </p:nvPr>
        </p:nvGraphicFramePr>
        <p:xfrm>
          <a:off x="6498480" y="1412759"/>
          <a:ext cx="5465539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4369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348104331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806934475"/>
                    </a:ext>
                  </a:extLst>
                </a:gridCol>
              </a:tblGrid>
              <a:tr h="625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Shannon Entropy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MRI 1</a:t>
                      </a:r>
                      <a:endParaRPr lang="LID4096" b="1" dirty="0"/>
                    </a:p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MRI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MRI 3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62132">
                <a:tc>
                  <a:txBody>
                    <a:bodyPr/>
                    <a:lstStyle/>
                    <a:p>
                      <a:r>
                        <a:rPr lang="it-IT" b="1" dirty="0"/>
                        <a:t>DAE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11.996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11.995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11.997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41048"/>
                  </a:ext>
                </a:extLst>
              </a:tr>
              <a:tr h="362132">
                <a:tc>
                  <a:txBody>
                    <a:bodyPr/>
                    <a:lstStyle/>
                    <a:p>
                      <a:r>
                        <a:rPr lang="it-IT" b="1" dirty="0"/>
                        <a:t>VAE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11.982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</a:t>
                      </a:r>
                      <a:r>
                        <a:rPr lang="it-IT" dirty="0"/>
                        <a:t>981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 </a:t>
                      </a:r>
                      <a:r>
                        <a:rPr lang="it-IT" dirty="0"/>
                        <a:t>988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65028"/>
                  </a:ext>
                </a:extLst>
              </a:tr>
              <a:tr h="362132">
                <a:tc>
                  <a:txBody>
                    <a:bodyPr/>
                    <a:lstStyle/>
                    <a:p>
                      <a:r>
                        <a:rPr lang="it-IT" b="1" dirty="0"/>
                        <a:t>DnCNN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11.996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11.995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R" dirty="0"/>
                        <a:t>11.999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0795"/>
                  </a:ext>
                </a:extLst>
              </a:tr>
              <a:tr h="362132">
                <a:tc>
                  <a:txBody>
                    <a:bodyPr/>
                    <a:lstStyle/>
                    <a:p>
                      <a:r>
                        <a:rPr lang="it-IT" b="1" dirty="0"/>
                        <a:t>Wiener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11.999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11.999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11.999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461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78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6C3-8E88-428E-8C5A-4A143A8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Conclusions...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D630-4A65-410B-96D1-416F78FF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Denoising is good, but DnCNN and Wiener work better then DAE/VAE.</a:t>
            </a:r>
          </a:p>
          <a:p>
            <a:r>
              <a:rPr lang="it-IT" dirty="0"/>
              <a:t>Wiener eliminates the noise, but produces artifacts. Maybe others non-Rician noise sources.</a:t>
            </a:r>
          </a:p>
          <a:p>
            <a:r>
              <a:rPr lang="it-IT" dirty="0"/>
              <a:t>DnCNN produces really good results in 2/3 MRI. Statistic is too low, but could be different acquisition conditions or problematics.</a:t>
            </a:r>
          </a:p>
          <a:p>
            <a:r>
              <a:rPr lang="en-US" dirty="0"/>
              <a:t>Tested three different deep neural network architectures for denoising:</a:t>
            </a:r>
          </a:p>
          <a:p>
            <a:pPr marL="0" indent="0">
              <a:buNone/>
            </a:pPr>
            <a:r>
              <a:rPr lang="en-US" dirty="0"/>
              <a:t>	- DAE: works well in recognizing and removing the noise, needs large data-	augmented samples in order to not learn shapes in the training set.</a:t>
            </a:r>
          </a:p>
          <a:p>
            <a:pPr marL="0" indent="0">
              <a:buNone/>
            </a:pPr>
            <a:r>
              <a:rPr lang="en-US" dirty="0"/>
              <a:t>	- VAE: as expected underperform with the DAE but can be used to produce 	large samples for training of the DAE/</a:t>
            </a:r>
            <a:r>
              <a:rPr lang="en-US" dirty="0" err="1"/>
              <a:t>DnCNN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DnCNN</a:t>
            </a:r>
            <a:r>
              <a:rPr lang="en-US" dirty="0"/>
              <a:t>: best results, same level as Wiener filter, in terms of noise removal 	and good generalization to different shape (need to be quantitatively 	assessed).</a:t>
            </a:r>
          </a:p>
          <a:p>
            <a:endParaRPr lang="it-IT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0384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6071-D18E-4F42-9E82-8506203E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...and further steps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0719-228B-48F7-B6F7-9C963F27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Try to add a residual layer in DAE/VAE.</a:t>
            </a:r>
          </a:p>
          <a:p>
            <a:r>
              <a:rPr lang="it-IT" dirty="0"/>
              <a:t>Improve plots and quantitative measures between different methods.</a:t>
            </a:r>
          </a:p>
          <a:p>
            <a:r>
              <a:rPr lang="it-IT" dirty="0"/>
              <a:t>High statistic test with simulated data with different shape (to quantify generalization power).</a:t>
            </a:r>
          </a:p>
          <a:p>
            <a:r>
              <a:rPr lang="it-IT" dirty="0"/>
              <a:t>High statistic test with simulated data adding Rician noise + other noise components. </a:t>
            </a:r>
          </a:p>
          <a:p>
            <a:r>
              <a:rPr lang="en-US" dirty="0"/>
              <a:t>Completing the study and wrapping up for the thesis (deadline for submission end of </a:t>
            </a:r>
            <a:r>
              <a:rPr lang="en-US" dirty="0" err="1"/>
              <a:t>december</a:t>
            </a:r>
            <a:r>
              <a:rPr lang="en-US" dirty="0"/>
              <a:t>).</a:t>
            </a:r>
            <a:endParaRPr lang="it-IT" dirty="0"/>
          </a:p>
          <a:p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224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ECF3E9-979F-47CE-80B6-0A711705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5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Dataset 1</a:t>
            </a:r>
            <a:endParaRPr lang="LID4096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EE27FC-5EF1-4E01-9142-F356DD3FEC5A}"/>
              </a:ext>
            </a:extLst>
          </p:cNvPr>
          <p:cNvSpPr txBox="1">
            <a:spLocks/>
          </p:cNvSpPr>
          <p:nvPr/>
        </p:nvSpPr>
        <p:spPr>
          <a:xfrm>
            <a:off x="6935388" y="1599416"/>
            <a:ext cx="7092403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Signal       	    Signal+Rician Noise</a:t>
            </a:r>
            <a:endParaRPr lang="LID4096" sz="28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1A39FFA-C168-4C3F-A49E-67C23A393AC6}"/>
              </a:ext>
            </a:extLst>
          </p:cNvPr>
          <p:cNvSpPr txBox="1">
            <a:spLocks/>
          </p:cNvSpPr>
          <p:nvPr/>
        </p:nvSpPr>
        <p:spPr>
          <a:xfrm>
            <a:off x="1405897" y="2282939"/>
            <a:ext cx="5852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Signal = 1000</a:t>
            </a:r>
          </a:p>
          <a:p>
            <a:r>
              <a:rPr lang="it-IT" dirty="0"/>
              <a:t>Sigma = 700</a:t>
            </a:r>
          </a:p>
          <a:p>
            <a:r>
              <a:rPr lang="it-IT" dirty="0"/>
              <a:t>Image Size = 512x512</a:t>
            </a:r>
          </a:p>
          <a:p>
            <a:r>
              <a:rPr lang="it-IT" dirty="0"/>
              <a:t>Blobsize = 10.</a:t>
            </a:r>
          </a:p>
          <a:p>
            <a:r>
              <a:rPr lang="it-IT" dirty="0"/>
              <a:t>Nseeds = 3</a:t>
            </a:r>
          </a:p>
          <a:p>
            <a:pPr lvl="8"/>
            <a:endParaRPr lang="LID4096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1D521CB-A808-42C0-AA30-84C016EF19AD}"/>
              </a:ext>
            </a:extLst>
          </p:cNvPr>
          <p:cNvSpPr txBox="1">
            <a:spLocks/>
          </p:cNvSpPr>
          <p:nvPr/>
        </p:nvSpPr>
        <p:spPr>
          <a:xfrm>
            <a:off x="838200" y="1541572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latin typeface="+mn-lt"/>
              </a:rPr>
              <a:t>Generation parameters:</a:t>
            </a:r>
            <a:endParaRPr lang="LID4096" sz="2800" dirty="0">
              <a:latin typeface="+mn-lt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FADB7A5-ABAA-43D8-98E0-799DC53B6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4132"/>
            <a:ext cx="1390949" cy="40313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90213E-F47A-4168-8CAB-9622330A0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49" y="2272692"/>
            <a:ext cx="1349034" cy="4022750"/>
          </a:xfrm>
          <a:prstGeom prst="rect">
            <a:avLst/>
          </a:prstGeom>
        </p:spPr>
      </p:pic>
      <p:pic>
        <p:nvPicPr>
          <p:cNvPr id="24" name="Picture 23" descr="A screen shot of a television&#10;&#10;Description automatically generated">
            <a:extLst>
              <a:ext uri="{FF2B5EF4-FFF2-40B4-BE49-F238E27FC236}">
                <a16:creationId xmlns:a16="http://schemas.microsoft.com/office/drawing/2014/main" id="{BBCB582A-DEE2-4818-A24D-994AF32E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62" y="2282939"/>
            <a:ext cx="1333032" cy="4003942"/>
          </a:xfrm>
          <a:prstGeom prst="rect">
            <a:avLst/>
          </a:prstGeom>
        </p:spPr>
      </p:pic>
      <p:pic>
        <p:nvPicPr>
          <p:cNvPr id="25" name="Picture 24" descr="A screen shot of a television&#10;&#10;Description automatically generated">
            <a:extLst>
              <a:ext uri="{FF2B5EF4-FFF2-40B4-BE49-F238E27FC236}">
                <a16:creationId xmlns:a16="http://schemas.microsoft.com/office/drawing/2014/main" id="{DDA26D22-EA1E-4340-A52C-5747E1822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590" y="2282939"/>
            <a:ext cx="1362116" cy="40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7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7B3783-4DA4-4831-950E-9C754FF6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1" y="54187"/>
            <a:ext cx="3618897" cy="355375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23D3E-5EC6-4086-9731-F8A1B5E1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81" y="638983"/>
            <a:ext cx="4979856" cy="3703768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3C0B1FF-44E7-4DD3-AA62-FDAC4FBAD212}"/>
              </a:ext>
            </a:extLst>
          </p:cNvPr>
          <p:cNvSpPr/>
          <p:nvPr/>
        </p:nvSpPr>
        <p:spPr>
          <a:xfrm>
            <a:off x="8400482" y="2390953"/>
            <a:ext cx="458712" cy="501029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5B6289-3223-43B0-9381-07CB8821163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390616" y="2641468"/>
            <a:ext cx="1009866" cy="613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D5C4832-9CD1-4E7A-9EA8-41749C9CF773}"/>
              </a:ext>
            </a:extLst>
          </p:cNvPr>
          <p:cNvSpPr/>
          <p:nvPr/>
        </p:nvSpPr>
        <p:spPr>
          <a:xfrm>
            <a:off x="10555673" y="2954356"/>
            <a:ext cx="349656" cy="364599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8DBD70-382D-43CD-97C3-6633AA1E87F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10670318" y="3318955"/>
            <a:ext cx="60183" cy="1900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E20745C-CCEB-410E-86BD-C80729034D88}"/>
              </a:ext>
            </a:extLst>
          </p:cNvPr>
          <p:cNvSpPr txBox="1">
            <a:spLocks/>
          </p:cNvSpPr>
          <p:nvPr/>
        </p:nvSpPr>
        <p:spPr>
          <a:xfrm>
            <a:off x="10378423" y="5219944"/>
            <a:ext cx="583790" cy="356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Signal</a:t>
            </a:r>
            <a:endParaRPr lang="LID4096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05EB0D-C3F3-4C36-A926-E260E36F5964}"/>
              </a:ext>
            </a:extLst>
          </p:cNvPr>
          <p:cNvSpPr txBox="1">
            <a:spLocks/>
          </p:cNvSpPr>
          <p:nvPr/>
        </p:nvSpPr>
        <p:spPr>
          <a:xfrm>
            <a:off x="6377241" y="3255377"/>
            <a:ext cx="1179280" cy="436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Background</a:t>
            </a:r>
            <a:endParaRPr lang="LID4096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C371A-B164-4037-BC2F-E12289FA9764}"/>
                  </a:ext>
                </a:extLst>
              </p:cNvPr>
              <p:cNvSpPr txBox="1"/>
              <p:nvPr/>
            </p:nvSpPr>
            <p:spPr>
              <a:xfrm>
                <a:off x="4418187" y="1691996"/>
                <a:ext cx="3030893" cy="564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𝑅𝑎𝑦𝑙𝑒𝑖𝑔h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LID4096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LID4096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C371A-B164-4037-BC2F-E12289FA9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87" y="1691996"/>
                <a:ext cx="3030893" cy="564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E5D09407-70DC-4436-85D1-7E4C310A0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1" y="3304241"/>
            <a:ext cx="3618899" cy="355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7AB248-2324-46E7-AFC4-6EFD586C03B9}"/>
                  </a:ext>
                </a:extLst>
              </p:cNvPr>
              <p:cNvSpPr txBox="1"/>
              <p:nvPr/>
            </p:nvSpPr>
            <p:spPr>
              <a:xfrm>
                <a:off x="4420656" y="4951441"/>
                <a:ext cx="4554195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𝑅𝑖𝑐𝑒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LID4096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LID4096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7AB248-2324-46E7-AFC4-6EFD586C0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56" y="4951441"/>
                <a:ext cx="4554195" cy="6249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D8EDC916-8D6A-40DA-8A38-654D83DB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684" y="504732"/>
            <a:ext cx="303089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First analysis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9135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ACD-CAB3-4409-BD7F-9A37C5AC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dataset 1</a:t>
            </a:r>
            <a:endParaRPr lang="LID4096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A5E0964-1959-4552-A774-82D168A3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85367"/>
              </p:ext>
            </p:extLst>
          </p:nvPr>
        </p:nvGraphicFramePr>
        <p:xfrm>
          <a:off x="1435101" y="1624190"/>
          <a:ext cx="8127999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8284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Dice coefficient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Noised Images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/>
                        <a:t>5.863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0.332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0.334 </a:t>
                      </a:r>
                      <a:r>
                        <a:rPr lang="it-IT" sz="1800" b="0" dirty="0"/>
                        <a:t>± 0.008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Denoising autoencoder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17.039 </a:t>
                      </a:r>
                      <a:r>
                        <a:rPr lang="it-IT" sz="1800" b="0" dirty="0"/>
                        <a:t>± 1.433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0.959 </a:t>
                      </a:r>
                      <a:r>
                        <a:rPr lang="it-IT" sz="1800" b="0" dirty="0"/>
                        <a:t>± 0.010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Variational autoencoder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13.989 </a:t>
                      </a:r>
                      <a:r>
                        <a:rPr lang="it-IT" sz="1800" b="0" dirty="0"/>
                        <a:t>± 1.101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0.905 </a:t>
                      </a:r>
                      <a:r>
                        <a:rPr lang="it-IT" sz="1800" b="0" dirty="0"/>
                        <a:t>± 0.018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Wiener filter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16.701 </a:t>
                      </a:r>
                      <a:r>
                        <a:rPr lang="it-IT" sz="1800" b="0" dirty="0"/>
                        <a:t>± 0.875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0.973 </a:t>
                      </a:r>
                      <a:r>
                        <a:rPr lang="it-IT" sz="1800" b="0" dirty="0"/>
                        <a:t>± 0.006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10217"/>
                  </a:ext>
                </a:extLst>
              </a:tr>
            </a:tbl>
          </a:graphicData>
        </a:graphic>
      </p:graphicFrame>
      <p:pic>
        <p:nvPicPr>
          <p:cNvPr id="23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9DC2D7A-269A-424D-BF91-10E4F2AAE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28" y="3654290"/>
            <a:ext cx="2646836" cy="254581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BA6F6E6-60CD-48ED-8E99-5F99578D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3560848"/>
            <a:ext cx="2681595" cy="263925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00CF375E-396D-4A2D-8092-245827DB7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32" y="3638407"/>
            <a:ext cx="2677934" cy="24841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907180-1D4A-4C46-96B9-02578CD52AB7}"/>
              </a:ext>
            </a:extLst>
          </p:cNvPr>
          <p:cNvSpPr txBox="1">
            <a:spLocks/>
          </p:cNvSpPr>
          <p:nvPr/>
        </p:nvSpPr>
        <p:spPr>
          <a:xfrm>
            <a:off x="1819373" y="6123313"/>
            <a:ext cx="983215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DAE		           		    VAE	             		         WIENER+OFFSET	</a:t>
            </a:r>
            <a:endParaRPr lang="LID4096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88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ACD-CAB3-4409-BD7F-9A37C5AC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Results dataset 1</a:t>
            </a:r>
            <a:endParaRPr lang="LID4096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A5E0964-1959-4552-A774-82D168A3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18873"/>
              </p:ext>
            </p:extLst>
          </p:nvPr>
        </p:nvGraphicFramePr>
        <p:xfrm>
          <a:off x="1435101" y="1624190"/>
          <a:ext cx="8127999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59988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6775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8284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Dice coefficient</a:t>
                      </a:r>
                      <a:endParaRPr lang="LID4096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Noised Images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/>
                        <a:t>5.863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0.332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0.334 </a:t>
                      </a:r>
                      <a:r>
                        <a:rPr lang="it-IT" sz="1800" b="0" dirty="0"/>
                        <a:t>± 0.008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Denoising autoencoder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17.039 </a:t>
                      </a:r>
                      <a:r>
                        <a:rPr lang="it-IT" sz="1800" b="0" dirty="0"/>
                        <a:t>± 1.433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0.959 </a:t>
                      </a:r>
                      <a:r>
                        <a:rPr lang="it-IT" sz="1800" b="0" dirty="0"/>
                        <a:t>± 0.010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Variational autoencoder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13.989 </a:t>
                      </a:r>
                      <a:r>
                        <a:rPr lang="it-IT" sz="1800" b="0" dirty="0"/>
                        <a:t>± 1.101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0.905 </a:t>
                      </a:r>
                      <a:r>
                        <a:rPr lang="it-IT" sz="1800" b="0" dirty="0"/>
                        <a:t>± 0.018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Wiener filter</a:t>
                      </a:r>
                      <a:endParaRPr lang="LID4096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16.701 </a:t>
                      </a:r>
                      <a:r>
                        <a:rPr lang="it-IT" sz="1800" b="0" dirty="0"/>
                        <a:t>± 0.875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0.973 </a:t>
                      </a:r>
                      <a:r>
                        <a:rPr lang="it-IT" sz="1800" b="0" dirty="0"/>
                        <a:t>± 0.006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10217"/>
                  </a:ext>
                </a:extLst>
              </a:tr>
            </a:tbl>
          </a:graphicData>
        </a:graphic>
      </p:graphicFrame>
      <p:pic>
        <p:nvPicPr>
          <p:cNvPr id="23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9DC2D7A-269A-424D-BF91-10E4F2AAE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28" y="3654290"/>
            <a:ext cx="2646836" cy="254581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BA6F6E6-60CD-48ED-8E99-5F99578D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3560848"/>
            <a:ext cx="2681595" cy="263925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00CF375E-396D-4A2D-8092-245827DB7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32" y="3638407"/>
            <a:ext cx="2677934" cy="24841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907180-1D4A-4C46-96B9-02578CD52AB7}"/>
              </a:ext>
            </a:extLst>
          </p:cNvPr>
          <p:cNvSpPr txBox="1">
            <a:spLocks/>
          </p:cNvSpPr>
          <p:nvPr/>
        </p:nvSpPr>
        <p:spPr>
          <a:xfrm>
            <a:off x="1819373" y="6123313"/>
            <a:ext cx="983215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DAE		           		    VAE	             		         WIENER+OFFSET	</a:t>
            </a:r>
            <a:endParaRPr lang="LID4096" sz="2400" dirty="0">
              <a:latin typeface="+mn-lt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01D8957-C0D6-4DE2-852B-3CD49BC85DE9}"/>
              </a:ext>
            </a:extLst>
          </p:cNvPr>
          <p:cNvSpPr/>
          <p:nvPr/>
        </p:nvSpPr>
        <p:spPr>
          <a:xfrm rot="5400000">
            <a:off x="9790552" y="3032484"/>
            <a:ext cx="250268" cy="5427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E8B32-98BF-421E-8EBA-B23AD87A4754}"/>
              </a:ext>
            </a:extLst>
          </p:cNvPr>
          <p:cNvSpPr/>
          <p:nvPr/>
        </p:nvSpPr>
        <p:spPr>
          <a:xfrm>
            <a:off x="10268272" y="3132329"/>
            <a:ext cx="185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Best performance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696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215B-7DA7-4E77-BCC7-961135D4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Dataset 2</a:t>
            </a:r>
            <a:endParaRPr lang="LID4096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5B9546-956D-4AFC-9FD5-1F485F97C1E4}"/>
              </a:ext>
            </a:extLst>
          </p:cNvPr>
          <p:cNvSpPr txBox="1">
            <a:spLocks/>
          </p:cNvSpPr>
          <p:nvPr/>
        </p:nvSpPr>
        <p:spPr>
          <a:xfrm>
            <a:off x="196015" y="3143385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Generation parameters:</a:t>
            </a:r>
            <a:endParaRPr lang="LID4096" sz="2400" dirty="0"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DF3B37-03D4-4F54-BD47-922AB684F499}"/>
              </a:ext>
            </a:extLst>
          </p:cNvPr>
          <p:cNvSpPr txBox="1">
            <a:spLocks/>
          </p:cNvSpPr>
          <p:nvPr/>
        </p:nvSpPr>
        <p:spPr>
          <a:xfrm>
            <a:off x="243829" y="3828224"/>
            <a:ext cx="5852171" cy="252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Signal = 1000</a:t>
            </a:r>
          </a:p>
          <a:p>
            <a:r>
              <a:rPr lang="it-IT" sz="2000" dirty="0"/>
              <a:t>Sigma = 700</a:t>
            </a:r>
          </a:p>
          <a:p>
            <a:r>
              <a:rPr lang="it-IT" sz="2000" dirty="0"/>
              <a:t>Image Size = 256x256</a:t>
            </a:r>
          </a:p>
          <a:p>
            <a:r>
              <a:rPr lang="it-IT" sz="2000" dirty="0"/>
              <a:t>Blobsize = 1</a:t>
            </a:r>
          </a:p>
          <a:p>
            <a:r>
              <a:rPr lang="it-IT" sz="2000" dirty="0"/>
              <a:t>Nseeds = 1</a:t>
            </a:r>
          </a:p>
          <a:p>
            <a:r>
              <a:rPr lang="it-IT" sz="2000" dirty="0"/>
              <a:t>Gaussian Filter</a:t>
            </a:r>
          </a:p>
          <a:p>
            <a:pPr lvl="8"/>
            <a:endParaRPr lang="LID4096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674203-F19B-4605-9CA6-DC46D582451C}"/>
              </a:ext>
            </a:extLst>
          </p:cNvPr>
          <p:cNvSpPr txBox="1">
            <a:spLocks/>
          </p:cNvSpPr>
          <p:nvPr/>
        </p:nvSpPr>
        <p:spPr>
          <a:xfrm>
            <a:off x="7747804" y="1782587"/>
            <a:ext cx="6324664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Signal        Signal+Rician Noise</a:t>
            </a:r>
            <a:endParaRPr lang="LID4096" sz="2800" dirty="0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D8DFC0-7DB8-4824-84BA-F1DFF37B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50" y="2440781"/>
            <a:ext cx="1434098" cy="4261022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F25F7F10-1C48-4D0A-8B1B-A07312EB9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09" y="2441725"/>
            <a:ext cx="1429708" cy="4260078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C8EE87-07E5-46AB-A693-EADD57D2B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81" y="2443385"/>
            <a:ext cx="1413462" cy="4261022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2818DF-89D7-4633-8606-16CC859A1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04" y="2443385"/>
            <a:ext cx="1413462" cy="426077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59168CB-961F-414B-8498-CD19800ADE48}"/>
              </a:ext>
            </a:extLst>
          </p:cNvPr>
          <p:cNvSpPr txBox="1">
            <a:spLocks/>
          </p:cNvSpPr>
          <p:nvPr/>
        </p:nvSpPr>
        <p:spPr>
          <a:xfrm>
            <a:off x="4006852" y="4279569"/>
            <a:ext cx="6249186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10000 images:</a:t>
            </a:r>
            <a:endParaRPr lang="LID4096" sz="2400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25B706-BA74-4776-B0D9-B9B2D63D2CE6}"/>
              </a:ext>
            </a:extLst>
          </p:cNvPr>
          <p:cNvSpPr/>
          <p:nvPr/>
        </p:nvSpPr>
        <p:spPr>
          <a:xfrm>
            <a:off x="4006852" y="49591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7200 train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1800 validation 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1000 test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D68BF-76D6-43AE-940B-8B509F01C970}"/>
              </a:ext>
            </a:extLst>
          </p:cNvPr>
          <p:cNvSpPr/>
          <p:nvPr/>
        </p:nvSpPr>
        <p:spPr>
          <a:xfrm>
            <a:off x="243829" y="615066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/>
              <a:t>Using the </a:t>
            </a:r>
            <a:r>
              <a:rPr lang="it-IT" sz="2000" u="sng" dirty="0"/>
              <a:t>same architectures </a:t>
            </a:r>
            <a:r>
              <a:rPr lang="it-IT" sz="2000" dirty="0"/>
              <a:t>used for dataset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AD6098-BC97-4B5E-AB7C-B873E255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29" y="1784127"/>
            <a:ext cx="10515600" cy="1325563"/>
          </a:xfrm>
        </p:spPr>
        <p:txBody>
          <a:bodyPr>
            <a:normAutofit/>
          </a:bodyPr>
          <a:lstStyle/>
          <a:p>
            <a:r>
              <a:rPr lang="it-IT" sz="2200" dirty="0"/>
              <a:t>Fixed shape and Rician noise</a:t>
            </a:r>
          </a:p>
          <a:p>
            <a:r>
              <a:rPr lang="it-IT" sz="2200" dirty="0"/>
              <a:t>Can DAE denoise it? Like a Wiener filter?</a:t>
            </a:r>
          </a:p>
          <a:p>
            <a:r>
              <a:rPr lang="it-IT" sz="2200" dirty="0"/>
              <a:t>Can a generative model (VAE) do the ‘‘same’’ task?</a:t>
            </a:r>
          </a:p>
        </p:txBody>
      </p:sp>
    </p:spTree>
    <p:extLst>
      <p:ext uri="{BB962C8B-B14F-4D97-AF65-F5344CB8AC3E}">
        <p14:creationId xmlns:p14="http://schemas.microsoft.com/office/powerpoint/2010/main" val="210890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Denoising autoencoder results</a:t>
            </a:r>
            <a:endParaRPr lang="LID4096" sz="40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B925A7E-5B7A-4371-9A26-945DD2A6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3529317"/>
            <a:ext cx="4087426" cy="1933983"/>
          </a:xfrm>
          <a:prstGeom prst="rect">
            <a:avLst/>
          </a:prstGeom>
        </p:spPr>
      </p:pic>
      <p:pic>
        <p:nvPicPr>
          <p:cNvPr id="9" name="Picture 8" descr="A picture containing star&#10;&#10;Description automatically generated">
            <a:extLst>
              <a:ext uri="{FF2B5EF4-FFF2-40B4-BE49-F238E27FC236}">
                <a16:creationId xmlns:a16="http://schemas.microsoft.com/office/drawing/2014/main" id="{D3051833-9390-4232-95C4-68B99C657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1417885"/>
            <a:ext cx="4087426" cy="1933983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E88FF0A-9618-4299-98A5-B4503CDE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22" y="1475090"/>
            <a:ext cx="3996946" cy="2685947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7DC31AF-8C0C-48D9-81CB-95EBDDDE4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" y="1249306"/>
            <a:ext cx="3533759" cy="2448589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B96D9F-DFE7-46BD-89A7-3B7E6B8EB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" y="3697895"/>
            <a:ext cx="3533759" cy="2507829"/>
          </a:xfrm>
          <a:prstGeom prst="rect">
            <a:avLst/>
          </a:prstGeom>
        </p:spPr>
      </p:pic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362E2F13-BAB7-44CD-885C-94A0F7AE4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68233"/>
              </p:ext>
            </p:extLst>
          </p:nvPr>
        </p:nvGraphicFramePr>
        <p:xfrm>
          <a:off x="3811316" y="5663562"/>
          <a:ext cx="8118174" cy="8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58">
                  <a:extLst>
                    <a:ext uri="{9D8B030D-6E8A-4147-A177-3AD203B41FA5}">
                      <a16:colId xmlns:a16="http://schemas.microsoft.com/office/drawing/2014/main" val="254652785"/>
                    </a:ext>
                  </a:extLst>
                </a:gridCol>
                <a:gridCol w="2706058">
                  <a:extLst>
                    <a:ext uri="{9D8B030D-6E8A-4147-A177-3AD203B41FA5}">
                      <a16:colId xmlns:a16="http://schemas.microsoft.com/office/drawing/2014/main" val="2324860046"/>
                    </a:ext>
                  </a:extLst>
                </a:gridCol>
                <a:gridCol w="2706058">
                  <a:extLst>
                    <a:ext uri="{9D8B030D-6E8A-4147-A177-3AD203B41FA5}">
                      <a16:colId xmlns:a16="http://schemas.microsoft.com/office/drawing/2014/main" val="3210478174"/>
                    </a:ext>
                  </a:extLst>
                </a:gridCol>
              </a:tblGrid>
              <a:tr h="414475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Dice Coeff.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76002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DAE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35.920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2.283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0.829 ± 0.020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20121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7C2D20F5-B64D-4162-AF7E-A3E22AE3C366}"/>
              </a:ext>
            </a:extLst>
          </p:cNvPr>
          <p:cNvSpPr txBox="1">
            <a:spLocks/>
          </p:cNvSpPr>
          <p:nvPr/>
        </p:nvSpPr>
        <p:spPr>
          <a:xfrm rot="16200000">
            <a:off x="7578947" y="1458990"/>
            <a:ext cx="56655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Loss</a:t>
            </a:r>
            <a:endParaRPr lang="LID4096" sz="1400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870887-D07F-4F5F-9E37-5FC43F472AEB}"/>
              </a:ext>
            </a:extLst>
          </p:cNvPr>
          <p:cNvSpPr txBox="1">
            <a:spLocks/>
          </p:cNvSpPr>
          <p:nvPr/>
        </p:nvSpPr>
        <p:spPr>
          <a:xfrm>
            <a:off x="11043115" y="4061924"/>
            <a:ext cx="712400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latin typeface="+mn-lt"/>
              </a:rPr>
              <a:t>Epochs</a:t>
            </a:r>
            <a:endParaRPr lang="LID4096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13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6B7DE-702E-4743-B33D-D0D86F39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12" y="1"/>
            <a:ext cx="12192000" cy="136277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Denoising autoencoder results with an offset</a:t>
            </a:r>
            <a:endParaRPr lang="LID4096" sz="40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01B480-E637-41D5-B5E1-7019DCBF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9" y="1438594"/>
            <a:ext cx="3450286" cy="242900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C2ACBC-D6AB-4133-AE7B-DBDE4E605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9" y="3952838"/>
            <a:ext cx="3450286" cy="2448590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C5F9519-132F-46BF-B6E9-E93FBA5E4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4676"/>
              </p:ext>
            </p:extLst>
          </p:nvPr>
        </p:nvGraphicFramePr>
        <p:xfrm>
          <a:off x="4110088" y="1696510"/>
          <a:ext cx="7098381" cy="124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127">
                  <a:extLst>
                    <a:ext uri="{9D8B030D-6E8A-4147-A177-3AD203B41FA5}">
                      <a16:colId xmlns:a16="http://schemas.microsoft.com/office/drawing/2014/main" val="254652785"/>
                    </a:ext>
                  </a:extLst>
                </a:gridCol>
                <a:gridCol w="2366127">
                  <a:extLst>
                    <a:ext uri="{9D8B030D-6E8A-4147-A177-3AD203B41FA5}">
                      <a16:colId xmlns:a16="http://schemas.microsoft.com/office/drawing/2014/main" val="2324860046"/>
                    </a:ext>
                  </a:extLst>
                </a:gridCol>
                <a:gridCol w="2366127">
                  <a:extLst>
                    <a:ext uri="{9D8B030D-6E8A-4147-A177-3AD203B41FA5}">
                      <a16:colId xmlns:a16="http://schemas.microsoft.com/office/drawing/2014/main" val="3210478174"/>
                    </a:ext>
                  </a:extLst>
                </a:gridCol>
              </a:tblGrid>
              <a:tr h="414475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PSNR (dB)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Dice Coeff.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76002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DAE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35.920</a:t>
                      </a:r>
                      <a:r>
                        <a:rPr lang="it-IT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0" dirty="0"/>
                        <a:t>± 2.283 </a:t>
                      </a:r>
                      <a:endParaRPr lang="LID4096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/>
                        <a:t>0.829 ± 0.020</a:t>
                      </a:r>
                      <a:endParaRPr lang="LID4096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20121"/>
                  </a:ext>
                </a:extLst>
              </a:tr>
              <a:tr h="414475">
                <a:tc>
                  <a:txBody>
                    <a:bodyPr/>
                    <a:lstStyle/>
                    <a:p>
                      <a:r>
                        <a:rPr lang="it-IT" dirty="0"/>
                        <a:t>DAE with offset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21.507 </a:t>
                      </a:r>
                      <a:r>
                        <a:rPr lang="it-IT" sz="1800" b="0" dirty="0"/>
                        <a:t>± 1.305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0.878 </a:t>
                      </a:r>
                      <a:r>
                        <a:rPr lang="it-IT" sz="1800" b="0" dirty="0"/>
                        <a:t>± 0.016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71092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76EEBC-CA48-48EB-AEC7-903437F42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98" y="3273666"/>
            <a:ext cx="2234305" cy="2149026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34E589-0CEC-4B65-88FF-B47726946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69" y="3273666"/>
            <a:ext cx="2270957" cy="2149026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830DF9-0457-443F-90B4-142FBF752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44" y="3273666"/>
            <a:ext cx="2263336" cy="214902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CBDB02-7134-4BF1-BEFD-51348E88285B}"/>
              </a:ext>
            </a:extLst>
          </p:cNvPr>
          <p:cNvSpPr txBox="1">
            <a:spLocks/>
          </p:cNvSpPr>
          <p:nvPr/>
        </p:nvSpPr>
        <p:spPr>
          <a:xfrm>
            <a:off x="4647413" y="5659564"/>
            <a:ext cx="6996861" cy="59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</a:rPr>
              <a:t>     GT		           PREDICT	               PREDICT+OFFSET	</a:t>
            </a:r>
            <a:endParaRPr lang="LID4096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35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1172</Words>
  <Application>Microsoft Office PowerPoint</Application>
  <PresentationFormat>Widescreen</PresentationFormat>
  <Paragraphs>283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Algoritmi di denoising innovativi basati su deep learning per la riduzione del rumore in immagini NMR in Fluoro 19</vt:lpstr>
      <vt:lpstr>Objective and strategy</vt:lpstr>
      <vt:lpstr>Dataset 1</vt:lpstr>
      <vt:lpstr>First analysis</vt:lpstr>
      <vt:lpstr>Results dataset 1</vt:lpstr>
      <vt:lpstr>Results dataset 1</vt:lpstr>
      <vt:lpstr>Dataset 2</vt:lpstr>
      <vt:lpstr>Denoising autoencoder results</vt:lpstr>
      <vt:lpstr>Denoising autoencoder results with an offset</vt:lpstr>
      <vt:lpstr>Variational autoencoder results</vt:lpstr>
      <vt:lpstr>Variational autoencoder results with an offset</vt:lpstr>
      <vt:lpstr>Using Wiener filter+offset+median filter</vt:lpstr>
      <vt:lpstr>Results dataset 2</vt:lpstr>
      <vt:lpstr>Dataset 3</vt:lpstr>
      <vt:lpstr>Results dataset 3</vt:lpstr>
      <vt:lpstr>Dataset 4</vt:lpstr>
      <vt:lpstr>Denoising autoencoder results</vt:lpstr>
      <vt:lpstr>Variational autoencoder results</vt:lpstr>
      <vt:lpstr>Results dataset 4: A plan</vt:lpstr>
      <vt:lpstr>PowerPoint Presentation</vt:lpstr>
      <vt:lpstr>Results of DnCNN</vt:lpstr>
      <vt:lpstr>Results dataset 4</vt:lpstr>
      <vt:lpstr>Conclusions...</vt:lpstr>
      <vt:lpstr>...and further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Sbandi</dc:creator>
  <cp:lastModifiedBy>Alessandro Sbandi</cp:lastModifiedBy>
  <cp:revision>78</cp:revision>
  <dcterms:created xsi:type="dcterms:W3CDTF">2019-12-02T15:57:58Z</dcterms:created>
  <dcterms:modified xsi:type="dcterms:W3CDTF">2019-12-04T11:15:20Z</dcterms:modified>
</cp:coreProperties>
</file>