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2" r:id="rId6"/>
    <p:sldId id="263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32B0-5160-4AF2-B654-C6D6FFE4EF9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C97F-9F36-4430-B6E8-FC192AD6B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24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32B0-5160-4AF2-B654-C6D6FFE4EF9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C97F-9F36-4430-B6E8-FC192AD6B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91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32B0-5160-4AF2-B654-C6D6FFE4EF9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C97F-9F36-4430-B6E8-FC192AD6B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32B0-5160-4AF2-B654-C6D6FFE4EF9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C97F-9F36-4430-B6E8-FC192AD6B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60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32B0-5160-4AF2-B654-C6D6FFE4EF9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C97F-9F36-4430-B6E8-FC192AD6B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43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32B0-5160-4AF2-B654-C6D6FFE4EF9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C97F-9F36-4430-B6E8-FC192AD6B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8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32B0-5160-4AF2-B654-C6D6FFE4EF9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C97F-9F36-4430-B6E8-FC192AD6B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29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32B0-5160-4AF2-B654-C6D6FFE4EF9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C97F-9F36-4430-B6E8-FC192AD6B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84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32B0-5160-4AF2-B654-C6D6FFE4EF9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C97F-9F36-4430-B6E8-FC192AD6B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67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32B0-5160-4AF2-B654-C6D6FFE4EF9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C97F-9F36-4430-B6E8-FC192AD6B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26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32B0-5160-4AF2-B654-C6D6FFE4EF9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C97F-9F36-4430-B6E8-FC192AD6B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45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032B0-5160-4AF2-B654-C6D6FFE4EF9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C97F-9F36-4430-B6E8-FC192AD6B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0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ccs.oasi.en.i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ir.scien@oasi.en.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11" y="0"/>
            <a:ext cx="8259712" cy="471936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25811" y="4891490"/>
            <a:ext cx="9273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ISTITUTO DI RICOVERO E CURA A CARATTERE SCIENTIFICO</a:t>
            </a:r>
          </a:p>
          <a:p>
            <a:pPr algn="ctr"/>
            <a:r>
              <a:rPr lang="it-IT" sz="2800" dirty="0" smtClean="0"/>
              <a:t>VIA CONTE RUGGERO, 73 – 94018 TROINA (EN)</a:t>
            </a:r>
          </a:p>
          <a:p>
            <a:pPr algn="ctr"/>
            <a:r>
              <a:rPr lang="it-IT" sz="2800" dirty="0" smtClean="0">
                <a:hlinkClick r:id="rId3"/>
              </a:rPr>
              <a:t>www.irccs.oasi.en.it</a:t>
            </a:r>
            <a:r>
              <a:rPr lang="it-IT" sz="2800" dirty="0" smtClean="0"/>
              <a:t> – </a:t>
            </a:r>
            <a:r>
              <a:rPr lang="it-IT" sz="2800" dirty="0" smtClean="0">
                <a:hlinkClick r:id="rId4"/>
              </a:rPr>
              <a:t>dir.scien@oasi.en.it</a:t>
            </a:r>
            <a:r>
              <a:rPr lang="it-IT" sz="2800" dirty="0" smtClean="0"/>
              <a:t>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354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1737"/>
            <a:ext cx="1205245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Book Antiqua" panose="02040602050305030304" pitchFamily="18" charset="0"/>
              </a:rPr>
              <a:t>Use Case: </a:t>
            </a:r>
            <a:r>
              <a:rPr lang="it-IT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CoReV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-Lab</a:t>
            </a:r>
            <a:r>
              <a:rPr lang="it-IT" dirty="0">
                <a:latin typeface="Book Antiqua" panose="02040602050305030304" pitchFamily="18" charset="0"/>
              </a:rPr>
              <a:t> </a:t>
            </a:r>
            <a:r>
              <a:rPr lang="it-IT" dirty="0" smtClean="0">
                <a:latin typeface="Book Antiqua" panose="02040602050305030304" pitchFamily="18" charset="0"/>
              </a:rPr>
              <a:t/>
            </a:r>
            <a:br>
              <a:rPr lang="it-IT" dirty="0" smtClean="0">
                <a:latin typeface="Book Antiqua" panose="02040602050305030304" pitchFamily="18" charset="0"/>
              </a:rPr>
            </a:br>
            <a:r>
              <a:rPr lang="it-IT" dirty="0" smtClean="0">
                <a:latin typeface="Book Antiqua" panose="02040602050305030304" pitchFamily="18" charset="0"/>
              </a:rPr>
              <a:t>Cognitive </a:t>
            </a:r>
            <a:r>
              <a:rPr lang="it-IT" dirty="0" err="1">
                <a:latin typeface="Book Antiqua" panose="02040602050305030304" pitchFamily="18" charset="0"/>
              </a:rPr>
              <a:t>R</a:t>
            </a:r>
            <a:r>
              <a:rPr lang="it-IT" dirty="0" err="1" smtClean="0">
                <a:latin typeface="Book Antiqua" panose="02040602050305030304" pitchFamily="18" charset="0"/>
              </a:rPr>
              <a:t>ehabilitation</a:t>
            </a:r>
            <a:r>
              <a:rPr lang="it-IT" dirty="0">
                <a:latin typeface="Book Antiqua" panose="02040602050305030304" pitchFamily="18" charset="0"/>
              </a:rPr>
              <a:t> </a:t>
            </a:r>
            <a:r>
              <a:rPr lang="it-IT" dirty="0">
                <a:latin typeface="Book Antiqua" panose="02040602050305030304" pitchFamily="18" charset="0"/>
              </a:rPr>
              <a:t>V</a:t>
            </a:r>
            <a:r>
              <a:rPr lang="it-IT" dirty="0" smtClean="0">
                <a:latin typeface="Book Antiqua" panose="02040602050305030304" pitchFamily="18" charset="0"/>
              </a:rPr>
              <a:t>irtual </a:t>
            </a:r>
            <a:r>
              <a:rPr lang="it-IT" dirty="0">
                <a:latin typeface="Book Antiqua" panose="02040602050305030304" pitchFamily="18" charset="0"/>
              </a:rPr>
              <a:t>R</a:t>
            </a:r>
            <a:r>
              <a:rPr lang="it-IT" dirty="0" smtClean="0">
                <a:latin typeface="Book Antiqua" panose="02040602050305030304" pitchFamily="18" charset="0"/>
              </a:rPr>
              <a:t>eality </a:t>
            </a:r>
            <a:r>
              <a:rPr lang="it-IT" dirty="0" err="1">
                <a:latin typeface="Book Antiqua" panose="02040602050305030304" pitchFamily="18" charset="0"/>
              </a:rPr>
              <a:t>L</a:t>
            </a:r>
            <a:r>
              <a:rPr lang="it-IT" dirty="0" err="1" smtClean="0">
                <a:latin typeface="Book Antiqua" panose="02040602050305030304" pitchFamily="18" charset="0"/>
              </a:rPr>
              <a:t>aboratory</a:t>
            </a:r>
            <a:endParaRPr lang="it-IT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9320" y="1575412"/>
            <a:ext cx="11644829" cy="493555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dirty="0"/>
              <a:t>S</a:t>
            </a:r>
            <a:r>
              <a:rPr lang="it-IT" dirty="0" smtClean="0"/>
              <a:t>istema </a:t>
            </a:r>
            <a:r>
              <a:rPr lang="it-IT" dirty="0"/>
              <a:t>di riabilitazione cognitiva basato sull’utilizzo di dispositivi tecnologici che utilizzano la realtà virtuale (VR) </a:t>
            </a:r>
            <a:r>
              <a:rPr lang="it-IT" dirty="0" err="1"/>
              <a:t>immersiva</a:t>
            </a:r>
            <a:r>
              <a:rPr lang="it-IT" dirty="0"/>
              <a:t> e non </a:t>
            </a:r>
            <a:r>
              <a:rPr lang="it-IT" dirty="0" err="1"/>
              <a:t>immersiva</a:t>
            </a:r>
            <a:r>
              <a:rPr lang="it-IT" dirty="0"/>
              <a:t> (AR) per il trattamento dei disturbi cognitivi acquisiti. Le </a:t>
            </a:r>
            <a:r>
              <a:rPr lang="it-IT" dirty="0" err="1"/>
              <a:t>App</a:t>
            </a:r>
            <a:r>
              <a:rPr lang="it-IT" dirty="0"/>
              <a:t> che verranno realizzate andranno a riprodurre ambienti ed attività di vita </a:t>
            </a:r>
            <a:r>
              <a:rPr lang="it-IT" dirty="0" smtClean="0"/>
              <a:t>quotidiana </a:t>
            </a:r>
            <a:r>
              <a:rPr lang="it-IT" dirty="0"/>
              <a:t>e saranno utilizzate </a:t>
            </a:r>
            <a:r>
              <a:rPr lang="it-IT" dirty="0" smtClean="0"/>
              <a:t>attraverso </a:t>
            </a:r>
            <a:r>
              <a:rPr lang="it-IT" dirty="0"/>
              <a:t>infrastrutture tecnologiche altamente </a:t>
            </a:r>
            <a:r>
              <a:rPr lang="it-IT" dirty="0" smtClean="0"/>
              <a:t>innovative e funzionali </a:t>
            </a:r>
            <a:r>
              <a:rPr lang="it-IT" dirty="0"/>
              <a:t>alla validazione dei </a:t>
            </a:r>
            <a:r>
              <a:rPr lang="it-IT" dirty="0" err="1"/>
              <a:t>tasks</a:t>
            </a:r>
            <a:r>
              <a:rPr lang="it-IT" dirty="0"/>
              <a:t> riabilitativi</a:t>
            </a:r>
            <a:r>
              <a:rPr lang="it-IT" dirty="0" smtClean="0"/>
              <a:t> </a:t>
            </a:r>
            <a:r>
              <a:rPr lang="it-IT" dirty="0"/>
              <a:t>come la camera </a:t>
            </a:r>
            <a:r>
              <a:rPr lang="it-IT" dirty="0" smtClean="0"/>
              <a:t>virtuale, </a:t>
            </a:r>
            <a:r>
              <a:rPr lang="it-IT" dirty="0"/>
              <a:t>che utilizza la tecnologia </a:t>
            </a:r>
            <a:r>
              <a:rPr lang="it-IT" dirty="0">
                <a:solidFill>
                  <a:srgbClr val="C00000"/>
                </a:solidFill>
              </a:rPr>
              <a:t>CAVE </a:t>
            </a:r>
            <a:r>
              <a:rPr lang="it-IT" dirty="0"/>
              <a:t>a due pareti, </a:t>
            </a:r>
            <a:r>
              <a:rPr lang="it-IT" dirty="0" smtClean="0"/>
              <a:t>gli </a:t>
            </a:r>
            <a:r>
              <a:rPr lang="it-IT" dirty="0" smtClean="0">
                <a:solidFill>
                  <a:srgbClr val="C00000"/>
                </a:solidFill>
              </a:rPr>
              <a:t>schermi touch-screen,</a:t>
            </a:r>
            <a:r>
              <a:rPr lang="it-IT" dirty="0" smtClean="0"/>
              <a:t> i </a:t>
            </a:r>
            <a:r>
              <a:rPr lang="it-IT" dirty="0" smtClean="0">
                <a:solidFill>
                  <a:srgbClr val="C00000"/>
                </a:solidFill>
              </a:rPr>
              <a:t>tablet </a:t>
            </a:r>
            <a:r>
              <a:rPr lang="it-IT" dirty="0" smtClean="0"/>
              <a:t>e il sistema </a:t>
            </a:r>
            <a:r>
              <a:rPr lang="it-IT" dirty="0" err="1" smtClean="0">
                <a:solidFill>
                  <a:srgbClr val="C00000"/>
                </a:solidFill>
              </a:rPr>
              <a:t>Oculus</a:t>
            </a:r>
            <a:r>
              <a:rPr lang="it-IT" dirty="0" smtClean="0">
                <a:solidFill>
                  <a:srgbClr val="C00000"/>
                </a:solidFill>
              </a:rPr>
              <a:t>/</a:t>
            </a:r>
            <a:r>
              <a:rPr lang="it-IT" dirty="0" err="1" smtClean="0">
                <a:solidFill>
                  <a:srgbClr val="C00000"/>
                </a:solidFill>
              </a:rPr>
              <a:t>Manus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57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23" y="1102646"/>
            <a:ext cx="8967730" cy="5649670"/>
          </a:xfrm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0" y="11173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Alcuni esempi</a:t>
            </a:r>
            <a:r>
              <a:rPr lang="it-IT" dirty="0">
                <a:latin typeface="Book Antiqua" panose="02040602050305030304" pitchFamily="18" charset="0"/>
              </a:rPr>
              <a:t> </a:t>
            </a:r>
            <a:r>
              <a:rPr lang="it-IT" dirty="0" smtClean="0">
                <a:latin typeface="Book Antiqua" panose="02040602050305030304" pitchFamily="18" charset="0"/>
              </a:rPr>
              <a:t/>
            </a:r>
            <a:br>
              <a:rPr lang="it-IT" dirty="0" smtClean="0">
                <a:latin typeface="Book Antiqua" panose="02040602050305030304" pitchFamily="18" charset="0"/>
              </a:rPr>
            </a:br>
            <a:endParaRPr lang="it-IT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8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06" y="156407"/>
            <a:ext cx="8824511" cy="6618383"/>
          </a:xfrm>
        </p:spPr>
      </p:pic>
    </p:spTree>
    <p:extLst>
      <p:ext uri="{BB962C8B-B14F-4D97-AF65-F5344CB8AC3E}">
        <p14:creationId xmlns:p14="http://schemas.microsoft.com/office/powerpoint/2010/main" val="13775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9" y="269337"/>
            <a:ext cx="9650776" cy="6173104"/>
          </a:xfrm>
        </p:spPr>
      </p:pic>
    </p:spTree>
    <p:extLst>
      <p:ext uri="{BB962C8B-B14F-4D97-AF65-F5344CB8AC3E}">
        <p14:creationId xmlns:p14="http://schemas.microsoft.com/office/powerpoint/2010/main" val="82688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" y="385591"/>
            <a:ext cx="10275252" cy="5779829"/>
          </a:xfrm>
        </p:spPr>
      </p:pic>
    </p:spTree>
    <p:extLst>
      <p:ext uri="{BB962C8B-B14F-4D97-AF65-F5344CB8AC3E}">
        <p14:creationId xmlns:p14="http://schemas.microsoft.com/office/powerpoint/2010/main" val="105654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82" y="3668037"/>
            <a:ext cx="6181380" cy="264916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80" y="540800"/>
            <a:ext cx="3442567" cy="264916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06" y="789083"/>
            <a:ext cx="3673938" cy="20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1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1738"/>
            <a:ext cx="12052453" cy="114418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Book Antiqua" panose="02040602050305030304" pitchFamily="18" charset="0"/>
              </a:rPr>
              <a:t>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Risorse Umane </a:t>
            </a:r>
            <a:r>
              <a:rPr lang="it-IT" dirty="0">
                <a:latin typeface="Book Antiqua" panose="02040602050305030304" pitchFamily="18" charset="0"/>
              </a:rPr>
              <a:t> </a:t>
            </a:r>
            <a:r>
              <a:rPr lang="it-IT" dirty="0" smtClean="0">
                <a:latin typeface="Book Antiqua" panose="02040602050305030304" pitchFamily="18" charset="0"/>
              </a:rPr>
              <a:t/>
            </a:r>
            <a:br>
              <a:rPr lang="it-IT" dirty="0" smtClean="0">
                <a:latin typeface="Book Antiqua" panose="02040602050305030304" pitchFamily="18" charset="0"/>
              </a:rPr>
            </a:br>
            <a:endParaRPr lang="it-IT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541242"/>
              </p:ext>
            </p:extLst>
          </p:nvPr>
        </p:nvGraphicFramePr>
        <p:xfrm>
          <a:off x="96397" y="925418"/>
          <a:ext cx="11956056" cy="56516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1464"/>
                <a:gridCol w="1532555"/>
                <a:gridCol w="2800797"/>
                <a:gridCol w="2891240"/>
              </a:tblGrid>
              <a:tr h="102813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Ricercatori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/Dipendenti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N° di persone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N° ore complessive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Importo da imputare al progetto (€)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</a:tr>
              <a:tr h="7364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Personale dipendente - Neurologo - Direttore Scientifico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1100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€ 62.711,00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</a:tr>
              <a:tr h="7437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Personale dipendente - Psicologo - </a:t>
                      </a:r>
                      <a:r>
                        <a:rPr lang="it-IT" sz="1400" u="none" strike="noStrike" dirty="0" err="1">
                          <a:effectLst/>
                        </a:rPr>
                        <a:t>Resp</a:t>
                      </a:r>
                      <a:r>
                        <a:rPr lang="it-IT" sz="1400" u="none" strike="noStrike" dirty="0">
                          <a:effectLst/>
                        </a:rPr>
                        <a:t>. U.O.C. di Psicologia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1000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€ 45.140,00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</a:tr>
              <a:tr h="6708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Personale dipendente - Psicologa - Ricercatrice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1500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€ 41.130,00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</a:tr>
              <a:tr h="6270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Personale dipendente - Ingegnere - Ricercatore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1800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€ 49.356,00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</a:tr>
              <a:tr h="422922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TOTALE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4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5400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€ 198.337,00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</a:tr>
              <a:tr h="42292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Altre</a:t>
                      </a:r>
                      <a:r>
                        <a:rPr lang="it-IT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risorse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</a:tr>
              <a:tr h="5765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Spese del personale con mansioni amministrative e contabili</a:t>
                      </a:r>
                    </a:p>
                    <a:p>
                      <a:pPr algn="ct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€ 24.000,00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</a:tr>
              <a:tr h="42292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Ingegnere per sviluppo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software (consulenza)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€ 50.000,00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58" marR="8858" marT="885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130" y="89703"/>
            <a:ext cx="10571602" cy="57130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Piano degli acquisti</a:t>
            </a:r>
            <a:endParaRPr lang="it-IT" sz="36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05516"/>
              </p:ext>
            </p:extLst>
          </p:nvPr>
        </p:nvGraphicFramePr>
        <p:xfrm>
          <a:off x="297456" y="661012"/>
          <a:ext cx="11686600" cy="3841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3663"/>
                <a:gridCol w="881349"/>
                <a:gridCol w="1881588"/>
              </a:tblGrid>
              <a:tr h="4256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  <a:latin typeface="Book Antiqua" panose="02040602050305030304" pitchFamily="18" charset="0"/>
                        </a:rPr>
                        <a:t>Descrizione del bene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Book Antiqua" panose="02040602050305030304" pitchFamily="18" charset="0"/>
                        </a:rPr>
                        <a:t>Periodo di utilizzo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Book Antiqua" panose="02040602050305030304" pitchFamily="18" charset="0"/>
                        </a:rPr>
                        <a:t>Importo da imputare al progetto (€)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Book Antiqua" panose="02040602050305030304" pitchFamily="18" charset="0"/>
                        </a:rPr>
                        <a:t>(mesi)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538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Book Antiqua" panose="02040602050305030304" pitchFamily="18" charset="0"/>
                        </a:rPr>
                        <a:t>Noleggio operativo "Interactive </a:t>
                      </a:r>
                      <a:r>
                        <a:rPr lang="it-IT" sz="1400" u="none" strike="noStrike" dirty="0" err="1">
                          <a:effectLst/>
                          <a:latin typeface="Book Antiqua" panose="02040602050305030304" pitchFamily="18" charset="0"/>
                        </a:rPr>
                        <a:t>Wall</a:t>
                      </a:r>
                      <a:r>
                        <a:rPr lang="it-IT" sz="1400" u="none" strike="noStrike" dirty="0">
                          <a:effectLst/>
                          <a:latin typeface="Book Antiqua" panose="02040602050305030304" pitchFamily="18" charset="0"/>
                        </a:rPr>
                        <a:t>" - parete interattiva per stanza </a:t>
                      </a:r>
                      <a:r>
                        <a:rPr lang="it-IT" sz="1400" u="none" strike="noStrike" dirty="0" smtClean="0">
                          <a:effectLst/>
                          <a:latin typeface="Book Antiqua" panose="02040602050305030304" pitchFamily="18" charset="0"/>
                        </a:rPr>
                        <a:t>multisensoriale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Book Antiqua" panose="02040602050305030304" pitchFamily="18" charset="0"/>
                        </a:rPr>
                        <a:t>24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Book Antiqua" panose="02040602050305030304" pitchFamily="18" charset="0"/>
                        </a:rPr>
                        <a:t>€ 5.300,00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</a:tr>
              <a:tr h="44067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Book Antiqua" panose="02040602050305030304" pitchFamily="18" charset="0"/>
                        </a:rPr>
                        <a:t>Noleggio operativo " Room Scale" - Soluzione VR </a:t>
                      </a:r>
                      <a:r>
                        <a:rPr lang="it-IT" sz="1400" u="none" strike="noStrike" dirty="0" smtClean="0">
                          <a:effectLst/>
                          <a:latin typeface="Book Antiqua" panose="02040602050305030304" pitchFamily="18" charset="0"/>
                        </a:rPr>
                        <a:t>basata </a:t>
                      </a:r>
                      <a:r>
                        <a:rPr lang="it-IT" sz="1400" u="none" strike="noStrike" dirty="0">
                          <a:effectLst/>
                          <a:latin typeface="Book Antiqua" panose="02040602050305030304" pitchFamily="18" charset="0"/>
                        </a:rPr>
                        <a:t>su </a:t>
                      </a:r>
                      <a:r>
                        <a:rPr lang="it-IT" sz="1400" u="none" strike="noStrike" dirty="0" err="1">
                          <a:effectLst/>
                          <a:latin typeface="Book Antiqua" panose="02040602050305030304" pitchFamily="18" charset="0"/>
                        </a:rPr>
                        <a:t>Oculus</a:t>
                      </a:r>
                      <a:r>
                        <a:rPr lang="it-IT" sz="1400" u="none" strike="noStrike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  <a:latin typeface="Book Antiqua" panose="02040602050305030304" pitchFamily="18" charset="0"/>
                        </a:rPr>
                        <a:t>Rift</a:t>
                      </a:r>
                      <a:r>
                        <a:rPr lang="it-IT" sz="1400" u="none" strike="noStrike" dirty="0">
                          <a:effectLst/>
                          <a:latin typeface="Book Antiqua" panose="02040602050305030304" pitchFamily="18" charset="0"/>
                        </a:rPr>
                        <a:t/>
                      </a:r>
                      <a:br>
                        <a:rPr lang="it-IT" sz="1400" u="none" strike="noStrike" dirty="0">
                          <a:effectLst/>
                          <a:latin typeface="Book Antiqua" panose="02040602050305030304" pitchFamily="18" charset="0"/>
                        </a:rPr>
                      </a:b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Book Antiqua" panose="02040602050305030304" pitchFamily="18" charset="0"/>
                        </a:rPr>
                        <a:t>24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Book Antiqua" panose="02040602050305030304" pitchFamily="18" charset="0"/>
                        </a:rPr>
                        <a:t>€ 7.500,00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</a:tr>
              <a:tr h="27869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Book Antiqua" panose="02040602050305030304" pitchFamily="18" charset="0"/>
                        </a:rPr>
                        <a:t>Noleggio operativo "LIM" - N°1 LAVAGNA INTERATTIVA INTEGRATA CON PROIETTORE + PUNTATORE LASER PROFESSIONALE     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Book Antiqua" panose="02040602050305030304" pitchFamily="18" charset="0"/>
                        </a:rPr>
                        <a:t>24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Book Antiqua" panose="02040602050305030304" pitchFamily="18" charset="0"/>
                        </a:rPr>
                        <a:t>€ 3.450,00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</a:tr>
              <a:tr h="4578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Book Antiqua" panose="02040602050305030304" pitchFamily="18" charset="0"/>
                        </a:rPr>
                        <a:t>Noleggio operativo N°4 - PC “ALL IN ONE” COMPLETO DI MOUSE, TASTIERA, ROG MOUSEPAD, CUFFIE CHAT LIVE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Book Antiqua" panose="02040602050305030304" pitchFamily="18" charset="0"/>
                        </a:rPr>
                        <a:t>24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Book Antiqua" panose="02040602050305030304" pitchFamily="18" charset="0"/>
                        </a:rPr>
                        <a:t>€ 4.000,00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</a:tr>
              <a:tr h="27869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Book Antiqua" panose="02040602050305030304" pitchFamily="18" charset="0"/>
                        </a:rPr>
                        <a:t>Noleggio operativo Oggetti 3D per la realizzazione delle </a:t>
                      </a:r>
                      <a:r>
                        <a:rPr lang="it-IT" sz="1400" u="none" strike="noStrike" dirty="0" err="1" smtClean="0">
                          <a:effectLst/>
                          <a:latin typeface="Book Antiqua" panose="02040602050305030304" pitchFamily="18" charset="0"/>
                        </a:rPr>
                        <a:t>App</a:t>
                      </a:r>
                      <a:r>
                        <a:rPr lang="it-IT" sz="1400" u="none" strike="noStrike" dirty="0" smtClean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it-IT" sz="1400" u="none" strike="noStrike" dirty="0">
                          <a:effectLst/>
                          <a:latin typeface="Book Antiqua" panose="02040602050305030304" pitchFamily="18" charset="0"/>
                        </a:rPr>
                        <a:t/>
                      </a:r>
                      <a:br>
                        <a:rPr lang="it-IT" sz="1400" u="none" strike="noStrike" dirty="0">
                          <a:effectLst/>
                          <a:latin typeface="Book Antiqua" panose="02040602050305030304" pitchFamily="18" charset="0"/>
                        </a:rPr>
                      </a:b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Book Antiqua" panose="02040602050305030304" pitchFamily="18" charset="0"/>
                        </a:rPr>
                        <a:t>24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Book Antiqua" panose="02040602050305030304" pitchFamily="18" charset="0"/>
                        </a:rPr>
                        <a:t>€ 10.000,00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</a:tr>
              <a:tr h="41803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Book Antiqua" panose="02040602050305030304" pitchFamily="18" charset="0"/>
                        </a:rPr>
                        <a:t>Noleggio operativo "Manus VR Development Kit" + Kit di sviluppo e Licenza VR Manus Unità 5 Unreal Engine 4, Maya e 3Ds Max  + supporto tecnico</a:t>
                      </a:r>
                      <a:br>
                        <a:rPr lang="it-IT" sz="1400" u="none" strike="noStrike">
                          <a:effectLst/>
                          <a:latin typeface="Book Antiqua" panose="02040602050305030304" pitchFamily="18" charset="0"/>
                        </a:rPr>
                      </a:b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Book Antiqua" panose="02040602050305030304" pitchFamily="18" charset="0"/>
                        </a:rPr>
                        <a:t>24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Book Antiqua" panose="02040602050305030304" pitchFamily="18" charset="0"/>
                        </a:rPr>
                        <a:t>€ 7.500,00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</a:tr>
              <a:tr h="13934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Book Antiqua" panose="02040602050305030304" pitchFamily="18" charset="0"/>
                        </a:rPr>
                        <a:t>TOTALE 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  <a:latin typeface="Book Antiqua" panose="02040602050305030304" pitchFamily="18" charset="0"/>
                        </a:rPr>
                        <a:t>€ 37.750,00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42" marR="7042" marT="7042" marB="0" anchor="ctr"/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96361"/>
              </p:ext>
            </p:extLst>
          </p:nvPr>
        </p:nvGraphicFramePr>
        <p:xfrm>
          <a:off x="328209" y="4760104"/>
          <a:ext cx="11655845" cy="151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3353"/>
                <a:gridCol w="2822492"/>
              </a:tblGrid>
              <a:tr h="2131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Costi</a:t>
                      </a:r>
                      <a:r>
                        <a:rPr lang="it-IT" sz="16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 per materiali e beni di consumo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16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Book Antiqua" panose="02040602050305030304" pitchFamily="18" charset="0"/>
                        </a:rPr>
                        <a:t>Descrizione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Book Antiqua" panose="02040602050305030304" pitchFamily="18" charset="0"/>
                        </a:rPr>
                        <a:t>Importo al netto IVA (€)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432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Book Antiqua" panose="02040602050305030304" pitchFamily="18" charset="0"/>
                        </a:rPr>
                        <a:t>N. 5 HOMIDO VIRTUAL REALITY HEADSET </a:t>
                      </a:r>
                      <a:r>
                        <a:rPr lang="en-US" sz="1600" u="none" strike="noStrike" dirty="0" smtClean="0">
                          <a:effectLst/>
                          <a:latin typeface="Book Antiqua" panose="02040602050305030304" pitchFamily="18" charset="0"/>
                        </a:rPr>
                        <a:t>V2 - Virtual </a:t>
                      </a:r>
                      <a:r>
                        <a:rPr lang="en-US" sz="1600" u="none" strike="noStrike" dirty="0">
                          <a:effectLst/>
                          <a:latin typeface="Book Antiqua" panose="02040602050305030304" pitchFamily="18" charset="0"/>
                        </a:rPr>
                        <a:t>reality headset for smartphones (Android &amp; </a:t>
                      </a:r>
                      <a:r>
                        <a:rPr lang="en-US" sz="1600" u="none" strike="noStrike" dirty="0" err="1">
                          <a:effectLst/>
                          <a:latin typeface="Book Antiqua" panose="02040602050305030304" pitchFamily="18" charset="0"/>
                        </a:rPr>
                        <a:t>iOs</a:t>
                      </a:r>
                      <a:r>
                        <a:rPr lang="en-US" sz="1600" u="none" strike="noStrike" dirty="0">
                          <a:effectLst/>
                          <a:latin typeface="Book Antiqua" panose="02040602050305030304" pitchFamily="18" charset="0"/>
                        </a:rPr>
                        <a:t>)oculi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  <a:latin typeface="Book Antiqua" panose="02040602050305030304" pitchFamily="18" charset="0"/>
                        </a:rPr>
                        <a:t>€ 600,00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16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  <a:latin typeface="Book Antiqua" panose="02040602050305030304" pitchFamily="18" charset="0"/>
                        </a:rPr>
                        <a:t>N. 5 Smartphone dedicati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  <a:latin typeface="Book Antiqua" panose="02040602050305030304" pitchFamily="18" charset="0"/>
                        </a:rPr>
                        <a:t>€ 4.000,00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16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</a:rPr>
                        <a:t>Totale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>
                          <a:effectLst/>
                          <a:latin typeface="Book Antiqua" panose="02040602050305030304" pitchFamily="18" charset="0"/>
                        </a:rPr>
                        <a:t>€ </a:t>
                      </a:r>
                      <a:r>
                        <a:rPr lang="it-IT" sz="16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4.600,00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07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393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Times New Roman</vt:lpstr>
      <vt:lpstr>Tema di Office</vt:lpstr>
      <vt:lpstr>Presentazione standard di PowerPoint</vt:lpstr>
      <vt:lpstr>Use Case: CoReV-Lab  Cognitive Rehabilitation Virtual Reality Laboratory</vt:lpstr>
      <vt:lpstr>Alcuni esempi 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Risorse Umane   </vt:lpstr>
      <vt:lpstr>Piano degli acquisti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Sandro Mauro</dc:creator>
  <cp:lastModifiedBy>Sandro Mauro</cp:lastModifiedBy>
  <cp:revision>13</cp:revision>
  <dcterms:created xsi:type="dcterms:W3CDTF">2018-01-26T11:35:58Z</dcterms:created>
  <dcterms:modified xsi:type="dcterms:W3CDTF">2019-12-10T10:50:21Z</dcterms:modified>
</cp:coreProperties>
</file>