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358" r:id="rId4"/>
    <p:sldId id="332" r:id="rId5"/>
    <p:sldId id="328" r:id="rId6"/>
    <p:sldId id="348" r:id="rId7"/>
    <p:sldId id="349" r:id="rId8"/>
    <p:sldId id="354" r:id="rId9"/>
    <p:sldId id="353" r:id="rId10"/>
    <p:sldId id="355" r:id="rId11"/>
    <p:sldId id="350" r:id="rId12"/>
    <p:sldId id="356" r:id="rId13"/>
    <p:sldId id="351" r:id="rId14"/>
    <p:sldId id="357" r:id="rId15"/>
    <p:sldId id="329" r:id="rId16"/>
    <p:sldId id="330" r:id="rId17"/>
    <p:sldId id="331" r:id="rId18"/>
    <p:sldId id="333" r:id="rId19"/>
    <p:sldId id="334" r:id="rId20"/>
    <p:sldId id="335" r:id="rId21"/>
    <p:sldId id="28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1" autoAdjust="0"/>
    <p:restoredTop sz="92933" autoAdjust="0"/>
  </p:normalViewPr>
  <p:slideViewPr>
    <p:cSldViewPr>
      <p:cViewPr varScale="1">
        <p:scale>
          <a:sx n="62" d="100"/>
          <a:sy n="62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F564-DC57-4192-8078-79C90AA5E388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7ADB-F32C-45E7-8989-D778B87DF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9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39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98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6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8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08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45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2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4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1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2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7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639C6055-D158-4D21-AF18-7BA659A618B4}" type="datetime1">
              <a:rPr lang="it-IT" smtClean="0"/>
              <a:t>10/12/2019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ttangolo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ttangolo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ttangolo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2103-6AD1-4CDE-AAC8-9529DFC86523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BDC-21DD-4A81-8B9D-925CA4A0CD06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84B8-676E-43AF-99E4-B168536AA7D0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1D8CAF5-D8A0-4655-B07B-B121751DD8FB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tangolo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7F2C-A2A8-4201-808C-B053030B1926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3908-86C6-4ECD-872F-61B04B34631B}" type="datetime1">
              <a:rPr lang="it-IT" smtClean="0"/>
              <a:t>10/12/2019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B128-A84B-4F68-A6F3-05210B74F8DE}" type="datetime1">
              <a:rPr lang="it-IT" smtClean="0"/>
              <a:t>10/12/2019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79A-18EE-4229-829B-223C70D83055}" type="datetime1">
              <a:rPr lang="it-IT" smtClean="0"/>
              <a:t>10/12/2019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7B77-9F97-4D9D-B75F-11A7A0AF7E6D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355-0DE0-4AB9-A595-4E9AE7C838DA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tangolo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C56BF6-77C5-4CD1-A246-4973B9ED7BB4}" type="datetime1">
              <a:rPr lang="it-IT" smtClean="0"/>
              <a:t>10/12/2019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31704" y="5199856"/>
            <a:ext cx="7496835" cy="533400"/>
          </a:xfrm>
        </p:spPr>
        <p:txBody>
          <a:bodyPr>
            <a:noAutofit/>
          </a:bodyPr>
          <a:lstStyle/>
          <a:p>
            <a:r>
              <a:rPr lang="it-IT" dirty="0">
                <a:latin typeface="Lato Regular"/>
              </a:rPr>
              <a:t>Riunione tecnica/amministrativa del progetto, 11 dicembre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D7038A-55F1-43E6-9D30-39B12FD91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88642"/>
            <a:ext cx="1944216" cy="8837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35E61B-E36A-43E1-AAF7-E4FC76F9F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5" y="224524"/>
            <a:ext cx="3240360" cy="84785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46257F5-EEF9-4877-BD5B-C1526EDCD3C2}"/>
              </a:ext>
            </a:extLst>
          </p:cNvPr>
          <p:cNvSpPr/>
          <p:nvPr/>
        </p:nvSpPr>
        <p:spPr>
          <a:xfrm>
            <a:off x="4037856" y="3645024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>
                <a:latin typeface="Lato Regular"/>
              </a:rPr>
              <a:t>«</a:t>
            </a:r>
            <a:r>
              <a:rPr lang="it-IT" sz="2400" b="1" dirty="0" err="1">
                <a:latin typeface="Lato Regular"/>
              </a:rPr>
              <a:t>Refresh</a:t>
            </a:r>
            <a:r>
              <a:rPr lang="it-IT" sz="2400" b="1" dirty="0">
                <a:latin typeface="Lato Regular"/>
              </a:rPr>
              <a:t>» del piano di lavoro del progetto</a:t>
            </a:r>
            <a:br>
              <a:rPr lang="it-IT" sz="2400" b="1" dirty="0">
                <a:latin typeface="Lato Regular"/>
              </a:rPr>
            </a:br>
            <a:r>
              <a:rPr lang="it-IT" dirty="0">
                <a:latin typeface="Lato Regular"/>
              </a:rPr>
              <a:t>Roberto Barbera (roberto.barbera@ct.infn.it)     </a:t>
            </a:r>
            <a:br>
              <a:rPr lang="it-IT" dirty="0">
                <a:latin typeface="Lato Regular"/>
              </a:rPr>
            </a:br>
            <a:r>
              <a:rPr lang="it-IT" dirty="0">
                <a:latin typeface="Lato Regular"/>
              </a:rPr>
              <a:t>Dipartimento di Fisica e Astronomia «E. Majorana» </a:t>
            </a:r>
            <a:br>
              <a:rPr lang="it-IT" dirty="0">
                <a:latin typeface="Lato Regular"/>
              </a:rPr>
            </a:br>
            <a:r>
              <a:rPr lang="it-IT" dirty="0">
                <a:latin typeface="Lato Regular"/>
              </a:rPr>
              <a:t>Università degli Studi di Catania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15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74988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WP3 - Creazione e validazione della rete di centri di VR, AR e visualizzazione 3D (2/2)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10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9B0E26-B24F-4B3E-BA58-FB3D2B61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73" y="1196752"/>
            <a:ext cx="101520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245824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WP4 - Implementazione e validazione dei casi d'uso già identificati (1/2)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11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286AB0-5352-4777-8F6B-2ED11334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91806"/>
            <a:ext cx="9073008" cy="56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245824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WP4 - Implementazione e validazione dei casi d'uso già identificati (2/2)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12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AC77AF-DA8A-4B25-BD8D-BC806222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268760"/>
            <a:ext cx="1013886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245824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WP5 - Identificazione, selezione, implementazione e validazione di nuovi casi d’uso (1/2)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13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A0B94E-5EA1-49CA-8473-C34CD574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196752"/>
            <a:ext cx="8856984" cy="56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245824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WP5 - Identificazione, selezione, implementazione e validazione di nuovi casi d’uso (2/2)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14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C13F25-B80E-448C-830F-7B914209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268760"/>
            <a:ext cx="1035565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9093696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Cronoprogramma (diagramma di Gantt)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2CBBD2-95AA-43E6-BF6F-83664477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2" y="1196752"/>
            <a:ext cx="11265302" cy="55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Elenco dei deliverable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16</a:t>
            </a:fld>
            <a:endParaRPr lang="it-IT" dirty="0">
              <a:latin typeface="Lato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DE02A7-3730-4303-8A84-DB41856F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35392"/>
            <a:ext cx="5773296" cy="5486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8B6DAE-4530-4C66-9608-6128CC23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362" y="530504"/>
            <a:ext cx="5773296" cy="6224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0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Use case già identificati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196752"/>
            <a:ext cx="10801200" cy="53578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Lato Regular"/>
              </a:rPr>
              <a:t>Turismo 4.0 – Leader: KLAIN, UNICT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Lato Regular"/>
              </a:rPr>
              <a:t>Applicazione di metodologie VR a siti archeologici facenti parte del Patrimonio dell’Umanità dell’UNESCO (UNESCO-VR) – Leader: UNICT, KLAIN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Lato Regular"/>
              </a:rPr>
              <a:t>Sistema innovativo per il monitoraggio della stabilità degli edifici mediante il tracciamento della radiazione cosmica (MONRAD) - Leader: UNICT, SWING.IT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Lato Regular"/>
              </a:rPr>
              <a:t>Cognitive </a:t>
            </a:r>
            <a:r>
              <a:rPr lang="it-IT" sz="2400" dirty="0" err="1">
                <a:latin typeface="Lato Regular"/>
              </a:rPr>
              <a:t>rehabilitation</a:t>
            </a:r>
            <a:r>
              <a:rPr lang="it-IT" sz="2400" dirty="0">
                <a:latin typeface="Lato Regular"/>
              </a:rPr>
              <a:t> virtual reality </a:t>
            </a:r>
            <a:r>
              <a:rPr lang="it-IT" sz="2400" dirty="0" err="1">
                <a:latin typeface="Lato Regular"/>
              </a:rPr>
              <a:t>laboratory</a:t>
            </a:r>
            <a:r>
              <a:rPr lang="it-IT" sz="2400" dirty="0">
                <a:latin typeface="Lato Regular"/>
              </a:rPr>
              <a:t> (</a:t>
            </a:r>
            <a:r>
              <a:rPr lang="it-IT" sz="2400" dirty="0" err="1">
                <a:latin typeface="Lato Regular"/>
              </a:rPr>
              <a:t>CoReV</a:t>
            </a:r>
            <a:r>
              <a:rPr lang="it-IT" sz="2400" dirty="0">
                <a:latin typeface="Lato Regular"/>
              </a:rPr>
              <a:t>-Lab) – Leader: IRCCS-OASI, BLABS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Lato Regular"/>
              </a:rPr>
              <a:t>Alzheimer </a:t>
            </a:r>
            <a:r>
              <a:rPr lang="it-IT" sz="2400" dirty="0" err="1">
                <a:latin typeface="Lato Regular"/>
              </a:rPr>
              <a:t>Disease</a:t>
            </a:r>
            <a:r>
              <a:rPr lang="it-IT" sz="2400" dirty="0">
                <a:latin typeface="Lato Regular"/>
              </a:rPr>
              <a:t> network (</a:t>
            </a:r>
            <a:r>
              <a:rPr lang="it-IT" sz="2400" dirty="0" err="1">
                <a:latin typeface="Lato Regular"/>
              </a:rPr>
              <a:t>ADnet</a:t>
            </a:r>
            <a:r>
              <a:rPr lang="it-IT" sz="2400" dirty="0">
                <a:latin typeface="Lato Regular"/>
              </a:rPr>
              <a:t>) – Leader: UNICT, SWING.IT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Lato Regular"/>
              </a:rPr>
              <a:t>Sviluppo e Integrazione di Metodologie di AR per l'Analisi non invasiva della Microcircolazione arteriosa-venosa per il supporto alla diagnosi (SIMAM) – Leader: ADAMO, UNIPA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Lato Regular"/>
              </a:rPr>
              <a:t>Use case n. 7: Virtual Customer Care (VCC) – Leader: AAT</a:t>
            </a:r>
            <a:endParaRPr lang="it-IT" sz="2400" dirty="0"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17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80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38984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Siti e beni culturali/naturalistici già identificati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6030" y="1214830"/>
            <a:ext cx="10801200" cy="5357827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Comune di Militello in Val di Catania</a:t>
            </a:r>
            <a:r>
              <a:rPr lang="it-IT" dirty="0"/>
              <a:t>: chiesa del Calvario, parco archeologico "Santa Maria La Vetere", museo di Arte Sacra di San Nicolò, percorso naturalistico comprendente le cascate del fiume </a:t>
            </a:r>
            <a:r>
              <a:rPr lang="it-IT" dirty="0" err="1"/>
              <a:t>Oxena</a:t>
            </a:r>
            <a:r>
              <a:rPr lang="it-IT" dirty="0"/>
              <a:t> ed i "Mulini del Principe"</a:t>
            </a:r>
          </a:p>
          <a:p>
            <a:r>
              <a:rPr lang="it-IT" b="1" dirty="0"/>
              <a:t>Comune di Mussomeli</a:t>
            </a:r>
            <a:r>
              <a:rPr lang="it-IT" dirty="0"/>
              <a:t>: Castello </a:t>
            </a:r>
            <a:r>
              <a:rPr lang="it-IT" dirty="0" err="1"/>
              <a:t>Manfredonico</a:t>
            </a:r>
            <a:r>
              <a:rPr lang="it-IT" dirty="0"/>
              <a:t>, Palazzo Sgadari, Biblioteca e Archivio Storico comunale, territorio urbano compreso tra "Terravecchia" (quartiere </a:t>
            </a:r>
            <a:r>
              <a:rPr lang="it-IT" dirty="0" err="1"/>
              <a:t>Madrice</a:t>
            </a:r>
            <a:r>
              <a:rPr lang="it-IT" dirty="0"/>
              <a:t>), Piazza Roma, Piazza Firenze, Piazza S. Domenico e Piazza del Popolo</a:t>
            </a:r>
          </a:p>
          <a:p>
            <a:r>
              <a:rPr lang="it-IT" b="1" dirty="0"/>
              <a:t>Comune di Sortino</a:t>
            </a:r>
            <a:r>
              <a:rPr lang="it-IT" dirty="0"/>
              <a:t>: Riserva Naturale Orientata di </a:t>
            </a:r>
            <a:r>
              <a:rPr lang="it-IT" dirty="0" err="1"/>
              <a:t>Pantalica</a:t>
            </a:r>
            <a:r>
              <a:rPr lang="it-IT" dirty="0"/>
              <a:t>, e della Valle dell'</a:t>
            </a:r>
            <a:r>
              <a:rPr lang="it-IT" dirty="0" err="1"/>
              <a:t>Anapo</a:t>
            </a:r>
            <a:r>
              <a:rPr lang="it-IT" dirty="0"/>
              <a:t>, Palazzo Municipale, Musei comunali</a:t>
            </a:r>
          </a:p>
          <a:p>
            <a:r>
              <a:rPr lang="it-IT" b="1" dirty="0"/>
              <a:t>Comune di Vizzini</a:t>
            </a:r>
            <a:r>
              <a:rPr lang="it-IT" dirty="0"/>
              <a:t>: Carcere Borbonico impiantato sui resti del Castello Normanno, borgo di archeologia industrial della "</a:t>
            </a:r>
            <a:r>
              <a:rPr lang="it-IT" dirty="0" err="1"/>
              <a:t>Cunziria</a:t>
            </a:r>
            <a:r>
              <a:rPr lang="it-IT" dirty="0"/>
              <a:t>", museo dell'"Immaginario Verghiano", territorio extraurbano ricadente tra Piazza De Gasperi e la "Valle dei Mulini" (c/da Masera)</a:t>
            </a:r>
          </a:p>
          <a:p>
            <a:r>
              <a:rPr lang="it-IT" b="1" dirty="0"/>
              <a:t>Parco dell’Etna</a:t>
            </a:r>
          </a:p>
          <a:p>
            <a:endParaRPr lang="it-IT" dirty="0"/>
          </a:p>
          <a:p>
            <a:r>
              <a:rPr lang="it-IT" b="1" dirty="0"/>
              <a:t>N.B.</a:t>
            </a:r>
            <a:r>
              <a:rPr lang="it-IT" dirty="0"/>
              <a:t>: Oltre che agli use case relativi alla fruizione innovativa di beni naturalisti e culturali, i Comuni di Militello in Val di Catania e di Vizzini parteciperanno anche alla validazione e dimostrazione del caso d'uso </a:t>
            </a:r>
            <a:r>
              <a:rPr lang="it-IT" dirty="0" err="1"/>
              <a:t>ADnet</a:t>
            </a:r>
            <a:r>
              <a:rPr lang="it-IT" dirty="0"/>
              <a:t>, facendo da interfaccia attiva verso i locali medici di famiglia ed i centri di cura e riabilitazione presenti sul loro territorio</a:t>
            </a:r>
            <a:endParaRPr lang="it-IT" sz="3200" dirty="0"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18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82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Struttura di gestione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8421" y="1181403"/>
            <a:ext cx="10801200" cy="5676597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A - </a:t>
            </a:r>
            <a:r>
              <a:rPr lang="it-IT" sz="1800" b="1" dirty="0"/>
              <a:t>Coordinatore</a:t>
            </a:r>
          </a:p>
          <a:p>
            <a:pPr lvl="1"/>
            <a:r>
              <a:rPr lang="it-IT" sz="1600" dirty="0">
                <a:solidFill>
                  <a:schemeClr val="tx1"/>
                </a:solidFill>
              </a:rPr>
              <a:t>Il Coordinatore di 3DLab-Sicilia è il </a:t>
            </a:r>
            <a:r>
              <a:rPr lang="it-IT" sz="1600" dirty="0">
                <a:solidFill>
                  <a:schemeClr val="tx1"/>
                </a:solidFill>
                <a:highlight>
                  <a:srgbClr val="FFFF00"/>
                </a:highlight>
              </a:rPr>
              <a:t>Prof. Lorenzo LIGUORO </a:t>
            </a:r>
            <a:r>
              <a:rPr lang="it-IT" sz="1600" dirty="0">
                <a:solidFill>
                  <a:schemeClr val="tx1"/>
                </a:solidFill>
              </a:rPr>
              <a:t>il quale ha una lunga e consolidata esperienza di partecipazione e gestione di progetti finanziati da fondi comunitari, nazionali e regionali Il Coordinatore terrà i rapporti con la Regione Siciliana, con l’Autorità di Gestione del bando e con gli esperti che saranno assegnati al progetto. Il Coordinatore sarà altresì responsabile della trasmissione a questi ultimi dei deliverable di progetto e di qualunque altro rapporto di attività. </a:t>
            </a:r>
          </a:p>
          <a:p>
            <a:r>
              <a:rPr lang="it-IT" sz="1800" dirty="0"/>
              <a:t>B - </a:t>
            </a:r>
            <a:r>
              <a:rPr lang="it-IT" sz="1800" b="1" dirty="0"/>
              <a:t>Comitato di Gestione (CdG)</a:t>
            </a:r>
          </a:p>
          <a:p>
            <a:pPr lvl="1"/>
            <a:r>
              <a:rPr lang="it-IT" sz="1600" dirty="0">
                <a:solidFill>
                  <a:schemeClr val="tx1"/>
                </a:solidFill>
              </a:rPr>
              <a:t>Il CdG sarà composto da un rappresentante di ciascuno dei partner e presieduto, “ex officio”, dal Coordinatore. Compiti: (i) approvare la strategia progettuale proposta del Coordinatore, sentito i pareri del CTS e dell’EAB, (ii) controllare lo stato di avanzamento delle attività, monitorandone l’intensità e la qualità, (iii) fare una valutazione degli indicatori chiave di prestazione, (iv) valutare l’impatto del progetto, (v) pianificare lo sfruttamento dei risultati e la sostenibilità del progetto, (vi) definire le regole per i diritti di Proprietà Intellettuale, (vii) valutare sinergie e stabilire accordi di collaborazione con altri progetti/iniziative, (viii) dirimere eventuali conflitti. </a:t>
            </a:r>
          </a:p>
          <a:p>
            <a:r>
              <a:rPr lang="it-IT" sz="1800" dirty="0"/>
              <a:t>C - </a:t>
            </a:r>
            <a:r>
              <a:rPr lang="it-IT" sz="1800" b="1" dirty="0"/>
              <a:t>Comitato Tecnico-Scientifico (CTS)</a:t>
            </a:r>
          </a:p>
          <a:p>
            <a:pPr lvl="1"/>
            <a:r>
              <a:rPr lang="it-IT" sz="1600" dirty="0">
                <a:solidFill>
                  <a:schemeClr val="tx1"/>
                </a:solidFill>
              </a:rPr>
              <a:t>Il CTS sarà composto dal Coordinatore, componente “ex officio” non dotato di diritto di voto, e da un rappresentante per ognuno dei partner responsabili dei 5 WP. Il CTS sarà presieduto dal Prof. Roberto BARBERA, leader del WP1.1. Compiti: (i) condurre tutte le attività necessarie per l’espletamento dei WP, (ii) monitorare proattivamente lo stato delle attività tecniche al fine di individuare criticità e risolverle, (iii) coordinare la scrittura dei deliverable, (iv) preparare presentazioni tecniche per il CdG e per tutti gli altri eventi di controllo e monitoraggio, (iv) monitorare i rischi e pianificare le azioni per la loro mitigazione.</a:t>
            </a:r>
          </a:p>
          <a:p>
            <a:r>
              <a:rPr lang="en-GB" sz="1800" dirty="0"/>
              <a:t>D – </a:t>
            </a:r>
            <a:r>
              <a:rPr lang="en-GB" sz="1800" b="1" dirty="0"/>
              <a:t>External Advisory Board (EAB)</a:t>
            </a:r>
            <a:endParaRPr lang="it-IT" sz="1800" b="1" dirty="0"/>
          </a:p>
          <a:p>
            <a:pPr lvl="1"/>
            <a:r>
              <a:rPr lang="it-IT" sz="1600" dirty="0">
                <a:solidFill>
                  <a:schemeClr val="tx1"/>
                </a:solidFill>
              </a:rPr>
              <a:t>L’EAB sarà composto da tre (3) personalità di alto profilo con pluriennale esperienza nell’ambito del progetto e/o nelle tecnologie VR/AR. Due proverranno dal mondo industriale e una dal mondo accademico/della ricerca. L’EAB: (i) fornirà a Coordinatore, CdG e CTS consigli e raccomandazioni per accrescere il carattere innovativo del progetto ed il suo impatto nonché per massimizzare lo sfruttamento dei risultati, (ii) parteciperà alle mostre itineranti del “</a:t>
            </a:r>
            <a:r>
              <a:rPr lang="it-IT" sz="1600" dirty="0" err="1">
                <a:solidFill>
                  <a:schemeClr val="tx1"/>
                </a:solidFill>
              </a:rPr>
              <a:t>liquid</a:t>
            </a:r>
            <a:r>
              <a:rPr lang="it-IT" sz="1600" dirty="0">
                <a:solidFill>
                  <a:schemeClr val="tx1"/>
                </a:solidFill>
              </a:rPr>
              <a:t> lab” ed all’Evento Finale, (iii) contribuirà alla selezione dei nuovi casi d’uso, (iv) fornirà una valutazione indipendente del TRL finale della piattaforma e dei casi d’uso.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19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3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Indice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364283"/>
            <a:ext cx="8589963" cy="468052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Lato Regular"/>
              </a:rPr>
              <a:t>Obiettivi</a:t>
            </a:r>
          </a:p>
          <a:p>
            <a:r>
              <a:rPr lang="it-IT" sz="3200" dirty="0">
                <a:latin typeface="Lato Regular"/>
              </a:rPr>
              <a:t>Attività</a:t>
            </a:r>
          </a:p>
          <a:p>
            <a:r>
              <a:rPr lang="it-IT" sz="3200" dirty="0">
                <a:latin typeface="Lato Regular"/>
              </a:rPr>
              <a:t>Cronoprogramma</a:t>
            </a:r>
          </a:p>
          <a:p>
            <a:r>
              <a:rPr lang="it-IT" sz="3200" dirty="0">
                <a:latin typeface="Lato Regular"/>
              </a:rPr>
              <a:t>Deliverable</a:t>
            </a:r>
          </a:p>
          <a:p>
            <a:r>
              <a:rPr lang="it-IT" sz="3200" dirty="0">
                <a:latin typeface="Lato Regular"/>
              </a:rPr>
              <a:t>Use case</a:t>
            </a:r>
          </a:p>
          <a:p>
            <a:r>
              <a:rPr lang="it-IT" sz="3200" dirty="0">
                <a:latin typeface="Lato Regular"/>
              </a:rPr>
              <a:t>Struttura di gestione</a:t>
            </a:r>
          </a:p>
          <a:p>
            <a:r>
              <a:rPr lang="it-IT" sz="3200" dirty="0">
                <a:latin typeface="Lato Regular"/>
              </a:rPr>
              <a:t>Azioni urgenti</a:t>
            </a:r>
          </a:p>
          <a:p>
            <a:endParaRPr lang="it-IT" sz="3200" dirty="0">
              <a:latin typeface="Lato Regular"/>
            </a:endParaRPr>
          </a:p>
          <a:p>
            <a:endParaRPr lang="it-IT" sz="3200" dirty="0"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2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3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Azioni urgenti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196752"/>
            <a:ext cx="11305256" cy="5357827"/>
          </a:xfrm>
        </p:spPr>
        <p:txBody>
          <a:bodyPr>
            <a:normAutofit fontScale="77500" lnSpcReduction="20000"/>
          </a:bodyPr>
          <a:lstStyle/>
          <a:p>
            <a:r>
              <a:rPr lang="it-IT" sz="3200" dirty="0">
                <a:latin typeface="Lato Regular"/>
              </a:rPr>
              <a:t>WP1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Nomina del CdG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Nomina del CTS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Nomina dell’EAB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Definizione del team di progetto -&gt; inserimento nella piattaforma per i </a:t>
            </a:r>
            <a:r>
              <a:rPr lang="it-IT" sz="2900" dirty="0" err="1">
                <a:solidFill>
                  <a:schemeClr val="tx1"/>
                </a:solidFill>
                <a:latin typeface="Lato Regular"/>
              </a:rPr>
              <a:t>timesheet</a:t>
            </a:r>
            <a:endParaRPr lang="it-IT" sz="2900" dirty="0">
              <a:solidFill>
                <a:schemeClr val="tx1"/>
              </a:solidFill>
              <a:latin typeface="Lato Regular"/>
            </a:endParaRPr>
          </a:p>
          <a:p>
            <a:r>
              <a:rPr lang="it-IT" sz="3200" dirty="0">
                <a:latin typeface="Lato Regular"/>
              </a:rPr>
              <a:t>WP2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Acquisto e registrazione del dominio </a:t>
            </a:r>
            <a:r>
              <a:rPr lang="it-IT" sz="2900" b="1" dirty="0">
                <a:solidFill>
                  <a:schemeClr val="tx1"/>
                </a:solidFill>
                <a:latin typeface="Lato Regular"/>
              </a:rPr>
              <a:t>3dlab-sicilia.it</a:t>
            </a:r>
            <a:r>
              <a:rPr lang="it-IT" sz="2900" dirty="0">
                <a:solidFill>
                  <a:schemeClr val="tx1"/>
                </a:solidFill>
                <a:latin typeface="Lato Regular"/>
              </a:rPr>
              <a:t> (disponibile)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Espletamenti della gara per la consulenza su comunicazione e disseminazione</a:t>
            </a:r>
          </a:p>
          <a:p>
            <a:r>
              <a:rPr lang="it-IT" sz="3200" dirty="0">
                <a:latin typeface="Lato Regular"/>
              </a:rPr>
              <a:t>WP3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Definizione e pianificazione acquisti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«</a:t>
            </a:r>
            <a:r>
              <a:rPr lang="it-IT" sz="2900" dirty="0" err="1">
                <a:solidFill>
                  <a:schemeClr val="tx1"/>
                </a:solidFill>
                <a:latin typeface="Lato Regular"/>
              </a:rPr>
              <a:t>Hiring</a:t>
            </a:r>
            <a:r>
              <a:rPr lang="it-IT" sz="2900" dirty="0">
                <a:solidFill>
                  <a:schemeClr val="tx1"/>
                </a:solidFill>
                <a:latin typeface="Lato Regular"/>
              </a:rPr>
              <a:t> &amp; </a:t>
            </a:r>
            <a:r>
              <a:rPr lang="it-IT" sz="2900" dirty="0" err="1">
                <a:solidFill>
                  <a:schemeClr val="tx1"/>
                </a:solidFill>
                <a:latin typeface="Lato Regular"/>
              </a:rPr>
              <a:t>staffing</a:t>
            </a:r>
            <a:r>
              <a:rPr lang="it-IT" sz="2900" dirty="0">
                <a:solidFill>
                  <a:schemeClr val="tx1"/>
                </a:solidFill>
                <a:latin typeface="Lato Regular"/>
              </a:rPr>
              <a:t>» ove necessario</a:t>
            </a:r>
          </a:p>
          <a:p>
            <a:r>
              <a:rPr lang="it-IT" sz="3200" dirty="0">
                <a:solidFill>
                  <a:schemeClr val="tx1"/>
                </a:solidFill>
                <a:latin typeface="Lato Regular"/>
              </a:rPr>
              <a:t>WP4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«</a:t>
            </a:r>
            <a:r>
              <a:rPr lang="it-IT" sz="2900" dirty="0" err="1">
                <a:solidFill>
                  <a:schemeClr val="tx1"/>
                </a:solidFill>
                <a:latin typeface="Lato Regular"/>
              </a:rPr>
              <a:t>Hiring</a:t>
            </a:r>
            <a:r>
              <a:rPr lang="it-IT" sz="2900" dirty="0">
                <a:solidFill>
                  <a:schemeClr val="tx1"/>
                </a:solidFill>
                <a:latin typeface="Lato Regular"/>
              </a:rPr>
              <a:t> &amp; </a:t>
            </a:r>
            <a:r>
              <a:rPr lang="it-IT" sz="2900" dirty="0" err="1">
                <a:solidFill>
                  <a:schemeClr val="tx1"/>
                </a:solidFill>
                <a:latin typeface="Lato Regular"/>
              </a:rPr>
              <a:t>staffing</a:t>
            </a:r>
            <a:r>
              <a:rPr lang="it-IT" sz="2900" dirty="0">
                <a:solidFill>
                  <a:schemeClr val="tx1"/>
                </a:solidFill>
                <a:latin typeface="Lato Regular"/>
              </a:rPr>
              <a:t>» ove necessario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Raccolta dei requisiti degli use case già identificati</a:t>
            </a:r>
          </a:p>
          <a:p>
            <a:pPr lvl="1"/>
            <a:r>
              <a:rPr lang="it-IT" sz="2900" dirty="0">
                <a:solidFill>
                  <a:schemeClr val="tx1"/>
                </a:solidFill>
                <a:latin typeface="Lato Regular"/>
              </a:rPr>
              <a:t>Identificazione contatti tecnici presso i 4 Comuni ed il Parco dell’Etna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20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78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4400" dirty="0">
                <a:latin typeface="Lato Regular"/>
              </a:rPr>
              <a:t>Grazie !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21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2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6" y="1200284"/>
            <a:ext cx="11403031" cy="5357827"/>
          </a:xfrm>
        </p:spPr>
        <p:txBody>
          <a:bodyPr>
            <a:normAutofit/>
          </a:bodyPr>
          <a:lstStyle/>
          <a:p>
            <a:r>
              <a:rPr lang="it-IT" b="1" dirty="0"/>
              <a:t>Descrizione sintetica del Progetto</a:t>
            </a:r>
            <a:endParaRPr lang="it-IT" i="1" dirty="0"/>
          </a:p>
          <a:p>
            <a:pPr lvl="1"/>
            <a:r>
              <a:rPr lang="it-IT" dirty="0">
                <a:solidFill>
                  <a:schemeClr val="tx1"/>
                </a:solidFill>
              </a:rPr>
              <a:t>3DLab-Sicilia intende da un lato creare e sviluppare e dall’altro validare e promuovere la prima rete regionale sostenibile, gestita da imprese e da organismi di ricerca, di centri per la realtà virtuale e aumentata e per la visualizzazione 3D</a:t>
            </a:r>
          </a:p>
          <a:p>
            <a:r>
              <a:rPr lang="it-IT" b="1" dirty="0"/>
              <a:t>Descrizione dettagliata del Progetto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Il progetto intende creare, sviluppare, validare e promuovere una infrastruttura regionale sostenibile, la prima del suo genere in Sicilia, costituita da 3 centri per la realtà virtuale e aumentata e per la visualizzazione 3D.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Il progetto intende altresì validare le apparecchiature ed i servizi dell’infrastruttura con una serie di “use case” che intercettino in modo coerente i temi della Smart Specialisation Strategy della Regione Siciliana e le cui applicazioni e prodotti possano, dopo la fine del progetto, essere immessi sul mercato e generare profitto. Un elemento saliente del piano di lavoro di 3DLab-Sicilia è quello di creare all’interno dell’infrastruttura un “</a:t>
            </a:r>
            <a:r>
              <a:rPr lang="it-IT" dirty="0" err="1">
                <a:solidFill>
                  <a:schemeClr val="tx1"/>
                </a:solidFill>
              </a:rPr>
              <a:t>liquid</a:t>
            </a:r>
            <a:r>
              <a:rPr lang="it-IT" dirty="0">
                <a:solidFill>
                  <a:schemeClr val="tx1"/>
                </a:solidFill>
              </a:rPr>
              <a:t> lab”.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3</a:t>
            </a:fld>
            <a:endParaRPr lang="it-IT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25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 e loro relazioni (diagramma </a:t>
            </a:r>
            <a:r>
              <a:rPr lang="it-IT" sz="3600" dirty="0" err="1">
                <a:solidFill>
                  <a:schemeClr val="tx1"/>
                </a:solidFill>
                <a:latin typeface="Lato Regular"/>
              </a:rPr>
              <a:t>Pert</a:t>
            </a:r>
            <a:r>
              <a:rPr lang="it-IT" sz="3600" dirty="0">
                <a:solidFill>
                  <a:schemeClr val="tx1"/>
                </a:solidFill>
                <a:latin typeface="Lato Regular"/>
              </a:rPr>
              <a:t>-like)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4</a:t>
            </a:fld>
            <a:endParaRPr lang="it-IT" dirty="0">
              <a:latin typeface="Lato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B2B5A7-2C99-4F9B-BEEC-0A3F6D25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79" y="1268760"/>
            <a:ext cx="7852329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1181928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WP1 - Gestione e Coordinamento Tecnico-Scientifico (1/2)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5</a:t>
            </a:fld>
            <a:endParaRPr lang="it-IT" dirty="0">
              <a:latin typeface="Lato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D3D5EC-EFA8-46E4-AC1A-40236CDDE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84" y="1199756"/>
            <a:ext cx="10038076" cy="56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110992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WP1 - Gestione e Coordinamento Tecnico-Scientifico (2/2)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6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D689ECB-BB12-4479-B6B2-62C205E0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40" y="1216307"/>
            <a:ext cx="9658880" cy="56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74988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WP2 - Disseminazione, Comunicazione e Promozione (1/2)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7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EB92BB-9B45-455F-BA66-87808D97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211334"/>
            <a:ext cx="8784976" cy="56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74988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WP2 - Disseminazione, Comunicazione e Promozione (2/2)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8</a:t>
            </a:fld>
            <a:endParaRPr lang="it-IT" dirty="0">
              <a:latin typeface="Lato 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EDD550-A2FF-4C7A-A97A-E0085416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96752"/>
            <a:ext cx="1073540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12" y="-90264"/>
            <a:ext cx="10749880" cy="1143000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chemeClr val="tx1"/>
                </a:solidFill>
                <a:latin typeface="Lato Regular"/>
              </a:rPr>
              <a:t>WP3 - Creazione e validazione della rete di centri di VR, AR e visualizzazione 3D (1/2)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9</a:t>
            </a:fld>
            <a:endParaRPr lang="it-IT" dirty="0">
              <a:latin typeface="Lato 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730F51-51B3-4352-AF61-7DC4714C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93565"/>
            <a:ext cx="9145016" cy="56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2951</TotalTime>
  <Words>1336</Words>
  <Application>Microsoft Office PowerPoint</Application>
  <PresentationFormat>Widescreen</PresentationFormat>
  <Paragraphs>113</Paragraphs>
  <Slides>21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Gill Sans MT</vt:lpstr>
      <vt:lpstr>Lato Regular</vt:lpstr>
      <vt:lpstr>Wingdings</vt:lpstr>
      <vt:lpstr>Wingdings 3</vt:lpstr>
      <vt:lpstr>Satellite</vt:lpstr>
      <vt:lpstr>Presentazione standard di PowerPoint</vt:lpstr>
      <vt:lpstr>Indice</vt:lpstr>
      <vt:lpstr>Obiettivi</vt:lpstr>
      <vt:lpstr>WP e loro relazioni (diagramma Pert-like)</vt:lpstr>
      <vt:lpstr>WP1 - Gestione e Coordinamento Tecnico-Scientifico (1/2)</vt:lpstr>
      <vt:lpstr>WP1 - Gestione e Coordinamento Tecnico-Scientifico (2/2)</vt:lpstr>
      <vt:lpstr>WP2 - Disseminazione, Comunicazione e Promozione (1/2)</vt:lpstr>
      <vt:lpstr>WP2 - Disseminazione, Comunicazione e Promozione (2/2)</vt:lpstr>
      <vt:lpstr>WP3 - Creazione e validazione della rete di centri di VR, AR e visualizzazione 3D (1/2)</vt:lpstr>
      <vt:lpstr>WP3 - Creazione e validazione della rete di centri di VR, AR e visualizzazione 3D (2/2)</vt:lpstr>
      <vt:lpstr>WP4 - Implementazione e validazione dei casi d'uso già identificati (1/2)</vt:lpstr>
      <vt:lpstr>WP4 - Implementazione e validazione dei casi d'uso già identificati (2/2)</vt:lpstr>
      <vt:lpstr>WP5 - Identificazione, selezione, implementazione e validazione di nuovi casi d’uso (1/2)</vt:lpstr>
      <vt:lpstr>WP5 - Identificazione, selezione, implementazione e validazione di nuovi casi d’uso (2/2)</vt:lpstr>
      <vt:lpstr>Cronoprogramma (diagramma di Gantt)</vt:lpstr>
      <vt:lpstr>Elenco dei deliverable</vt:lpstr>
      <vt:lpstr>Use case già identificati</vt:lpstr>
      <vt:lpstr>Siti e beni culturali/naturalistici già identificati</vt:lpstr>
      <vt:lpstr>Struttura di gestione</vt:lpstr>
      <vt:lpstr>Azioni urgenti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Barbera</dc:creator>
  <cp:lastModifiedBy>Roberto Barbera</cp:lastModifiedBy>
  <cp:revision>458</cp:revision>
  <dcterms:created xsi:type="dcterms:W3CDTF">2012-02-24T14:26:31Z</dcterms:created>
  <dcterms:modified xsi:type="dcterms:W3CDTF">2019-12-10T23:29:01Z</dcterms:modified>
</cp:coreProperties>
</file>