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4"/>
    <p:restoredTop sz="94681"/>
  </p:normalViewPr>
  <p:slideViewPr>
    <p:cSldViewPr snapToGrid="0" snapToObjects="1">
      <p:cViewPr>
        <p:scale>
          <a:sx n="100" d="100"/>
          <a:sy n="100" d="100"/>
        </p:scale>
        <p:origin x="1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33C6-0F88-0D49-9883-757FC4EACDDC}" type="datetimeFigureOut">
              <a:rPr lang="it-IT" smtClean="0"/>
              <a:t>03/12/19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CDDA-8278-E440-9226-F484D42FCFA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375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33C6-0F88-0D49-9883-757FC4EACDDC}" type="datetimeFigureOut">
              <a:rPr lang="it-IT" smtClean="0"/>
              <a:t>03/12/19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CDDA-8278-E440-9226-F484D42FCFA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8612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33C6-0F88-0D49-9883-757FC4EACDDC}" type="datetimeFigureOut">
              <a:rPr lang="it-IT" smtClean="0"/>
              <a:t>03/12/19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CDDA-8278-E440-9226-F484D42FCFA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2601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33C6-0F88-0D49-9883-757FC4EACDDC}" type="datetimeFigureOut">
              <a:rPr lang="it-IT" smtClean="0"/>
              <a:t>03/12/19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CDDA-8278-E440-9226-F484D42FCFA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57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33C6-0F88-0D49-9883-757FC4EACDDC}" type="datetimeFigureOut">
              <a:rPr lang="it-IT" smtClean="0"/>
              <a:t>03/12/19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CDDA-8278-E440-9226-F484D42FCFA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5164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33C6-0F88-0D49-9883-757FC4EACDDC}" type="datetimeFigureOut">
              <a:rPr lang="it-IT" smtClean="0"/>
              <a:t>03/12/19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CDDA-8278-E440-9226-F484D42FCFA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165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33C6-0F88-0D49-9883-757FC4EACDDC}" type="datetimeFigureOut">
              <a:rPr lang="it-IT" smtClean="0"/>
              <a:t>03/12/19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CDDA-8278-E440-9226-F484D42FCFA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1677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33C6-0F88-0D49-9883-757FC4EACDDC}" type="datetimeFigureOut">
              <a:rPr lang="it-IT" smtClean="0"/>
              <a:t>03/12/19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CDDA-8278-E440-9226-F484D42FCFA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01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33C6-0F88-0D49-9883-757FC4EACDDC}" type="datetimeFigureOut">
              <a:rPr lang="it-IT" smtClean="0"/>
              <a:t>03/12/19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CDDA-8278-E440-9226-F484D42FCFA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29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33C6-0F88-0D49-9883-757FC4EACDDC}" type="datetimeFigureOut">
              <a:rPr lang="it-IT" smtClean="0"/>
              <a:t>03/12/19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CDDA-8278-E440-9226-F484D42FCFA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391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33C6-0F88-0D49-9883-757FC4EACDDC}" type="datetimeFigureOut">
              <a:rPr lang="it-IT" smtClean="0"/>
              <a:t>03/12/19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CDDA-8278-E440-9226-F484D42FCFA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8400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033C6-0F88-0D49-9883-757FC4EACDDC}" type="datetimeFigureOut">
              <a:rPr lang="it-IT" smtClean="0"/>
              <a:t>03/12/19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3CDDA-8278-E440-9226-F484D42FCFA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211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Gruppo Collegato di Cosenza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56591" y="3602038"/>
            <a:ext cx="11065566" cy="1655762"/>
          </a:xfrm>
        </p:spPr>
        <p:txBody>
          <a:bodyPr>
            <a:normAutofit fontScale="77500" lnSpcReduction="20000"/>
          </a:bodyPr>
          <a:lstStyle/>
          <a:p>
            <a:r>
              <a:rPr lang="it-IT" dirty="0" err="1" smtClean="0"/>
              <a:t>Resp</a:t>
            </a:r>
            <a:r>
              <a:rPr lang="it-IT" dirty="0" smtClean="0"/>
              <a:t>. </a:t>
            </a:r>
            <a:r>
              <a:rPr lang="it-IT" dirty="0" err="1" smtClean="0"/>
              <a:t>Loc</a:t>
            </a:r>
            <a:r>
              <a:rPr lang="it-IT" dirty="0" smtClean="0"/>
              <a:t>. Marco </a:t>
            </a:r>
            <a:r>
              <a:rPr lang="it-IT" dirty="0" err="1" smtClean="0"/>
              <a:t>Schioppa</a:t>
            </a:r>
            <a:endParaRPr lang="it-IT" dirty="0" smtClean="0"/>
          </a:p>
          <a:p>
            <a:r>
              <a:rPr lang="it-IT" dirty="0" smtClean="0"/>
              <a:t>Composizione del gruppo di Cosenza</a:t>
            </a:r>
          </a:p>
          <a:p>
            <a:r>
              <a:rPr lang="it-IT" dirty="0" smtClean="0"/>
              <a:t>Paola Turco (tecnico)</a:t>
            </a:r>
          </a:p>
          <a:p>
            <a:r>
              <a:rPr lang="it-IT" dirty="0" smtClean="0"/>
              <a:t>Domenico Liguori docente di mat</a:t>
            </a:r>
            <a:r>
              <a:rPr lang="it-IT" dirty="0" smtClean="0"/>
              <a:t>ematica e</a:t>
            </a:r>
            <a:r>
              <a:rPr lang="it-IT" dirty="0" smtClean="0"/>
              <a:t> fisica del liceo Patrizi di Cariati</a:t>
            </a:r>
          </a:p>
          <a:p>
            <a:r>
              <a:rPr lang="it-IT" dirty="0" smtClean="0"/>
              <a:t>Carmen Petronio </a:t>
            </a:r>
            <a:r>
              <a:rPr lang="it-IT" dirty="0"/>
              <a:t>docente di matematica e fisica del liceo </a:t>
            </a:r>
            <a:r>
              <a:rPr lang="it-IT" dirty="0" smtClean="0"/>
              <a:t>Volta di Reggio Calabria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045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ICD2019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Scuole partecipanti </a:t>
            </a:r>
          </a:p>
          <a:p>
            <a:pPr lvl="1"/>
            <a:r>
              <a:rPr lang="it-IT" dirty="0" smtClean="0"/>
              <a:t>Liceo scientifico A. Volta di Reggio Calabria</a:t>
            </a:r>
          </a:p>
          <a:p>
            <a:pPr lvl="1"/>
            <a:r>
              <a:rPr lang="it-IT" dirty="0" smtClean="0"/>
              <a:t>Liceo scientifico Patrizi di Cariati</a:t>
            </a:r>
          </a:p>
          <a:p>
            <a:pPr lvl="1"/>
            <a:r>
              <a:rPr lang="it-IT" dirty="0" smtClean="0"/>
              <a:t>Liceo scientifico Valentini di Castrolibero</a:t>
            </a:r>
          </a:p>
          <a:p>
            <a:pPr lvl="1"/>
            <a:r>
              <a:rPr lang="it-IT" dirty="0" smtClean="0"/>
              <a:t>Liceo Fermi di Catanzaro</a:t>
            </a:r>
          </a:p>
          <a:p>
            <a:pPr lvl="1"/>
            <a:r>
              <a:rPr lang="it-IT" dirty="0" smtClean="0"/>
              <a:t>ITI e ITG di Vibo Valentia</a:t>
            </a:r>
          </a:p>
          <a:p>
            <a:r>
              <a:rPr lang="it-IT" dirty="0" smtClean="0"/>
              <a:t>Strumentazione usata (tre telescopi)</a:t>
            </a:r>
          </a:p>
          <a:p>
            <a:pPr lvl="1"/>
            <a:r>
              <a:rPr lang="it-IT" dirty="0" smtClean="0"/>
              <a:t>Telescopio con coppia di scintillatori montato su braccio rotante (vedi extra)</a:t>
            </a:r>
          </a:p>
          <a:p>
            <a:pPr lvl="1"/>
            <a:r>
              <a:rPr lang="it-IT" dirty="0" smtClean="0"/>
              <a:t>Oscilloscopio digitale per il trigger e l’acquisizione degli eventi oppure </a:t>
            </a:r>
            <a:r>
              <a:rPr lang="it-IT" dirty="0" err="1" smtClean="0"/>
              <a:t>ArduSiPM</a:t>
            </a:r>
            <a:r>
              <a:rPr lang="it-IT" dirty="0" smtClean="0"/>
              <a:t> + NIM</a:t>
            </a:r>
            <a:endParaRPr lang="it-IT" dirty="0"/>
          </a:p>
          <a:p>
            <a:r>
              <a:rPr lang="it-IT" dirty="0" smtClean="0"/>
              <a:t>Risultati </a:t>
            </a:r>
          </a:p>
          <a:p>
            <a:pPr lvl="1"/>
            <a:r>
              <a:rPr lang="it-IT" dirty="0" smtClean="0"/>
              <a:t>L’acquisizione dei dati ha richiesto circa un mese di tempo</a:t>
            </a:r>
          </a:p>
          <a:p>
            <a:pPr lvl="1"/>
            <a:r>
              <a:rPr lang="it-IT" dirty="0" smtClean="0"/>
              <a:t>Coinvolgimento di decine di studenti </a:t>
            </a:r>
          </a:p>
          <a:p>
            <a:pPr lvl="1"/>
            <a:r>
              <a:rPr lang="it-IT" dirty="0" smtClean="0"/>
              <a:t>Collaborazione costruttiva</a:t>
            </a:r>
          </a:p>
        </p:txBody>
      </p:sp>
    </p:spTree>
    <p:extLst>
      <p:ext uri="{BB962C8B-B14F-4D97-AF65-F5344CB8AC3E}">
        <p14:creationId xmlns:p14="http://schemas.microsoft.com/office/powerpoint/2010/main" val="1401911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Attività locali 2019 e 2020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ICD2019 </a:t>
            </a:r>
            <a:endParaRPr lang="it-IT" dirty="0" smtClean="0"/>
          </a:p>
          <a:p>
            <a:r>
              <a:rPr lang="it-IT" dirty="0" smtClean="0"/>
              <a:t>Notte europea dei </a:t>
            </a:r>
            <a:r>
              <a:rPr lang="it-IT" dirty="0" smtClean="0"/>
              <a:t>ricercatori 2019</a:t>
            </a:r>
            <a:endParaRPr lang="it-IT" dirty="0" smtClean="0"/>
          </a:p>
          <a:p>
            <a:r>
              <a:rPr lang="it-IT" dirty="0" smtClean="0"/>
              <a:t>Riproduzione dell’esperimento di Domenico </a:t>
            </a:r>
            <a:r>
              <a:rPr lang="it-IT" dirty="0" err="1" smtClean="0"/>
              <a:t>Pacini</a:t>
            </a:r>
            <a:endParaRPr lang="it-IT" dirty="0"/>
          </a:p>
          <a:p>
            <a:pPr lvl="1"/>
            <a:r>
              <a:rPr lang="it-IT" dirty="0" smtClean="0"/>
              <a:t>Ciascuna delle 5 scuole disporrà di un kit per la misura del flusso di </a:t>
            </a:r>
            <a:r>
              <a:rPr lang="it-IT" dirty="0" smtClean="0"/>
              <a:t>RC (</a:t>
            </a:r>
            <a:r>
              <a:rPr lang="it-IT" dirty="0" err="1" smtClean="0"/>
              <a:t>ArduSiPM</a:t>
            </a:r>
            <a:r>
              <a:rPr lang="it-IT" dirty="0" smtClean="0"/>
              <a:t>)</a:t>
            </a:r>
          </a:p>
          <a:p>
            <a:pPr lvl="1"/>
            <a:r>
              <a:rPr lang="it-IT" dirty="0" smtClean="0"/>
              <a:t>L’acquisizione sarà effettuata in maggio presso il lago </a:t>
            </a:r>
            <a:r>
              <a:rPr lang="it-IT" dirty="0" err="1" smtClean="0"/>
              <a:t>Cecita</a:t>
            </a:r>
            <a:r>
              <a:rPr lang="it-IT" dirty="0" smtClean="0"/>
              <a:t> della Sila. </a:t>
            </a:r>
            <a:endParaRPr lang="it-IT" dirty="0" smtClean="0"/>
          </a:p>
          <a:p>
            <a:r>
              <a:rPr lang="it-IT" dirty="0" smtClean="0"/>
              <a:t>In programma per il 2020 ICD e </a:t>
            </a:r>
            <a:r>
              <a:rPr lang="it-IT" dirty="0" err="1" smtClean="0"/>
              <a:t>NEdR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386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750518"/>
            <a:ext cx="10515600" cy="1325563"/>
          </a:xfrm>
        </p:spPr>
        <p:txBody>
          <a:bodyPr/>
          <a:lstStyle/>
          <a:p>
            <a:pPr algn="ctr"/>
            <a:r>
              <a:rPr lang="it-IT" smtClean="0"/>
              <a:t>EXTRA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5396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Arrow Connector 44"/>
          <p:cNvCxnSpPr>
            <a:cxnSpLocks noChangeAspect="1"/>
          </p:cNvCxnSpPr>
          <p:nvPr/>
        </p:nvCxnSpPr>
        <p:spPr>
          <a:xfrm>
            <a:off x="6001161" y="1469958"/>
            <a:ext cx="1908000" cy="1831134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 rot="2614231">
            <a:off x="6839514" y="2227195"/>
            <a:ext cx="32733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7547218" y="3817626"/>
            <a:ext cx="407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S2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138101" y="1469958"/>
            <a:ext cx="407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16765" y="3545121"/>
            <a:ext cx="38822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S1, S2: scintillator counters </a:t>
            </a:r>
          </a:p>
          <a:p>
            <a:r>
              <a:rPr lang="en-US" dirty="0" smtClean="0"/>
              <a:t>Version 1: 2x2cm, D=28.4cm, PM</a:t>
            </a:r>
          </a:p>
          <a:p>
            <a:r>
              <a:rPr lang="en-US" dirty="0" smtClean="0"/>
              <a:t>Version 2: </a:t>
            </a:r>
            <a:r>
              <a:rPr lang="en-US" dirty="0" smtClean="0"/>
              <a:t>5x5cm, D=51.0cm, </a:t>
            </a:r>
            <a:r>
              <a:rPr lang="en-US" dirty="0" err="1" smtClean="0"/>
              <a:t>ArduSiPM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2076669" y="5627623"/>
            <a:ext cx="527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Covered solid angle = </a:t>
            </a:r>
            <a:r>
              <a:rPr lang="en-US" dirty="0">
                <a:latin typeface="Symbol" charset="2"/>
                <a:cs typeface="Symbol" charset="2"/>
              </a:rPr>
              <a:t>D</a:t>
            </a:r>
            <a:r>
              <a:rPr lang="en-US" dirty="0">
                <a:cs typeface="Symbol" charset="2"/>
              </a:rPr>
              <a:t>S/R</a:t>
            </a:r>
            <a:r>
              <a:rPr lang="en-US" baseline="30000" dirty="0">
                <a:cs typeface="Symbol" charset="2"/>
              </a:rPr>
              <a:t>2</a:t>
            </a:r>
            <a:r>
              <a:rPr lang="en-US" dirty="0">
                <a:cs typeface="Symbol" charset="2"/>
              </a:rPr>
              <a:t> = 25</a:t>
            </a:r>
            <a:r>
              <a:rPr lang="en-US" dirty="0" smtClean="0">
                <a:cs typeface="Symbol" charset="2"/>
              </a:rPr>
              <a:t>/(</a:t>
            </a:r>
            <a:r>
              <a:rPr lang="en-US" dirty="0" smtClean="0">
                <a:cs typeface="Symbol" charset="2"/>
              </a:rPr>
              <a:t>51</a:t>
            </a:r>
            <a:r>
              <a:rPr lang="en-US" dirty="0" smtClean="0">
                <a:cs typeface="Symbol" charset="2"/>
              </a:rPr>
              <a:t>)</a:t>
            </a:r>
            <a:r>
              <a:rPr lang="en-US" baseline="30000" dirty="0" smtClean="0">
                <a:cs typeface="Symbol" charset="2"/>
              </a:rPr>
              <a:t>2</a:t>
            </a:r>
            <a:r>
              <a:rPr lang="en-US" dirty="0" smtClean="0">
                <a:cs typeface="Symbol" charset="2"/>
              </a:rPr>
              <a:t> </a:t>
            </a:r>
            <a:r>
              <a:rPr lang="en-US" dirty="0">
                <a:cs typeface="Symbol" charset="2"/>
              </a:rPr>
              <a:t>= </a:t>
            </a:r>
            <a:r>
              <a:rPr lang="en-US" dirty="0" smtClean="0">
                <a:cs typeface="Symbol" charset="2"/>
              </a:rPr>
              <a:t>0.0096 </a:t>
            </a:r>
            <a:r>
              <a:rPr lang="en-US" dirty="0" err="1">
                <a:cs typeface="Symbol" charset="2"/>
              </a:rPr>
              <a:t>sterad</a:t>
            </a:r>
            <a:endParaRPr lang="en-US" dirty="0">
              <a:cs typeface="Symbol" charset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85361" y="4456377"/>
            <a:ext cx="1405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Rotating arm</a:t>
            </a:r>
          </a:p>
        </p:txBody>
      </p:sp>
      <p:cxnSp>
        <p:nvCxnSpPr>
          <p:cNvPr id="46" name="Straight Arrow Connector 45"/>
          <p:cNvCxnSpPr>
            <a:stCxn id="2" idx="1"/>
            <a:endCxn id="15" idx="2"/>
          </p:cNvCxnSpPr>
          <p:nvPr/>
        </p:nvCxnSpPr>
        <p:spPr>
          <a:xfrm flipH="1" flipV="1">
            <a:off x="7425623" y="4274409"/>
            <a:ext cx="859738" cy="36663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8437762" y="5326030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Base </a:t>
            </a:r>
          </a:p>
        </p:txBody>
      </p:sp>
      <p:cxnSp>
        <p:nvCxnSpPr>
          <p:cNvPr id="51" name="Straight Arrow Connector 50"/>
          <p:cNvCxnSpPr>
            <a:stCxn id="49" idx="1"/>
            <a:endCxn id="7" idx="2"/>
          </p:cNvCxnSpPr>
          <p:nvPr/>
        </p:nvCxnSpPr>
        <p:spPr>
          <a:xfrm flipH="1" flipV="1">
            <a:off x="7117773" y="4989604"/>
            <a:ext cx="1319988" cy="52109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4535440" y="1863781"/>
            <a:ext cx="3738162" cy="3300480"/>
            <a:chOff x="3011440" y="1863781"/>
            <a:chExt cx="3738162" cy="3300480"/>
          </a:xfrm>
        </p:grpSpPr>
        <p:sp>
          <p:nvSpPr>
            <p:cNvPr id="5" name="Rectangle 4"/>
            <p:cNvSpPr/>
            <p:nvPr/>
          </p:nvSpPr>
          <p:spPr>
            <a:xfrm>
              <a:off x="4517907" y="2626181"/>
              <a:ext cx="350343" cy="218876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>
              <a:stCxn id="5" idx="0"/>
              <a:endCxn id="5" idx="2"/>
            </p:cNvCxnSpPr>
            <p:nvPr/>
          </p:nvCxnSpPr>
          <p:spPr>
            <a:xfrm>
              <a:off x="4693079" y="2626181"/>
              <a:ext cx="0" cy="2188767"/>
            </a:xfrm>
            <a:prstGeom prst="line">
              <a:avLst/>
            </a:prstGeom>
            <a:ln w="3175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 rot="16200000">
              <a:off x="4518423" y="4088911"/>
              <a:ext cx="349313" cy="180138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>
              <a:spLocks noChangeAspect="1"/>
            </p:cNvSpPr>
            <p:nvPr/>
          </p:nvSpPr>
          <p:spPr>
            <a:xfrm rot="18832449">
              <a:off x="5770034" y="3749057"/>
              <a:ext cx="209584" cy="210198"/>
            </a:xfrm>
            <a:prstGeom prst="rect">
              <a:avLst/>
            </a:prstGeom>
            <a:solidFill>
              <a:srgbClr val="00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spect="1"/>
            </p:cNvSpPr>
            <p:nvPr/>
          </p:nvSpPr>
          <p:spPr>
            <a:xfrm rot="18832449">
              <a:off x="3829428" y="1863474"/>
              <a:ext cx="209584" cy="210198"/>
            </a:xfrm>
            <a:prstGeom prst="rect">
              <a:avLst/>
            </a:prstGeom>
            <a:solidFill>
              <a:srgbClr val="00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>
              <a:stCxn id="7" idx="0"/>
              <a:endCxn id="7" idx="2"/>
            </p:cNvCxnSpPr>
            <p:nvPr/>
          </p:nvCxnSpPr>
          <p:spPr>
            <a:xfrm>
              <a:off x="3792385" y="4989605"/>
              <a:ext cx="1801387" cy="0"/>
            </a:xfrm>
            <a:prstGeom prst="line">
              <a:avLst/>
            </a:prstGeom>
            <a:ln w="3175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/>
            <p:cNvGrpSpPr/>
            <p:nvPr/>
          </p:nvGrpSpPr>
          <p:grpSpPr>
            <a:xfrm rot="2616339">
              <a:off x="3973826" y="2407609"/>
              <a:ext cx="1401422" cy="1397249"/>
              <a:chOff x="5219969" y="733294"/>
              <a:chExt cx="720025" cy="719999"/>
            </a:xfrm>
          </p:grpSpPr>
          <p:sp>
            <p:nvSpPr>
              <p:cNvPr id="18" name="Chord 17"/>
              <p:cNvSpPr>
                <a:spLocks noChangeAspect="1"/>
              </p:cNvSpPr>
              <p:nvPr/>
            </p:nvSpPr>
            <p:spPr>
              <a:xfrm>
                <a:off x="5219969" y="733294"/>
                <a:ext cx="719999" cy="719999"/>
              </a:xfrm>
              <a:prstGeom prst="chord">
                <a:avLst>
                  <a:gd name="adj1" fmla="val 21598192"/>
                  <a:gd name="adj2" fmla="val 10860270"/>
                </a:avLst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>
                <a:off x="5579968" y="1095858"/>
                <a:ext cx="0" cy="354260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>
                <a:stCxn id="18" idx="2"/>
              </p:cNvCxnSpPr>
              <p:nvPr/>
            </p:nvCxnSpPr>
            <p:spPr>
              <a:xfrm>
                <a:off x="5579996" y="1090043"/>
                <a:ext cx="61980" cy="360075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>
                <a:stCxn id="18" idx="2"/>
              </p:cNvCxnSpPr>
              <p:nvPr/>
            </p:nvCxnSpPr>
            <p:spPr>
              <a:xfrm>
                <a:off x="5579996" y="1090043"/>
                <a:ext cx="125479" cy="335532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stCxn id="18" idx="2"/>
              </p:cNvCxnSpPr>
              <p:nvPr/>
            </p:nvCxnSpPr>
            <p:spPr>
              <a:xfrm>
                <a:off x="5579996" y="1090043"/>
                <a:ext cx="182629" cy="310132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>
                <a:stCxn id="18" idx="2"/>
              </p:cNvCxnSpPr>
              <p:nvPr/>
            </p:nvCxnSpPr>
            <p:spPr>
              <a:xfrm>
                <a:off x="5579996" y="1090043"/>
                <a:ext cx="230254" cy="275207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>
                <a:stCxn id="18" idx="2"/>
              </p:cNvCxnSpPr>
              <p:nvPr/>
            </p:nvCxnSpPr>
            <p:spPr>
              <a:xfrm>
                <a:off x="5579996" y="1090043"/>
                <a:ext cx="277879" cy="244034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>
                <a:cxnSpLocks noChangeAspect="1"/>
                <a:stCxn id="18" idx="2"/>
              </p:cNvCxnSpPr>
              <p:nvPr/>
            </p:nvCxnSpPr>
            <p:spPr>
              <a:xfrm>
                <a:off x="5579997" y="1090044"/>
                <a:ext cx="287997" cy="179207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>
                <a:cxnSpLocks noChangeAspect="1"/>
                <a:stCxn id="18" idx="2"/>
              </p:cNvCxnSpPr>
              <p:nvPr/>
            </p:nvCxnSpPr>
            <p:spPr>
              <a:xfrm>
                <a:off x="5579995" y="1090043"/>
                <a:ext cx="324000" cy="134516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cxnSpLocks noChangeAspect="1"/>
                <a:stCxn id="18" idx="2"/>
              </p:cNvCxnSpPr>
              <p:nvPr/>
            </p:nvCxnSpPr>
            <p:spPr>
              <a:xfrm>
                <a:off x="5579997" y="1090043"/>
                <a:ext cx="359997" cy="75497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H="1">
                <a:off x="5521163" y="1093218"/>
                <a:ext cx="61980" cy="360075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H="1">
                <a:off x="5458423" y="1098176"/>
                <a:ext cx="125479" cy="335532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H="1">
                <a:off x="5398098" y="1093218"/>
                <a:ext cx="182629" cy="310132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cxnSpLocks noChangeAspect="1"/>
              </p:cNvCxnSpPr>
              <p:nvPr/>
            </p:nvCxnSpPr>
            <p:spPr>
              <a:xfrm flipH="1">
                <a:off x="5223905" y="1091826"/>
                <a:ext cx="359997" cy="75497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cxnSpLocks noChangeAspect="1"/>
              </p:cNvCxnSpPr>
              <p:nvPr/>
            </p:nvCxnSpPr>
            <p:spPr>
              <a:xfrm flipH="1">
                <a:off x="5259143" y="1091932"/>
                <a:ext cx="324000" cy="134516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cxnSpLocks noChangeAspect="1"/>
              </p:cNvCxnSpPr>
              <p:nvPr/>
            </p:nvCxnSpPr>
            <p:spPr>
              <a:xfrm flipH="1">
                <a:off x="5291971" y="1100708"/>
                <a:ext cx="287997" cy="179207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H="1">
                <a:off x="5304833" y="1094358"/>
                <a:ext cx="277879" cy="244034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>
                <a:off x="5349714" y="1102491"/>
                <a:ext cx="230254" cy="275207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4657184" y="3072592"/>
              <a:ext cx="70069" cy="69863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/>
            <p:cNvCxnSpPr/>
            <p:nvPr/>
          </p:nvCxnSpPr>
          <p:spPr>
            <a:xfrm rot="16200000" flipH="1" flipV="1">
              <a:off x="5807230" y="2978068"/>
              <a:ext cx="952646" cy="932098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42" name="Picture 41" descr="Unknown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448110">
              <a:off x="3611736" y="2947936"/>
              <a:ext cx="1629436" cy="857041"/>
            </a:xfrm>
            <a:prstGeom prst="rect">
              <a:avLst/>
            </a:prstGeom>
          </p:spPr>
        </p:pic>
        <p:grpSp>
          <p:nvGrpSpPr>
            <p:cNvPr id="13" name="Group 12"/>
            <p:cNvGrpSpPr/>
            <p:nvPr/>
          </p:nvGrpSpPr>
          <p:grpSpPr>
            <a:xfrm rot="18843326">
              <a:off x="4518425" y="1423430"/>
              <a:ext cx="349313" cy="3363284"/>
              <a:chOff x="7772400" y="195445"/>
              <a:chExt cx="180000" cy="1727994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7772400" y="195445"/>
                <a:ext cx="180000" cy="1727994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" name="Straight Connector 15"/>
              <p:cNvCxnSpPr>
                <a:stCxn id="15" idx="1"/>
                <a:endCxn id="15" idx="3"/>
              </p:cNvCxnSpPr>
              <p:nvPr/>
            </p:nvCxnSpPr>
            <p:spPr>
              <a:xfrm>
                <a:off x="7772400" y="1059442"/>
                <a:ext cx="180000" cy="0"/>
              </a:xfrm>
              <a:prstGeom prst="line">
                <a:avLst/>
              </a:prstGeom>
              <a:ln w="3175" cmpd="sng"/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>
                <a:stCxn id="15" idx="0"/>
                <a:endCxn id="15" idx="2"/>
              </p:cNvCxnSpPr>
              <p:nvPr/>
            </p:nvCxnSpPr>
            <p:spPr>
              <a:xfrm>
                <a:off x="7862400" y="195445"/>
                <a:ext cx="0" cy="1727994"/>
              </a:xfrm>
              <a:prstGeom prst="line">
                <a:avLst/>
              </a:prstGeom>
              <a:ln w="3175" cmpd="sng"/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Isosceles Triangle 11"/>
            <p:cNvSpPr>
              <a:spLocks noChangeAspect="1"/>
            </p:cNvSpPr>
            <p:nvPr/>
          </p:nvSpPr>
          <p:spPr>
            <a:xfrm>
              <a:off x="4610774" y="3936976"/>
              <a:ext cx="162552" cy="139717"/>
            </a:xfrm>
            <a:prstGeom prst="triangl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4517907" y="3903005"/>
              <a:ext cx="0" cy="741113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4865358" y="3902551"/>
              <a:ext cx="0" cy="741113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0" name="Straight Connector 59"/>
          <p:cNvCxnSpPr/>
          <p:nvPr/>
        </p:nvCxnSpPr>
        <p:spPr>
          <a:xfrm rot="16200000" flipH="1" flipV="1">
            <a:off x="5394925" y="1086215"/>
            <a:ext cx="952646" cy="932098"/>
          </a:xfrm>
          <a:prstGeom prst="line">
            <a:avLst/>
          </a:prstGeom>
          <a:ln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Ovale 2"/>
          <p:cNvSpPr>
            <a:spLocks noChangeAspect="1"/>
          </p:cNvSpPr>
          <p:nvPr/>
        </p:nvSpPr>
        <p:spPr>
          <a:xfrm>
            <a:off x="6127944" y="3009967"/>
            <a:ext cx="180000" cy="18000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0" name="TextBox 1"/>
          <p:cNvSpPr txBox="1"/>
          <p:nvPr/>
        </p:nvSpPr>
        <p:spPr>
          <a:xfrm>
            <a:off x="2792723" y="2338265"/>
            <a:ext cx="657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Pivot</a:t>
            </a:r>
          </a:p>
        </p:txBody>
      </p:sp>
      <p:cxnSp>
        <p:nvCxnSpPr>
          <p:cNvPr id="61" name="Straight Arrow Connector 45"/>
          <p:cNvCxnSpPr>
            <a:stCxn id="50" idx="3"/>
            <a:endCxn id="3" idx="2"/>
          </p:cNvCxnSpPr>
          <p:nvPr/>
        </p:nvCxnSpPr>
        <p:spPr>
          <a:xfrm>
            <a:off x="3449826" y="2522931"/>
            <a:ext cx="2678119" cy="5770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/>
          <p:cNvSpPr txBox="1"/>
          <p:nvPr/>
        </p:nvSpPr>
        <p:spPr>
          <a:xfrm>
            <a:off x="4517633" y="169997"/>
            <a:ext cx="3370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The telescope</a:t>
            </a:r>
          </a:p>
        </p:txBody>
      </p:sp>
      <p:sp>
        <p:nvSpPr>
          <p:cNvPr id="36" name="Segnaposto data 3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11/06/2019</a:t>
            </a:r>
            <a:endParaRPr lang="en-US"/>
          </a:p>
        </p:txBody>
      </p:sp>
      <p:sp>
        <p:nvSpPr>
          <p:cNvPr id="37" name="Segnaposto piè di pagina 3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Cosmic Day 2019</a:t>
            </a:r>
            <a:endParaRPr lang="en-US"/>
          </a:p>
        </p:txBody>
      </p:sp>
      <p:sp>
        <p:nvSpPr>
          <p:cNvPr id="38" name="Segnaposto numero diapositiva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E375E-2B82-CB47-A03B-A9BA91D3B8B3}" type="slidenum">
              <a:rPr lang="en-US" smtClean="0"/>
              <a:t>5</a:t>
            </a:fld>
            <a:endParaRPr lang="en-US"/>
          </a:p>
        </p:txBody>
      </p:sp>
      <p:pic>
        <p:nvPicPr>
          <p:cNvPr id="62" name="Picture 33" descr="photometry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9199" y="747982"/>
            <a:ext cx="3242084" cy="235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64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2536410" y="1863781"/>
            <a:ext cx="3363284" cy="3300480"/>
            <a:chOff x="3011440" y="1863781"/>
            <a:chExt cx="3363284" cy="3300480"/>
          </a:xfrm>
        </p:grpSpPr>
        <p:sp>
          <p:nvSpPr>
            <p:cNvPr id="40" name="Rectangle 39"/>
            <p:cNvSpPr/>
            <p:nvPr/>
          </p:nvSpPr>
          <p:spPr>
            <a:xfrm>
              <a:off x="4517907" y="2626181"/>
              <a:ext cx="350343" cy="218876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Connector 41"/>
            <p:cNvCxnSpPr>
              <a:stCxn id="40" idx="0"/>
              <a:endCxn id="40" idx="2"/>
            </p:cNvCxnSpPr>
            <p:nvPr/>
          </p:nvCxnSpPr>
          <p:spPr>
            <a:xfrm>
              <a:off x="4693079" y="2626181"/>
              <a:ext cx="0" cy="2188767"/>
            </a:xfrm>
            <a:prstGeom prst="line">
              <a:avLst/>
            </a:prstGeom>
            <a:ln w="3175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 rot="16200000">
              <a:off x="4518423" y="4088911"/>
              <a:ext cx="349313" cy="180138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>
              <a:spLocks noChangeAspect="1"/>
            </p:cNvSpPr>
            <p:nvPr/>
          </p:nvSpPr>
          <p:spPr>
            <a:xfrm rot="18832449">
              <a:off x="5770034" y="3749057"/>
              <a:ext cx="209584" cy="210198"/>
            </a:xfrm>
            <a:prstGeom prst="rect">
              <a:avLst/>
            </a:prstGeom>
            <a:solidFill>
              <a:srgbClr val="00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>
              <a:spLocks noChangeAspect="1"/>
            </p:cNvSpPr>
            <p:nvPr/>
          </p:nvSpPr>
          <p:spPr>
            <a:xfrm rot="18832449">
              <a:off x="3829428" y="1863474"/>
              <a:ext cx="209584" cy="210198"/>
            </a:xfrm>
            <a:prstGeom prst="rect">
              <a:avLst/>
            </a:prstGeom>
            <a:solidFill>
              <a:srgbClr val="00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>
              <a:stCxn id="43" idx="0"/>
              <a:endCxn id="43" idx="2"/>
            </p:cNvCxnSpPr>
            <p:nvPr/>
          </p:nvCxnSpPr>
          <p:spPr>
            <a:xfrm>
              <a:off x="3792385" y="4989605"/>
              <a:ext cx="1801387" cy="0"/>
            </a:xfrm>
            <a:prstGeom prst="line">
              <a:avLst/>
            </a:prstGeom>
            <a:ln w="3175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7" name="Group 46"/>
            <p:cNvGrpSpPr/>
            <p:nvPr/>
          </p:nvGrpSpPr>
          <p:grpSpPr>
            <a:xfrm rot="2616339">
              <a:off x="3973826" y="2407609"/>
              <a:ext cx="1401422" cy="1397249"/>
              <a:chOff x="5219969" y="733294"/>
              <a:chExt cx="720025" cy="719999"/>
            </a:xfrm>
          </p:grpSpPr>
          <p:sp>
            <p:nvSpPr>
              <p:cNvPr id="58" name="Chord 57"/>
              <p:cNvSpPr>
                <a:spLocks noChangeAspect="1"/>
              </p:cNvSpPr>
              <p:nvPr/>
            </p:nvSpPr>
            <p:spPr>
              <a:xfrm>
                <a:off x="5219969" y="733294"/>
                <a:ext cx="719999" cy="719999"/>
              </a:xfrm>
              <a:prstGeom prst="chord">
                <a:avLst>
                  <a:gd name="adj1" fmla="val 21598192"/>
                  <a:gd name="adj2" fmla="val 10860270"/>
                </a:avLst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9" name="Straight Connector 58"/>
              <p:cNvCxnSpPr/>
              <p:nvPr/>
            </p:nvCxnSpPr>
            <p:spPr>
              <a:xfrm>
                <a:off x="5579968" y="1095858"/>
                <a:ext cx="0" cy="354260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>
                <a:stCxn id="58" idx="2"/>
              </p:cNvCxnSpPr>
              <p:nvPr/>
            </p:nvCxnSpPr>
            <p:spPr>
              <a:xfrm>
                <a:off x="5579996" y="1090043"/>
                <a:ext cx="61980" cy="360075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>
                <a:stCxn id="58" idx="2"/>
              </p:cNvCxnSpPr>
              <p:nvPr/>
            </p:nvCxnSpPr>
            <p:spPr>
              <a:xfrm>
                <a:off x="5579996" y="1090043"/>
                <a:ext cx="125479" cy="335532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>
                <a:stCxn id="58" idx="2"/>
              </p:cNvCxnSpPr>
              <p:nvPr/>
            </p:nvCxnSpPr>
            <p:spPr>
              <a:xfrm>
                <a:off x="5579996" y="1090043"/>
                <a:ext cx="182629" cy="310132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>
                <a:stCxn id="58" idx="2"/>
              </p:cNvCxnSpPr>
              <p:nvPr/>
            </p:nvCxnSpPr>
            <p:spPr>
              <a:xfrm>
                <a:off x="5579996" y="1090043"/>
                <a:ext cx="230254" cy="275207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>
                <a:stCxn id="58" idx="2"/>
              </p:cNvCxnSpPr>
              <p:nvPr/>
            </p:nvCxnSpPr>
            <p:spPr>
              <a:xfrm>
                <a:off x="5579996" y="1090043"/>
                <a:ext cx="277879" cy="244034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>
                <a:cxnSpLocks noChangeAspect="1"/>
                <a:stCxn id="58" idx="2"/>
              </p:cNvCxnSpPr>
              <p:nvPr/>
            </p:nvCxnSpPr>
            <p:spPr>
              <a:xfrm>
                <a:off x="5579997" y="1090044"/>
                <a:ext cx="287997" cy="179207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>
                <a:cxnSpLocks noChangeAspect="1"/>
                <a:stCxn id="58" idx="2"/>
              </p:cNvCxnSpPr>
              <p:nvPr/>
            </p:nvCxnSpPr>
            <p:spPr>
              <a:xfrm>
                <a:off x="5579995" y="1090043"/>
                <a:ext cx="324000" cy="134516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>
                <a:cxnSpLocks noChangeAspect="1"/>
                <a:stCxn id="58" idx="2"/>
              </p:cNvCxnSpPr>
              <p:nvPr/>
            </p:nvCxnSpPr>
            <p:spPr>
              <a:xfrm>
                <a:off x="5579997" y="1090043"/>
                <a:ext cx="359997" cy="75497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flipH="1">
                <a:off x="5521163" y="1093218"/>
                <a:ext cx="61980" cy="360075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flipH="1">
                <a:off x="5458423" y="1098176"/>
                <a:ext cx="125479" cy="335532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flipH="1">
                <a:off x="5398098" y="1093218"/>
                <a:ext cx="182629" cy="310132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>
                <a:cxnSpLocks noChangeAspect="1"/>
              </p:cNvCxnSpPr>
              <p:nvPr/>
            </p:nvCxnSpPr>
            <p:spPr>
              <a:xfrm flipH="1">
                <a:off x="5223905" y="1091826"/>
                <a:ext cx="359997" cy="75497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>
                <a:cxnSpLocks noChangeAspect="1"/>
              </p:cNvCxnSpPr>
              <p:nvPr/>
            </p:nvCxnSpPr>
            <p:spPr>
              <a:xfrm flipH="1">
                <a:off x="5259143" y="1091932"/>
                <a:ext cx="324000" cy="134516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>
                <a:cxnSpLocks noChangeAspect="1"/>
              </p:cNvCxnSpPr>
              <p:nvPr/>
            </p:nvCxnSpPr>
            <p:spPr>
              <a:xfrm flipH="1">
                <a:off x="5291971" y="1100708"/>
                <a:ext cx="287997" cy="179207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flipH="1">
                <a:off x="5304833" y="1094358"/>
                <a:ext cx="277879" cy="244034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flipH="1">
                <a:off x="5349714" y="1102491"/>
                <a:ext cx="230254" cy="275207"/>
              </a:xfrm>
              <a:prstGeom prst="line">
                <a:avLst/>
              </a:prstGeom>
              <a:ln w="3175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8" name="Oval 47"/>
            <p:cNvSpPr>
              <a:spLocks noChangeAspect="1"/>
            </p:cNvSpPr>
            <p:nvPr/>
          </p:nvSpPr>
          <p:spPr>
            <a:xfrm>
              <a:off x="4657184" y="3072592"/>
              <a:ext cx="70069" cy="69863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0" name="Picture 49" descr="Unknown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448110">
              <a:off x="3611736" y="2947936"/>
              <a:ext cx="1629436" cy="857041"/>
            </a:xfrm>
            <a:prstGeom prst="rect">
              <a:avLst/>
            </a:prstGeom>
          </p:spPr>
        </p:pic>
        <p:grpSp>
          <p:nvGrpSpPr>
            <p:cNvPr id="51" name="Group 50"/>
            <p:cNvGrpSpPr/>
            <p:nvPr/>
          </p:nvGrpSpPr>
          <p:grpSpPr>
            <a:xfrm rot="18843326">
              <a:off x="4518425" y="1423430"/>
              <a:ext cx="349313" cy="3363284"/>
              <a:chOff x="7772400" y="195445"/>
              <a:chExt cx="180000" cy="1727994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7772400" y="195445"/>
                <a:ext cx="180000" cy="1727994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6" name="Straight Connector 55"/>
              <p:cNvCxnSpPr>
                <a:stCxn id="55" idx="1"/>
                <a:endCxn id="55" idx="3"/>
              </p:cNvCxnSpPr>
              <p:nvPr/>
            </p:nvCxnSpPr>
            <p:spPr>
              <a:xfrm>
                <a:off x="7772400" y="1059442"/>
                <a:ext cx="180000" cy="0"/>
              </a:xfrm>
              <a:prstGeom prst="line">
                <a:avLst/>
              </a:prstGeom>
              <a:ln w="3175" cmpd="sng"/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>
                <a:stCxn id="55" idx="0"/>
                <a:endCxn id="55" idx="2"/>
              </p:cNvCxnSpPr>
              <p:nvPr/>
            </p:nvCxnSpPr>
            <p:spPr>
              <a:xfrm>
                <a:off x="7862400" y="195445"/>
                <a:ext cx="0" cy="1727994"/>
              </a:xfrm>
              <a:prstGeom prst="line">
                <a:avLst/>
              </a:prstGeom>
              <a:ln w="3175" cmpd="sng"/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Isosceles Triangle 51"/>
            <p:cNvSpPr>
              <a:spLocks noChangeAspect="1"/>
            </p:cNvSpPr>
            <p:nvPr/>
          </p:nvSpPr>
          <p:spPr>
            <a:xfrm>
              <a:off x="4610774" y="3936976"/>
              <a:ext cx="162552" cy="139717"/>
            </a:xfrm>
            <a:prstGeom prst="triangl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4517907" y="3880780"/>
              <a:ext cx="0" cy="741113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4870210" y="3880326"/>
              <a:ext cx="0" cy="741113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Straight Arrow Connector 40"/>
          <p:cNvCxnSpPr/>
          <p:nvPr/>
        </p:nvCxnSpPr>
        <p:spPr>
          <a:xfrm>
            <a:off x="3210284" y="693737"/>
            <a:ext cx="666970" cy="3833190"/>
          </a:xfrm>
          <a:prstGeom prst="straightConnector1">
            <a:avLst/>
          </a:prstGeom>
          <a:ln w="3175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1717657" y="5171451"/>
            <a:ext cx="854630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 rate of these random events may be estimated using a simple statistical calculation. Let’s name f1 and f2 the frequency of the S1 and S2 counters, respectively. The coincidence happens in a time window </a:t>
            </a:r>
            <a:r>
              <a:rPr lang="en-US" sz="1400" dirty="0">
                <a:latin typeface="Symbol" charset="2"/>
                <a:ea typeface="Symbol" charset="2"/>
                <a:cs typeface="Symbol" charset="2"/>
              </a:rPr>
              <a:t>t</a:t>
            </a:r>
            <a:r>
              <a:rPr lang="en-US" sz="1400" dirty="0"/>
              <a:t>. The probability that two different particles hit the S1 and S2 counters in the time interval </a:t>
            </a:r>
            <a:r>
              <a:rPr lang="en-US" sz="1400" dirty="0" err="1"/>
              <a:t>t-t+</a:t>
            </a:r>
            <a:r>
              <a:rPr lang="en-US" sz="1400" dirty="0" err="1">
                <a:latin typeface="Symbol" charset="2"/>
                <a:ea typeface="Symbol" charset="2"/>
                <a:cs typeface="Symbol" charset="2"/>
              </a:rPr>
              <a:t>t</a:t>
            </a:r>
            <a:r>
              <a:rPr lang="en-US" sz="1400" dirty="0"/>
              <a:t> is f1/(1/</a:t>
            </a:r>
            <a:r>
              <a:rPr lang="en-US" sz="1400" dirty="0">
                <a:latin typeface="Symbol" charset="2"/>
                <a:ea typeface="Symbol" charset="2"/>
                <a:cs typeface="Symbol" charset="2"/>
              </a:rPr>
              <a:t>t</a:t>
            </a:r>
            <a:r>
              <a:rPr lang="en-US" sz="1400" dirty="0"/>
              <a:t>)*f2/(1/</a:t>
            </a:r>
            <a:r>
              <a:rPr lang="en-US" sz="1400" dirty="0">
                <a:latin typeface="Symbol" charset="2"/>
                <a:ea typeface="Symbol" charset="2"/>
                <a:cs typeface="Symbol" charset="2"/>
              </a:rPr>
              <a:t>t). </a:t>
            </a:r>
            <a:r>
              <a:rPr lang="en-US" sz="1400" dirty="0"/>
              <a:t>The intervals in a time interval of 1s are 1/</a:t>
            </a:r>
            <a:r>
              <a:rPr lang="en-US" sz="1400" dirty="0">
                <a:latin typeface="Symbol" charset="2"/>
                <a:ea typeface="Symbol" charset="2"/>
                <a:cs typeface="Symbol" charset="2"/>
              </a:rPr>
              <a:t>t</a:t>
            </a:r>
            <a:r>
              <a:rPr lang="en-US" sz="1400" dirty="0"/>
              <a:t> then the probability to have a coincidence per second is  p=f1*f2*</a:t>
            </a:r>
            <a:r>
              <a:rPr lang="en-US" sz="1400" dirty="0">
                <a:latin typeface="Symbol" charset="2"/>
                <a:ea typeface="Symbol" charset="2"/>
                <a:cs typeface="Symbol" charset="2"/>
              </a:rPr>
              <a:t>t</a:t>
            </a:r>
            <a:r>
              <a:rPr lang="en-US" sz="1400" dirty="0"/>
              <a:t>.  If f1=f2=1Hz and </a:t>
            </a:r>
            <a:r>
              <a:rPr lang="en-US" sz="1400" dirty="0">
                <a:latin typeface="Symbol" charset="2"/>
                <a:ea typeface="Symbol" charset="2"/>
                <a:cs typeface="Symbol" charset="2"/>
              </a:rPr>
              <a:t>t</a:t>
            </a:r>
            <a:r>
              <a:rPr lang="en-US" sz="1400" dirty="0"/>
              <a:t>=1us the probability to have an accidental coincidence per second is 10-6, or 3.6*10-3 per hour. Or 0.086 per day.</a:t>
            </a:r>
          </a:p>
        </p:txBody>
      </p:sp>
      <p:sp>
        <p:nvSpPr>
          <p:cNvPr id="49" name="Ovale 48"/>
          <p:cNvSpPr>
            <a:spLocks noChangeAspect="1"/>
          </p:cNvSpPr>
          <p:nvPr/>
        </p:nvSpPr>
        <p:spPr>
          <a:xfrm>
            <a:off x="4140118" y="3009967"/>
            <a:ext cx="180000" cy="18000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6" name="CasellaDiTesto 75"/>
          <p:cNvSpPr txBox="1"/>
          <p:nvPr/>
        </p:nvSpPr>
        <p:spPr>
          <a:xfrm>
            <a:off x="2207786" y="14022"/>
            <a:ext cx="57829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Expected accidental rate</a:t>
            </a:r>
          </a:p>
        </p:txBody>
      </p:sp>
      <p:sp>
        <p:nvSpPr>
          <p:cNvPr id="77" name="Rettangolo 76"/>
          <p:cNvSpPr/>
          <p:nvPr/>
        </p:nvSpPr>
        <p:spPr>
          <a:xfrm>
            <a:off x="7756642" y="3409454"/>
            <a:ext cx="1001349" cy="5025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err="1"/>
              <a:t>Coincidence</a:t>
            </a:r>
            <a:endParaRPr lang="it-IT" sz="1200" dirty="0"/>
          </a:p>
        </p:txBody>
      </p:sp>
      <p:cxnSp>
        <p:nvCxnSpPr>
          <p:cNvPr id="79" name="Connettore 1 78"/>
          <p:cNvCxnSpPr/>
          <p:nvPr/>
        </p:nvCxnSpPr>
        <p:spPr>
          <a:xfrm flipV="1">
            <a:off x="5548041" y="3774093"/>
            <a:ext cx="2208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1 80"/>
          <p:cNvCxnSpPr/>
          <p:nvPr/>
        </p:nvCxnSpPr>
        <p:spPr>
          <a:xfrm>
            <a:off x="6870011" y="3562748"/>
            <a:ext cx="900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1 81"/>
          <p:cNvCxnSpPr/>
          <p:nvPr/>
        </p:nvCxnSpPr>
        <p:spPr>
          <a:xfrm>
            <a:off x="6878124" y="1878729"/>
            <a:ext cx="0" cy="169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1 82"/>
          <p:cNvCxnSpPr>
            <a:stCxn id="77" idx="3"/>
          </p:cNvCxnSpPr>
          <p:nvPr/>
        </p:nvCxnSpPr>
        <p:spPr>
          <a:xfrm>
            <a:off x="8757990" y="3660744"/>
            <a:ext cx="396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9241296" y="3484824"/>
            <a:ext cx="745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Scaler</a:t>
            </a:r>
            <a:endParaRPr lang="it-IT" dirty="0"/>
          </a:p>
        </p:txBody>
      </p:sp>
      <p:sp>
        <p:nvSpPr>
          <p:cNvPr id="84" name="CasellaDiTesto 83"/>
          <p:cNvSpPr txBox="1"/>
          <p:nvPr/>
        </p:nvSpPr>
        <p:spPr>
          <a:xfrm>
            <a:off x="3313610" y="1449977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S1</a:t>
            </a:r>
          </a:p>
        </p:txBody>
      </p:sp>
      <p:sp>
        <p:nvSpPr>
          <p:cNvPr id="85" name="CasellaDiTesto 84"/>
          <p:cNvSpPr txBox="1"/>
          <p:nvPr/>
        </p:nvSpPr>
        <p:spPr>
          <a:xfrm>
            <a:off x="5259976" y="333102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/>
              <a:t>S2</a:t>
            </a:r>
          </a:p>
        </p:txBody>
      </p:sp>
      <p:sp>
        <p:nvSpPr>
          <p:cNvPr id="86" name="CasellaDiTesto 85"/>
          <p:cNvSpPr txBox="1"/>
          <p:nvPr/>
        </p:nvSpPr>
        <p:spPr>
          <a:xfrm>
            <a:off x="2155252" y="746358"/>
            <a:ext cx="1055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Particle</a:t>
            </a:r>
            <a:r>
              <a:rPr lang="it-IT" dirty="0"/>
              <a:t> 1</a:t>
            </a:r>
          </a:p>
        </p:txBody>
      </p:sp>
      <p:sp>
        <p:nvSpPr>
          <p:cNvPr id="87" name="CasellaDiTesto 86"/>
          <p:cNvSpPr txBox="1"/>
          <p:nvPr/>
        </p:nvSpPr>
        <p:spPr>
          <a:xfrm>
            <a:off x="5207721" y="992777"/>
            <a:ext cx="1055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Particle</a:t>
            </a:r>
            <a:r>
              <a:rPr lang="it-IT" dirty="0"/>
              <a:t> 2</a:t>
            </a:r>
          </a:p>
        </p:txBody>
      </p:sp>
      <p:cxnSp>
        <p:nvCxnSpPr>
          <p:cNvPr id="88" name="Straight Arrow Connector 37"/>
          <p:cNvCxnSpPr/>
          <p:nvPr/>
        </p:nvCxnSpPr>
        <p:spPr>
          <a:xfrm flipH="1">
            <a:off x="5106245" y="1115691"/>
            <a:ext cx="1167319" cy="3524603"/>
          </a:xfrm>
          <a:prstGeom prst="straightConnector1">
            <a:avLst/>
          </a:prstGeom>
          <a:ln w="3175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11/06/2019</a:t>
            </a:r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Cosmic Day 2019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E375E-2B82-CB47-A03B-A9BA91D3B8B3}" type="slidenum">
              <a:rPr lang="en-US" smtClean="0"/>
              <a:t>6</a:t>
            </a:fld>
            <a:endParaRPr lang="en-US"/>
          </a:p>
        </p:txBody>
      </p:sp>
      <p:cxnSp>
        <p:nvCxnSpPr>
          <p:cNvPr id="89" name="Connettore 1 88"/>
          <p:cNvCxnSpPr/>
          <p:nvPr/>
        </p:nvCxnSpPr>
        <p:spPr>
          <a:xfrm flipV="1">
            <a:off x="3591271" y="1878730"/>
            <a:ext cx="3276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903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Measurement plan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Three groups of students and teachers collect data day by day from three different telescopes</a:t>
            </a:r>
          </a:p>
          <a:p>
            <a:r>
              <a:rPr lang="en-GB" dirty="0" smtClean="0"/>
              <a:t>The </a:t>
            </a:r>
            <a:r>
              <a:rPr lang="en-GB" dirty="0"/>
              <a:t>groups belong to </a:t>
            </a:r>
            <a:r>
              <a:rPr lang="en-GB" dirty="0" smtClean="0"/>
              <a:t>3 schools </a:t>
            </a:r>
            <a:r>
              <a:rPr lang="en-GB" dirty="0"/>
              <a:t>distributed in the Calabrian </a:t>
            </a:r>
            <a:r>
              <a:rPr lang="en-GB" dirty="0" smtClean="0"/>
              <a:t>territory: </a:t>
            </a:r>
            <a:r>
              <a:rPr lang="en-GB" dirty="0" err="1" smtClean="0"/>
              <a:t>Cariati</a:t>
            </a:r>
            <a:r>
              <a:rPr lang="en-GB" dirty="0" smtClean="0"/>
              <a:t>, </a:t>
            </a:r>
            <a:r>
              <a:rPr lang="en-GB" dirty="0" err="1" smtClean="0"/>
              <a:t>Rende</a:t>
            </a:r>
            <a:r>
              <a:rPr lang="en-GB" dirty="0" smtClean="0"/>
              <a:t> and Reggio Calabria</a:t>
            </a:r>
          </a:p>
          <a:p>
            <a:r>
              <a:rPr lang="en-GB" dirty="0" smtClean="0"/>
              <a:t>In </a:t>
            </a:r>
            <a:r>
              <a:rPr lang="en-GB" dirty="0" smtClean="0"/>
              <a:t>a period of 4 weeks there will be 3 independent sets of measurements that will be summed together and the results presented during the ICD 2019</a:t>
            </a:r>
          </a:p>
          <a:p>
            <a:endParaRPr lang="en-GB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11/06/2019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Cosmic Day 2019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E375E-2B82-CB47-A03B-A9BA91D3B8B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098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29976" y="5463143"/>
            <a:ext cx="373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Accidental coincidences </a:t>
            </a:r>
            <a:r>
              <a:rPr lang="en-US" smtClean="0"/>
              <a:t>are negligible</a:t>
            </a:r>
            <a:endParaRPr lang="en-US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921567" y="360005"/>
            <a:ext cx="3862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Acquisition</a:t>
            </a:r>
            <a:r>
              <a:rPr lang="it-IT" dirty="0"/>
              <a:t> </a:t>
            </a:r>
            <a:r>
              <a:rPr lang="it-IT" dirty="0" err="1"/>
              <a:t>period</a:t>
            </a:r>
            <a:r>
              <a:rPr lang="it-IT" dirty="0"/>
              <a:t>: 8 </a:t>
            </a:r>
            <a:r>
              <a:rPr lang="it-IT" dirty="0" err="1"/>
              <a:t>sept</a:t>
            </a:r>
            <a:r>
              <a:rPr lang="it-IT" dirty="0"/>
              <a:t> to 21 </a:t>
            </a:r>
            <a:r>
              <a:rPr lang="it-IT" dirty="0" err="1"/>
              <a:t>sept</a:t>
            </a:r>
            <a:r>
              <a:rPr lang="it-IT" dirty="0"/>
              <a:t> 19</a:t>
            </a:r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11/06/2019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Cosmic Day 2019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E375E-2B82-CB47-A03B-A9BA91D3B8B3}" type="slidenum">
              <a:rPr lang="en-US" smtClean="0"/>
              <a:t>8</a:t>
            </a:fld>
            <a:endParaRPr lang="en-US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900" y="825500"/>
            <a:ext cx="7442200" cy="4483100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10426700" y="2159000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n</a:t>
            </a:r>
            <a:r>
              <a:rPr lang="it-IT" dirty="0" smtClean="0"/>
              <a:t>=1.8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57695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449</Words>
  <Application>Microsoft Macintosh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Symbol</vt:lpstr>
      <vt:lpstr>Arial</vt:lpstr>
      <vt:lpstr>Tema di Office</vt:lpstr>
      <vt:lpstr>Gruppo Collegato di Cosenza</vt:lpstr>
      <vt:lpstr>ICD2019</vt:lpstr>
      <vt:lpstr>Attività locali 2019 e 2020</vt:lpstr>
      <vt:lpstr>EXTRA</vt:lpstr>
      <vt:lpstr>Presentazione di PowerPoint</vt:lpstr>
      <vt:lpstr>Presentazione di PowerPoint</vt:lpstr>
      <vt:lpstr>Measurement plan</vt:lpstr>
      <vt:lpstr>Presentazione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Gruppo Collegato di Cosenza</dc:title>
  <dc:creator>Utente di Microsoft Office</dc:creator>
  <cp:lastModifiedBy>Utente di Microsoft Office</cp:lastModifiedBy>
  <cp:revision>7</cp:revision>
  <dcterms:created xsi:type="dcterms:W3CDTF">2019-12-02T13:50:37Z</dcterms:created>
  <dcterms:modified xsi:type="dcterms:W3CDTF">2019-12-03T10:10:10Z</dcterms:modified>
</cp:coreProperties>
</file>