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8" r:id="rId3"/>
    <p:sldId id="312" r:id="rId4"/>
    <p:sldId id="290" r:id="rId5"/>
    <p:sldId id="292" r:id="rId6"/>
    <p:sldId id="277" r:id="rId7"/>
    <p:sldId id="278" r:id="rId8"/>
    <p:sldId id="280" r:id="rId9"/>
    <p:sldId id="281" r:id="rId10"/>
    <p:sldId id="293" r:id="rId11"/>
    <p:sldId id="294" r:id="rId12"/>
    <p:sldId id="296" r:id="rId13"/>
    <p:sldId id="300" r:id="rId14"/>
    <p:sldId id="305" r:id="rId15"/>
    <p:sldId id="306" r:id="rId16"/>
    <p:sldId id="307" r:id="rId17"/>
    <p:sldId id="298" r:id="rId18"/>
    <p:sldId id="308" r:id="rId19"/>
    <p:sldId id="309" r:id="rId20"/>
    <p:sldId id="310" r:id="rId21"/>
    <p:sldId id="313" r:id="rId22"/>
    <p:sldId id="31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00"/>
    <a:srgbClr val="703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Foglio1!$A$3:$A$102</c:f>
              <c:numCache>
                <c:formatCode>General</c:formatCode>
                <c:ptCount val="100"/>
                <c:pt idx="0">
                  <c:v>4.0001000000000002E-2</c:v>
                </c:pt>
                <c:pt idx="1">
                  <c:v>8.0001000000000003E-2</c:v>
                </c:pt>
                <c:pt idx="2">
                  <c:v>0.120001</c:v>
                </c:pt>
                <c:pt idx="3">
                  <c:v>0.160001</c:v>
                </c:pt>
                <c:pt idx="4">
                  <c:v>0.20000100000000001</c:v>
                </c:pt>
                <c:pt idx="5">
                  <c:v>0.24000100000000002</c:v>
                </c:pt>
                <c:pt idx="6">
                  <c:v>0.280001</c:v>
                </c:pt>
                <c:pt idx="7">
                  <c:v>0.32000100000000004</c:v>
                </c:pt>
                <c:pt idx="8">
                  <c:v>0.36000100000000002</c:v>
                </c:pt>
                <c:pt idx="9">
                  <c:v>0.400001</c:v>
                </c:pt>
                <c:pt idx="10">
                  <c:v>0.44000100000000003</c:v>
                </c:pt>
                <c:pt idx="11">
                  <c:v>0.48000100000000001</c:v>
                </c:pt>
                <c:pt idx="12">
                  <c:v>0.52000100000000005</c:v>
                </c:pt>
                <c:pt idx="13">
                  <c:v>0.56000099999999997</c:v>
                </c:pt>
                <c:pt idx="14">
                  <c:v>0.60000100000000001</c:v>
                </c:pt>
                <c:pt idx="15">
                  <c:v>0.64000100000000004</c:v>
                </c:pt>
                <c:pt idx="16">
                  <c:v>0.68000099999999997</c:v>
                </c:pt>
                <c:pt idx="17">
                  <c:v>0.720001</c:v>
                </c:pt>
                <c:pt idx="18">
                  <c:v>0.76000100000000004</c:v>
                </c:pt>
                <c:pt idx="19">
                  <c:v>0.80000100000000007</c:v>
                </c:pt>
                <c:pt idx="20">
                  <c:v>0.840001</c:v>
                </c:pt>
                <c:pt idx="21">
                  <c:v>0.88000100000000003</c:v>
                </c:pt>
                <c:pt idx="22">
                  <c:v>0.92000100000000007</c:v>
                </c:pt>
                <c:pt idx="23">
                  <c:v>0.96000099999999999</c:v>
                </c:pt>
                <c:pt idx="24">
                  <c:v>1</c:v>
                </c:pt>
                <c:pt idx="25">
                  <c:v>1.04</c:v>
                </c:pt>
                <c:pt idx="26">
                  <c:v>1.08</c:v>
                </c:pt>
                <c:pt idx="27">
                  <c:v>1.1200000000000001</c:v>
                </c:pt>
                <c:pt idx="28">
                  <c:v>1.1599999999999999</c:v>
                </c:pt>
                <c:pt idx="29">
                  <c:v>1.2</c:v>
                </c:pt>
                <c:pt idx="30">
                  <c:v>1.24</c:v>
                </c:pt>
                <c:pt idx="31">
                  <c:v>1.28</c:v>
                </c:pt>
                <c:pt idx="32">
                  <c:v>1.32</c:v>
                </c:pt>
                <c:pt idx="33">
                  <c:v>1.36</c:v>
                </c:pt>
                <c:pt idx="34">
                  <c:v>1.4</c:v>
                </c:pt>
                <c:pt idx="35">
                  <c:v>1.44</c:v>
                </c:pt>
                <c:pt idx="36">
                  <c:v>1.48</c:v>
                </c:pt>
                <c:pt idx="37">
                  <c:v>1.52</c:v>
                </c:pt>
                <c:pt idx="38">
                  <c:v>1.56</c:v>
                </c:pt>
                <c:pt idx="39">
                  <c:v>1.6</c:v>
                </c:pt>
                <c:pt idx="40">
                  <c:v>1.64</c:v>
                </c:pt>
                <c:pt idx="41">
                  <c:v>1.68</c:v>
                </c:pt>
                <c:pt idx="42">
                  <c:v>1.72</c:v>
                </c:pt>
                <c:pt idx="43">
                  <c:v>1.76</c:v>
                </c:pt>
                <c:pt idx="44">
                  <c:v>1.8</c:v>
                </c:pt>
                <c:pt idx="45">
                  <c:v>1.84</c:v>
                </c:pt>
                <c:pt idx="46">
                  <c:v>1.88</c:v>
                </c:pt>
                <c:pt idx="47">
                  <c:v>1.92</c:v>
                </c:pt>
                <c:pt idx="48">
                  <c:v>1.96</c:v>
                </c:pt>
                <c:pt idx="49">
                  <c:v>2</c:v>
                </c:pt>
                <c:pt idx="50">
                  <c:v>2.04</c:v>
                </c:pt>
                <c:pt idx="51">
                  <c:v>2.08</c:v>
                </c:pt>
                <c:pt idx="52">
                  <c:v>2.12</c:v>
                </c:pt>
                <c:pt idx="53">
                  <c:v>2.16</c:v>
                </c:pt>
                <c:pt idx="54">
                  <c:v>2.2000000000000002</c:v>
                </c:pt>
                <c:pt idx="55">
                  <c:v>2.2400000000000002</c:v>
                </c:pt>
                <c:pt idx="56">
                  <c:v>2.2799999999999998</c:v>
                </c:pt>
                <c:pt idx="57">
                  <c:v>2.3199999999999998</c:v>
                </c:pt>
                <c:pt idx="58">
                  <c:v>2.36</c:v>
                </c:pt>
                <c:pt idx="59">
                  <c:v>2.4</c:v>
                </c:pt>
                <c:pt idx="60">
                  <c:v>2.44</c:v>
                </c:pt>
                <c:pt idx="61">
                  <c:v>2.48</c:v>
                </c:pt>
                <c:pt idx="62">
                  <c:v>2.52</c:v>
                </c:pt>
                <c:pt idx="63">
                  <c:v>2.56</c:v>
                </c:pt>
                <c:pt idx="64">
                  <c:v>2.6</c:v>
                </c:pt>
                <c:pt idx="65">
                  <c:v>2.64</c:v>
                </c:pt>
                <c:pt idx="66">
                  <c:v>2.68</c:v>
                </c:pt>
                <c:pt idx="67">
                  <c:v>2.72</c:v>
                </c:pt>
                <c:pt idx="68">
                  <c:v>2.76</c:v>
                </c:pt>
                <c:pt idx="69">
                  <c:v>2.8</c:v>
                </c:pt>
                <c:pt idx="70">
                  <c:v>2.84</c:v>
                </c:pt>
                <c:pt idx="71">
                  <c:v>2.88</c:v>
                </c:pt>
                <c:pt idx="72">
                  <c:v>2.92</c:v>
                </c:pt>
                <c:pt idx="73">
                  <c:v>2.96</c:v>
                </c:pt>
                <c:pt idx="74">
                  <c:v>3</c:v>
                </c:pt>
                <c:pt idx="75">
                  <c:v>3.04</c:v>
                </c:pt>
                <c:pt idx="76">
                  <c:v>3.08</c:v>
                </c:pt>
                <c:pt idx="77">
                  <c:v>3.12</c:v>
                </c:pt>
                <c:pt idx="78">
                  <c:v>3.16</c:v>
                </c:pt>
                <c:pt idx="79">
                  <c:v>3.2</c:v>
                </c:pt>
                <c:pt idx="80">
                  <c:v>3.24</c:v>
                </c:pt>
                <c:pt idx="81">
                  <c:v>3.28</c:v>
                </c:pt>
                <c:pt idx="82">
                  <c:v>3.32</c:v>
                </c:pt>
                <c:pt idx="83">
                  <c:v>3.36</c:v>
                </c:pt>
                <c:pt idx="84">
                  <c:v>3.4</c:v>
                </c:pt>
                <c:pt idx="85">
                  <c:v>3.44</c:v>
                </c:pt>
                <c:pt idx="86">
                  <c:v>3.48</c:v>
                </c:pt>
                <c:pt idx="87">
                  <c:v>3.52</c:v>
                </c:pt>
                <c:pt idx="88">
                  <c:v>3.56</c:v>
                </c:pt>
                <c:pt idx="89">
                  <c:v>3.6</c:v>
                </c:pt>
                <c:pt idx="90">
                  <c:v>3.64</c:v>
                </c:pt>
                <c:pt idx="91">
                  <c:v>3.68</c:v>
                </c:pt>
                <c:pt idx="92">
                  <c:v>3.72</c:v>
                </c:pt>
                <c:pt idx="93">
                  <c:v>3.76</c:v>
                </c:pt>
                <c:pt idx="94">
                  <c:v>3.8</c:v>
                </c:pt>
                <c:pt idx="95">
                  <c:v>3.84</c:v>
                </c:pt>
                <c:pt idx="96">
                  <c:v>3.88</c:v>
                </c:pt>
                <c:pt idx="97">
                  <c:v>3.92</c:v>
                </c:pt>
                <c:pt idx="98">
                  <c:v>3.96</c:v>
                </c:pt>
                <c:pt idx="99">
                  <c:v>4</c:v>
                </c:pt>
              </c:numCache>
            </c:numRef>
          </c:xVal>
          <c:yVal>
            <c:numRef>
              <c:f>Foglio1!$B$3:$B$102</c:f>
              <c:numCache>
                <c:formatCode>General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2.5000000000000001E-2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2.5000000000000001E-2</c:v>
                </c:pt>
                <c:pt idx="65">
                  <c:v>0</c:v>
                </c:pt>
                <c:pt idx="66">
                  <c:v>2.5000000000000001E-2</c:v>
                </c:pt>
                <c:pt idx="67">
                  <c:v>2.5000000000000001E-2</c:v>
                </c:pt>
                <c:pt idx="68">
                  <c:v>0.125</c:v>
                </c:pt>
                <c:pt idx="69">
                  <c:v>2.5000000000000001E-2</c:v>
                </c:pt>
                <c:pt idx="70">
                  <c:v>0.125</c:v>
                </c:pt>
                <c:pt idx="71">
                  <c:v>0.15</c:v>
                </c:pt>
                <c:pt idx="72">
                  <c:v>0.27500000000000002</c:v>
                </c:pt>
                <c:pt idx="73">
                  <c:v>0.42499999999999999</c:v>
                </c:pt>
                <c:pt idx="74">
                  <c:v>1.5</c:v>
                </c:pt>
                <c:pt idx="75">
                  <c:v>2.6749999999999998</c:v>
                </c:pt>
                <c:pt idx="76">
                  <c:v>5.4749999999999996</c:v>
                </c:pt>
                <c:pt idx="77">
                  <c:v>6.5250000000000004</c:v>
                </c:pt>
                <c:pt idx="78">
                  <c:v>5.2750000000000004</c:v>
                </c:pt>
                <c:pt idx="79">
                  <c:v>2.0499999999999998</c:v>
                </c:pt>
                <c:pt idx="80">
                  <c:v>0.25</c:v>
                </c:pt>
                <c:pt idx="81">
                  <c:v>2.5000000000000001E-2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65-4419-8222-F8037A706ABC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Foglio1!$D$3:$D$102</c:f>
              <c:numCache>
                <c:formatCode>General</c:formatCode>
                <c:ptCount val="100"/>
                <c:pt idx="0">
                  <c:v>4.0010000000000002E-3</c:v>
                </c:pt>
                <c:pt idx="1">
                  <c:v>8.0010000000000012E-3</c:v>
                </c:pt>
                <c:pt idx="2">
                  <c:v>1.2001000000000001E-2</c:v>
                </c:pt>
                <c:pt idx="3">
                  <c:v>1.6000999999999998E-2</c:v>
                </c:pt>
                <c:pt idx="4">
                  <c:v>2.0000999999999998E-2</c:v>
                </c:pt>
                <c:pt idx="5">
                  <c:v>2.4000999999999998E-2</c:v>
                </c:pt>
                <c:pt idx="6">
                  <c:v>2.8000999999999998E-2</c:v>
                </c:pt>
                <c:pt idx="7">
                  <c:v>3.2001000000000002E-2</c:v>
                </c:pt>
                <c:pt idx="8">
                  <c:v>3.6000999999999998E-2</c:v>
                </c:pt>
                <c:pt idx="9">
                  <c:v>4.0001000000000002E-2</c:v>
                </c:pt>
                <c:pt idx="10">
                  <c:v>4.4000999999999998E-2</c:v>
                </c:pt>
                <c:pt idx="11">
                  <c:v>4.8001000000000002E-2</c:v>
                </c:pt>
                <c:pt idx="12">
                  <c:v>5.2000999999999999E-2</c:v>
                </c:pt>
                <c:pt idx="13">
                  <c:v>5.6001000000000002E-2</c:v>
                </c:pt>
                <c:pt idx="14">
                  <c:v>6.0000999999999999E-2</c:v>
                </c:pt>
                <c:pt idx="15">
                  <c:v>6.4001000000000002E-2</c:v>
                </c:pt>
                <c:pt idx="16">
                  <c:v>6.8001000000000006E-2</c:v>
                </c:pt>
                <c:pt idx="17">
                  <c:v>7.2000999999999996E-2</c:v>
                </c:pt>
                <c:pt idx="18">
                  <c:v>7.6000999999999999E-2</c:v>
                </c:pt>
                <c:pt idx="19">
                  <c:v>8.0001000000000003E-2</c:v>
                </c:pt>
                <c:pt idx="20">
                  <c:v>8.4000999999999992E-2</c:v>
                </c:pt>
                <c:pt idx="21">
                  <c:v>8.8000999999999996E-2</c:v>
                </c:pt>
                <c:pt idx="22">
                  <c:v>9.2000999999999999E-2</c:v>
                </c:pt>
                <c:pt idx="23">
                  <c:v>9.6001000000000003E-2</c:v>
                </c:pt>
                <c:pt idx="24">
                  <c:v>0.10000099999999999</c:v>
                </c:pt>
                <c:pt idx="25">
                  <c:v>0.104001</c:v>
                </c:pt>
                <c:pt idx="26">
                  <c:v>0.108001</c:v>
                </c:pt>
                <c:pt idx="27">
                  <c:v>0.112001</c:v>
                </c:pt>
                <c:pt idx="28">
                  <c:v>0.11600099999999999</c:v>
                </c:pt>
                <c:pt idx="29">
                  <c:v>0.120001</c:v>
                </c:pt>
                <c:pt idx="30">
                  <c:v>0.124001</c:v>
                </c:pt>
                <c:pt idx="31">
                  <c:v>0.128001</c:v>
                </c:pt>
                <c:pt idx="32">
                  <c:v>0.13200100000000001</c:v>
                </c:pt>
                <c:pt idx="33">
                  <c:v>0.13600100000000001</c:v>
                </c:pt>
                <c:pt idx="34">
                  <c:v>0.14000099999999999</c:v>
                </c:pt>
                <c:pt idx="35">
                  <c:v>0.14400099999999999</c:v>
                </c:pt>
                <c:pt idx="36">
                  <c:v>0.14800099999999999</c:v>
                </c:pt>
                <c:pt idx="37">
                  <c:v>0.152001</c:v>
                </c:pt>
                <c:pt idx="38">
                  <c:v>0.156001</c:v>
                </c:pt>
                <c:pt idx="39">
                  <c:v>0.160001</c:v>
                </c:pt>
                <c:pt idx="40">
                  <c:v>0.16400100000000001</c:v>
                </c:pt>
                <c:pt idx="41">
                  <c:v>0.16800100000000001</c:v>
                </c:pt>
                <c:pt idx="42">
                  <c:v>0.17200099999999999</c:v>
                </c:pt>
                <c:pt idx="43">
                  <c:v>0.17600099999999999</c:v>
                </c:pt>
                <c:pt idx="44">
                  <c:v>0.18000099999999999</c:v>
                </c:pt>
                <c:pt idx="45">
                  <c:v>0.184001</c:v>
                </c:pt>
                <c:pt idx="46">
                  <c:v>0.188001</c:v>
                </c:pt>
                <c:pt idx="47">
                  <c:v>0.192001</c:v>
                </c:pt>
                <c:pt idx="48">
                  <c:v>0.19600100000000001</c:v>
                </c:pt>
                <c:pt idx="49">
                  <c:v>0.20000100000000001</c:v>
                </c:pt>
                <c:pt idx="50">
                  <c:v>0.20400099999999999</c:v>
                </c:pt>
                <c:pt idx="51">
                  <c:v>0.20800100000000002</c:v>
                </c:pt>
                <c:pt idx="52">
                  <c:v>0.21200100000000002</c:v>
                </c:pt>
                <c:pt idx="53">
                  <c:v>0.21600100000000003</c:v>
                </c:pt>
                <c:pt idx="54">
                  <c:v>0.22000100000000003</c:v>
                </c:pt>
                <c:pt idx="55">
                  <c:v>0.22400100000000003</c:v>
                </c:pt>
                <c:pt idx="56">
                  <c:v>0.22800100000000001</c:v>
                </c:pt>
                <c:pt idx="57">
                  <c:v>0.23200100000000001</c:v>
                </c:pt>
                <c:pt idx="58">
                  <c:v>0.23600100000000002</c:v>
                </c:pt>
                <c:pt idx="59">
                  <c:v>0.24000100000000002</c:v>
                </c:pt>
                <c:pt idx="60">
                  <c:v>0.24400100000000002</c:v>
                </c:pt>
                <c:pt idx="61">
                  <c:v>0.24800100000000003</c:v>
                </c:pt>
                <c:pt idx="62">
                  <c:v>0.25200100000000003</c:v>
                </c:pt>
                <c:pt idx="63">
                  <c:v>0.25600100000000003</c:v>
                </c:pt>
                <c:pt idx="64">
                  <c:v>0.26000100000000004</c:v>
                </c:pt>
                <c:pt idx="65">
                  <c:v>0.26400100000000004</c:v>
                </c:pt>
                <c:pt idx="66">
                  <c:v>0.26800100000000004</c:v>
                </c:pt>
                <c:pt idx="67">
                  <c:v>0.27200100000000005</c:v>
                </c:pt>
                <c:pt idx="68">
                  <c:v>0.276001</c:v>
                </c:pt>
                <c:pt idx="69">
                  <c:v>0.280001</c:v>
                </c:pt>
                <c:pt idx="70">
                  <c:v>0.284001</c:v>
                </c:pt>
                <c:pt idx="71">
                  <c:v>0.28800100000000001</c:v>
                </c:pt>
                <c:pt idx="72">
                  <c:v>0.29200100000000001</c:v>
                </c:pt>
                <c:pt idx="73">
                  <c:v>0.29600100000000001</c:v>
                </c:pt>
                <c:pt idx="74">
                  <c:v>0.30000100000000002</c:v>
                </c:pt>
                <c:pt idx="75">
                  <c:v>0.30400100000000002</c:v>
                </c:pt>
                <c:pt idx="76">
                  <c:v>0.30800100000000002</c:v>
                </c:pt>
                <c:pt idx="77">
                  <c:v>0.31200100000000003</c:v>
                </c:pt>
                <c:pt idx="78">
                  <c:v>0.31600100000000003</c:v>
                </c:pt>
                <c:pt idx="79">
                  <c:v>0.32000100000000004</c:v>
                </c:pt>
                <c:pt idx="80">
                  <c:v>0.32400100000000004</c:v>
                </c:pt>
                <c:pt idx="81">
                  <c:v>0.32800100000000004</c:v>
                </c:pt>
                <c:pt idx="82">
                  <c:v>0.33200100000000005</c:v>
                </c:pt>
                <c:pt idx="83">
                  <c:v>0.33600099999999999</c:v>
                </c:pt>
                <c:pt idx="84">
                  <c:v>0.340001</c:v>
                </c:pt>
                <c:pt idx="85">
                  <c:v>0.344001</c:v>
                </c:pt>
                <c:pt idx="86">
                  <c:v>0.348001</c:v>
                </c:pt>
                <c:pt idx="87">
                  <c:v>0.35200100000000001</c:v>
                </c:pt>
                <c:pt idx="88">
                  <c:v>0.35600100000000001</c:v>
                </c:pt>
                <c:pt idx="89">
                  <c:v>0.36000100000000002</c:v>
                </c:pt>
                <c:pt idx="90">
                  <c:v>0.36400100000000002</c:v>
                </c:pt>
                <c:pt idx="91">
                  <c:v>0.36800100000000002</c:v>
                </c:pt>
                <c:pt idx="92">
                  <c:v>0.37200100000000003</c:v>
                </c:pt>
                <c:pt idx="93">
                  <c:v>0.37600100000000003</c:v>
                </c:pt>
                <c:pt idx="94">
                  <c:v>0.38000100000000003</c:v>
                </c:pt>
                <c:pt idx="95">
                  <c:v>0.38400100000000004</c:v>
                </c:pt>
                <c:pt idx="96">
                  <c:v>0.38800100000000004</c:v>
                </c:pt>
                <c:pt idx="97">
                  <c:v>0.39200100000000004</c:v>
                </c:pt>
                <c:pt idx="98">
                  <c:v>0.39600100000000005</c:v>
                </c:pt>
                <c:pt idx="99">
                  <c:v>0.400001</c:v>
                </c:pt>
              </c:numCache>
            </c:numRef>
          </c:xVal>
          <c:yVal>
            <c:numRef>
              <c:f>Foglio1!$E$3:$E$102</c:f>
              <c:numCache>
                <c:formatCode>General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0.25</c:v>
                </c:pt>
                <c:pt idx="5">
                  <c:v>1.5</c:v>
                </c:pt>
                <c:pt idx="6">
                  <c:v>1</c:v>
                </c:pt>
                <c:pt idx="7">
                  <c:v>2.75</c:v>
                </c:pt>
                <c:pt idx="8">
                  <c:v>5.25</c:v>
                </c:pt>
                <c:pt idx="9">
                  <c:v>3.75</c:v>
                </c:pt>
                <c:pt idx="10">
                  <c:v>6</c:v>
                </c:pt>
                <c:pt idx="11">
                  <c:v>10.25</c:v>
                </c:pt>
                <c:pt idx="12">
                  <c:v>12.75</c:v>
                </c:pt>
                <c:pt idx="13">
                  <c:v>11</c:v>
                </c:pt>
                <c:pt idx="14">
                  <c:v>13</c:v>
                </c:pt>
                <c:pt idx="15">
                  <c:v>20</c:v>
                </c:pt>
                <c:pt idx="16">
                  <c:v>25.75</c:v>
                </c:pt>
                <c:pt idx="17">
                  <c:v>27.25</c:v>
                </c:pt>
                <c:pt idx="18">
                  <c:v>23</c:v>
                </c:pt>
                <c:pt idx="19">
                  <c:v>22</c:v>
                </c:pt>
                <c:pt idx="20">
                  <c:v>19.5</c:v>
                </c:pt>
                <c:pt idx="21">
                  <c:v>19</c:v>
                </c:pt>
                <c:pt idx="22">
                  <c:v>11</c:v>
                </c:pt>
                <c:pt idx="23">
                  <c:v>6.75</c:v>
                </c:pt>
                <c:pt idx="24">
                  <c:v>5</c:v>
                </c:pt>
                <c:pt idx="25">
                  <c:v>2</c:v>
                </c:pt>
                <c:pt idx="26">
                  <c:v>1.25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A65-4419-8222-F8037A706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9656288"/>
        <c:axId val="932550032"/>
      </c:scatterChart>
      <c:valAx>
        <c:axId val="769656288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550032"/>
        <c:crosses val="autoZero"/>
        <c:crossBetween val="midCat"/>
        <c:majorUnit val="1"/>
      </c:valAx>
      <c:valAx>
        <c:axId val="93255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6965628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337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16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47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13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8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43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17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14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82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37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37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EE46E-F6CA-4B91-A843-799CD2228F32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3C8E7-5D8E-4C0C-811B-9E9F51305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15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gif"/><Relationship Id="rId7" Type="http://schemas.openxmlformats.org/officeDocument/2006/relationships/image" Target="../media/image39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CasellaDiTesto 3">
            <a:extLst>
              <a:ext uri="{FF2B5EF4-FFF2-40B4-BE49-F238E27FC236}">
                <a16:creationId xmlns:a16="http://schemas.microsoft.com/office/drawing/2014/main" id="{2B2C128B-13FF-4F1D-9D75-20C511709846}"/>
              </a:ext>
            </a:extLst>
          </p:cNvPr>
          <p:cNvSpPr txBox="1"/>
          <p:nvPr/>
        </p:nvSpPr>
        <p:spPr>
          <a:xfrm>
            <a:off x="-1" y="0"/>
            <a:ext cx="3400149" cy="5016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silicon-vacancy single-photon emitters at the </a:t>
            </a:r>
            <a:r>
              <a:rPr lang="en-US" sz="3200" dirty="0" err="1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Tandetron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accelerator of INFN Florence for application in quantum technologies. </a:t>
            </a:r>
            <a:endParaRPr lang="it-IT" sz="32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ttangolo 9">
            <a:extLst>
              <a:ext uri="{FF2B5EF4-FFF2-40B4-BE49-F238E27FC236}">
                <a16:creationId xmlns:a16="http://schemas.microsoft.com/office/drawing/2014/main" id="{734DFCFD-D073-42CE-A25F-840B5140A6B5}"/>
              </a:ext>
            </a:extLst>
          </p:cNvPr>
          <p:cNvSpPr/>
          <p:nvPr/>
        </p:nvSpPr>
        <p:spPr>
          <a:xfrm>
            <a:off x="6631618" y="-8318"/>
            <a:ext cx="2512381" cy="45243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Stefano Lagomarsino, Silvio Sciortino,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Nicla Gelli,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Lorenzo Giuntini, Massimo Chiari, Francesco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Taccetti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Mirko Massi,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Lukas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Hunold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Florian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Sledz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Haritha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Kambalathmana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Assegid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M.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Flatae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Marco Bellini,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Chiara Corsi,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Mario Santoro,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and Mario Agio</a:t>
            </a:r>
          </a:p>
        </p:txBody>
      </p:sp>
    </p:spTree>
    <p:extLst>
      <p:ext uri="{BB962C8B-B14F-4D97-AF65-F5344CB8AC3E}">
        <p14:creationId xmlns:p14="http://schemas.microsoft.com/office/powerpoint/2010/main" val="157335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6"/>
          <p:cNvSpPr txBox="1"/>
          <p:nvPr/>
        </p:nvSpPr>
        <p:spPr>
          <a:xfrm>
            <a:off x="-30645" y="629158"/>
            <a:ext cx="910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Two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kinds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of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are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performed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ABB807DF-A724-498D-9A41-8715C1BE7582}"/>
              </a:ext>
            </a:extLst>
          </p:cNvPr>
          <p:cNvSpPr txBox="1"/>
          <p:nvPr/>
        </p:nvSpPr>
        <p:spPr>
          <a:xfrm>
            <a:off x="417251" y="79900"/>
            <a:ext cx="830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2" name="CasellaDiTesto 6">
            <a:extLst>
              <a:ext uri="{FF2B5EF4-FFF2-40B4-BE49-F238E27FC236}">
                <a16:creationId xmlns:a16="http://schemas.microsoft.com/office/drawing/2014/main" id="{45FBE04C-8493-4A59-9C5B-841B3DA781A1}"/>
              </a:ext>
            </a:extLst>
          </p:cNvPr>
          <p:cNvSpPr txBox="1"/>
          <p:nvPr/>
        </p:nvSpPr>
        <p:spPr>
          <a:xfrm>
            <a:off x="-30645" y="1338682"/>
            <a:ext cx="910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Statistically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uniform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over large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areas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(1-10 mm</a:t>
            </a:r>
            <a:r>
              <a:rPr lang="it-IT" sz="2800" baseline="300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E04800-3381-489A-B6F6-F790EF58C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596" y="1919606"/>
            <a:ext cx="7007060" cy="3018788"/>
          </a:xfrm>
          <a:prstGeom prst="rect">
            <a:avLst/>
          </a:prstGeom>
        </p:spPr>
      </p:pic>
      <p:sp>
        <p:nvSpPr>
          <p:cNvPr id="103" name="CasellaDiTesto 6">
            <a:extLst>
              <a:ext uri="{FF2B5EF4-FFF2-40B4-BE49-F238E27FC236}">
                <a16:creationId xmlns:a16="http://schemas.microsoft.com/office/drawing/2014/main" id="{F0611CB7-C035-4D2A-B1FF-FEF1A460010B}"/>
              </a:ext>
            </a:extLst>
          </p:cNvPr>
          <p:cNvSpPr txBox="1"/>
          <p:nvPr/>
        </p:nvSpPr>
        <p:spPr>
          <a:xfrm>
            <a:off x="384172" y="4996099"/>
            <a:ext cx="83756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Color centers are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randomly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implanted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at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a low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fluence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and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then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searched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for and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addressed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for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measurements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or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locally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activated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by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pulsed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laser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irradiation</a:t>
            </a:r>
            <a:endParaRPr lang="it-IT" sz="2800" dirty="0">
              <a:solidFill>
                <a:prstClr val="black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8F6F95-23DA-45B7-AAAC-B66F1802B11B}"/>
              </a:ext>
            </a:extLst>
          </p:cNvPr>
          <p:cNvSpPr txBox="1"/>
          <p:nvPr/>
        </p:nvSpPr>
        <p:spPr>
          <a:xfrm>
            <a:off x="-319742" y="2435183"/>
            <a:ext cx="2072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Wide field images of </a:t>
            </a:r>
            <a:r>
              <a:rPr lang="it-IT" sz="24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implanted</a:t>
            </a:r>
            <a:r>
              <a:rPr lang="it-IT" sz="2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areas</a:t>
            </a:r>
            <a:endParaRPr lang="it-IT" sz="2400" dirty="0">
              <a:solidFill>
                <a:prstClr val="black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5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6"/>
          <p:cNvSpPr txBox="1"/>
          <p:nvPr/>
        </p:nvSpPr>
        <p:spPr>
          <a:xfrm>
            <a:off x="-30645" y="629158"/>
            <a:ext cx="910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Two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kinds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of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are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performed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2923504"/>
            <a:ext cx="2819731" cy="3765304"/>
          </a:xfrm>
          <a:prstGeom prst="rect">
            <a:avLst/>
          </a:prstGeom>
        </p:spPr>
      </p:pic>
      <p:grpSp>
        <p:nvGrpSpPr>
          <p:cNvPr id="100" name="Gruppo 99"/>
          <p:cNvGrpSpPr/>
          <p:nvPr/>
        </p:nvGrpSpPr>
        <p:grpSpPr>
          <a:xfrm>
            <a:off x="3012914" y="2923504"/>
            <a:ext cx="3671221" cy="3520574"/>
            <a:chOff x="3012914" y="2923504"/>
            <a:chExt cx="3671221" cy="352057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2914" y="2923504"/>
              <a:ext cx="3298770" cy="2567957"/>
            </a:xfrm>
            <a:prstGeom prst="rect">
              <a:avLst/>
            </a:prstGeom>
          </p:spPr>
        </p:pic>
        <p:sp>
          <p:nvSpPr>
            <p:cNvPr id="14" name="CasellaDiTesto 6"/>
            <p:cNvSpPr txBox="1"/>
            <p:nvPr/>
          </p:nvSpPr>
          <p:spPr>
            <a:xfrm>
              <a:off x="3118199" y="5613081"/>
              <a:ext cx="35659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photoluminescence</a:t>
              </a:r>
              <a:r>
                <a:rPr lang="it-IT" sz="2400" dirty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</a:t>
              </a:r>
              <a:r>
                <a:rPr lang="it-IT" sz="2400" dirty="0" err="1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map</a:t>
              </a:r>
              <a:r>
                <a:rPr lang="it-IT" sz="2400" dirty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(</a:t>
              </a:r>
              <a:r>
                <a:rPr lang="it-IT" sz="2400" dirty="0" err="1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scan</a:t>
              </a:r>
              <a:r>
                <a:rPr lang="it-IT" sz="2400" dirty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. 1</a:t>
              </a:r>
              <a:r>
                <a:rPr lang="it-IT" sz="2400" dirty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m res.)</a:t>
              </a:r>
              <a:endParaRPr lang="it-IT" sz="2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44"/>
          <p:cNvGrpSpPr/>
          <p:nvPr/>
        </p:nvGrpSpPr>
        <p:grpSpPr>
          <a:xfrm rot="5602489" flipV="1">
            <a:off x="3642765" y="3734706"/>
            <a:ext cx="1544568" cy="936100"/>
            <a:chOff x="4620126" y="1280160"/>
            <a:chExt cx="2541071" cy="1540041"/>
          </a:xfrm>
        </p:grpSpPr>
        <p:sp>
          <p:nvSpPr>
            <p:cNvPr id="52" name="Oval 4"/>
            <p:cNvSpPr/>
            <p:nvPr/>
          </p:nvSpPr>
          <p:spPr>
            <a:xfrm>
              <a:off x="4620126" y="1280160"/>
              <a:ext cx="96253" cy="9625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Oval 5"/>
            <p:cNvSpPr/>
            <p:nvPr/>
          </p:nvSpPr>
          <p:spPr>
            <a:xfrm>
              <a:off x="4969386" y="1280160"/>
              <a:ext cx="96253" cy="9625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Oval 6"/>
            <p:cNvSpPr/>
            <p:nvPr/>
          </p:nvSpPr>
          <p:spPr>
            <a:xfrm>
              <a:off x="4620126" y="1617043"/>
              <a:ext cx="96253" cy="9625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Oval 8"/>
            <p:cNvSpPr/>
            <p:nvPr/>
          </p:nvSpPr>
          <p:spPr>
            <a:xfrm>
              <a:off x="5318646" y="1280160"/>
              <a:ext cx="96253" cy="962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Oval 14"/>
            <p:cNvSpPr/>
            <p:nvPr/>
          </p:nvSpPr>
          <p:spPr>
            <a:xfrm>
              <a:off x="7064944" y="1280160"/>
              <a:ext cx="96253" cy="9625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Oval 16"/>
            <p:cNvSpPr/>
            <p:nvPr/>
          </p:nvSpPr>
          <p:spPr>
            <a:xfrm>
              <a:off x="5318646" y="1617046"/>
              <a:ext cx="96253" cy="962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8" name="Group 23"/>
            <p:cNvGrpSpPr/>
            <p:nvPr/>
          </p:nvGrpSpPr>
          <p:grpSpPr>
            <a:xfrm>
              <a:off x="5667906" y="1280160"/>
              <a:ext cx="96253" cy="1511164"/>
              <a:chOff x="5667906" y="1280160"/>
              <a:chExt cx="96253" cy="1511164"/>
            </a:xfrm>
            <a:solidFill>
              <a:schemeClr val="bg1">
                <a:lumMod val="65000"/>
              </a:schemeClr>
            </a:solidFill>
          </p:grpSpPr>
          <p:sp>
            <p:nvSpPr>
              <p:cNvPr id="79" name="Oval 9"/>
              <p:cNvSpPr/>
              <p:nvPr/>
            </p:nvSpPr>
            <p:spPr>
              <a:xfrm>
                <a:off x="5667906" y="1280160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Oval 17"/>
              <p:cNvSpPr/>
              <p:nvPr/>
            </p:nvSpPr>
            <p:spPr>
              <a:xfrm>
                <a:off x="5667906" y="1633888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Oval 18"/>
              <p:cNvSpPr/>
              <p:nvPr/>
            </p:nvSpPr>
            <p:spPr>
              <a:xfrm>
                <a:off x="5667906" y="1987616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Oval 19"/>
              <p:cNvSpPr/>
              <p:nvPr/>
            </p:nvSpPr>
            <p:spPr>
              <a:xfrm>
                <a:off x="5667906" y="2341344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Oval 20"/>
              <p:cNvSpPr/>
              <p:nvPr/>
            </p:nvSpPr>
            <p:spPr>
              <a:xfrm>
                <a:off x="5667906" y="2695071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9" name="Group 24"/>
            <p:cNvGrpSpPr/>
            <p:nvPr/>
          </p:nvGrpSpPr>
          <p:grpSpPr>
            <a:xfrm>
              <a:off x="6014416" y="1280160"/>
              <a:ext cx="96253" cy="1511164"/>
              <a:chOff x="5667906" y="1280160"/>
              <a:chExt cx="96253" cy="1511164"/>
            </a:xfrm>
            <a:solidFill>
              <a:schemeClr val="bg1">
                <a:lumMod val="85000"/>
              </a:schemeClr>
            </a:solidFill>
          </p:grpSpPr>
          <p:sp>
            <p:nvSpPr>
              <p:cNvPr id="74" name="Oval 25"/>
              <p:cNvSpPr/>
              <p:nvPr/>
            </p:nvSpPr>
            <p:spPr>
              <a:xfrm>
                <a:off x="5667906" y="1280160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Oval 26"/>
              <p:cNvSpPr/>
              <p:nvPr/>
            </p:nvSpPr>
            <p:spPr>
              <a:xfrm>
                <a:off x="5667906" y="1633888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Oval 27"/>
              <p:cNvSpPr/>
              <p:nvPr/>
            </p:nvSpPr>
            <p:spPr>
              <a:xfrm>
                <a:off x="5667906" y="1987616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Oval 28"/>
              <p:cNvSpPr/>
              <p:nvPr/>
            </p:nvSpPr>
            <p:spPr>
              <a:xfrm>
                <a:off x="5667906" y="2341344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Oval 29"/>
              <p:cNvSpPr/>
              <p:nvPr/>
            </p:nvSpPr>
            <p:spPr>
              <a:xfrm>
                <a:off x="5667906" y="2695071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0" name="Group 30"/>
            <p:cNvGrpSpPr/>
            <p:nvPr/>
          </p:nvGrpSpPr>
          <p:grpSpPr>
            <a:xfrm>
              <a:off x="6370551" y="1280160"/>
              <a:ext cx="96253" cy="1511164"/>
              <a:chOff x="5667906" y="1280160"/>
              <a:chExt cx="96253" cy="1511164"/>
            </a:xfrm>
            <a:solidFill>
              <a:schemeClr val="bg1">
                <a:lumMod val="95000"/>
              </a:schemeClr>
            </a:solidFill>
          </p:grpSpPr>
          <p:sp>
            <p:nvSpPr>
              <p:cNvPr id="69" name="Oval 31"/>
              <p:cNvSpPr/>
              <p:nvPr/>
            </p:nvSpPr>
            <p:spPr>
              <a:xfrm>
                <a:off x="5667906" y="1280160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32"/>
              <p:cNvSpPr/>
              <p:nvPr/>
            </p:nvSpPr>
            <p:spPr>
              <a:xfrm>
                <a:off x="5667906" y="1633888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Oval 33"/>
              <p:cNvSpPr/>
              <p:nvPr/>
            </p:nvSpPr>
            <p:spPr>
              <a:xfrm>
                <a:off x="5667906" y="1987616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Oval 34"/>
              <p:cNvSpPr/>
              <p:nvPr/>
            </p:nvSpPr>
            <p:spPr>
              <a:xfrm>
                <a:off x="5667906" y="2341344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Oval 35"/>
              <p:cNvSpPr/>
              <p:nvPr/>
            </p:nvSpPr>
            <p:spPr>
              <a:xfrm>
                <a:off x="5667906" y="2695071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1" name="Group 36"/>
            <p:cNvGrpSpPr/>
            <p:nvPr/>
          </p:nvGrpSpPr>
          <p:grpSpPr>
            <a:xfrm>
              <a:off x="6717060" y="1280160"/>
              <a:ext cx="96253" cy="1511164"/>
              <a:chOff x="5667906" y="1280160"/>
              <a:chExt cx="96253" cy="1511164"/>
            </a:xfrm>
            <a:solidFill>
              <a:schemeClr val="bg1">
                <a:lumMod val="95000"/>
              </a:schemeClr>
            </a:solidFill>
          </p:grpSpPr>
          <p:sp>
            <p:nvSpPr>
              <p:cNvPr id="64" name="Oval 37"/>
              <p:cNvSpPr/>
              <p:nvPr/>
            </p:nvSpPr>
            <p:spPr>
              <a:xfrm>
                <a:off x="5667906" y="1280160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38"/>
              <p:cNvSpPr/>
              <p:nvPr/>
            </p:nvSpPr>
            <p:spPr>
              <a:xfrm>
                <a:off x="5667906" y="1633888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val 39"/>
              <p:cNvSpPr/>
              <p:nvPr/>
            </p:nvSpPr>
            <p:spPr>
              <a:xfrm>
                <a:off x="5667906" y="1987616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Oval 40"/>
              <p:cNvSpPr/>
              <p:nvPr/>
            </p:nvSpPr>
            <p:spPr>
              <a:xfrm>
                <a:off x="5667906" y="2341344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val 41"/>
              <p:cNvSpPr/>
              <p:nvPr/>
            </p:nvSpPr>
            <p:spPr>
              <a:xfrm>
                <a:off x="5667906" y="2695071"/>
                <a:ext cx="96253" cy="962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2" name="Oval 42"/>
            <p:cNvSpPr/>
            <p:nvPr/>
          </p:nvSpPr>
          <p:spPr>
            <a:xfrm>
              <a:off x="7064944" y="2695073"/>
              <a:ext cx="96253" cy="9625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Oval 43"/>
            <p:cNvSpPr/>
            <p:nvPr/>
          </p:nvSpPr>
          <p:spPr>
            <a:xfrm>
              <a:off x="4620126" y="2723948"/>
              <a:ext cx="96253" cy="9625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Gruppo 97"/>
          <p:cNvGrpSpPr/>
          <p:nvPr/>
        </p:nvGrpSpPr>
        <p:grpSpPr>
          <a:xfrm>
            <a:off x="6932181" y="3696018"/>
            <a:ext cx="2142536" cy="1197341"/>
            <a:chOff x="6932181" y="3696018"/>
            <a:chExt cx="2142536" cy="1197341"/>
          </a:xfrm>
        </p:grpSpPr>
        <p:grpSp>
          <p:nvGrpSpPr>
            <p:cNvPr id="10" name="Gruppo 9"/>
            <p:cNvGrpSpPr/>
            <p:nvPr/>
          </p:nvGrpSpPr>
          <p:grpSpPr>
            <a:xfrm>
              <a:off x="6932181" y="3696018"/>
              <a:ext cx="587069" cy="1197341"/>
              <a:chOff x="6932181" y="3696018"/>
              <a:chExt cx="587069" cy="1197341"/>
            </a:xfrm>
          </p:grpSpPr>
          <p:sp>
            <p:nvSpPr>
              <p:cNvPr id="85" name="CasellaDiTesto 6"/>
              <p:cNvSpPr txBox="1"/>
              <p:nvPr/>
            </p:nvSpPr>
            <p:spPr>
              <a:xfrm>
                <a:off x="6932181" y="3696018"/>
                <a:ext cx="5870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10</a:t>
                </a:r>
                <a:r>
                  <a:rPr lang="it-IT" baseline="300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3</a:t>
                </a:r>
                <a:endPara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CasellaDiTesto 6"/>
              <p:cNvSpPr txBox="1"/>
              <p:nvPr/>
            </p:nvSpPr>
            <p:spPr>
              <a:xfrm>
                <a:off x="6932181" y="3889689"/>
                <a:ext cx="5870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10</a:t>
                </a:r>
                <a:r>
                  <a:rPr lang="it-IT" baseline="300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2</a:t>
                </a:r>
                <a:endPara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CasellaDiTesto 6"/>
              <p:cNvSpPr txBox="1"/>
              <p:nvPr/>
            </p:nvSpPr>
            <p:spPr>
              <a:xfrm>
                <a:off x="6932181" y="4098670"/>
                <a:ext cx="5870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88" name="CasellaDiTesto 6"/>
              <p:cNvSpPr txBox="1"/>
              <p:nvPr/>
            </p:nvSpPr>
            <p:spPr>
              <a:xfrm>
                <a:off x="6932181" y="4304518"/>
                <a:ext cx="5870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89" name="CasellaDiTesto 6"/>
              <p:cNvSpPr txBox="1"/>
              <p:nvPr/>
            </p:nvSpPr>
            <p:spPr>
              <a:xfrm>
                <a:off x="6932181" y="4524027"/>
                <a:ext cx="5870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3" name="Gruppo 12"/>
            <p:cNvGrpSpPr/>
            <p:nvPr/>
          </p:nvGrpSpPr>
          <p:grpSpPr>
            <a:xfrm>
              <a:off x="8380622" y="3696018"/>
              <a:ext cx="694095" cy="1194764"/>
              <a:chOff x="8380622" y="3696018"/>
              <a:chExt cx="694095" cy="1194764"/>
            </a:xfrm>
          </p:grpSpPr>
          <p:sp>
            <p:nvSpPr>
              <p:cNvPr id="90" name="CasellaDiTesto 6"/>
              <p:cNvSpPr txBox="1"/>
              <p:nvPr/>
            </p:nvSpPr>
            <p:spPr>
              <a:xfrm>
                <a:off x="8380622" y="3696018"/>
                <a:ext cx="6940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30</a:t>
                </a:r>
                <a:endPara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CasellaDiTesto 6"/>
              <p:cNvSpPr txBox="1"/>
              <p:nvPr/>
            </p:nvSpPr>
            <p:spPr>
              <a:xfrm>
                <a:off x="8380622" y="3902015"/>
                <a:ext cx="6940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10</a:t>
                </a:r>
                <a:endPara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CasellaDiTesto 6"/>
              <p:cNvSpPr txBox="1"/>
              <p:nvPr/>
            </p:nvSpPr>
            <p:spPr>
              <a:xfrm>
                <a:off x="8380622" y="4121590"/>
                <a:ext cx="6940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3</a:t>
                </a:r>
                <a:endPara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CasellaDiTesto 6"/>
              <p:cNvSpPr txBox="1"/>
              <p:nvPr/>
            </p:nvSpPr>
            <p:spPr>
              <a:xfrm>
                <a:off x="8380622" y="4327587"/>
                <a:ext cx="6940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1</a:t>
                </a:r>
                <a:endPara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CasellaDiTesto 6"/>
              <p:cNvSpPr txBox="1"/>
              <p:nvPr/>
            </p:nvSpPr>
            <p:spPr>
              <a:xfrm>
                <a:off x="8380622" y="4521450"/>
                <a:ext cx="6940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1</a:t>
                </a:r>
                <a:endPara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9" name="Gruppo 98"/>
          <p:cNvGrpSpPr/>
          <p:nvPr/>
        </p:nvGrpSpPr>
        <p:grpSpPr>
          <a:xfrm>
            <a:off x="6417799" y="2741823"/>
            <a:ext cx="3193484" cy="2497757"/>
            <a:chOff x="6417799" y="2741823"/>
            <a:chExt cx="3193484" cy="2497757"/>
          </a:xfrm>
        </p:grpSpPr>
        <p:sp>
          <p:nvSpPr>
            <p:cNvPr id="84" name="CasellaDiTesto 6"/>
            <p:cNvSpPr txBox="1"/>
            <p:nvPr/>
          </p:nvSpPr>
          <p:spPr>
            <a:xfrm>
              <a:off x="6417799" y="2741823"/>
              <a:ext cx="3193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«hot </a:t>
              </a:r>
              <a:r>
                <a:rPr lang="it-IT" dirty="0" err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spots</a:t>
              </a:r>
              <a:r>
                <a: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» 10</a:t>
              </a:r>
              <a:r>
                <a:rPr lang="it-IT" baseline="30000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6</a:t>
              </a:r>
              <a:r>
                <a:rPr lang="it-IT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Si </a:t>
              </a:r>
              <a:r>
                <a:rPr lang="it-IT" dirty="0" err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implanted</a:t>
              </a:r>
              <a:endParaRPr lang="it-IT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e 7"/>
            <p:cNvSpPr/>
            <p:nvPr/>
          </p:nvSpPr>
          <p:spPr>
            <a:xfrm>
              <a:off x="7347447" y="3327845"/>
              <a:ext cx="429274" cy="4292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95" name="Ovale 94"/>
            <p:cNvSpPr/>
            <p:nvPr/>
          </p:nvSpPr>
          <p:spPr>
            <a:xfrm>
              <a:off x="8175430" y="3327845"/>
              <a:ext cx="429274" cy="4292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96" name="Ovale 95"/>
            <p:cNvSpPr/>
            <p:nvPr/>
          </p:nvSpPr>
          <p:spPr>
            <a:xfrm>
              <a:off x="8098156" y="4810306"/>
              <a:ext cx="429274" cy="4292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97" name="Ovale 96"/>
            <p:cNvSpPr/>
            <p:nvPr/>
          </p:nvSpPr>
          <p:spPr>
            <a:xfrm>
              <a:off x="7195836" y="4810306"/>
              <a:ext cx="429274" cy="4292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ABB807DF-A724-498D-9A41-8715C1BE7582}"/>
              </a:ext>
            </a:extLst>
          </p:cNvPr>
          <p:cNvSpPr txBox="1"/>
          <p:nvPr/>
        </p:nvSpPr>
        <p:spPr>
          <a:xfrm>
            <a:off x="417251" y="79900"/>
            <a:ext cx="830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2" name="CasellaDiTesto 6">
            <a:extLst>
              <a:ext uri="{FF2B5EF4-FFF2-40B4-BE49-F238E27FC236}">
                <a16:creationId xmlns:a16="http://schemas.microsoft.com/office/drawing/2014/main" id="{45FBE04C-8493-4A59-9C5B-841B3DA781A1}"/>
              </a:ext>
            </a:extLst>
          </p:cNvPr>
          <p:cNvSpPr txBox="1"/>
          <p:nvPr/>
        </p:nvSpPr>
        <p:spPr>
          <a:xfrm>
            <a:off x="-30645" y="1338682"/>
            <a:ext cx="910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Implanted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over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matrices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with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micrometric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resolution</a:t>
            </a:r>
            <a:r>
              <a:rPr lang="it-IT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70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37952 -0.000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01B281F-2A41-437C-947B-BF9EC8392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20" y="1304333"/>
            <a:ext cx="5324828" cy="2766454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FBD9F9DF-92E7-4F0D-8D47-485FA44D12B7}"/>
              </a:ext>
            </a:extLst>
          </p:cNvPr>
          <p:cNvSpPr txBox="1"/>
          <p:nvPr/>
        </p:nvSpPr>
        <p:spPr>
          <a:xfrm>
            <a:off x="417251" y="79900"/>
            <a:ext cx="830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2D2E9C-785D-4BAB-A405-7451342BE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638" y="1177923"/>
            <a:ext cx="729535" cy="2462179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AF1F64D7-B2CE-404C-83F3-610B3D7A39E2}"/>
              </a:ext>
            </a:extLst>
          </p:cNvPr>
          <p:cNvGrpSpPr/>
          <p:nvPr/>
        </p:nvGrpSpPr>
        <p:grpSpPr>
          <a:xfrm>
            <a:off x="4198036" y="2114350"/>
            <a:ext cx="1429305" cy="1110239"/>
            <a:chOff x="5036598" y="3060576"/>
            <a:chExt cx="1429305" cy="1110239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FA032375-0A89-4755-9958-89B9CAC60003}"/>
                </a:ext>
              </a:extLst>
            </p:cNvPr>
            <p:cNvSpPr/>
            <p:nvPr/>
          </p:nvSpPr>
          <p:spPr>
            <a:xfrm>
              <a:off x="5221143" y="3060576"/>
              <a:ext cx="429088" cy="332914"/>
            </a:xfrm>
            <a:custGeom>
              <a:avLst/>
              <a:gdLst>
                <a:gd name="connsiteX0" fmla="*/ 26633 w 514905"/>
                <a:gd name="connsiteY0" fmla="*/ 106532 h 399496"/>
                <a:gd name="connsiteX1" fmla="*/ 159798 w 514905"/>
                <a:gd name="connsiteY1" fmla="*/ 35511 h 399496"/>
                <a:gd name="connsiteX2" fmla="*/ 266330 w 514905"/>
                <a:gd name="connsiteY2" fmla="*/ 0 h 399496"/>
                <a:gd name="connsiteX3" fmla="*/ 461639 w 514905"/>
                <a:gd name="connsiteY3" fmla="*/ 35511 h 399496"/>
                <a:gd name="connsiteX4" fmla="*/ 514905 w 514905"/>
                <a:gd name="connsiteY4" fmla="*/ 142043 h 399496"/>
                <a:gd name="connsiteX5" fmla="*/ 488272 w 514905"/>
                <a:gd name="connsiteY5" fmla="*/ 275208 h 399496"/>
                <a:gd name="connsiteX6" fmla="*/ 435006 w 514905"/>
                <a:gd name="connsiteY6" fmla="*/ 372863 h 399496"/>
                <a:gd name="connsiteX7" fmla="*/ 257452 w 514905"/>
                <a:gd name="connsiteY7" fmla="*/ 399496 h 399496"/>
                <a:gd name="connsiteX8" fmla="*/ 71021 w 514905"/>
                <a:gd name="connsiteY8" fmla="*/ 381740 h 399496"/>
                <a:gd name="connsiteX9" fmla="*/ 0 w 514905"/>
                <a:gd name="connsiteY9" fmla="*/ 275208 h 399496"/>
                <a:gd name="connsiteX10" fmla="*/ 17755 w 514905"/>
                <a:gd name="connsiteY10" fmla="*/ 177554 h 399496"/>
                <a:gd name="connsiteX11" fmla="*/ 26633 w 514905"/>
                <a:gd name="connsiteY11" fmla="*/ 106532 h 39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905" h="399496">
                  <a:moveTo>
                    <a:pt x="26633" y="106532"/>
                  </a:moveTo>
                  <a:lnTo>
                    <a:pt x="159798" y="35511"/>
                  </a:lnTo>
                  <a:lnTo>
                    <a:pt x="266330" y="0"/>
                  </a:lnTo>
                  <a:lnTo>
                    <a:pt x="461639" y="35511"/>
                  </a:lnTo>
                  <a:lnTo>
                    <a:pt x="514905" y="142043"/>
                  </a:lnTo>
                  <a:lnTo>
                    <a:pt x="488272" y="275208"/>
                  </a:lnTo>
                  <a:lnTo>
                    <a:pt x="435006" y="372863"/>
                  </a:lnTo>
                  <a:lnTo>
                    <a:pt x="257452" y="399496"/>
                  </a:lnTo>
                  <a:lnTo>
                    <a:pt x="71021" y="381740"/>
                  </a:lnTo>
                  <a:lnTo>
                    <a:pt x="0" y="275208"/>
                  </a:lnTo>
                  <a:lnTo>
                    <a:pt x="17755" y="177554"/>
                  </a:lnTo>
                  <a:lnTo>
                    <a:pt x="26633" y="106532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10C12C94-A03D-4A4B-940C-5BF79E22AF5D}"/>
                </a:ext>
              </a:extLst>
            </p:cNvPr>
            <p:cNvCxnSpPr/>
            <p:nvPr/>
          </p:nvCxnSpPr>
          <p:spPr>
            <a:xfrm>
              <a:off x="5221143" y="3524484"/>
              <a:ext cx="429088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9F371D8-1BEE-417C-A87A-37A945F184A0}"/>
                </a:ext>
              </a:extLst>
            </p:cNvPr>
            <p:cNvSpPr txBox="1"/>
            <p:nvPr/>
          </p:nvSpPr>
          <p:spPr>
            <a:xfrm>
              <a:off x="5036598" y="3524484"/>
              <a:ext cx="1429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1.5 </a:t>
              </a:r>
              <a:r>
                <a:rPr lang="it-IT" dirty="0">
                  <a:solidFill>
                    <a:srgbClr val="FF0000"/>
                  </a:solidFill>
                  <a:sym typeface="Symbol" panose="05050102010706020507" pitchFamily="18" charset="2"/>
                </a:rPr>
                <a:t>m</a:t>
              </a:r>
            </a:p>
            <a:p>
              <a:r>
                <a:rPr lang="it-IT" dirty="0">
                  <a:solidFill>
                    <a:srgbClr val="FF0000"/>
                  </a:solidFill>
                  <a:sym typeface="Symbol" panose="05050102010706020507" pitchFamily="18" charset="2"/>
                </a:rPr>
                <a:t>FWHM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965FBEF2-85D4-48AC-B67B-6FE446A7B622}"/>
              </a:ext>
            </a:extLst>
          </p:cNvPr>
          <p:cNvSpPr txBox="1"/>
          <p:nvPr/>
        </p:nvSpPr>
        <p:spPr>
          <a:xfrm>
            <a:off x="315535" y="640334"/>
            <a:ext cx="900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Two points 10 </a:t>
            </a:r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m apart,</a:t>
            </a:r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each with </a:t>
            </a:r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100 col. centers</a:t>
            </a:r>
            <a:endParaRPr lang="it-IT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4ABC488-FCC3-4F83-B6CA-CBA13AA0D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51" y="4536730"/>
            <a:ext cx="2767581" cy="2277122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8CD1FBA3-DF87-4E79-B1CE-2D2C7BE9B2FF}"/>
              </a:ext>
            </a:extLst>
          </p:cNvPr>
          <p:cNvGrpSpPr/>
          <p:nvPr/>
        </p:nvGrpSpPr>
        <p:grpSpPr>
          <a:xfrm>
            <a:off x="1091478" y="5028500"/>
            <a:ext cx="1575402" cy="1320924"/>
            <a:chOff x="1091478" y="5028500"/>
            <a:chExt cx="1575402" cy="1320924"/>
          </a:xfrm>
        </p:grpSpPr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82589D08-7413-4820-A9C4-30D7CEF62734}"/>
                </a:ext>
              </a:extLst>
            </p:cNvPr>
            <p:cNvSpPr/>
            <p:nvPr/>
          </p:nvSpPr>
          <p:spPr>
            <a:xfrm>
              <a:off x="1091478" y="5028500"/>
              <a:ext cx="1329880" cy="1066827"/>
            </a:xfrm>
            <a:custGeom>
              <a:avLst/>
              <a:gdLst>
                <a:gd name="connsiteX0" fmla="*/ 2423604 w 2423604"/>
                <a:gd name="connsiteY0" fmla="*/ 1083076 h 1944210"/>
                <a:gd name="connsiteX1" fmla="*/ 2361460 w 2423604"/>
                <a:gd name="connsiteY1" fmla="*/ 710214 h 1944210"/>
                <a:gd name="connsiteX2" fmla="*/ 2246050 w 2423604"/>
                <a:gd name="connsiteY2" fmla="*/ 461639 h 1944210"/>
                <a:gd name="connsiteX3" fmla="*/ 2095130 w 2423604"/>
                <a:gd name="connsiteY3" fmla="*/ 221942 h 1944210"/>
                <a:gd name="connsiteX4" fmla="*/ 1722268 w 2423604"/>
                <a:gd name="connsiteY4" fmla="*/ 44388 h 1944210"/>
                <a:gd name="connsiteX5" fmla="*/ 1242874 w 2423604"/>
                <a:gd name="connsiteY5" fmla="*/ 0 h 1944210"/>
                <a:gd name="connsiteX6" fmla="*/ 745724 w 2423604"/>
                <a:gd name="connsiteY6" fmla="*/ 44388 h 1944210"/>
                <a:gd name="connsiteX7" fmla="*/ 355107 w 2423604"/>
                <a:gd name="connsiteY7" fmla="*/ 257452 h 1944210"/>
                <a:gd name="connsiteX8" fmla="*/ 26633 w 2423604"/>
                <a:gd name="connsiteY8" fmla="*/ 621437 h 1944210"/>
                <a:gd name="connsiteX9" fmla="*/ 53266 w 2423604"/>
                <a:gd name="connsiteY9" fmla="*/ 941033 h 1944210"/>
                <a:gd name="connsiteX10" fmla="*/ 0 w 2423604"/>
                <a:gd name="connsiteY10" fmla="*/ 1411549 h 1944210"/>
                <a:gd name="connsiteX11" fmla="*/ 177553 w 2423604"/>
                <a:gd name="connsiteY11" fmla="*/ 1740023 h 1944210"/>
                <a:gd name="connsiteX12" fmla="*/ 603681 w 2423604"/>
                <a:gd name="connsiteY12" fmla="*/ 1890944 h 1944210"/>
                <a:gd name="connsiteX13" fmla="*/ 692458 w 2423604"/>
                <a:gd name="connsiteY13" fmla="*/ 1899821 h 1944210"/>
                <a:gd name="connsiteX14" fmla="*/ 1207363 w 2423604"/>
                <a:gd name="connsiteY14" fmla="*/ 1944210 h 1944210"/>
                <a:gd name="connsiteX15" fmla="*/ 1677879 w 2423604"/>
                <a:gd name="connsiteY15" fmla="*/ 1793289 h 1944210"/>
                <a:gd name="connsiteX16" fmla="*/ 2041864 w 2423604"/>
                <a:gd name="connsiteY16" fmla="*/ 1562470 h 1944210"/>
                <a:gd name="connsiteX17" fmla="*/ 2299316 w 2423604"/>
                <a:gd name="connsiteY17" fmla="*/ 1296140 h 1944210"/>
                <a:gd name="connsiteX18" fmla="*/ 2423604 w 2423604"/>
                <a:gd name="connsiteY18" fmla="*/ 1083076 h 194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23604" h="1944210">
                  <a:moveTo>
                    <a:pt x="2423604" y="1083076"/>
                  </a:moveTo>
                  <a:lnTo>
                    <a:pt x="2361460" y="710214"/>
                  </a:lnTo>
                  <a:lnTo>
                    <a:pt x="2246050" y="461639"/>
                  </a:lnTo>
                  <a:lnTo>
                    <a:pt x="2095130" y="221942"/>
                  </a:lnTo>
                  <a:lnTo>
                    <a:pt x="1722268" y="44388"/>
                  </a:lnTo>
                  <a:lnTo>
                    <a:pt x="1242874" y="0"/>
                  </a:lnTo>
                  <a:lnTo>
                    <a:pt x="745724" y="44388"/>
                  </a:lnTo>
                  <a:lnTo>
                    <a:pt x="355107" y="257452"/>
                  </a:lnTo>
                  <a:lnTo>
                    <a:pt x="26633" y="621437"/>
                  </a:lnTo>
                  <a:lnTo>
                    <a:pt x="53266" y="941033"/>
                  </a:lnTo>
                  <a:lnTo>
                    <a:pt x="0" y="1411549"/>
                  </a:lnTo>
                  <a:lnTo>
                    <a:pt x="177553" y="1740023"/>
                  </a:lnTo>
                  <a:lnTo>
                    <a:pt x="603681" y="1890944"/>
                  </a:lnTo>
                  <a:lnTo>
                    <a:pt x="692458" y="1899821"/>
                  </a:lnTo>
                  <a:lnTo>
                    <a:pt x="1207363" y="1944210"/>
                  </a:lnTo>
                  <a:lnTo>
                    <a:pt x="1677879" y="1793289"/>
                  </a:lnTo>
                  <a:lnTo>
                    <a:pt x="2041864" y="1562470"/>
                  </a:lnTo>
                  <a:lnTo>
                    <a:pt x="2299316" y="1296140"/>
                  </a:lnTo>
                  <a:lnTo>
                    <a:pt x="2423604" y="1083076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0" name="Connettore 2 69">
              <a:extLst>
                <a:ext uri="{FF2B5EF4-FFF2-40B4-BE49-F238E27FC236}">
                  <a16:creationId xmlns:a16="http://schemas.microsoft.com/office/drawing/2014/main" id="{11C71F7E-BC01-4853-AEFD-8CACD7B35C3C}"/>
                </a:ext>
              </a:extLst>
            </p:cNvPr>
            <p:cNvCxnSpPr>
              <a:cxnSpLocks/>
            </p:cNvCxnSpPr>
            <p:nvPr/>
          </p:nvCxnSpPr>
          <p:spPr>
            <a:xfrm>
              <a:off x="1091478" y="5527379"/>
              <a:ext cx="1329880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50237DA0-8EDA-495A-942E-5C561B6CC56F}"/>
                </a:ext>
              </a:extLst>
            </p:cNvPr>
            <p:cNvSpPr txBox="1"/>
            <p:nvPr/>
          </p:nvSpPr>
          <p:spPr>
            <a:xfrm>
              <a:off x="1237575" y="5703093"/>
              <a:ext cx="1429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0.6 </a:t>
              </a:r>
              <a:r>
                <a:rPr lang="it-IT" dirty="0">
                  <a:solidFill>
                    <a:srgbClr val="FF0000"/>
                  </a:solidFill>
                  <a:sym typeface="Symbol" panose="05050102010706020507" pitchFamily="18" charset="2"/>
                </a:rPr>
                <a:t>m</a:t>
              </a:r>
            </a:p>
            <a:p>
              <a:r>
                <a:rPr lang="it-IT" dirty="0">
                  <a:solidFill>
                    <a:srgbClr val="FF0000"/>
                  </a:solidFill>
                  <a:sym typeface="Symbol" panose="05050102010706020507" pitchFamily="18" charset="2"/>
                </a:rPr>
                <a:t>FWHM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7B9A0F84-8BA7-4D76-9DC3-042982EEF971}"/>
              </a:ext>
            </a:extLst>
          </p:cNvPr>
          <p:cNvSpPr txBox="1"/>
          <p:nvPr/>
        </p:nvSpPr>
        <p:spPr>
          <a:xfrm>
            <a:off x="315535" y="4013510"/>
            <a:ext cx="254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Single center</a:t>
            </a:r>
            <a:endParaRPr lang="it-IT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9D58B87-08B5-410F-B39B-F7BC6086EFDC}"/>
              </a:ext>
            </a:extLst>
          </p:cNvPr>
          <p:cNvGrpSpPr/>
          <p:nvPr/>
        </p:nvGrpSpPr>
        <p:grpSpPr>
          <a:xfrm>
            <a:off x="3487204" y="4623866"/>
            <a:ext cx="5823846" cy="2154234"/>
            <a:chOff x="3274758" y="4070787"/>
            <a:chExt cx="5451991" cy="2154234"/>
          </a:xfrm>
        </p:grpSpPr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79960590-6930-45DA-9A02-ABA1A1B2043C}"/>
                </a:ext>
              </a:extLst>
            </p:cNvPr>
            <p:cNvSpPr txBox="1"/>
            <p:nvPr/>
          </p:nvSpPr>
          <p:spPr>
            <a:xfrm>
              <a:off x="3583055" y="4070787"/>
              <a:ext cx="47051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Thus, the dispersion of the ion distribution is about </a:t>
              </a:r>
              <a:endParaRPr lang="it-IT" sz="2000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CasellaDiTesto 74">
                  <a:extLst>
                    <a:ext uri="{FF2B5EF4-FFF2-40B4-BE49-F238E27FC236}">
                      <a16:creationId xmlns:a16="http://schemas.microsoft.com/office/drawing/2014/main" id="{645BEED9-2DAF-4246-8E40-E55D832946F3}"/>
                    </a:ext>
                  </a:extLst>
                </p:cNvPr>
                <p:cNvSpPr txBox="1"/>
                <p:nvPr/>
              </p:nvSpPr>
              <p:spPr>
                <a:xfrm>
                  <a:off x="3274758" y="4733202"/>
                  <a:ext cx="4705166" cy="476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it-IT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1.5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0.6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it-IT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</m:t>
                        </m:r>
                        <m:r>
                          <m:rPr>
                            <m:sty m:val="p"/>
                          </m:rPr>
                          <a:rPr lang="it-IT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m</m:t>
                        </m:r>
                        <m:r>
                          <a:rPr lang="it-IT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it-IT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 1.4 </m:t>
                        </m:r>
                        <m:r>
                          <m:rPr>
                            <m:sty m:val="p"/>
                          </m:rPr>
                          <a:rPr lang="it-IT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m</m:t>
                        </m:r>
                      </m:oMath>
                    </m:oMathPara>
                  </a14:m>
                  <a:endParaRPr lang="it-IT" sz="2000" dirty="0">
                    <a:latin typeface="Comic Sans MS" panose="030F0702030302020204" pitchFamily="66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5" name="CasellaDiTesto 74">
                  <a:extLst>
                    <a:ext uri="{FF2B5EF4-FFF2-40B4-BE49-F238E27FC236}">
                      <a16:creationId xmlns:a16="http://schemas.microsoft.com/office/drawing/2014/main" id="{645BEED9-2DAF-4246-8E40-E55D832946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758" y="4733202"/>
                  <a:ext cx="4705166" cy="4761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4927CEBB-1447-4172-8721-6DA02CF21D96}"/>
                </a:ext>
              </a:extLst>
            </p:cNvPr>
            <p:cNvSpPr txBox="1"/>
            <p:nvPr/>
          </p:nvSpPr>
          <p:spPr>
            <a:xfrm>
              <a:off x="3595269" y="5209358"/>
              <a:ext cx="5131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Due to the pin-hole dimensions (possibility to improve to fractions of </a:t>
              </a:r>
              <a:r>
                <a:rPr lang="en-US" sz="2000" dirty="0">
                  <a:latin typeface="Comic Sans MS" panose="030F0702030302020204" pitchFamily="66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m)</a:t>
              </a: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4921740-774A-4082-9F78-FE929D18F64D}"/>
              </a:ext>
            </a:extLst>
          </p:cNvPr>
          <p:cNvSpPr txBox="1"/>
          <p:nvPr/>
        </p:nvSpPr>
        <p:spPr>
          <a:xfrm>
            <a:off x="6853560" y="1885760"/>
            <a:ext cx="229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Confocal micro-fluorescence scan</a:t>
            </a:r>
            <a:endParaRPr lang="it-IT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0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7">
            <a:extLst>
              <a:ext uri="{FF2B5EF4-FFF2-40B4-BE49-F238E27FC236}">
                <a16:creationId xmlns:a16="http://schemas.microsoft.com/office/drawing/2014/main" id="{4FEBA827-740D-46F6-B137-296B8350BC94}"/>
              </a:ext>
            </a:extLst>
          </p:cNvPr>
          <p:cNvSpPr txBox="1"/>
          <p:nvPr/>
        </p:nvSpPr>
        <p:spPr>
          <a:xfrm>
            <a:off x="277680" y="2953239"/>
            <a:ext cx="4469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dirty="0" err="1">
                <a:latin typeface="Comic Sans MS" panose="030F0702030302020204" pitchFamily="66" charset="0"/>
              </a:rPr>
              <a:t>Transparency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recovers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it-IT" sz="2400" dirty="0">
                <a:latin typeface="Comic Sans MS" panose="030F0702030302020204" pitchFamily="66" charset="0"/>
              </a:rPr>
              <a:t> (defect annealing)</a:t>
            </a:r>
          </a:p>
          <a:p>
            <a:endParaRPr lang="it-IT" sz="2400" dirty="0">
              <a:latin typeface="Comic Sans MS" panose="030F0702030302020204" pitchFamily="66" charset="0"/>
            </a:endParaRPr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79399AE0-044C-4F22-98D6-6351DC0B4E08}"/>
              </a:ext>
            </a:extLst>
          </p:cNvPr>
          <p:cNvGrpSpPr/>
          <p:nvPr/>
        </p:nvGrpSpPr>
        <p:grpSpPr>
          <a:xfrm>
            <a:off x="4674189" y="2121966"/>
            <a:ext cx="4469811" cy="2180881"/>
            <a:chOff x="4267789" y="2325166"/>
            <a:chExt cx="4469811" cy="2180881"/>
          </a:xfrm>
        </p:grpSpPr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F689B253-047C-4F1D-AED5-A330794E2218}"/>
                </a:ext>
              </a:extLst>
            </p:cNvPr>
            <p:cNvGrpSpPr/>
            <p:nvPr/>
          </p:nvGrpSpPr>
          <p:grpSpPr>
            <a:xfrm>
              <a:off x="4267789" y="2325166"/>
              <a:ext cx="2576357" cy="2180881"/>
              <a:chOff x="1875570" y="2583784"/>
              <a:chExt cx="2576357" cy="2180881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D53C6068-9014-4E1D-90FB-B4EF11C3C0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3180" y="2869190"/>
                <a:ext cx="1647825" cy="1895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CasellaDiTesto 7">
                <a:extLst>
                  <a:ext uri="{FF2B5EF4-FFF2-40B4-BE49-F238E27FC236}">
                    <a16:creationId xmlns:a16="http://schemas.microsoft.com/office/drawing/2014/main" id="{8ADF9031-14B0-4C94-8FA6-7E47C553AC0D}"/>
                  </a:ext>
                </a:extLst>
              </p:cNvPr>
              <p:cNvSpPr txBox="1"/>
              <p:nvPr/>
            </p:nvSpPr>
            <p:spPr>
              <a:xfrm>
                <a:off x="1875570" y="2583784"/>
                <a:ext cx="25763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omic Sans MS" panose="030F0702030302020204" pitchFamily="66" charset="0"/>
                  </a:rPr>
                  <a:t>Before annealing</a:t>
                </a: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D6FF3A13-93BC-450F-8B02-6B170D3B9E6E}"/>
                </a:ext>
              </a:extLst>
            </p:cNvPr>
            <p:cNvGrpSpPr/>
            <p:nvPr/>
          </p:nvGrpSpPr>
          <p:grpSpPr>
            <a:xfrm>
              <a:off x="6161243" y="2325169"/>
              <a:ext cx="2576357" cy="2172941"/>
              <a:chOff x="4083060" y="2519133"/>
              <a:chExt cx="2576357" cy="2172941"/>
            </a:xfrm>
          </p:grpSpPr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A613B587-FF34-462E-9173-4C48CE7C9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111" y="2806989"/>
                <a:ext cx="1834816" cy="1885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CasellaDiTesto 7">
                <a:extLst>
                  <a:ext uri="{FF2B5EF4-FFF2-40B4-BE49-F238E27FC236}">
                    <a16:creationId xmlns:a16="http://schemas.microsoft.com/office/drawing/2014/main" id="{F551023D-E351-42A8-95F3-B9E4A576BB4E}"/>
                  </a:ext>
                </a:extLst>
              </p:cNvPr>
              <p:cNvSpPr txBox="1"/>
              <p:nvPr/>
            </p:nvSpPr>
            <p:spPr>
              <a:xfrm>
                <a:off x="4083060" y="2519133"/>
                <a:ext cx="25763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Annealed 1150°C</a:t>
                </a:r>
              </a:p>
            </p:txBody>
          </p:sp>
        </p:grpSp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CC63F6EC-DD56-4CFF-8ACC-C2249AD9B8D5}"/>
                </a:ext>
              </a:extLst>
            </p:cNvPr>
            <p:cNvSpPr/>
            <p:nvPr/>
          </p:nvSpPr>
          <p:spPr>
            <a:xfrm>
              <a:off x="4941455" y="3260436"/>
              <a:ext cx="461818" cy="877455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48">
              <a:extLst>
                <a:ext uri="{FF2B5EF4-FFF2-40B4-BE49-F238E27FC236}">
                  <a16:creationId xmlns:a16="http://schemas.microsoft.com/office/drawing/2014/main" id="{0C529640-1DD1-41EC-A1DE-F7D201408E4D}"/>
                </a:ext>
              </a:extLst>
            </p:cNvPr>
            <p:cNvSpPr/>
            <p:nvPr/>
          </p:nvSpPr>
          <p:spPr>
            <a:xfrm>
              <a:off x="6761018" y="3325092"/>
              <a:ext cx="461818" cy="877455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">
            <a:extLst>
              <a:ext uri="{FF2B5EF4-FFF2-40B4-BE49-F238E27FC236}">
                <a16:creationId xmlns:a16="http://schemas.microsoft.com/office/drawing/2014/main" id="{99710937-05DC-4B56-BC87-FBD6F7B6471F}"/>
              </a:ext>
            </a:extLst>
          </p:cNvPr>
          <p:cNvGrpSpPr/>
          <p:nvPr/>
        </p:nvGrpSpPr>
        <p:grpSpPr>
          <a:xfrm>
            <a:off x="259207" y="3934691"/>
            <a:ext cx="7979629" cy="2742478"/>
            <a:chOff x="259207" y="3934691"/>
            <a:chExt cx="7979629" cy="2742478"/>
          </a:xfrm>
        </p:grpSpPr>
        <p:sp>
          <p:nvSpPr>
            <p:cNvPr id="17" name="CasellaDiTesto 7">
              <a:extLst>
                <a:ext uri="{FF2B5EF4-FFF2-40B4-BE49-F238E27FC236}">
                  <a16:creationId xmlns:a16="http://schemas.microsoft.com/office/drawing/2014/main" id="{8DCE8DCB-AD42-493C-B951-63E09F94B584}"/>
                </a:ext>
              </a:extLst>
            </p:cNvPr>
            <p:cNvSpPr txBox="1"/>
            <p:nvPr/>
          </p:nvSpPr>
          <p:spPr>
            <a:xfrm>
              <a:off x="259207" y="4689675"/>
              <a:ext cx="44698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Comic Sans MS" panose="030F0702030302020204" pitchFamily="66" charset="0"/>
                </a:rPr>
                <a:t>- x20 increase of luminescence signal (738 nm ZPL of SiV, negligible sidebands)</a:t>
              </a:r>
            </a:p>
            <a:p>
              <a:endParaRPr lang="it-IT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0A466FBD-2C46-4FF9-9F5C-680D2BA5F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309" y="4707053"/>
              <a:ext cx="3283527" cy="1970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Straight Arrow Connector 26">
              <a:extLst>
                <a:ext uri="{FF2B5EF4-FFF2-40B4-BE49-F238E27FC236}">
                  <a16:creationId xmlns:a16="http://schemas.microsoft.com/office/drawing/2014/main" id="{47C9EBC3-6CA8-4D8D-9124-A512C23888D8}"/>
                </a:ext>
              </a:extLst>
            </p:cNvPr>
            <p:cNvCxnSpPr>
              <a:stCxn id="10" idx="2"/>
            </p:cNvCxnSpPr>
            <p:nvPr/>
          </p:nvCxnSpPr>
          <p:spPr>
            <a:xfrm>
              <a:off x="5578764" y="3934691"/>
              <a:ext cx="1016000" cy="2438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30">
              <a:extLst>
                <a:ext uri="{FF2B5EF4-FFF2-40B4-BE49-F238E27FC236}">
                  <a16:creationId xmlns:a16="http://schemas.microsoft.com/office/drawing/2014/main" id="{C5FFDD0A-3517-42B6-93BD-C7E56CFADF3B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6687127" y="3999347"/>
              <a:ext cx="711200" cy="89592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4DDACC0-1771-46D9-8A32-7AC8B60EDBD2}"/>
              </a:ext>
            </a:extLst>
          </p:cNvPr>
          <p:cNvSpPr txBox="1"/>
          <p:nvPr/>
        </p:nvSpPr>
        <p:spPr>
          <a:xfrm>
            <a:off x="417251" y="79900"/>
            <a:ext cx="830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0096DE2F-6E40-4DD6-B98E-3B40564CB00F}"/>
              </a:ext>
            </a:extLst>
          </p:cNvPr>
          <p:cNvGrpSpPr/>
          <p:nvPr/>
        </p:nvGrpSpPr>
        <p:grpSpPr>
          <a:xfrm>
            <a:off x="4115876" y="541538"/>
            <a:ext cx="4560654" cy="1575118"/>
            <a:chOff x="4115876" y="541538"/>
            <a:chExt cx="4560654" cy="1575118"/>
          </a:xfrm>
        </p:grpSpPr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7E481D6E-5FF2-4E28-A0A0-FE9E934F2B95}"/>
                </a:ext>
              </a:extLst>
            </p:cNvPr>
            <p:cNvCxnSpPr/>
            <p:nvPr/>
          </p:nvCxnSpPr>
          <p:spPr>
            <a:xfrm>
              <a:off x="4729019" y="1802167"/>
              <a:ext cx="3679491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EAE0F5B7-3E87-48E4-81C1-8316BAE9D115}"/>
                </a:ext>
              </a:extLst>
            </p:cNvPr>
            <p:cNvCxnSpPr/>
            <p:nvPr/>
          </p:nvCxnSpPr>
          <p:spPr>
            <a:xfrm flipV="1">
              <a:off x="4955309" y="541538"/>
              <a:ext cx="0" cy="1376039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758959B6-909A-4F1E-9721-6F2462F1A837}"/>
                </a:ext>
              </a:extLst>
            </p:cNvPr>
            <p:cNvGrpSpPr/>
            <p:nvPr/>
          </p:nvGrpSpPr>
          <p:grpSpPr>
            <a:xfrm>
              <a:off x="4962617" y="1012054"/>
              <a:ext cx="3258105" cy="692459"/>
              <a:chOff x="4962617" y="1012054"/>
              <a:chExt cx="3258105" cy="692459"/>
            </a:xfrm>
          </p:grpSpPr>
          <p:sp>
            <p:nvSpPr>
              <p:cNvPr id="26" name="Figura a mano libera: forma 25">
                <a:extLst>
                  <a:ext uri="{FF2B5EF4-FFF2-40B4-BE49-F238E27FC236}">
                    <a16:creationId xmlns:a16="http://schemas.microsoft.com/office/drawing/2014/main" id="{7200C62D-6FAD-41AA-829E-3F7614A751CE}"/>
                  </a:ext>
                </a:extLst>
              </p:cNvPr>
              <p:cNvSpPr/>
              <p:nvPr/>
            </p:nvSpPr>
            <p:spPr>
              <a:xfrm>
                <a:off x="4962617" y="1012054"/>
                <a:ext cx="1828800" cy="692459"/>
              </a:xfrm>
              <a:custGeom>
                <a:avLst/>
                <a:gdLst>
                  <a:gd name="connsiteX0" fmla="*/ 0 w 1828800"/>
                  <a:gd name="connsiteY0" fmla="*/ 692459 h 692459"/>
                  <a:gd name="connsiteX1" fmla="*/ 1145220 w 1828800"/>
                  <a:gd name="connsiteY1" fmla="*/ 0 h 692459"/>
                  <a:gd name="connsiteX2" fmla="*/ 1828800 w 1828800"/>
                  <a:gd name="connsiteY2" fmla="*/ 0 h 692459"/>
                  <a:gd name="connsiteX3" fmla="*/ 1828800 w 1828800"/>
                  <a:gd name="connsiteY3" fmla="*/ 26633 h 69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0" h="692459">
                    <a:moveTo>
                      <a:pt x="0" y="692459"/>
                    </a:moveTo>
                    <a:lnTo>
                      <a:pt x="1145220" y="0"/>
                    </a:lnTo>
                    <a:lnTo>
                      <a:pt x="1828800" y="0"/>
                    </a:lnTo>
                    <a:lnTo>
                      <a:pt x="1828800" y="26633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Figura a mano libera: forma 26">
                <a:extLst>
                  <a:ext uri="{FF2B5EF4-FFF2-40B4-BE49-F238E27FC236}">
                    <a16:creationId xmlns:a16="http://schemas.microsoft.com/office/drawing/2014/main" id="{F501351B-1E8F-4DF2-894A-B59B44F3453B}"/>
                  </a:ext>
                </a:extLst>
              </p:cNvPr>
              <p:cNvSpPr/>
              <p:nvPr/>
            </p:nvSpPr>
            <p:spPr>
              <a:xfrm>
                <a:off x="6782540" y="1012054"/>
                <a:ext cx="1438182" cy="674703"/>
              </a:xfrm>
              <a:custGeom>
                <a:avLst/>
                <a:gdLst>
                  <a:gd name="connsiteX0" fmla="*/ 0 w 1438182"/>
                  <a:gd name="connsiteY0" fmla="*/ 0 h 674703"/>
                  <a:gd name="connsiteX1" fmla="*/ 257452 w 1438182"/>
                  <a:gd name="connsiteY1" fmla="*/ 266330 h 674703"/>
                  <a:gd name="connsiteX2" fmla="*/ 559293 w 1438182"/>
                  <a:gd name="connsiteY2" fmla="*/ 452762 h 674703"/>
                  <a:gd name="connsiteX3" fmla="*/ 870011 w 1438182"/>
                  <a:gd name="connsiteY3" fmla="*/ 594804 h 674703"/>
                  <a:gd name="connsiteX4" fmla="*/ 1438182 w 1438182"/>
                  <a:gd name="connsiteY4" fmla="*/ 674703 h 674703"/>
                  <a:gd name="connsiteX0" fmla="*/ 0 w 1438182"/>
                  <a:gd name="connsiteY0" fmla="*/ 0 h 674703"/>
                  <a:gd name="connsiteX1" fmla="*/ 257452 w 1438182"/>
                  <a:gd name="connsiteY1" fmla="*/ 266330 h 674703"/>
                  <a:gd name="connsiteX2" fmla="*/ 532660 w 1438182"/>
                  <a:gd name="connsiteY2" fmla="*/ 461640 h 674703"/>
                  <a:gd name="connsiteX3" fmla="*/ 870011 w 1438182"/>
                  <a:gd name="connsiteY3" fmla="*/ 594804 h 674703"/>
                  <a:gd name="connsiteX4" fmla="*/ 1438182 w 1438182"/>
                  <a:gd name="connsiteY4" fmla="*/ 674703 h 67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8182" h="674703">
                    <a:moveTo>
                      <a:pt x="0" y="0"/>
                    </a:moveTo>
                    <a:cubicBezTo>
                      <a:pt x="82118" y="95435"/>
                      <a:pt x="168675" y="189390"/>
                      <a:pt x="257452" y="266330"/>
                    </a:cubicBezTo>
                    <a:cubicBezTo>
                      <a:pt x="346229" y="343270"/>
                      <a:pt x="430567" y="406894"/>
                      <a:pt x="532660" y="461640"/>
                    </a:cubicBezTo>
                    <a:cubicBezTo>
                      <a:pt x="634753" y="516386"/>
                      <a:pt x="719091" y="559294"/>
                      <a:pt x="870011" y="594804"/>
                    </a:cubicBezTo>
                    <a:cubicBezTo>
                      <a:pt x="1020931" y="630314"/>
                      <a:pt x="1227337" y="653248"/>
                      <a:pt x="1438182" y="674703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1EE2243B-4C88-4B10-96C1-460C99A4C3FF}"/>
                </a:ext>
              </a:extLst>
            </p:cNvPr>
            <p:cNvSpPr txBox="1"/>
            <p:nvPr/>
          </p:nvSpPr>
          <p:spPr>
            <a:xfrm>
              <a:off x="4115876" y="850536"/>
              <a:ext cx="912248" cy="38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1150°C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71491B9D-F7BB-463E-A42D-EB303355E4AC}"/>
                </a:ext>
              </a:extLst>
            </p:cNvPr>
            <p:cNvSpPr txBox="1"/>
            <p:nvPr/>
          </p:nvSpPr>
          <p:spPr>
            <a:xfrm>
              <a:off x="4272895" y="1460856"/>
              <a:ext cx="912248" cy="38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20°C</a:t>
              </a:r>
            </a:p>
          </p:txBody>
        </p: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5900A66A-C8EC-48AA-99D5-4DE7B9FECCBC}"/>
                </a:ext>
              </a:extLst>
            </p:cNvPr>
            <p:cNvCxnSpPr>
              <a:cxnSpLocks/>
            </p:cNvCxnSpPr>
            <p:nvPr/>
          </p:nvCxnSpPr>
          <p:spPr>
            <a:xfrm>
              <a:off x="4955309" y="994299"/>
              <a:ext cx="113145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DBC0117D-A274-45A1-BACD-998CC070BA1E}"/>
                </a:ext>
              </a:extLst>
            </p:cNvPr>
            <p:cNvCxnSpPr>
              <a:cxnSpLocks/>
            </p:cNvCxnSpPr>
            <p:nvPr/>
          </p:nvCxnSpPr>
          <p:spPr>
            <a:xfrm>
              <a:off x="6086764" y="1041978"/>
              <a:ext cx="0" cy="80176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10E8E0AB-D011-4E57-8902-3FCF9AE6D195}"/>
                </a:ext>
              </a:extLst>
            </p:cNvPr>
            <p:cNvCxnSpPr>
              <a:cxnSpLocks/>
            </p:cNvCxnSpPr>
            <p:nvPr/>
          </p:nvCxnSpPr>
          <p:spPr>
            <a:xfrm>
              <a:off x="6779222" y="1041978"/>
              <a:ext cx="0" cy="80176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A31AF424-647E-4ECD-9F3D-7E172CBBB3C3}"/>
                </a:ext>
              </a:extLst>
            </p:cNvPr>
            <p:cNvSpPr txBox="1"/>
            <p:nvPr/>
          </p:nvSpPr>
          <p:spPr>
            <a:xfrm>
              <a:off x="5852537" y="1733771"/>
              <a:ext cx="912248" cy="38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2h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429F146B-CC56-42B8-9411-A27F2E93AE60}"/>
                </a:ext>
              </a:extLst>
            </p:cNvPr>
            <p:cNvSpPr txBox="1"/>
            <p:nvPr/>
          </p:nvSpPr>
          <p:spPr>
            <a:xfrm>
              <a:off x="6613394" y="1733771"/>
              <a:ext cx="912248" cy="38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3h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C6401AE5-020C-4514-839F-EB5F7760C09B}"/>
                </a:ext>
              </a:extLst>
            </p:cNvPr>
            <p:cNvSpPr txBox="1"/>
            <p:nvPr/>
          </p:nvSpPr>
          <p:spPr>
            <a:xfrm>
              <a:off x="8245160" y="1733771"/>
              <a:ext cx="431370" cy="38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t</a:t>
              </a:r>
            </a:p>
          </p:txBody>
        </p:sp>
      </p:grpSp>
      <p:sp>
        <p:nvSpPr>
          <p:cNvPr id="48" name="CasellaDiTesto 7">
            <a:extLst>
              <a:ext uri="{FF2B5EF4-FFF2-40B4-BE49-F238E27FC236}">
                <a16:creationId xmlns:a16="http://schemas.microsoft.com/office/drawing/2014/main" id="{5315462F-F3FB-4D20-B60B-4FA667FE2578}"/>
              </a:ext>
            </a:extLst>
          </p:cNvPr>
          <p:cNvSpPr txBox="1"/>
          <p:nvPr/>
        </p:nvSpPr>
        <p:spPr>
          <a:xfrm>
            <a:off x="565908" y="829110"/>
            <a:ext cx="3402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After proper annealing at 1150°C </a:t>
            </a:r>
          </a:p>
        </p:txBody>
      </p:sp>
    </p:spTree>
    <p:extLst>
      <p:ext uri="{BB962C8B-B14F-4D97-AF65-F5344CB8AC3E}">
        <p14:creationId xmlns:p14="http://schemas.microsoft.com/office/powerpoint/2010/main" val="3193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E96D2C-7E68-4665-9D62-8C8985B33432}"/>
              </a:ext>
            </a:extLst>
          </p:cNvPr>
          <p:cNvSpPr txBox="1"/>
          <p:nvPr/>
        </p:nvSpPr>
        <p:spPr>
          <a:xfrm>
            <a:off x="261323" y="2132"/>
            <a:ext cx="8028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Characterization and post-processing at Lens and INO-CNR Florence</a:t>
            </a:r>
            <a:endParaRPr lang="it-IT" sz="3200" dirty="0">
              <a:solidFill>
                <a:srgbClr val="00B05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B37002A5-F3FE-4BDA-8263-6F11E6CDA7D3}"/>
              </a:ext>
            </a:extLst>
          </p:cNvPr>
          <p:cNvSpPr txBox="1"/>
          <p:nvPr/>
        </p:nvSpPr>
        <p:spPr>
          <a:xfrm>
            <a:off x="261323" y="1366392"/>
            <a:ext cx="8483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Comic Sans MS" panose="030F0702030302020204" pitchFamily="66" charset="0"/>
              </a:rPr>
              <a:t>Recently</a:t>
            </a:r>
            <a:r>
              <a:rPr lang="it-IT" sz="2400" dirty="0">
                <a:latin typeface="Comic Sans MS" panose="030F0702030302020204" pitchFamily="66" charset="0"/>
              </a:rPr>
              <a:t>, a new </a:t>
            </a:r>
            <a:r>
              <a:rPr lang="it-IT" sz="2400" dirty="0" err="1">
                <a:latin typeface="Comic Sans MS" panose="030F0702030302020204" pitchFamily="66" charset="0"/>
              </a:rPr>
              <a:t>kind</a:t>
            </a:r>
            <a:r>
              <a:rPr lang="it-IT" sz="2400" dirty="0">
                <a:latin typeface="Comic Sans MS" panose="030F0702030302020204" pitchFamily="66" charset="0"/>
              </a:rPr>
              <a:t> of </a:t>
            </a:r>
            <a:r>
              <a:rPr lang="it-IT" sz="2400" dirty="0" err="1">
                <a:latin typeface="Comic Sans MS" panose="030F0702030302020204" pitchFamily="66" charset="0"/>
              </a:rPr>
              <a:t>activation</a:t>
            </a:r>
            <a:r>
              <a:rPr lang="it-IT" sz="2400" dirty="0">
                <a:latin typeface="Comic Sans MS" panose="030F0702030302020204" pitchFamily="66" charset="0"/>
              </a:rPr>
              <a:t> procedure </a:t>
            </a:r>
            <a:r>
              <a:rPr lang="it-IT" sz="2400" dirty="0" err="1">
                <a:latin typeface="Comic Sans MS" panose="030F0702030302020204" pitchFamily="66" charset="0"/>
              </a:rPr>
              <a:t>has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been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employed</a:t>
            </a:r>
            <a:r>
              <a:rPr lang="it-IT" sz="2400" dirty="0">
                <a:latin typeface="Comic Sans MS" panose="030F0702030302020204" pitchFamily="66" charset="0"/>
              </a:rPr>
              <a:t> for </a:t>
            </a:r>
            <a:r>
              <a:rPr lang="it-IT" sz="2400" dirty="0" err="1">
                <a:latin typeface="Comic Sans MS" panose="030F0702030302020204" pitchFamily="66" charset="0"/>
              </a:rPr>
              <a:t>Nitrogen</a:t>
            </a:r>
            <a:r>
              <a:rPr lang="it-IT" sz="2400" dirty="0">
                <a:latin typeface="Comic Sans MS" panose="030F0702030302020204" pitchFamily="66" charset="0"/>
              </a:rPr>
              <a:t>-Vacancy centers, </a:t>
            </a:r>
            <a:r>
              <a:rPr lang="it-IT" sz="2400" dirty="0" err="1">
                <a:latin typeface="Comic Sans MS" panose="030F0702030302020204" pitchFamily="66" charset="0"/>
              </a:rPr>
              <a:t>based</a:t>
            </a:r>
            <a:r>
              <a:rPr lang="it-IT" sz="2400" dirty="0">
                <a:latin typeface="Comic Sans MS" panose="030F0702030302020204" pitchFamily="66" charset="0"/>
              </a:rPr>
              <a:t> on the </a:t>
            </a:r>
            <a:r>
              <a:rPr lang="it-IT" sz="2400" dirty="0" err="1">
                <a:latin typeface="Comic Sans MS" panose="030F0702030302020204" pitchFamily="66" charset="0"/>
              </a:rPr>
              <a:t>effect</a:t>
            </a:r>
            <a:r>
              <a:rPr lang="it-IT" sz="2400" dirty="0">
                <a:latin typeface="Comic Sans MS" panose="030F0702030302020204" pitchFamily="66" charset="0"/>
              </a:rPr>
              <a:t> of </a:t>
            </a:r>
            <a:r>
              <a:rPr lang="it-IT" sz="2400" dirty="0" err="1">
                <a:latin typeface="Comic Sans MS" panose="030F0702030302020204" pitchFamily="66" charset="0"/>
              </a:rPr>
              <a:t>localised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femtosecond</a:t>
            </a:r>
            <a:r>
              <a:rPr lang="it-IT" sz="2400" dirty="0">
                <a:latin typeface="Comic Sans MS" panose="030F0702030302020204" pitchFamily="66" charset="0"/>
              </a:rPr>
              <a:t>, high </a:t>
            </a:r>
            <a:r>
              <a:rPr lang="it-IT" sz="2400" dirty="0" err="1">
                <a:latin typeface="Comic Sans MS" panose="030F0702030302020204" pitchFamily="66" charset="0"/>
              </a:rPr>
              <a:t>intensity</a:t>
            </a:r>
            <a:r>
              <a:rPr lang="it-IT" sz="2400" dirty="0">
                <a:latin typeface="Comic Sans MS" panose="030F0702030302020204" pitchFamily="66" charset="0"/>
              </a:rPr>
              <a:t> laser </a:t>
            </a:r>
            <a:r>
              <a:rPr lang="it-IT" sz="2400" dirty="0" err="1">
                <a:latin typeface="Comic Sans MS" panose="030F0702030302020204" pitchFamily="66" charset="0"/>
              </a:rPr>
              <a:t>irradiation</a:t>
            </a:r>
            <a:r>
              <a:rPr lang="it-IT" sz="2400" dirty="0">
                <a:latin typeface="Comic Sans MS" panose="030F0702030302020204" pitchFamily="66" charset="0"/>
              </a:rPr>
              <a:t> of </a:t>
            </a:r>
            <a:r>
              <a:rPr lang="it-IT" sz="2400" dirty="0" err="1">
                <a:latin typeface="Comic Sans MS" panose="030F0702030302020204" pitchFamily="66" charset="0"/>
              </a:rPr>
              <a:t>diamond</a:t>
            </a:r>
            <a:r>
              <a:rPr lang="it-IT" sz="2400" dirty="0">
                <a:latin typeface="Comic Sans MS" panose="030F0702030302020204" pitchFamily="66" charset="0"/>
              </a:rPr>
              <a:t> with native </a:t>
            </a:r>
            <a:r>
              <a:rPr lang="it-IT" sz="2400" dirty="0" err="1">
                <a:latin typeface="Comic Sans MS" panose="030F0702030302020204" pitchFamily="66" charset="0"/>
              </a:rPr>
              <a:t>Nitrogen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impurity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level</a:t>
            </a:r>
            <a:r>
              <a:rPr lang="it-IT" sz="2400" dirty="0">
                <a:latin typeface="Comic Sans MS" panose="030F0702030302020204" pitchFamily="66" charset="0"/>
              </a:rPr>
              <a:t> of </a:t>
            </a:r>
            <a:r>
              <a:rPr lang="it-IT" sz="2400" dirty="0" err="1">
                <a:latin typeface="Comic Sans MS" panose="030F0702030302020204" pitchFamily="66" charset="0"/>
              </a:rPr>
              <a:t>order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ppb</a:t>
            </a:r>
            <a:r>
              <a:rPr lang="it-IT" sz="2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9" name="Immagine 78">
            <a:extLst>
              <a:ext uri="{FF2B5EF4-FFF2-40B4-BE49-F238E27FC236}">
                <a16:creationId xmlns:a16="http://schemas.microsoft.com/office/drawing/2014/main" id="{B3FD5209-37A2-4950-9B99-DC1A7719C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0" y="3879468"/>
            <a:ext cx="9144000" cy="229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7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E96D2C-7E68-4665-9D62-8C8985B33432}"/>
              </a:ext>
            </a:extLst>
          </p:cNvPr>
          <p:cNvSpPr txBox="1"/>
          <p:nvPr/>
        </p:nvSpPr>
        <p:spPr>
          <a:xfrm>
            <a:off x="261323" y="-57792"/>
            <a:ext cx="8028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Characterization and post-processing at Lens and INO-CNR Florence</a:t>
            </a:r>
            <a:endParaRPr lang="it-IT" sz="3200" dirty="0">
              <a:solidFill>
                <a:srgbClr val="00B05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6B3E1B33-DDAA-4247-A5F2-6E3D443C3260}"/>
              </a:ext>
            </a:extLst>
          </p:cNvPr>
          <p:cNvGrpSpPr/>
          <p:nvPr/>
        </p:nvGrpSpPr>
        <p:grpSpPr>
          <a:xfrm>
            <a:off x="269187" y="2659382"/>
            <a:ext cx="8797806" cy="3859942"/>
            <a:chOff x="85763" y="2890201"/>
            <a:chExt cx="8797806" cy="3859942"/>
          </a:xfrm>
        </p:grpSpPr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E7A64F50-DC09-4622-917E-75F531AF6BF6}"/>
                </a:ext>
              </a:extLst>
            </p:cNvPr>
            <p:cNvGrpSpPr/>
            <p:nvPr/>
          </p:nvGrpSpPr>
          <p:grpSpPr>
            <a:xfrm>
              <a:off x="1074199" y="3217375"/>
              <a:ext cx="6471821" cy="3348102"/>
              <a:chOff x="523783" y="3255107"/>
              <a:chExt cx="6152224" cy="3182763"/>
            </a:xfrm>
          </p:grpSpPr>
          <p:cxnSp>
            <p:nvCxnSpPr>
              <p:cNvPr id="11" name="Connettore diritto 10">
                <a:extLst>
                  <a:ext uri="{FF2B5EF4-FFF2-40B4-BE49-F238E27FC236}">
                    <a16:creationId xmlns:a16="http://schemas.microsoft.com/office/drawing/2014/main" id="{825A695F-B6BD-46B6-B7C4-8824EF550F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186" y="4059315"/>
                <a:ext cx="0" cy="2374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969EDAEC-4852-4F23-87D6-6BBC1E9AE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186" y="4361155"/>
                <a:ext cx="0" cy="2374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8CB95D07-3CE1-43C5-963E-6EB355D3DEBA}"/>
                  </a:ext>
                </a:extLst>
              </p:cNvPr>
              <p:cNvCxnSpPr/>
              <p:nvPr/>
            </p:nvCxnSpPr>
            <p:spPr>
              <a:xfrm>
                <a:off x="1882066" y="4014925"/>
                <a:ext cx="0" cy="63697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1BB53E72-C356-42CE-9291-01B8E8E2D89C}"/>
                  </a:ext>
                </a:extLst>
              </p:cNvPr>
              <p:cNvSpPr/>
              <p:nvPr/>
            </p:nvSpPr>
            <p:spPr>
              <a:xfrm>
                <a:off x="1026859" y="4006025"/>
                <a:ext cx="69669" cy="63697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58024AA5-D2A7-4196-B3A2-D613E2784D24}"/>
                  </a:ext>
                </a:extLst>
              </p:cNvPr>
              <p:cNvCxnSpPr/>
              <p:nvPr/>
            </p:nvCxnSpPr>
            <p:spPr>
              <a:xfrm>
                <a:off x="2414726" y="4014925"/>
                <a:ext cx="0" cy="63697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B3EEF7A0-FE92-4448-8C5B-E749E59F4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5343" y="4059315"/>
                <a:ext cx="0" cy="2374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19">
                <a:extLst>
                  <a:ext uri="{FF2B5EF4-FFF2-40B4-BE49-F238E27FC236}">
                    <a16:creationId xmlns:a16="http://schemas.microsoft.com/office/drawing/2014/main" id="{F782CA7A-40C2-413F-96F2-ACD76489E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5343" y="4361155"/>
                <a:ext cx="0" cy="2374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>
                <a:extLst>
                  <a:ext uri="{FF2B5EF4-FFF2-40B4-BE49-F238E27FC236}">
                    <a16:creationId xmlns:a16="http://schemas.microsoft.com/office/drawing/2014/main" id="{FD0CAFE1-6898-4196-BA05-A139616E5063}"/>
                  </a:ext>
                </a:extLst>
              </p:cNvPr>
              <p:cNvCxnSpPr/>
              <p:nvPr/>
            </p:nvCxnSpPr>
            <p:spPr>
              <a:xfrm>
                <a:off x="3204838" y="4014925"/>
                <a:ext cx="0" cy="63697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16B4B34F-A956-4975-84D8-AD07E4F9C6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5355" y="4085949"/>
                <a:ext cx="461637" cy="512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BA01DD2C-896C-4CF6-A577-96E77FC8FC9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700878" y="4788764"/>
                <a:ext cx="461637" cy="512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5A659BAF-373A-4F71-9F50-8552F25C44FA}"/>
                  </a:ext>
                </a:extLst>
              </p:cNvPr>
              <p:cNvCxnSpPr/>
              <p:nvPr/>
            </p:nvCxnSpPr>
            <p:spPr>
              <a:xfrm>
                <a:off x="4838330" y="4814286"/>
                <a:ext cx="0" cy="63697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AC91C02D-504D-4208-8B2B-250254A21F08}"/>
                  </a:ext>
                </a:extLst>
              </p:cNvPr>
              <p:cNvGrpSpPr/>
              <p:nvPr/>
            </p:nvGrpSpPr>
            <p:grpSpPr>
              <a:xfrm>
                <a:off x="5788240" y="4805406"/>
                <a:ext cx="0" cy="659536"/>
                <a:chOff x="4483223" y="4989249"/>
                <a:chExt cx="0" cy="659536"/>
              </a:xfrm>
            </p:grpSpPr>
            <p:cxnSp>
              <p:nvCxnSpPr>
                <p:cNvPr id="33" name="Connettore 2 32">
                  <a:extLst>
                    <a:ext uri="{FF2B5EF4-FFF2-40B4-BE49-F238E27FC236}">
                      <a16:creationId xmlns:a16="http://schemas.microsoft.com/office/drawing/2014/main" id="{9AD6B54A-FEC7-4423-A4CC-84C3A1C20571}"/>
                    </a:ext>
                  </a:extLst>
                </p:cNvPr>
                <p:cNvCxnSpPr/>
                <p:nvPr/>
              </p:nvCxnSpPr>
              <p:spPr>
                <a:xfrm>
                  <a:off x="4483223" y="4989249"/>
                  <a:ext cx="0" cy="9765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2 33">
                  <a:extLst>
                    <a:ext uri="{FF2B5EF4-FFF2-40B4-BE49-F238E27FC236}">
                      <a16:creationId xmlns:a16="http://schemas.microsoft.com/office/drawing/2014/main" id="{68C65808-74BD-4010-A22B-F0C0E0D80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83223" y="5551131"/>
                  <a:ext cx="0" cy="9765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diritto 35">
                  <a:extLst>
                    <a:ext uri="{FF2B5EF4-FFF2-40B4-BE49-F238E27FC236}">
                      <a16:creationId xmlns:a16="http://schemas.microsoft.com/office/drawing/2014/main" id="{15BDB7E5-EE62-4057-8680-98E18BA8D5DA}"/>
                    </a:ext>
                  </a:extLst>
                </p:cNvPr>
                <p:cNvCxnSpPr/>
                <p:nvPr/>
              </p:nvCxnSpPr>
              <p:spPr>
                <a:xfrm>
                  <a:off x="4483223" y="5086903"/>
                  <a:ext cx="0" cy="48198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ttangolo con angoli in alto ritagliati 37">
                <a:extLst>
                  <a:ext uri="{FF2B5EF4-FFF2-40B4-BE49-F238E27FC236}">
                    <a16:creationId xmlns:a16="http://schemas.microsoft.com/office/drawing/2014/main" id="{1EF6A9CA-76E1-4415-B0E8-E17868A398E2}"/>
                  </a:ext>
                </a:extLst>
              </p:cNvPr>
              <p:cNvSpPr/>
              <p:nvPr/>
            </p:nvSpPr>
            <p:spPr>
              <a:xfrm flipV="1">
                <a:off x="3597646" y="5518251"/>
                <a:ext cx="568171" cy="677292"/>
              </a:xfrm>
              <a:prstGeom prst="snip2Same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BED0E9B5-A73D-4863-A663-52FDBAE214B0}"/>
                  </a:ext>
                </a:extLst>
              </p:cNvPr>
              <p:cNvCxnSpPr/>
              <p:nvPr/>
            </p:nvCxnSpPr>
            <p:spPr>
              <a:xfrm>
                <a:off x="3675355" y="3852909"/>
                <a:ext cx="1837678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98586734-1DDD-480B-8368-BE97562DD5B5}"/>
                  </a:ext>
                </a:extLst>
              </p:cNvPr>
              <p:cNvSpPr/>
              <p:nvPr/>
            </p:nvSpPr>
            <p:spPr>
              <a:xfrm>
                <a:off x="4483223" y="3773011"/>
                <a:ext cx="284085" cy="1597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4ABCEC30-DF78-4E58-B92D-F22F1D5C09DE}"/>
                  </a:ext>
                </a:extLst>
              </p:cNvPr>
              <p:cNvSpPr/>
              <p:nvPr/>
            </p:nvSpPr>
            <p:spPr>
              <a:xfrm>
                <a:off x="3622965" y="6391922"/>
                <a:ext cx="568171" cy="459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4" name="Connettore diritto 43">
                <a:extLst>
                  <a:ext uri="{FF2B5EF4-FFF2-40B4-BE49-F238E27FC236}">
                    <a16:creationId xmlns:a16="http://schemas.microsoft.com/office/drawing/2014/main" id="{5D03F807-B41F-4274-9904-5C488D530093}"/>
                  </a:ext>
                </a:extLst>
              </p:cNvPr>
              <p:cNvCxnSpPr/>
              <p:nvPr/>
            </p:nvCxnSpPr>
            <p:spPr>
              <a:xfrm>
                <a:off x="3915053" y="3255107"/>
                <a:ext cx="0" cy="230087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igura a mano libera: forma 46">
                <a:extLst>
                  <a:ext uri="{FF2B5EF4-FFF2-40B4-BE49-F238E27FC236}">
                    <a16:creationId xmlns:a16="http://schemas.microsoft.com/office/drawing/2014/main" id="{4A7A8470-DA67-4083-B5C6-13D5E5325F13}"/>
                  </a:ext>
                </a:extLst>
              </p:cNvPr>
              <p:cNvSpPr/>
              <p:nvPr/>
            </p:nvSpPr>
            <p:spPr>
              <a:xfrm>
                <a:off x="3844031" y="5104660"/>
                <a:ext cx="2831976" cy="408373"/>
              </a:xfrm>
              <a:custGeom>
                <a:avLst/>
                <a:gdLst>
                  <a:gd name="connsiteX0" fmla="*/ 2334827 w 2334827"/>
                  <a:gd name="connsiteY0" fmla="*/ 0 h 408373"/>
                  <a:gd name="connsiteX1" fmla="*/ 0 w 2334827"/>
                  <a:gd name="connsiteY1" fmla="*/ 0 h 408373"/>
                  <a:gd name="connsiteX2" fmla="*/ 0 w 2334827"/>
                  <a:gd name="connsiteY2" fmla="*/ 408373 h 408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4827" h="408373">
                    <a:moveTo>
                      <a:pt x="2334827" y="0"/>
                    </a:moveTo>
                    <a:lnTo>
                      <a:pt x="0" y="0"/>
                    </a:lnTo>
                    <a:lnTo>
                      <a:pt x="0" y="408373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8" name="Connettore diritto 47">
                <a:extLst>
                  <a:ext uri="{FF2B5EF4-FFF2-40B4-BE49-F238E27FC236}">
                    <a16:creationId xmlns:a16="http://schemas.microsoft.com/office/drawing/2014/main" id="{80F90BCF-1147-461C-9347-3A95D26C41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216243" y="4042280"/>
                <a:ext cx="461637" cy="512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2 51">
                <a:extLst>
                  <a:ext uri="{FF2B5EF4-FFF2-40B4-BE49-F238E27FC236}">
                    <a16:creationId xmlns:a16="http://schemas.microsoft.com/office/drawing/2014/main" id="{9463A75F-6120-4A0E-8BB5-92D05E714F1B}"/>
                  </a:ext>
                </a:extLst>
              </p:cNvPr>
              <p:cNvCxnSpPr/>
              <p:nvPr/>
            </p:nvCxnSpPr>
            <p:spPr>
              <a:xfrm>
                <a:off x="981801" y="4014925"/>
                <a:ext cx="0" cy="63697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2 52">
                <a:extLst>
                  <a:ext uri="{FF2B5EF4-FFF2-40B4-BE49-F238E27FC236}">
                    <a16:creationId xmlns:a16="http://schemas.microsoft.com/office/drawing/2014/main" id="{F188D66A-1ED7-4C34-AE0F-53B9F50054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1953" y="4858670"/>
                <a:ext cx="65694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igura a mano libera: forma 54">
                <a:extLst>
                  <a:ext uri="{FF2B5EF4-FFF2-40B4-BE49-F238E27FC236}">
                    <a16:creationId xmlns:a16="http://schemas.microsoft.com/office/drawing/2014/main" id="{CBF5D609-61ED-4B70-9757-A26A5365E701}"/>
                  </a:ext>
                </a:extLst>
              </p:cNvPr>
              <p:cNvSpPr/>
              <p:nvPr/>
            </p:nvSpPr>
            <p:spPr>
              <a:xfrm>
                <a:off x="523783" y="4323425"/>
                <a:ext cx="3355759" cy="1189608"/>
              </a:xfrm>
              <a:custGeom>
                <a:avLst/>
                <a:gdLst>
                  <a:gd name="connsiteX0" fmla="*/ 3355759 w 3355759"/>
                  <a:gd name="connsiteY0" fmla="*/ 1189608 h 1189608"/>
                  <a:gd name="connsiteX1" fmla="*/ 3355759 w 3355759"/>
                  <a:gd name="connsiteY1" fmla="*/ 0 h 1189608"/>
                  <a:gd name="connsiteX2" fmla="*/ 0 w 3355759"/>
                  <a:gd name="connsiteY2" fmla="*/ 0 h 118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5759" h="1189608">
                    <a:moveTo>
                      <a:pt x="3355759" y="1189608"/>
                    </a:moveTo>
                    <a:lnTo>
                      <a:pt x="3355759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92D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Rettangolo 55">
                <a:extLst>
                  <a:ext uri="{FF2B5EF4-FFF2-40B4-BE49-F238E27FC236}">
                    <a16:creationId xmlns:a16="http://schemas.microsoft.com/office/drawing/2014/main" id="{BB4658B5-2AEC-4273-B2EA-4396FF93DDF2}"/>
                  </a:ext>
                </a:extLst>
              </p:cNvPr>
              <p:cNvSpPr/>
              <p:nvPr/>
            </p:nvSpPr>
            <p:spPr>
              <a:xfrm>
                <a:off x="1091936" y="5308846"/>
                <a:ext cx="656947" cy="23081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8" name="Connettore diritto 57">
                <a:extLst>
                  <a:ext uri="{FF2B5EF4-FFF2-40B4-BE49-F238E27FC236}">
                    <a16:creationId xmlns:a16="http://schemas.microsoft.com/office/drawing/2014/main" id="{16B683B2-ACFB-406D-B343-A48964CADC3A}"/>
                  </a:ext>
                </a:extLst>
              </p:cNvPr>
              <p:cNvCxnSpPr/>
              <p:nvPr/>
            </p:nvCxnSpPr>
            <p:spPr>
              <a:xfrm>
                <a:off x="1429305" y="4332303"/>
                <a:ext cx="0" cy="952499"/>
              </a:xfrm>
              <a:prstGeom prst="line">
                <a:avLst/>
              </a:prstGeom>
              <a:ln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D138940B-C20B-4581-93B2-C2576F435278}"/>
                  </a:ext>
                </a:extLst>
              </p:cNvPr>
              <p:cNvSpPr/>
              <p:nvPr/>
            </p:nvSpPr>
            <p:spPr>
              <a:xfrm>
                <a:off x="6061224" y="4814285"/>
                <a:ext cx="69669" cy="63697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1" name="CasellaDiTesto 7">
              <a:extLst>
                <a:ext uri="{FF2B5EF4-FFF2-40B4-BE49-F238E27FC236}">
                  <a16:creationId xmlns:a16="http://schemas.microsoft.com/office/drawing/2014/main" id="{BCDD6CCF-797A-45DB-838E-4AF2F1E9A3C2}"/>
                </a:ext>
              </a:extLst>
            </p:cNvPr>
            <p:cNvSpPr txBox="1"/>
            <p:nvPr/>
          </p:nvSpPr>
          <p:spPr>
            <a:xfrm>
              <a:off x="85763" y="4035762"/>
              <a:ext cx="1395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</a:rPr>
                <a:t>Spectr</a:t>
              </a:r>
              <a:r>
                <a:rPr lang="it-IT" dirty="0">
                  <a:latin typeface="Comic Sans MS" panose="030F0702030302020204" pitchFamily="66" charset="0"/>
                </a:rPr>
                <a:t>. </a:t>
              </a:r>
            </a:p>
            <a:p>
              <a:r>
                <a:rPr lang="it-IT" dirty="0" err="1">
                  <a:latin typeface="Comic Sans MS" panose="030F0702030302020204" pitchFamily="66" charset="0"/>
                </a:rPr>
                <a:t>entr</a:t>
              </a:r>
              <a:r>
                <a:rPr lang="it-IT" dirty="0">
                  <a:latin typeface="Comic Sans MS" panose="030F0702030302020204" pitchFamily="66" charset="0"/>
                </a:rPr>
                <a:t>. </a:t>
              </a:r>
              <a:r>
                <a:rPr lang="it-IT" dirty="0" err="1">
                  <a:latin typeface="Comic Sans MS" panose="030F0702030302020204" pitchFamily="66" charset="0"/>
                </a:rPr>
                <a:t>slit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62" name="CasellaDiTesto 7">
              <a:extLst>
                <a:ext uri="{FF2B5EF4-FFF2-40B4-BE49-F238E27FC236}">
                  <a16:creationId xmlns:a16="http://schemas.microsoft.com/office/drawing/2014/main" id="{E24344F2-A259-47A1-87DA-04820E816B4D}"/>
                </a:ext>
              </a:extLst>
            </p:cNvPr>
            <p:cNvSpPr txBox="1"/>
            <p:nvPr/>
          </p:nvSpPr>
          <p:spPr>
            <a:xfrm>
              <a:off x="1375600" y="5592596"/>
              <a:ext cx="1444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TV camera</a:t>
              </a:r>
            </a:p>
          </p:txBody>
        </p:sp>
        <p:sp>
          <p:nvSpPr>
            <p:cNvPr id="63" name="CasellaDiTesto 7">
              <a:extLst>
                <a:ext uri="{FF2B5EF4-FFF2-40B4-BE49-F238E27FC236}">
                  <a16:creationId xmlns:a16="http://schemas.microsoft.com/office/drawing/2014/main" id="{5DDE7A2E-DA0A-4CC2-A473-28E62EB17ECB}"/>
                </a:ext>
              </a:extLst>
            </p:cNvPr>
            <p:cNvSpPr txBox="1"/>
            <p:nvPr/>
          </p:nvSpPr>
          <p:spPr>
            <a:xfrm>
              <a:off x="1829591" y="3791862"/>
              <a:ext cx="515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BS</a:t>
              </a:r>
            </a:p>
          </p:txBody>
        </p:sp>
        <p:sp>
          <p:nvSpPr>
            <p:cNvPr id="64" name="CasellaDiTesto 7">
              <a:extLst>
                <a:ext uri="{FF2B5EF4-FFF2-40B4-BE49-F238E27FC236}">
                  <a16:creationId xmlns:a16="http://schemas.microsoft.com/office/drawing/2014/main" id="{26934416-3404-4E3E-9FFC-30960220602B}"/>
                </a:ext>
              </a:extLst>
            </p:cNvPr>
            <p:cNvSpPr txBox="1"/>
            <p:nvPr/>
          </p:nvSpPr>
          <p:spPr>
            <a:xfrm>
              <a:off x="3234031" y="3791862"/>
              <a:ext cx="515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SF</a:t>
              </a:r>
            </a:p>
          </p:txBody>
        </p:sp>
        <p:sp>
          <p:nvSpPr>
            <p:cNvPr id="65" name="CasellaDiTesto 7">
              <a:extLst>
                <a:ext uri="{FF2B5EF4-FFF2-40B4-BE49-F238E27FC236}">
                  <a16:creationId xmlns:a16="http://schemas.microsoft.com/office/drawing/2014/main" id="{2D659034-431B-424D-B464-1825DD2894BC}"/>
                </a:ext>
              </a:extLst>
            </p:cNvPr>
            <p:cNvSpPr txBox="1"/>
            <p:nvPr/>
          </p:nvSpPr>
          <p:spPr>
            <a:xfrm>
              <a:off x="1431635" y="3702957"/>
              <a:ext cx="515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NF</a:t>
              </a:r>
            </a:p>
          </p:txBody>
        </p:sp>
        <p:sp>
          <p:nvSpPr>
            <p:cNvPr id="66" name="CasellaDiTesto 7">
              <a:extLst>
                <a:ext uri="{FF2B5EF4-FFF2-40B4-BE49-F238E27FC236}">
                  <a16:creationId xmlns:a16="http://schemas.microsoft.com/office/drawing/2014/main" id="{CB767582-00BF-454D-B0D0-DA8D6C5B8218}"/>
                </a:ext>
              </a:extLst>
            </p:cNvPr>
            <p:cNvSpPr txBox="1"/>
            <p:nvPr/>
          </p:nvSpPr>
          <p:spPr>
            <a:xfrm>
              <a:off x="4777127" y="4321121"/>
              <a:ext cx="1150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</a:rPr>
                <a:t>Dicr</a:t>
              </a:r>
              <a:r>
                <a:rPr lang="it-IT" dirty="0">
                  <a:latin typeface="Comic Sans MS" panose="030F0702030302020204" pitchFamily="66" charset="0"/>
                </a:rPr>
                <a:t>. M.</a:t>
              </a:r>
            </a:p>
          </p:txBody>
        </p:sp>
        <p:sp>
          <p:nvSpPr>
            <p:cNvPr id="67" name="CasellaDiTesto 7">
              <a:extLst>
                <a:ext uri="{FF2B5EF4-FFF2-40B4-BE49-F238E27FC236}">
                  <a16:creationId xmlns:a16="http://schemas.microsoft.com/office/drawing/2014/main" id="{DC1DF9D6-FB7C-4FC7-A3FF-B0DD69B52E86}"/>
                </a:ext>
              </a:extLst>
            </p:cNvPr>
            <p:cNvSpPr txBox="1"/>
            <p:nvPr/>
          </p:nvSpPr>
          <p:spPr>
            <a:xfrm>
              <a:off x="3418325" y="5181682"/>
              <a:ext cx="1059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</a:rPr>
                <a:t>Dicr</a:t>
              </a:r>
              <a:r>
                <a:rPr lang="it-IT" dirty="0">
                  <a:latin typeface="Comic Sans MS" panose="030F0702030302020204" pitchFamily="66" charset="0"/>
                </a:rPr>
                <a:t>. M.</a:t>
              </a:r>
            </a:p>
          </p:txBody>
        </p:sp>
        <p:sp>
          <p:nvSpPr>
            <p:cNvPr id="68" name="CasellaDiTesto 7">
              <a:extLst>
                <a:ext uri="{FF2B5EF4-FFF2-40B4-BE49-F238E27FC236}">
                  <a16:creationId xmlns:a16="http://schemas.microsoft.com/office/drawing/2014/main" id="{4ED9427B-5DED-4947-BF98-06FAA5333895}"/>
                </a:ext>
              </a:extLst>
            </p:cNvPr>
            <p:cNvSpPr txBox="1"/>
            <p:nvPr/>
          </p:nvSpPr>
          <p:spPr>
            <a:xfrm>
              <a:off x="5765875" y="5315597"/>
              <a:ext cx="989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</a:rPr>
                <a:t>Beam</a:t>
              </a:r>
              <a:r>
                <a:rPr lang="it-IT" dirty="0">
                  <a:latin typeface="Comic Sans MS" panose="030F0702030302020204" pitchFamily="66" charset="0"/>
                </a:rPr>
                <a:t> </a:t>
              </a:r>
              <a:r>
                <a:rPr lang="it-IT" dirty="0" err="1">
                  <a:latin typeface="Comic Sans MS" panose="030F0702030302020204" pitchFamily="66" charset="0"/>
                </a:rPr>
                <a:t>exp</a:t>
              </a:r>
              <a:r>
                <a:rPr lang="it-IT" dirty="0">
                  <a:latin typeface="Comic Sans MS" panose="030F0702030302020204" pitchFamily="66" charset="0"/>
                </a:rPr>
                <a:t>.</a:t>
              </a:r>
            </a:p>
          </p:txBody>
        </p:sp>
        <p:sp>
          <p:nvSpPr>
            <p:cNvPr id="69" name="CasellaDiTesto 7">
              <a:extLst>
                <a:ext uri="{FF2B5EF4-FFF2-40B4-BE49-F238E27FC236}">
                  <a16:creationId xmlns:a16="http://schemas.microsoft.com/office/drawing/2014/main" id="{B3F6C0C4-DCC1-41E4-9700-33AE35BBBDF5}"/>
                </a:ext>
              </a:extLst>
            </p:cNvPr>
            <p:cNvSpPr txBox="1"/>
            <p:nvPr/>
          </p:nvSpPr>
          <p:spPr>
            <a:xfrm>
              <a:off x="6661769" y="4533421"/>
              <a:ext cx="639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BPF</a:t>
              </a:r>
            </a:p>
          </p:txBody>
        </p:sp>
        <p:sp>
          <p:nvSpPr>
            <p:cNvPr id="70" name="CasellaDiTesto 7">
              <a:extLst>
                <a:ext uri="{FF2B5EF4-FFF2-40B4-BE49-F238E27FC236}">
                  <a16:creationId xmlns:a16="http://schemas.microsoft.com/office/drawing/2014/main" id="{C1C9D33D-B5BA-4E22-9979-91C3C9AA06DF}"/>
                </a:ext>
              </a:extLst>
            </p:cNvPr>
            <p:cNvSpPr txBox="1"/>
            <p:nvPr/>
          </p:nvSpPr>
          <p:spPr>
            <a:xfrm>
              <a:off x="4558050" y="2890201"/>
              <a:ext cx="2568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Ti-</a:t>
              </a:r>
              <a:r>
                <a:rPr lang="it-IT" dirty="0" err="1">
                  <a:latin typeface="Comic Sans MS" panose="030F0702030302020204" pitchFamily="66" charset="0"/>
                </a:rPr>
                <a:t>Sapphire</a:t>
              </a:r>
              <a:r>
                <a:rPr lang="it-IT" dirty="0">
                  <a:latin typeface="Comic Sans MS" panose="030F0702030302020204" pitchFamily="66" charset="0"/>
                </a:rPr>
                <a:t>, 800 nm, 300 </a:t>
              </a:r>
              <a:r>
                <a:rPr lang="it-IT" dirty="0" err="1">
                  <a:latin typeface="Comic Sans MS" panose="030F0702030302020204" pitchFamily="66" charset="0"/>
                </a:rPr>
                <a:t>mJ</a:t>
              </a:r>
              <a:r>
                <a:rPr lang="it-IT" dirty="0">
                  <a:latin typeface="Comic Sans MS" panose="030F0702030302020204" pitchFamily="66" charset="0"/>
                </a:rPr>
                <a:t>, 30 </a:t>
              </a:r>
              <a:r>
                <a:rPr lang="it-IT" dirty="0" err="1">
                  <a:latin typeface="Comic Sans MS" panose="030F0702030302020204" pitchFamily="66" charset="0"/>
                </a:rPr>
                <a:t>fs</a:t>
              </a:r>
              <a:r>
                <a:rPr lang="it-IT" dirty="0">
                  <a:latin typeface="Comic Sans MS" panose="030F0702030302020204" pitchFamily="66" charset="0"/>
                </a:rPr>
                <a:t> </a:t>
              </a:r>
              <a:r>
                <a:rPr lang="it-IT" dirty="0" err="1">
                  <a:latin typeface="Comic Sans MS" panose="030F0702030302020204" pitchFamily="66" charset="0"/>
                </a:rPr>
                <a:t>pulses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CCBF67F4-B62E-442B-AB35-81207C01D97D}"/>
                </a:ext>
              </a:extLst>
            </p:cNvPr>
            <p:cNvSpPr/>
            <p:nvPr/>
          </p:nvSpPr>
          <p:spPr>
            <a:xfrm rot="16200000">
              <a:off x="4687876" y="3323042"/>
              <a:ext cx="73288" cy="6700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CasellaDiTesto 7">
              <a:extLst>
                <a:ext uri="{FF2B5EF4-FFF2-40B4-BE49-F238E27FC236}">
                  <a16:creationId xmlns:a16="http://schemas.microsoft.com/office/drawing/2014/main" id="{96E300E0-8926-4A87-B975-D755122C9F9F}"/>
                </a:ext>
              </a:extLst>
            </p:cNvPr>
            <p:cNvSpPr txBox="1"/>
            <p:nvPr/>
          </p:nvSpPr>
          <p:spPr>
            <a:xfrm>
              <a:off x="4577997" y="3920309"/>
              <a:ext cx="1744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  <a:sym typeface="Symbol" panose="05050102010706020507" pitchFamily="18" charset="2"/>
                </a:rPr>
                <a:t> 10 </a:t>
              </a:r>
              <a:r>
                <a:rPr lang="it-IT" dirty="0" err="1">
                  <a:latin typeface="Comic Sans MS" panose="030F0702030302020204" pitchFamily="66" charset="0"/>
                  <a:sym typeface="Symbol" panose="05050102010706020507" pitchFamily="18" charset="2"/>
                </a:rPr>
                <a:t>nJ</a:t>
              </a:r>
              <a:r>
                <a:rPr lang="it-IT" dirty="0">
                  <a:latin typeface="Comic Sans MS" panose="030F0702030302020204" pitchFamily="66" charset="0"/>
                  <a:sym typeface="Symbol" panose="05050102010706020507" pitchFamily="18" charset="2"/>
                </a:rPr>
                <a:t> </a:t>
              </a:r>
              <a:r>
                <a:rPr lang="it-IT" dirty="0" err="1">
                  <a:latin typeface="Comic Sans MS" panose="030F0702030302020204" pitchFamily="66" charset="0"/>
                  <a:sym typeface="Symbol" panose="05050102010706020507" pitchFamily="18" charset="2"/>
                </a:rPr>
                <a:t>pulses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73" name="CasellaDiTesto 7">
              <a:extLst>
                <a:ext uri="{FF2B5EF4-FFF2-40B4-BE49-F238E27FC236}">
                  <a16:creationId xmlns:a16="http://schemas.microsoft.com/office/drawing/2014/main" id="{FF40A91E-0296-44D2-A1F0-16A5DEC0FA4B}"/>
                </a:ext>
              </a:extLst>
            </p:cNvPr>
            <p:cNvSpPr txBox="1"/>
            <p:nvPr/>
          </p:nvSpPr>
          <p:spPr>
            <a:xfrm>
              <a:off x="6290806" y="3651594"/>
              <a:ext cx="1744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  <a:sym typeface="Symbol" panose="05050102010706020507" pitchFamily="18" charset="2"/>
                </a:rPr>
                <a:t>Weel</a:t>
              </a:r>
              <a:r>
                <a:rPr lang="it-IT" dirty="0">
                  <a:latin typeface="Comic Sans MS" panose="030F0702030302020204" pitchFamily="66" charset="0"/>
                  <a:sym typeface="Symbol" panose="05050102010706020507" pitchFamily="18" charset="2"/>
                </a:rPr>
                <a:t> F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74" name="CasellaDiTesto 7">
              <a:extLst>
                <a:ext uri="{FF2B5EF4-FFF2-40B4-BE49-F238E27FC236}">
                  <a16:creationId xmlns:a16="http://schemas.microsoft.com/office/drawing/2014/main" id="{A0970E0D-AE46-4C94-ADD3-512BB9065BA4}"/>
                </a:ext>
              </a:extLst>
            </p:cNvPr>
            <p:cNvSpPr txBox="1"/>
            <p:nvPr/>
          </p:nvSpPr>
          <p:spPr>
            <a:xfrm>
              <a:off x="5000580" y="3499614"/>
              <a:ext cx="1744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  <a:sym typeface="Symbol" panose="05050102010706020507" pitchFamily="18" charset="2"/>
                </a:rPr>
                <a:t>F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75" name="CasellaDiTesto 7">
              <a:extLst>
                <a:ext uri="{FF2B5EF4-FFF2-40B4-BE49-F238E27FC236}">
                  <a16:creationId xmlns:a16="http://schemas.microsoft.com/office/drawing/2014/main" id="{C77DC06F-5C5A-4450-8E43-D35D09AB9F70}"/>
                </a:ext>
              </a:extLst>
            </p:cNvPr>
            <p:cNvSpPr txBox="1"/>
            <p:nvPr/>
          </p:nvSpPr>
          <p:spPr>
            <a:xfrm>
              <a:off x="4932063" y="6380811"/>
              <a:ext cx="1059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Sample</a:t>
              </a:r>
            </a:p>
          </p:txBody>
        </p:sp>
        <p:sp>
          <p:nvSpPr>
            <p:cNvPr id="77" name="CasellaDiTesto 7">
              <a:extLst>
                <a:ext uri="{FF2B5EF4-FFF2-40B4-BE49-F238E27FC236}">
                  <a16:creationId xmlns:a16="http://schemas.microsoft.com/office/drawing/2014/main" id="{5896CDDC-77F0-4976-BE3A-22984390A7A1}"/>
                </a:ext>
              </a:extLst>
            </p:cNvPr>
            <p:cNvSpPr txBox="1"/>
            <p:nvPr/>
          </p:nvSpPr>
          <p:spPr>
            <a:xfrm>
              <a:off x="7138939" y="4848209"/>
              <a:ext cx="17446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He-Ne </a:t>
              </a:r>
              <a:r>
                <a:rPr lang="it-IT" dirty="0" err="1">
                  <a:latin typeface="Comic Sans MS" panose="030F0702030302020204" pitchFamily="66" charset="0"/>
                </a:rPr>
                <a:t>excitation</a:t>
              </a:r>
              <a:r>
                <a:rPr lang="it-IT" dirty="0">
                  <a:latin typeface="Comic Sans MS" panose="030F0702030302020204" pitchFamily="66" charset="0"/>
                </a:rPr>
                <a:t> laser </a:t>
              </a:r>
              <a:r>
                <a:rPr lang="it-IT" dirty="0" err="1">
                  <a:latin typeface="Comic Sans MS" panose="030F0702030302020204" pitchFamily="66" charset="0"/>
                </a:rPr>
                <a:t>beam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78" name="CasellaDiTesto 7">
            <a:extLst>
              <a:ext uri="{FF2B5EF4-FFF2-40B4-BE49-F238E27FC236}">
                <a16:creationId xmlns:a16="http://schemas.microsoft.com/office/drawing/2014/main" id="{A6E450D2-B616-4664-8A52-B547BACDEA97}"/>
              </a:ext>
            </a:extLst>
          </p:cNvPr>
          <p:cNvSpPr txBox="1"/>
          <p:nvPr/>
        </p:nvSpPr>
        <p:spPr>
          <a:xfrm>
            <a:off x="33867" y="975963"/>
            <a:ext cx="8483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At the XUV-lab of INO-CNR Florence </a:t>
            </a:r>
            <a:r>
              <a:rPr lang="it-IT" sz="2400" dirty="0" err="1">
                <a:latin typeface="Comic Sans MS" panose="030F0702030302020204" pitchFamily="66" charset="0"/>
              </a:rPr>
              <a:t>we</a:t>
            </a:r>
            <a:r>
              <a:rPr lang="it-IT" sz="2400" dirty="0">
                <a:latin typeface="Comic Sans MS" panose="030F0702030302020204" pitchFamily="66" charset="0"/>
              </a:rPr>
              <a:t> are </a:t>
            </a:r>
            <a:r>
              <a:rPr lang="it-IT" sz="2400" dirty="0" err="1">
                <a:latin typeface="Comic Sans MS" panose="030F0702030302020204" pitchFamily="66" charset="0"/>
              </a:rPr>
              <a:t>employing</a:t>
            </a:r>
            <a:r>
              <a:rPr lang="it-IT" sz="2400" dirty="0">
                <a:latin typeface="Comic Sans MS" panose="030F0702030302020204" pitchFamily="66" charset="0"/>
              </a:rPr>
              <a:t> a </a:t>
            </a:r>
            <a:r>
              <a:rPr lang="it-IT" sz="2400" dirty="0" err="1">
                <a:latin typeface="Comic Sans MS" panose="030F0702030302020204" pitchFamily="66" charset="0"/>
              </a:rPr>
              <a:t>similar</a:t>
            </a:r>
            <a:r>
              <a:rPr lang="it-IT" sz="2400" dirty="0">
                <a:latin typeface="Comic Sans MS" panose="030F0702030302020204" pitchFamily="66" charset="0"/>
              </a:rPr>
              <a:t> procedure for </a:t>
            </a:r>
            <a:r>
              <a:rPr lang="it-IT" sz="2400" dirty="0" err="1">
                <a:latin typeface="Comic Sans MS" panose="030F0702030302020204" pitchFamily="66" charset="0"/>
              </a:rPr>
              <a:t>activation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experiments</a:t>
            </a:r>
            <a:r>
              <a:rPr lang="it-IT" sz="2400" dirty="0">
                <a:latin typeface="Comic Sans MS" panose="030F0702030302020204" pitchFamily="66" charset="0"/>
              </a:rPr>
              <a:t> of </a:t>
            </a:r>
            <a:r>
              <a:rPr lang="it-IT" sz="2400" dirty="0" err="1">
                <a:latin typeface="Comic Sans MS" panose="030F0702030302020204" pitchFamily="66" charset="0"/>
              </a:rPr>
              <a:t>SiV</a:t>
            </a:r>
            <a:r>
              <a:rPr lang="it-IT" sz="2400" dirty="0">
                <a:latin typeface="Comic Sans MS" panose="030F0702030302020204" pitchFamily="66" charset="0"/>
              </a:rPr>
              <a:t> centers after </a:t>
            </a:r>
            <a:r>
              <a:rPr lang="it-IT" sz="2400" dirty="0" err="1">
                <a:latin typeface="Comic Sans MS" panose="030F0702030302020204" pitchFamily="66" charset="0"/>
              </a:rPr>
              <a:t>implantation</a:t>
            </a:r>
            <a:r>
              <a:rPr lang="it-IT" sz="2400" dirty="0">
                <a:latin typeface="Comic Sans MS" panose="030F0702030302020204" pitchFamily="66" charset="0"/>
              </a:rPr>
              <a:t> of Si </a:t>
            </a:r>
            <a:r>
              <a:rPr lang="it-IT" sz="2400" dirty="0" err="1">
                <a:latin typeface="Comic Sans MS" panose="030F0702030302020204" pitchFamily="66" charset="0"/>
              </a:rPr>
              <a:t>ions</a:t>
            </a:r>
            <a:r>
              <a:rPr lang="it-IT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1" name="CasellaDiTesto 7">
            <a:extLst>
              <a:ext uri="{FF2B5EF4-FFF2-40B4-BE49-F238E27FC236}">
                <a16:creationId xmlns:a16="http://schemas.microsoft.com/office/drawing/2014/main" id="{07F66AC5-1060-4912-90E8-09C0028CBF1D}"/>
              </a:ext>
            </a:extLst>
          </p:cNvPr>
          <p:cNvSpPr txBox="1"/>
          <p:nvPr/>
        </p:nvSpPr>
        <p:spPr>
          <a:xfrm>
            <a:off x="114631" y="965400"/>
            <a:ext cx="8483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Comic Sans MS" panose="030F0702030302020204" pitchFamily="66" charset="0"/>
              </a:rPr>
              <a:t>If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succesfull</a:t>
            </a:r>
            <a:r>
              <a:rPr lang="it-IT" sz="2400" dirty="0">
                <a:latin typeface="Comic Sans MS" panose="030F0702030302020204" pitchFamily="66" charset="0"/>
              </a:rPr>
              <a:t>, </a:t>
            </a:r>
            <a:r>
              <a:rPr lang="it-IT" sz="2400" dirty="0" err="1">
                <a:latin typeface="Comic Sans MS" panose="030F0702030302020204" pitchFamily="66" charset="0"/>
              </a:rPr>
              <a:t>it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would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permit</a:t>
            </a:r>
            <a:r>
              <a:rPr lang="it-IT" sz="2400" dirty="0">
                <a:latin typeface="Comic Sans MS" panose="030F0702030302020204" pitchFamily="66" charset="0"/>
              </a:rPr>
              <a:t> to </a:t>
            </a:r>
            <a:r>
              <a:rPr lang="it-IT" sz="2400" dirty="0" err="1">
                <a:latin typeface="Comic Sans MS" panose="030F0702030302020204" pitchFamily="66" charset="0"/>
              </a:rPr>
              <a:t>locally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address</a:t>
            </a:r>
            <a:r>
              <a:rPr lang="it-IT" sz="2400" dirty="0">
                <a:latin typeface="Comic Sans MS" panose="030F0702030302020204" pitchFamily="66" charset="0"/>
              </a:rPr>
              <a:t> the </a:t>
            </a:r>
            <a:r>
              <a:rPr lang="it-IT" sz="2400" dirty="0" err="1">
                <a:latin typeface="Comic Sans MS" panose="030F0702030302020204" pitchFamily="66" charset="0"/>
              </a:rPr>
              <a:t>activation</a:t>
            </a:r>
            <a:r>
              <a:rPr lang="it-IT" sz="2400" dirty="0">
                <a:latin typeface="Comic Sans MS" panose="030F0702030302020204" pitchFamily="66" charset="0"/>
              </a:rPr>
              <a:t> of </a:t>
            </a:r>
            <a:r>
              <a:rPr lang="it-IT" sz="2400" dirty="0" err="1">
                <a:latin typeface="Comic Sans MS" panose="030F0702030302020204" pitchFamily="66" charset="0"/>
              </a:rPr>
              <a:t>individual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SiV</a:t>
            </a:r>
            <a:r>
              <a:rPr lang="it-IT" sz="2400" dirty="0">
                <a:latin typeface="Comic Sans MS" panose="030F0702030302020204" pitchFamily="66" charset="0"/>
              </a:rPr>
              <a:t> centers (res </a:t>
            </a:r>
            <a:r>
              <a:rPr lang="it-IT" sz="2400" dirty="0">
                <a:latin typeface="Comic Sans MS" panose="030F0702030302020204" pitchFamily="66" charset="0"/>
                <a:sym typeface="Symbol" panose="05050102010706020507" pitchFamily="18" charset="2"/>
              </a:rPr>
              <a:t> 1 m) </a:t>
            </a:r>
            <a:r>
              <a:rPr lang="it-IT" sz="2400" dirty="0">
                <a:latin typeface="Comic Sans MS" panose="030F0702030302020204" pitchFamily="66" charset="0"/>
              </a:rPr>
              <a:t>by laser </a:t>
            </a:r>
            <a:r>
              <a:rPr lang="it-IT" sz="2400" dirty="0" err="1">
                <a:latin typeface="Comic Sans MS" panose="030F0702030302020204" pitchFamily="66" charset="0"/>
              </a:rPr>
              <a:t>irradiation</a:t>
            </a:r>
            <a:r>
              <a:rPr lang="it-IT" sz="2400" dirty="0">
                <a:latin typeface="Comic Sans MS" panose="030F0702030302020204" pitchFamily="66" charset="0"/>
              </a:rPr>
              <a:t> after diffuse silicon </a:t>
            </a:r>
            <a:r>
              <a:rPr lang="it-IT" sz="2400" dirty="0" err="1">
                <a:latin typeface="Comic Sans MS" panose="030F0702030302020204" pitchFamily="66" charset="0"/>
              </a:rPr>
              <a:t>irradiation</a:t>
            </a:r>
            <a:r>
              <a:rPr lang="it-IT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3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5F554643-3AC1-4093-9E1C-44A0C4589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222" y="1885990"/>
            <a:ext cx="3898948" cy="33524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CF23C91-2134-4822-924A-F736FF161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395" y="1897095"/>
            <a:ext cx="3883284" cy="33524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63561E6-84FB-4825-A702-2126903C6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714" y="1891911"/>
            <a:ext cx="3883283" cy="33628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8D017D4-A29F-445A-9EA0-F3B2A83A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597" y="1921872"/>
            <a:ext cx="3898948" cy="3352475"/>
          </a:xfrm>
          <a:prstGeom prst="rect">
            <a:avLst/>
          </a:prstGeom>
        </p:spPr>
      </p:pic>
      <p:sp>
        <p:nvSpPr>
          <p:cNvPr id="11" name="CasellaDiTesto 7">
            <a:extLst>
              <a:ext uri="{FF2B5EF4-FFF2-40B4-BE49-F238E27FC236}">
                <a16:creationId xmlns:a16="http://schemas.microsoft.com/office/drawing/2014/main" id="{27D01FA2-8D4A-4BAC-8A6F-C3624399FD01}"/>
              </a:ext>
            </a:extLst>
          </p:cNvPr>
          <p:cNvSpPr txBox="1"/>
          <p:nvPr/>
        </p:nvSpPr>
        <p:spPr>
          <a:xfrm>
            <a:off x="0" y="0"/>
            <a:ext cx="8483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Where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irradiated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with Ti-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Sapphire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for some minutes, the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diamond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surface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partially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recovers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transparence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,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indication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of vacancy-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interstitial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recombination</a:t>
            </a:r>
            <a:endParaRPr lang="it-IT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D6A19A36-4FC1-4CD6-BC26-C1E4E30CF84E}"/>
              </a:ext>
            </a:extLst>
          </p:cNvPr>
          <p:cNvSpPr txBox="1"/>
          <p:nvPr/>
        </p:nvSpPr>
        <p:spPr>
          <a:xfrm>
            <a:off x="5168893" y="1435429"/>
            <a:ext cx="122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70330A"/>
                </a:solidFill>
                <a:latin typeface="Comic Sans MS" panose="030F0702030302020204" pitchFamily="66" charset="0"/>
              </a:rPr>
              <a:t>before</a:t>
            </a:r>
            <a:endParaRPr lang="it-IT" sz="2400" dirty="0">
              <a:solidFill>
                <a:srgbClr val="70330A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31CB14A-94D1-44A3-85FE-FA236AE9756D}"/>
              </a:ext>
            </a:extLst>
          </p:cNvPr>
          <p:cNvSpPr txBox="1"/>
          <p:nvPr/>
        </p:nvSpPr>
        <p:spPr>
          <a:xfrm>
            <a:off x="5145401" y="1442266"/>
            <a:ext cx="122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70330A"/>
                </a:solidFill>
                <a:latin typeface="Comic Sans MS" panose="030F0702030302020204" pitchFamily="66" charset="0"/>
              </a:rPr>
              <a:t>during</a:t>
            </a:r>
            <a:endParaRPr lang="it-IT" sz="2400" dirty="0">
              <a:solidFill>
                <a:srgbClr val="70330A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E55F7465-68EE-4787-85A5-1A1649F02170}"/>
              </a:ext>
            </a:extLst>
          </p:cNvPr>
          <p:cNvSpPr txBox="1"/>
          <p:nvPr/>
        </p:nvSpPr>
        <p:spPr>
          <a:xfrm>
            <a:off x="5192385" y="1424325"/>
            <a:ext cx="122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70330A"/>
                </a:solidFill>
                <a:latin typeface="Comic Sans MS" panose="030F0702030302020204" pitchFamily="66" charset="0"/>
              </a:rPr>
              <a:t>after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3D33CDC0-3A84-497D-A963-09DB930A24EA}"/>
              </a:ext>
            </a:extLst>
          </p:cNvPr>
          <p:cNvSpPr txBox="1"/>
          <p:nvPr/>
        </p:nvSpPr>
        <p:spPr>
          <a:xfrm>
            <a:off x="5208051" y="1449103"/>
            <a:ext cx="122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70330A"/>
                </a:solidFill>
                <a:latin typeface="Comic Sans MS" panose="030F0702030302020204" pitchFamily="66" charset="0"/>
              </a:rPr>
              <a:t>before</a:t>
            </a:r>
            <a:endParaRPr lang="it-IT" sz="2400" dirty="0">
              <a:solidFill>
                <a:srgbClr val="70330A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CasellaDiTesto 7">
            <a:extLst>
              <a:ext uri="{FF2B5EF4-FFF2-40B4-BE49-F238E27FC236}">
                <a16:creationId xmlns:a16="http://schemas.microsoft.com/office/drawing/2014/main" id="{0C4BF51A-4506-4452-8C89-EDFA396594D1}"/>
              </a:ext>
            </a:extLst>
          </p:cNvPr>
          <p:cNvSpPr txBox="1"/>
          <p:nvPr/>
        </p:nvSpPr>
        <p:spPr>
          <a:xfrm>
            <a:off x="6680199" y="2913395"/>
            <a:ext cx="246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</a:t>
            </a:r>
            <a:r>
              <a:rPr lang="it-IT" sz="2400" baseline="-25000" dirty="0" err="1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max</a:t>
            </a:r>
            <a:r>
              <a:rPr lang="it-IT" sz="2400" baseline="-25000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= 741.5 nm</a:t>
            </a:r>
            <a:endParaRPr lang="it-IT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CasellaDiTesto 7">
            <a:extLst>
              <a:ext uri="{FF2B5EF4-FFF2-40B4-BE49-F238E27FC236}">
                <a16:creationId xmlns:a16="http://schemas.microsoft.com/office/drawing/2014/main" id="{D8816697-60D8-47BF-9E67-617E07F88469}"/>
              </a:ext>
            </a:extLst>
          </p:cNvPr>
          <p:cNvSpPr txBox="1"/>
          <p:nvPr/>
        </p:nvSpPr>
        <p:spPr>
          <a:xfrm>
            <a:off x="6680200" y="3429000"/>
            <a:ext cx="227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FWHM = 9 nm</a:t>
            </a:r>
            <a:endParaRPr lang="it-IT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CasellaDiTesto 7">
            <a:extLst>
              <a:ext uri="{FF2B5EF4-FFF2-40B4-BE49-F238E27FC236}">
                <a16:creationId xmlns:a16="http://schemas.microsoft.com/office/drawing/2014/main" id="{3FDF068D-C345-4658-AADA-05EAF59D0401}"/>
              </a:ext>
            </a:extLst>
          </p:cNvPr>
          <p:cNvSpPr txBox="1"/>
          <p:nvPr/>
        </p:nvSpPr>
        <p:spPr>
          <a:xfrm>
            <a:off x="36455" y="5280009"/>
            <a:ext cx="5042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The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identification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of the feature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at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741 nm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is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not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trivial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.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It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will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require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measurement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of the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excited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state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lifetime</a:t>
            </a:r>
            <a:endParaRPr lang="it-IT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1A234B2-F7D2-4105-B4F0-EA919324C729}"/>
              </a:ext>
            </a:extLst>
          </p:cNvPr>
          <p:cNvGrpSpPr/>
          <p:nvPr/>
        </p:nvGrpSpPr>
        <p:grpSpPr>
          <a:xfrm>
            <a:off x="5205643" y="4114562"/>
            <a:ext cx="4065028" cy="2743438"/>
            <a:chOff x="5205643" y="4114562"/>
            <a:chExt cx="4065028" cy="274343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0CB2F61E-F762-41B7-9344-D5077BF20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5643" y="4114562"/>
              <a:ext cx="3938357" cy="2743438"/>
            </a:xfrm>
            <a:prstGeom prst="rect">
              <a:avLst/>
            </a:prstGeom>
          </p:spPr>
        </p:pic>
        <p:sp>
          <p:nvSpPr>
            <p:cNvPr id="16" name="CasellaDiTesto 7">
              <a:extLst>
                <a:ext uri="{FF2B5EF4-FFF2-40B4-BE49-F238E27FC236}">
                  <a16:creationId xmlns:a16="http://schemas.microsoft.com/office/drawing/2014/main" id="{3EE07259-94C7-4EAB-84F2-6EFB993E8B22}"/>
                </a:ext>
              </a:extLst>
            </p:cNvPr>
            <p:cNvSpPr txBox="1"/>
            <p:nvPr/>
          </p:nvSpPr>
          <p:spPr>
            <a:xfrm>
              <a:off x="6806870" y="5827628"/>
              <a:ext cx="2463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before</a:t>
              </a:r>
              <a:endParaRPr lang="it-IT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CasellaDiTesto 7">
              <a:extLst>
                <a:ext uri="{FF2B5EF4-FFF2-40B4-BE49-F238E27FC236}">
                  <a16:creationId xmlns:a16="http://schemas.microsoft.com/office/drawing/2014/main" id="{07A29453-2D79-4380-A522-A895838DE39B}"/>
                </a:ext>
              </a:extLst>
            </p:cNvPr>
            <p:cNvSpPr txBox="1"/>
            <p:nvPr/>
          </p:nvSpPr>
          <p:spPr>
            <a:xfrm>
              <a:off x="6695204" y="4825091"/>
              <a:ext cx="2463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solidFill>
                    <a:srgbClr val="FFC0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after</a:t>
              </a:r>
              <a:endParaRPr lang="it-IT" sz="2400" dirty="0">
                <a:solidFill>
                  <a:srgbClr val="FFC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13" grpId="1"/>
      <p:bldP spid="14" grpId="0"/>
      <p:bldP spid="14" grpId="1"/>
      <p:bldP spid="14" grpId="2"/>
      <p:bldP spid="15" grpId="0"/>
      <p:bldP spid="15" grpId="1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EA2BF0B-0B46-4FA4-9C1B-E1873C995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34" y="958787"/>
            <a:ext cx="3756631" cy="2687745"/>
          </a:xfrm>
          <a:prstGeom prst="rect">
            <a:avLst/>
          </a:prstGeom>
        </p:spPr>
      </p:pic>
      <p:sp>
        <p:nvSpPr>
          <p:cNvPr id="9" name="CasellaDiTesto 7">
            <a:extLst>
              <a:ext uri="{FF2B5EF4-FFF2-40B4-BE49-F238E27FC236}">
                <a16:creationId xmlns:a16="http://schemas.microsoft.com/office/drawing/2014/main" id="{FEAC47F2-91B1-4143-851A-72068787048D}"/>
              </a:ext>
            </a:extLst>
          </p:cNvPr>
          <p:cNvSpPr txBox="1"/>
          <p:nvPr/>
        </p:nvSpPr>
        <p:spPr>
          <a:xfrm>
            <a:off x="5204194" y="958787"/>
            <a:ext cx="304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Comic Sans MS" panose="030F0702030302020204" pitchFamily="66" charset="0"/>
              </a:rPr>
              <a:t>Luminescence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is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quenched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at</a:t>
            </a:r>
            <a:r>
              <a:rPr lang="it-IT" sz="2400" dirty="0">
                <a:latin typeface="Comic Sans MS" panose="030F0702030302020204" pitchFamily="66" charset="0"/>
              </a:rPr>
              <a:t> high </a:t>
            </a:r>
            <a:r>
              <a:rPr lang="it-IT" sz="2400" dirty="0" err="1">
                <a:latin typeface="Comic Sans MS" panose="030F0702030302020204" pitchFamily="66" charset="0"/>
              </a:rPr>
              <a:t>temperatures</a:t>
            </a:r>
            <a:r>
              <a:rPr lang="it-IT" sz="2400" dirty="0">
                <a:latin typeface="Comic Sans MS" panose="030F0702030302020204" pitchFamily="66" charset="0"/>
              </a:rPr>
              <a:t>, </a:t>
            </a:r>
            <a:r>
              <a:rPr lang="it-IT" sz="2400" dirty="0" err="1">
                <a:latin typeface="Comic Sans MS" panose="030F0702030302020204" pitchFamily="66" charset="0"/>
              </a:rPr>
              <a:t>but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still</a:t>
            </a:r>
            <a:r>
              <a:rPr lang="it-IT" sz="2400" dirty="0">
                <a:latin typeface="Comic Sans MS" panose="030F0702030302020204" pitchFamily="66" charset="0"/>
              </a:rPr>
              <a:t> strong </a:t>
            </a:r>
            <a:r>
              <a:rPr lang="it-IT" sz="2400" dirty="0" err="1">
                <a:latin typeface="Comic Sans MS" panose="030F0702030302020204" pitchFamily="66" charset="0"/>
              </a:rPr>
              <a:t>at</a:t>
            </a:r>
            <a:r>
              <a:rPr lang="it-IT" sz="2400" dirty="0">
                <a:latin typeface="Comic Sans MS" panose="030F0702030302020204" pitchFamily="66" charset="0"/>
              </a:rPr>
              <a:t> 500K, and </a:t>
            </a:r>
            <a:r>
              <a:rPr lang="it-IT" sz="2400" dirty="0" err="1">
                <a:latin typeface="Comic Sans MS" panose="030F0702030302020204" pitchFamily="66" charset="0"/>
              </a:rPr>
              <a:t>recovers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at</a:t>
            </a:r>
            <a:r>
              <a:rPr lang="it-IT" sz="2400" dirty="0">
                <a:latin typeface="Comic Sans MS" panose="030F0702030302020204" pitchFamily="66" charset="0"/>
              </a:rPr>
              <a:t> RT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A09E1D5-85E7-4C05-8636-66F9AFF25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15" y="3590890"/>
            <a:ext cx="3773823" cy="2687744"/>
          </a:xfrm>
          <a:prstGeom prst="rect">
            <a:avLst/>
          </a:prstGeom>
        </p:spPr>
      </p:pic>
      <p:sp>
        <p:nvSpPr>
          <p:cNvPr id="11" name="CasellaDiTesto 7">
            <a:extLst>
              <a:ext uri="{FF2B5EF4-FFF2-40B4-BE49-F238E27FC236}">
                <a16:creationId xmlns:a16="http://schemas.microsoft.com/office/drawing/2014/main" id="{F9000B12-CF33-4E58-A1A1-5EEFBF3417E5}"/>
              </a:ext>
            </a:extLst>
          </p:cNvPr>
          <p:cNvSpPr txBox="1"/>
          <p:nvPr/>
        </p:nvSpPr>
        <p:spPr>
          <a:xfrm>
            <a:off x="5168719" y="3642355"/>
            <a:ext cx="304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Peak </a:t>
            </a:r>
            <a:r>
              <a:rPr lang="it-IT" sz="2400" dirty="0" err="1">
                <a:latin typeface="Comic Sans MS" panose="030F0702030302020204" pitchFamily="66" charset="0"/>
              </a:rPr>
              <a:t>wavelength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is</a:t>
            </a:r>
            <a:r>
              <a:rPr lang="it-IT" sz="2400" dirty="0">
                <a:latin typeface="Comic Sans MS" panose="030F0702030302020204" pitchFamily="66" charset="0"/>
              </a:rPr>
              <a:t> a </a:t>
            </a:r>
            <a:r>
              <a:rPr lang="it-IT" sz="2400" dirty="0" err="1">
                <a:latin typeface="Comic Sans MS" panose="030F0702030302020204" pitchFamily="66" charset="0"/>
              </a:rPr>
              <a:t>reproducible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indicator</a:t>
            </a:r>
            <a:r>
              <a:rPr lang="it-IT" sz="2400" dirty="0">
                <a:latin typeface="Comic Sans MS" panose="030F0702030302020204" pitchFamily="66" charset="0"/>
              </a:rPr>
              <a:t> of temperature, with good </a:t>
            </a:r>
            <a:r>
              <a:rPr lang="it-IT" sz="2400" dirty="0" err="1">
                <a:latin typeface="Comic Sans MS" panose="030F0702030302020204" pitchFamily="66" charset="0"/>
              </a:rPr>
              <a:t>sensitivity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especially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at</a:t>
            </a:r>
            <a:r>
              <a:rPr lang="it-IT" sz="2400" dirty="0">
                <a:latin typeface="Comic Sans MS" panose="030F0702030302020204" pitchFamily="66" charset="0"/>
              </a:rPr>
              <a:t> HT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E96D2C-7E68-4665-9D62-8C8985B33432}"/>
              </a:ext>
            </a:extLst>
          </p:cNvPr>
          <p:cNvSpPr txBox="1"/>
          <p:nvPr/>
        </p:nvSpPr>
        <p:spPr>
          <a:xfrm>
            <a:off x="218491" y="-54745"/>
            <a:ext cx="8028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Characterization and post-processing at Lens and INO-CNR Florence</a:t>
            </a:r>
            <a:endParaRPr lang="it-IT" sz="3200" dirty="0">
              <a:solidFill>
                <a:srgbClr val="00B05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A261382-EBCE-4287-960D-D67A416F6AB3}"/>
              </a:ext>
            </a:extLst>
          </p:cNvPr>
          <p:cNvSpPr/>
          <p:nvPr/>
        </p:nvSpPr>
        <p:spPr>
          <a:xfrm>
            <a:off x="154734" y="6211669"/>
            <a:ext cx="8787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*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Robust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luminescence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of the silicon-vacancy center in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diamond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at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high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temperatures</a:t>
            </a:r>
            <a:r>
              <a:rPr lang="it-IT" dirty="0">
                <a:solidFill>
                  <a:srgbClr val="777777"/>
                </a:solidFill>
                <a:latin typeface="Arial" panose="020B0604020202020204" pitchFamily="34" charset="0"/>
              </a:rPr>
              <a:t> AIP </a:t>
            </a:r>
            <a:r>
              <a:rPr lang="it-IT" dirty="0" err="1">
                <a:solidFill>
                  <a:srgbClr val="777777"/>
                </a:solidFill>
                <a:latin typeface="Arial" panose="020B0604020202020204" pitchFamily="34" charset="0"/>
              </a:rPr>
              <a:t>Advances</a:t>
            </a:r>
            <a:r>
              <a:rPr lang="it-IT" dirty="0">
                <a:solidFill>
                  <a:srgbClr val="777777"/>
                </a:solidFill>
                <a:latin typeface="Arial" panose="020B0604020202020204" pitchFamily="34" charset="0"/>
              </a:rPr>
              <a:t> 5 (12), 127117</a:t>
            </a:r>
          </a:p>
        </p:txBody>
      </p:sp>
    </p:spTree>
    <p:extLst>
      <p:ext uri="{BB962C8B-B14F-4D97-AF65-F5344CB8AC3E}">
        <p14:creationId xmlns:p14="http://schemas.microsoft.com/office/powerpoint/2010/main" val="530048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959F12-355A-488B-A549-7F2900288E5B}"/>
              </a:ext>
            </a:extLst>
          </p:cNvPr>
          <p:cNvSpPr txBox="1"/>
          <p:nvPr/>
        </p:nvSpPr>
        <p:spPr>
          <a:xfrm>
            <a:off x="292964" y="65169"/>
            <a:ext cx="8851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Device development with Lab. Of Nano-optics Siegen Univ. - Germany</a:t>
            </a:r>
            <a:endParaRPr lang="it-IT" sz="3200" dirty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25802F85-C227-482C-A6BE-FDB72944B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66620"/>
            <a:ext cx="3926032" cy="277333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9EF054-5860-446B-BD32-9B6363E5F6BC}"/>
              </a:ext>
            </a:extLst>
          </p:cNvPr>
          <p:cNvSpPr txBox="1"/>
          <p:nvPr/>
        </p:nvSpPr>
        <p:spPr>
          <a:xfrm>
            <a:off x="532660" y="1304730"/>
            <a:ext cx="8371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latin typeface="Comic Sans MS" panose="030F0702030302020204" pitchFamily="66" charset="0"/>
              </a:rPr>
              <a:t>We</a:t>
            </a:r>
            <a:r>
              <a:rPr lang="it-IT" sz="2800" dirty="0">
                <a:latin typeface="Comic Sans MS" panose="030F0702030302020204" pitchFamily="66" charset="0"/>
              </a:rPr>
              <a:t> are </a:t>
            </a:r>
            <a:r>
              <a:rPr lang="it-IT" sz="2800" dirty="0" err="1">
                <a:latin typeface="Comic Sans MS" panose="030F0702030302020204" pitchFamily="66" charset="0"/>
              </a:rPr>
              <a:t>working</a:t>
            </a:r>
            <a:r>
              <a:rPr lang="it-IT" sz="2800" dirty="0">
                <a:latin typeface="Comic Sans MS" panose="030F0702030302020204" pitchFamily="66" charset="0"/>
              </a:rPr>
              <a:t> to the </a:t>
            </a:r>
            <a:r>
              <a:rPr lang="it-IT" sz="2800" dirty="0" err="1">
                <a:latin typeface="Comic Sans MS" panose="030F0702030302020204" pitchFamily="66" charset="0"/>
              </a:rPr>
              <a:t>fabrication</a:t>
            </a:r>
            <a:r>
              <a:rPr lang="it-IT" sz="2800" dirty="0">
                <a:latin typeface="Comic Sans MS" panose="030F0702030302020204" pitchFamily="66" charset="0"/>
              </a:rPr>
              <a:t> of single </a:t>
            </a:r>
            <a:r>
              <a:rPr lang="it-IT" sz="2800" dirty="0" err="1">
                <a:latin typeface="Comic Sans MS" panose="030F0702030302020204" pitchFamily="66" charset="0"/>
              </a:rPr>
              <a:t>photon</a:t>
            </a:r>
            <a:r>
              <a:rPr lang="it-IT" sz="2800" dirty="0">
                <a:latin typeface="Comic Sans MS" panose="030F0702030302020204" pitchFamily="66" charset="0"/>
              </a:rPr>
              <a:t> light-</a:t>
            </a:r>
            <a:r>
              <a:rPr lang="it-IT" sz="2800" dirty="0" err="1">
                <a:latin typeface="Comic Sans MS" panose="030F0702030302020204" pitchFamily="66" charset="0"/>
              </a:rPr>
              <a:t>emitting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Schottky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diodes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based</a:t>
            </a:r>
            <a:r>
              <a:rPr lang="it-IT" sz="2800" dirty="0">
                <a:latin typeface="Comic Sans MS" panose="030F0702030302020204" pitchFamily="66" charset="0"/>
              </a:rPr>
              <a:t> on the </a:t>
            </a:r>
            <a:r>
              <a:rPr lang="it-IT" sz="2800" dirty="0" err="1">
                <a:latin typeface="Comic Sans MS" panose="030F0702030302020204" pitchFamily="66" charset="0"/>
              </a:rPr>
              <a:t>implantation</a:t>
            </a:r>
            <a:r>
              <a:rPr lang="it-IT" sz="2800" dirty="0">
                <a:latin typeface="Comic Sans MS" panose="030F0702030302020204" pitchFamily="66" charset="0"/>
              </a:rPr>
              <a:t> of </a:t>
            </a:r>
            <a:r>
              <a:rPr lang="it-IT" sz="2800" dirty="0" err="1">
                <a:latin typeface="Comic Sans MS" panose="030F0702030302020204" pitchFamily="66" charset="0"/>
              </a:rPr>
              <a:t>recombination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SiV</a:t>
            </a:r>
            <a:r>
              <a:rPr lang="it-IT" sz="2800" dirty="0">
                <a:latin typeface="Comic Sans MS" panose="030F0702030302020204" pitchFamily="66" charset="0"/>
              </a:rPr>
              <a:t> centers in an n-</a:t>
            </a:r>
            <a:r>
              <a:rPr lang="it-IT" sz="2800" dirty="0" err="1">
                <a:latin typeface="Comic Sans MS" panose="030F0702030302020204" pitchFamily="66" charset="0"/>
              </a:rPr>
              <a:t>doped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diamond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BCF565-B14A-4456-AD8A-1B971B21F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02" y="3473278"/>
            <a:ext cx="3400425" cy="294322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6A144D-724D-4618-858D-CE3430C5E5E9}"/>
              </a:ext>
            </a:extLst>
          </p:cNvPr>
          <p:cNvSpPr txBox="1"/>
          <p:nvPr/>
        </p:nvSpPr>
        <p:spPr>
          <a:xfrm>
            <a:off x="4350058" y="3821505"/>
            <a:ext cx="4793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latin typeface="Comic Sans MS" panose="030F0702030302020204" pitchFamily="66" charset="0"/>
              </a:rPr>
              <a:t>Their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emission</a:t>
            </a:r>
            <a:r>
              <a:rPr lang="it-IT" sz="2800" dirty="0">
                <a:latin typeface="Comic Sans MS" panose="030F0702030302020204" pitchFamily="66" charset="0"/>
              </a:rPr>
              <a:t> rate </a:t>
            </a:r>
            <a:r>
              <a:rPr lang="it-IT" sz="2800" dirty="0" err="1">
                <a:latin typeface="Comic Sans MS" panose="030F0702030302020204" pitchFamily="66" charset="0"/>
              </a:rPr>
              <a:t>would</a:t>
            </a:r>
            <a:r>
              <a:rPr lang="it-IT" sz="2800" dirty="0">
                <a:latin typeface="Comic Sans MS" panose="030F0702030302020204" pitchFamily="66" charset="0"/>
              </a:rPr>
              <a:t> take </a:t>
            </a:r>
            <a:r>
              <a:rPr lang="it-IT" sz="2800" dirty="0" err="1">
                <a:latin typeface="Comic Sans MS" panose="030F0702030302020204" pitchFamily="66" charset="0"/>
              </a:rPr>
              <a:t>advantage</a:t>
            </a:r>
            <a:r>
              <a:rPr lang="it-IT" sz="2800" dirty="0">
                <a:latin typeface="Comic Sans MS" panose="030F0702030302020204" pitchFamily="66" charset="0"/>
              </a:rPr>
              <a:t> of the high temperature </a:t>
            </a:r>
            <a:r>
              <a:rPr lang="it-IT" sz="2800" dirty="0" err="1">
                <a:latin typeface="Comic Sans MS" panose="030F0702030302020204" pitchFamily="66" charset="0"/>
              </a:rPr>
              <a:t>robustness</a:t>
            </a:r>
            <a:r>
              <a:rPr lang="it-IT" sz="2800" dirty="0">
                <a:latin typeface="Comic Sans MS" panose="030F0702030302020204" pitchFamily="66" charset="0"/>
              </a:rPr>
              <a:t> of </a:t>
            </a:r>
            <a:r>
              <a:rPr lang="it-IT" sz="2800" dirty="0" err="1">
                <a:latin typeface="Comic Sans MS" panose="030F0702030302020204" pitchFamily="66" charset="0"/>
              </a:rPr>
              <a:t>these</a:t>
            </a:r>
            <a:r>
              <a:rPr lang="it-IT" sz="2800" dirty="0">
                <a:latin typeface="Comic Sans MS" panose="030F0702030302020204" pitchFamily="66" charset="0"/>
              </a:rPr>
              <a:t> color centers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00E46F7-8167-4FB8-B6DD-E07A0CC2A545}"/>
              </a:ext>
            </a:extLst>
          </p:cNvPr>
          <p:cNvGrpSpPr/>
          <p:nvPr/>
        </p:nvGrpSpPr>
        <p:grpSpPr>
          <a:xfrm>
            <a:off x="679002" y="6545316"/>
            <a:ext cx="3819765" cy="225779"/>
            <a:chOff x="679002" y="6545316"/>
            <a:chExt cx="3819765" cy="225779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E5B832E-4EA6-4026-8A9C-5CF18DCA2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02" y="6545316"/>
              <a:ext cx="1917886" cy="223853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6BBFBA8-5123-4116-A619-F22BCED6E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8884" y="6574389"/>
              <a:ext cx="1909883" cy="196706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DA869E0-D777-491A-8DB1-0549A47147E3}"/>
              </a:ext>
            </a:extLst>
          </p:cNvPr>
          <p:cNvGrpSpPr/>
          <p:nvPr/>
        </p:nvGrpSpPr>
        <p:grpSpPr>
          <a:xfrm>
            <a:off x="985421" y="4563122"/>
            <a:ext cx="1828801" cy="1571348"/>
            <a:chOff x="985421" y="4563122"/>
            <a:chExt cx="1828801" cy="1571348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B8DF592A-CE97-4395-B20C-13B176505295}"/>
                </a:ext>
              </a:extLst>
            </p:cNvPr>
            <p:cNvSpPr/>
            <p:nvPr/>
          </p:nvSpPr>
          <p:spPr>
            <a:xfrm>
              <a:off x="985421" y="4563122"/>
              <a:ext cx="71022" cy="7102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E3AA68A1-43BF-46FC-A6ED-2D7D2D1D3A6B}"/>
                </a:ext>
              </a:extLst>
            </p:cNvPr>
            <p:cNvSpPr/>
            <p:nvPr/>
          </p:nvSpPr>
          <p:spPr>
            <a:xfrm>
              <a:off x="1038687" y="4589755"/>
              <a:ext cx="1740024" cy="1482571"/>
            </a:xfrm>
            <a:custGeom>
              <a:avLst/>
              <a:gdLst>
                <a:gd name="connsiteX0" fmla="*/ 0 w 1740024"/>
                <a:gd name="connsiteY0" fmla="*/ 0 h 1482571"/>
                <a:gd name="connsiteX1" fmla="*/ 1740024 w 1740024"/>
                <a:gd name="connsiteY1" fmla="*/ 0 h 1482571"/>
                <a:gd name="connsiteX2" fmla="*/ 1740024 w 1740024"/>
                <a:gd name="connsiteY2" fmla="*/ 1482571 h 148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0024" h="1482571">
                  <a:moveTo>
                    <a:pt x="0" y="0"/>
                  </a:moveTo>
                  <a:lnTo>
                    <a:pt x="1740024" y="0"/>
                  </a:lnTo>
                  <a:lnTo>
                    <a:pt x="1740024" y="1482571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6F1068FA-FAEA-464D-8059-9262D8CCD0C0}"/>
                </a:ext>
              </a:extLst>
            </p:cNvPr>
            <p:cNvSpPr/>
            <p:nvPr/>
          </p:nvSpPr>
          <p:spPr>
            <a:xfrm>
              <a:off x="2743200" y="6063448"/>
              <a:ext cx="71022" cy="7102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402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42872DD9-83BB-493D-865B-83FDDECEF6CE}"/>
              </a:ext>
            </a:extLst>
          </p:cNvPr>
          <p:cNvGrpSpPr/>
          <p:nvPr/>
        </p:nvGrpSpPr>
        <p:grpSpPr>
          <a:xfrm>
            <a:off x="2629509" y="1089091"/>
            <a:ext cx="6666343" cy="4813490"/>
            <a:chOff x="2620272" y="1349407"/>
            <a:chExt cx="6666343" cy="481349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FE937BF1-1F14-4780-B0E2-59AF4BBD4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0272" y="1349407"/>
              <a:ext cx="6601178" cy="4813490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5AA5EBB-98E6-402D-8D15-AFC65DD0C3B4}"/>
                </a:ext>
              </a:extLst>
            </p:cNvPr>
            <p:cNvSpPr txBox="1"/>
            <p:nvPr/>
          </p:nvSpPr>
          <p:spPr>
            <a:xfrm>
              <a:off x="6804345" y="3919714"/>
              <a:ext cx="1654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rgbClr val="C00000"/>
                  </a:solidFill>
                </a:rPr>
                <a:t>Saturation</a:t>
              </a:r>
              <a:r>
                <a:rPr lang="it-IT" dirty="0">
                  <a:solidFill>
                    <a:srgbClr val="C00000"/>
                  </a:solidFill>
                </a:rPr>
                <a:t> of </a:t>
              </a:r>
            </a:p>
            <a:p>
              <a:r>
                <a:rPr lang="it-IT" dirty="0">
                  <a:solidFill>
                    <a:srgbClr val="C00000"/>
                  </a:solidFill>
                </a:rPr>
                <a:t>single </a:t>
              </a:r>
              <a:r>
                <a:rPr lang="it-IT" dirty="0" err="1">
                  <a:solidFill>
                    <a:srgbClr val="C00000"/>
                  </a:solidFill>
                </a:rPr>
                <a:t>emitter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281C7DE-0567-4C0B-AC2B-B8369F76A0B6}"/>
                </a:ext>
              </a:extLst>
            </p:cNvPr>
            <p:cNvSpPr txBox="1"/>
            <p:nvPr/>
          </p:nvSpPr>
          <p:spPr>
            <a:xfrm>
              <a:off x="7631768" y="4995139"/>
              <a:ext cx="165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background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48B49B-1E51-4A05-9E4E-891D19E2BE4E}"/>
              </a:ext>
            </a:extLst>
          </p:cNvPr>
          <p:cNvSpPr txBox="1"/>
          <p:nvPr/>
        </p:nvSpPr>
        <p:spPr>
          <a:xfrm>
            <a:off x="292964" y="65169"/>
            <a:ext cx="8851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Device development with Lab. Of Nano-optics Siegen Univ. - Germany</a:t>
            </a:r>
            <a:endParaRPr lang="it-IT" sz="3200" dirty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3E9DCDC-4A12-40C8-8B38-7FEB9D8A4900}"/>
              </a:ext>
            </a:extLst>
          </p:cNvPr>
          <p:cNvGrpSpPr/>
          <p:nvPr/>
        </p:nvGrpSpPr>
        <p:grpSpPr>
          <a:xfrm>
            <a:off x="0" y="1333918"/>
            <a:ext cx="5223431" cy="4832092"/>
            <a:chOff x="26240" y="1333918"/>
            <a:chExt cx="5223431" cy="4832092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3B764C1-40AD-456B-956A-C1BD73843E31}"/>
                </a:ext>
              </a:extLst>
            </p:cNvPr>
            <p:cNvSpPr txBox="1"/>
            <p:nvPr/>
          </p:nvSpPr>
          <p:spPr>
            <a:xfrm>
              <a:off x="26240" y="1333918"/>
              <a:ext cx="3027286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>
                  <a:latin typeface="Comic Sans MS" panose="030F0702030302020204" pitchFamily="66" charset="0"/>
                </a:rPr>
                <a:t>Low </a:t>
              </a:r>
              <a:r>
                <a:rPr lang="it-IT" sz="2800" dirty="0" err="1">
                  <a:latin typeface="Comic Sans MS" panose="030F0702030302020204" pitchFamily="66" charset="0"/>
                </a:rPr>
                <a:t>fluence</a:t>
              </a:r>
              <a:r>
                <a:rPr lang="it-IT" sz="2800" dirty="0">
                  <a:latin typeface="Comic Sans MS" panose="030F0702030302020204" pitchFamily="66" charset="0"/>
                </a:rPr>
                <a:t> (</a:t>
              </a:r>
              <a:r>
                <a:rPr lang="it-IT" sz="2800" dirty="0">
                  <a:latin typeface="Comic Sans MS" panose="030F0702030302020204" pitchFamily="66" charset="0"/>
                  <a:sym typeface="Symbol" panose="05050102010706020507" pitchFamily="18" charset="2"/>
                </a:rPr>
                <a:t></a:t>
              </a:r>
              <a:r>
                <a:rPr lang="it-IT" sz="2800" dirty="0">
                  <a:latin typeface="Comic Sans MS" panose="030F0702030302020204" pitchFamily="66" charset="0"/>
                </a:rPr>
                <a:t>10</a:t>
              </a:r>
              <a:r>
                <a:rPr lang="it-IT" sz="2800" baseline="30000" dirty="0">
                  <a:latin typeface="Comic Sans MS" panose="030F0702030302020204" pitchFamily="66" charset="0"/>
                </a:rPr>
                <a:t>7 </a:t>
              </a:r>
              <a:r>
                <a:rPr lang="it-IT" sz="2800" dirty="0">
                  <a:latin typeface="Comic Sans MS" panose="030F0702030302020204" pitchFamily="66" charset="0"/>
                </a:rPr>
                <a:t>cm</a:t>
              </a:r>
              <a:r>
                <a:rPr lang="it-IT" sz="2800" baseline="30000" dirty="0">
                  <a:latin typeface="Comic Sans MS" panose="030F0702030302020204" pitchFamily="66" charset="0"/>
                </a:rPr>
                <a:t>-2</a:t>
              </a:r>
              <a:r>
                <a:rPr lang="it-IT" sz="2800" dirty="0">
                  <a:latin typeface="Comic Sans MS" panose="030F0702030302020204" pitchFamily="66" charset="0"/>
                </a:rPr>
                <a:t>) </a:t>
              </a:r>
              <a:r>
                <a:rPr lang="it-IT" sz="2800" dirty="0" err="1">
                  <a:latin typeface="Comic Sans MS" panose="030F0702030302020204" pitchFamily="66" charset="0"/>
                </a:rPr>
                <a:t>implantation</a:t>
              </a:r>
              <a:r>
                <a:rPr lang="it-IT" sz="2800" dirty="0">
                  <a:latin typeface="Comic Sans MS" panose="030F0702030302020204" pitchFamily="66" charset="0"/>
                </a:rPr>
                <a:t> in </a:t>
              </a:r>
              <a:r>
                <a:rPr lang="it-IT" sz="2800" dirty="0" err="1">
                  <a:latin typeface="Comic Sans MS" panose="030F0702030302020204" pitchFamily="66" charset="0"/>
                </a:rPr>
                <a:t>Phosphorus</a:t>
              </a:r>
              <a:r>
                <a:rPr lang="it-IT" sz="2800" dirty="0">
                  <a:latin typeface="Comic Sans MS" panose="030F0702030302020204" pitchFamily="66" charset="0"/>
                </a:rPr>
                <a:t> </a:t>
              </a:r>
              <a:r>
                <a:rPr lang="it-IT" sz="2800" dirty="0" err="1">
                  <a:latin typeface="Comic Sans MS" panose="030F0702030302020204" pitchFamily="66" charset="0"/>
                </a:rPr>
                <a:t>doped</a:t>
              </a:r>
              <a:r>
                <a:rPr lang="it-IT" sz="2800" dirty="0">
                  <a:latin typeface="Comic Sans MS" panose="030F0702030302020204" pitchFamily="66" charset="0"/>
                </a:rPr>
                <a:t> </a:t>
              </a:r>
              <a:r>
                <a:rPr lang="it-IT" sz="2800" dirty="0" err="1">
                  <a:latin typeface="Comic Sans MS" panose="030F0702030302020204" pitchFamily="66" charset="0"/>
                </a:rPr>
                <a:t>diamond</a:t>
              </a:r>
              <a:r>
                <a:rPr lang="it-IT" sz="2800" dirty="0">
                  <a:latin typeface="Comic Sans MS" panose="030F0702030302020204" pitchFamily="66" charset="0"/>
                </a:rPr>
                <a:t> (</a:t>
              </a:r>
              <a:r>
                <a:rPr lang="it-IT" sz="2800" dirty="0" err="1">
                  <a:latin typeface="Comic Sans MS" panose="030F0702030302020204" pitchFamily="66" charset="0"/>
                </a:rPr>
                <a:t>grown</a:t>
              </a:r>
              <a:r>
                <a:rPr lang="it-IT" sz="2800" dirty="0">
                  <a:latin typeface="Comic Sans MS" panose="030F0702030302020204" pitchFamily="66" charset="0"/>
                </a:rPr>
                <a:t> </a:t>
              </a:r>
              <a:r>
                <a:rPr lang="it-IT" sz="2800" dirty="0" err="1">
                  <a:latin typeface="Comic Sans MS" panose="030F0702030302020204" pitchFamily="66" charset="0"/>
                </a:rPr>
                <a:t>at</a:t>
              </a:r>
              <a:r>
                <a:rPr lang="it-IT" sz="2800" dirty="0">
                  <a:latin typeface="Comic Sans MS" panose="030F0702030302020204" pitchFamily="66" charset="0"/>
                </a:rPr>
                <a:t> 5000 ppm of PH</a:t>
              </a:r>
              <a:r>
                <a:rPr lang="it-IT" sz="2800" baseline="-25000" dirty="0">
                  <a:latin typeface="Comic Sans MS" panose="030F0702030302020204" pitchFamily="66" charset="0"/>
                </a:rPr>
                <a:t>3</a:t>
              </a:r>
              <a:r>
                <a:rPr lang="it-IT" sz="2800" dirty="0">
                  <a:latin typeface="Comic Sans MS" panose="030F0702030302020204" pitchFamily="66" charset="0"/>
                </a:rPr>
                <a:t>/CH</a:t>
              </a:r>
              <a:r>
                <a:rPr lang="it-IT" sz="2800" baseline="-25000" dirty="0">
                  <a:latin typeface="Comic Sans MS" panose="030F0702030302020204" pitchFamily="66" charset="0"/>
                </a:rPr>
                <a:t>4</a:t>
              </a:r>
              <a:r>
                <a:rPr lang="it-IT" sz="2800" dirty="0">
                  <a:latin typeface="Comic Sans MS" panose="030F0702030302020204" pitchFamily="66" charset="0"/>
                </a:rPr>
                <a:t>)</a:t>
              </a:r>
            </a:p>
            <a:p>
              <a:r>
                <a:rPr lang="it-IT" sz="2800" dirty="0" err="1">
                  <a:latin typeface="Comic Sans MS" panose="030F0702030302020204" pitchFamily="66" charset="0"/>
                </a:rPr>
                <a:t>results</a:t>
              </a:r>
              <a:r>
                <a:rPr lang="it-IT" sz="2800" dirty="0">
                  <a:latin typeface="Comic Sans MS" panose="030F0702030302020204" pitchFamily="66" charset="0"/>
                </a:rPr>
                <a:t> in </a:t>
              </a:r>
              <a:r>
                <a:rPr lang="it-IT" sz="2800" dirty="0" err="1">
                  <a:latin typeface="Comic Sans MS" panose="030F0702030302020204" pitchFamily="66" charset="0"/>
                </a:rPr>
                <a:t>well</a:t>
              </a:r>
              <a:r>
                <a:rPr lang="it-IT" sz="2800" dirty="0">
                  <a:latin typeface="Comic Sans MS" panose="030F0702030302020204" pitchFamily="66" charset="0"/>
                </a:rPr>
                <a:t> </a:t>
              </a:r>
              <a:r>
                <a:rPr lang="it-IT" sz="2800" dirty="0" err="1">
                  <a:latin typeface="Comic Sans MS" panose="030F0702030302020204" pitchFamily="66" charset="0"/>
                </a:rPr>
                <a:t>separated</a:t>
              </a:r>
              <a:r>
                <a:rPr lang="it-IT" sz="2800" dirty="0">
                  <a:latin typeface="Comic Sans MS" panose="030F0702030302020204" pitchFamily="66" charset="0"/>
                </a:rPr>
                <a:t> </a:t>
              </a:r>
              <a:r>
                <a:rPr lang="it-IT" sz="2800" dirty="0" err="1">
                  <a:latin typeface="Comic Sans MS" panose="030F0702030302020204" pitchFamily="66" charset="0"/>
                </a:rPr>
                <a:t>luminescent</a:t>
              </a:r>
              <a:r>
                <a:rPr lang="it-IT" sz="2800" dirty="0">
                  <a:latin typeface="Comic Sans MS" panose="030F0702030302020204" pitchFamily="66" charset="0"/>
                </a:rPr>
                <a:t> centers…</a:t>
              </a:r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106533F0-390E-4187-8AFF-F2C98AA55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3673" y="1587563"/>
              <a:ext cx="2006788" cy="40189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A15A2A24-A57C-460D-B5A5-E88D7C5D8A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2141" y="2844800"/>
              <a:ext cx="2175119" cy="27678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54C95DA0-AB6C-4624-9733-36D3E7B4E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6715" y="2946400"/>
              <a:ext cx="2942956" cy="27635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0BA76C8-096D-403C-A10D-0B895CD8ED54}"/>
              </a:ext>
            </a:extLst>
          </p:cNvPr>
          <p:cNvGrpSpPr/>
          <p:nvPr/>
        </p:nvGrpSpPr>
        <p:grpSpPr>
          <a:xfrm>
            <a:off x="-21754" y="1437428"/>
            <a:ext cx="7707878" cy="4161849"/>
            <a:chOff x="-21754" y="1437428"/>
            <a:chExt cx="7707878" cy="4161849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66BB5596-1A92-4063-8494-02D7A65AF908}"/>
                </a:ext>
              </a:extLst>
            </p:cNvPr>
            <p:cNvGrpSpPr/>
            <p:nvPr/>
          </p:nvGrpSpPr>
          <p:grpSpPr>
            <a:xfrm>
              <a:off x="-21754" y="1437428"/>
              <a:ext cx="7662759" cy="4161849"/>
              <a:chOff x="-21754" y="1437428"/>
              <a:chExt cx="7662759" cy="4161849"/>
            </a:xfrm>
          </p:grpSpPr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EB37106-20A6-4340-A0EB-DD9927F227DD}"/>
                  </a:ext>
                </a:extLst>
              </p:cNvPr>
              <p:cNvSpPr txBox="1"/>
              <p:nvPr/>
            </p:nvSpPr>
            <p:spPr>
              <a:xfrm>
                <a:off x="-21754" y="1437428"/>
                <a:ext cx="3027286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>
                    <a:latin typeface="Comic Sans MS" panose="030F0702030302020204" pitchFamily="66" charset="0"/>
                  </a:rPr>
                  <a:t>… </a:t>
                </a:r>
                <a:r>
                  <a:rPr lang="it-IT" sz="2800" dirty="0" err="1">
                    <a:latin typeface="Comic Sans MS" panose="030F0702030302020204" pitchFamily="66" charset="0"/>
                  </a:rPr>
                  <a:t>exhibiting</a:t>
                </a:r>
                <a:r>
                  <a:rPr lang="it-IT" sz="2800" dirty="0">
                    <a:latin typeface="Comic Sans MS" panose="030F0702030302020204" pitchFamily="66" charset="0"/>
                  </a:rPr>
                  <a:t> 738 nm </a:t>
                </a:r>
                <a:r>
                  <a:rPr lang="it-IT" sz="2800" dirty="0" err="1">
                    <a:latin typeface="Comic Sans MS" panose="030F0702030302020204" pitchFamily="66" charset="0"/>
                  </a:rPr>
                  <a:t>luminescence</a:t>
                </a:r>
                <a:r>
                  <a:rPr lang="it-IT" sz="2800" dirty="0">
                    <a:latin typeface="Comic Sans MS" panose="030F0702030302020204" pitchFamily="66" charset="0"/>
                  </a:rPr>
                  <a:t> with </a:t>
                </a:r>
                <a:r>
                  <a:rPr lang="it-IT" sz="2800" dirty="0">
                    <a:latin typeface="Comic Sans MS" panose="030F0702030302020204" pitchFamily="66" charset="0"/>
                    <a:sym typeface="Symbol" panose="05050102010706020507" pitchFamily="18" charset="2"/>
                  </a:rPr>
                  <a:t>7.6 nm FWHM, over a background </a:t>
                </a:r>
                <a:r>
                  <a:rPr lang="it-IT" sz="2800" dirty="0" err="1">
                    <a:latin typeface="Comic Sans MS" panose="030F0702030302020204" pitchFamily="66" charset="0"/>
                    <a:sym typeface="Symbol" panose="05050102010706020507" pitchFamily="18" charset="2"/>
                  </a:rPr>
                  <a:t>which</a:t>
                </a:r>
                <a:r>
                  <a:rPr lang="it-IT" sz="2800" dirty="0">
                    <a:latin typeface="Comic Sans MS" panose="030F0702030302020204" pitchFamily="66" charset="0"/>
                    <a:sym typeface="Symbol" panose="05050102010706020507" pitchFamily="18" charset="2"/>
                  </a:rPr>
                  <a:t> </a:t>
                </a:r>
                <a:r>
                  <a:rPr lang="it-IT" sz="2800" dirty="0" err="1">
                    <a:latin typeface="Comic Sans MS" panose="030F0702030302020204" pitchFamily="66" charset="0"/>
                    <a:sym typeface="Symbol" panose="05050102010706020507" pitchFamily="18" charset="2"/>
                  </a:rPr>
                  <a:t>is</a:t>
                </a:r>
                <a:r>
                  <a:rPr lang="it-IT" sz="2800" dirty="0">
                    <a:latin typeface="Comic Sans MS" panose="030F0702030302020204" pitchFamily="66" charset="0"/>
                    <a:sym typeface="Symbol" panose="05050102010706020507" pitchFamily="18" charset="2"/>
                  </a:rPr>
                  <a:t> </a:t>
                </a:r>
                <a:r>
                  <a:rPr lang="it-IT" sz="2800" dirty="0" err="1">
                    <a:latin typeface="Comic Sans MS" panose="030F0702030302020204" pitchFamily="66" charset="0"/>
                    <a:sym typeface="Symbol" panose="05050102010706020507" pitchFamily="18" charset="2"/>
                  </a:rPr>
                  <a:t>separable</a:t>
                </a:r>
                <a:r>
                  <a:rPr lang="it-IT" sz="2800" dirty="0">
                    <a:latin typeface="Comic Sans MS" panose="030F0702030302020204" pitchFamily="66" charset="0"/>
                    <a:sym typeface="Symbol" panose="05050102010706020507" pitchFamily="18" charset="2"/>
                  </a:rPr>
                  <a:t> from </a:t>
                </a:r>
                <a:r>
                  <a:rPr lang="it-IT" sz="2800" dirty="0" err="1">
                    <a:latin typeface="Comic Sans MS" panose="030F0702030302020204" pitchFamily="66" charset="0"/>
                    <a:sym typeface="Symbol" panose="05050102010706020507" pitchFamily="18" charset="2"/>
                  </a:rPr>
                  <a:t>signal</a:t>
                </a:r>
                <a:r>
                  <a:rPr lang="it-IT" sz="2800" dirty="0">
                    <a:latin typeface="Comic Sans MS" panose="030F0702030302020204" pitchFamily="66" charset="0"/>
                    <a:sym typeface="Symbol" panose="05050102010706020507" pitchFamily="18" charset="2"/>
                  </a:rPr>
                  <a:t> </a:t>
                </a:r>
                <a:r>
                  <a:rPr lang="it-IT" sz="2800" dirty="0" err="1">
                    <a:latin typeface="Comic Sans MS" panose="030F0702030302020204" pitchFamily="66" charset="0"/>
                    <a:sym typeface="Symbol" panose="05050102010706020507" pitchFamily="18" charset="2"/>
                  </a:rPr>
                  <a:t>below</a:t>
                </a:r>
                <a:r>
                  <a:rPr lang="it-IT" sz="2800" dirty="0">
                    <a:latin typeface="Comic Sans MS" panose="030F0702030302020204" pitchFamily="66" charset="0"/>
                    <a:sym typeface="Symbol" panose="05050102010706020507" pitchFamily="18" charset="2"/>
                  </a:rPr>
                  <a:t> </a:t>
                </a:r>
                <a:r>
                  <a:rPr lang="it-IT" sz="2800" dirty="0" err="1">
                    <a:latin typeface="Comic Sans MS" panose="030F0702030302020204" pitchFamily="66" charset="0"/>
                    <a:sym typeface="Symbol" panose="05050102010706020507" pitchFamily="18" charset="2"/>
                  </a:rPr>
                  <a:t>saturation</a:t>
                </a:r>
                <a:r>
                  <a:rPr lang="it-IT" sz="2800" dirty="0">
                    <a:latin typeface="Comic Sans MS" panose="030F0702030302020204" pitchFamily="66" charset="0"/>
                    <a:sym typeface="Symbol" panose="05050102010706020507" pitchFamily="18" charset="2"/>
                  </a:rPr>
                  <a:t>.</a:t>
                </a:r>
                <a:endParaRPr lang="it-IT" sz="2800" dirty="0"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FB177F55-A5D6-4BDF-980A-16C219CAA2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8917" y="4430028"/>
                <a:ext cx="5562088" cy="1094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444E3BD0-A8CE-4F6E-AF4B-BCC767E7CE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8916" y="4826503"/>
                <a:ext cx="5485666" cy="7727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8FBF8654-ED7C-4500-A976-831D2B810A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7091" y="2065042"/>
              <a:ext cx="4869033" cy="8813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70BE07E-865F-40F8-AFC9-7534E02B08ED}"/>
              </a:ext>
            </a:extLst>
          </p:cNvPr>
          <p:cNvGrpSpPr/>
          <p:nvPr/>
        </p:nvGrpSpPr>
        <p:grpSpPr>
          <a:xfrm>
            <a:off x="62970" y="1324389"/>
            <a:ext cx="4366690" cy="4832092"/>
            <a:chOff x="31288" y="1357074"/>
            <a:chExt cx="4366690" cy="4832092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4534E5B-81FF-4038-997A-2D15723E764E}"/>
                </a:ext>
              </a:extLst>
            </p:cNvPr>
            <p:cNvSpPr txBox="1"/>
            <p:nvPr/>
          </p:nvSpPr>
          <p:spPr>
            <a:xfrm>
              <a:off x="31288" y="1357074"/>
              <a:ext cx="3027286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err="1">
                  <a:latin typeface="Comic Sans MS" panose="030F0702030302020204" pitchFamily="66" charset="0"/>
                </a:rPr>
                <a:t>Anticoincidence</a:t>
              </a:r>
              <a:r>
                <a:rPr lang="it-IT" sz="2800" dirty="0">
                  <a:latin typeface="Comic Sans MS" panose="030F0702030302020204" pitchFamily="66" charset="0"/>
                </a:rPr>
                <a:t> </a:t>
              </a:r>
              <a:r>
                <a:rPr lang="it-IT" sz="2800" dirty="0" err="1">
                  <a:latin typeface="Comic Sans MS" panose="030F0702030302020204" pitchFamily="66" charset="0"/>
                </a:rPr>
                <a:t>measurements</a:t>
              </a:r>
              <a:r>
                <a:rPr lang="it-IT" sz="2800" dirty="0">
                  <a:latin typeface="Comic Sans MS" panose="030F0702030302020204" pitchFamily="66" charset="0"/>
                </a:rPr>
                <a:t> shows </a:t>
              </a:r>
              <a:r>
                <a:rPr lang="it-IT" sz="2800" dirty="0" err="1">
                  <a:latin typeface="Comic Sans MS" panose="030F0702030302020204" pitchFamily="66" charset="0"/>
                </a:rPr>
                <a:t>difinitely</a:t>
              </a:r>
              <a:r>
                <a:rPr lang="it-IT" sz="2800" dirty="0">
                  <a:latin typeface="Comic Sans MS" panose="030F0702030302020204" pitchFamily="66" charset="0"/>
                </a:rPr>
                <a:t> single-</a:t>
              </a:r>
              <a:r>
                <a:rPr lang="it-IT" sz="2800" dirty="0" err="1">
                  <a:latin typeface="Comic Sans MS" panose="030F0702030302020204" pitchFamily="66" charset="0"/>
                </a:rPr>
                <a:t>photon</a:t>
              </a:r>
              <a:r>
                <a:rPr lang="it-IT" sz="2800" dirty="0">
                  <a:latin typeface="Comic Sans MS" panose="030F0702030302020204" pitchFamily="66" charset="0"/>
                </a:rPr>
                <a:t> </a:t>
              </a:r>
              <a:r>
                <a:rPr lang="it-IT" sz="2800" dirty="0" err="1">
                  <a:latin typeface="Comic Sans MS" panose="030F0702030302020204" pitchFamily="66" charset="0"/>
                </a:rPr>
                <a:t>emission</a:t>
              </a:r>
              <a:r>
                <a:rPr lang="it-IT" sz="2800" dirty="0">
                  <a:latin typeface="Comic Sans MS" panose="030F0702030302020204" pitchFamily="66" charset="0"/>
                </a:rPr>
                <a:t> </a:t>
              </a:r>
              <a:r>
                <a:rPr lang="it-IT" sz="2800" dirty="0" err="1">
                  <a:latin typeface="Comic Sans MS" panose="030F0702030302020204" pitchFamily="66" charset="0"/>
                </a:rPr>
                <a:t>conditions</a:t>
              </a:r>
              <a:r>
                <a:rPr lang="it-IT" sz="2800" dirty="0">
                  <a:latin typeface="Comic Sans MS" panose="030F0702030302020204" pitchFamily="66" charset="0"/>
                </a:rPr>
                <a:t>.</a:t>
              </a:r>
            </a:p>
            <a:p>
              <a:r>
                <a:rPr lang="it-IT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first </a:t>
              </a:r>
              <a:r>
                <a:rPr lang="it-IT" sz="28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assessment</a:t>
              </a:r>
              <a:r>
                <a:rPr lang="it-IT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of </a:t>
              </a:r>
              <a:r>
                <a:rPr lang="it-IT" sz="28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such</a:t>
              </a:r>
              <a:r>
                <a:rPr lang="it-IT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a </a:t>
              </a:r>
              <a:r>
                <a:rPr lang="it-IT" sz="28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behavior</a:t>
              </a:r>
              <a:r>
                <a:rPr lang="it-IT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in n-</a:t>
              </a:r>
              <a:r>
                <a:rPr lang="it-IT" sz="28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doped</a:t>
              </a:r>
              <a:r>
                <a:rPr lang="it-IT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sz="28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diamond</a:t>
              </a:r>
              <a:r>
                <a:rPr lang="it-IT" sz="2800" dirty="0">
                  <a:latin typeface="Comic Sans MS" panose="030F0702030302020204" pitchFamily="66" charset="0"/>
                </a:rPr>
                <a:t>.</a:t>
              </a:r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B10B4FE4-BDC2-47F1-B8B6-0CC2EDE03626}"/>
                </a:ext>
              </a:extLst>
            </p:cNvPr>
            <p:cNvCxnSpPr/>
            <p:nvPr/>
          </p:nvCxnSpPr>
          <p:spPr>
            <a:xfrm>
              <a:off x="1976582" y="3773120"/>
              <a:ext cx="2421396" cy="12646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66F66E1-8921-4063-898B-A7C37FDE59A8}"/>
              </a:ext>
            </a:extLst>
          </p:cNvPr>
          <p:cNvSpPr txBox="1"/>
          <p:nvPr/>
        </p:nvSpPr>
        <p:spPr>
          <a:xfrm>
            <a:off x="-58621" y="1324389"/>
            <a:ext cx="30272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omic Sans MS" panose="030F0702030302020204" pitchFamily="66" charset="0"/>
              </a:rPr>
              <a:t>The work </a:t>
            </a:r>
            <a:r>
              <a:rPr lang="it-IT" sz="2800" dirty="0" err="1">
                <a:latin typeface="Comic Sans MS" panose="030F0702030302020204" pitchFamily="66" charset="0"/>
              </a:rPr>
              <a:t>is</a:t>
            </a:r>
            <a:r>
              <a:rPr lang="it-IT" sz="2800" dirty="0">
                <a:latin typeface="Comic Sans MS" panose="030F0702030302020204" pitchFamily="66" charset="0"/>
              </a:rPr>
              <a:t> in progress </a:t>
            </a:r>
            <a:r>
              <a:rPr lang="it-IT" sz="2800" dirty="0" err="1">
                <a:latin typeface="Comic Sans MS" panose="030F0702030302020204" pitchFamily="66" charset="0"/>
              </a:rPr>
              <a:t>trying</a:t>
            </a:r>
            <a:r>
              <a:rPr lang="it-IT" sz="2800" dirty="0">
                <a:latin typeface="Comic Sans MS" panose="030F0702030302020204" pitchFamily="66" charset="0"/>
              </a:rPr>
              <a:t> to </a:t>
            </a:r>
            <a:r>
              <a:rPr lang="it-IT" sz="2800" dirty="0" err="1">
                <a:latin typeface="Comic Sans MS" panose="030F0702030302020204" pitchFamily="66" charset="0"/>
              </a:rPr>
              <a:t>explore</a:t>
            </a:r>
            <a:r>
              <a:rPr lang="it-IT" sz="2800" dirty="0">
                <a:latin typeface="Comic Sans MS" panose="030F0702030302020204" pitchFamily="66" charset="0"/>
              </a:rPr>
              <a:t> the </a:t>
            </a:r>
            <a:r>
              <a:rPr lang="it-IT" sz="2800" dirty="0" err="1">
                <a:latin typeface="Comic Sans MS" panose="030F0702030302020204" pitchFamily="66" charset="0"/>
              </a:rPr>
              <a:t>issue</a:t>
            </a:r>
            <a:r>
              <a:rPr lang="it-IT" sz="2800" dirty="0">
                <a:latin typeface="Comic Sans MS" panose="030F0702030302020204" pitchFamily="66" charset="0"/>
              </a:rPr>
              <a:t> of </a:t>
            </a:r>
            <a:r>
              <a:rPr lang="it-IT" sz="2800" dirty="0" err="1">
                <a:latin typeface="Comic Sans MS" panose="030F0702030302020204" pitchFamily="66" charset="0"/>
              </a:rPr>
              <a:t>electrical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excitation</a:t>
            </a:r>
            <a:r>
              <a:rPr lang="it-IT" sz="2800" dirty="0">
                <a:latin typeface="Comic Sans MS" panose="030F0702030302020204" pitchFamily="66" charset="0"/>
              </a:rPr>
              <a:t> and </a:t>
            </a:r>
            <a:r>
              <a:rPr lang="it-IT" sz="2800" dirty="0" err="1">
                <a:latin typeface="Comic Sans MS" panose="030F0702030302020204" pitchFamily="66" charset="0"/>
              </a:rPr>
              <a:t>detection</a:t>
            </a:r>
            <a:r>
              <a:rPr lang="it-IT" sz="2800" dirty="0">
                <a:latin typeface="Comic Sans MS" panose="030F0702030302020204" pitchFamily="66" charset="0"/>
              </a:rPr>
              <a:t> of single </a:t>
            </a:r>
            <a:r>
              <a:rPr lang="it-IT" sz="2800" dirty="0" err="1">
                <a:latin typeface="Comic Sans MS" panose="030F0702030302020204" pitchFamily="66" charset="0"/>
              </a:rPr>
              <a:t>photon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emission</a:t>
            </a:r>
            <a:r>
              <a:rPr lang="it-IT" sz="2800" dirty="0">
                <a:latin typeface="Comic Sans MS" panose="030F0702030302020204" pitchFamily="66" charset="0"/>
              </a:rPr>
              <a:t> in the </a:t>
            </a:r>
            <a:r>
              <a:rPr lang="it-IT" sz="2800" dirty="0" err="1">
                <a:latin typeface="Comic Sans MS" panose="030F0702030302020204" pitchFamily="66" charset="0"/>
              </a:rPr>
              <a:t>depletion</a:t>
            </a:r>
            <a:r>
              <a:rPr lang="it-IT" sz="2800" dirty="0">
                <a:latin typeface="Comic Sans MS" panose="030F0702030302020204" pitchFamily="66" charset="0"/>
              </a:rPr>
              <a:t> zone of </a:t>
            </a:r>
            <a:r>
              <a:rPr lang="it-IT" sz="2800" dirty="0" err="1">
                <a:latin typeface="Comic Sans MS" panose="030F0702030302020204" pitchFamily="66" charset="0"/>
              </a:rPr>
              <a:t>Schottky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diodes</a:t>
            </a:r>
            <a:r>
              <a:rPr lang="it-IT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DED165E1-B61F-4938-9C84-F1A9D745B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685" y="5804440"/>
            <a:ext cx="5856601" cy="2895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E79A2BEE-B8AC-4CD4-85AF-D0C1EB5E5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242" y="6078356"/>
            <a:ext cx="5908201" cy="514667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ECD05F1-6546-4902-9826-226DD27E5A56}"/>
              </a:ext>
            </a:extLst>
          </p:cNvPr>
          <p:cNvSpPr txBox="1"/>
          <p:nvPr/>
        </p:nvSpPr>
        <p:spPr>
          <a:xfrm>
            <a:off x="3157921" y="6536703"/>
            <a:ext cx="200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arXiv:1912.09352</a:t>
            </a:r>
          </a:p>
        </p:txBody>
      </p:sp>
    </p:spTree>
    <p:extLst>
      <p:ext uri="{BB962C8B-B14F-4D97-AF65-F5344CB8AC3E}">
        <p14:creationId xmlns:p14="http://schemas.microsoft.com/office/powerpoint/2010/main" val="27704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3ADCC2-0CF6-4DE2-85F7-093C0E3B0315}"/>
              </a:ext>
            </a:extLst>
          </p:cNvPr>
          <p:cNvSpPr txBox="1"/>
          <p:nvPr/>
        </p:nvSpPr>
        <p:spPr>
          <a:xfrm>
            <a:off x="239695" y="1367161"/>
            <a:ext cx="8522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SiV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color centers implantation for QA</a:t>
            </a:r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9834DF-F18C-4482-8AAA-DC1A73D3480D}"/>
              </a:ext>
            </a:extLst>
          </p:cNvPr>
          <p:cNvSpPr txBox="1"/>
          <p:nvPr/>
        </p:nvSpPr>
        <p:spPr>
          <a:xfrm>
            <a:off x="239695" y="2310858"/>
            <a:ext cx="8771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707ECB-CE6B-4702-812C-85EF55F86E2B}"/>
              </a:ext>
            </a:extLst>
          </p:cNvPr>
          <p:cNvSpPr txBox="1"/>
          <p:nvPr/>
        </p:nvSpPr>
        <p:spPr>
          <a:xfrm>
            <a:off x="239695" y="3089431"/>
            <a:ext cx="8131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Characterization and post-processing at LENS and CNR-INO Florence</a:t>
            </a:r>
            <a:endParaRPr lang="it-IT" sz="3200" dirty="0">
              <a:solidFill>
                <a:srgbClr val="00B05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0F12C2-CC52-4EC7-9927-986A42F82F94}"/>
              </a:ext>
            </a:extLst>
          </p:cNvPr>
          <p:cNvSpPr txBox="1"/>
          <p:nvPr/>
        </p:nvSpPr>
        <p:spPr>
          <a:xfrm>
            <a:off x="239695" y="4424105"/>
            <a:ext cx="9117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Optical studies and device development with Lab. Of Nano-optics Siegen Univ. - Germany</a:t>
            </a:r>
            <a:endParaRPr lang="it-IT" sz="3200" dirty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70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E4A9A4-1240-4EFF-9CC2-D13AE96F7DC6}"/>
              </a:ext>
            </a:extLst>
          </p:cNvPr>
          <p:cNvSpPr txBox="1"/>
          <p:nvPr/>
        </p:nvSpPr>
        <p:spPr>
          <a:xfrm>
            <a:off x="292964" y="65169"/>
            <a:ext cx="8851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Device development with Lab. Of Nano-optics Siegen Univ. - Germany</a:t>
            </a:r>
            <a:endParaRPr lang="it-IT" sz="3200" dirty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429528-C599-42F3-971A-32E847C7C827}"/>
              </a:ext>
            </a:extLst>
          </p:cNvPr>
          <p:cNvSpPr txBox="1"/>
          <p:nvPr/>
        </p:nvSpPr>
        <p:spPr>
          <a:xfrm>
            <a:off x="455652" y="1063010"/>
            <a:ext cx="9495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latin typeface="Comic Sans MS" panose="030F0702030302020204" pitchFamily="66" charset="0"/>
              </a:rPr>
              <a:t>We</a:t>
            </a:r>
            <a:r>
              <a:rPr lang="it-IT" sz="2800" dirty="0">
                <a:latin typeface="Comic Sans MS" panose="030F0702030302020204" pitchFamily="66" charset="0"/>
              </a:rPr>
              <a:t> are </a:t>
            </a:r>
            <a:r>
              <a:rPr lang="it-IT" sz="2800" dirty="0" err="1">
                <a:latin typeface="Comic Sans MS" panose="030F0702030302020204" pitchFamily="66" charset="0"/>
              </a:rPr>
              <a:t>working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also</a:t>
            </a:r>
            <a:r>
              <a:rPr lang="it-IT" sz="2800" dirty="0">
                <a:latin typeface="Comic Sans MS" panose="030F0702030302020204" pitchFamily="66" charset="0"/>
              </a:rPr>
              <a:t> on Si-</a:t>
            </a:r>
            <a:r>
              <a:rPr lang="it-IT" sz="2800" dirty="0" err="1">
                <a:latin typeface="Comic Sans MS" panose="030F0702030302020204" pitchFamily="66" charset="0"/>
              </a:rPr>
              <a:t>implantation</a:t>
            </a:r>
            <a:r>
              <a:rPr lang="it-IT" sz="2800" dirty="0">
                <a:latin typeface="Comic Sans MS" panose="030F0702030302020204" pitchFamily="66" charset="0"/>
              </a:rPr>
              <a:t> in </a:t>
            </a:r>
            <a:r>
              <a:rPr lang="it-IT" sz="2800" dirty="0" err="1">
                <a:latin typeface="Comic Sans MS" panose="030F0702030302020204" pitchFamily="66" charset="0"/>
              </a:rPr>
              <a:t>polycr</a:t>
            </a:r>
            <a:r>
              <a:rPr lang="it-IT" sz="2800" dirty="0">
                <a:latin typeface="Comic Sans MS" panose="030F0702030302020204" pitchFamily="66" charset="0"/>
              </a:rPr>
              <a:t>. </a:t>
            </a:r>
            <a:r>
              <a:rPr lang="it-IT" sz="2800" dirty="0" err="1">
                <a:latin typeface="Comic Sans MS" panose="030F0702030302020204" pitchFamily="66" charset="0"/>
              </a:rPr>
              <a:t>diamond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membranes</a:t>
            </a:r>
            <a:r>
              <a:rPr lang="it-IT" sz="2800" dirty="0">
                <a:latin typeface="Comic Sans MS" panose="030F0702030302020204" pitchFamily="66" charset="0"/>
              </a:rPr>
              <a:t> (</a:t>
            </a:r>
            <a:r>
              <a:rPr lang="it-IT" sz="2800" dirty="0">
                <a:latin typeface="Comic Sans MS" panose="030F0702030302020204" pitchFamily="66" charset="0"/>
                <a:sym typeface="Symbol" panose="05050102010706020507" pitchFamily="18" charset="2"/>
              </a:rPr>
              <a:t>100 nm </a:t>
            </a:r>
            <a:r>
              <a:rPr lang="it-IT" sz="2800" dirty="0" err="1">
                <a:latin typeface="Comic Sans MS" panose="030F0702030302020204" pitchFamily="66" charset="0"/>
                <a:sym typeface="Symbol" panose="05050102010706020507" pitchFamily="18" charset="2"/>
              </a:rPr>
              <a:t>thickness</a:t>
            </a:r>
            <a:r>
              <a:rPr lang="it-IT" sz="2800" dirty="0">
                <a:latin typeface="Comic Sans MS" panose="030F0702030302020204" pitchFamily="66" charset="0"/>
                <a:sym typeface="Symbol" panose="05050102010706020507" pitchFamily="18" charset="2"/>
              </a:rPr>
              <a:t>)*</a:t>
            </a:r>
            <a:r>
              <a:rPr lang="it-IT" sz="28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7E9418-5170-4D95-82A0-1499362C4095}"/>
              </a:ext>
            </a:extLst>
          </p:cNvPr>
          <p:cNvSpPr txBox="1"/>
          <p:nvPr/>
        </p:nvSpPr>
        <p:spPr>
          <a:xfrm>
            <a:off x="429852" y="2021664"/>
            <a:ext cx="8989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omic Sans MS" panose="030F0702030302020204" pitchFamily="66" charset="0"/>
              </a:rPr>
              <a:t>Composite </a:t>
            </a:r>
            <a:r>
              <a:rPr lang="it-IT" sz="2800" dirty="0" err="1">
                <a:latin typeface="Comic Sans MS" panose="030F0702030302020204" pitchFamily="66" charset="0"/>
              </a:rPr>
              <a:t>diamond</a:t>
            </a:r>
            <a:r>
              <a:rPr lang="it-IT" sz="2800" dirty="0">
                <a:latin typeface="Comic Sans MS" panose="030F0702030302020204" pitchFamily="66" charset="0"/>
              </a:rPr>
              <a:t>-</a:t>
            </a:r>
            <a:r>
              <a:rPr lang="it-IT" sz="2800" dirty="0" err="1">
                <a:latin typeface="Comic Sans MS" panose="030F0702030302020204" pitchFamily="66" charset="0"/>
              </a:rPr>
              <a:t>silica</a:t>
            </a:r>
            <a:r>
              <a:rPr lang="it-IT" sz="2800" dirty="0">
                <a:latin typeface="Comic Sans MS" panose="030F0702030302020204" pitchFamily="66" charset="0"/>
              </a:rPr>
              <a:t>-metal </a:t>
            </a:r>
            <a:r>
              <a:rPr lang="it-IT" sz="2800" dirty="0" err="1">
                <a:latin typeface="Comic Sans MS" panose="030F0702030302020204" pitchFamily="66" charset="0"/>
              </a:rPr>
              <a:t>layered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structures</a:t>
            </a:r>
            <a:r>
              <a:rPr lang="it-IT" sz="2800" dirty="0">
                <a:latin typeface="Comic Sans MS" panose="030F0702030302020204" pitchFamily="66" charset="0"/>
              </a:rPr>
              <a:t> (</a:t>
            </a:r>
            <a:r>
              <a:rPr lang="it-IT" sz="2800" dirty="0" err="1">
                <a:latin typeface="Comic Sans MS" panose="030F0702030302020204" pitchFamily="66" charset="0"/>
              </a:rPr>
              <a:t>Yagi-Uda</a:t>
            </a:r>
            <a:r>
              <a:rPr lang="it-IT" sz="2800" dirty="0">
                <a:latin typeface="Comic Sans MS" panose="030F0702030302020204" pitchFamily="66" charset="0"/>
              </a:rPr>
              <a:t> antenna-like) are </a:t>
            </a:r>
            <a:r>
              <a:rPr lang="it-IT" sz="2800" dirty="0" err="1">
                <a:latin typeface="Comic Sans MS" panose="030F0702030302020204" pitchFamily="66" charset="0"/>
              </a:rPr>
              <a:t>capable</a:t>
            </a:r>
            <a:r>
              <a:rPr lang="it-IT" sz="2800" dirty="0">
                <a:latin typeface="Comic Sans MS" panose="030F0702030302020204" pitchFamily="66" charset="0"/>
              </a:rPr>
              <a:t> to </a:t>
            </a:r>
            <a:r>
              <a:rPr lang="it-IT" sz="2800" dirty="0" err="1">
                <a:latin typeface="Comic Sans MS" panose="030F0702030302020204" pitchFamily="66" charset="0"/>
              </a:rPr>
              <a:t>increment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directionality</a:t>
            </a:r>
            <a:r>
              <a:rPr lang="it-IT" sz="2800" dirty="0">
                <a:latin typeface="Comic Sans MS" panose="030F0702030302020204" pitchFamily="66" charset="0"/>
              </a:rPr>
              <a:t> and </a:t>
            </a:r>
            <a:r>
              <a:rPr lang="it-IT" sz="2800" dirty="0" err="1">
                <a:latin typeface="Comic Sans MS" panose="030F0702030302020204" pitchFamily="66" charset="0"/>
              </a:rPr>
              <a:t>efficiency</a:t>
            </a:r>
            <a:r>
              <a:rPr lang="it-IT" sz="2800" dirty="0">
                <a:latin typeface="Comic Sans MS" panose="030F0702030302020204" pitchFamily="66" charset="0"/>
              </a:rPr>
              <a:t> of color centers (</a:t>
            </a:r>
            <a:r>
              <a:rPr lang="it-IT" sz="2800" dirty="0" err="1">
                <a:latin typeface="Comic Sans MS" panose="030F0702030302020204" pitchFamily="66" charset="0"/>
              </a:rPr>
              <a:t>two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patents</a:t>
            </a:r>
            <a:r>
              <a:rPr lang="it-IT" sz="2800" dirty="0">
                <a:latin typeface="Comic Sans MS" panose="030F0702030302020204" pitchFamily="66" charset="0"/>
              </a:rPr>
              <a:t>, US and EU)</a:t>
            </a:r>
          </a:p>
        </p:txBody>
      </p:sp>
      <p:pic>
        <p:nvPicPr>
          <p:cNvPr id="21" name="Picture 4" descr="https://upload.wikimedia.org/wikipedia/commons/0/05/A8-8.jpg">
            <a:extLst>
              <a:ext uri="{FF2B5EF4-FFF2-40B4-BE49-F238E27FC236}">
                <a16:creationId xmlns:a16="http://schemas.microsoft.com/office/drawing/2014/main" id="{E2102367-4EB5-4F69-BABD-EBE32E1D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008" y="3867555"/>
            <a:ext cx="1762125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upload.wikimedia.org/wikipedia/commons/3/36/Yagi_antenna_animation_16_frame_1.6s.gif">
            <a:extLst>
              <a:ext uri="{FF2B5EF4-FFF2-40B4-BE49-F238E27FC236}">
                <a16:creationId xmlns:a16="http://schemas.microsoft.com/office/drawing/2014/main" id="{EA04BBBA-96BB-4539-BF74-0A3603F769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59" y="3991380"/>
            <a:ext cx="1623143" cy="206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29F957D4-934B-40AA-83AC-2E35A749C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736" y="3888259"/>
            <a:ext cx="1981216" cy="1015467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B07C0C39-E070-4949-BE2E-5D6FDCF36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898" y="3618467"/>
            <a:ext cx="2000918" cy="15550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91E3635-8E00-4CB0-ADF9-217AEAFA08CF}"/>
              </a:ext>
            </a:extLst>
          </p:cNvPr>
          <p:cNvGrpSpPr/>
          <p:nvPr/>
        </p:nvGrpSpPr>
        <p:grpSpPr>
          <a:xfrm>
            <a:off x="4394882" y="5371458"/>
            <a:ext cx="3916040" cy="1395284"/>
            <a:chOff x="4394882" y="5371458"/>
            <a:chExt cx="3916040" cy="1395284"/>
          </a:xfrm>
        </p:grpSpPr>
        <p:pic>
          <p:nvPicPr>
            <p:cNvPr id="26" name="Picture 19">
              <a:extLst>
                <a:ext uri="{FF2B5EF4-FFF2-40B4-BE49-F238E27FC236}">
                  <a16:creationId xmlns:a16="http://schemas.microsoft.com/office/drawing/2014/main" id="{D41F56E2-F767-4F94-80EC-A5FF98FF2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4882" y="5371458"/>
              <a:ext cx="1616924" cy="1395284"/>
            </a:xfrm>
            <a:prstGeom prst="rect">
              <a:avLst/>
            </a:prstGeom>
          </p:spPr>
        </p:pic>
        <p:pic>
          <p:nvPicPr>
            <p:cNvPr id="27" name="Picture 20">
              <a:extLst>
                <a:ext uri="{FF2B5EF4-FFF2-40B4-BE49-F238E27FC236}">
                  <a16:creationId xmlns:a16="http://schemas.microsoft.com/office/drawing/2014/main" id="{94F64043-4933-4874-8636-C576ECF60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9876" y="5371458"/>
              <a:ext cx="1541046" cy="1375601"/>
            </a:xfrm>
            <a:prstGeom prst="rect">
              <a:avLst/>
            </a:prstGeom>
          </p:spPr>
        </p:pic>
      </p:grpSp>
      <p:grpSp>
        <p:nvGrpSpPr>
          <p:cNvPr id="28" name="Group 25">
            <a:extLst>
              <a:ext uri="{FF2B5EF4-FFF2-40B4-BE49-F238E27FC236}">
                <a16:creationId xmlns:a16="http://schemas.microsoft.com/office/drawing/2014/main" id="{A939CB66-3D56-44F6-8212-910B0AD9EA26}"/>
              </a:ext>
            </a:extLst>
          </p:cNvPr>
          <p:cNvGrpSpPr/>
          <p:nvPr/>
        </p:nvGrpSpPr>
        <p:grpSpPr>
          <a:xfrm>
            <a:off x="4619003" y="5209495"/>
            <a:ext cx="3745185" cy="1533405"/>
            <a:chOff x="4674122" y="1666317"/>
            <a:chExt cx="3745185" cy="1533405"/>
          </a:xfrm>
        </p:grpSpPr>
        <p:pic>
          <p:nvPicPr>
            <p:cNvPr id="29" name="Picture 22">
              <a:extLst>
                <a:ext uri="{FF2B5EF4-FFF2-40B4-BE49-F238E27FC236}">
                  <a16:creationId xmlns:a16="http://schemas.microsoft.com/office/drawing/2014/main" id="{8F4D4B0F-B700-41FB-83EC-A67E97B13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491" y="1666317"/>
              <a:ext cx="1757816" cy="1513722"/>
            </a:xfrm>
            <a:prstGeom prst="rect">
              <a:avLst/>
            </a:prstGeom>
          </p:spPr>
        </p:pic>
        <p:pic>
          <p:nvPicPr>
            <p:cNvPr id="30" name="Picture 23">
              <a:extLst>
                <a:ext uri="{FF2B5EF4-FFF2-40B4-BE49-F238E27FC236}">
                  <a16:creationId xmlns:a16="http://schemas.microsoft.com/office/drawing/2014/main" id="{0A1DD9C7-33A5-4629-A145-BED0295E5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74122" y="1704843"/>
              <a:ext cx="1180248" cy="1494879"/>
            </a:xfrm>
            <a:prstGeom prst="rect">
              <a:avLst/>
            </a:prstGeom>
          </p:spPr>
        </p:pic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34A41CF-84E6-41AB-89C7-EF5B6C201146}"/>
              </a:ext>
            </a:extLst>
          </p:cNvPr>
          <p:cNvSpPr txBox="1"/>
          <p:nvPr/>
        </p:nvSpPr>
        <p:spPr>
          <a:xfrm>
            <a:off x="455652" y="1049302"/>
            <a:ext cx="8559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latin typeface="Comic Sans MS" panose="030F0702030302020204" pitchFamily="66" charset="0"/>
              </a:rPr>
              <a:t>SiV</a:t>
            </a:r>
            <a:r>
              <a:rPr lang="it-IT" sz="2800" dirty="0">
                <a:latin typeface="Comic Sans MS" panose="030F0702030302020204" pitchFamily="66" charset="0"/>
              </a:rPr>
              <a:t> centers embedded in a nano-</a:t>
            </a:r>
            <a:r>
              <a:rPr lang="it-IT" sz="2800" dirty="0" err="1">
                <a:latin typeface="Comic Sans MS" panose="030F0702030302020204" pitchFamily="66" charset="0"/>
              </a:rPr>
              <a:t>layered</a:t>
            </a:r>
            <a:r>
              <a:rPr lang="it-IT" sz="2800" dirty="0">
                <a:latin typeface="Comic Sans MS" panose="030F0702030302020204" pitchFamily="66" charset="0"/>
              </a:rPr>
              <a:t> antenna </a:t>
            </a:r>
            <a:r>
              <a:rPr lang="it-IT" sz="2800" dirty="0" err="1">
                <a:latin typeface="Comic Sans MS" panose="030F0702030302020204" pitchFamily="66" charset="0"/>
              </a:rPr>
              <a:t>have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shown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increased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directionality</a:t>
            </a:r>
            <a:r>
              <a:rPr lang="it-IT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60B6F81-F868-471C-AFC5-1FA092009B36}"/>
              </a:ext>
            </a:extLst>
          </p:cNvPr>
          <p:cNvSpPr txBox="1"/>
          <p:nvPr/>
        </p:nvSpPr>
        <p:spPr>
          <a:xfrm>
            <a:off x="455652" y="2081764"/>
            <a:ext cx="8989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omic Sans MS" panose="030F0702030302020204" pitchFamily="66" charset="0"/>
              </a:rPr>
              <a:t>Work </a:t>
            </a:r>
            <a:r>
              <a:rPr lang="it-IT" sz="2800" dirty="0" err="1">
                <a:latin typeface="Comic Sans MS" panose="030F0702030302020204" pitchFamily="66" charset="0"/>
              </a:rPr>
              <a:t>is</a:t>
            </a:r>
            <a:r>
              <a:rPr lang="it-IT" sz="2800" dirty="0">
                <a:latin typeface="Comic Sans MS" panose="030F0702030302020204" pitchFamily="66" charset="0"/>
              </a:rPr>
              <a:t> in progress to </a:t>
            </a:r>
            <a:r>
              <a:rPr lang="it-IT" sz="2800" dirty="0" err="1">
                <a:latin typeface="Comic Sans MS" panose="030F0702030302020204" pitchFamily="66" charset="0"/>
              </a:rPr>
              <a:t>improve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superficial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characteristics</a:t>
            </a:r>
            <a:r>
              <a:rPr lang="it-IT" sz="2800" dirty="0">
                <a:latin typeface="Comic Sans MS" panose="030F0702030302020204" pitchFamily="66" charset="0"/>
              </a:rPr>
              <a:t> of </a:t>
            </a:r>
            <a:r>
              <a:rPr lang="it-IT" sz="2800" dirty="0" err="1">
                <a:latin typeface="Comic Sans MS" panose="030F0702030302020204" pitchFamily="66" charset="0"/>
              </a:rPr>
              <a:t>diamond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films</a:t>
            </a:r>
            <a:r>
              <a:rPr lang="it-IT" sz="2800" dirty="0">
                <a:latin typeface="Comic Sans MS" panose="030F0702030302020204" pitchFamily="66" charset="0"/>
              </a:rPr>
              <a:t> and </a:t>
            </a:r>
            <a:r>
              <a:rPr lang="it-IT" sz="2800" dirty="0" err="1">
                <a:latin typeface="Comic Sans MS" panose="030F0702030302020204" pitchFamily="66" charset="0"/>
              </a:rPr>
              <a:t>optimize</a:t>
            </a:r>
            <a:r>
              <a:rPr lang="it-IT" sz="2800" dirty="0">
                <a:latin typeface="Comic Sans MS" panose="030F0702030302020204" pitchFamily="66" charset="0"/>
              </a:rPr>
              <a:t> optical </a:t>
            </a:r>
            <a:r>
              <a:rPr lang="it-IT" sz="2800" dirty="0" err="1">
                <a:latin typeface="Comic Sans MS" panose="030F0702030302020204" pitchFamily="66" charset="0"/>
              </a:rPr>
              <a:t>characteristics</a:t>
            </a:r>
            <a:r>
              <a:rPr lang="it-IT" sz="2800" dirty="0">
                <a:latin typeface="Comic Sans MS" panose="030F0702030302020204" pitchFamily="66" charset="0"/>
              </a:rPr>
              <a:t> of </a:t>
            </a:r>
            <a:r>
              <a:rPr lang="it-IT" sz="2800" dirty="0" err="1">
                <a:latin typeface="Comic Sans MS" panose="030F0702030302020204" pitchFamily="66" charset="0"/>
              </a:rPr>
              <a:t>SiV</a:t>
            </a:r>
            <a:r>
              <a:rPr lang="it-IT" sz="2800" dirty="0">
                <a:latin typeface="Comic Sans MS" panose="030F0702030302020204" pitchFamily="66" charset="0"/>
              </a:rPr>
              <a:t> centers.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B36329A-AFC6-4801-A45D-D61B073800CB}"/>
              </a:ext>
            </a:extLst>
          </p:cNvPr>
          <p:cNvSpPr/>
          <p:nvPr/>
        </p:nvSpPr>
        <p:spPr>
          <a:xfrm>
            <a:off x="72232" y="6113245"/>
            <a:ext cx="4493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*Highly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efficient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light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extraction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and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directional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emission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from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diamond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color centers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using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planar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Yagi-Uda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antennas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arXiv:1905.03363</a:t>
            </a:r>
          </a:p>
        </p:txBody>
      </p:sp>
    </p:spTree>
    <p:extLst>
      <p:ext uri="{BB962C8B-B14F-4D97-AF65-F5344CB8AC3E}">
        <p14:creationId xmlns:p14="http://schemas.microsoft.com/office/powerpoint/2010/main" val="213331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F6680E2-C24E-40E0-9D47-C352859B8797}"/>
              </a:ext>
            </a:extLst>
          </p:cNvPr>
          <p:cNvSpPr/>
          <p:nvPr/>
        </p:nvSpPr>
        <p:spPr>
          <a:xfrm>
            <a:off x="168674" y="0"/>
            <a:ext cx="8975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Silicon-vacancy color centers in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phosphorus-doped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diamond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Assegid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Mengistu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Flatae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Stefano Lagomarsino, Florian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Sledz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Navid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Soltani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Shannon S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Nicley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Ken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Haenen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Robert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Rechenberg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Michael F Becker, Silvio Sciortino, Nicla Gelli, Lorenzo Giuntini, Francesco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Taccetti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Mario Agio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arXiv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preprint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arXiv:1912.09352</a:t>
            </a:r>
            <a:endParaRPr lang="it-IT" sz="16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56580EB-023A-4CE4-98B5-8254AA827E3C}"/>
              </a:ext>
            </a:extLst>
          </p:cNvPr>
          <p:cNvSpPr/>
          <p:nvPr/>
        </p:nvSpPr>
        <p:spPr>
          <a:xfrm>
            <a:off x="168674" y="995977"/>
            <a:ext cx="89753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Exploring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ultrafast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single-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photon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emission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of silicon-vacancy color centers in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diamond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nano-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membranes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coupled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with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gold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nano-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cones</a:t>
            </a:r>
            <a:endParaRPr lang="it-IT" sz="1600" dirty="0">
              <a:solidFill>
                <a:srgbClr val="660099"/>
              </a:solidFill>
              <a:latin typeface="Arial" panose="020B0604020202020204" pitchFamily="34" charset="0"/>
            </a:endParaRPr>
          </a:p>
          <a:p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H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Kambalathmana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AM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Flatae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S Lagomarsino, H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Galal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F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Tantussi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GC Messina, E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Wörner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C Wild, N Gelli, S Sciortino, L Giuntini, F De Angelis, M Agio </a:t>
            </a:r>
            <a:r>
              <a:rPr lang="en-US" sz="1600" dirty="0">
                <a:solidFill>
                  <a:srgbClr val="777777"/>
                </a:solidFill>
                <a:latin typeface="Arial" panose="020B0604020202020204" pitchFamily="34" charset="0"/>
              </a:rPr>
              <a:t>Quantum Nanophotonic Materials, Devices, and Systems 2019 11091, 1109108</a:t>
            </a:r>
            <a:endParaRPr lang="it-IT" sz="16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21C2A6A-E471-4A35-813C-CC2C86364F6D}"/>
              </a:ext>
            </a:extLst>
          </p:cNvPr>
          <p:cNvSpPr/>
          <p:nvPr/>
        </p:nvSpPr>
        <p:spPr>
          <a:xfrm>
            <a:off x="168672" y="2217578"/>
            <a:ext cx="8806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Highly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efficient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light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extraction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and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directional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emission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from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diamond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color centers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using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planar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Yagi-Uda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antennas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Hossam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Galal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Assegid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M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Flatae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Stefano Lagomarsino, Gregor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Schulte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Christoph Wild,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Eckhard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Wörner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Nicla Gelli, Silvio Sciortino,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Holger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Schönherr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Lorenzo Giuntini, Mario Agio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arXiv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preprint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arXiv:1905.03363</a:t>
            </a:r>
            <a:endParaRPr lang="it-IT" sz="16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5345751-4E45-4A75-9DEF-479A2B4C9193}"/>
              </a:ext>
            </a:extLst>
          </p:cNvPr>
          <p:cNvSpPr/>
          <p:nvPr/>
        </p:nvSpPr>
        <p:spPr>
          <a:xfrm>
            <a:off x="168673" y="3197390"/>
            <a:ext cx="8682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Optical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properties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of silicon-vacancy color centers in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diamond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created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by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ion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implantation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and post-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annealing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Stefano Lagomarsino,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Assegid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M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Flatae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Silvio Sciortino, Federico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Gorelli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Mario Santoro, Francesco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Tantussi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Francesco De Angelis, Nicla Gelli, Francesco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Taccetti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Lorenzo Giuntini, Mario Agio Diamond and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Related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Materials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84, 196-203</a:t>
            </a:r>
            <a:endParaRPr lang="it-IT" sz="16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28D8D65-3CD0-4568-A991-6EE2ECEA12BB}"/>
              </a:ext>
            </a:extLst>
          </p:cNvPr>
          <p:cNvSpPr/>
          <p:nvPr/>
        </p:nvSpPr>
        <p:spPr>
          <a:xfrm>
            <a:off x="133162" y="4184633"/>
            <a:ext cx="86823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The center for production of single-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photon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emitters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at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electrostatic-deflector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line of the Tandem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accelerator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of LABEC (Florence)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Stefano Lagomarsino, Silvio Sciortino, Nicla Gelli,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Assegid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M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Flatae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Federico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Gorelli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Mario Santoro, Massimo Chiari, Caroline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Czelusniac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Mirko Massi, Francesco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Taccetti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Mario Agio, Lorenzo Giuntini </a:t>
            </a:r>
            <a:r>
              <a:rPr lang="en-US" sz="1600" dirty="0">
                <a:solidFill>
                  <a:srgbClr val="777777"/>
                </a:solidFill>
                <a:latin typeface="Arial" panose="020B0604020202020204" pitchFamily="34" charset="0"/>
              </a:rPr>
              <a:t>Nuclear Instruments and Methods in Physics Research Section B: Beam Interactions with Materials and Atoms 422,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31-40</a:t>
            </a:r>
            <a:endParaRPr lang="it-IT" sz="16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C920014-DE45-440D-8BBA-8C2C6DF3DC62}"/>
              </a:ext>
            </a:extLst>
          </p:cNvPr>
          <p:cNvSpPr/>
          <p:nvPr/>
        </p:nvSpPr>
        <p:spPr>
          <a:xfrm>
            <a:off x="133160" y="5604779"/>
            <a:ext cx="8930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Robust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luminescence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of the silicon-vacancy center in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diamond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at</a:t>
            </a:r>
            <a:r>
              <a:rPr lang="it-IT" sz="1600" dirty="0">
                <a:solidFill>
                  <a:srgbClr val="660099"/>
                </a:solidFill>
                <a:latin typeface="Arial" panose="020B0604020202020204" pitchFamily="34" charset="0"/>
              </a:rPr>
              <a:t> high </a:t>
            </a:r>
            <a:r>
              <a:rPr lang="it-IT" sz="1600" dirty="0" err="1">
                <a:solidFill>
                  <a:srgbClr val="660099"/>
                </a:solidFill>
                <a:latin typeface="Arial" panose="020B0604020202020204" pitchFamily="34" charset="0"/>
              </a:rPr>
              <a:t>temperatures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S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Stefano Lagomarsino, Federico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Gorelli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Mario Santoro, Nicole Fabbri, Ahmed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Hajeb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Silvio Sciortino, Lara Palla, Caroline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Czelusniak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Mirko Massi, Francesco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Taccetti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Lorenzo Giuntini, Nicla Gelli, Dmitry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Yu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Fedyanin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Francesco Saverio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Cataliotti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, Costanza Toninelli, Mario Agio AIP </a:t>
            </a:r>
            <a:r>
              <a:rPr lang="it-IT" sz="1600" dirty="0" err="1">
                <a:solidFill>
                  <a:srgbClr val="777777"/>
                </a:solidFill>
                <a:latin typeface="Arial" panose="020B0604020202020204" pitchFamily="34" charset="0"/>
              </a:rPr>
              <a:t>Advances</a:t>
            </a:r>
            <a:r>
              <a:rPr lang="it-IT" sz="1600" dirty="0">
                <a:solidFill>
                  <a:srgbClr val="777777"/>
                </a:solidFill>
                <a:latin typeface="Arial" panose="020B0604020202020204" pitchFamily="34" charset="0"/>
              </a:rPr>
              <a:t> 5 (12), 127117</a:t>
            </a:r>
            <a:endParaRPr lang="it-IT" sz="16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727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CasellaDiTesto 3">
            <a:extLst>
              <a:ext uri="{FF2B5EF4-FFF2-40B4-BE49-F238E27FC236}">
                <a16:creationId xmlns:a16="http://schemas.microsoft.com/office/drawing/2014/main" id="{2B2C128B-13FF-4F1D-9D75-20C511709846}"/>
              </a:ext>
            </a:extLst>
          </p:cNvPr>
          <p:cNvSpPr txBox="1"/>
          <p:nvPr/>
        </p:nvSpPr>
        <p:spPr>
          <a:xfrm>
            <a:off x="-1" y="0"/>
            <a:ext cx="3400149" cy="5016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silicon-vacancy single-photon emitters at the </a:t>
            </a:r>
            <a:r>
              <a:rPr lang="en-US" sz="3200" dirty="0" err="1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Tandetron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accelerator of INFN Florence for application in quantum technologies. </a:t>
            </a:r>
            <a:endParaRPr lang="it-IT" sz="32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ttangolo 9">
            <a:extLst>
              <a:ext uri="{FF2B5EF4-FFF2-40B4-BE49-F238E27FC236}">
                <a16:creationId xmlns:a16="http://schemas.microsoft.com/office/drawing/2014/main" id="{734DFCFD-D073-42CE-A25F-840B5140A6B5}"/>
              </a:ext>
            </a:extLst>
          </p:cNvPr>
          <p:cNvSpPr/>
          <p:nvPr/>
        </p:nvSpPr>
        <p:spPr>
          <a:xfrm>
            <a:off x="6631618" y="-8318"/>
            <a:ext cx="2512381" cy="45243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Stefano Lagomarsino, Silvio Sciortino,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Nicla Gelli,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Lorenzo Giuntini, Massimo Chiari, Francesco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Taccetti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Mirko Massi,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Lukas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Hunold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Florian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Sledz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Haritha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Kambalathmana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Assegid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M. </a:t>
            </a:r>
            <a:r>
              <a:rPr lang="it-IT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Flatae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Marco Bellini,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Chiara Corsi,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Mario Santoro,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and Mario Agio</a:t>
            </a:r>
          </a:p>
        </p:txBody>
      </p:sp>
    </p:spTree>
    <p:extLst>
      <p:ext uri="{BB962C8B-B14F-4D97-AF65-F5344CB8AC3E}">
        <p14:creationId xmlns:p14="http://schemas.microsoft.com/office/powerpoint/2010/main" val="1794969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A284507-A046-43AC-86A5-DE4BFB10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1" y="566146"/>
            <a:ext cx="2224689" cy="2395819"/>
          </a:xfrm>
          <a:prstGeom prst="rect">
            <a:avLst/>
          </a:prstGeom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73908E42-BE2B-40FE-B03E-BCFDBE5EFA6C}"/>
              </a:ext>
            </a:extLst>
          </p:cNvPr>
          <p:cNvSpPr txBox="1"/>
          <p:nvPr/>
        </p:nvSpPr>
        <p:spPr>
          <a:xfrm>
            <a:off x="159797" y="53754"/>
            <a:ext cx="8522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Diamond color centers implantation for QA</a:t>
            </a:r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635C0A-0F5E-4BD8-B3B5-22A6147445F4}"/>
              </a:ext>
            </a:extLst>
          </p:cNvPr>
          <p:cNvSpPr txBox="1"/>
          <p:nvPr/>
        </p:nvSpPr>
        <p:spPr>
          <a:xfrm>
            <a:off x="3140001" y="1107749"/>
            <a:ext cx="5542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The interest for (negative) Silicon-Vacancy centers arises from</a:t>
            </a:r>
            <a:endParaRPr lang="it-IT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27D0EE-4D25-4A08-95CF-C92583BA75BD}"/>
              </a:ext>
            </a:extLst>
          </p:cNvPr>
          <p:cNvSpPr txBox="1"/>
          <p:nvPr/>
        </p:nvSpPr>
        <p:spPr>
          <a:xfrm>
            <a:off x="34162" y="2999903"/>
            <a:ext cx="702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Strong brightness at room temperature</a:t>
            </a:r>
            <a:endParaRPr lang="it-IT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707C72-013D-4235-9FAA-A2F45D25F53E}"/>
              </a:ext>
            </a:extLst>
          </p:cNvPr>
          <p:cNvSpPr txBox="1"/>
          <p:nvPr/>
        </p:nvSpPr>
        <p:spPr>
          <a:xfrm>
            <a:off x="34162" y="3385281"/>
            <a:ext cx="7023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Emission concentrated in ZPL within down to 0.7 nm at room temperature</a:t>
            </a:r>
            <a:endParaRPr lang="it-IT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9DC7EC-BB5D-43F2-8396-8CC09065738F}"/>
              </a:ext>
            </a:extLst>
          </p:cNvPr>
          <p:cNvSpPr txBox="1"/>
          <p:nvPr/>
        </p:nvSpPr>
        <p:spPr>
          <a:xfrm>
            <a:off x="0" y="5200960"/>
            <a:ext cx="702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Doublet spin state of the gr. state</a:t>
            </a:r>
            <a:endParaRPr lang="it-IT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8EEC52-3496-4F97-866B-57937C782DC9}"/>
              </a:ext>
            </a:extLst>
          </p:cNvPr>
          <p:cNvSpPr txBox="1"/>
          <p:nvPr/>
        </p:nvSpPr>
        <p:spPr>
          <a:xfrm>
            <a:off x="17080" y="5568405"/>
            <a:ext cx="7023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Possibility to increase the (yet short) coherence time of the spin state (e.g. embedding in a </a:t>
            </a:r>
            <a:r>
              <a:rPr lang="en-US" sz="2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phononic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crystal)</a:t>
            </a:r>
            <a:endParaRPr lang="it-IT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DAE0A44-D42E-4FED-BAD3-13D353CDA032}"/>
              </a:ext>
            </a:extLst>
          </p:cNvPr>
          <p:cNvSpPr txBox="1"/>
          <p:nvPr/>
        </p:nvSpPr>
        <p:spPr>
          <a:xfrm>
            <a:off x="17081" y="4168342"/>
            <a:ext cx="7023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Short lifetime of excited state (1ns) </a:t>
            </a:r>
            <a:r>
              <a:rPr lang="en-US" sz="2400" dirty="0"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high emission rate</a:t>
            </a:r>
            <a:endParaRPr lang="it-IT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7896D8F-519A-4AF5-8ED5-FC1C91034F03}"/>
              </a:ext>
            </a:extLst>
          </p:cNvPr>
          <p:cNvGrpSpPr/>
          <p:nvPr/>
        </p:nvGrpSpPr>
        <p:grpSpPr>
          <a:xfrm>
            <a:off x="6480699" y="3084314"/>
            <a:ext cx="2861639" cy="1647484"/>
            <a:chOff x="6480699" y="3084314"/>
            <a:chExt cx="2861639" cy="1647484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46E04E0-EC13-4898-AC23-E18B9A884AE2}"/>
                </a:ext>
              </a:extLst>
            </p:cNvPr>
            <p:cNvSpPr txBox="1"/>
            <p:nvPr/>
          </p:nvSpPr>
          <p:spPr>
            <a:xfrm>
              <a:off x="6960430" y="3268734"/>
              <a:ext cx="23819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Single photon emission</a:t>
              </a:r>
              <a:endParaRPr lang="it-IT" sz="2800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Parentesi graffa chiusa 13">
              <a:extLst>
                <a:ext uri="{FF2B5EF4-FFF2-40B4-BE49-F238E27FC236}">
                  <a16:creationId xmlns:a16="http://schemas.microsoft.com/office/drawing/2014/main" id="{771F8DAF-3427-46DF-8C52-773803C5413B}"/>
                </a:ext>
              </a:extLst>
            </p:cNvPr>
            <p:cNvSpPr/>
            <p:nvPr/>
          </p:nvSpPr>
          <p:spPr>
            <a:xfrm>
              <a:off x="6480699" y="3084314"/>
              <a:ext cx="248575" cy="1647484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44B99080-CA81-4C49-B93F-318D99EDB7E5}"/>
              </a:ext>
            </a:extLst>
          </p:cNvPr>
          <p:cNvGrpSpPr/>
          <p:nvPr/>
        </p:nvGrpSpPr>
        <p:grpSpPr>
          <a:xfrm>
            <a:off x="6480699" y="4999339"/>
            <a:ext cx="2781403" cy="1854594"/>
            <a:chOff x="6480699" y="4999339"/>
            <a:chExt cx="2781403" cy="1854594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C2946AF-C7E1-41FB-B187-3D7AC153E5B3}"/>
                </a:ext>
              </a:extLst>
            </p:cNvPr>
            <p:cNvSpPr txBox="1"/>
            <p:nvPr/>
          </p:nvSpPr>
          <p:spPr>
            <a:xfrm>
              <a:off x="6880194" y="4999339"/>
              <a:ext cx="238190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Quantum information storage and manipulation</a:t>
              </a:r>
              <a:endParaRPr lang="it-IT" sz="2800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Parentesi graffa chiusa 15">
              <a:extLst>
                <a:ext uri="{FF2B5EF4-FFF2-40B4-BE49-F238E27FC236}">
                  <a16:creationId xmlns:a16="http://schemas.microsoft.com/office/drawing/2014/main" id="{B0F24CC0-7BEC-4773-B6C4-F7D6069C7241}"/>
                </a:ext>
              </a:extLst>
            </p:cNvPr>
            <p:cNvSpPr/>
            <p:nvPr/>
          </p:nvSpPr>
          <p:spPr>
            <a:xfrm>
              <a:off x="6480699" y="5206449"/>
              <a:ext cx="248575" cy="1647484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3223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magine 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161" y="29065"/>
            <a:ext cx="2492416" cy="1875481"/>
          </a:xfrm>
          <a:prstGeom prst="rect">
            <a:avLst/>
          </a:prstGeom>
        </p:spPr>
      </p:pic>
      <p:grpSp>
        <p:nvGrpSpPr>
          <p:cNvPr id="76" name="Gruppo 75"/>
          <p:cNvGrpSpPr/>
          <p:nvPr/>
        </p:nvGrpSpPr>
        <p:grpSpPr>
          <a:xfrm>
            <a:off x="-53711" y="-425004"/>
            <a:ext cx="3883710" cy="7120638"/>
            <a:chOff x="-53711" y="-425004"/>
            <a:chExt cx="3883710" cy="7120638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979207" y="1886428"/>
              <a:ext cx="7120638" cy="2497774"/>
            </a:xfrm>
            <a:prstGeom prst="rect">
              <a:avLst/>
            </a:prstGeom>
          </p:spPr>
        </p:pic>
        <p:sp>
          <p:nvSpPr>
            <p:cNvPr id="75" name="CasellaDiTesto 74"/>
            <p:cNvSpPr txBox="1"/>
            <p:nvPr/>
          </p:nvSpPr>
          <p:spPr>
            <a:xfrm>
              <a:off x="-53711" y="66474"/>
              <a:ext cx="248726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>
                  <a:latin typeface="Comic Sans MS" panose="030F0702030302020204" pitchFamily="66" charset="0"/>
                </a:rPr>
                <a:t>Tandetron</a:t>
              </a:r>
              <a:r>
                <a:rPr lang="it-IT" sz="2400" dirty="0">
                  <a:latin typeface="Comic Sans MS" panose="030F0702030302020204" pitchFamily="66" charset="0"/>
                </a:rPr>
                <a:t> </a:t>
              </a:r>
              <a:r>
                <a:rPr lang="it-IT" sz="2400" dirty="0" err="1">
                  <a:latin typeface="Comic Sans MS" panose="030F0702030302020204" pitchFamily="66" charset="0"/>
                </a:rPr>
                <a:t>accelerator</a:t>
              </a:r>
              <a:r>
                <a:rPr lang="it-IT" sz="2400" dirty="0">
                  <a:latin typeface="Comic Sans MS" panose="030F0702030302020204" pitchFamily="66" charset="0"/>
                </a:rPr>
                <a:t> facility of LABEC (Florence)* </a:t>
              </a:r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397" y="4933509"/>
            <a:ext cx="2771775" cy="1647825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1981200" y="5953125"/>
            <a:ext cx="3219450" cy="619125"/>
            <a:chOff x="1981200" y="5953125"/>
            <a:chExt cx="3219450" cy="619125"/>
          </a:xfrm>
        </p:grpSpPr>
        <p:sp>
          <p:nvSpPr>
            <p:cNvPr id="2" name="Rettangolo 1"/>
            <p:cNvSpPr/>
            <p:nvPr/>
          </p:nvSpPr>
          <p:spPr>
            <a:xfrm>
              <a:off x="1981200" y="6052937"/>
              <a:ext cx="752475" cy="4240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Figura a mano libera 2"/>
            <p:cNvSpPr/>
            <p:nvPr/>
          </p:nvSpPr>
          <p:spPr>
            <a:xfrm>
              <a:off x="3590925" y="5953125"/>
              <a:ext cx="1609725" cy="619125"/>
            </a:xfrm>
            <a:custGeom>
              <a:avLst/>
              <a:gdLst>
                <a:gd name="connsiteX0" fmla="*/ 9525 w 1609725"/>
                <a:gd name="connsiteY0" fmla="*/ 361950 h 619125"/>
                <a:gd name="connsiteX1" fmla="*/ 0 w 1609725"/>
                <a:gd name="connsiteY1" fmla="*/ 95250 h 619125"/>
                <a:gd name="connsiteX2" fmla="*/ 438150 w 1609725"/>
                <a:gd name="connsiteY2" fmla="*/ 0 h 619125"/>
                <a:gd name="connsiteX3" fmla="*/ 571500 w 1609725"/>
                <a:gd name="connsiteY3" fmla="*/ 95250 h 619125"/>
                <a:gd name="connsiteX4" fmla="*/ 638175 w 1609725"/>
                <a:gd name="connsiteY4" fmla="*/ 200025 h 619125"/>
                <a:gd name="connsiteX5" fmla="*/ 914400 w 1609725"/>
                <a:gd name="connsiteY5" fmla="*/ 209550 h 619125"/>
                <a:gd name="connsiteX6" fmla="*/ 962025 w 1609725"/>
                <a:gd name="connsiteY6" fmla="*/ 85725 h 619125"/>
                <a:gd name="connsiteX7" fmla="*/ 1466850 w 1609725"/>
                <a:gd name="connsiteY7" fmla="*/ 95250 h 619125"/>
                <a:gd name="connsiteX8" fmla="*/ 1609725 w 1609725"/>
                <a:gd name="connsiteY8" fmla="*/ 352425 h 619125"/>
                <a:gd name="connsiteX9" fmla="*/ 1600200 w 1609725"/>
                <a:gd name="connsiteY9" fmla="*/ 609600 h 619125"/>
                <a:gd name="connsiteX10" fmla="*/ 914400 w 1609725"/>
                <a:gd name="connsiteY10" fmla="*/ 619125 h 619125"/>
                <a:gd name="connsiteX11" fmla="*/ 180975 w 1609725"/>
                <a:gd name="connsiteY11" fmla="*/ 552450 h 619125"/>
                <a:gd name="connsiteX12" fmla="*/ 9525 w 1609725"/>
                <a:gd name="connsiteY12" fmla="*/ 36195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9725" h="619125">
                  <a:moveTo>
                    <a:pt x="9525" y="361950"/>
                  </a:moveTo>
                  <a:lnTo>
                    <a:pt x="0" y="95250"/>
                  </a:lnTo>
                  <a:lnTo>
                    <a:pt x="438150" y="0"/>
                  </a:lnTo>
                  <a:lnTo>
                    <a:pt x="571500" y="95250"/>
                  </a:lnTo>
                  <a:lnTo>
                    <a:pt x="638175" y="200025"/>
                  </a:lnTo>
                  <a:lnTo>
                    <a:pt x="914400" y="209550"/>
                  </a:lnTo>
                  <a:lnTo>
                    <a:pt x="962025" y="85725"/>
                  </a:lnTo>
                  <a:lnTo>
                    <a:pt x="1466850" y="95250"/>
                  </a:lnTo>
                  <a:lnTo>
                    <a:pt x="1609725" y="352425"/>
                  </a:lnTo>
                  <a:lnTo>
                    <a:pt x="1600200" y="609600"/>
                  </a:lnTo>
                  <a:lnTo>
                    <a:pt x="914400" y="619125"/>
                  </a:lnTo>
                  <a:lnTo>
                    <a:pt x="180975" y="552450"/>
                  </a:lnTo>
                  <a:lnTo>
                    <a:pt x="9525" y="36195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Connettore 1 7"/>
            <p:cNvCxnSpPr>
              <a:endCxn id="3" idx="1"/>
            </p:cNvCxnSpPr>
            <p:nvPr/>
          </p:nvCxnSpPr>
          <p:spPr>
            <a:xfrm flipV="1">
              <a:off x="2733675" y="6048375"/>
              <a:ext cx="857250" cy="4562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o 50"/>
          <p:cNvGrpSpPr/>
          <p:nvPr/>
        </p:nvGrpSpPr>
        <p:grpSpPr>
          <a:xfrm>
            <a:off x="1418767" y="-291585"/>
            <a:ext cx="4545133" cy="1359047"/>
            <a:chOff x="1418767" y="-291585"/>
            <a:chExt cx="4545133" cy="1359047"/>
          </a:xfrm>
        </p:grpSpPr>
        <p:cxnSp>
          <p:nvCxnSpPr>
            <p:cNvPr id="13" name="Connettore 1 12"/>
            <p:cNvCxnSpPr/>
            <p:nvPr/>
          </p:nvCxnSpPr>
          <p:spPr>
            <a:xfrm flipH="1" flipV="1">
              <a:off x="1418767" y="158713"/>
              <a:ext cx="562433" cy="6828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flipH="1" flipV="1">
              <a:off x="1457325" y="-59921"/>
              <a:ext cx="610419" cy="93622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 flipH="1" flipV="1">
              <a:off x="1600200" y="-202797"/>
              <a:ext cx="452799" cy="100766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 flipH="1" flipV="1">
              <a:off x="1879901" y="-256885"/>
              <a:ext cx="226401" cy="107909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 flipH="1" flipV="1">
              <a:off x="2106301" y="-291585"/>
              <a:ext cx="31373" cy="111379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/>
          </p:nvCxnSpPr>
          <p:spPr>
            <a:xfrm flipV="1">
              <a:off x="2169048" y="-256885"/>
              <a:ext cx="216955" cy="106174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/>
          </p:nvCxnSpPr>
          <p:spPr>
            <a:xfrm flipV="1">
              <a:off x="2192845" y="-202797"/>
              <a:ext cx="471385" cy="1034704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 flipV="1">
              <a:off x="2212641" y="-104775"/>
              <a:ext cx="614435" cy="96372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 flipV="1">
              <a:off x="2246602" y="47625"/>
              <a:ext cx="689510" cy="83498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>
              <a:cxnSpLocks/>
            </p:cNvCxnSpPr>
            <p:nvPr/>
          </p:nvCxnSpPr>
          <p:spPr>
            <a:xfrm flipV="1">
              <a:off x="4052065" y="314555"/>
              <a:ext cx="1911835" cy="75290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Figura a mano libera 51"/>
          <p:cNvSpPr/>
          <p:nvPr/>
        </p:nvSpPr>
        <p:spPr>
          <a:xfrm>
            <a:off x="4354286" y="5109029"/>
            <a:ext cx="1364343" cy="522514"/>
          </a:xfrm>
          <a:custGeom>
            <a:avLst/>
            <a:gdLst>
              <a:gd name="connsiteX0" fmla="*/ 0 w 1364343"/>
              <a:gd name="connsiteY0" fmla="*/ 493485 h 522514"/>
              <a:gd name="connsiteX1" fmla="*/ 14514 w 1364343"/>
              <a:gd name="connsiteY1" fmla="*/ 290285 h 522514"/>
              <a:gd name="connsiteX2" fmla="*/ 101600 w 1364343"/>
              <a:gd name="connsiteY2" fmla="*/ 159657 h 522514"/>
              <a:gd name="connsiteX3" fmla="*/ 319314 w 1364343"/>
              <a:gd name="connsiteY3" fmla="*/ 0 h 522514"/>
              <a:gd name="connsiteX4" fmla="*/ 391885 w 1364343"/>
              <a:gd name="connsiteY4" fmla="*/ 14514 h 522514"/>
              <a:gd name="connsiteX5" fmla="*/ 449943 w 1364343"/>
              <a:gd name="connsiteY5" fmla="*/ 87085 h 522514"/>
              <a:gd name="connsiteX6" fmla="*/ 812800 w 1364343"/>
              <a:gd name="connsiteY6" fmla="*/ 101600 h 522514"/>
              <a:gd name="connsiteX7" fmla="*/ 1233714 w 1364343"/>
              <a:gd name="connsiteY7" fmla="*/ 87085 h 522514"/>
              <a:gd name="connsiteX8" fmla="*/ 1364343 w 1364343"/>
              <a:gd name="connsiteY8" fmla="*/ 232228 h 522514"/>
              <a:gd name="connsiteX9" fmla="*/ 1320800 w 1364343"/>
              <a:gd name="connsiteY9" fmla="*/ 362857 h 522514"/>
              <a:gd name="connsiteX10" fmla="*/ 1248228 w 1364343"/>
              <a:gd name="connsiteY10" fmla="*/ 449942 h 522514"/>
              <a:gd name="connsiteX11" fmla="*/ 899885 w 1364343"/>
              <a:gd name="connsiteY11" fmla="*/ 420914 h 522514"/>
              <a:gd name="connsiteX12" fmla="*/ 362857 w 1364343"/>
              <a:gd name="connsiteY12" fmla="*/ 420914 h 522514"/>
              <a:gd name="connsiteX13" fmla="*/ 275771 w 1364343"/>
              <a:gd name="connsiteY13" fmla="*/ 449942 h 522514"/>
              <a:gd name="connsiteX14" fmla="*/ 217714 w 1364343"/>
              <a:gd name="connsiteY14" fmla="*/ 522514 h 522514"/>
              <a:gd name="connsiteX15" fmla="*/ 0 w 1364343"/>
              <a:gd name="connsiteY15" fmla="*/ 493485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64343" h="522514">
                <a:moveTo>
                  <a:pt x="0" y="493485"/>
                </a:moveTo>
                <a:lnTo>
                  <a:pt x="14514" y="290285"/>
                </a:lnTo>
                <a:lnTo>
                  <a:pt x="101600" y="159657"/>
                </a:lnTo>
                <a:lnTo>
                  <a:pt x="319314" y="0"/>
                </a:lnTo>
                <a:lnTo>
                  <a:pt x="391885" y="14514"/>
                </a:lnTo>
                <a:lnTo>
                  <a:pt x="449943" y="87085"/>
                </a:lnTo>
                <a:lnTo>
                  <a:pt x="812800" y="101600"/>
                </a:lnTo>
                <a:lnTo>
                  <a:pt x="1233714" y="87085"/>
                </a:lnTo>
                <a:lnTo>
                  <a:pt x="1364343" y="232228"/>
                </a:lnTo>
                <a:lnTo>
                  <a:pt x="1320800" y="362857"/>
                </a:lnTo>
                <a:lnTo>
                  <a:pt x="1248228" y="449942"/>
                </a:lnTo>
                <a:lnTo>
                  <a:pt x="899885" y="420914"/>
                </a:lnTo>
                <a:lnTo>
                  <a:pt x="362857" y="420914"/>
                </a:lnTo>
                <a:lnTo>
                  <a:pt x="275771" y="449942"/>
                </a:lnTo>
                <a:lnTo>
                  <a:pt x="217714" y="522514"/>
                </a:lnTo>
                <a:lnTo>
                  <a:pt x="0" y="49348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3" name="Gruppo 82"/>
          <p:cNvGrpSpPr/>
          <p:nvPr/>
        </p:nvGrpSpPr>
        <p:grpSpPr>
          <a:xfrm>
            <a:off x="1944914" y="2772229"/>
            <a:ext cx="2604883" cy="2441574"/>
            <a:chOff x="1944914" y="2772229"/>
            <a:chExt cx="2604883" cy="2441574"/>
          </a:xfrm>
        </p:grpSpPr>
        <p:sp>
          <p:nvSpPr>
            <p:cNvPr id="53" name="Figura a mano libera 52"/>
            <p:cNvSpPr/>
            <p:nvPr/>
          </p:nvSpPr>
          <p:spPr>
            <a:xfrm>
              <a:off x="1944914" y="2772229"/>
              <a:ext cx="1335315" cy="1814285"/>
            </a:xfrm>
            <a:custGeom>
              <a:avLst/>
              <a:gdLst>
                <a:gd name="connsiteX0" fmla="*/ 0 w 1335315"/>
                <a:gd name="connsiteY0" fmla="*/ 101600 h 1814285"/>
                <a:gd name="connsiteX1" fmla="*/ 130629 w 1335315"/>
                <a:gd name="connsiteY1" fmla="*/ 0 h 1814285"/>
                <a:gd name="connsiteX2" fmla="*/ 246743 w 1335315"/>
                <a:gd name="connsiteY2" fmla="*/ 0 h 1814285"/>
                <a:gd name="connsiteX3" fmla="*/ 333829 w 1335315"/>
                <a:gd name="connsiteY3" fmla="*/ 72571 h 1814285"/>
                <a:gd name="connsiteX4" fmla="*/ 391886 w 1335315"/>
                <a:gd name="connsiteY4" fmla="*/ 696685 h 1814285"/>
                <a:gd name="connsiteX5" fmla="*/ 420915 w 1335315"/>
                <a:gd name="connsiteY5" fmla="*/ 798285 h 1814285"/>
                <a:gd name="connsiteX6" fmla="*/ 580572 w 1335315"/>
                <a:gd name="connsiteY6" fmla="*/ 711200 h 1814285"/>
                <a:gd name="connsiteX7" fmla="*/ 1335315 w 1335315"/>
                <a:gd name="connsiteY7" fmla="*/ 783771 h 1814285"/>
                <a:gd name="connsiteX8" fmla="*/ 1335315 w 1335315"/>
                <a:gd name="connsiteY8" fmla="*/ 1161142 h 1814285"/>
                <a:gd name="connsiteX9" fmla="*/ 624115 w 1335315"/>
                <a:gd name="connsiteY9" fmla="*/ 1161142 h 1814285"/>
                <a:gd name="connsiteX10" fmla="*/ 391886 w 1335315"/>
                <a:gd name="connsiteY10" fmla="*/ 1117600 h 1814285"/>
                <a:gd name="connsiteX11" fmla="*/ 362857 w 1335315"/>
                <a:gd name="connsiteY11" fmla="*/ 1175657 h 1814285"/>
                <a:gd name="connsiteX12" fmla="*/ 362857 w 1335315"/>
                <a:gd name="connsiteY12" fmla="*/ 1727200 h 1814285"/>
                <a:gd name="connsiteX13" fmla="*/ 304800 w 1335315"/>
                <a:gd name="connsiteY13" fmla="*/ 1814285 h 1814285"/>
                <a:gd name="connsiteX14" fmla="*/ 72572 w 1335315"/>
                <a:gd name="connsiteY14" fmla="*/ 1785257 h 1814285"/>
                <a:gd name="connsiteX15" fmla="*/ 14515 w 1335315"/>
                <a:gd name="connsiteY15" fmla="*/ 1712685 h 1814285"/>
                <a:gd name="connsiteX16" fmla="*/ 0 w 1335315"/>
                <a:gd name="connsiteY16" fmla="*/ 101600 h 1814285"/>
                <a:gd name="connsiteX0" fmla="*/ 0 w 1364344"/>
                <a:gd name="connsiteY0" fmla="*/ 101600 h 1814285"/>
                <a:gd name="connsiteX1" fmla="*/ 130629 w 1364344"/>
                <a:gd name="connsiteY1" fmla="*/ 0 h 1814285"/>
                <a:gd name="connsiteX2" fmla="*/ 246743 w 1364344"/>
                <a:gd name="connsiteY2" fmla="*/ 0 h 1814285"/>
                <a:gd name="connsiteX3" fmla="*/ 333829 w 1364344"/>
                <a:gd name="connsiteY3" fmla="*/ 72571 h 1814285"/>
                <a:gd name="connsiteX4" fmla="*/ 391886 w 1364344"/>
                <a:gd name="connsiteY4" fmla="*/ 696685 h 1814285"/>
                <a:gd name="connsiteX5" fmla="*/ 420915 w 1364344"/>
                <a:gd name="connsiteY5" fmla="*/ 798285 h 1814285"/>
                <a:gd name="connsiteX6" fmla="*/ 580572 w 1364344"/>
                <a:gd name="connsiteY6" fmla="*/ 711200 h 1814285"/>
                <a:gd name="connsiteX7" fmla="*/ 1335315 w 1364344"/>
                <a:gd name="connsiteY7" fmla="*/ 783771 h 1814285"/>
                <a:gd name="connsiteX8" fmla="*/ 1364344 w 1364344"/>
                <a:gd name="connsiteY8" fmla="*/ 1117599 h 1814285"/>
                <a:gd name="connsiteX9" fmla="*/ 624115 w 1364344"/>
                <a:gd name="connsiteY9" fmla="*/ 1161142 h 1814285"/>
                <a:gd name="connsiteX10" fmla="*/ 391886 w 1364344"/>
                <a:gd name="connsiteY10" fmla="*/ 1117600 h 1814285"/>
                <a:gd name="connsiteX11" fmla="*/ 362857 w 1364344"/>
                <a:gd name="connsiteY11" fmla="*/ 1175657 h 1814285"/>
                <a:gd name="connsiteX12" fmla="*/ 362857 w 1364344"/>
                <a:gd name="connsiteY12" fmla="*/ 1727200 h 1814285"/>
                <a:gd name="connsiteX13" fmla="*/ 304800 w 1364344"/>
                <a:gd name="connsiteY13" fmla="*/ 1814285 h 1814285"/>
                <a:gd name="connsiteX14" fmla="*/ 72572 w 1364344"/>
                <a:gd name="connsiteY14" fmla="*/ 1785257 h 1814285"/>
                <a:gd name="connsiteX15" fmla="*/ 14515 w 1364344"/>
                <a:gd name="connsiteY15" fmla="*/ 1712685 h 1814285"/>
                <a:gd name="connsiteX16" fmla="*/ 0 w 1364344"/>
                <a:gd name="connsiteY16" fmla="*/ 101600 h 1814285"/>
                <a:gd name="connsiteX0" fmla="*/ 0 w 1335315"/>
                <a:gd name="connsiteY0" fmla="*/ 101600 h 1814285"/>
                <a:gd name="connsiteX1" fmla="*/ 130629 w 1335315"/>
                <a:gd name="connsiteY1" fmla="*/ 0 h 1814285"/>
                <a:gd name="connsiteX2" fmla="*/ 246743 w 1335315"/>
                <a:gd name="connsiteY2" fmla="*/ 0 h 1814285"/>
                <a:gd name="connsiteX3" fmla="*/ 333829 w 1335315"/>
                <a:gd name="connsiteY3" fmla="*/ 72571 h 1814285"/>
                <a:gd name="connsiteX4" fmla="*/ 391886 w 1335315"/>
                <a:gd name="connsiteY4" fmla="*/ 696685 h 1814285"/>
                <a:gd name="connsiteX5" fmla="*/ 420915 w 1335315"/>
                <a:gd name="connsiteY5" fmla="*/ 798285 h 1814285"/>
                <a:gd name="connsiteX6" fmla="*/ 580572 w 1335315"/>
                <a:gd name="connsiteY6" fmla="*/ 711200 h 1814285"/>
                <a:gd name="connsiteX7" fmla="*/ 1335315 w 1335315"/>
                <a:gd name="connsiteY7" fmla="*/ 783771 h 1814285"/>
                <a:gd name="connsiteX8" fmla="*/ 1335315 w 1335315"/>
                <a:gd name="connsiteY8" fmla="*/ 1088570 h 1814285"/>
                <a:gd name="connsiteX9" fmla="*/ 624115 w 1335315"/>
                <a:gd name="connsiteY9" fmla="*/ 1161142 h 1814285"/>
                <a:gd name="connsiteX10" fmla="*/ 391886 w 1335315"/>
                <a:gd name="connsiteY10" fmla="*/ 1117600 h 1814285"/>
                <a:gd name="connsiteX11" fmla="*/ 362857 w 1335315"/>
                <a:gd name="connsiteY11" fmla="*/ 1175657 h 1814285"/>
                <a:gd name="connsiteX12" fmla="*/ 362857 w 1335315"/>
                <a:gd name="connsiteY12" fmla="*/ 1727200 h 1814285"/>
                <a:gd name="connsiteX13" fmla="*/ 304800 w 1335315"/>
                <a:gd name="connsiteY13" fmla="*/ 1814285 h 1814285"/>
                <a:gd name="connsiteX14" fmla="*/ 72572 w 1335315"/>
                <a:gd name="connsiteY14" fmla="*/ 1785257 h 1814285"/>
                <a:gd name="connsiteX15" fmla="*/ 14515 w 1335315"/>
                <a:gd name="connsiteY15" fmla="*/ 1712685 h 1814285"/>
                <a:gd name="connsiteX16" fmla="*/ 0 w 1335315"/>
                <a:gd name="connsiteY16" fmla="*/ 101600 h 181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5315" h="1814285">
                  <a:moveTo>
                    <a:pt x="0" y="101600"/>
                  </a:moveTo>
                  <a:lnTo>
                    <a:pt x="130629" y="0"/>
                  </a:lnTo>
                  <a:lnTo>
                    <a:pt x="246743" y="0"/>
                  </a:lnTo>
                  <a:lnTo>
                    <a:pt x="333829" y="72571"/>
                  </a:lnTo>
                  <a:lnTo>
                    <a:pt x="391886" y="696685"/>
                  </a:lnTo>
                  <a:lnTo>
                    <a:pt x="420915" y="798285"/>
                  </a:lnTo>
                  <a:lnTo>
                    <a:pt x="580572" y="711200"/>
                  </a:lnTo>
                  <a:lnTo>
                    <a:pt x="1335315" y="783771"/>
                  </a:lnTo>
                  <a:lnTo>
                    <a:pt x="1335315" y="1088570"/>
                  </a:lnTo>
                  <a:lnTo>
                    <a:pt x="624115" y="1161142"/>
                  </a:lnTo>
                  <a:lnTo>
                    <a:pt x="391886" y="1117600"/>
                  </a:lnTo>
                  <a:lnTo>
                    <a:pt x="362857" y="1175657"/>
                  </a:lnTo>
                  <a:lnTo>
                    <a:pt x="362857" y="1727200"/>
                  </a:lnTo>
                  <a:lnTo>
                    <a:pt x="304800" y="1814285"/>
                  </a:lnTo>
                  <a:lnTo>
                    <a:pt x="72572" y="1785257"/>
                  </a:lnTo>
                  <a:lnTo>
                    <a:pt x="14515" y="1712685"/>
                  </a:lnTo>
                  <a:lnTo>
                    <a:pt x="0" y="10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1 53"/>
            <p:cNvCxnSpPr/>
            <p:nvPr/>
          </p:nvCxnSpPr>
          <p:spPr>
            <a:xfrm>
              <a:off x="3280229" y="3788229"/>
              <a:ext cx="1269568" cy="142557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CasellaDiTesto 59"/>
          <p:cNvSpPr txBox="1"/>
          <p:nvPr/>
        </p:nvSpPr>
        <p:spPr>
          <a:xfrm>
            <a:off x="78074" y="5448210"/>
            <a:ext cx="1984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Solid state </a:t>
            </a:r>
            <a:r>
              <a:rPr lang="it-IT" dirty="0" err="1">
                <a:latin typeface="Comic Sans MS" panose="030F0702030302020204" pitchFamily="66" charset="0"/>
              </a:rPr>
              <a:t>sputtering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neg</a:t>
            </a:r>
            <a:r>
              <a:rPr lang="it-IT" dirty="0">
                <a:latin typeface="Comic Sans MS" panose="030F0702030302020204" pitchFamily="66" charset="0"/>
              </a:rPr>
              <a:t>. </a:t>
            </a:r>
            <a:r>
              <a:rPr lang="it-IT" dirty="0" err="1">
                <a:latin typeface="Comic Sans MS" panose="030F0702030302020204" pitchFamily="66" charset="0"/>
              </a:rPr>
              <a:t>Ion</a:t>
            </a:r>
            <a:r>
              <a:rPr lang="it-IT" dirty="0">
                <a:latin typeface="Comic Sans MS" panose="030F0702030302020204" pitchFamily="66" charset="0"/>
              </a:rPr>
              <a:t> source</a:t>
            </a:r>
          </a:p>
          <a:p>
            <a:r>
              <a:rPr lang="it-IT" dirty="0">
                <a:latin typeface="Comic Sans MS" panose="030F0702030302020204" pitchFamily="66" charset="0"/>
              </a:rPr>
              <a:t>Es. Si-, CN-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2299616" y="2843175"/>
            <a:ext cx="198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3MV tandem </a:t>
            </a:r>
            <a:r>
              <a:rPr lang="it-IT" dirty="0" err="1">
                <a:latin typeface="Comic Sans MS" panose="030F0702030302020204" pitchFamily="66" charset="0"/>
              </a:rPr>
              <a:t>accelerator</a:t>
            </a:r>
            <a:endParaRPr lang="it-IT" dirty="0">
              <a:latin typeface="Comic Sans MS" panose="030F0702030302020204" pitchFamily="66" charset="0"/>
            </a:endParaRPr>
          </a:p>
        </p:txBody>
      </p:sp>
      <p:grpSp>
        <p:nvGrpSpPr>
          <p:cNvPr id="90" name="Gruppo 89"/>
          <p:cNvGrpSpPr/>
          <p:nvPr/>
        </p:nvGrpSpPr>
        <p:grpSpPr>
          <a:xfrm>
            <a:off x="1930320" y="184990"/>
            <a:ext cx="4094593" cy="1350450"/>
            <a:chOff x="1930320" y="184990"/>
            <a:chExt cx="4094593" cy="1350450"/>
          </a:xfrm>
        </p:grpSpPr>
        <p:sp>
          <p:nvSpPr>
            <p:cNvPr id="56" name="Rettangolo arrotondato 55"/>
            <p:cNvSpPr/>
            <p:nvPr/>
          </p:nvSpPr>
          <p:spPr>
            <a:xfrm>
              <a:off x="1930320" y="809043"/>
              <a:ext cx="412523" cy="40461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arrotondato 56"/>
            <p:cNvSpPr/>
            <p:nvPr/>
          </p:nvSpPr>
          <p:spPr>
            <a:xfrm>
              <a:off x="5612390" y="184990"/>
              <a:ext cx="412523" cy="23208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8" name="Connettore 1 57"/>
            <p:cNvCxnSpPr>
              <a:cxnSpLocks/>
            </p:cNvCxnSpPr>
            <p:nvPr/>
          </p:nvCxnSpPr>
          <p:spPr>
            <a:xfrm flipV="1">
              <a:off x="2335900" y="248873"/>
              <a:ext cx="3615976" cy="766737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sellaDiTesto 62"/>
            <p:cNvSpPr txBox="1"/>
            <p:nvPr/>
          </p:nvSpPr>
          <p:spPr>
            <a:xfrm>
              <a:off x="2655618" y="889109"/>
              <a:ext cx="1335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switching </a:t>
              </a:r>
              <a:r>
                <a:rPr lang="it-IT" dirty="0" err="1">
                  <a:latin typeface="Comic Sans MS" panose="030F0702030302020204" pitchFamily="66" charset="0"/>
                </a:rPr>
                <a:t>magnet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64" name="CasellaDiTesto 63"/>
          <p:cNvSpPr txBox="1"/>
          <p:nvPr/>
        </p:nvSpPr>
        <p:spPr>
          <a:xfrm>
            <a:off x="6202801" y="3130"/>
            <a:ext cx="2122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omic Sans MS" panose="030F0702030302020204" pitchFamily="66" charset="0"/>
              </a:rPr>
              <a:t>Electrostatic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deflector</a:t>
            </a:r>
            <a:r>
              <a:rPr lang="it-IT" dirty="0">
                <a:latin typeface="Comic Sans MS" panose="030F0702030302020204" pitchFamily="66" charset="0"/>
              </a:rPr>
              <a:t> line</a:t>
            </a:r>
          </a:p>
        </p:txBody>
      </p:sp>
      <p:grpSp>
        <p:nvGrpSpPr>
          <p:cNvPr id="84" name="Gruppo 83"/>
          <p:cNvGrpSpPr/>
          <p:nvPr/>
        </p:nvGrpSpPr>
        <p:grpSpPr>
          <a:xfrm>
            <a:off x="1580259" y="4700569"/>
            <a:ext cx="603303" cy="1090699"/>
            <a:chOff x="1580259" y="4700569"/>
            <a:chExt cx="603303" cy="1090699"/>
          </a:xfrm>
        </p:grpSpPr>
        <p:sp>
          <p:nvSpPr>
            <p:cNvPr id="65" name="Ovale 64"/>
            <p:cNvSpPr/>
            <p:nvPr/>
          </p:nvSpPr>
          <p:spPr>
            <a:xfrm>
              <a:off x="2077222" y="5192748"/>
              <a:ext cx="106340" cy="1063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e 65"/>
            <p:cNvSpPr/>
            <p:nvPr/>
          </p:nvSpPr>
          <p:spPr>
            <a:xfrm>
              <a:off x="2077222" y="5684928"/>
              <a:ext cx="106340" cy="1063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e 68"/>
            <p:cNvSpPr/>
            <p:nvPr/>
          </p:nvSpPr>
          <p:spPr>
            <a:xfrm>
              <a:off x="2077222" y="4700569"/>
              <a:ext cx="106340" cy="1063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Rettangolo 76"/>
            <p:cNvSpPr/>
            <p:nvPr/>
          </p:nvSpPr>
          <p:spPr>
            <a:xfrm>
              <a:off x="1580259" y="5060591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Si-</a:t>
              </a:r>
              <a:endParaRPr lang="it-IT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9" name="Gruppo 88"/>
          <p:cNvGrpSpPr/>
          <p:nvPr/>
        </p:nvGrpSpPr>
        <p:grpSpPr>
          <a:xfrm>
            <a:off x="1492371" y="1359197"/>
            <a:ext cx="691191" cy="1114148"/>
            <a:chOff x="1492371" y="1359197"/>
            <a:chExt cx="691191" cy="1114148"/>
          </a:xfrm>
        </p:grpSpPr>
        <p:sp>
          <p:nvSpPr>
            <p:cNvPr id="70" name="Ovale 69"/>
            <p:cNvSpPr/>
            <p:nvPr/>
          </p:nvSpPr>
          <p:spPr>
            <a:xfrm>
              <a:off x="2077222" y="1851376"/>
              <a:ext cx="106340" cy="1063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e 70"/>
            <p:cNvSpPr/>
            <p:nvPr/>
          </p:nvSpPr>
          <p:spPr>
            <a:xfrm>
              <a:off x="2077222" y="2343556"/>
              <a:ext cx="106340" cy="1063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e 71"/>
            <p:cNvSpPr/>
            <p:nvPr/>
          </p:nvSpPr>
          <p:spPr>
            <a:xfrm>
              <a:off x="2077222" y="1359197"/>
              <a:ext cx="106340" cy="1063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8" name="Gruppo 87"/>
            <p:cNvGrpSpPr/>
            <p:nvPr/>
          </p:nvGrpSpPr>
          <p:grpSpPr>
            <a:xfrm>
              <a:off x="1492371" y="1362002"/>
              <a:ext cx="661235" cy="1111343"/>
              <a:chOff x="1492371" y="1362002"/>
              <a:chExt cx="661235" cy="1111343"/>
            </a:xfrm>
          </p:grpSpPr>
          <p:sp>
            <p:nvSpPr>
              <p:cNvPr id="78" name="Rettangolo 77"/>
              <p:cNvSpPr/>
              <p:nvPr/>
            </p:nvSpPr>
            <p:spPr>
              <a:xfrm>
                <a:off x="1492848" y="1841876"/>
                <a:ext cx="6607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Si3+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9" name="Rettangolo 78"/>
              <p:cNvSpPr/>
              <p:nvPr/>
            </p:nvSpPr>
            <p:spPr>
              <a:xfrm>
                <a:off x="1492371" y="1362002"/>
                <a:ext cx="5196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Si+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Rettangolo 79"/>
              <p:cNvSpPr/>
              <p:nvPr/>
            </p:nvSpPr>
            <p:spPr>
              <a:xfrm>
                <a:off x="1492371" y="1609961"/>
                <a:ext cx="6607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Si2+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1" name="Rettangolo 80"/>
              <p:cNvSpPr/>
              <p:nvPr/>
            </p:nvSpPr>
            <p:spPr>
              <a:xfrm>
                <a:off x="1492371" y="2104013"/>
                <a:ext cx="6607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Si4+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91" name="Gruppo 90"/>
          <p:cNvGrpSpPr/>
          <p:nvPr/>
        </p:nvGrpSpPr>
        <p:grpSpPr>
          <a:xfrm>
            <a:off x="2323876" y="-60996"/>
            <a:ext cx="1091902" cy="526115"/>
            <a:chOff x="2323876" y="-60996"/>
            <a:chExt cx="1091902" cy="526115"/>
          </a:xfrm>
        </p:grpSpPr>
        <p:sp>
          <p:nvSpPr>
            <p:cNvPr id="73" name="Ovale 72"/>
            <p:cNvSpPr/>
            <p:nvPr/>
          </p:nvSpPr>
          <p:spPr>
            <a:xfrm>
              <a:off x="2323876" y="358779"/>
              <a:ext cx="106340" cy="1063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e 73"/>
            <p:cNvSpPr/>
            <p:nvPr/>
          </p:nvSpPr>
          <p:spPr>
            <a:xfrm>
              <a:off x="2511691" y="-60996"/>
              <a:ext cx="106340" cy="1063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Rettangolo 81"/>
            <p:cNvSpPr/>
            <p:nvPr/>
          </p:nvSpPr>
          <p:spPr>
            <a:xfrm>
              <a:off x="2755020" y="88989"/>
              <a:ext cx="6607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Si3+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7" name="Gruppo 86"/>
          <p:cNvGrpSpPr/>
          <p:nvPr/>
        </p:nvGrpSpPr>
        <p:grpSpPr>
          <a:xfrm>
            <a:off x="-39100" y="3192463"/>
            <a:ext cx="2176774" cy="530450"/>
            <a:chOff x="-39100" y="3192463"/>
            <a:chExt cx="2176774" cy="530450"/>
          </a:xfrm>
        </p:grpSpPr>
        <p:sp>
          <p:nvSpPr>
            <p:cNvPr id="62" name="CasellaDiTesto 61"/>
            <p:cNvSpPr txBox="1"/>
            <p:nvPr/>
          </p:nvSpPr>
          <p:spPr>
            <a:xfrm>
              <a:off x="-39100" y="3192463"/>
              <a:ext cx="1984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</a:rPr>
                <a:t>Ar</a:t>
              </a:r>
              <a:r>
                <a:rPr lang="it-IT" dirty="0">
                  <a:latin typeface="Comic Sans MS" panose="030F0702030302020204" pitchFamily="66" charset="0"/>
                </a:rPr>
                <a:t> stripper</a:t>
              </a:r>
            </a:p>
          </p:txBody>
        </p:sp>
        <p:cxnSp>
          <p:nvCxnSpPr>
            <p:cNvPr id="86" name="Connettore 2 85"/>
            <p:cNvCxnSpPr/>
            <p:nvPr/>
          </p:nvCxnSpPr>
          <p:spPr>
            <a:xfrm>
              <a:off x="1332224" y="3405386"/>
              <a:ext cx="805450" cy="3175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Ovale 92"/>
          <p:cNvSpPr/>
          <p:nvPr/>
        </p:nvSpPr>
        <p:spPr>
          <a:xfrm>
            <a:off x="2082159" y="4516564"/>
            <a:ext cx="106340" cy="10634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Ovale 93"/>
          <p:cNvSpPr/>
          <p:nvPr/>
        </p:nvSpPr>
        <p:spPr>
          <a:xfrm>
            <a:off x="2074905" y="3681992"/>
            <a:ext cx="106340" cy="1063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CasellaDiTesto 111"/>
          <p:cNvSpPr txBox="1"/>
          <p:nvPr/>
        </p:nvSpPr>
        <p:spPr>
          <a:xfrm>
            <a:off x="6250465" y="592215"/>
            <a:ext cx="328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DC: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 10 </a:t>
            </a:r>
            <a:r>
              <a:rPr lang="it-IT" dirty="0" err="1">
                <a:latin typeface="Comic Sans MS" panose="030F0702030302020204" pitchFamily="66" charset="0"/>
                <a:sym typeface="Symbol" panose="05050102010706020507" pitchFamily="18" charset="2"/>
              </a:rPr>
              <a:t>nA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/mm</a:t>
            </a:r>
            <a:r>
              <a:rPr lang="it-IT" baseline="30000" dirty="0"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</a:p>
          <a:p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(</a:t>
            </a:r>
            <a:r>
              <a:rPr lang="it-IT" dirty="0" err="1">
                <a:latin typeface="Comic Sans MS" panose="030F0702030302020204" pitchFamily="66" charset="0"/>
                <a:sym typeface="Symbol" panose="05050102010706020507" pitchFamily="18" charset="2"/>
              </a:rPr>
              <a:t>fluence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 10</a:t>
            </a:r>
            <a:r>
              <a:rPr lang="it-IT" baseline="30000" dirty="0">
                <a:latin typeface="Comic Sans MS" panose="030F0702030302020204" pitchFamily="66" charset="0"/>
                <a:sym typeface="Symbol" panose="05050102010706020507" pitchFamily="18" charset="2"/>
              </a:rPr>
              <a:t>11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10</a:t>
            </a:r>
            <a:r>
              <a:rPr lang="it-IT" baseline="30000" dirty="0">
                <a:latin typeface="Comic Sans MS" panose="030F0702030302020204" pitchFamily="66" charset="0"/>
                <a:sym typeface="Symbol" panose="05050102010706020507" pitchFamily="18" charset="2"/>
              </a:rPr>
              <a:t>16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 cm</a:t>
            </a:r>
            <a:r>
              <a:rPr lang="it-IT" baseline="30000" dirty="0">
                <a:latin typeface="Comic Sans MS" panose="030F0702030302020204" pitchFamily="66" charset="0"/>
                <a:sym typeface="Symbol" panose="05050102010706020507" pitchFamily="18" charset="2"/>
              </a:rPr>
              <a:t>-2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113" name="CasellaDiTesto 112"/>
          <p:cNvSpPr txBox="1"/>
          <p:nvPr/>
        </p:nvSpPr>
        <p:spPr>
          <a:xfrm>
            <a:off x="6268196" y="1239444"/>
            <a:ext cx="399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omic Sans MS" panose="030F0702030302020204" pitchFamily="66" charset="0"/>
              </a:rPr>
              <a:t>Pulsed</a:t>
            </a:r>
            <a:r>
              <a:rPr lang="it-IT" dirty="0">
                <a:latin typeface="Comic Sans MS" panose="030F0702030302020204" pitchFamily="66" charset="0"/>
              </a:rPr>
              <a:t>: duty cicle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0.05%</a:t>
            </a:r>
            <a:r>
              <a:rPr lang="it-IT" dirty="0">
                <a:latin typeface="Comic Sans MS" panose="030F0702030302020204" pitchFamily="66" charset="0"/>
              </a:rPr>
              <a:t>: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</a:p>
          <a:p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down to 10</a:t>
            </a:r>
            <a:r>
              <a:rPr lang="it-IT" baseline="30000" dirty="0">
                <a:latin typeface="Comic Sans MS" panose="030F0702030302020204" pitchFamily="66" charset="0"/>
                <a:sym typeface="Symbol" panose="05050102010706020507" pitchFamily="18" charset="2"/>
              </a:rPr>
              <a:t>6 </a:t>
            </a:r>
            <a:r>
              <a:rPr lang="it-IT" dirty="0">
                <a:latin typeface="Comic Sans MS" panose="030F0702030302020204" pitchFamily="66" charset="0"/>
                <a:sym typeface="Symbol" panose="05050102010706020507" pitchFamily="18" charset="2"/>
              </a:rPr>
              <a:t>cm</a:t>
            </a:r>
            <a:r>
              <a:rPr lang="it-IT" baseline="30000" dirty="0">
                <a:latin typeface="Comic Sans MS" panose="030F0702030302020204" pitchFamily="66" charset="0"/>
                <a:sym typeface="Symbol" panose="05050102010706020507" pitchFamily="18" charset="2"/>
              </a:rPr>
              <a:t>-2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114" name="Rettangolo 113"/>
          <p:cNvSpPr/>
          <p:nvPr/>
        </p:nvSpPr>
        <p:spPr>
          <a:xfrm>
            <a:off x="6268196" y="1296690"/>
            <a:ext cx="2795908" cy="586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777485AB-89E0-4428-A789-2E8EA4EE6834}"/>
              </a:ext>
            </a:extLst>
          </p:cNvPr>
          <p:cNvSpPr txBox="1"/>
          <p:nvPr/>
        </p:nvSpPr>
        <p:spPr>
          <a:xfrm>
            <a:off x="4143887" y="1885584"/>
            <a:ext cx="5026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 can generate and accelerate a great amount of on species either atomic (Si, Ge-, Sn- </a:t>
            </a:r>
            <a:r>
              <a:rPr lang="en-US" sz="2800" dirty="0" err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ecc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.) or in convenient molecular form (CN- </a:t>
            </a:r>
            <a:r>
              <a:rPr lang="en-US" sz="2800" dirty="0" err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ecc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.)</a:t>
            </a:r>
            <a:endParaRPr lang="it-IT" sz="2800" dirty="0">
              <a:solidFill>
                <a:srgbClr val="00B05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B996890F-C3DB-419A-AB4F-700189D65644}"/>
              </a:ext>
            </a:extLst>
          </p:cNvPr>
          <p:cNvSpPr txBox="1"/>
          <p:nvPr/>
        </p:nvSpPr>
        <p:spPr>
          <a:xfrm>
            <a:off x="4143888" y="66995"/>
            <a:ext cx="50269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Choosing appropriate term. Voltage and charge state, we work on the 0.1 &lt;E&lt;15 MeV range of energies</a:t>
            </a:r>
            <a:endParaRPr lang="it-IT" sz="2800" dirty="0">
              <a:solidFill>
                <a:srgbClr val="00B05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95" name="Gruppo 94">
            <a:extLst>
              <a:ext uri="{FF2B5EF4-FFF2-40B4-BE49-F238E27FC236}">
                <a16:creationId xmlns:a16="http://schemas.microsoft.com/office/drawing/2014/main" id="{32C05D1E-89E3-437F-B4E1-659CE1B6331F}"/>
              </a:ext>
            </a:extLst>
          </p:cNvPr>
          <p:cNvGrpSpPr/>
          <p:nvPr/>
        </p:nvGrpSpPr>
        <p:grpSpPr>
          <a:xfrm>
            <a:off x="4085679" y="1715628"/>
            <a:ext cx="4866362" cy="3194196"/>
            <a:chOff x="2029738" y="1791070"/>
            <a:chExt cx="4866362" cy="3194196"/>
          </a:xfrm>
        </p:grpSpPr>
        <p:graphicFrame>
          <p:nvGraphicFramePr>
            <p:cNvPr id="96" name="Grafico 95">
              <a:extLst>
                <a:ext uri="{FF2B5EF4-FFF2-40B4-BE49-F238E27FC236}">
                  <a16:creationId xmlns:a16="http://schemas.microsoft.com/office/drawing/2014/main" id="{229CD5D1-A102-4011-BC33-ED06F69D45D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94606605"/>
                </p:ext>
              </p:extLst>
            </p:nvPr>
          </p:nvGraphicFramePr>
          <p:xfrm>
            <a:off x="2247900" y="2057400"/>
            <a:ext cx="46482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92FA9485-9CBE-4815-A44B-16B4A54E2A01}"/>
                </a:ext>
              </a:extLst>
            </p:cNvPr>
            <p:cNvSpPr txBox="1"/>
            <p:nvPr/>
          </p:nvSpPr>
          <p:spPr>
            <a:xfrm>
              <a:off x="2734908" y="2234584"/>
              <a:ext cx="3825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0.1 </a:t>
              </a:r>
              <a:r>
                <a:rPr lang="it-IT" dirty="0" err="1">
                  <a:solidFill>
                    <a:srgbClr val="C00000"/>
                  </a:solidFill>
                  <a:latin typeface="Comic Sans MS" panose="030F0702030302020204" pitchFamily="66" charset="0"/>
                </a:rPr>
                <a:t>MeV</a:t>
              </a:r>
              <a:r>
                <a:rPr lang="it-IT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- 70</a:t>
              </a:r>
              <a:r>
                <a:rPr lang="it-IT" dirty="0">
                  <a:solidFill>
                    <a:srgbClr val="C000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20 nm (FWHM)</a:t>
              </a:r>
              <a:endParaRPr lang="it-IT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12A5D17A-A36B-4B39-A1D2-1EB46C710CF7}"/>
                </a:ext>
              </a:extLst>
            </p:cNvPr>
            <p:cNvSpPr txBox="1"/>
            <p:nvPr/>
          </p:nvSpPr>
          <p:spPr>
            <a:xfrm>
              <a:off x="4217479" y="3627309"/>
              <a:ext cx="2591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15 </a:t>
              </a:r>
              <a:r>
                <a:rPr lang="it-IT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MeV</a:t>
              </a:r>
              <a:r>
                <a:rPr lang="it-IT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– 3.16</a:t>
              </a:r>
              <a:r>
                <a:rPr lang="it-IT" dirty="0">
                  <a:solidFill>
                    <a:srgbClr val="0070C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0.08m</a:t>
              </a:r>
              <a:endParaRPr lang="it-IT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7036D042-478A-4DAC-92FA-2D52695ACF3E}"/>
                </a:ext>
              </a:extLst>
            </p:cNvPr>
            <p:cNvSpPr txBox="1"/>
            <p:nvPr/>
          </p:nvSpPr>
          <p:spPr>
            <a:xfrm>
              <a:off x="4071290" y="4615934"/>
              <a:ext cx="1442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Depth (</a:t>
              </a:r>
              <a:r>
                <a:rPr lang="it-IT" dirty="0">
                  <a:latin typeface="Comic Sans MS" panose="030F0702030302020204" pitchFamily="66" charset="0"/>
                  <a:sym typeface="Symbol" panose="05050102010706020507" pitchFamily="18" charset="2"/>
                </a:rPr>
                <a:t>m)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E4E609D5-B243-41E4-B89E-DC0C9DF79A82}"/>
                </a:ext>
              </a:extLst>
            </p:cNvPr>
            <p:cNvSpPr txBox="1"/>
            <p:nvPr/>
          </p:nvSpPr>
          <p:spPr>
            <a:xfrm rot="16200000">
              <a:off x="930095" y="2890713"/>
              <a:ext cx="2507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Comic Sans MS" panose="030F0702030302020204" pitchFamily="66" charset="0"/>
                </a:rPr>
                <a:t>Prob.dens</a:t>
              </a:r>
              <a:r>
                <a:rPr lang="it-IT" sz="1400" dirty="0">
                  <a:latin typeface="Comic Sans MS" panose="030F0702030302020204" pitchFamily="66" charset="0"/>
                </a:rPr>
                <a:t>/</a:t>
              </a:r>
              <a:r>
                <a:rPr lang="it-IT" sz="1400" dirty="0" err="1">
                  <a:latin typeface="Comic Sans MS" panose="030F0702030302020204" pitchFamily="66" charset="0"/>
                </a:rPr>
                <a:t>ion</a:t>
              </a:r>
              <a:r>
                <a:rPr lang="it-IT" sz="1400" dirty="0">
                  <a:latin typeface="Comic Sans MS" panose="030F0702030302020204" pitchFamily="66" charset="0"/>
                </a:rPr>
                <a:t> (</a:t>
              </a:r>
              <a:r>
                <a:rPr lang="it-IT" sz="1400" dirty="0">
                  <a:latin typeface="Comic Sans MS" panose="030F0702030302020204" pitchFamily="66" charset="0"/>
                  <a:sym typeface="Symbol" panose="05050102010706020507" pitchFamily="18" charset="2"/>
                </a:rPr>
                <a:t>m</a:t>
              </a:r>
              <a:r>
                <a:rPr lang="it-IT" sz="1400" baseline="30000" dirty="0">
                  <a:latin typeface="Comic Sans MS" panose="030F0702030302020204" pitchFamily="66" charset="0"/>
                  <a:sym typeface="Symbol" panose="05050102010706020507" pitchFamily="18" charset="2"/>
                </a:rPr>
                <a:t>-1</a:t>
              </a:r>
              <a:r>
                <a:rPr lang="it-IT" sz="1400" dirty="0">
                  <a:latin typeface="Comic Sans MS" panose="030F0702030302020204" pitchFamily="66" charset="0"/>
                  <a:sym typeface="Symbol" panose="05050102010706020507" pitchFamily="18" charset="2"/>
                </a:rPr>
                <a:t>)</a:t>
              </a:r>
              <a:endParaRPr lang="it-IT" sz="1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35410427-F868-48B5-83A8-9D34B2C69E61}"/>
              </a:ext>
            </a:extLst>
          </p:cNvPr>
          <p:cNvSpPr/>
          <p:nvPr/>
        </p:nvSpPr>
        <p:spPr>
          <a:xfrm>
            <a:off x="6153093" y="5014108"/>
            <a:ext cx="30677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* The center for production of single-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photon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emitters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at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the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electrostatic-deflector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line of the Tandem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accelerator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of LABEC (Florence)</a:t>
            </a:r>
            <a:r>
              <a:rPr lang="it-IT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Arial" panose="020B0604020202020204" pitchFamily="34" charset="0"/>
              </a:rPr>
              <a:t>NIMB 422,</a:t>
            </a:r>
            <a:r>
              <a:rPr lang="it-IT" dirty="0">
                <a:solidFill>
                  <a:srgbClr val="777777"/>
                </a:solidFill>
                <a:latin typeface="Arial" panose="020B0604020202020204" pitchFamily="34" charset="0"/>
              </a:rPr>
              <a:t> 31-40</a:t>
            </a:r>
          </a:p>
        </p:txBody>
      </p:sp>
    </p:spTree>
    <p:extLst>
      <p:ext uri="{BB962C8B-B14F-4D97-AF65-F5344CB8AC3E}">
        <p14:creationId xmlns:p14="http://schemas.microsoft.com/office/powerpoint/2010/main" val="27101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00139 -0.123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-0.00139 -0.123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/>
      <p:bldP spid="61" grpId="0"/>
      <p:bldP spid="64" grpId="0"/>
      <p:bldP spid="93" grpId="0" animBg="1"/>
      <p:bldP spid="93" grpId="1" animBg="1"/>
      <p:bldP spid="93" grpId="2" animBg="1"/>
      <p:bldP spid="94" grpId="0" animBg="1"/>
      <p:bldP spid="94" grpId="1" animBg="1"/>
      <p:bldP spid="112" grpId="0"/>
      <p:bldP spid="113" grpId="0"/>
      <p:bldP spid="114" grpId="0" animBg="1"/>
      <p:bldP spid="85" grpId="0"/>
      <p:bldP spid="85" grpId="1"/>
      <p:bldP spid="92" grpId="0"/>
      <p:bldP spid="9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8F912-1E97-4191-8866-29C93C3DCDCC}"/>
              </a:ext>
            </a:extLst>
          </p:cNvPr>
          <p:cNvSpPr txBox="1"/>
          <p:nvPr/>
        </p:nvSpPr>
        <p:spPr>
          <a:xfrm>
            <a:off x="417251" y="79900"/>
            <a:ext cx="830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8ACDBF4B-BE20-4EB4-852A-9B6D784C3D2C}"/>
              </a:ext>
            </a:extLst>
          </p:cNvPr>
          <p:cNvGrpSpPr/>
          <p:nvPr/>
        </p:nvGrpSpPr>
        <p:grpSpPr>
          <a:xfrm>
            <a:off x="762779" y="1092926"/>
            <a:ext cx="8381221" cy="5233179"/>
            <a:chOff x="762779" y="1092926"/>
            <a:chExt cx="8381221" cy="5233179"/>
          </a:xfrm>
        </p:grpSpPr>
        <p:sp>
          <p:nvSpPr>
            <p:cNvPr id="90" name="Rettangolo 89">
              <a:extLst>
                <a:ext uri="{FF2B5EF4-FFF2-40B4-BE49-F238E27FC236}">
                  <a16:creationId xmlns:a16="http://schemas.microsoft.com/office/drawing/2014/main" id="{57F5D8CB-DBB4-4E95-B28C-02FB4DE14510}"/>
                </a:ext>
              </a:extLst>
            </p:cNvPr>
            <p:cNvSpPr/>
            <p:nvPr/>
          </p:nvSpPr>
          <p:spPr>
            <a:xfrm>
              <a:off x="5098717" y="1989722"/>
              <a:ext cx="2939597" cy="38853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9" name="Rettangolo 88">
              <a:extLst>
                <a:ext uri="{FF2B5EF4-FFF2-40B4-BE49-F238E27FC236}">
                  <a16:creationId xmlns:a16="http://schemas.microsoft.com/office/drawing/2014/main" id="{3BF47878-1718-47E9-B09B-7E155E7984BE}"/>
                </a:ext>
              </a:extLst>
            </p:cNvPr>
            <p:cNvSpPr/>
            <p:nvPr/>
          </p:nvSpPr>
          <p:spPr>
            <a:xfrm>
              <a:off x="2387596" y="2006255"/>
              <a:ext cx="2711316" cy="3885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95B50C0D-AACD-4CEF-B8BC-3F1A485B2237}"/>
                </a:ext>
              </a:extLst>
            </p:cNvPr>
            <p:cNvSpPr/>
            <p:nvPr/>
          </p:nvSpPr>
          <p:spPr>
            <a:xfrm>
              <a:off x="983491" y="2006255"/>
              <a:ext cx="1406966" cy="38853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C19C5294-2152-4A12-97E4-273BA9EFD168}"/>
                </a:ext>
              </a:extLst>
            </p:cNvPr>
            <p:cNvCxnSpPr>
              <a:cxnSpLocks/>
            </p:cNvCxnSpPr>
            <p:nvPr/>
          </p:nvCxnSpPr>
          <p:spPr>
            <a:xfrm>
              <a:off x="843887" y="2006255"/>
              <a:ext cx="7475974" cy="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FCC30D3-CE03-4C81-BFFA-DB610EF2F9C9}"/>
                </a:ext>
              </a:extLst>
            </p:cNvPr>
            <p:cNvSpPr txBox="1"/>
            <p:nvPr/>
          </p:nvSpPr>
          <p:spPr>
            <a:xfrm>
              <a:off x="5686835" y="1619285"/>
              <a:ext cx="3457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</a:rPr>
                <a:t>Irradiation</a:t>
              </a:r>
              <a:r>
                <a:rPr lang="it-IT" dirty="0">
                  <a:latin typeface="Comic Sans MS" panose="030F0702030302020204" pitchFamily="66" charset="0"/>
                </a:rPr>
                <a:t> time (s)</a:t>
              </a:r>
            </a:p>
          </p:txBody>
        </p: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A9C409F9-2161-42E7-9E83-E97A18DC4AAC}"/>
                </a:ext>
              </a:extLst>
            </p:cNvPr>
            <p:cNvCxnSpPr/>
            <p:nvPr/>
          </p:nvCxnSpPr>
          <p:spPr>
            <a:xfrm>
              <a:off x="983491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2782751A-2565-46E3-938C-605C8CE1FC5D}"/>
                </a:ext>
              </a:extLst>
            </p:cNvPr>
            <p:cNvCxnSpPr/>
            <p:nvPr/>
          </p:nvCxnSpPr>
          <p:spPr>
            <a:xfrm>
              <a:off x="1571409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diritto 55">
              <a:extLst>
                <a:ext uri="{FF2B5EF4-FFF2-40B4-BE49-F238E27FC236}">
                  <a16:creationId xmlns:a16="http://schemas.microsoft.com/office/drawing/2014/main" id="{10EB402B-0744-4B2F-B6F3-7C2901F19C31}"/>
                </a:ext>
              </a:extLst>
            </p:cNvPr>
            <p:cNvCxnSpPr/>
            <p:nvPr/>
          </p:nvCxnSpPr>
          <p:spPr>
            <a:xfrm>
              <a:off x="2159327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A90606C4-A5B8-4873-8910-D92613134831}"/>
                </a:ext>
              </a:extLst>
            </p:cNvPr>
            <p:cNvCxnSpPr/>
            <p:nvPr/>
          </p:nvCxnSpPr>
          <p:spPr>
            <a:xfrm>
              <a:off x="2747245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51A1FEA8-7D4F-47B4-B026-35DE2BBC1EF4}"/>
                </a:ext>
              </a:extLst>
            </p:cNvPr>
            <p:cNvCxnSpPr/>
            <p:nvPr/>
          </p:nvCxnSpPr>
          <p:spPr>
            <a:xfrm>
              <a:off x="3335163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diritto 60">
              <a:extLst>
                <a:ext uri="{FF2B5EF4-FFF2-40B4-BE49-F238E27FC236}">
                  <a16:creationId xmlns:a16="http://schemas.microsoft.com/office/drawing/2014/main" id="{4D0CE76B-5882-4880-8966-975163860BD5}"/>
                </a:ext>
              </a:extLst>
            </p:cNvPr>
            <p:cNvCxnSpPr>
              <a:cxnSpLocks/>
            </p:cNvCxnSpPr>
            <p:nvPr/>
          </p:nvCxnSpPr>
          <p:spPr>
            <a:xfrm>
              <a:off x="3923081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436C3723-BD2E-497D-94C7-81D08C85F248}"/>
                </a:ext>
              </a:extLst>
            </p:cNvPr>
            <p:cNvCxnSpPr/>
            <p:nvPr/>
          </p:nvCxnSpPr>
          <p:spPr>
            <a:xfrm>
              <a:off x="4510999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diritto 63">
              <a:extLst>
                <a:ext uri="{FF2B5EF4-FFF2-40B4-BE49-F238E27FC236}">
                  <a16:creationId xmlns:a16="http://schemas.microsoft.com/office/drawing/2014/main" id="{20C23C63-1C44-48DF-8250-4D16F929A2AC}"/>
                </a:ext>
              </a:extLst>
            </p:cNvPr>
            <p:cNvCxnSpPr/>
            <p:nvPr/>
          </p:nvCxnSpPr>
          <p:spPr>
            <a:xfrm>
              <a:off x="5098917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diritto 64">
              <a:extLst>
                <a:ext uri="{FF2B5EF4-FFF2-40B4-BE49-F238E27FC236}">
                  <a16:creationId xmlns:a16="http://schemas.microsoft.com/office/drawing/2014/main" id="{C86C2A8A-80CD-4D21-9D85-6BF0DD1A11CC}"/>
                </a:ext>
              </a:extLst>
            </p:cNvPr>
            <p:cNvCxnSpPr/>
            <p:nvPr/>
          </p:nvCxnSpPr>
          <p:spPr>
            <a:xfrm>
              <a:off x="5686835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719C819E-2AC4-4305-AFA0-494421316A68}"/>
                </a:ext>
              </a:extLst>
            </p:cNvPr>
            <p:cNvCxnSpPr/>
            <p:nvPr/>
          </p:nvCxnSpPr>
          <p:spPr>
            <a:xfrm>
              <a:off x="6274753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diritto 66">
              <a:extLst>
                <a:ext uri="{FF2B5EF4-FFF2-40B4-BE49-F238E27FC236}">
                  <a16:creationId xmlns:a16="http://schemas.microsoft.com/office/drawing/2014/main" id="{F35135D3-8DAD-423F-BD62-614D62D99E53}"/>
                </a:ext>
              </a:extLst>
            </p:cNvPr>
            <p:cNvCxnSpPr/>
            <p:nvPr/>
          </p:nvCxnSpPr>
          <p:spPr>
            <a:xfrm>
              <a:off x="6862671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diritto 67">
              <a:extLst>
                <a:ext uri="{FF2B5EF4-FFF2-40B4-BE49-F238E27FC236}">
                  <a16:creationId xmlns:a16="http://schemas.microsoft.com/office/drawing/2014/main" id="{F15BCC43-41F3-4CDA-BE5B-1BC5406B9AD7}"/>
                </a:ext>
              </a:extLst>
            </p:cNvPr>
            <p:cNvCxnSpPr>
              <a:cxnSpLocks/>
            </p:cNvCxnSpPr>
            <p:nvPr/>
          </p:nvCxnSpPr>
          <p:spPr>
            <a:xfrm>
              <a:off x="7450589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diritto 74">
              <a:extLst>
                <a:ext uri="{FF2B5EF4-FFF2-40B4-BE49-F238E27FC236}">
                  <a16:creationId xmlns:a16="http://schemas.microsoft.com/office/drawing/2014/main" id="{C7935AE5-5033-49D6-BB1C-B08AA303662C}"/>
                </a:ext>
              </a:extLst>
            </p:cNvPr>
            <p:cNvCxnSpPr>
              <a:cxnSpLocks/>
            </p:cNvCxnSpPr>
            <p:nvPr/>
          </p:nvCxnSpPr>
          <p:spPr>
            <a:xfrm>
              <a:off x="8038506" y="2006255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F9914650-39C5-4F93-8846-667E3E6D5C9E}"/>
                </a:ext>
              </a:extLst>
            </p:cNvPr>
            <p:cNvSpPr txBox="1"/>
            <p:nvPr/>
          </p:nvSpPr>
          <p:spPr>
            <a:xfrm>
              <a:off x="762779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-8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3D7647F0-F225-4F34-8952-1CFEC031E282}"/>
                </a:ext>
              </a:extLst>
            </p:cNvPr>
            <p:cNvSpPr txBox="1"/>
            <p:nvPr/>
          </p:nvSpPr>
          <p:spPr>
            <a:xfrm>
              <a:off x="1349750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-7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898F5856-1B82-4393-88EA-D75243A88411}"/>
                </a:ext>
              </a:extLst>
            </p:cNvPr>
            <p:cNvSpPr txBox="1"/>
            <p:nvPr/>
          </p:nvSpPr>
          <p:spPr>
            <a:xfrm>
              <a:off x="1936721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-6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D13E782F-377A-4DA6-B1ED-44FA7E019B6C}"/>
                </a:ext>
              </a:extLst>
            </p:cNvPr>
            <p:cNvSpPr txBox="1"/>
            <p:nvPr/>
          </p:nvSpPr>
          <p:spPr>
            <a:xfrm>
              <a:off x="2523692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-5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744B60A8-93EF-4D88-AFDE-027092392935}"/>
                </a:ext>
              </a:extLst>
            </p:cNvPr>
            <p:cNvSpPr txBox="1"/>
            <p:nvPr/>
          </p:nvSpPr>
          <p:spPr>
            <a:xfrm>
              <a:off x="3110663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-4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6C67A19D-0CA5-4C72-967C-4F009B907330}"/>
                </a:ext>
              </a:extLst>
            </p:cNvPr>
            <p:cNvSpPr txBox="1"/>
            <p:nvPr/>
          </p:nvSpPr>
          <p:spPr>
            <a:xfrm>
              <a:off x="3697634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-3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634ED087-C1EE-4BFB-B4EB-39B07F681A21}"/>
                </a:ext>
              </a:extLst>
            </p:cNvPr>
            <p:cNvSpPr txBox="1"/>
            <p:nvPr/>
          </p:nvSpPr>
          <p:spPr>
            <a:xfrm>
              <a:off x="4284605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-2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A9227840-B529-4B9C-ACB5-D91C5696C6BC}"/>
                </a:ext>
              </a:extLst>
            </p:cNvPr>
            <p:cNvSpPr txBox="1"/>
            <p:nvPr/>
          </p:nvSpPr>
          <p:spPr>
            <a:xfrm>
              <a:off x="4871576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-1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60A15FF3-C290-4C91-8CDB-D63E75B63C03}"/>
                </a:ext>
              </a:extLst>
            </p:cNvPr>
            <p:cNvSpPr txBox="1"/>
            <p:nvPr/>
          </p:nvSpPr>
          <p:spPr>
            <a:xfrm>
              <a:off x="5458547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-0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1758BE53-7301-4D3F-824F-3867D393C778}"/>
                </a:ext>
              </a:extLst>
            </p:cNvPr>
            <p:cNvSpPr txBox="1"/>
            <p:nvPr/>
          </p:nvSpPr>
          <p:spPr>
            <a:xfrm>
              <a:off x="6045518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1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C0C633DE-3608-47C1-8B49-4EA6721A065C}"/>
                </a:ext>
              </a:extLst>
            </p:cNvPr>
            <p:cNvSpPr txBox="1"/>
            <p:nvPr/>
          </p:nvSpPr>
          <p:spPr>
            <a:xfrm>
              <a:off x="6632489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2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0614757E-89DE-418A-8619-101A80772993}"/>
                </a:ext>
              </a:extLst>
            </p:cNvPr>
            <p:cNvSpPr txBox="1"/>
            <p:nvPr/>
          </p:nvSpPr>
          <p:spPr>
            <a:xfrm>
              <a:off x="7219460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3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F45276F6-021E-4D3C-B0BA-198CDC9B5C45}"/>
                </a:ext>
              </a:extLst>
            </p:cNvPr>
            <p:cNvSpPr txBox="1"/>
            <p:nvPr/>
          </p:nvSpPr>
          <p:spPr>
            <a:xfrm>
              <a:off x="7806434" y="2343021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4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cxnSp>
          <p:nvCxnSpPr>
            <p:cNvPr id="91" name="Connettore 2 90">
              <a:extLst>
                <a:ext uri="{FF2B5EF4-FFF2-40B4-BE49-F238E27FC236}">
                  <a16:creationId xmlns:a16="http://schemas.microsoft.com/office/drawing/2014/main" id="{D23C128F-C640-498B-86A4-81E5C893538D}"/>
                </a:ext>
              </a:extLst>
            </p:cNvPr>
            <p:cNvCxnSpPr>
              <a:cxnSpLocks/>
            </p:cNvCxnSpPr>
            <p:nvPr/>
          </p:nvCxnSpPr>
          <p:spPr>
            <a:xfrm>
              <a:off x="843887" y="5896484"/>
              <a:ext cx="7475974" cy="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6D24E015-323B-424C-A0AF-09B0D60BD132}"/>
                </a:ext>
              </a:extLst>
            </p:cNvPr>
            <p:cNvSpPr txBox="1"/>
            <p:nvPr/>
          </p:nvSpPr>
          <p:spPr>
            <a:xfrm>
              <a:off x="5686835" y="5956773"/>
              <a:ext cx="3457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</a:rPr>
                <a:t>Process</a:t>
              </a:r>
              <a:r>
                <a:rPr lang="it-IT" dirty="0">
                  <a:latin typeface="Comic Sans MS" panose="030F0702030302020204" pitchFamily="66" charset="0"/>
                </a:rPr>
                <a:t> time (s)</a:t>
              </a:r>
            </a:p>
          </p:txBody>
        </p:sp>
        <p:cxnSp>
          <p:nvCxnSpPr>
            <p:cNvPr id="98" name="Connettore diritto 97">
              <a:extLst>
                <a:ext uri="{FF2B5EF4-FFF2-40B4-BE49-F238E27FC236}">
                  <a16:creationId xmlns:a16="http://schemas.microsoft.com/office/drawing/2014/main" id="{372F2CCE-0BE8-407D-8EA0-A783EB65ACDC}"/>
                </a:ext>
              </a:extLst>
            </p:cNvPr>
            <p:cNvCxnSpPr/>
            <p:nvPr/>
          </p:nvCxnSpPr>
          <p:spPr>
            <a:xfrm>
              <a:off x="5098917" y="5554841"/>
              <a:ext cx="0" cy="336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9EE38337-CBFB-44BB-897A-E928C90B3F91}"/>
                </a:ext>
              </a:extLst>
            </p:cNvPr>
            <p:cNvSpPr txBox="1"/>
            <p:nvPr/>
          </p:nvSpPr>
          <p:spPr>
            <a:xfrm>
              <a:off x="2338177" y="5203986"/>
              <a:ext cx="14050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 s </a:t>
              </a:r>
            </a:p>
            <a:p>
              <a:r>
                <a:rPr lang="it-IT" dirty="0">
                  <a:latin typeface="Comic Sans MS" panose="030F0702030302020204" pitchFamily="66" charset="0"/>
                </a:rPr>
                <a:t>(1Hz)</a:t>
              </a:r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6BFE492C-7814-4A2A-87B3-142BC4E8E5BD}"/>
                </a:ext>
              </a:extLst>
            </p:cNvPr>
            <p:cNvSpPr txBox="1"/>
            <p:nvPr/>
          </p:nvSpPr>
          <p:spPr>
            <a:xfrm>
              <a:off x="3559499" y="5203986"/>
              <a:ext cx="1577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2</a:t>
              </a:r>
              <a:r>
                <a:rPr lang="it-IT" dirty="0">
                  <a:latin typeface="Comic Sans MS" panose="030F0702030302020204" pitchFamily="66" charset="0"/>
                </a:rPr>
                <a:t>s </a:t>
              </a:r>
            </a:p>
            <a:p>
              <a:pPr algn="r"/>
              <a:r>
                <a:rPr lang="it-IT" dirty="0">
                  <a:latin typeface="Comic Sans MS" panose="030F0702030302020204" pitchFamily="66" charset="0"/>
                </a:rPr>
                <a:t>(100Hz)</a:t>
              </a:r>
            </a:p>
          </p:txBody>
        </p: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F8F52A37-4BBC-4B5A-BAA4-B588BE46EFC5}"/>
                </a:ext>
              </a:extLst>
            </p:cNvPr>
            <p:cNvSpPr txBox="1"/>
            <p:nvPr/>
          </p:nvSpPr>
          <p:spPr>
            <a:xfrm>
              <a:off x="5100221" y="5203986"/>
              <a:ext cx="1079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 s </a:t>
              </a:r>
            </a:p>
            <a:p>
              <a:r>
                <a:rPr lang="it-IT" dirty="0" err="1">
                  <a:latin typeface="Comic Sans MS" panose="030F0702030302020204" pitchFamily="66" charset="0"/>
                </a:rPr>
                <a:t>Cont</a:t>
              </a:r>
              <a:r>
                <a:rPr lang="it-IT" dirty="0">
                  <a:latin typeface="Comic Sans MS" panose="030F0702030302020204" pitchFamily="66" charset="0"/>
                </a:rPr>
                <a:t>.</a:t>
              </a:r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2C311902-7736-4256-807C-2700F4053E95}"/>
                </a:ext>
              </a:extLst>
            </p:cNvPr>
            <p:cNvSpPr txBox="1"/>
            <p:nvPr/>
          </p:nvSpPr>
          <p:spPr>
            <a:xfrm>
              <a:off x="6958695" y="5203986"/>
              <a:ext cx="1079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4</a:t>
              </a:r>
              <a:r>
                <a:rPr lang="it-IT" dirty="0">
                  <a:latin typeface="Comic Sans MS" panose="030F0702030302020204" pitchFamily="66" charset="0"/>
                </a:rPr>
                <a:t> s </a:t>
              </a:r>
            </a:p>
            <a:p>
              <a:pPr algn="r"/>
              <a:r>
                <a:rPr lang="it-IT" dirty="0" err="1">
                  <a:latin typeface="Comic Sans MS" panose="030F0702030302020204" pitchFamily="66" charset="0"/>
                </a:rPr>
                <a:t>Cont</a:t>
              </a:r>
              <a:r>
                <a:rPr lang="it-IT" dirty="0">
                  <a:latin typeface="Comic Sans MS" panose="030F0702030302020204" pitchFamily="66" charset="0"/>
                </a:rPr>
                <a:t>.</a:t>
              </a: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7A360371-1A88-4DC5-84A2-16C51F065379}"/>
                </a:ext>
              </a:extLst>
            </p:cNvPr>
            <p:cNvSpPr txBox="1"/>
            <p:nvPr/>
          </p:nvSpPr>
          <p:spPr>
            <a:xfrm>
              <a:off x="897942" y="5199639"/>
              <a:ext cx="801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 s </a:t>
              </a:r>
            </a:p>
            <a:p>
              <a:r>
                <a:rPr lang="it-IT" dirty="0">
                  <a:latin typeface="Comic Sans MS" panose="030F0702030302020204" pitchFamily="66" charset="0"/>
                </a:rPr>
                <a:t>(1Hz)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A4A6111E-B8A6-4CCD-A3BD-F7DDE01CF950}"/>
                </a:ext>
              </a:extLst>
            </p:cNvPr>
            <p:cNvSpPr txBox="1"/>
            <p:nvPr/>
          </p:nvSpPr>
          <p:spPr>
            <a:xfrm>
              <a:off x="1527811" y="5189865"/>
              <a:ext cx="93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latin typeface="Comic Sans MS" panose="030F0702030302020204" pitchFamily="66" charset="0"/>
                </a:rPr>
                <a:t>50 s </a:t>
              </a:r>
            </a:p>
            <a:p>
              <a:pPr algn="r"/>
              <a:r>
                <a:rPr lang="it-IT" dirty="0">
                  <a:latin typeface="Comic Sans MS" panose="030F0702030302020204" pitchFamily="66" charset="0"/>
                </a:rPr>
                <a:t>(10Hz)</a:t>
              </a:r>
            </a:p>
          </p:txBody>
        </p:sp>
        <p:cxnSp>
          <p:nvCxnSpPr>
            <p:cNvPr id="133" name="Connettore 2 132">
              <a:extLst>
                <a:ext uri="{FF2B5EF4-FFF2-40B4-BE49-F238E27FC236}">
                  <a16:creationId xmlns:a16="http://schemas.microsoft.com/office/drawing/2014/main" id="{96B60D0D-AF54-4B76-8884-3BE3DEA74552}"/>
                </a:ext>
              </a:extLst>
            </p:cNvPr>
            <p:cNvCxnSpPr>
              <a:cxnSpLocks/>
            </p:cNvCxnSpPr>
            <p:nvPr/>
          </p:nvCxnSpPr>
          <p:spPr>
            <a:xfrm>
              <a:off x="843887" y="3071380"/>
              <a:ext cx="7475974" cy="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6930F595-2463-4D38-B72A-87F1FCF7FAF5}"/>
                </a:ext>
              </a:extLst>
            </p:cNvPr>
            <p:cNvSpPr txBox="1"/>
            <p:nvPr/>
          </p:nvSpPr>
          <p:spPr>
            <a:xfrm>
              <a:off x="5686835" y="2703226"/>
              <a:ext cx="3457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</a:rPr>
                <a:t>Fluence</a:t>
              </a:r>
              <a:r>
                <a:rPr lang="it-IT" dirty="0">
                  <a:latin typeface="Comic Sans MS" panose="030F0702030302020204" pitchFamily="66" charset="0"/>
                </a:rPr>
                <a:t> (cm</a:t>
              </a:r>
              <a:r>
                <a:rPr lang="it-IT" baseline="30000" dirty="0">
                  <a:latin typeface="Comic Sans MS" panose="030F0702030302020204" pitchFamily="66" charset="0"/>
                </a:rPr>
                <a:t>-2</a:t>
              </a:r>
              <a:r>
                <a:rPr lang="it-IT" dirty="0">
                  <a:latin typeface="Comic Sans MS" panose="030F0702030302020204" pitchFamily="66" charset="0"/>
                </a:rPr>
                <a:t>)</a:t>
              </a: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D3D5DAB2-13EC-4568-B70C-454A5F72D4AF}"/>
                </a:ext>
              </a:extLst>
            </p:cNvPr>
            <p:cNvSpPr txBox="1"/>
            <p:nvPr/>
          </p:nvSpPr>
          <p:spPr>
            <a:xfrm>
              <a:off x="5024771" y="3131669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11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4BB03242-4AE7-4689-B346-B81A5C804C9B}"/>
                </a:ext>
              </a:extLst>
            </p:cNvPr>
            <p:cNvSpPr txBox="1"/>
            <p:nvPr/>
          </p:nvSpPr>
          <p:spPr>
            <a:xfrm>
              <a:off x="7503146" y="3131669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16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CBBC88D1-6816-43BE-A016-DA7E271E0177}"/>
                </a:ext>
              </a:extLst>
            </p:cNvPr>
            <p:cNvSpPr txBox="1"/>
            <p:nvPr/>
          </p:nvSpPr>
          <p:spPr>
            <a:xfrm>
              <a:off x="4622021" y="3131669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11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39" name="CasellaDiTesto 138">
              <a:extLst>
                <a:ext uri="{FF2B5EF4-FFF2-40B4-BE49-F238E27FC236}">
                  <a16:creationId xmlns:a16="http://schemas.microsoft.com/office/drawing/2014/main" id="{7D398DB3-9599-43E1-96D4-CAD3EE8B7CEB}"/>
                </a:ext>
              </a:extLst>
            </p:cNvPr>
            <p:cNvSpPr txBox="1"/>
            <p:nvPr/>
          </p:nvSpPr>
          <p:spPr>
            <a:xfrm>
              <a:off x="2360275" y="3131669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6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4A4F782C-997C-4930-89AB-84BCB729114D}"/>
                </a:ext>
              </a:extLst>
            </p:cNvPr>
            <p:cNvSpPr txBox="1"/>
            <p:nvPr/>
          </p:nvSpPr>
          <p:spPr>
            <a:xfrm>
              <a:off x="1957525" y="3131669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6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41" name="CasellaDiTesto 140">
              <a:extLst>
                <a:ext uri="{FF2B5EF4-FFF2-40B4-BE49-F238E27FC236}">
                  <a16:creationId xmlns:a16="http://schemas.microsoft.com/office/drawing/2014/main" id="{0973A004-1D0F-44A2-B4A8-25F325581CD6}"/>
                </a:ext>
              </a:extLst>
            </p:cNvPr>
            <p:cNvSpPr txBox="1"/>
            <p:nvPr/>
          </p:nvSpPr>
          <p:spPr>
            <a:xfrm>
              <a:off x="905258" y="3131669"/>
              <a:ext cx="648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10</a:t>
              </a:r>
              <a:r>
                <a:rPr lang="it-IT" baseline="30000" dirty="0">
                  <a:latin typeface="Comic Sans MS" panose="030F0702030302020204" pitchFamily="66" charset="0"/>
                </a:rPr>
                <a:t>4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42" name="CasellaDiTesto 141">
              <a:extLst>
                <a:ext uri="{FF2B5EF4-FFF2-40B4-BE49-F238E27FC236}">
                  <a16:creationId xmlns:a16="http://schemas.microsoft.com/office/drawing/2014/main" id="{89741A07-22B5-4B58-B013-047CAD5115BD}"/>
                </a:ext>
              </a:extLst>
            </p:cNvPr>
            <p:cNvSpPr txBox="1"/>
            <p:nvPr/>
          </p:nvSpPr>
          <p:spPr>
            <a:xfrm>
              <a:off x="1004290" y="1134216"/>
              <a:ext cx="25365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>
                  <a:latin typeface="Comic Sans MS" panose="030F0702030302020204" pitchFamily="66" charset="0"/>
                </a:rPr>
                <a:t>def</a:t>
              </a:r>
              <a:r>
                <a:rPr lang="it-IT" sz="2400" dirty="0">
                  <a:latin typeface="Comic Sans MS" panose="030F0702030302020204" pitchFamily="66" charset="0"/>
                </a:rPr>
                <a:t>+</a:t>
              </a:r>
            </a:p>
            <a:p>
              <a:r>
                <a:rPr lang="it-IT" sz="2400" dirty="0" err="1">
                  <a:latin typeface="Comic Sans MS" panose="030F0702030302020204" pitchFamily="66" charset="0"/>
                </a:rPr>
                <a:t>predef</a:t>
              </a:r>
              <a:r>
                <a:rPr lang="it-IT" sz="2400" dirty="0">
                  <a:latin typeface="Comic Sans MS" panose="030F0702030302020204" pitchFamily="66" charset="0"/>
                </a:rPr>
                <a:t>.</a:t>
              </a:r>
            </a:p>
          </p:txBody>
        </p:sp>
        <p:sp>
          <p:nvSpPr>
            <p:cNvPr id="144" name="CasellaDiTesto 143">
              <a:extLst>
                <a:ext uri="{FF2B5EF4-FFF2-40B4-BE49-F238E27FC236}">
                  <a16:creationId xmlns:a16="http://schemas.microsoft.com/office/drawing/2014/main" id="{7F062935-D261-4F82-A4EC-84672B250274}"/>
                </a:ext>
              </a:extLst>
            </p:cNvPr>
            <p:cNvSpPr txBox="1"/>
            <p:nvPr/>
          </p:nvSpPr>
          <p:spPr>
            <a:xfrm>
              <a:off x="3062600" y="1092926"/>
              <a:ext cx="1865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 err="1">
                  <a:latin typeface="Comic Sans MS" panose="030F0702030302020204" pitchFamily="66" charset="0"/>
                </a:rPr>
                <a:t>predef</a:t>
              </a:r>
              <a:r>
                <a:rPr lang="it-IT" sz="2400" dirty="0">
                  <a:latin typeface="Comic Sans MS" panose="030F0702030302020204" pitchFamily="66" charset="0"/>
                </a:rPr>
                <a:t>. </a:t>
              </a:r>
              <a:r>
                <a:rPr lang="it-IT" sz="2400" dirty="0" err="1">
                  <a:latin typeface="Comic Sans MS" panose="030F0702030302020204" pitchFamily="66" charset="0"/>
                </a:rPr>
                <a:t>only</a:t>
              </a:r>
              <a:endParaRPr lang="it-IT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145" name="CasellaDiTesto 144">
              <a:extLst>
                <a:ext uri="{FF2B5EF4-FFF2-40B4-BE49-F238E27FC236}">
                  <a16:creationId xmlns:a16="http://schemas.microsoft.com/office/drawing/2014/main" id="{B38196F1-66A6-479A-A640-A9D6A5E52597}"/>
                </a:ext>
              </a:extLst>
            </p:cNvPr>
            <p:cNvSpPr txBox="1"/>
            <p:nvPr/>
          </p:nvSpPr>
          <p:spPr>
            <a:xfrm>
              <a:off x="5415363" y="1107926"/>
              <a:ext cx="1865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2400" dirty="0">
                  <a:latin typeface="Comic Sans MS" panose="030F0702030302020204" pitchFamily="66" charset="0"/>
                </a:rPr>
                <a:t>no-</a:t>
              </a:r>
              <a:r>
                <a:rPr lang="it-IT" sz="2400" dirty="0" err="1">
                  <a:latin typeface="Comic Sans MS" panose="030F0702030302020204" pitchFamily="66" charset="0"/>
                </a:rPr>
                <a:t>def</a:t>
              </a:r>
              <a:r>
                <a:rPr lang="it-IT" sz="2400" dirty="0">
                  <a:latin typeface="Comic Sans MS" panose="030F0702030302020204" pitchFamily="66" charset="0"/>
                </a:rPr>
                <a:t>.</a:t>
              </a:r>
            </a:p>
          </p:txBody>
        </p:sp>
        <p:sp>
          <p:nvSpPr>
            <p:cNvPr id="146" name="CasellaDiTesto 145">
              <a:extLst>
                <a:ext uri="{FF2B5EF4-FFF2-40B4-BE49-F238E27FC236}">
                  <a16:creationId xmlns:a16="http://schemas.microsoft.com/office/drawing/2014/main" id="{69F18958-2812-44C0-B0ED-AF6BDB888467}"/>
                </a:ext>
              </a:extLst>
            </p:cNvPr>
            <p:cNvSpPr txBox="1"/>
            <p:nvPr/>
          </p:nvSpPr>
          <p:spPr>
            <a:xfrm>
              <a:off x="3208032" y="3443506"/>
              <a:ext cx="1727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latin typeface="Comic Sans MS" panose="030F0702030302020204" pitchFamily="66" charset="0"/>
                </a:rPr>
                <a:t>Single shot on a 1</a:t>
              </a:r>
              <a:r>
                <a:rPr lang="it-IT" dirty="0">
                  <a:latin typeface="Comic Sans MS" panose="030F0702030302020204" pitchFamily="66" charset="0"/>
                  <a:sym typeface="Symbol" panose="05050102010706020507" pitchFamily="18" charset="2"/>
                </a:rPr>
                <a:t>m pin-</a:t>
              </a:r>
              <a:r>
                <a:rPr lang="it-IT" dirty="0" err="1">
                  <a:latin typeface="Comic Sans MS" panose="030F0702030302020204" pitchFamily="66" charset="0"/>
                  <a:sym typeface="Symbol" panose="05050102010706020507" pitchFamily="18" charset="2"/>
                </a:rPr>
                <a:t>hole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47" name="CasellaDiTesto 146">
              <a:extLst>
                <a:ext uri="{FF2B5EF4-FFF2-40B4-BE49-F238E27FC236}">
                  <a16:creationId xmlns:a16="http://schemas.microsoft.com/office/drawing/2014/main" id="{46A8A64D-8ECA-4A1E-9341-592C27B70BD1}"/>
                </a:ext>
              </a:extLst>
            </p:cNvPr>
            <p:cNvSpPr txBox="1"/>
            <p:nvPr/>
          </p:nvSpPr>
          <p:spPr>
            <a:xfrm>
              <a:off x="2447493" y="4350878"/>
              <a:ext cx="18218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Comic Sans MS" panose="030F0702030302020204" pitchFamily="66" charset="0"/>
                </a:rPr>
                <a:t>Well</a:t>
              </a:r>
              <a:r>
                <a:rPr lang="it-IT" dirty="0">
                  <a:latin typeface="Comic Sans MS" panose="030F0702030302020204" pitchFamily="66" charset="0"/>
                </a:rPr>
                <a:t> </a:t>
              </a:r>
              <a:r>
                <a:rPr lang="it-IT" dirty="0" err="1">
                  <a:latin typeface="Comic Sans MS" panose="030F0702030302020204" pitchFamily="66" charset="0"/>
                </a:rPr>
                <a:t>separated</a:t>
              </a:r>
              <a:r>
                <a:rPr lang="it-IT" dirty="0">
                  <a:latin typeface="Comic Sans MS" panose="030F0702030302020204" pitchFamily="66" charset="0"/>
                </a:rPr>
                <a:t> centers light </a:t>
              </a:r>
              <a:r>
                <a:rPr lang="it-IT" dirty="0" err="1">
                  <a:latin typeface="Comic Sans MS" panose="030F0702030302020204" pitchFamily="66" charset="0"/>
                </a:rPr>
                <a:t>implantation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48" name="CasellaDiTesto 147">
              <a:extLst>
                <a:ext uri="{FF2B5EF4-FFF2-40B4-BE49-F238E27FC236}">
                  <a16:creationId xmlns:a16="http://schemas.microsoft.com/office/drawing/2014/main" id="{B7EBE22B-3537-43A4-80DF-48D9845DFD07}"/>
                </a:ext>
              </a:extLst>
            </p:cNvPr>
            <p:cNvSpPr txBox="1"/>
            <p:nvPr/>
          </p:nvSpPr>
          <p:spPr>
            <a:xfrm>
              <a:off x="5090918" y="4350878"/>
              <a:ext cx="17272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Heavy </a:t>
              </a:r>
              <a:r>
                <a:rPr lang="it-IT" dirty="0" err="1">
                  <a:latin typeface="Comic Sans MS" panose="030F0702030302020204" pitchFamily="66" charset="0"/>
                </a:rPr>
                <a:t>implantation</a:t>
              </a:r>
              <a:r>
                <a:rPr lang="it-IT" dirty="0">
                  <a:latin typeface="Comic Sans MS" panose="030F0702030302020204" pitchFamily="66" charset="0"/>
                </a:rPr>
                <a:t>, low </a:t>
              </a:r>
              <a:r>
                <a:rPr lang="it-IT" dirty="0" err="1">
                  <a:latin typeface="Comic Sans MS" panose="030F0702030302020204" pitchFamily="66" charset="0"/>
                </a:rPr>
                <a:t>damage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49" name="CasellaDiTesto 148">
              <a:extLst>
                <a:ext uri="{FF2B5EF4-FFF2-40B4-BE49-F238E27FC236}">
                  <a16:creationId xmlns:a16="http://schemas.microsoft.com/office/drawing/2014/main" id="{F11B72ED-8F08-4868-BFFD-346F4F02EC9A}"/>
                </a:ext>
              </a:extLst>
            </p:cNvPr>
            <p:cNvSpPr txBox="1"/>
            <p:nvPr/>
          </p:nvSpPr>
          <p:spPr>
            <a:xfrm>
              <a:off x="1062015" y="3712016"/>
              <a:ext cx="12196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 panose="030F0702030302020204" pitchFamily="66" charset="0"/>
                </a:rPr>
                <a:t>Single shot on a 1 cm </a:t>
              </a:r>
              <a:r>
                <a:rPr lang="it-IT" dirty="0">
                  <a:latin typeface="Comic Sans MS" panose="030F0702030302020204" pitchFamily="66" charset="0"/>
                  <a:sym typeface="Symbol" panose="05050102010706020507" pitchFamily="18" charset="2"/>
                </a:rPr>
                <a:t>target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B227C50A-5226-40C8-BF1A-042FDCA02EC1}"/>
                </a:ext>
              </a:extLst>
            </p:cNvPr>
            <p:cNvSpPr txBox="1"/>
            <p:nvPr/>
          </p:nvSpPr>
          <p:spPr>
            <a:xfrm>
              <a:off x="6303285" y="3478409"/>
              <a:ext cx="17272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latin typeface="Comic Sans MS" panose="030F0702030302020204" pitchFamily="66" charset="0"/>
                </a:rPr>
                <a:t>Heavy </a:t>
              </a:r>
              <a:r>
                <a:rPr lang="it-IT" dirty="0" err="1">
                  <a:latin typeface="Comic Sans MS" panose="030F0702030302020204" pitchFamily="66" charset="0"/>
                </a:rPr>
                <a:t>implantation</a:t>
              </a:r>
              <a:r>
                <a:rPr lang="it-IT" dirty="0">
                  <a:latin typeface="Comic Sans MS" panose="030F0702030302020204" pitchFamily="66" charset="0"/>
                </a:rPr>
                <a:t>, strong </a:t>
              </a:r>
              <a:r>
                <a:rPr lang="it-IT" dirty="0" err="1">
                  <a:latin typeface="Comic Sans MS" panose="030F0702030302020204" pitchFamily="66" charset="0"/>
                </a:rPr>
                <a:t>damage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18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3"/>
          <p:cNvSpPr txBox="1"/>
          <p:nvPr/>
        </p:nvSpPr>
        <p:spPr>
          <a:xfrm>
            <a:off x="378792" y="1412159"/>
            <a:ext cx="8501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Single centers (after </a:t>
            </a:r>
            <a:r>
              <a:rPr lang="it-IT" sz="2400" dirty="0" err="1">
                <a:latin typeface="Comic Sans MS" panose="030F0702030302020204" pitchFamily="66" charset="0"/>
              </a:rPr>
              <a:t>proper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annealing</a:t>
            </a:r>
            <a:r>
              <a:rPr lang="it-IT" sz="2400" dirty="0">
                <a:latin typeface="Comic Sans MS" panose="030F0702030302020204" pitchFamily="66" charset="0"/>
              </a:rPr>
              <a:t>) </a:t>
            </a:r>
            <a:r>
              <a:rPr lang="it-IT" sz="2400" dirty="0" err="1">
                <a:latin typeface="Comic Sans MS" panose="030F0702030302020204" pitchFamily="66" charset="0"/>
              </a:rPr>
              <a:t>were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searched</a:t>
            </a:r>
            <a:r>
              <a:rPr lang="it-IT" sz="2400" dirty="0">
                <a:latin typeface="Comic Sans MS" panose="030F0702030302020204" pitchFamily="66" charset="0"/>
              </a:rPr>
              <a:t> for by wide field </a:t>
            </a:r>
            <a:r>
              <a:rPr lang="it-IT" sz="2400" dirty="0" err="1">
                <a:latin typeface="Comic Sans MS" panose="030F0702030302020204" pitchFamily="66" charset="0"/>
              </a:rPr>
              <a:t>microscopy</a:t>
            </a:r>
            <a:r>
              <a:rPr lang="it-IT" sz="2400" dirty="0">
                <a:latin typeface="Comic Sans MS" panose="030F0702030302020204" pitchFamily="66" charset="0"/>
              </a:rPr>
              <a:t> and </a:t>
            </a:r>
            <a:r>
              <a:rPr lang="it-IT" sz="2400" dirty="0" err="1">
                <a:latin typeface="Comic Sans MS" panose="030F0702030302020204" pitchFamily="66" charset="0"/>
              </a:rPr>
              <a:t>addressed</a:t>
            </a:r>
            <a:r>
              <a:rPr lang="it-IT" sz="2400" dirty="0">
                <a:latin typeface="Comic Sans MS" panose="030F0702030302020204" pitchFamily="66" charset="0"/>
              </a:rPr>
              <a:t> for </a:t>
            </a:r>
            <a:r>
              <a:rPr lang="it-IT" sz="2400" dirty="0" err="1">
                <a:latin typeface="Comic Sans MS" panose="030F0702030302020204" pitchFamily="66" charset="0"/>
              </a:rPr>
              <a:t>further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measurements</a:t>
            </a:r>
            <a:r>
              <a:rPr lang="it-IT" sz="2400" dirty="0">
                <a:latin typeface="Comic Sans MS" panose="030F0702030302020204" pitchFamily="66" charset="0"/>
              </a:rPr>
              <a:t>*. </a:t>
            </a:r>
            <a:endParaRPr lang="it-IT" sz="2400" dirty="0">
              <a:latin typeface="Comic Sans MS" panose="030F0702030302020204" pitchFamily="66" charset="0"/>
              <a:sym typeface="Symbol"/>
            </a:endParaRPr>
          </a:p>
          <a:p>
            <a:pPr marL="342900" indent="-342900">
              <a:buFontTx/>
              <a:buChar char="-"/>
            </a:pPr>
            <a:endParaRPr lang="it-IT" sz="2400" dirty="0">
              <a:latin typeface="Comic Sans MS" panose="030F0702030302020204" pitchFamily="66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03663" y="2604655"/>
            <a:ext cx="3472847" cy="3500554"/>
            <a:chOff x="6003663" y="2604655"/>
            <a:chExt cx="3472847" cy="3500554"/>
          </a:xfrm>
        </p:grpSpPr>
        <p:sp>
          <p:nvSpPr>
            <p:cNvPr id="17" name="Oval 16"/>
            <p:cNvSpPr/>
            <p:nvPr/>
          </p:nvSpPr>
          <p:spPr>
            <a:xfrm>
              <a:off x="6613248" y="5043053"/>
              <a:ext cx="720437" cy="3048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03663" y="4886012"/>
              <a:ext cx="1921164" cy="2586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8"/>
            <p:cNvSpPr/>
            <p:nvPr/>
          </p:nvSpPr>
          <p:spPr>
            <a:xfrm>
              <a:off x="6410064" y="5255464"/>
              <a:ext cx="1117600" cy="849745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apezoid 10"/>
            <p:cNvSpPr/>
            <p:nvPr/>
          </p:nvSpPr>
          <p:spPr>
            <a:xfrm rot="10800000">
              <a:off x="6548609" y="3251176"/>
              <a:ext cx="840510" cy="849745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sellaDiTesto 13"/>
            <p:cNvSpPr txBox="1"/>
            <p:nvPr/>
          </p:nvSpPr>
          <p:spPr>
            <a:xfrm>
              <a:off x="7403061" y="5503180"/>
              <a:ext cx="2073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60X oil-imm. Obj.</a:t>
              </a:r>
            </a:p>
            <a:p>
              <a:r>
                <a:rPr lang="it-IT" sz="1600" dirty="0">
                  <a:latin typeface="Comic Sans MS" panose="030F0702030302020204" pitchFamily="66" charset="0"/>
                </a:rPr>
                <a:t>  1.5 mm w-dist.</a:t>
              </a:r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7282975" y="3526602"/>
              <a:ext cx="2073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10X Obj.</a:t>
              </a:r>
            </a:p>
            <a:p>
              <a:r>
                <a:rPr lang="it-IT" sz="1600" dirty="0">
                  <a:latin typeface="Comic Sans MS" panose="030F0702030302020204" pitchFamily="66" charset="0"/>
                </a:rPr>
                <a:t>wide-field-ill.</a:t>
              </a:r>
            </a:p>
          </p:txBody>
        </p:sp>
        <p:sp>
          <p:nvSpPr>
            <p:cNvPr id="15" name="Flowchart: Extract 14"/>
            <p:cNvSpPr/>
            <p:nvPr/>
          </p:nvSpPr>
          <p:spPr>
            <a:xfrm flipV="1">
              <a:off x="6779501" y="4100947"/>
              <a:ext cx="397164" cy="1062180"/>
            </a:xfrm>
            <a:prstGeom prst="flowChartExtra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Extract 15"/>
            <p:cNvSpPr/>
            <p:nvPr/>
          </p:nvSpPr>
          <p:spPr>
            <a:xfrm>
              <a:off x="6640956" y="5153891"/>
              <a:ext cx="683491" cy="110836"/>
            </a:xfrm>
            <a:prstGeom prst="flowChartExtra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asellaDiTesto 13"/>
            <p:cNvSpPr txBox="1"/>
            <p:nvPr/>
          </p:nvSpPr>
          <p:spPr>
            <a:xfrm>
              <a:off x="7403061" y="2639913"/>
              <a:ext cx="1805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647 Kr-Ar cw laser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04000" y="2604655"/>
              <a:ext cx="729673" cy="646545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8793" y="3297527"/>
            <a:ext cx="5369979" cy="2743200"/>
            <a:chOff x="378793" y="3297527"/>
            <a:chExt cx="5369979" cy="27432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722" y="3297527"/>
              <a:ext cx="535305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CasellaDiTesto 13"/>
            <p:cNvSpPr txBox="1"/>
            <p:nvPr/>
          </p:nvSpPr>
          <p:spPr>
            <a:xfrm>
              <a:off x="2863375" y="3355729"/>
              <a:ext cx="2073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1 ion/</a:t>
              </a:r>
              <a:r>
                <a:rPr lang="it-IT" sz="1600" dirty="0">
                  <a:latin typeface="Comic Sans MS" panose="030F0702030302020204" pitchFamily="66" charset="0"/>
                  <a:sym typeface="Symbol"/>
                </a:rPr>
                <a:t>m</a:t>
              </a:r>
              <a:r>
                <a:rPr lang="it-IT" sz="1600" baseline="30000" dirty="0">
                  <a:latin typeface="Comic Sans MS" panose="030F0702030302020204" pitchFamily="66" charset="0"/>
                  <a:sym typeface="Symbol"/>
                </a:rPr>
                <a:t>2</a:t>
              </a:r>
              <a:endParaRPr lang="it-IT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4" name="CasellaDiTesto 13"/>
            <p:cNvSpPr txBox="1"/>
            <p:nvPr/>
          </p:nvSpPr>
          <p:spPr>
            <a:xfrm>
              <a:off x="378793" y="3328020"/>
              <a:ext cx="2073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10 ion/</a:t>
              </a:r>
              <a:r>
                <a:rPr lang="it-IT" sz="1600" dirty="0">
                  <a:latin typeface="Comic Sans MS" panose="030F0702030302020204" pitchFamily="66" charset="0"/>
                  <a:sym typeface="Symbol"/>
                </a:rPr>
                <a:t>m</a:t>
              </a:r>
              <a:r>
                <a:rPr lang="it-IT" sz="1600" baseline="30000" dirty="0">
                  <a:latin typeface="Comic Sans MS" panose="030F0702030302020204" pitchFamily="66" charset="0"/>
                  <a:sym typeface="Symbol"/>
                </a:rPr>
                <a:t>2</a:t>
              </a:r>
              <a:endParaRPr lang="it-IT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9F76DCF-F58B-4E23-94CE-61161B583901}"/>
              </a:ext>
            </a:extLst>
          </p:cNvPr>
          <p:cNvSpPr txBox="1"/>
          <p:nvPr/>
        </p:nvSpPr>
        <p:spPr>
          <a:xfrm>
            <a:off x="417251" y="79900"/>
            <a:ext cx="830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13">
            <a:extLst>
              <a:ext uri="{FF2B5EF4-FFF2-40B4-BE49-F238E27FC236}">
                <a16:creationId xmlns:a16="http://schemas.microsoft.com/office/drawing/2014/main" id="{B58F5C7A-E8DC-452D-81C4-292CAF8219B2}"/>
              </a:ext>
            </a:extLst>
          </p:cNvPr>
          <p:cNvSpPr txBox="1"/>
          <p:nvPr/>
        </p:nvSpPr>
        <p:spPr>
          <a:xfrm>
            <a:off x="378793" y="616186"/>
            <a:ext cx="8501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Single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emitter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characterization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performed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at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Laboratory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of Nano-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Optics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, Siegen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Univ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. (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Ge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5B4D178-A440-4741-B78B-537C220C1651}"/>
              </a:ext>
            </a:extLst>
          </p:cNvPr>
          <p:cNvSpPr/>
          <p:nvPr/>
        </p:nvSpPr>
        <p:spPr>
          <a:xfrm>
            <a:off x="0" y="6015570"/>
            <a:ext cx="7341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*Optical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properties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of silicon-vacancy color centers in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diamond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created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by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ion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implantation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and post-</a:t>
            </a:r>
            <a:r>
              <a:rPr lang="it-IT" dirty="0" err="1">
                <a:solidFill>
                  <a:srgbClr val="660099"/>
                </a:solidFill>
                <a:latin typeface="Arial" panose="020B0604020202020204" pitchFamily="34" charset="0"/>
              </a:rPr>
              <a:t>annealing</a:t>
            </a:r>
            <a:r>
              <a:rPr lang="it-IT" dirty="0">
                <a:solidFill>
                  <a:srgbClr val="660099"/>
                </a:solidFill>
                <a:latin typeface="Arial" panose="020B0604020202020204" pitchFamily="34" charset="0"/>
              </a:rPr>
              <a:t> </a:t>
            </a:r>
            <a:r>
              <a:rPr lang="it-IT" dirty="0">
                <a:solidFill>
                  <a:srgbClr val="777777"/>
                </a:solidFill>
                <a:latin typeface="Arial" panose="020B0604020202020204" pitchFamily="34" charset="0"/>
              </a:rPr>
              <a:t>Diamond and </a:t>
            </a:r>
            <a:r>
              <a:rPr lang="it-IT" dirty="0" err="1">
                <a:solidFill>
                  <a:srgbClr val="777777"/>
                </a:solidFill>
                <a:latin typeface="Arial" panose="020B0604020202020204" pitchFamily="34" charset="0"/>
              </a:rPr>
              <a:t>Related</a:t>
            </a:r>
            <a:r>
              <a:rPr lang="it-IT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777777"/>
                </a:solidFill>
                <a:latin typeface="Arial" panose="020B0604020202020204" pitchFamily="34" charset="0"/>
              </a:rPr>
              <a:t>Materials</a:t>
            </a:r>
            <a:r>
              <a:rPr lang="it-IT" dirty="0">
                <a:solidFill>
                  <a:srgbClr val="777777"/>
                </a:solidFill>
                <a:latin typeface="Arial" panose="020B0604020202020204" pitchFamily="34" charset="0"/>
              </a:rPr>
              <a:t> 84, 196-203</a:t>
            </a:r>
          </a:p>
        </p:txBody>
      </p:sp>
    </p:spTree>
    <p:extLst>
      <p:ext uri="{BB962C8B-B14F-4D97-AF65-F5344CB8AC3E}">
        <p14:creationId xmlns:p14="http://schemas.microsoft.com/office/powerpoint/2010/main" val="35954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61">
            <a:extLst>
              <a:ext uri="{FF2B5EF4-FFF2-40B4-BE49-F238E27FC236}">
                <a16:creationId xmlns:a16="http://schemas.microsoft.com/office/drawing/2014/main" id="{373171CA-9A79-4619-B431-97955575175F}"/>
              </a:ext>
            </a:extLst>
          </p:cNvPr>
          <p:cNvGrpSpPr/>
          <p:nvPr/>
        </p:nvGrpSpPr>
        <p:grpSpPr>
          <a:xfrm>
            <a:off x="5541826" y="812168"/>
            <a:ext cx="2955247" cy="1997304"/>
            <a:chOff x="2429155" y="665016"/>
            <a:chExt cx="3814615" cy="2660217"/>
          </a:xfrm>
        </p:grpSpPr>
        <p:grpSp>
          <p:nvGrpSpPr>
            <p:cNvPr id="53" name="Group 11">
              <a:extLst>
                <a:ext uri="{FF2B5EF4-FFF2-40B4-BE49-F238E27FC236}">
                  <a16:creationId xmlns:a16="http://schemas.microsoft.com/office/drawing/2014/main" id="{F45CBBF8-6CBC-4016-95EB-6E822C13067C}"/>
                </a:ext>
              </a:extLst>
            </p:cNvPr>
            <p:cNvGrpSpPr/>
            <p:nvPr/>
          </p:nvGrpSpPr>
          <p:grpSpPr>
            <a:xfrm>
              <a:off x="2429155" y="665016"/>
              <a:ext cx="3814615" cy="2660217"/>
              <a:chOff x="2161311" y="665016"/>
              <a:chExt cx="3814615" cy="2660217"/>
            </a:xfrm>
          </p:grpSpPr>
          <p:pic>
            <p:nvPicPr>
              <p:cNvPr id="56" name="Picture 2" descr="sample t">
                <a:extLst>
                  <a:ext uri="{FF2B5EF4-FFF2-40B4-BE49-F238E27FC236}">
                    <a16:creationId xmlns:a16="http://schemas.microsoft.com/office/drawing/2014/main" id="{BFF6C89E-1E70-4F16-815E-E87A8BCFC5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1311" y="665016"/>
                <a:ext cx="3467937" cy="2660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Rectangle 8">
                <a:extLst>
                  <a:ext uri="{FF2B5EF4-FFF2-40B4-BE49-F238E27FC236}">
                    <a16:creationId xmlns:a16="http://schemas.microsoft.com/office/drawing/2014/main" id="{50884AD7-588C-44E5-8572-85E17AAAF038}"/>
                  </a:ext>
                </a:extLst>
              </p:cNvPr>
              <p:cNvSpPr/>
              <p:nvPr/>
            </p:nvSpPr>
            <p:spPr>
              <a:xfrm>
                <a:off x="4414981" y="692727"/>
                <a:ext cx="1560945" cy="1025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" name="Straight Arrow Connector 15">
              <a:extLst>
                <a:ext uri="{FF2B5EF4-FFF2-40B4-BE49-F238E27FC236}">
                  <a16:creationId xmlns:a16="http://schemas.microsoft.com/office/drawing/2014/main" id="{E208AA55-C53F-410A-8BC2-73875EB4CD28}"/>
                </a:ext>
              </a:extLst>
            </p:cNvPr>
            <p:cNvCxnSpPr/>
            <p:nvPr/>
          </p:nvCxnSpPr>
          <p:spPr>
            <a:xfrm>
              <a:off x="3842327" y="2115127"/>
              <a:ext cx="849746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sellaDiTesto 13">
              <a:extLst>
                <a:ext uri="{FF2B5EF4-FFF2-40B4-BE49-F238E27FC236}">
                  <a16:creationId xmlns:a16="http://schemas.microsoft.com/office/drawing/2014/main" id="{DA2B2427-87C8-46A2-A3D6-CC415FBEF17E}"/>
                </a:ext>
              </a:extLst>
            </p:cNvPr>
            <p:cNvSpPr txBox="1"/>
            <p:nvPr/>
          </p:nvSpPr>
          <p:spPr>
            <a:xfrm>
              <a:off x="2964987" y="825032"/>
              <a:ext cx="2336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FWHM = (1.6</a:t>
              </a:r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0.1)</a:t>
              </a:r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nm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994427" y="4913721"/>
            <a:ext cx="3833065" cy="4128679"/>
            <a:chOff x="2346063" y="1283830"/>
            <a:chExt cx="3833065" cy="4128679"/>
          </a:xfrm>
        </p:grpSpPr>
        <p:grpSp>
          <p:nvGrpSpPr>
            <p:cNvPr id="39" name="Group 38"/>
            <p:cNvGrpSpPr/>
            <p:nvPr/>
          </p:nvGrpSpPr>
          <p:grpSpPr>
            <a:xfrm>
              <a:off x="2346063" y="1283830"/>
              <a:ext cx="3472847" cy="1219197"/>
              <a:chOff x="6003663" y="4886012"/>
              <a:chExt cx="3472847" cy="1219197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6613248" y="5043053"/>
                <a:ext cx="720437" cy="3048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003663" y="4886012"/>
                <a:ext cx="1921164" cy="25861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rapezoid 46"/>
              <p:cNvSpPr/>
              <p:nvPr/>
            </p:nvSpPr>
            <p:spPr>
              <a:xfrm>
                <a:off x="6410064" y="5255464"/>
                <a:ext cx="1117600" cy="849745"/>
              </a:xfrm>
              <a:prstGeom prst="trapezoid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asellaDiTesto 13"/>
              <p:cNvSpPr txBox="1"/>
              <p:nvPr/>
            </p:nvSpPr>
            <p:spPr>
              <a:xfrm>
                <a:off x="7403061" y="5503180"/>
                <a:ext cx="20734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omic Sans MS" panose="030F0702030302020204" pitchFamily="66" charset="0"/>
                  </a:rPr>
                  <a:t>60X oil-imm. Obj.</a:t>
                </a:r>
              </a:p>
              <a:p>
                <a:r>
                  <a:rPr lang="it-IT" sz="1600" dirty="0">
                    <a:latin typeface="Comic Sans MS" panose="030F0702030302020204" pitchFamily="66" charset="0"/>
                  </a:rPr>
                  <a:t>  1.5 mm w-dist.</a:t>
                </a:r>
              </a:p>
            </p:txBody>
          </p:sp>
          <p:sp>
            <p:nvSpPr>
              <p:cNvPr id="49" name="Flowchart: Extract 48"/>
              <p:cNvSpPr/>
              <p:nvPr/>
            </p:nvSpPr>
            <p:spPr>
              <a:xfrm>
                <a:off x="6640956" y="5153891"/>
                <a:ext cx="683491" cy="110836"/>
              </a:xfrm>
              <a:prstGeom prst="flowChartExtract">
                <a:avLst/>
              </a:prstGeom>
              <a:solidFill>
                <a:srgbClr val="FF0000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752436" y="3657560"/>
              <a:ext cx="1117600" cy="1117600"/>
              <a:chOff x="2752436" y="2641600"/>
              <a:chExt cx="1117600" cy="11176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752436" y="2641600"/>
                <a:ext cx="1117600" cy="11176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761673" y="2650836"/>
                <a:ext cx="1108363" cy="10991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2798619" y="2503055"/>
              <a:ext cx="1025236" cy="2909454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807855" y="3703742"/>
              <a:ext cx="3371273" cy="1006763"/>
            </a:xfrm>
            <a:custGeom>
              <a:avLst/>
              <a:gdLst>
                <a:gd name="connsiteX0" fmla="*/ 0 w 2392218"/>
                <a:gd name="connsiteY0" fmla="*/ 0 h 997527"/>
                <a:gd name="connsiteX1" fmla="*/ 1016000 w 2392218"/>
                <a:gd name="connsiteY1" fmla="*/ 997527 h 997527"/>
                <a:gd name="connsiteX2" fmla="*/ 2392218 w 2392218"/>
                <a:gd name="connsiteY2" fmla="*/ 997527 h 997527"/>
                <a:gd name="connsiteX3" fmla="*/ 2392218 w 2392218"/>
                <a:gd name="connsiteY3" fmla="*/ 0 h 997527"/>
                <a:gd name="connsiteX4" fmla="*/ 0 w 2392218"/>
                <a:gd name="connsiteY4" fmla="*/ 0 h 997527"/>
                <a:gd name="connsiteX0" fmla="*/ 0 w 3371273"/>
                <a:gd name="connsiteY0" fmla="*/ 9236 h 1006763"/>
                <a:gd name="connsiteX1" fmla="*/ 1016000 w 3371273"/>
                <a:gd name="connsiteY1" fmla="*/ 1006763 h 1006763"/>
                <a:gd name="connsiteX2" fmla="*/ 2392218 w 3371273"/>
                <a:gd name="connsiteY2" fmla="*/ 1006763 h 1006763"/>
                <a:gd name="connsiteX3" fmla="*/ 3371273 w 3371273"/>
                <a:gd name="connsiteY3" fmla="*/ 0 h 1006763"/>
                <a:gd name="connsiteX4" fmla="*/ 0 w 3371273"/>
                <a:gd name="connsiteY4" fmla="*/ 9236 h 1006763"/>
                <a:gd name="connsiteX0" fmla="*/ 0 w 3371273"/>
                <a:gd name="connsiteY0" fmla="*/ 9236 h 1006763"/>
                <a:gd name="connsiteX1" fmla="*/ 1016000 w 3371273"/>
                <a:gd name="connsiteY1" fmla="*/ 1006763 h 1006763"/>
                <a:gd name="connsiteX2" fmla="*/ 3352800 w 3371273"/>
                <a:gd name="connsiteY2" fmla="*/ 1006763 h 1006763"/>
                <a:gd name="connsiteX3" fmla="*/ 3371273 w 3371273"/>
                <a:gd name="connsiteY3" fmla="*/ 0 h 1006763"/>
                <a:gd name="connsiteX4" fmla="*/ 0 w 3371273"/>
                <a:gd name="connsiteY4" fmla="*/ 9236 h 1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273" h="1006763">
                  <a:moveTo>
                    <a:pt x="0" y="9236"/>
                  </a:moveTo>
                  <a:lnTo>
                    <a:pt x="1016000" y="1006763"/>
                  </a:lnTo>
                  <a:lnTo>
                    <a:pt x="3352800" y="1006763"/>
                  </a:lnTo>
                  <a:lnTo>
                    <a:pt x="3371273" y="0"/>
                  </a:lnTo>
                  <a:lnTo>
                    <a:pt x="0" y="9236"/>
                  </a:lnTo>
                  <a:close/>
                </a:path>
              </a:pathLst>
            </a:cu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548609" y="2604655"/>
            <a:ext cx="2807815" cy="2558472"/>
            <a:chOff x="6548609" y="2604655"/>
            <a:chExt cx="2807815" cy="2558472"/>
          </a:xfrm>
        </p:grpSpPr>
        <p:sp>
          <p:nvSpPr>
            <p:cNvPr id="11" name="Trapezoid 10"/>
            <p:cNvSpPr/>
            <p:nvPr/>
          </p:nvSpPr>
          <p:spPr>
            <a:xfrm rot="10800000">
              <a:off x="6548609" y="3251176"/>
              <a:ext cx="840510" cy="849745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7282975" y="3526602"/>
              <a:ext cx="2073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10X Obj.</a:t>
              </a:r>
            </a:p>
            <a:p>
              <a:r>
                <a:rPr lang="it-IT" sz="1600" dirty="0">
                  <a:latin typeface="Comic Sans MS" panose="030F0702030302020204" pitchFamily="66" charset="0"/>
                </a:rPr>
                <a:t>wide-field-ill.</a:t>
              </a:r>
            </a:p>
          </p:txBody>
        </p:sp>
        <p:sp>
          <p:nvSpPr>
            <p:cNvPr id="15" name="Flowchart: Extract 14"/>
            <p:cNvSpPr/>
            <p:nvPr/>
          </p:nvSpPr>
          <p:spPr>
            <a:xfrm flipV="1">
              <a:off x="6779501" y="4100947"/>
              <a:ext cx="397164" cy="1062180"/>
            </a:xfrm>
            <a:prstGeom prst="flowChartExtra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asellaDiTesto 13"/>
            <p:cNvSpPr txBox="1"/>
            <p:nvPr/>
          </p:nvSpPr>
          <p:spPr>
            <a:xfrm>
              <a:off x="7403061" y="2639913"/>
              <a:ext cx="1805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647 Kr-Ar cw laser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04000" y="2604655"/>
              <a:ext cx="729673" cy="646545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2" y="3297527"/>
            <a:ext cx="5353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sellaDiTesto 13"/>
          <p:cNvSpPr txBox="1"/>
          <p:nvPr/>
        </p:nvSpPr>
        <p:spPr>
          <a:xfrm>
            <a:off x="2863375" y="3355729"/>
            <a:ext cx="2073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omic Sans MS" panose="030F0702030302020204" pitchFamily="66" charset="0"/>
              </a:rPr>
              <a:t>1 ion/</a:t>
            </a:r>
            <a:r>
              <a:rPr lang="it-IT" sz="1600" dirty="0">
                <a:latin typeface="Comic Sans MS" panose="030F0702030302020204" pitchFamily="66" charset="0"/>
                <a:sym typeface="Symbol"/>
              </a:rPr>
              <a:t>m</a:t>
            </a:r>
            <a:r>
              <a:rPr lang="it-IT" sz="1600" baseline="30000" dirty="0">
                <a:latin typeface="Comic Sans MS" panose="030F0702030302020204" pitchFamily="66" charset="0"/>
                <a:sym typeface="Symbol"/>
              </a:rPr>
              <a:t>2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sp>
        <p:nvSpPr>
          <p:cNvPr id="24" name="CasellaDiTesto 13"/>
          <p:cNvSpPr txBox="1"/>
          <p:nvPr/>
        </p:nvSpPr>
        <p:spPr>
          <a:xfrm>
            <a:off x="378793" y="3328020"/>
            <a:ext cx="2073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omic Sans MS" panose="030F0702030302020204" pitchFamily="66" charset="0"/>
              </a:rPr>
              <a:t>10 ion/</a:t>
            </a:r>
            <a:r>
              <a:rPr lang="it-IT" sz="1600" dirty="0">
                <a:latin typeface="Comic Sans MS" panose="030F0702030302020204" pitchFamily="66" charset="0"/>
                <a:sym typeface="Symbol"/>
              </a:rPr>
              <a:t>m</a:t>
            </a:r>
            <a:r>
              <a:rPr lang="it-IT" sz="1600" baseline="30000" dirty="0">
                <a:latin typeface="Comic Sans MS" panose="030F0702030302020204" pitchFamily="66" charset="0"/>
                <a:sym typeface="Symbol"/>
              </a:rPr>
              <a:t>2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82472" y="4562763"/>
            <a:ext cx="480292" cy="480292"/>
          </a:xfrm>
          <a:prstGeom prst="ellipse">
            <a:avLst/>
          </a:prstGeom>
          <a:noFill/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8" name="Group 2047"/>
          <p:cNvGrpSpPr/>
          <p:nvPr/>
        </p:nvGrpSpPr>
        <p:grpSpPr>
          <a:xfrm>
            <a:off x="7252682" y="6519446"/>
            <a:ext cx="2584047" cy="338554"/>
            <a:chOff x="7250545" y="6519446"/>
            <a:chExt cx="2094258" cy="338554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7250545" y="6613236"/>
              <a:ext cx="0" cy="2447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sellaDiTesto 13"/>
            <p:cNvSpPr txBox="1"/>
            <p:nvPr/>
          </p:nvSpPr>
          <p:spPr>
            <a:xfrm>
              <a:off x="7271354" y="6519446"/>
              <a:ext cx="2073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to spectrometer</a:t>
              </a:r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7527752" y="5927440"/>
            <a:ext cx="1805594" cy="608488"/>
            <a:chOff x="7527752" y="6029036"/>
            <a:chExt cx="1805594" cy="608488"/>
          </a:xfrm>
        </p:grpSpPr>
        <p:sp>
          <p:nvSpPr>
            <p:cNvPr id="61" name="CasellaDiTesto 13"/>
            <p:cNvSpPr txBox="1"/>
            <p:nvPr/>
          </p:nvSpPr>
          <p:spPr>
            <a:xfrm>
              <a:off x="7527752" y="6052749"/>
              <a:ext cx="1805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647 Kr-Ar cw laser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5400000">
              <a:off x="8107046" y="5906654"/>
              <a:ext cx="0" cy="2447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sellaDiTesto 13">
            <a:extLst>
              <a:ext uri="{FF2B5EF4-FFF2-40B4-BE49-F238E27FC236}">
                <a16:creationId xmlns:a16="http://schemas.microsoft.com/office/drawing/2014/main" id="{BD19DB78-8C85-480C-AE13-98CD6AFCB65A}"/>
              </a:ext>
            </a:extLst>
          </p:cNvPr>
          <p:cNvSpPr txBox="1"/>
          <p:nvPr/>
        </p:nvSpPr>
        <p:spPr>
          <a:xfrm>
            <a:off x="340276" y="1386076"/>
            <a:ext cx="5369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Comic Sans MS" panose="030F0702030302020204" pitchFamily="66" charset="0"/>
              </a:rPr>
              <a:t>Then</a:t>
            </a:r>
            <a:r>
              <a:rPr lang="it-IT" sz="2400" dirty="0">
                <a:latin typeface="Comic Sans MS" panose="030F0702030302020204" pitchFamily="66" charset="0"/>
              </a:rPr>
              <a:t>, </a:t>
            </a:r>
            <a:r>
              <a:rPr lang="it-IT" sz="2400" dirty="0" err="1">
                <a:latin typeface="Comic Sans MS" panose="030F0702030302020204" pitchFamily="66" charset="0"/>
              </a:rPr>
              <a:t>their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spectra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has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been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analysed</a:t>
            </a:r>
            <a:r>
              <a:rPr lang="it-IT" sz="2400" dirty="0">
                <a:latin typeface="Comic Sans MS" panose="030F0702030302020204" pitchFamily="66" charset="0"/>
              </a:rPr>
              <a:t>, </a:t>
            </a:r>
            <a:r>
              <a:rPr lang="it-IT" sz="2400" dirty="0" err="1">
                <a:latin typeface="Comic Sans MS" panose="030F0702030302020204" pitchFamily="66" charset="0"/>
              </a:rPr>
              <a:t>revealing</a:t>
            </a:r>
            <a:r>
              <a:rPr lang="it-IT" sz="2400" dirty="0">
                <a:latin typeface="Comic Sans MS" panose="030F0702030302020204" pitchFamily="66" charset="0"/>
              </a:rPr>
              <a:t> a </a:t>
            </a:r>
            <a:r>
              <a:rPr lang="it-IT" sz="2400" dirty="0" err="1">
                <a:latin typeface="Comic Sans MS" panose="030F0702030302020204" pitchFamily="66" charset="0"/>
              </a:rPr>
              <a:t>very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sharp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luminescent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peak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at</a:t>
            </a:r>
            <a:r>
              <a:rPr lang="it-IT" sz="2400" dirty="0">
                <a:latin typeface="Comic Sans MS" panose="030F0702030302020204" pitchFamily="66" charset="0"/>
              </a:rPr>
              <a:t> 738 nm with an </a:t>
            </a:r>
            <a:r>
              <a:rPr lang="it-IT" sz="2400" dirty="0" err="1">
                <a:latin typeface="Comic Sans MS" panose="030F0702030302020204" pitchFamily="66" charset="0"/>
              </a:rPr>
              <a:t>inhomogeneous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dispersion</a:t>
            </a:r>
            <a:r>
              <a:rPr lang="it-IT" sz="2400" dirty="0">
                <a:latin typeface="Comic Sans MS" panose="030F0702030302020204" pitchFamily="66" charset="0"/>
              </a:rPr>
              <a:t> of </a:t>
            </a:r>
            <a:r>
              <a:rPr lang="it-IT" sz="2400" dirty="0" err="1">
                <a:latin typeface="Comic Sans MS" panose="030F0702030302020204" pitchFamily="66" charset="0"/>
              </a:rPr>
              <a:t>order</a:t>
            </a:r>
            <a:r>
              <a:rPr lang="it-IT" sz="2400" dirty="0"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latin typeface="Comic Sans MS" panose="030F0702030302020204" pitchFamily="66" charset="0"/>
              </a:rPr>
              <a:t>tenth</a:t>
            </a:r>
            <a:r>
              <a:rPr lang="it-IT" sz="2400" dirty="0">
                <a:latin typeface="Comic Sans MS" panose="030F0702030302020204" pitchFamily="66" charset="0"/>
              </a:rPr>
              <a:t> of nm.</a:t>
            </a:r>
            <a:endParaRPr lang="it-IT" sz="2400" dirty="0">
              <a:latin typeface="Comic Sans MS" panose="030F0702030302020204" pitchFamily="66" charset="0"/>
              <a:sym typeface="Symbol"/>
            </a:endParaRPr>
          </a:p>
          <a:p>
            <a:pPr marL="342900" indent="-342900">
              <a:buFontTx/>
              <a:buChar char="-"/>
            </a:pPr>
            <a:endParaRPr lang="it-IT" sz="2400" dirty="0">
              <a:latin typeface="Comic Sans MS" panose="030F0702030302020204" pitchFamily="66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FE2AB4C-CD51-40BA-8490-4856D853CC10}"/>
              </a:ext>
            </a:extLst>
          </p:cNvPr>
          <p:cNvSpPr txBox="1"/>
          <p:nvPr/>
        </p:nvSpPr>
        <p:spPr>
          <a:xfrm>
            <a:off x="417251" y="79900"/>
            <a:ext cx="830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0" name="CasellaDiTesto 13">
            <a:extLst>
              <a:ext uri="{FF2B5EF4-FFF2-40B4-BE49-F238E27FC236}">
                <a16:creationId xmlns:a16="http://schemas.microsoft.com/office/drawing/2014/main" id="{690DB12E-C248-4490-B831-02AD2546C58C}"/>
              </a:ext>
            </a:extLst>
          </p:cNvPr>
          <p:cNvSpPr txBox="1"/>
          <p:nvPr/>
        </p:nvSpPr>
        <p:spPr>
          <a:xfrm>
            <a:off x="321019" y="554962"/>
            <a:ext cx="8501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Single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emitter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characterization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performed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at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Laboratory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of Nano-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Optics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, Siegen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Univ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. (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Ge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29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9938E-6 L 0.00087 -0.26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3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1" name="Group 2060"/>
          <p:cNvGrpSpPr/>
          <p:nvPr/>
        </p:nvGrpSpPr>
        <p:grpSpPr>
          <a:xfrm>
            <a:off x="5523346" y="701964"/>
            <a:ext cx="3620654" cy="2641604"/>
            <a:chOff x="5523346" y="701964"/>
            <a:chExt cx="3620654" cy="2641604"/>
          </a:xfrm>
        </p:grpSpPr>
        <p:grpSp>
          <p:nvGrpSpPr>
            <p:cNvPr id="2051" name="Group 2050"/>
            <p:cNvGrpSpPr/>
            <p:nvPr/>
          </p:nvGrpSpPr>
          <p:grpSpPr>
            <a:xfrm>
              <a:off x="5523346" y="701964"/>
              <a:ext cx="3442006" cy="2641604"/>
              <a:chOff x="3814619" y="665018"/>
              <a:chExt cx="3442006" cy="2641604"/>
            </a:xfrm>
          </p:grpSpPr>
          <p:pic>
            <p:nvPicPr>
              <p:cNvPr id="3075" name="Picture 3" descr="life time undop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4619" y="665018"/>
                <a:ext cx="3442006" cy="2641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" name="Rectangle 2048"/>
              <p:cNvSpPr/>
              <p:nvPr/>
            </p:nvSpPr>
            <p:spPr>
              <a:xfrm>
                <a:off x="5181600" y="868218"/>
                <a:ext cx="1699491" cy="12099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CasellaDiTesto 13"/>
            <p:cNvSpPr txBox="1"/>
            <p:nvPr/>
          </p:nvSpPr>
          <p:spPr>
            <a:xfrm>
              <a:off x="8063463" y="2907831"/>
              <a:ext cx="10805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omic Sans MS" panose="030F0702030302020204" pitchFamily="66" charset="0"/>
                </a:rPr>
                <a:t>(ns)</a:t>
              </a:r>
            </a:p>
          </p:txBody>
        </p:sp>
        <p:sp>
          <p:nvSpPr>
            <p:cNvPr id="103" name="CasellaDiTesto 13"/>
            <p:cNvSpPr txBox="1"/>
            <p:nvPr/>
          </p:nvSpPr>
          <p:spPr>
            <a:xfrm>
              <a:off x="6654916" y="1374596"/>
              <a:ext cx="2073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 </a:t>
              </a:r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= (1.07</a:t>
              </a:r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0.01)</a:t>
              </a:r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ns</a:t>
              </a: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>
              <a:off x="6253018" y="2461491"/>
              <a:ext cx="489527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994427" y="3103465"/>
            <a:ext cx="3833065" cy="4128679"/>
            <a:chOff x="2346063" y="1283830"/>
            <a:chExt cx="3833065" cy="4128679"/>
          </a:xfrm>
        </p:grpSpPr>
        <p:grpSp>
          <p:nvGrpSpPr>
            <p:cNvPr id="39" name="Group 38"/>
            <p:cNvGrpSpPr/>
            <p:nvPr/>
          </p:nvGrpSpPr>
          <p:grpSpPr>
            <a:xfrm>
              <a:off x="2346063" y="1283830"/>
              <a:ext cx="3472847" cy="1219197"/>
              <a:chOff x="6003663" y="4886012"/>
              <a:chExt cx="3472847" cy="1219197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6613248" y="5043053"/>
                <a:ext cx="720437" cy="3048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003663" y="4886012"/>
                <a:ext cx="1921164" cy="25861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rapezoid 46"/>
              <p:cNvSpPr/>
              <p:nvPr/>
            </p:nvSpPr>
            <p:spPr>
              <a:xfrm>
                <a:off x="6410064" y="5255464"/>
                <a:ext cx="1117600" cy="849745"/>
              </a:xfrm>
              <a:prstGeom prst="trapezoid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asellaDiTesto 13"/>
              <p:cNvSpPr txBox="1"/>
              <p:nvPr/>
            </p:nvSpPr>
            <p:spPr>
              <a:xfrm>
                <a:off x="7403061" y="5503180"/>
                <a:ext cx="20734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omic Sans MS" panose="030F0702030302020204" pitchFamily="66" charset="0"/>
                  </a:rPr>
                  <a:t>60X oil-imm. Obj.</a:t>
                </a:r>
              </a:p>
              <a:p>
                <a:r>
                  <a:rPr lang="it-IT" sz="1600" dirty="0">
                    <a:latin typeface="Comic Sans MS" panose="030F0702030302020204" pitchFamily="66" charset="0"/>
                  </a:rPr>
                  <a:t>  1.5 mm w-dist.</a:t>
                </a:r>
              </a:p>
            </p:txBody>
          </p:sp>
          <p:sp>
            <p:nvSpPr>
              <p:cNvPr id="49" name="Flowchart: Extract 48"/>
              <p:cNvSpPr/>
              <p:nvPr/>
            </p:nvSpPr>
            <p:spPr>
              <a:xfrm>
                <a:off x="6640956" y="5153891"/>
                <a:ext cx="683491" cy="110836"/>
              </a:xfrm>
              <a:prstGeom prst="flowChartExtract">
                <a:avLst/>
              </a:prstGeom>
              <a:solidFill>
                <a:srgbClr val="FF0000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752436" y="3657560"/>
              <a:ext cx="1117600" cy="1117600"/>
              <a:chOff x="2752436" y="2641600"/>
              <a:chExt cx="1117600" cy="11176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752436" y="2641600"/>
                <a:ext cx="1117600" cy="11176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761673" y="2650836"/>
                <a:ext cx="1108363" cy="10991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2798619" y="2503055"/>
              <a:ext cx="1025236" cy="2909454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807855" y="3703742"/>
              <a:ext cx="3371273" cy="1006763"/>
            </a:xfrm>
            <a:custGeom>
              <a:avLst/>
              <a:gdLst>
                <a:gd name="connsiteX0" fmla="*/ 0 w 2392218"/>
                <a:gd name="connsiteY0" fmla="*/ 0 h 997527"/>
                <a:gd name="connsiteX1" fmla="*/ 1016000 w 2392218"/>
                <a:gd name="connsiteY1" fmla="*/ 997527 h 997527"/>
                <a:gd name="connsiteX2" fmla="*/ 2392218 w 2392218"/>
                <a:gd name="connsiteY2" fmla="*/ 997527 h 997527"/>
                <a:gd name="connsiteX3" fmla="*/ 2392218 w 2392218"/>
                <a:gd name="connsiteY3" fmla="*/ 0 h 997527"/>
                <a:gd name="connsiteX4" fmla="*/ 0 w 2392218"/>
                <a:gd name="connsiteY4" fmla="*/ 0 h 997527"/>
                <a:gd name="connsiteX0" fmla="*/ 0 w 3371273"/>
                <a:gd name="connsiteY0" fmla="*/ 9236 h 1006763"/>
                <a:gd name="connsiteX1" fmla="*/ 1016000 w 3371273"/>
                <a:gd name="connsiteY1" fmla="*/ 1006763 h 1006763"/>
                <a:gd name="connsiteX2" fmla="*/ 2392218 w 3371273"/>
                <a:gd name="connsiteY2" fmla="*/ 1006763 h 1006763"/>
                <a:gd name="connsiteX3" fmla="*/ 3371273 w 3371273"/>
                <a:gd name="connsiteY3" fmla="*/ 0 h 1006763"/>
                <a:gd name="connsiteX4" fmla="*/ 0 w 3371273"/>
                <a:gd name="connsiteY4" fmla="*/ 9236 h 1006763"/>
                <a:gd name="connsiteX0" fmla="*/ 0 w 3371273"/>
                <a:gd name="connsiteY0" fmla="*/ 9236 h 1006763"/>
                <a:gd name="connsiteX1" fmla="*/ 1016000 w 3371273"/>
                <a:gd name="connsiteY1" fmla="*/ 1006763 h 1006763"/>
                <a:gd name="connsiteX2" fmla="*/ 3352800 w 3371273"/>
                <a:gd name="connsiteY2" fmla="*/ 1006763 h 1006763"/>
                <a:gd name="connsiteX3" fmla="*/ 3371273 w 3371273"/>
                <a:gd name="connsiteY3" fmla="*/ 0 h 1006763"/>
                <a:gd name="connsiteX4" fmla="*/ 0 w 3371273"/>
                <a:gd name="connsiteY4" fmla="*/ 9236 h 1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273" h="1006763">
                  <a:moveTo>
                    <a:pt x="0" y="9236"/>
                  </a:moveTo>
                  <a:lnTo>
                    <a:pt x="1016000" y="1006763"/>
                  </a:lnTo>
                  <a:lnTo>
                    <a:pt x="3352800" y="1006763"/>
                  </a:lnTo>
                  <a:lnTo>
                    <a:pt x="3371273" y="0"/>
                  </a:lnTo>
                  <a:lnTo>
                    <a:pt x="0" y="9236"/>
                  </a:lnTo>
                  <a:close/>
                </a:path>
              </a:pathLst>
            </a:cu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2" y="3297527"/>
            <a:ext cx="5353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sellaDiTesto 13"/>
          <p:cNvSpPr txBox="1"/>
          <p:nvPr/>
        </p:nvSpPr>
        <p:spPr>
          <a:xfrm>
            <a:off x="2863375" y="3355729"/>
            <a:ext cx="2073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omic Sans MS" panose="030F0702030302020204" pitchFamily="66" charset="0"/>
              </a:rPr>
              <a:t>1 ion/</a:t>
            </a:r>
            <a:r>
              <a:rPr lang="it-IT" sz="1600" dirty="0">
                <a:latin typeface="Comic Sans MS" panose="030F0702030302020204" pitchFamily="66" charset="0"/>
                <a:sym typeface="Symbol"/>
              </a:rPr>
              <a:t>m</a:t>
            </a:r>
            <a:r>
              <a:rPr lang="it-IT" sz="1600" baseline="30000" dirty="0">
                <a:latin typeface="Comic Sans MS" panose="030F0702030302020204" pitchFamily="66" charset="0"/>
                <a:sym typeface="Symbol"/>
              </a:rPr>
              <a:t>2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sp>
        <p:nvSpPr>
          <p:cNvPr id="24" name="CasellaDiTesto 13"/>
          <p:cNvSpPr txBox="1"/>
          <p:nvPr/>
        </p:nvSpPr>
        <p:spPr>
          <a:xfrm>
            <a:off x="378793" y="3328020"/>
            <a:ext cx="2073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omic Sans MS" panose="030F0702030302020204" pitchFamily="66" charset="0"/>
              </a:rPr>
              <a:t>10 ion/</a:t>
            </a:r>
            <a:r>
              <a:rPr lang="it-IT" sz="1600" dirty="0">
                <a:latin typeface="Comic Sans MS" panose="030F0702030302020204" pitchFamily="66" charset="0"/>
                <a:sym typeface="Symbol"/>
              </a:rPr>
              <a:t>m</a:t>
            </a:r>
            <a:r>
              <a:rPr lang="it-IT" sz="1600" baseline="30000" dirty="0">
                <a:latin typeface="Comic Sans MS" panose="030F0702030302020204" pitchFamily="66" charset="0"/>
                <a:sym typeface="Symbol"/>
              </a:rPr>
              <a:t>2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82472" y="4562763"/>
            <a:ext cx="480292" cy="480292"/>
          </a:xfrm>
          <a:prstGeom prst="ellipse">
            <a:avLst/>
          </a:prstGeom>
          <a:noFill/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8" name="Group 2047"/>
          <p:cNvGrpSpPr/>
          <p:nvPr/>
        </p:nvGrpSpPr>
        <p:grpSpPr>
          <a:xfrm>
            <a:off x="7252682" y="6519446"/>
            <a:ext cx="2584047" cy="338554"/>
            <a:chOff x="7250545" y="6519446"/>
            <a:chExt cx="2094258" cy="338554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7250545" y="6613236"/>
              <a:ext cx="0" cy="2447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sellaDiTesto 13"/>
            <p:cNvSpPr txBox="1"/>
            <p:nvPr/>
          </p:nvSpPr>
          <p:spPr>
            <a:xfrm>
              <a:off x="7271354" y="6519446"/>
              <a:ext cx="2073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to spectrometer</a:t>
              </a:r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7527752" y="5927440"/>
            <a:ext cx="1805594" cy="608488"/>
            <a:chOff x="7527752" y="6029036"/>
            <a:chExt cx="1805594" cy="608488"/>
          </a:xfrm>
        </p:grpSpPr>
        <p:sp>
          <p:nvSpPr>
            <p:cNvPr id="61" name="CasellaDiTesto 13"/>
            <p:cNvSpPr txBox="1"/>
            <p:nvPr/>
          </p:nvSpPr>
          <p:spPr>
            <a:xfrm>
              <a:off x="7527752" y="6052749"/>
              <a:ext cx="1805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647 Kr-Ar cw laser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5400000">
              <a:off x="8107046" y="5906654"/>
              <a:ext cx="0" cy="2447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435270" y="4168596"/>
            <a:ext cx="1995058" cy="1974787"/>
            <a:chOff x="7435270" y="4168596"/>
            <a:chExt cx="1995058" cy="1974787"/>
          </a:xfrm>
        </p:grpSpPr>
        <p:grpSp>
          <p:nvGrpSpPr>
            <p:cNvPr id="58" name="Group 57"/>
            <p:cNvGrpSpPr/>
            <p:nvPr/>
          </p:nvGrpSpPr>
          <p:grpSpPr>
            <a:xfrm>
              <a:off x="7435270" y="4168596"/>
              <a:ext cx="1708730" cy="1336277"/>
              <a:chOff x="7435270" y="4168596"/>
              <a:chExt cx="1708730" cy="1336277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7536873" y="5421745"/>
                <a:ext cx="160712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7656945" y="4350327"/>
                <a:ext cx="0" cy="11545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/>
              <p:cNvGrpSpPr/>
              <p:nvPr/>
            </p:nvGrpSpPr>
            <p:grpSpPr>
              <a:xfrm>
                <a:off x="7435270" y="4858328"/>
                <a:ext cx="1708730" cy="563418"/>
                <a:chOff x="5680364" y="1616364"/>
                <a:chExt cx="1708730" cy="563418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5680364" y="1616364"/>
                  <a:ext cx="434109" cy="563418"/>
                </a:xfrm>
                <a:custGeom>
                  <a:avLst/>
                  <a:gdLst>
                    <a:gd name="connsiteX0" fmla="*/ 0 w 1385454"/>
                    <a:gd name="connsiteY0" fmla="*/ 563418 h 563418"/>
                    <a:gd name="connsiteX1" fmla="*/ 1274618 w 1385454"/>
                    <a:gd name="connsiteY1" fmla="*/ 563418 h 563418"/>
                    <a:gd name="connsiteX2" fmla="*/ 1274618 w 1385454"/>
                    <a:gd name="connsiteY2" fmla="*/ 0 h 563418"/>
                    <a:gd name="connsiteX3" fmla="*/ 1385454 w 1385454"/>
                    <a:gd name="connsiteY3" fmla="*/ 0 h 563418"/>
                    <a:gd name="connsiteX4" fmla="*/ 1385454 w 1385454"/>
                    <a:gd name="connsiteY4" fmla="*/ 544945 h 563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4" h="563418">
                      <a:moveTo>
                        <a:pt x="0" y="563418"/>
                      </a:moveTo>
                      <a:lnTo>
                        <a:pt x="1274618" y="563418"/>
                      </a:lnTo>
                      <a:lnTo>
                        <a:pt x="1274618" y="0"/>
                      </a:lnTo>
                      <a:lnTo>
                        <a:pt x="1385454" y="0"/>
                      </a:lnTo>
                      <a:lnTo>
                        <a:pt x="1385454" y="544945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6105238" y="1616364"/>
                  <a:ext cx="434109" cy="563418"/>
                </a:xfrm>
                <a:custGeom>
                  <a:avLst/>
                  <a:gdLst>
                    <a:gd name="connsiteX0" fmla="*/ 0 w 1385454"/>
                    <a:gd name="connsiteY0" fmla="*/ 563418 h 563418"/>
                    <a:gd name="connsiteX1" fmla="*/ 1274618 w 1385454"/>
                    <a:gd name="connsiteY1" fmla="*/ 563418 h 563418"/>
                    <a:gd name="connsiteX2" fmla="*/ 1274618 w 1385454"/>
                    <a:gd name="connsiteY2" fmla="*/ 0 h 563418"/>
                    <a:gd name="connsiteX3" fmla="*/ 1385454 w 1385454"/>
                    <a:gd name="connsiteY3" fmla="*/ 0 h 563418"/>
                    <a:gd name="connsiteX4" fmla="*/ 1385454 w 1385454"/>
                    <a:gd name="connsiteY4" fmla="*/ 544945 h 563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4" h="563418">
                      <a:moveTo>
                        <a:pt x="0" y="563418"/>
                      </a:moveTo>
                      <a:lnTo>
                        <a:pt x="1274618" y="563418"/>
                      </a:lnTo>
                      <a:lnTo>
                        <a:pt x="1274618" y="0"/>
                      </a:lnTo>
                      <a:lnTo>
                        <a:pt x="1385454" y="0"/>
                      </a:lnTo>
                      <a:lnTo>
                        <a:pt x="1385454" y="544945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6530112" y="1616364"/>
                  <a:ext cx="434109" cy="563418"/>
                </a:xfrm>
                <a:custGeom>
                  <a:avLst/>
                  <a:gdLst>
                    <a:gd name="connsiteX0" fmla="*/ 0 w 1385454"/>
                    <a:gd name="connsiteY0" fmla="*/ 563418 h 563418"/>
                    <a:gd name="connsiteX1" fmla="*/ 1274618 w 1385454"/>
                    <a:gd name="connsiteY1" fmla="*/ 563418 h 563418"/>
                    <a:gd name="connsiteX2" fmla="*/ 1274618 w 1385454"/>
                    <a:gd name="connsiteY2" fmla="*/ 0 h 563418"/>
                    <a:gd name="connsiteX3" fmla="*/ 1385454 w 1385454"/>
                    <a:gd name="connsiteY3" fmla="*/ 0 h 563418"/>
                    <a:gd name="connsiteX4" fmla="*/ 1385454 w 1385454"/>
                    <a:gd name="connsiteY4" fmla="*/ 544945 h 563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4" h="563418">
                      <a:moveTo>
                        <a:pt x="0" y="563418"/>
                      </a:moveTo>
                      <a:lnTo>
                        <a:pt x="1274618" y="563418"/>
                      </a:lnTo>
                      <a:lnTo>
                        <a:pt x="1274618" y="0"/>
                      </a:lnTo>
                      <a:lnTo>
                        <a:pt x="1385454" y="0"/>
                      </a:lnTo>
                      <a:lnTo>
                        <a:pt x="1385454" y="544945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6954985" y="1616364"/>
                  <a:ext cx="434109" cy="563418"/>
                </a:xfrm>
                <a:custGeom>
                  <a:avLst/>
                  <a:gdLst>
                    <a:gd name="connsiteX0" fmla="*/ 0 w 1385454"/>
                    <a:gd name="connsiteY0" fmla="*/ 563418 h 563418"/>
                    <a:gd name="connsiteX1" fmla="*/ 1274618 w 1385454"/>
                    <a:gd name="connsiteY1" fmla="*/ 563418 h 563418"/>
                    <a:gd name="connsiteX2" fmla="*/ 1274618 w 1385454"/>
                    <a:gd name="connsiteY2" fmla="*/ 0 h 563418"/>
                    <a:gd name="connsiteX3" fmla="*/ 1385454 w 1385454"/>
                    <a:gd name="connsiteY3" fmla="*/ 0 h 563418"/>
                    <a:gd name="connsiteX4" fmla="*/ 1385454 w 1385454"/>
                    <a:gd name="connsiteY4" fmla="*/ 544945 h 563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4" h="563418">
                      <a:moveTo>
                        <a:pt x="0" y="563418"/>
                      </a:moveTo>
                      <a:lnTo>
                        <a:pt x="1274618" y="563418"/>
                      </a:lnTo>
                      <a:lnTo>
                        <a:pt x="1274618" y="0"/>
                      </a:lnTo>
                      <a:lnTo>
                        <a:pt x="1385454" y="0"/>
                      </a:lnTo>
                      <a:lnTo>
                        <a:pt x="1385454" y="544945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2" name="Straight Arrow Connector 31"/>
              <p:cNvCxnSpPr/>
              <p:nvPr/>
            </p:nvCxnSpPr>
            <p:spPr>
              <a:xfrm>
                <a:off x="7693891" y="4775200"/>
                <a:ext cx="138545" cy="0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7878622" y="4775200"/>
                <a:ext cx="138545" cy="0"/>
              </a:xfrm>
              <a:prstGeom prst="straightConnector1">
                <a:avLst/>
              </a:prstGeom>
              <a:ln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28" idx="1"/>
              </p:cNvCxnSpPr>
              <p:nvPr/>
            </p:nvCxnSpPr>
            <p:spPr>
              <a:xfrm flipV="1">
                <a:off x="7834650" y="4359564"/>
                <a:ext cx="7023" cy="106218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7880832" y="4359564"/>
                <a:ext cx="7023" cy="106218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8250286" y="4359564"/>
                <a:ext cx="7023" cy="106218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CasellaDiTesto 13"/>
              <p:cNvSpPr txBox="1"/>
              <p:nvPr/>
            </p:nvSpPr>
            <p:spPr>
              <a:xfrm>
                <a:off x="7795609" y="4491869"/>
                <a:ext cx="10805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45 ps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7860264" y="4168596"/>
                <a:ext cx="1080537" cy="338554"/>
                <a:chOff x="7860264" y="4168596"/>
                <a:chExt cx="1080537" cy="338554"/>
              </a:xfrm>
            </p:grpSpPr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7887856" y="4424218"/>
                  <a:ext cx="369453" cy="0"/>
                </a:xfrm>
                <a:prstGeom prst="straightConnector1">
                  <a:avLst/>
                </a:prstGeom>
                <a:ln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CasellaDiTesto 13"/>
                <p:cNvSpPr txBox="1"/>
                <p:nvPr/>
              </p:nvSpPr>
              <p:spPr>
                <a:xfrm>
                  <a:off x="7860264" y="4168596"/>
                  <a:ext cx="10805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50 ns</a:t>
                  </a:r>
                </a:p>
              </p:txBody>
            </p:sp>
          </p:grpSp>
        </p:grpSp>
        <p:sp>
          <p:nvSpPr>
            <p:cNvPr id="95" name="CasellaDiTesto 13"/>
            <p:cNvSpPr txBox="1"/>
            <p:nvPr/>
          </p:nvSpPr>
          <p:spPr>
            <a:xfrm>
              <a:off x="7624734" y="5558608"/>
              <a:ext cx="1805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656 pulsed laser-diode</a:t>
              </a:r>
            </a:p>
          </p:txBody>
        </p:sp>
      </p:grpSp>
      <p:sp>
        <p:nvSpPr>
          <p:cNvPr id="70" name="CasellaDiTesto 13">
            <a:extLst>
              <a:ext uri="{FF2B5EF4-FFF2-40B4-BE49-F238E27FC236}">
                <a16:creationId xmlns:a16="http://schemas.microsoft.com/office/drawing/2014/main" id="{2F4C73DC-6357-469F-B79D-29309C3A1B04}"/>
              </a:ext>
            </a:extLst>
          </p:cNvPr>
          <p:cNvSpPr txBox="1"/>
          <p:nvPr/>
        </p:nvSpPr>
        <p:spPr>
          <a:xfrm>
            <a:off x="321019" y="1333087"/>
            <a:ext cx="5427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  <a:sym typeface="Symbol"/>
              </a:rPr>
              <a:t>Time-</a:t>
            </a:r>
            <a:r>
              <a:rPr lang="it-IT" sz="2400" dirty="0" err="1">
                <a:latin typeface="Comic Sans MS" panose="030F0702030302020204" pitchFamily="66" charset="0"/>
                <a:sym typeface="Symbol"/>
              </a:rPr>
              <a:t>dependent</a:t>
            </a:r>
            <a:r>
              <a:rPr lang="it-IT" sz="2400" dirty="0"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latin typeface="Comic Sans MS" panose="030F0702030302020204" pitchFamily="66" charset="0"/>
                <a:sym typeface="Symbol"/>
              </a:rPr>
              <a:t>measurements</a:t>
            </a:r>
            <a:r>
              <a:rPr lang="it-IT" sz="2400" dirty="0">
                <a:latin typeface="Comic Sans MS" panose="030F0702030302020204" pitchFamily="66" charset="0"/>
                <a:sym typeface="Symbol"/>
              </a:rPr>
              <a:t> of </a:t>
            </a:r>
            <a:r>
              <a:rPr lang="it-IT" sz="2400" dirty="0" err="1">
                <a:latin typeface="Comic Sans MS" panose="030F0702030302020204" pitchFamily="66" charset="0"/>
                <a:sym typeface="Symbol"/>
              </a:rPr>
              <a:t>excited</a:t>
            </a:r>
            <a:r>
              <a:rPr lang="it-IT" sz="2400" dirty="0">
                <a:latin typeface="Comic Sans MS" panose="030F0702030302020204" pitchFamily="66" charset="0"/>
                <a:sym typeface="Symbol"/>
              </a:rPr>
              <a:t> state </a:t>
            </a:r>
            <a:r>
              <a:rPr lang="it-IT" sz="2400" dirty="0" err="1">
                <a:latin typeface="Comic Sans MS" panose="030F0702030302020204" pitchFamily="66" charset="0"/>
                <a:sym typeface="Symbol"/>
              </a:rPr>
              <a:t>lifetime</a:t>
            </a:r>
            <a:r>
              <a:rPr lang="it-IT" sz="2400" dirty="0"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latin typeface="Comic Sans MS" panose="030F0702030302020204" pitchFamily="66" charset="0"/>
                <a:sym typeface="Symbol"/>
              </a:rPr>
              <a:t>gave</a:t>
            </a:r>
            <a:r>
              <a:rPr lang="it-IT" sz="2400" dirty="0"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>
                <a:latin typeface="Comic Sans MS" panose="030F0702030302020204" pitchFamily="66" charset="0"/>
                <a:sym typeface="Symbol" panose="05050102010706020507" pitchFamily="18" charset="2"/>
              </a:rPr>
              <a:t> 1ns, with a </a:t>
            </a:r>
            <a:r>
              <a:rPr lang="it-IT" sz="2400" dirty="0" err="1">
                <a:latin typeface="Comic Sans MS" panose="030F0702030302020204" pitchFamily="66" charset="0"/>
                <a:sym typeface="Symbol" panose="05050102010706020507" pitchFamily="18" charset="2"/>
              </a:rPr>
              <a:t>theoretical</a:t>
            </a:r>
            <a:r>
              <a:rPr lang="it-IT" sz="2400" dirty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it-IT" sz="2400" dirty="0" err="1">
                <a:latin typeface="Comic Sans MS" panose="030F0702030302020204" pitchFamily="66" charset="0"/>
                <a:sym typeface="Symbol" panose="05050102010706020507" pitchFamily="18" charset="2"/>
              </a:rPr>
              <a:t>limit</a:t>
            </a:r>
            <a:r>
              <a:rPr lang="it-IT" sz="2400" dirty="0">
                <a:latin typeface="Comic Sans MS" panose="030F0702030302020204" pitchFamily="66" charset="0"/>
                <a:sym typeface="Symbol" panose="05050102010706020507" pitchFamily="18" charset="2"/>
              </a:rPr>
              <a:t> to the </a:t>
            </a:r>
            <a:r>
              <a:rPr lang="it-IT" sz="2400" dirty="0" err="1">
                <a:latin typeface="Comic Sans MS" panose="030F0702030302020204" pitchFamily="66" charset="0"/>
                <a:sym typeface="Symbol" panose="05050102010706020507" pitchFamily="18" charset="2"/>
              </a:rPr>
              <a:t>emission</a:t>
            </a:r>
            <a:r>
              <a:rPr lang="it-IT" sz="2400" dirty="0">
                <a:latin typeface="Comic Sans MS" panose="030F0702030302020204" pitchFamily="66" charset="0"/>
                <a:sym typeface="Symbol" panose="05050102010706020507" pitchFamily="18" charset="2"/>
              </a:rPr>
              <a:t> rate of </a:t>
            </a:r>
            <a:r>
              <a:rPr lang="it-IT" sz="2400" dirty="0" err="1">
                <a:latin typeface="Comic Sans MS" panose="030F0702030302020204" pitchFamily="66" charset="0"/>
                <a:sym typeface="Symbol" panose="05050102010706020507" pitchFamily="18" charset="2"/>
              </a:rPr>
              <a:t>order</a:t>
            </a:r>
            <a:r>
              <a:rPr lang="it-IT" sz="2400" dirty="0">
                <a:latin typeface="Comic Sans MS" panose="030F0702030302020204" pitchFamily="66" charset="0"/>
                <a:sym typeface="Symbol" panose="05050102010706020507" pitchFamily="18" charset="2"/>
              </a:rPr>
              <a:t> 50 MHz (with 5% of Q-</a:t>
            </a:r>
            <a:r>
              <a:rPr lang="it-IT" sz="2400" dirty="0" err="1">
                <a:latin typeface="Comic Sans MS" panose="030F0702030302020204" pitchFamily="66" charset="0"/>
                <a:sym typeface="Symbol" panose="05050102010706020507" pitchFamily="18" charset="2"/>
              </a:rPr>
              <a:t>efficiency</a:t>
            </a:r>
            <a:r>
              <a:rPr lang="it-IT" sz="2400" dirty="0"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  <a:r>
              <a:rPr lang="it-IT" sz="2400" dirty="0">
                <a:latin typeface="Comic Sans MS" panose="030F0702030302020204" pitchFamily="66" charset="0"/>
                <a:sym typeface="Symbol"/>
              </a:rPr>
              <a:t> </a:t>
            </a:r>
          </a:p>
          <a:p>
            <a:pPr marL="342900" indent="-342900">
              <a:buFontTx/>
              <a:buChar char="-"/>
            </a:pPr>
            <a:endParaRPr lang="it-IT" sz="2400" dirty="0">
              <a:latin typeface="Comic Sans MS" panose="030F0702030302020204" pitchFamily="66" charset="0"/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4389456D-E90D-4709-BA23-457E3742093B}"/>
              </a:ext>
            </a:extLst>
          </p:cNvPr>
          <p:cNvSpPr txBox="1"/>
          <p:nvPr/>
        </p:nvSpPr>
        <p:spPr>
          <a:xfrm>
            <a:off x="417251" y="79900"/>
            <a:ext cx="830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3" name="CasellaDiTesto 13">
            <a:extLst>
              <a:ext uri="{FF2B5EF4-FFF2-40B4-BE49-F238E27FC236}">
                <a16:creationId xmlns:a16="http://schemas.microsoft.com/office/drawing/2014/main" id="{CAE36566-9945-469E-A699-B6EF32E0B8BF}"/>
              </a:ext>
            </a:extLst>
          </p:cNvPr>
          <p:cNvSpPr txBox="1"/>
          <p:nvPr/>
        </p:nvSpPr>
        <p:spPr>
          <a:xfrm>
            <a:off x="321019" y="554962"/>
            <a:ext cx="8501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Single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emitter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characterization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performed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at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Laboratory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of Nano-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Optics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, Siegen 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Univ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. (</a:t>
            </a:r>
            <a:r>
              <a:rPr lang="it-IT" sz="2400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Ge</a:t>
            </a:r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7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2" y="3297527"/>
            <a:ext cx="5353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sellaDiTesto 13"/>
          <p:cNvSpPr txBox="1"/>
          <p:nvPr/>
        </p:nvSpPr>
        <p:spPr>
          <a:xfrm>
            <a:off x="2863375" y="3355729"/>
            <a:ext cx="2073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omic Sans MS" panose="030F0702030302020204" pitchFamily="66" charset="0"/>
              </a:rPr>
              <a:t>1 ion/</a:t>
            </a:r>
            <a:r>
              <a:rPr lang="it-IT" sz="1600" dirty="0">
                <a:latin typeface="Comic Sans MS" panose="030F0702030302020204" pitchFamily="66" charset="0"/>
                <a:sym typeface="Symbol"/>
              </a:rPr>
              <a:t>m</a:t>
            </a:r>
            <a:r>
              <a:rPr lang="it-IT" sz="1600" baseline="30000" dirty="0">
                <a:latin typeface="Comic Sans MS" panose="030F0702030302020204" pitchFamily="66" charset="0"/>
                <a:sym typeface="Symbol"/>
              </a:rPr>
              <a:t>2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sp>
        <p:nvSpPr>
          <p:cNvPr id="24" name="CasellaDiTesto 13"/>
          <p:cNvSpPr txBox="1"/>
          <p:nvPr/>
        </p:nvSpPr>
        <p:spPr>
          <a:xfrm>
            <a:off x="378793" y="3328020"/>
            <a:ext cx="2073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omic Sans MS" panose="030F0702030302020204" pitchFamily="66" charset="0"/>
              </a:rPr>
              <a:t>10 ion/</a:t>
            </a:r>
            <a:r>
              <a:rPr lang="it-IT" sz="1600" dirty="0">
                <a:latin typeface="Comic Sans MS" panose="030F0702030302020204" pitchFamily="66" charset="0"/>
                <a:sym typeface="Symbol"/>
              </a:rPr>
              <a:t>m</a:t>
            </a:r>
            <a:r>
              <a:rPr lang="it-IT" sz="1600" baseline="30000" dirty="0">
                <a:latin typeface="Comic Sans MS" panose="030F0702030302020204" pitchFamily="66" charset="0"/>
                <a:sym typeface="Symbol"/>
              </a:rPr>
              <a:t>2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82472" y="4562763"/>
            <a:ext cx="480292" cy="480292"/>
          </a:xfrm>
          <a:prstGeom prst="ellipse">
            <a:avLst/>
          </a:prstGeom>
          <a:noFill/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5994428" y="3103466"/>
            <a:ext cx="3833065" cy="5458644"/>
            <a:chOff x="2835591" y="831320"/>
            <a:chExt cx="3833065" cy="5458644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322618" y="5957454"/>
              <a:ext cx="15886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2835591" y="831320"/>
              <a:ext cx="3833065" cy="4996825"/>
              <a:chOff x="2346063" y="1283830"/>
              <a:chExt cx="3833065" cy="4996825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2346063" y="1283830"/>
                <a:ext cx="3472847" cy="1219197"/>
                <a:chOff x="6003663" y="4886012"/>
                <a:chExt cx="3472847" cy="1219197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6613248" y="5043053"/>
                  <a:ext cx="720437" cy="30480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6003663" y="4886012"/>
                  <a:ext cx="1921164" cy="25861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Trapezoid 111"/>
                <p:cNvSpPr/>
                <p:nvPr/>
              </p:nvSpPr>
              <p:spPr>
                <a:xfrm>
                  <a:off x="6410064" y="5255464"/>
                  <a:ext cx="1117600" cy="849745"/>
                </a:xfrm>
                <a:prstGeom prst="trapezoid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asellaDiTesto 13"/>
                <p:cNvSpPr txBox="1"/>
                <p:nvPr/>
              </p:nvSpPr>
              <p:spPr>
                <a:xfrm>
                  <a:off x="7403061" y="5503180"/>
                  <a:ext cx="207344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latin typeface="Comic Sans MS" panose="030F0702030302020204" pitchFamily="66" charset="0"/>
                    </a:rPr>
                    <a:t>60X oil-imm. Obj.</a:t>
                  </a:r>
                </a:p>
                <a:p>
                  <a:r>
                    <a:rPr lang="it-IT" sz="1600" dirty="0">
                      <a:latin typeface="Comic Sans MS" panose="030F0702030302020204" pitchFamily="66" charset="0"/>
                    </a:rPr>
                    <a:t>  1.5 mm w-dist.</a:t>
                  </a:r>
                </a:p>
              </p:txBody>
            </p:sp>
            <p:sp>
              <p:nvSpPr>
                <p:cNvPr id="114" name="Flowchart: Extract 113"/>
                <p:cNvSpPr/>
                <p:nvPr/>
              </p:nvSpPr>
              <p:spPr>
                <a:xfrm>
                  <a:off x="6640956" y="5153891"/>
                  <a:ext cx="683491" cy="110836"/>
                </a:xfrm>
                <a:prstGeom prst="flowChartExtract">
                  <a:avLst/>
                </a:prstGeom>
                <a:solidFill>
                  <a:srgbClr val="FF0000">
                    <a:alpha val="2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2752436" y="3657560"/>
                <a:ext cx="1117600" cy="2382983"/>
                <a:chOff x="2752436" y="2641600"/>
                <a:chExt cx="1117600" cy="2382983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2752436" y="2641600"/>
                  <a:ext cx="1117600" cy="11176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2761673" y="2650836"/>
                  <a:ext cx="1108363" cy="109912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Rectangle 107"/>
                <p:cNvSpPr/>
                <p:nvPr/>
              </p:nvSpPr>
              <p:spPr>
                <a:xfrm>
                  <a:off x="2752436" y="3906981"/>
                  <a:ext cx="1117600" cy="11176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2761673" y="3925455"/>
                  <a:ext cx="1108363" cy="109912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Rectangle 99"/>
              <p:cNvSpPr/>
              <p:nvPr/>
            </p:nvSpPr>
            <p:spPr>
              <a:xfrm>
                <a:off x="2798619" y="2503055"/>
                <a:ext cx="1025236" cy="3777600"/>
              </a:xfrm>
              <a:prstGeom prst="rect">
                <a:avLst/>
              </a:prstGeom>
              <a:solidFill>
                <a:srgbClr val="FF0000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2807855" y="3703742"/>
                <a:ext cx="3371273" cy="1006763"/>
              </a:xfrm>
              <a:custGeom>
                <a:avLst/>
                <a:gdLst>
                  <a:gd name="connsiteX0" fmla="*/ 0 w 2392218"/>
                  <a:gd name="connsiteY0" fmla="*/ 0 h 997527"/>
                  <a:gd name="connsiteX1" fmla="*/ 1016000 w 2392218"/>
                  <a:gd name="connsiteY1" fmla="*/ 997527 h 997527"/>
                  <a:gd name="connsiteX2" fmla="*/ 2392218 w 2392218"/>
                  <a:gd name="connsiteY2" fmla="*/ 997527 h 997527"/>
                  <a:gd name="connsiteX3" fmla="*/ 2392218 w 2392218"/>
                  <a:gd name="connsiteY3" fmla="*/ 0 h 997527"/>
                  <a:gd name="connsiteX4" fmla="*/ 0 w 2392218"/>
                  <a:gd name="connsiteY4" fmla="*/ 0 h 997527"/>
                  <a:gd name="connsiteX0" fmla="*/ 0 w 3371273"/>
                  <a:gd name="connsiteY0" fmla="*/ 9236 h 1006763"/>
                  <a:gd name="connsiteX1" fmla="*/ 1016000 w 3371273"/>
                  <a:gd name="connsiteY1" fmla="*/ 1006763 h 1006763"/>
                  <a:gd name="connsiteX2" fmla="*/ 2392218 w 3371273"/>
                  <a:gd name="connsiteY2" fmla="*/ 1006763 h 1006763"/>
                  <a:gd name="connsiteX3" fmla="*/ 3371273 w 3371273"/>
                  <a:gd name="connsiteY3" fmla="*/ 0 h 1006763"/>
                  <a:gd name="connsiteX4" fmla="*/ 0 w 3371273"/>
                  <a:gd name="connsiteY4" fmla="*/ 9236 h 1006763"/>
                  <a:gd name="connsiteX0" fmla="*/ 0 w 3371273"/>
                  <a:gd name="connsiteY0" fmla="*/ 9236 h 1006763"/>
                  <a:gd name="connsiteX1" fmla="*/ 1016000 w 3371273"/>
                  <a:gd name="connsiteY1" fmla="*/ 1006763 h 1006763"/>
                  <a:gd name="connsiteX2" fmla="*/ 3352800 w 3371273"/>
                  <a:gd name="connsiteY2" fmla="*/ 1006763 h 1006763"/>
                  <a:gd name="connsiteX3" fmla="*/ 3371273 w 3371273"/>
                  <a:gd name="connsiteY3" fmla="*/ 0 h 1006763"/>
                  <a:gd name="connsiteX4" fmla="*/ 0 w 3371273"/>
                  <a:gd name="connsiteY4" fmla="*/ 9236 h 1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1273" h="1006763">
                    <a:moveTo>
                      <a:pt x="0" y="9236"/>
                    </a:moveTo>
                    <a:lnTo>
                      <a:pt x="1016000" y="1006763"/>
                    </a:lnTo>
                    <a:lnTo>
                      <a:pt x="3352800" y="1006763"/>
                    </a:lnTo>
                    <a:lnTo>
                      <a:pt x="3371273" y="0"/>
                    </a:lnTo>
                    <a:lnTo>
                      <a:pt x="0" y="9236"/>
                    </a:lnTo>
                    <a:close/>
                  </a:path>
                </a:pathLst>
              </a:custGeom>
              <a:solidFill>
                <a:srgbClr val="FF0000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2807855" y="4996832"/>
                <a:ext cx="1321688" cy="997527"/>
              </a:xfrm>
              <a:custGeom>
                <a:avLst/>
                <a:gdLst>
                  <a:gd name="connsiteX0" fmla="*/ 0 w 2392218"/>
                  <a:gd name="connsiteY0" fmla="*/ 0 h 997527"/>
                  <a:gd name="connsiteX1" fmla="*/ 1016000 w 2392218"/>
                  <a:gd name="connsiteY1" fmla="*/ 997527 h 997527"/>
                  <a:gd name="connsiteX2" fmla="*/ 2392218 w 2392218"/>
                  <a:gd name="connsiteY2" fmla="*/ 997527 h 997527"/>
                  <a:gd name="connsiteX3" fmla="*/ 2392218 w 2392218"/>
                  <a:gd name="connsiteY3" fmla="*/ 0 h 997527"/>
                  <a:gd name="connsiteX4" fmla="*/ 0 w 2392218"/>
                  <a:gd name="connsiteY4" fmla="*/ 0 h 997527"/>
                  <a:gd name="connsiteX0" fmla="*/ 0 w 3371273"/>
                  <a:gd name="connsiteY0" fmla="*/ 9236 h 1006763"/>
                  <a:gd name="connsiteX1" fmla="*/ 1016000 w 3371273"/>
                  <a:gd name="connsiteY1" fmla="*/ 1006763 h 1006763"/>
                  <a:gd name="connsiteX2" fmla="*/ 2392218 w 3371273"/>
                  <a:gd name="connsiteY2" fmla="*/ 1006763 h 1006763"/>
                  <a:gd name="connsiteX3" fmla="*/ 3371273 w 3371273"/>
                  <a:gd name="connsiteY3" fmla="*/ 0 h 1006763"/>
                  <a:gd name="connsiteX4" fmla="*/ 0 w 3371273"/>
                  <a:gd name="connsiteY4" fmla="*/ 9236 h 1006763"/>
                  <a:gd name="connsiteX0" fmla="*/ 0 w 3371273"/>
                  <a:gd name="connsiteY0" fmla="*/ 9236 h 1006763"/>
                  <a:gd name="connsiteX1" fmla="*/ 1016000 w 3371273"/>
                  <a:gd name="connsiteY1" fmla="*/ 1006763 h 1006763"/>
                  <a:gd name="connsiteX2" fmla="*/ 3352800 w 3371273"/>
                  <a:gd name="connsiteY2" fmla="*/ 1006763 h 1006763"/>
                  <a:gd name="connsiteX3" fmla="*/ 3371273 w 3371273"/>
                  <a:gd name="connsiteY3" fmla="*/ 0 h 1006763"/>
                  <a:gd name="connsiteX4" fmla="*/ 0 w 3371273"/>
                  <a:gd name="connsiteY4" fmla="*/ 9236 h 1006763"/>
                  <a:gd name="connsiteX0" fmla="*/ 0 w 3352800"/>
                  <a:gd name="connsiteY0" fmla="*/ 0 h 997527"/>
                  <a:gd name="connsiteX1" fmla="*/ 1016000 w 3352800"/>
                  <a:gd name="connsiteY1" fmla="*/ 997527 h 997527"/>
                  <a:gd name="connsiteX2" fmla="*/ 3352800 w 3352800"/>
                  <a:gd name="connsiteY2" fmla="*/ 997527 h 997527"/>
                  <a:gd name="connsiteX3" fmla="*/ 1320800 w 3352800"/>
                  <a:gd name="connsiteY3" fmla="*/ 0 h 997527"/>
                  <a:gd name="connsiteX4" fmla="*/ 0 w 3352800"/>
                  <a:gd name="connsiteY4" fmla="*/ 0 h 997527"/>
                  <a:gd name="connsiteX0" fmla="*/ 0 w 1330036"/>
                  <a:gd name="connsiteY0" fmla="*/ 0 h 1006763"/>
                  <a:gd name="connsiteX1" fmla="*/ 1016000 w 1330036"/>
                  <a:gd name="connsiteY1" fmla="*/ 997527 h 1006763"/>
                  <a:gd name="connsiteX2" fmla="*/ 1330036 w 1330036"/>
                  <a:gd name="connsiteY2" fmla="*/ 1006763 h 1006763"/>
                  <a:gd name="connsiteX3" fmla="*/ 1320800 w 1330036"/>
                  <a:gd name="connsiteY3" fmla="*/ 0 h 1006763"/>
                  <a:gd name="connsiteX4" fmla="*/ 0 w 1330036"/>
                  <a:gd name="connsiteY4" fmla="*/ 0 h 1006763"/>
                  <a:gd name="connsiteX0" fmla="*/ 0 w 1321209"/>
                  <a:gd name="connsiteY0" fmla="*/ 0 h 1016000"/>
                  <a:gd name="connsiteX1" fmla="*/ 1016000 w 1321209"/>
                  <a:gd name="connsiteY1" fmla="*/ 997527 h 1016000"/>
                  <a:gd name="connsiteX2" fmla="*/ 1311564 w 1321209"/>
                  <a:gd name="connsiteY2" fmla="*/ 1016000 h 1016000"/>
                  <a:gd name="connsiteX3" fmla="*/ 1320800 w 1321209"/>
                  <a:gd name="connsiteY3" fmla="*/ 0 h 1016000"/>
                  <a:gd name="connsiteX4" fmla="*/ 0 w 1321209"/>
                  <a:gd name="connsiteY4" fmla="*/ 0 h 1016000"/>
                  <a:gd name="connsiteX0" fmla="*/ 0 w 1321688"/>
                  <a:gd name="connsiteY0" fmla="*/ 0 h 997527"/>
                  <a:gd name="connsiteX1" fmla="*/ 1016000 w 1321688"/>
                  <a:gd name="connsiteY1" fmla="*/ 997527 h 997527"/>
                  <a:gd name="connsiteX2" fmla="*/ 1320801 w 1321688"/>
                  <a:gd name="connsiteY2" fmla="*/ 988291 h 997527"/>
                  <a:gd name="connsiteX3" fmla="*/ 1320800 w 1321688"/>
                  <a:gd name="connsiteY3" fmla="*/ 0 h 997527"/>
                  <a:gd name="connsiteX4" fmla="*/ 0 w 1321688"/>
                  <a:gd name="connsiteY4" fmla="*/ 0 h 99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1688" h="997527">
                    <a:moveTo>
                      <a:pt x="0" y="0"/>
                    </a:moveTo>
                    <a:lnTo>
                      <a:pt x="1016000" y="997527"/>
                    </a:lnTo>
                    <a:lnTo>
                      <a:pt x="1320801" y="988291"/>
                    </a:lnTo>
                    <a:cubicBezTo>
                      <a:pt x="1317722" y="652703"/>
                      <a:pt x="1323879" y="335588"/>
                      <a:pt x="13208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4276434" y="1896451"/>
              <a:ext cx="1995058" cy="1974787"/>
              <a:chOff x="7435270" y="4168596"/>
              <a:chExt cx="1995058" cy="1974787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7435270" y="4168596"/>
                <a:ext cx="1708730" cy="1336277"/>
                <a:chOff x="7435270" y="4168596"/>
                <a:chExt cx="1708730" cy="1336277"/>
              </a:xfrm>
            </p:grpSpPr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7536873" y="5421745"/>
                  <a:ext cx="1607127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flipV="1">
                  <a:off x="7656945" y="4350327"/>
                  <a:ext cx="0" cy="115454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3" name="Group 82"/>
                <p:cNvGrpSpPr/>
                <p:nvPr/>
              </p:nvGrpSpPr>
              <p:grpSpPr>
                <a:xfrm>
                  <a:off x="7435270" y="4858328"/>
                  <a:ext cx="1708730" cy="563418"/>
                  <a:chOff x="5680364" y="1616364"/>
                  <a:chExt cx="1708730" cy="563418"/>
                </a:xfrm>
              </p:grpSpPr>
              <p:sp>
                <p:nvSpPr>
                  <p:cNvPr id="93" name="Freeform 92"/>
                  <p:cNvSpPr/>
                  <p:nvPr/>
                </p:nvSpPr>
                <p:spPr>
                  <a:xfrm>
                    <a:off x="5680364" y="1616364"/>
                    <a:ext cx="434109" cy="563418"/>
                  </a:xfrm>
                  <a:custGeom>
                    <a:avLst/>
                    <a:gdLst>
                      <a:gd name="connsiteX0" fmla="*/ 0 w 1385454"/>
                      <a:gd name="connsiteY0" fmla="*/ 563418 h 563418"/>
                      <a:gd name="connsiteX1" fmla="*/ 1274618 w 1385454"/>
                      <a:gd name="connsiteY1" fmla="*/ 563418 h 563418"/>
                      <a:gd name="connsiteX2" fmla="*/ 1274618 w 1385454"/>
                      <a:gd name="connsiteY2" fmla="*/ 0 h 563418"/>
                      <a:gd name="connsiteX3" fmla="*/ 1385454 w 1385454"/>
                      <a:gd name="connsiteY3" fmla="*/ 0 h 563418"/>
                      <a:gd name="connsiteX4" fmla="*/ 1385454 w 1385454"/>
                      <a:gd name="connsiteY4" fmla="*/ 544945 h 563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454" h="563418">
                        <a:moveTo>
                          <a:pt x="0" y="563418"/>
                        </a:moveTo>
                        <a:lnTo>
                          <a:pt x="1274618" y="563418"/>
                        </a:lnTo>
                        <a:lnTo>
                          <a:pt x="1274618" y="0"/>
                        </a:lnTo>
                        <a:lnTo>
                          <a:pt x="1385454" y="0"/>
                        </a:lnTo>
                        <a:lnTo>
                          <a:pt x="1385454" y="544945"/>
                        </a:ln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>
                    <a:off x="6105238" y="1616364"/>
                    <a:ext cx="434109" cy="563418"/>
                  </a:xfrm>
                  <a:custGeom>
                    <a:avLst/>
                    <a:gdLst>
                      <a:gd name="connsiteX0" fmla="*/ 0 w 1385454"/>
                      <a:gd name="connsiteY0" fmla="*/ 563418 h 563418"/>
                      <a:gd name="connsiteX1" fmla="*/ 1274618 w 1385454"/>
                      <a:gd name="connsiteY1" fmla="*/ 563418 h 563418"/>
                      <a:gd name="connsiteX2" fmla="*/ 1274618 w 1385454"/>
                      <a:gd name="connsiteY2" fmla="*/ 0 h 563418"/>
                      <a:gd name="connsiteX3" fmla="*/ 1385454 w 1385454"/>
                      <a:gd name="connsiteY3" fmla="*/ 0 h 563418"/>
                      <a:gd name="connsiteX4" fmla="*/ 1385454 w 1385454"/>
                      <a:gd name="connsiteY4" fmla="*/ 544945 h 563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454" h="563418">
                        <a:moveTo>
                          <a:pt x="0" y="563418"/>
                        </a:moveTo>
                        <a:lnTo>
                          <a:pt x="1274618" y="563418"/>
                        </a:lnTo>
                        <a:lnTo>
                          <a:pt x="1274618" y="0"/>
                        </a:lnTo>
                        <a:lnTo>
                          <a:pt x="1385454" y="0"/>
                        </a:lnTo>
                        <a:lnTo>
                          <a:pt x="1385454" y="544945"/>
                        </a:ln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Freeform 95"/>
                  <p:cNvSpPr/>
                  <p:nvPr/>
                </p:nvSpPr>
                <p:spPr>
                  <a:xfrm>
                    <a:off x="6530112" y="1616364"/>
                    <a:ext cx="434109" cy="563418"/>
                  </a:xfrm>
                  <a:custGeom>
                    <a:avLst/>
                    <a:gdLst>
                      <a:gd name="connsiteX0" fmla="*/ 0 w 1385454"/>
                      <a:gd name="connsiteY0" fmla="*/ 563418 h 563418"/>
                      <a:gd name="connsiteX1" fmla="*/ 1274618 w 1385454"/>
                      <a:gd name="connsiteY1" fmla="*/ 563418 h 563418"/>
                      <a:gd name="connsiteX2" fmla="*/ 1274618 w 1385454"/>
                      <a:gd name="connsiteY2" fmla="*/ 0 h 563418"/>
                      <a:gd name="connsiteX3" fmla="*/ 1385454 w 1385454"/>
                      <a:gd name="connsiteY3" fmla="*/ 0 h 563418"/>
                      <a:gd name="connsiteX4" fmla="*/ 1385454 w 1385454"/>
                      <a:gd name="connsiteY4" fmla="*/ 544945 h 563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454" h="563418">
                        <a:moveTo>
                          <a:pt x="0" y="563418"/>
                        </a:moveTo>
                        <a:lnTo>
                          <a:pt x="1274618" y="563418"/>
                        </a:lnTo>
                        <a:lnTo>
                          <a:pt x="1274618" y="0"/>
                        </a:lnTo>
                        <a:lnTo>
                          <a:pt x="1385454" y="0"/>
                        </a:lnTo>
                        <a:lnTo>
                          <a:pt x="1385454" y="544945"/>
                        </a:ln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Freeform 96"/>
                  <p:cNvSpPr/>
                  <p:nvPr/>
                </p:nvSpPr>
                <p:spPr>
                  <a:xfrm>
                    <a:off x="6954985" y="1616364"/>
                    <a:ext cx="434109" cy="563418"/>
                  </a:xfrm>
                  <a:custGeom>
                    <a:avLst/>
                    <a:gdLst>
                      <a:gd name="connsiteX0" fmla="*/ 0 w 1385454"/>
                      <a:gd name="connsiteY0" fmla="*/ 563418 h 563418"/>
                      <a:gd name="connsiteX1" fmla="*/ 1274618 w 1385454"/>
                      <a:gd name="connsiteY1" fmla="*/ 563418 h 563418"/>
                      <a:gd name="connsiteX2" fmla="*/ 1274618 w 1385454"/>
                      <a:gd name="connsiteY2" fmla="*/ 0 h 563418"/>
                      <a:gd name="connsiteX3" fmla="*/ 1385454 w 1385454"/>
                      <a:gd name="connsiteY3" fmla="*/ 0 h 563418"/>
                      <a:gd name="connsiteX4" fmla="*/ 1385454 w 1385454"/>
                      <a:gd name="connsiteY4" fmla="*/ 544945 h 563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454" h="563418">
                        <a:moveTo>
                          <a:pt x="0" y="563418"/>
                        </a:moveTo>
                        <a:lnTo>
                          <a:pt x="1274618" y="563418"/>
                        </a:lnTo>
                        <a:lnTo>
                          <a:pt x="1274618" y="0"/>
                        </a:lnTo>
                        <a:lnTo>
                          <a:pt x="1385454" y="0"/>
                        </a:lnTo>
                        <a:lnTo>
                          <a:pt x="1385454" y="544945"/>
                        </a:ln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84" name="Straight Arrow Connector 83"/>
                <p:cNvCxnSpPr/>
                <p:nvPr/>
              </p:nvCxnSpPr>
              <p:spPr>
                <a:xfrm>
                  <a:off x="7693891" y="4775200"/>
                  <a:ext cx="138545" cy="0"/>
                </a:xfrm>
                <a:prstGeom prst="straightConnector1">
                  <a:avLst/>
                </a:prstGeom>
                <a:ln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>
                <a:xfrm>
                  <a:off x="7878622" y="4775200"/>
                  <a:ext cx="138545" cy="0"/>
                </a:xfrm>
                <a:prstGeom prst="straightConnector1">
                  <a:avLst/>
                </a:prstGeom>
                <a:ln>
                  <a:prstDash val="dash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>
                  <a:stCxn id="93" idx="1"/>
                </p:cNvCxnSpPr>
                <p:nvPr/>
              </p:nvCxnSpPr>
              <p:spPr>
                <a:xfrm flipV="1">
                  <a:off x="7834650" y="4359564"/>
                  <a:ext cx="7023" cy="106218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7880832" y="4359564"/>
                  <a:ext cx="7023" cy="106218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8250286" y="4359564"/>
                  <a:ext cx="7023" cy="106218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CasellaDiTesto 13"/>
                <p:cNvSpPr txBox="1"/>
                <p:nvPr/>
              </p:nvSpPr>
              <p:spPr>
                <a:xfrm>
                  <a:off x="7795609" y="4491869"/>
                  <a:ext cx="10805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rgbClr val="0070C0"/>
                      </a:solidFill>
                      <a:latin typeface="Comic Sans MS" panose="030F0702030302020204" pitchFamily="66" charset="0"/>
                    </a:rPr>
                    <a:t>45 ps</a:t>
                  </a:r>
                </a:p>
              </p:txBody>
            </p:sp>
            <p:grpSp>
              <p:nvGrpSpPr>
                <p:cNvPr id="90" name="Group 89"/>
                <p:cNvGrpSpPr/>
                <p:nvPr/>
              </p:nvGrpSpPr>
              <p:grpSpPr>
                <a:xfrm>
                  <a:off x="7860264" y="4168596"/>
                  <a:ext cx="1080537" cy="338554"/>
                  <a:chOff x="7860264" y="4168596"/>
                  <a:chExt cx="1080537" cy="338554"/>
                </a:xfrm>
              </p:grpSpPr>
              <p:cxnSp>
                <p:nvCxnSpPr>
                  <p:cNvPr id="91" name="Straight Arrow Connector 90"/>
                  <p:cNvCxnSpPr/>
                  <p:nvPr/>
                </p:nvCxnSpPr>
                <p:spPr>
                  <a:xfrm>
                    <a:off x="7887856" y="4424218"/>
                    <a:ext cx="369453" cy="0"/>
                  </a:xfrm>
                  <a:prstGeom prst="straightConnector1">
                    <a:avLst/>
                  </a:prstGeom>
                  <a:ln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CasellaDiTesto 13"/>
                  <p:cNvSpPr txBox="1"/>
                  <p:nvPr/>
                </p:nvSpPr>
                <p:spPr>
                  <a:xfrm>
                    <a:off x="7860264" y="4168596"/>
                    <a:ext cx="108053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rPr>
                      <a:t>50 ns</a:t>
                    </a:r>
                  </a:p>
                </p:txBody>
              </p:sp>
            </p:grpSp>
          </p:grpSp>
          <p:sp>
            <p:nvSpPr>
              <p:cNvPr id="80" name="CasellaDiTesto 13"/>
              <p:cNvSpPr txBox="1"/>
              <p:nvPr/>
            </p:nvSpPr>
            <p:spPr>
              <a:xfrm>
                <a:off x="7624734" y="5558608"/>
                <a:ext cx="18055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omic Sans MS" panose="030F0702030302020204" pitchFamily="66" charset="0"/>
                  </a:rPr>
                  <a:t>656 pulsed laser-diode</a:t>
                </a:r>
              </a:p>
            </p:txBody>
          </p:sp>
        </p:grpSp>
        <p:sp>
          <p:nvSpPr>
            <p:cNvPr id="73" name="Flowchart: Delay 72"/>
            <p:cNvSpPr/>
            <p:nvPr/>
          </p:nvSpPr>
          <p:spPr>
            <a:xfrm>
              <a:off x="4618182" y="4507345"/>
              <a:ext cx="461818" cy="1052946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Delay 73"/>
            <p:cNvSpPr/>
            <p:nvPr/>
          </p:nvSpPr>
          <p:spPr>
            <a:xfrm rot="5400000">
              <a:off x="3565237" y="5532582"/>
              <a:ext cx="461818" cy="1052946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442691" y="5763492"/>
              <a:ext cx="942109" cy="3786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delay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Connector 75"/>
            <p:cNvCxnSpPr>
              <a:stCxn id="73" idx="3"/>
            </p:cNvCxnSpPr>
            <p:nvPr/>
          </p:nvCxnSpPr>
          <p:spPr>
            <a:xfrm>
              <a:off x="5080000" y="5033818"/>
              <a:ext cx="7943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sellaDiTesto 13"/>
            <p:cNvSpPr txBox="1"/>
            <p:nvPr/>
          </p:nvSpPr>
          <p:spPr>
            <a:xfrm>
              <a:off x="5366445" y="4704306"/>
              <a:ext cx="905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start</a:t>
              </a:r>
            </a:p>
          </p:txBody>
        </p:sp>
        <p:sp>
          <p:nvSpPr>
            <p:cNvPr id="78" name="CasellaDiTesto 13"/>
            <p:cNvSpPr txBox="1"/>
            <p:nvPr/>
          </p:nvSpPr>
          <p:spPr>
            <a:xfrm>
              <a:off x="5366445" y="5674124"/>
              <a:ext cx="905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omic Sans MS" panose="030F0702030302020204" pitchFamily="66" charset="0"/>
                </a:rPr>
                <a:t>stop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04657" y="748134"/>
            <a:ext cx="3186543" cy="2586182"/>
            <a:chOff x="2604657" y="563414"/>
            <a:chExt cx="3186543" cy="25861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57" y="563414"/>
              <a:ext cx="2970794" cy="2586182"/>
            </a:xfrm>
            <a:prstGeom prst="rect">
              <a:avLst/>
            </a:prstGeom>
          </p:spPr>
        </p:pic>
        <p:sp>
          <p:nvSpPr>
            <p:cNvPr id="116" name="CasellaDiTesto 13"/>
            <p:cNvSpPr txBox="1"/>
            <p:nvPr/>
          </p:nvSpPr>
          <p:spPr>
            <a:xfrm>
              <a:off x="4239606" y="1656304"/>
              <a:ext cx="1551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cw excitation</a:t>
              </a:r>
            </a:p>
            <a:p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g</a:t>
              </a:r>
              <a:r>
                <a:rPr lang="it-IT" sz="1600" baseline="30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meas.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861970"/>
            <a:ext cx="2801589" cy="2416932"/>
            <a:chOff x="0" y="861970"/>
            <a:chExt cx="2801589" cy="2416932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861970"/>
              <a:ext cx="2801589" cy="2416932"/>
              <a:chOff x="0" y="677250"/>
              <a:chExt cx="2801589" cy="2416932"/>
            </a:xfrm>
          </p:grpSpPr>
          <p:pic>
            <p:nvPicPr>
              <p:cNvPr id="4098" name="Picture 2" descr="antibunching 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80802"/>
                <a:ext cx="2801589" cy="2313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" name="CasellaDiTesto 13"/>
              <p:cNvSpPr txBox="1"/>
              <p:nvPr/>
            </p:nvSpPr>
            <p:spPr>
              <a:xfrm>
                <a:off x="388039" y="677250"/>
                <a:ext cx="23366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Antibunching in pulsed excitation</a:t>
                </a:r>
              </a:p>
            </p:txBody>
          </p:sp>
        </p:grpSp>
        <p:sp>
          <p:nvSpPr>
            <p:cNvPr id="117" name="Oval 116"/>
            <p:cNvSpPr/>
            <p:nvPr/>
          </p:nvSpPr>
          <p:spPr>
            <a:xfrm>
              <a:off x="1214582" y="2101272"/>
              <a:ext cx="669636" cy="94672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9309" y="3260436"/>
            <a:ext cx="2672280" cy="2826328"/>
            <a:chOff x="129309" y="3260436"/>
            <a:chExt cx="2672280" cy="2826328"/>
          </a:xfrm>
        </p:grpSpPr>
        <p:sp>
          <p:nvSpPr>
            <p:cNvPr id="2" name="Rectangle 1"/>
            <p:cNvSpPr/>
            <p:nvPr/>
          </p:nvSpPr>
          <p:spPr>
            <a:xfrm>
              <a:off x="129309" y="3260436"/>
              <a:ext cx="2595418" cy="2826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asellaDiTesto 13"/>
            <p:cNvSpPr txBox="1"/>
            <p:nvPr/>
          </p:nvSpPr>
          <p:spPr>
            <a:xfrm>
              <a:off x="337227" y="3739036"/>
              <a:ext cx="246436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Possibility to produce and </a:t>
              </a:r>
              <a:r>
                <a:rPr lang="it-IT" sz="24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address</a:t>
              </a:r>
              <a:r>
                <a:rPr lang="it-IT" sz="24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single </a:t>
              </a:r>
              <a:r>
                <a:rPr lang="it-IT" sz="24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emitting</a:t>
              </a:r>
              <a:r>
                <a:rPr lang="it-IT" sz="24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centers confirmed</a:t>
              </a:r>
            </a:p>
          </p:txBody>
        </p:sp>
      </p:grp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B71135BA-0646-4393-A666-6BB1AAAC7680}"/>
              </a:ext>
            </a:extLst>
          </p:cNvPr>
          <p:cNvSpPr txBox="1"/>
          <p:nvPr/>
        </p:nvSpPr>
        <p:spPr>
          <a:xfrm>
            <a:off x="417251" y="79900"/>
            <a:ext cx="830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Implantation of color centers at INFN-FI 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7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77354E-6 L -4.16667E-6 -0.281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2270</TotalTime>
  <Words>1989</Words>
  <Application>Microsoft Office PowerPoint</Application>
  <PresentationFormat>Presentazione su schermo (4:3)</PresentationFormat>
  <Paragraphs>259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Lagomarsino</dc:creator>
  <cp:lastModifiedBy>Stefano Lagomarsino</cp:lastModifiedBy>
  <cp:revision>125</cp:revision>
  <dcterms:created xsi:type="dcterms:W3CDTF">2020-01-14T20:46:47Z</dcterms:created>
  <dcterms:modified xsi:type="dcterms:W3CDTF">2020-01-21T15:10:01Z</dcterms:modified>
</cp:coreProperties>
</file>