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30" r:id="rId2"/>
    <p:sldId id="632" r:id="rId3"/>
    <p:sldId id="644" r:id="rId4"/>
    <p:sldId id="633" r:id="rId5"/>
    <p:sldId id="642" r:id="rId6"/>
    <p:sldId id="640" r:id="rId7"/>
    <p:sldId id="641" r:id="rId8"/>
    <p:sldId id="639" r:id="rId9"/>
    <p:sldId id="645" r:id="rId10"/>
    <p:sldId id="636" r:id="rId11"/>
    <p:sldId id="637" r:id="rId12"/>
    <p:sldId id="623" r:id="rId13"/>
    <p:sldId id="621" r:id="rId14"/>
    <p:sldId id="625" r:id="rId15"/>
    <p:sldId id="627" r:id="rId16"/>
  </p:sldIdLst>
  <p:sldSz cx="17346613" cy="9756775"/>
  <p:notesSz cx="6858000" cy="9144000"/>
  <p:defaultTextStyle>
    <a:defPPr>
      <a:defRPr lang="nl-NL"/>
    </a:defPPr>
    <a:lvl1pPr algn="l" defTabSz="649288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649288" indent="-192088" algn="l" defTabSz="649288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1300163" indent="-385763" algn="l" defTabSz="649288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949450" indent="-577850" algn="l" defTabSz="649288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2600325" indent="-771525" algn="l" defTabSz="649288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5464" userDrawn="1">
          <p15:clr>
            <a:srgbClr val="A4A3A4"/>
          </p15:clr>
        </p15:guide>
        <p15:guide id="3" orient="horz" pos="307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E27F9A"/>
    <a:srgbClr val="8C7EF0"/>
    <a:srgbClr val="9A7FE3"/>
    <a:srgbClr val="BE2E1A"/>
    <a:srgbClr val="BF2E1B"/>
    <a:srgbClr val="B3011B"/>
    <a:srgbClr val="A8011B"/>
    <a:srgbClr val="B72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47" autoAdjust="0"/>
    <p:restoredTop sz="89184" autoAdjust="0"/>
  </p:normalViewPr>
  <p:slideViewPr>
    <p:cSldViewPr snapToGrid="0" snapToObjects="1">
      <p:cViewPr>
        <p:scale>
          <a:sx n="45" d="100"/>
          <a:sy n="45" d="100"/>
        </p:scale>
        <p:origin x="-427" y="-230"/>
      </p:cViewPr>
      <p:guideLst>
        <p:guide orient="horz" pos="3073"/>
        <p:guide pos="546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2EFB15A-F931-431E-9A9C-5531F9977950}" type="datetime1">
              <a:rPr lang="nl-NL"/>
              <a:pPr/>
              <a:t>21-1-2020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F3F4AD5-E0E4-440F-BFDD-AB8E6AA31058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16345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BD628238-3002-4116-A148-FF36853EA830}" type="datetime1">
              <a:rPr lang="nl-NL"/>
              <a:pPr/>
              <a:t>21-1-2020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4AD26291-ABAF-4E40-8D90-C0D4896E2D15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7429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649288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300163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949450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600325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3251378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01653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51929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02204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7050" y="4670425"/>
            <a:ext cx="13747750" cy="1079500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057050" y="5920740"/>
            <a:ext cx="13748400" cy="2159280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245813-7D2D-4523-B7A4-E9EF13CD6BCD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AD1DC72-2573-403C-9FFB-350BC2527162}" type="datetime1">
              <a:rPr lang="nl-NL"/>
              <a:pPr/>
              <a:t>21-1-2020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99999" y="1443967"/>
            <a:ext cx="6604359" cy="1256033"/>
          </a:xfrm>
        </p:spPr>
        <p:txBody>
          <a:bodyPr/>
          <a:lstStyle>
            <a:lvl1pPr marL="0" indent="0">
              <a:buNone/>
              <a:defRPr sz="25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800001" y="2700000"/>
            <a:ext cx="6604358" cy="5220000"/>
          </a:xfrm>
        </p:spPr>
        <p:txBody>
          <a:bodyPr/>
          <a:lstStyle>
            <a:lvl1pPr>
              <a:defRPr sz="2500"/>
            </a:lvl1pPr>
            <a:lvl2pPr>
              <a:defRPr sz="25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8884608" y="1443967"/>
            <a:ext cx="6662883" cy="1256033"/>
          </a:xfrm>
        </p:spPr>
        <p:txBody>
          <a:bodyPr/>
          <a:lstStyle>
            <a:lvl1pPr marL="0" indent="0">
              <a:buNone/>
              <a:defRPr sz="25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8884609" y="2700000"/>
            <a:ext cx="6663792" cy="5220000"/>
          </a:xfrm>
        </p:spPr>
        <p:txBody>
          <a:bodyPr/>
          <a:lstStyle>
            <a:lvl1pPr>
              <a:defRPr sz="2500"/>
            </a:lvl1pPr>
            <a:lvl2pPr>
              <a:defRPr sz="25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2415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heme" Target="../theme/them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160145" y="4476115"/>
            <a:ext cx="137477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</a:p>
        </p:txBody>
      </p:sp>
      <p:sp>
        <p:nvSpPr>
          <p:cNvPr id="819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160145" y="5680710"/>
            <a:ext cx="13747750" cy="236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44550" y="8916988"/>
            <a:ext cx="835025" cy="5191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4807B15A-DD1C-4A15-B70E-090A38ED726E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800225" y="8916988"/>
            <a:ext cx="7615238" cy="5191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16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0013950" y="8916988"/>
            <a:ext cx="1231900" cy="5191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15FEA998-EA5F-44BF-B20E-1ACF26F99BFB}" type="datetime1">
              <a:rPr lang="nl-NL"/>
              <a:pPr/>
              <a:t>21-1-2020</a:t>
            </a:fld>
            <a:endParaRPr lang="nl-NL"/>
          </a:p>
        </p:txBody>
      </p:sp>
      <p:pic>
        <p:nvPicPr>
          <p:cNvPr id="8199" name="Afbeelding 7" descr="RU_E_RGB_2014_wi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20663" y="8705850"/>
            <a:ext cx="3602037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L:\wetenschapsredactie\00 IrisK's projecten\00_HFML\Website en social\Logo's en foto's\hfml-logo-2005-allvecto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6" b="34721"/>
          <a:stretch/>
        </p:blipFill>
        <p:spPr bwMode="auto">
          <a:xfrm>
            <a:off x="394082" y="393552"/>
            <a:ext cx="5119339" cy="159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L:\wetenschapsredactie\00 IrisK's projecten\00_HFML\Website en social\Logo's en foto's\EMFL's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388" y="736567"/>
            <a:ext cx="3355258" cy="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40" y="517912"/>
            <a:ext cx="1856734" cy="134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7627" y="831450"/>
            <a:ext cx="2676446" cy="7185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</p:sldLayoutIdLst>
  <p:hf sldNum="0" hdr="0" ftr="0" dt="0"/>
  <p:txStyles>
    <p:titleStyle>
      <a:lvl1pPr algn="l" defTabSz="649288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6492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6492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6492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6492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6492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6492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6492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6492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58775" indent="-358775" algn="l" defTabSz="649288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19138" indent="-358775" algn="l" defTabSz="649288" rtl="0" eaLnBrk="0" fontAlgn="base" hangingPunct="0">
        <a:spcBef>
          <a:spcPct val="0"/>
        </a:spcBef>
        <a:spcAft>
          <a:spcPct val="0"/>
        </a:spcAft>
        <a:buFont typeface="Lucida Grande" charset="0"/>
        <a:buChar char="-"/>
        <a:defRPr sz="2500" kern="1200">
          <a:solidFill>
            <a:schemeClr val="bg1"/>
          </a:solidFill>
          <a:latin typeface="+mn-lt"/>
          <a:ea typeface="ＭＳ Ｐゴシック" charset="0"/>
          <a:cs typeface="+mn-cs"/>
        </a:defRPr>
      </a:lvl2pPr>
      <a:lvl3pPr marL="1114425" indent="-358775" algn="l" defTabSz="649288" rtl="0" eaLnBrk="0" fontAlgn="base" hangingPunct="0">
        <a:spcBef>
          <a:spcPct val="0"/>
        </a:spcBef>
        <a:spcAft>
          <a:spcPct val="0"/>
        </a:spcAft>
        <a:buFont typeface="Lucida Grande" charset="0"/>
        <a:buChar char="–"/>
        <a:defRPr sz="2100" kern="1200">
          <a:solidFill>
            <a:schemeClr val="bg1"/>
          </a:solidFill>
          <a:latin typeface="+mn-lt"/>
          <a:ea typeface="ＭＳ Ｐゴシック" charset="0"/>
          <a:cs typeface="+mn-cs"/>
        </a:defRPr>
      </a:lvl3pPr>
      <a:lvl4pPr marL="1511300" indent="-358775" algn="l" defTabSz="649288" rtl="0" eaLnBrk="0" fontAlgn="base" hangingPunct="0">
        <a:spcBef>
          <a:spcPct val="0"/>
        </a:spcBef>
        <a:spcAft>
          <a:spcPct val="0"/>
        </a:spcAft>
        <a:buFont typeface="Lucida Grande" charset="0"/>
        <a:buChar char="-"/>
        <a:defRPr sz="2100" kern="1200">
          <a:solidFill>
            <a:schemeClr val="bg1"/>
          </a:solidFill>
          <a:latin typeface="+mn-lt"/>
          <a:ea typeface="ＭＳ Ｐゴシック" charset="0"/>
          <a:cs typeface="+mn-cs"/>
        </a:defRPr>
      </a:lvl4pPr>
      <a:lvl5pPr marL="1906588" indent="-358775" algn="l" defTabSz="649288" rtl="0" eaLnBrk="0" fontAlgn="base" hangingPunct="0">
        <a:spcBef>
          <a:spcPct val="0"/>
        </a:spcBef>
        <a:spcAft>
          <a:spcPct val="0"/>
        </a:spcAft>
        <a:buFont typeface="Lucida Grande" charset="0"/>
        <a:buChar char="-"/>
        <a:defRPr sz="2100" kern="1200">
          <a:solidFill>
            <a:schemeClr val="bg1"/>
          </a:solidFill>
          <a:latin typeface="+mn-lt"/>
          <a:ea typeface="ＭＳ Ｐゴシック" charset="0"/>
          <a:cs typeface="+mn-cs"/>
        </a:defRPr>
      </a:lvl5pPr>
      <a:lvl6pPr marL="3576516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5885" y="894078"/>
            <a:ext cx="11460800" cy="790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err="1" smtClean="0">
                <a:latin typeface="Palatino Linotype" panose="02040502050505030304" pitchFamily="18" charset="0"/>
                <a:cs typeface="Calibri" panose="020F0502020204030204" pitchFamily="34" charset="0"/>
              </a:rPr>
              <a:t>Nanowires</a:t>
            </a:r>
            <a:r>
              <a:rPr lang="it-IT" sz="4000" b="1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it-IT" sz="4000" b="1" dirty="0">
                <a:latin typeface="Palatino Linotype" panose="02040502050505030304" pitchFamily="18" charset="0"/>
                <a:cs typeface="Calibri" panose="020F0502020204030204" pitchFamily="34" charset="0"/>
              </a:rPr>
              <a:t>quantum </a:t>
            </a:r>
            <a:r>
              <a:rPr lang="it-IT" sz="4000" b="1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detector</a:t>
            </a:r>
          </a:p>
          <a:p>
            <a:endParaRPr lang="it-IT" sz="3600" i="1" dirty="0" smtClean="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r>
              <a:rPr lang="it-IT" sz="34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Vittorio Bellani</a:t>
            </a:r>
          </a:p>
          <a:p>
            <a:r>
              <a:rPr lang="it-IT" sz="3400" dirty="0">
                <a:latin typeface="Palatino Linotype" panose="02040502050505030304" pitchFamily="18" charset="0"/>
                <a:cs typeface="Calibri" panose="020F0502020204030204" pitchFamily="34" charset="0"/>
              </a:rPr>
              <a:t>INFN &amp; </a:t>
            </a:r>
            <a:r>
              <a:rPr lang="it-IT" sz="34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Pavia </a:t>
            </a:r>
            <a:r>
              <a:rPr lang="it-IT" sz="3400" dirty="0" err="1" smtClean="0">
                <a:latin typeface="Palatino Linotype" panose="02040502050505030304" pitchFamily="18" charset="0"/>
                <a:cs typeface="Calibri" panose="020F0502020204030204" pitchFamily="34" charset="0"/>
              </a:rPr>
              <a:t>University</a:t>
            </a:r>
            <a:r>
              <a:rPr lang="it-IT" sz="34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</a:t>
            </a:r>
            <a:endParaRPr lang="it-IT" sz="3400" dirty="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endParaRPr lang="it-IT" sz="3400" dirty="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r>
              <a:rPr lang="it-IT" sz="34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Andrea Marini</a:t>
            </a:r>
          </a:p>
          <a:p>
            <a:r>
              <a:rPr lang="it-IT" sz="3400" dirty="0">
                <a:latin typeface="Palatino Linotype" panose="02040502050505030304" pitchFamily="18" charset="0"/>
                <a:cs typeface="Calibri" panose="020F0502020204030204" pitchFamily="34" charset="0"/>
              </a:rPr>
              <a:t>INFN &amp; </a:t>
            </a:r>
            <a:r>
              <a:rPr lang="it-IT" sz="34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l’Aquila </a:t>
            </a:r>
            <a:r>
              <a:rPr lang="it-IT" sz="3400" dirty="0" err="1">
                <a:latin typeface="Palatino Linotype" panose="02040502050505030304" pitchFamily="18" charset="0"/>
                <a:cs typeface="Calibri" panose="020F0502020204030204" pitchFamily="34" charset="0"/>
              </a:rPr>
              <a:t>University</a:t>
            </a:r>
            <a:r>
              <a:rPr lang="it-IT" sz="34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</a:t>
            </a:r>
            <a:endParaRPr lang="it-IT" sz="3400" dirty="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endParaRPr lang="it-IT" sz="3400" dirty="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r>
              <a:rPr lang="it-IT" sz="3400" dirty="0" smtClean="0">
                <a:latin typeface="Palatino Linotype" pitchFamily="18" charset="0"/>
                <a:cs typeface="Calibri" panose="020F0502020204030204" pitchFamily="34" charset="0"/>
              </a:rPr>
              <a:t>Francesco Rossella</a:t>
            </a:r>
            <a:endParaRPr lang="it-IT" sz="3400" dirty="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r>
              <a:rPr lang="it-IT" sz="3400" dirty="0">
                <a:latin typeface="Palatino Linotype" panose="02040502050505030304" pitchFamily="18" charset="0"/>
                <a:cs typeface="Calibri" panose="020F0502020204030204" pitchFamily="34" charset="0"/>
              </a:rPr>
              <a:t>INFN </a:t>
            </a:r>
            <a:r>
              <a:rPr lang="it-IT" sz="34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&amp; NEST Pisa </a:t>
            </a:r>
          </a:p>
          <a:p>
            <a:endParaRPr lang="it-IT" sz="3200" dirty="0">
              <a:latin typeface="Palatino Linotype" pitchFamily="18" charset="0"/>
              <a:cs typeface="Calibri" panose="020F0502020204030204" pitchFamily="34" charset="0"/>
            </a:endParaRPr>
          </a:p>
          <a:p>
            <a:endParaRPr lang="it-IT" sz="3200" dirty="0" smtClean="0">
              <a:latin typeface="Palatino Linotype" pitchFamily="18" charset="0"/>
              <a:cs typeface="Calibri" panose="020F0502020204030204" pitchFamily="34" charset="0"/>
            </a:endParaRPr>
          </a:p>
          <a:p>
            <a:r>
              <a:rPr lang="en-US" sz="3200" i="1" dirty="0" smtClean="0">
                <a:latin typeface="Palatino Linotype" pitchFamily="18" charset="0"/>
                <a:cs typeface="Calibri" panose="020F0502020204030204" pitchFamily="34" charset="0"/>
              </a:rPr>
              <a:t>Quantum </a:t>
            </a:r>
            <a:r>
              <a:rPr lang="en-US" sz="3200" i="1" dirty="0">
                <a:latin typeface="Palatino Linotype" pitchFamily="18" charset="0"/>
                <a:cs typeface="Calibri" panose="020F0502020204030204" pitchFamily="34" charset="0"/>
              </a:rPr>
              <a:t>Technologies within INFN:  </a:t>
            </a:r>
            <a:r>
              <a:rPr lang="en-US" sz="3200" i="1" dirty="0" smtClean="0">
                <a:latin typeface="Palatino Linotype" pitchFamily="18" charset="0"/>
                <a:cs typeface="Calibri" panose="020F0502020204030204" pitchFamily="34" charset="0"/>
              </a:rPr>
              <a:t>status </a:t>
            </a:r>
            <a:r>
              <a:rPr lang="en-US" sz="3200" i="1" dirty="0">
                <a:latin typeface="Palatino Linotype" pitchFamily="18" charset="0"/>
                <a:cs typeface="Calibri" panose="020F0502020204030204" pitchFamily="34" charset="0"/>
              </a:rPr>
              <a:t>and </a:t>
            </a:r>
            <a:r>
              <a:rPr lang="en-US" sz="3200" i="1" dirty="0" smtClean="0">
                <a:latin typeface="Palatino Linotype" pitchFamily="18" charset="0"/>
                <a:cs typeface="Calibri" panose="020F0502020204030204" pitchFamily="34" charset="0"/>
              </a:rPr>
              <a:t>perspectives</a:t>
            </a:r>
            <a:endParaRPr lang="it-IT" sz="3200" i="1" dirty="0">
              <a:latin typeface="Palatino Linotype" pitchFamily="18" charset="0"/>
              <a:cs typeface="Calibri" panose="020F0502020204030204" pitchFamily="34" charset="0"/>
            </a:endParaRPr>
          </a:p>
          <a:p>
            <a:endParaRPr lang="it-IT" sz="3200" dirty="0" smtClean="0">
              <a:latin typeface="Palatino Linotype" pitchFamily="18" charset="0"/>
              <a:cs typeface="Calibri" panose="020F0502020204030204" pitchFamily="34" charset="0"/>
            </a:endParaRPr>
          </a:p>
          <a:p>
            <a:r>
              <a:rPr lang="it-IT" sz="3200" dirty="0" smtClean="0">
                <a:latin typeface="Palatino Linotype" pitchFamily="18" charset="0"/>
                <a:cs typeface="Calibri" panose="020F0502020204030204" pitchFamily="34" charset="0"/>
              </a:rPr>
              <a:t>20-21 </a:t>
            </a:r>
            <a:r>
              <a:rPr lang="it-IT" sz="3200" dirty="0">
                <a:latin typeface="Palatino Linotype" pitchFamily="18" charset="0"/>
                <a:cs typeface="Calibri" panose="020F0502020204030204" pitchFamily="34" charset="0"/>
              </a:rPr>
              <a:t>January </a:t>
            </a:r>
            <a:r>
              <a:rPr lang="it-IT" sz="3200" dirty="0" smtClean="0">
                <a:latin typeface="Palatino Linotype" pitchFamily="18" charset="0"/>
                <a:cs typeface="Calibri" panose="020F0502020204030204" pitchFamily="34" charset="0"/>
              </a:rPr>
              <a:t>2020, Padova     </a:t>
            </a:r>
          </a:p>
        </p:txBody>
      </p:sp>
      <p:sp>
        <p:nvSpPr>
          <p:cNvPr id="2" name="AutoShape 4" descr="Risultati immagini per emf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Risultati immagini per emfl logo"/>
          <p:cNvSpPr>
            <a:spLocks noChangeAspect="1" noChangeArrowheads="1"/>
          </p:cNvSpPr>
          <p:nvPr/>
        </p:nvSpPr>
        <p:spPr bwMode="auto">
          <a:xfrm>
            <a:off x="261085" y="589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466" y="160338"/>
            <a:ext cx="8666326" cy="649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8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846143"/>
              </p:ext>
            </p:extLst>
          </p:nvPr>
        </p:nvGraphicFramePr>
        <p:xfrm>
          <a:off x="6140264" y="-264096"/>
          <a:ext cx="11830542" cy="8306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Graph" r:id="rId3" imgW="4132440" imgH="2901600" progId="Origin50.Graph">
                  <p:embed/>
                </p:oleObj>
              </mc:Choice>
              <mc:Fallback>
                <p:oleObj name="Graph" r:id="rId3" imgW="4132440" imgH="2901600" progId="Origin50.Grap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0264" y="-264096"/>
                        <a:ext cx="11830542" cy="83060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8047070" y="8041931"/>
            <a:ext cx="8423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Palatino Linotype" pitchFamily="18" charset="0"/>
              </a:rPr>
              <a:t>I-V charateristics of the NW detector versus magnetic field</a:t>
            </a:r>
          </a:p>
          <a:p>
            <a:r>
              <a:rPr lang="it-IT" sz="2400" dirty="0">
                <a:latin typeface="Palatino Linotype" pitchFamily="18" charset="0"/>
              </a:rPr>
              <a:t>a</a:t>
            </a:r>
            <a:r>
              <a:rPr lang="it-IT" sz="2400" dirty="0" smtClean="0">
                <a:latin typeface="Palatino Linotype" pitchFamily="18" charset="0"/>
              </a:rPr>
              <a:t>t T = 2 K.</a:t>
            </a:r>
            <a:endParaRPr lang="it-IT" sz="2400" dirty="0">
              <a:latin typeface="Palatino Linotype" pitchFamily="18" charset="0"/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59" y="252220"/>
            <a:ext cx="4776650" cy="269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598" y="3150945"/>
            <a:ext cx="3869772" cy="28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89" y="6327088"/>
            <a:ext cx="3767481" cy="342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5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05632"/>
            <a:ext cx="10447867" cy="68047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3514" y="7387086"/>
            <a:ext cx="794656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latin typeface="Palatino Linotype" pitchFamily="18" charset="0"/>
              </a:rPr>
              <a:t>dI</a:t>
            </a:r>
            <a:r>
              <a:rPr lang="en-US" i="1" dirty="0">
                <a:latin typeface="Palatino Linotype" pitchFamily="18" charset="0"/>
              </a:rPr>
              <a:t>/</a:t>
            </a:r>
            <a:r>
              <a:rPr lang="en-US" i="1" dirty="0" err="1">
                <a:latin typeface="Palatino Linotype" pitchFamily="18" charset="0"/>
              </a:rPr>
              <a:t>dV</a:t>
            </a:r>
            <a:r>
              <a:rPr lang="en-US" dirty="0">
                <a:latin typeface="Palatino Linotype" pitchFamily="18" charset="0"/>
              </a:rPr>
              <a:t> versus </a:t>
            </a:r>
            <a:r>
              <a:rPr lang="en-US" i="1" dirty="0" err="1">
                <a:latin typeface="Palatino Linotype" pitchFamily="18" charset="0"/>
              </a:rPr>
              <a:t>V</a:t>
            </a:r>
            <a:r>
              <a:rPr lang="en-US" i="1" baseline="-25000" dirty="0" err="1">
                <a:latin typeface="Palatino Linotype" pitchFamily="18" charset="0"/>
              </a:rPr>
              <a:t>db</a:t>
            </a:r>
            <a:r>
              <a:rPr lang="en-US" baseline="-25000" dirty="0">
                <a:latin typeface="Palatino Linotype" pitchFamily="18" charset="0"/>
              </a:rPr>
              <a:t> </a:t>
            </a:r>
            <a:r>
              <a:rPr lang="en-US" dirty="0">
                <a:latin typeface="Palatino Linotype" pitchFamily="18" charset="0"/>
              </a:rPr>
              <a:t>and </a:t>
            </a:r>
            <a:r>
              <a:rPr lang="en-US" i="1" dirty="0">
                <a:latin typeface="Palatino Linotype" pitchFamily="18" charset="0"/>
              </a:rPr>
              <a:t>B</a:t>
            </a:r>
            <a:r>
              <a:rPr lang="en-US" dirty="0">
                <a:latin typeface="Palatino Linotype" pitchFamily="18" charset="0"/>
              </a:rPr>
              <a:t>, for magnetic field applied perpendicularly and parallel to the NWs. The NDC simultaneously hand linear landau shift, Zeeman splitting and quadratic diamagnetic shift.</a:t>
            </a:r>
            <a:endParaRPr lang="it-IT" dirty="0">
              <a:latin typeface="Palatino Linotype" pitchFamily="18" charset="0"/>
            </a:endParaRPr>
          </a:p>
        </p:txBody>
      </p:sp>
      <p:pic>
        <p:nvPicPr>
          <p:cNvPr id="9" name="Immagine 1"/>
          <p:cNvPicPr/>
          <p:nvPr/>
        </p:nvPicPr>
        <p:blipFill>
          <a:blip r:embed="rId3"/>
          <a:stretch>
            <a:fillRect/>
          </a:stretch>
        </p:blipFill>
        <p:spPr>
          <a:xfrm>
            <a:off x="9113003" y="1149459"/>
            <a:ext cx="8233609" cy="44554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42521" y="7133087"/>
            <a:ext cx="823361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alatino Linotype" pitchFamily="18" charset="0"/>
              </a:rPr>
              <a:t>Schematic description of the evolution of the </a:t>
            </a:r>
            <a:r>
              <a:rPr lang="en-US" i="1" dirty="0">
                <a:latin typeface="Palatino Linotype" pitchFamily="18" charset="0"/>
              </a:rPr>
              <a:t>I/V</a:t>
            </a:r>
            <a:r>
              <a:rPr lang="en-US" dirty="0">
                <a:latin typeface="Palatino Linotype" pitchFamily="18" charset="0"/>
              </a:rPr>
              <a:t> characteristics, and of the corresponding spin split </a:t>
            </a:r>
            <a:r>
              <a:rPr lang="en-US" i="1" dirty="0">
                <a:latin typeface="Palatino Linotype" pitchFamily="18" charset="0"/>
              </a:rPr>
              <a:t>e</a:t>
            </a:r>
            <a:r>
              <a:rPr lang="en-US" dirty="0">
                <a:latin typeface="Palatino Linotype" pitchFamily="18" charset="0"/>
              </a:rPr>
              <a:t> and </a:t>
            </a:r>
            <a:r>
              <a:rPr lang="en-US" i="1" dirty="0">
                <a:latin typeface="Palatino Linotype" pitchFamily="18" charset="0"/>
              </a:rPr>
              <a:t>h</a:t>
            </a:r>
            <a:r>
              <a:rPr lang="en-US" dirty="0">
                <a:latin typeface="Palatino Linotype" pitchFamily="18" charset="0"/>
              </a:rPr>
              <a:t> levels alignment, with the magnetic field; in this figure the </a:t>
            </a:r>
            <a:r>
              <a:rPr lang="en-US" i="1" dirty="0">
                <a:latin typeface="Palatino Linotype" pitchFamily="18" charset="0"/>
              </a:rPr>
              <a:t>e </a:t>
            </a:r>
            <a:r>
              <a:rPr lang="en-US" dirty="0">
                <a:latin typeface="Palatino Linotype" pitchFamily="18" charset="0"/>
              </a:rPr>
              <a:t>and </a:t>
            </a:r>
            <a:r>
              <a:rPr lang="en-US" i="1" dirty="0">
                <a:latin typeface="Palatino Linotype" pitchFamily="18" charset="0"/>
              </a:rPr>
              <a:t>h</a:t>
            </a:r>
            <a:r>
              <a:rPr lang="en-US" dirty="0">
                <a:latin typeface="Palatino Linotype" pitchFamily="18" charset="0"/>
              </a:rPr>
              <a:t> spin alignment in the split </a:t>
            </a:r>
            <a:r>
              <a:rPr lang="en-US" dirty="0" smtClean="0">
                <a:latin typeface="Palatino Linotype" pitchFamily="18" charset="0"/>
              </a:rPr>
              <a:t>levels.</a:t>
            </a:r>
            <a:endParaRPr lang="it-IT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7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4" y="1017204"/>
            <a:ext cx="9701076" cy="740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727573" y="1754266"/>
            <a:ext cx="544068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Longitudinal electric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field distribution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around a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NW.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Near-field normalized electric field expansion for the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non-tapered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C–S geometry, (</a:t>
            </a:r>
            <a:r>
              <a:rPr lang="en-US" sz="2800" b="1" dirty="0">
                <a:latin typeface="Palatino Linotype" panose="02040502050505030304" pitchFamily="18" charset="0"/>
                <a:cs typeface="Calibri" panose="020F0502020204030204" pitchFamily="34" charset="0"/>
              </a:rPr>
              <a:t>a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)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  <a:sym typeface="Symbol"/>
              </a:rPr>
              <a:t> =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0 °,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  <a:sym typeface="Symbol"/>
              </a:rPr>
              <a:t>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= 925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nm; (</a:t>
            </a:r>
            <a:r>
              <a:rPr lang="en-US" sz="2800" b="1" dirty="0">
                <a:latin typeface="Palatino Linotype" panose="02040502050505030304" pitchFamily="18" charset="0"/>
                <a:cs typeface="Calibri" panose="020F0502020204030204" pitchFamily="34" charset="0"/>
              </a:rPr>
              <a:t>c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)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  <a:sym typeface="Symbol"/>
              </a:rPr>
              <a:t>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=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40°,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  <a:sym typeface="Symbol"/>
              </a:rPr>
              <a:t>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  <a:sym typeface="Symbol"/>
              </a:rPr>
              <a:t>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  <a:sym typeface="Symbol"/>
              </a:rPr>
              <a:t>=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800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nm and (</a:t>
            </a:r>
            <a:r>
              <a:rPr lang="en-US" sz="2800" b="1" dirty="0">
                <a:latin typeface="Palatino Linotype" panose="02040502050505030304" pitchFamily="18" charset="0"/>
                <a:cs typeface="Calibri" panose="020F0502020204030204" pitchFamily="34" charset="0"/>
              </a:rPr>
              <a:t>e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)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  <a:sym typeface="Symbol"/>
              </a:rPr>
              <a:t>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= 70,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  <a:sym typeface="Symbol"/>
              </a:rPr>
              <a:t>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=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735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nm. Near-field normalized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electric field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expansion for the tapered C–S geometry, (</a:t>
            </a:r>
            <a:r>
              <a:rPr lang="en-US" sz="2800" b="1" dirty="0">
                <a:latin typeface="Palatino Linotype" panose="02040502050505030304" pitchFamily="18" charset="0"/>
                <a:cs typeface="Calibri" panose="020F0502020204030204" pitchFamily="34" charset="0"/>
              </a:rPr>
              <a:t>b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)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  <a:sym typeface="Symbol"/>
              </a:rPr>
              <a:t> =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0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°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and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a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  <a:sym typeface="Symbol"/>
              </a:rPr>
              <a:t> =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925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nm, (</a:t>
            </a:r>
            <a:r>
              <a:rPr lang="en-US" sz="2800" b="1" dirty="0">
                <a:latin typeface="Palatino Linotype" panose="02040502050505030304" pitchFamily="18" charset="0"/>
                <a:cs typeface="Calibri" panose="020F0502020204030204" pitchFamily="34" charset="0"/>
              </a:rPr>
              <a:t>d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)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  <a:sym typeface="Symbol"/>
              </a:rPr>
              <a:t>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=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40 and a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  <a:sym typeface="Symbol"/>
              </a:rPr>
              <a:t>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820 nm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(</a:t>
            </a:r>
            <a:r>
              <a:rPr lang="en-US" sz="2800" b="1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f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) 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  <a:sym typeface="Symbol"/>
              </a:rPr>
              <a:t>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=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70°,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  <a:sym typeface="Symbol"/>
              </a:rPr>
              <a:t></a:t>
            </a:r>
            <a:r>
              <a:rPr lang="en-US" sz="28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 = 690 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nm.</a:t>
            </a:r>
          </a:p>
        </p:txBody>
      </p:sp>
      <p:sp>
        <p:nvSpPr>
          <p:cNvPr id="5" name="Rettangolo 4"/>
          <p:cNvSpPr/>
          <p:nvPr/>
        </p:nvSpPr>
        <p:spPr>
          <a:xfrm>
            <a:off x="859951" y="8798968"/>
            <a:ext cx="6431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F. Floris et al., Materials 12, 3572 (2019).</a:t>
            </a:r>
            <a:endParaRPr lang="en-US" sz="2800" dirty="0">
              <a:latin typeface="Palatino Linotype" panose="020405020505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342900"/>
            <a:ext cx="16321488" cy="809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4"/>
          <p:cNvSpPr/>
          <p:nvPr/>
        </p:nvSpPr>
        <p:spPr>
          <a:xfrm>
            <a:off x="859951" y="8798968"/>
            <a:ext cx="6431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F. Floris et al., Materials 12, 3572 (2019).</a:t>
            </a:r>
            <a:endParaRPr lang="en-US" sz="2800" dirty="0">
              <a:latin typeface="Palatino Linotype" panose="020405020505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61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50" y="46461"/>
            <a:ext cx="4411551" cy="565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853903" y="5936806"/>
            <a:ext cx="5160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Palatino Linotype" panose="02040502050505030304" pitchFamily="18" charset="0"/>
              </a:rPr>
              <a:t>Logarithmic color plot of the angle and energy-resolved  calculated </a:t>
            </a:r>
            <a:r>
              <a:rPr lang="en-US" sz="2400" dirty="0" err="1" smtClean="0">
                <a:latin typeface="Palatino Linotype" panose="02040502050505030304" pitchFamily="18" charset="0"/>
              </a:rPr>
              <a:t>reflectence</a:t>
            </a:r>
            <a:r>
              <a:rPr lang="en-US" sz="2400" dirty="0" smtClean="0">
                <a:latin typeface="Palatino Linotype" panose="02040502050505030304" pitchFamily="18" charset="0"/>
              </a:rPr>
              <a:t>.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276" y="0"/>
            <a:ext cx="4817425" cy="582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1421276" y="5976555"/>
            <a:ext cx="5659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(</a:t>
            </a:r>
            <a:r>
              <a:rPr lang="en-US" sz="2400" b="1" dirty="0" err="1">
                <a:latin typeface="Palatino Linotype" panose="02040502050505030304" pitchFamily="18" charset="0"/>
              </a:rPr>
              <a:t>c</a:t>
            </a:r>
            <a:r>
              <a:rPr lang="en-US" sz="2400" dirty="0" err="1">
                <a:latin typeface="Palatino Linotype" panose="02040502050505030304" pitchFamily="18" charset="0"/>
              </a:rPr>
              <a:t>,</a:t>
            </a:r>
            <a:r>
              <a:rPr lang="en-US" sz="2400" b="1" dirty="0" err="1">
                <a:latin typeface="Palatino Linotype" panose="02040502050505030304" pitchFamily="18" charset="0"/>
              </a:rPr>
              <a:t>d</a:t>
            </a:r>
            <a:r>
              <a:rPr lang="en-US" sz="2400" dirty="0">
                <a:latin typeface="Palatino Linotype" panose="02040502050505030304" pitchFamily="18" charset="0"/>
              </a:rPr>
              <a:t>) Calculated (dashed line) and measured (solid line) reflectance for the two polarizations.</a:t>
            </a:r>
          </a:p>
        </p:txBody>
      </p:sp>
      <p:sp>
        <p:nvSpPr>
          <p:cNvPr id="9" name="Rettangolo 8"/>
          <p:cNvSpPr/>
          <p:nvPr/>
        </p:nvSpPr>
        <p:spPr>
          <a:xfrm>
            <a:off x="310199" y="4793810"/>
            <a:ext cx="524180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Palatino Linotype" pitchFamily="18" charset="0"/>
              </a:rPr>
              <a:t>Schematics of a set of samples (ii) </a:t>
            </a:r>
            <a:r>
              <a:rPr lang="en-US" sz="2400" dirty="0" err="1" smtClean="0">
                <a:latin typeface="Palatino Linotype" panose="02040502050505030304" pitchFamily="18" charset="0"/>
              </a:rPr>
              <a:t>InAs</a:t>
            </a:r>
            <a:r>
              <a:rPr lang="en-US" sz="2400" dirty="0" smtClean="0">
                <a:latin typeface="Palatino Linotype" panose="02040502050505030304" pitchFamily="18" charset="0"/>
              </a:rPr>
              <a:t> substrate with Au catalyst nanoparticles; (iii) NW assembly (c) optical measurement configuration.</a:t>
            </a:r>
            <a:endParaRPr lang="en-US" sz="2400" dirty="0">
              <a:latin typeface="Palatino Linotype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76" y="7137136"/>
            <a:ext cx="10903033" cy="244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84" y="518731"/>
            <a:ext cx="3255435" cy="391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20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61926" y="860887"/>
            <a:ext cx="15780153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Conclusions</a:t>
            </a:r>
          </a:p>
          <a:p>
            <a:pPr algn="just"/>
            <a:endParaRPr lang="en-US" sz="4000" b="1" dirty="0" smtClean="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Semiconductor nanowires detectors using topological insulator (TI) may allow the measurement of </a:t>
            </a:r>
            <a:r>
              <a:rPr lang="en-US" sz="3200" dirty="0" err="1" smtClean="0">
                <a:latin typeface="Palatino Linotype" panose="02040502050505030304" pitchFamily="18" charset="0"/>
                <a:cs typeface="Calibri" panose="020F0502020204030204" pitchFamily="34" charset="0"/>
              </a:rPr>
              <a:t>axions</a:t>
            </a:r>
            <a:r>
              <a:rPr lang="en-US" sz="32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endParaRPr lang="en-US" sz="3200" dirty="0" smtClean="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Numerical simulations allowed for identifying the geometrical features of the core–shell nanowires leading to the design of optimal structures for the detectors.</a:t>
            </a:r>
          </a:p>
          <a:p>
            <a:pPr marL="457200" indent="-457200" algn="just">
              <a:buFontTx/>
              <a:buChar char="-"/>
            </a:pPr>
            <a:endParaRPr lang="en-US" sz="3200" dirty="0" smtClean="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The self-assembled NW technology enables fast and cost-effective realization of detectors. NWs are relevant in view of sensitive detection, thanks to the exceptional surface-to-volume ratio due to the high aspect ratio of the NWs.</a:t>
            </a:r>
          </a:p>
          <a:p>
            <a:pPr marL="457200" indent="-457200" algn="just">
              <a:buFontTx/>
              <a:buChar char="-"/>
            </a:pPr>
            <a:endParaRPr lang="en-US" sz="3200" dirty="0" smtClean="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Owing to their large surface-to-volume ratio, NWs and NW-based systems bear great potential for sensing applications. They powerful detection platform for a broad range of radiation detection for </a:t>
            </a:r>
            <a:r>
              <a:rPr lang="en-US" sz="3200" dirty="0" err="1" smtClean="0">
                <a:latin typeface="Palatino Linotype" panose="02040502050505030304" pitchFamily="18" charset="0"/>
                <a:cs typeface="Calibri" panose="020F0502020204030204" pitchFamily="34" charset="0"/>
              </a:rPr>
              <a:t>astro</a:t>
            </a:r>
            <a:r>
              <a:rPr lang="en-US" sz="32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-particle physics.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291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116" y="-218235"/>
            <a:ext cx="12626502" cy="722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982" y="3540868"/>
            <a:ext cx="6991642" cy="315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252" y="6905388"/>
            <a:ext cx="8038897" cy="250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90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6" y="220133"/>
            <a:ext cx="12999507" cy="38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83" y="4373942"/>
            <a:ext cx="8430683" cy="466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7" y="4803773"/>
            <a:ext cx="60674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462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2401" y="8830853"/>
            <a:ext cx="4795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Palatino Linotype" pitchFamily="18" charset="0"/>
              </a:rPr>
              <a:t>Band structures of the </a:t>
            </a:r>
            <a:r>
              <a:rPr lang="en-US" sz="1800" dirty="0" err="1" smtClean="0">
                <a:latin typeface="Palatino Linotype" pitchFamily="18" charset="0"/>
              </a:rPr>
              <a:t>InAs</a:t>
            </a:r>
            <a:r>
              <a:rPr lang="en-US" sz="1800" dirty="0" smtClean="0">
                <a:latin typeface="Palatino Linotype" pitchFamily="18" charset="0"/>
              </a:rPr>
              <a:t>/</a:t>
            </a:r>
            <a:r>
              <a:rPr lang="en-US" sz="1800" dirty="0" err="1" smtClean="0">
                <a:latin typeface="Palatino Linotype" pitchFamily="18" charset="0"/>
              </a:rPr>
              <a:t>GaSb</a:t>
            </a:r>
            <a:r>
              <a:rPr lang="en-US" sz="1800" dirty="0" smtClean="0">
                <a:latin typeface="Palatino Linotype" pitchFamily="18" charset="0"/>
              </a:rPr>
              <a:t> DQWs calculated using the </a:t>
            </a:r>
            <a:r>
              <a:rPr lang="en-US" sz="1800" dirty="0">
                <a:latin typeface="Palatino Linotype" pitchFamily="18" charset="0"/>
              </a:rPr>
              <a:t>eight-band </a:t>
            </a:r>
            <a:r>
              <a:rPr lang="en-US" sz="1800" dirty="0" err="1" smtClean="0">
                <a:latin typeface="Palatino Linotype" pitchFamily="18" charset="0"/>
              </a:rPr>
              <a:t>k·p</a:t>
            </a:r>
            <a:r>
              <a:rPr lang="en-US" sz="1800" dirty="0" smtClean="0">
                <a:latin typeface="Palatino Linotype" pitchFamily="18" charset="0"/>
              </a:rPr>
              <a:t> method.</a:t>
            </a:r>
            <a:endParaRPr lang="it-IT" sz="1800" dirty="0">
              <a:latin typeface="Palatino Linotype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37650" y="9051642"/>
            <a:ext cx="777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Palatino Linotype" pitchFamily="18" charset="0"/>
              </a:rPr>
              <a:t>Longitudinal </a:t>
            </a:r>
            <a:r>
              <a:rPr lang="en-US" sz="1800" dirty="0">
                <a:latin typeface="Palatino Linotype" pitchFamily="18" charset="0"/>
              </a:rPr>
              <a:t>resistance </a:t>
            </a:r>
            <a:r>
              <a:rPr lang="en-US" sz="1800" dirty="0" err="1">
                <a:latin typeface="Palatino Linotype" pitchFamily="18" charset="0"/>
              </a:rPr>
              <a:t>Rxx</a:t>
            </a:r>
            <a:r>
              <a:rPr lang="en-US" sz="1800" dirty="0">
                <a:latin typeface="Palatino Linotype" pitchFamily="18" charset="0"/>
              </a:rPr>
              <a:t> as a function of gate </a:t>
            </a:r>
            <a:r>
              <a:rPr lang="en-US" sz="1800" dirty="0" smtClean="0">
                <a:latin typeface="Palatino Linotype" pitchFamily="18" charset="0"/>
              </a:rPr>
              <a:t>voltage Vg </a:t>
            </a:r>
            <a:r>
              <a:rPr lang="en-US" sz="1800" dirty="0">
                <a:latin typeface="Palatino Linotype" pitchFamily="18" charset="0"/>
              </a:rPr>
              <a:t>for increasing</a:t>
            </a:r>
          </a:p>
          <a:p>
            <a:r>
              <a:rPr lang="en-US" sz="1800" dirty="0" smtClean="0">
                <a:latin typeface="Palatino Linotype" pitchFamily="18" charset="0"/>
              </a:rPr>
              <a:t>Temperatures.</a:t>
            </a:r>
            <a:endParaRPr lang="it-IT" sz="1800" dirty="0">
              <a:latin typeface="Palatino Linotype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835467" cy="478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4533"/>
            <a:ext cx="8540128" cy="313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Risultati immagini per dilution fridge oxfo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5467" y="609599"/>
            <a:ext cx="4375886" cy="350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0" y="4744280"/>
            <a:ext cx="7355418" cy="433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6065" y="5028094"/>
            <a:ext cx="1487285" cy="188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3684"/>
            <a:ext cx="9841689" cy="545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32" y="6309783"/>
            <a:ext cx="7547348" cy="247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808" y="683684"/>
            <a:ext cx="715327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552" y="4222750"/>
            <a:ext cx="7011606" cy="468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30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5" y="1490133"/>
            <a:ext cx="14169692" cy="828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0"/>
            <a:ext cx="14277026" cy="160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3462094"/>
            <a:ext cx="7738533" cy="385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92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" y="592398"/>
            <a:ext cx="9347200" cy="643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25979" y="7343292"/>
            <a:ext cx="83142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Palatino Linotype" pitchFamily="18" charset="0"/>
              </a:rPr>
              <a:t>Magnetotransport</a:t>
            </a:r>
            <a:r>
              <a:rPr lang="en-US" sz="2400" b="1" dirty="0">
                <a:latin typeface="Palatino Linotype" pitchFamily="18" charset="0"/>
              </a:rPr>
              <a:t> properties of the critical sample.</a:t>
            </a:r>
            <a:r>
              <a:rPr lang="en-US" sz="2400" dirty="0">
                <a:latin typeface="Palatino Linotype" pitchFamily="18" charset="0"/>
              </a:rPr>
              <a:t> (a) Longitudinal (</a:t>
            </a:r>
            <a:r>
              <a:rPr lang="en-US" sz="2400" dirty="0" err="1">
                <a:latin typeface="Palatino Linotype" pitchFamily="18" charset="0"/>
              </a:rPr>
              <a:t>s</a:t>
            </a:r>
            <a:r>
              <a:rPr lang="en-US" sz="2400" baseline="-25000" dirty="0" err="1">
                <a:latin typeface="Palatino Linotype" pitchFamily="18" charset="0"/>
              </a:rPr>
              <a:t>xx</a:t>
            </a:r>
            <a:r>
              <a:rPr lang="en-US" sz="2400" dirty="0">
                <a:latin typeface="Palatino Linotype" pitchFamily="18" charset="0"/>
              </a:rPr>
              <a:t>) and Hall (</a:t>
            </a:r>
            <a:r>
              <a:rPr lang="en-US" sz="2400" dirty="0" err="1">
                <a:latin typeface="Palatino Linotype" pitchFamily="18" charset="0"/>
              </a:rPr>
              <a:t>s</a:t>
            </a:r>
            <a:r>
              <a:rPr lang="en-US" sz="2400" baseline="-25000" dirty="0" err="1">
                <a:latin typeface="Palatino Linotype" pitchFamily="18" charset="0"/>
              </a:rPr>
              <a:t>xy</a:t>
            </a:r>
            <a:r>
              <a:rPr lang="en-US" sz="2400" dirty="0">
                <a:latin typeface="Palatino Linotype" pitchFamily="18" charset="0"/>
              </a:rPr>
              <a:t>) conductivities as a function of </a:t>
            </a:r>
            <a:r>
              <a:rPr lang="en-US" sz="2400" i="1" dirty="0">
                <a:latin typeface="Palatino Linotype" pitchFamily="18" charset="0"/>
              </a:rPr>
              <a:t>V</a:t>
            </a:r>
            <a:r>
              <a:rPr lang="en-US" sz="2400" baseline="-25000" dirty="0">
                <a:latin typeface="Palatino Linotype" pitchFamily="18" charset="0"/>
              </a:rPr>
              <a:t>g</a:t>
            </a:r>
            <a:r>
              <a:rPr lang="en-US" sz="2400" dirty="0">
                <a:latin typeface="Palatino Linotype" pitchFamily="18" charset="0"/>
              </a:rPr>
              <a:t>, measured at </a:t>
            </a:r>
            <a:r>
              <a:rPr lang="en-US" sz="2400" i="1" dirty="0">
                <a:latin typeface="Palatino Linotype" pitchFamily="18" charset="0"/>
              </a:rPr>
              <a:t>B</a:t>
            </a:r>
            <a:r>
              <a:rPr lang="en-US" sz="2400" dirty="0">
                <a:latin typeface="Palatino Linotype" pitchFamily="18" charset="0"/>
              </a:rPr>
              <a:t> = 7 T. </a:t>
            </a:r>
            <a:r>
              <a:rPr lang="en-US" sz="2400" dirty="0" smtClean="0">
                <a:latin typeface="Palatino Linotype" pitchFamily="18" charset="0"/>
              </a:rPr>
              <a:t>(</a:t>
            </a:r>
            <a:r>
              <a:rPr lang="en-US" sz="2400" dirty="0">
                <a:latin typeface="Palatino Linotype" pitchFamily="18" charset="0"/>
              </a:rPr>
              <a:t>c) Normalized </a:t>
            </a:r>
            <a:r>
              <a:rPr lang="en-US" sz="2400" dirty="0" err="1">
                <a:latin typeface="Palatino Linotype" pitchFamily="18" charset="0"/>
              </a:rPr>
              <a:t>magnetoresistance</a:t>
            </a:r>
            <a:r>
              <a:rPr lang="en-US" sz="2400" dirty="0">
                <a:latin typeface="Palatino Linotype" pitchFamily="18" charset="0"/>
              </a:rPr>
              <a:t> (</a:t>
            </a:r>
            <a:r>
              <a:rPr lang="en-US" sz="2400" i="1" dirty="0" err="1">
                <a:latin typeface="Palatino Linotype" pitchFamily="18" charset="0"/>
              </a:rPr>
              <a:t>R</a:t>
            </a:r>
            <a:r>
              <a:rPr lang="en-US" sz="2400" baseline="-25000" dirty="0" err="1">
                <a:latin typeface="Palatino Linotype" pitchFamily="18" charset="0"/>
              </a:rPr>
              <a:t>xx</a:t>
            </a:r>
            <a:r>
              <a:rPr lang="en-US" sz="2400" dirty="0">
                <a:latin typeface="Palatino Linotype" pitchFamily="18" charset="0"/>
              </a:rPr>
              <a:t>(B) -</a:t>
            </a:r>
            <a:r>
              <a:rPr lang="en-US" sz="2400" i="1" dirty="0">
                <a:latin typeface="Palatino Linotype" pitchFamily="18" charset="0"/>
              </a:rPr>
              <a:t> </a:t>
            </a:r>
            <a:r>
              <a:rPr lang="en-US" sz="2400" i="1" dirty="0" err="1">
                <a:latin typeface="Palatino Linotype" pitchFamily="18" charset="0"/>
              </a:rPr>
              <a:t>R</a:t>
            </a:r>
            <a:r>
              <a:rPr lang="en-US" sz="2400" baseline="-25000" dirty="0" err="1">
                <a:latin typeface="Palatino Linotype" pitchFamily="18" charset="0"/>
              </a:rPr>
              <a:t>xx</a:t>
            </a:r>
            <a:r>
              <a:rPr lang="en-US" sz="2400" dirty="0">
                <a:latin typeface="Palatino Linotype" pitchFamily="18" charset="0"/>
              </a:rPr>
              <a:t>(0))/</a:t>
            </a:r>
            <a:r>
              <a:rPr lang="en-US" sz="2400" i="1" dirty="0" err="1">
                <a:latin typeface="Palatino Linotype" pitchFamily="18" charset="0"/>
              </a:rPr>
              <a:t>R</a:t>
            </a:r>
            <a:r>
              <a:rPr lang="en-US" sz="2400" baseline="-25000" dirty="0" err="1">
                <a:latin typeface="Palatino Linotype" pitchFamily="18" charset="0"/>
              </a:rPr>
              <a:t>xx</a:t>
            </a:r>
            <a:r>
              <a:rPr lang="en-US" sz="2400" dirty="0">
                <a:latin typeface="Palatino Linotype" pitchFamily="18" charset="0"/>
              </a:rPr>
              <a:t>(0) in the </a:t>
            </a:r>
            <a:r>
              <a:rPr lang="en-US" sz="2400" dirty="0" smtClean="0">
                <a:latin typeface="Palatino Linotype" pitchFamily="18" charset="0"/>
              </a:rPr>
              <a:t>charge neutrality point, </a:t>
            </a:r>
            <a:r>
              <a:rPr lang="en-US" sz="2400" dirty="0">
                <a:latin typeface="Palatino Linotype" pitchFamily="18" charset="0"/>
              </a:rPr>
              <a:t>for increasing magnetic </a:t>
            </a:r>
            <a:r>
              <a:rPr lang="en-US" sz="2400" dirty="0" smtClean="0">
                <a:latin typeface="Palatino Linotype" pitchFamily="18" charset="0"/>
              </a:rPr>
              <a:t>fields.</a:t>
            </a:r>
            <a:endParaRPr lang="it-IT" sz="2400" dirty="0">
              <a:latin typeface="Palatino Linotype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246" y="167114"/>
            <a:ext cx="7584393" cy="377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71" y="4424534"/>
            <a:ext cx="5425678" cy="513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910" y="5480815"/>
            <a:ext cx="4233729" cy="186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58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06886" y="5449146"/>
            <a:ext cx="86709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  <a:cs typeface="Calibri" panose="020F0502020204030204" pitchFamily="34" charset="0"/>
              </a:rPr>
              <a:t>Schematic structure of the single </a:t>
            </a:r>
            <a:r>
              <a:rPr lang="en-US" sz="24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NW</a:t>
            </a:r>
            <a:endParaRPr lang="en-US" sz="2400" dirty="0">
              <a:latin typeface="Palatino Linotype" panose="0204050205050503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871" y="5160630"/>
            <a:ext cx="463603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Palatino Linotype" panose="02040502050505030304" pitchFamily="18" charset="0"/>
                <a:cs typeface="Calibri" panose="020F0502020204030204" pitchFamily="34" charset="0"/>
              </a:rPr>
              <a:t>SEM of a </a:t>
            </a:r>
            <a:r>
              <a:rPr lang="en-US" sz="2400" dirty="0">
                <a:latin typeface="Palatino Linotype" panose="02040502050505030304" pitchFamily="18" charset="0"/>
                <a:cs typeface="Calibri" panose="020F0502020204030204" pitchFamily="34" charset="0"/>
              </a:rPr>
              <a:t>core–shell nanowires array</a:t>
            </a:r>
            <a:r>
              <a:rPr lang="en-US" sz="2800" dirty="0">
                <a:latin typeface="Palatino Linotype" panose="020405020505050303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42" y="921187"/>
            <a:ext cx="4471696" cy="407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478" y="1025541"/>
            <a:ext cx="4584992" cy="42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3" y="6699830"/>
            <a:ext cx="12307411" cy="274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152" y="1315300"/>
            <a:ext cx="52387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942" y="397933"/>
            <a:ext cx="8481792" cy="113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6" descr="Risultati immagini per emf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001325"/>
            <a:ext cx="12239290" cy="561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Risultati immagini per emf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28" y="1786572"/>
            <a:ext cx="4518025" cy="121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Risultati immagini per felix nijme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085" y="160338"/>
            <a:ext cx="4101572" cy="23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835" y="5941141"/>
            <a:ext cx="3928222" cy="369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3" descr="Risultati immagini per felix nijmeg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2086" y="2831991"/>
            <a:ext cx="3993569" cy="265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493921"/>
      </p:ext>
    </p:extLst>
  </p:cSld>
  <p:clrMapOvr>
    <a:masterClrMapping/>
  </p:clrMapOvr>
</p:sld>
</file>

<file path=ppt/theme/theme1.xml><?xml version="1.0" encoding="utf-8"?>
<a:theme xmlns:a="http://schemas.openxmlformats.org/drawingml/2006/main" name="RU Titeldia'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 PPT Algemeen ENG 2014 BrB</Template>
  <TotalTime>19573</TotalTime>
  <Words>517</Words>
  <Application>Microsoft Office PowerPoint</Application>
  <PresentationFormat>Custom</PresentationFormat>
  <Paragraphs>40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RU Titeldia's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Radboud Universiteit Nijmegen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u474122</dc:creator>
  <cp:lastModifiedBy>ismail - [2010]</cp:lastModifiedBy>
  <cp:revision>632</cp:revision>
  <dcterms:created xsi:type="dcterms:W3CDTF">2015-08-31T09:14:35Z</dcterms:created>
  <dcterms:modified xsi:type="dcterms:W3CDTF">2020-01-21T13:52:38Z</dcterms:modified>
</cp:coreProperties>
</file>