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0"/>
  </p:notesMasterIdLst>
  <p:sldIdLst>
    <p:sldId id="256" r:id="rId2"/>
    <p:sldId id="685" r:id="rId3"/>
    <p:sldId id="693" r:id="rId4"/>
    <p:sldId id="707" r:id="rId5"/>
    <p:sldId id="691" r:id="rId6"/>
    <p:sldId id="261" r:id="rId7"/>
    <p:sldId id="257" r:id="rId8"/>
    <p:sldId id="281" r:id="rId9"/>
    <p:sldId id="690" r:id="rId10"/>
    <p:sldId id="271" r:id="rId11"/>
    <p:sldId id="285" r:id="rId12"/>
    <p:sldId id="286" r:id="rId13"/>
    <p:sldId id="275" r:id="rId14"/>
    <p:sldId id="274" r:id="rId15"/>
    <p:sldId id="283" r:id="rId16"/>
    <p:sldId id="708" r:id="rId17"/>
    <p:sldId id="687" r:id="rId18"/>
    <p:sldId id="694" r:id="rId19"/>
    <p:sldId id="289" r:id="rId20"/>
    <p:sldId id="698" r:id="rId21"/>
    <p:sldId id="291" r:id="rId22"/>
    <p:sldId id="296" r:id="rId23"/>
    <p:sldId id="697" r:id="rId24"/>
    <p:sldId id="699" r:id="rId25"/>
    <p:sldId id="700" r:id="rId26"/>
    <p:sldId id="307" r:id="rId27"/>
    <p:sldId id="701" r:id="rId28"/>
    <p:sldId id="703" r:id="rId29"/>
    <p:sldId id="704" r:id="rId30"/>
    <p:sldId id="702" r:id="rId31"/>
    <p:sldId id="709" r:id="rId32"/>
    <p:sldId id="705" r:id="rId33"/>
    <p:sldId id="381" r:id="rId34"/>
    <p:sldId id="386" r:id="rId35"/>
    <p:sldId id="363" r:id="rId36"/>
    <p:sldId id="365" r:id="rId37"/>
    <p:sldId id="383" r:id="rId38"/>
    <p:sldId id="361" r:id="rId39"/>
    <p:sldId id="384" r:id="rId40"/>
    <p:sldId id="263" r:id="rId41"/>
    <p:sldId id="399" r:id="rId42"/>
    <p:sldId id="404" r:id="rId43"/>
    <p:sldId id="371" r:id="rId44"/>
    <p:sldId id="426" r:id="rId45"/>
    <p:sldId id="706" r:id="rId46"/>
    <p:sldId id="710" r:id="rId47"/>
    <p:sldId id="780" r:id="rId48"/>
    <p:sldId id="288" r:id="rId4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44B44-D7C0-4C57-9123-A0FD62E7C800}" v="17" dt="2019-11-24T11:24:59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9" autoAdjust="0"/>
    <p:restoredTop sz="86372" autoAdjust="0"/>
  </p:normalViewPr>
  <p:slideViewPr>
    <p:cSldViewPr>
      <p:cViewPr varScale="1">
        <p:scale>
          <a:sx n="82" d="100"/>
          <a:sy n="82" d="100"/>
        </p:scale>
        <p:origin x="6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0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Barbera" userId="149b0752-b7a0-436d-96d3-e0a5f95ad0d9" providerId="ADAL" clId="{B4644B44-D7C0-4C57-9123-A0FD62E7C800}"/>
    <pc:docChg chg="custSel addSld modSld sldOrd">
      <pc:chgData name="Roberto Barbera" userId="149b0752-b7a0-436d-96d3-e0a5f95ad0d9" providerId="ADAL" clId="{B4644B44-D7C0-4C57-9123-A0FD62E7C800}" dt="2019-11-24T11:24:59.637" v="56"/>
      <pc:docMkLst>
        <pc:docMk/>
      </pc:docMkLst>
      <pc:sldChg chg="addSp delSp modSp delAnim modAnim">
        <pc:chgData name="Roberto Barbera" userId="149b0752-b7a0-436d-96d3-e0a5f95ad0d9" providerId="ADAL" clId="{B4644B44-D7C0-4C57-9123-A0FD62E7C800}" dt="2019-11-24T11:21:25.775" v="53" actId="478"/>
        <pc:sldMkLst>
          <pc:docMk/>
          <pc:sldMk cId="2107458675" sldId="664"/>
        </pc:sldMkLst>
        <pc:spChg chg="del">
          <ac:chgData name="Roberto Barbera" userId="149b0752-b7a0-436d-96d3-e0a5f95ad0d9" providerId="ADAL" clId="{B4644B44-D7C0-4C57-9123-A0FD62E7C800}" dt="2019-11-24T11:21:25.775" v="53" actId="478"/>
          <ac:spMkLst>
            <pc:docMk/>
            <pc:sldMk cId="2107458675" sldId="664"/>
            <ac:spMk id="3" creationId="{7D21D4BB-7E53-4AAC-9AFA-D743354FF0F9}"/>
          </ac:spMkLst>
        </pc:spChg>
        <pc:spChg chg="del">
          <ac:chgData name="Roberto Barbera" userId="149b0752-b7a0-436d-96d3-e0a5f95ad0d9" providerId="ADAL" clId="{B4644B44-D7C0-4C57-9123-A0FD62E7C800}" dt="2019-11-24T11:20:37.493" v="51" actId="478"/>
          <ac:spMkLst>
            <pc:docMk/>
            <pc:sldMk cId="2107458675" sldId="664"/>
            <ac:spMk id="6" creationId="{F16A39A8-C9EB-4D8E-A8CE-D0E360E21038}"/>
          </ac:spMkLst>
        </pc:spChg>
        <pc:picChg chg="add del mod">
          <ac:chgData name="Roberto Barbera" userId="149b0752-b7a0-436d-96d3-e0a5f95ad0d9" providerId="ADAL" clId="{B4644B44-D7C0-4C57-9123-A0FD62E7C800}" dt="2019-11-24T11:20:35.044" v="50" actId="478"/>
          <ac:picMkLst>
            <pc:docMk/>
            <pc:sldMk cId="2107458675" sldId="664"/>
            <ac:picMk id="7" creationId="{215C6875-E15D-4A3A-9351-66C05D99A2FA}"/>
          </ac:picMkLst>
        </pc:picChg>
      </pc:sldChg>
      <pc:sldChg chg="delSp delAnim">
        <pc:chgData name="Roberto Barbera" userId="149b0752-b7a0-436d-96d3-e0a5f95ad0d9" providerId="ADAL" clId="{B4644B44-D7C0-4C57-9123-A0FD62E7C800}" dt="2019-11-24T11:14:34.432" v="1" actId="478"/>
        <pc:sldMkLst>
          <pc:docMk/>
          <pc:sldMk cId="4163463911" sldId="668"/>
        </pc:sldMkLst>
        <pc:spChg chg="del">
          <ac:chgData name="Roberto Barbera" userId="149b0752-b7a0-436d-96d3-e0a5f95ad0d9" providerId="ADAL" clId="{B4644B44-D7C0-4C57-9123-A0FD62E7C800}" dt="2019-11-24T11:14:34.432" v="1" actId="478"/>
          <ac:spMkLst>
            <pc:docMk/>
            <pc:sldMk cId="4163463911" sldId="668"/>
            <ac:spMk id="19" creationId="{ABF498C8-E63D-485C-BB9E-7161781DC73C}"/>
          </ac:spMkLst>
        </pc:spChg>
      </pc:sldChg>
      <pc:sldChg chg="modTransition">
        <pc:chgData name="Roberto Barbera" userId="149b0752-b7a0-436d-96d3-e0a5f95ad0d9" providerId="ADAL" clId="{B4644B44-D7C0-4C57-9123-A0FD62E7C800}" dt="2019-11-24T11:24:16.375" v="55"/>
        <pc:sldMkLst>
          <pc:docMk/>
          <pc:sldMk cId="1639640605" sldId="680"/>
        </pc:sldMkLst>
      </pc:sldChg>
      <pc:sldChg chg="add modAnim">
        <pc:chgData name="Roberto Barbera" userId="149b0752-b7a0-436d-96d3-e0a5f95ad0d9" providerId="ADAL" clId="{B4644B44-D7C0-4C57-9123-A0FD62E7C800}" dt="2019-11-24T11:16:23.403" v="8"/>
        <pc:sldMkLst>
          <pc:docMk/>
          <pc:sldMk cId="2246297462" sldId="681"/>
        </pc:sldMkLst>
      </pc:sldChg>
      <pc:sldChg chg="addSp delSp modSp add ord modTransition modAnim">
        <pc:chgData name="Roberto Barbera" userId="149b0752-b7a0-436d-96d3-e0a5f95ad0d9" providerId="ADAL" clId="{B4644B44-D7C0-4C57-9123-A0FD62E7C800}" dt="2019-11-24T11:24:59.637" v="56"/>
        <pc:sldMkLst>
          <pc:docMk/>
          <pc:sldMk cId="3601115957" sldId="682"/>
        </pc:sldMkLst>
        <pc:spChg chg="add mod">
          <ac:chgData name="Roberto Barbera" userId="149b0752-b7a0-436d-96d3-e0a5f95ad0d9" providerId="ADAL" clId="{B4644B44-D7C0-4C57-9123-A0FD62E7C800}" dt="2019-11-24T11:20:28.313" v="48" actId="1076"/>
          <ac:spMkLst>
            <pc:docMk/>
            <pc:sldMk cId="3601115957" sldId="682"/>
            <ac:spMk id="8" creationId="{58E57004-6F7B-49C7-AEC2-34917999321E}"/>
          </ac:spMkLst>
        </pc:spChg>
        <pc:picChg chg="del">
          <ac:chgData name="Roberto Barbera" userId="149b0752-b7a0-436d-96d3-e0a5f95ad0d9" providerId="ADAL" clId="{B4644B44-D7C0-4C57-9123-A0FD62E7C800}" dt="2019-11-24T11:19:08.461" v="13" actId="478"/>
          <ac:picMkLst>
            <pc:docMk/>
            <pc:sldMk cId="3601115957" sldId="682"/>
            <ac:picMk id="5" creationId="{B3BE2072-46E2-4B21-9EE9-012B724A02D2}"/>
          </ac:picMkLst>
        </pc:picChg>
        <pc:picChg chg="mod">
          <ac:chgData name="Roberto Barbera" userId="149b0752-b7a0-436d-96d3-e0a5f95ad0d9" providerId="ADAL" clId="{B4644B44-D7C0-4C57-9123-A0FD62E7C800}" dt="2019-11-24T11:20:30.360" v="49" actId="1076"/>
          <ac:picMkLst>
            <pc:docMk/>
            <pc:sldMk cId="3601115957" sldId="682"/>
            <ac:picMk id="7" creationId="{215C6875-E15D-4A3A-9351-66C05D99A2FA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11:49.1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560 171 24575,'-11'0'0,"-5"0"0,4 0 0,-9 0 0,9 5 0,-16 1 0,15 10 0,-15-8 0,10 7 0,1-9 0,1 5 0,5-1 0,1 1 0,4-1 0,-3-4 0,7 3 0,-7-3 0,3 0 0,-4 3 0,-1-3 0,0 4 0,-4 6 0,2 1 0,-8 6 0,3-6 0,0 5 0,2-5 0,0 5 0,4-5 0,1-2 0,2-4 0,8-1 0,-8 1 0,3-1 0,0 0 0,-4 1 0,9-1 0,-3 1 0,-1-1 0,4 0 0,-4 1 0,5-1 0,0 1 0,0-1 0,0 1 0,0-1 0,-5 0 0,4 1 0,-4-1 0,1 1 0,3-1 0,-9 11 0,9-8 0,-4 7 0,5-4 0,-4-4 0,3 3 0,-4-4 0,5-1 0,0 1 0,0-1 0,-5 1 0,4 4 0,-9 7 0,9-3 0,-4 1 0,0-9 0,4 4 0,-4-3 0,1 4 0,2-6 0,-2 1 0,4-1 0,0 1 0,0-1 0,0 1 0,0-1 0,0 0 0,0 6 0,0 1 0,0 6 0,0 0 0,0-1 0,0 1 0,0-1 0,0-4 0,0 3 0,0-5 0,0 1 0,0-2 0,0-4 0,0-1 0,0 1 0,0-1 0,0 0 0,0 1 0,0-1 0,0 1 0,0-1 0,0 5 0,0-3 0,0 3 0,0-5 0,0 1 0,0-1 0,0 1 0,0-1 0,4 0 0,-2 6 0,2-4 0,1 9 0,-4-9 0,10 9 0,-10-4 0,8 1 0,-7 3 0,2-5 0,1 1 0,-4-2 0,4-4 0,-1-1 0,2-4 0,0 3 0,3-8 0,-8 9 0,9-9 0,-9 8 0,8-3 0,-3 4 0,5 6 0,-1 1 0,1 1 0,1 3 0,-1 1 0,0 1 0,0-1 0,0-6 0,-6-5 0,5-1 0,-9 0 0,8 1 0,-3-1 0,0 1 0,3-1 0,-3 1 0,-1-1 0,5 0 0,-4 1 0,4-1 0,0 5 0,1 2 0,0 0 0,0-1 0,-1-6 0,-4 0 0,3 1 0,-3-1 0,9 5 0,-4-3 0,0 3 0,-2-5 0,-3 1 0,4-1 0,-4 1 0,3-6 0,-7 5 0,7-9 0,-3 8 0,4-8 0,0 4 0,1-1 0,-1 2 0,1 5 0,-1-1 0,6 1 0,1 0 0,0 0 0,5 0 0,-5 0 0,5 0 0,1 1 0,-6-2 0,4 2 0,-3-6 0,14 9 0,-12-13 0,11 13 0,-19-14 0,9 9 0,-9-4 0,9 1 0,1 7 0,2-12 0,3 13 0,-4-14 0,16 10 0,-18-10 0,17 9 0,-21-8 0,5 3 0,-4-5 0,3 0 0,-4 5 0,0-4 0,4 4 0,-9 0 0,9-4 0,-3 3 0,4-4 0,11 0 0,-8 0 0,2 0 0,-5 0 0,-5 0 0,0 0 0,4 0 0,-9 0 0,9 0 0,-9 0 0,9 0 0,-9 0 0,4 0 0,-6 0 0,1 0 0,-1 0 0,1 0 0,-1 0 0,0 0 0,1 0 0,5 0 0,11 0 0,-2 0 0,8 0 0,-11 0 0,1-5 0,20-1 0,-16-5 0,16 4 0,-20-3 0,-1 4 0,-5-1 0,5-3 0,-5 4 0,0-1 0,-1-2 0,0 2 0,-5-3 0,5 4 0,0-4 0,6-7 0,2 3 0,4-7 0,-11 10 0,4-1 0,-4 1 0,1 0 0,3 0 0,-9 0 0,4 1 0,-6-1 0,0 5 0,1-3 0,-1 3 0,1-5 0,-1 5 0,0-3 0,1 3 0,4-9 0,-3 3 0,3-3 0,-5 4 0,0 6 0,1-10 0,0 8 0,0-9 0,4 0 0,-2-2 0,8 1 0,-3-5 0,-1 4 0,-1 1 0,5-14 0,-8 16 0,8-11 0,-10 16 0,-1-1 0,0 0 0,-4 1 0,-1-1 0,-5 1 0,0-1 0,5 1 0,-4-6 0,3-2 0,1-4 0,-3-1 0,3 6 0,0-11 0,-4 9 0,10-10 0,-10 12 0,4-5 0,-5 11 0,5-5 0,-4 5 0,4 1 0,-5-1 0,0 0 0,0 1 0,0-1 0,0-5 0,0 4 0,0-9 0,0 4 0,0-1 0,5-3 0,-4 9 0,4-9 0,-5 9 0,0-4 0,0 5 0,0 1 0,0-1 0,0 1 0,0-1 0,0 1 0,0-6 0,0 4 0,0-10 0,0 10 0,0-9 0,0 9 0,0-14 0,0 13 0,0-13 0,0 14 0,0-4 0,0 6 0,-5-1 0,4 0 0,-4 1 0,1-1 0,-2-4 0,0 3 0,-4-8 0,9 8 0,-9-4 0,9 5 0,-9-5 0,9 4 0,-9-14 0,4 3 0,-5 0 0,5 2 0,1 11 0,5-1 0,-4 5 0,2-3 0,-7 3 0,8-4 0,-9 4 0,9-4 0,-8 9 0,8-8 0,-9 3 0,9-5 0,-8 1 0,3-6 0,-5 4 0,5-4 0,-4 5 0,4 1 0,1-1 0,-5 6 0,9-5 0,-8 9 0,7-8 0,-7 7 0,8-7 0,-8 8 0,7-8 0,-7 3 0,3-5 0,-4 1 0,-1-1 0,5 0 0,-3 1 0,3-1 0,-5 5 0,1-3 0,4 3 0,-3-4 0,3 4 0,-5-4 0,5 5 0,-3-6 0,-2 0 0,0 6 0,-5-5 0,11 4 0,-5 1 0,4-5 0,-4 4 0,-1 0 0,1-3 0,-1 3 0,1-4 0,-1 4 0,0-4 0,1 9 0,4-8 0,-3 8 0,8-9 0,-9 4 0,4 1 0,-4-5 0,-1 4 0,1-4 0,-1 4 0,1-3 0,-1 3 0,0-5 0,1 1 0,-1-1 0,1 1 0,-1 4 0,1-4 0,-1 4 0,1-4 0,-1 4 0,1-3 0,-6 2 0,4 1 0,-4-3 0,0 2 0,4-3 0,-20-2 0,12 1 0,-12 5 0,4-4 0,5 9 0,1-9 0,7 9 0,-1-4 0,-1 0 0,0 4 0,2-4 0,-1 0 0,4 4 0,-4-4 0,0 0 0,4 4 0,-4-4 0,6 0 0,-1 4 0,1-9 0,-1 9 0,1-4 0,-1 1 0,1 3 0,-6-9 0,4 9 0,-4-9 0,0 9 0,4-4 0,-4 0 0,0 4 0,4-4 0,-4 1 0,5 3 0,1-4 0,-1 5 0,6-5 0,-5 4 0,4-4 0,-4 5 0,-1-4 0,1 2 0,-1-2 0,1 4 0,4-5 0,-4 4 0,4-4 0,-4 5 0,-1 0 0,-5-5 0,-1 4 0,0-4 0,-5 5 0,5 0 0,-6 0 0,1 0 0,-1-5 0,6 3 0,-5-3 0,6 5 0,-2 0 0,3 0 0,5 0 0,-1 0 0,-14 0 0,10 0 0,-10 0 0,15 0 0,-1 0 0,0 0 0,1 0 0,-1 0 0,1 0 0,-1 0 0,1 0 0,-1 0 0,1 0 0,-1 0 0,-5 0 0,4 0 0,-4 0 0,6 0 0,-1 0 0,-5 0 0,4 0 0,-4 0 0,6 0 0,4 5 0,-3-4 0,7 8 0,-2-3 0,4 5 0,-5-6 0,4 5 0,-4-5 0,0 1 0,4 3 0,-8-7 0,8 7 0,-9-3 0,9 4 0,-4 1 0,5-1 0,-4-4 0,3 3 0,-9-8 0,9 8 0,-8-7 0,3 2 0,-5-4 0,1 0 0,4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11:52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24575,'0'16'0,"0"1"0,11 12 0,-3-5 0,9 11 0,-6-16 0,-4 8 0,3-3 0,-4-6 0,6 10 0,-2-16 0,1 3 0,-1-4 0,1-1 0,-1 1 0,-4-1 0,3 1 0,-3-1 0,0 0 0,3 1 0,-3-1 0,0 1 0,3-1 0,-3 1 0,0-1 0,3 5 0,-3-8 0,-1 7 0,5-13 0,-9 8 0,3-3 0,1 0 0,-4-1 0,4-5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11:53.9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0 301 24575,'11'0'0,"5"-5"0,1-7 0,6 0 0,5-10 0,-3-3 0,11 0 0,-11-5 0,3 7 0,1-1 0,-5 1 0,0 0 0,-2 5 0,-10 2 0,8 0 0,-8 5 0,3 0 0,-5 7 0,-4 4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16:11:55.8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0 593 24575,'29'0'0,"-5"0"0,11 0 0,3 11 0,0-2 0,13 15 0,-6-10 0,8 5 0,7-5 0,2-1 0,1 1 0,5 0 0,-14-1 0,14 1 0,-13-7 0,5-1 0,-7-6 0,15 0 0,-11 0 0,5 0 0,5 0 0,-25 0 0,18 0 0,-23 0 0,-7 0 0,-1 0 0,4 0 0,-8 0 0,8-5 0,-11-1 0,7-6 0,5-10 0,4 8 0,-4-13 0,-5 14 0,10-14 0,-12 7 0,18-9 0,-21 6 0,5 0 0,10-11 0,-5 1 0,7-2 0,-1-6 0,-15 16 0,7-8 0,-4 1 0,-4 11 0,8-15 0,-13 17 0,7-3 0,-14 0 0,10 10 0,-10-10 0,4 10 0,1-10 0,-6 11 0,5-5 0,-5 5 0,-1 0 0,0 1 0,1 4 0,-5-3 0,3 7 0,-8-7 0,4 3 0,-5-4 0,4 4 0,-2-4 0,2 9 0,-4-3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9F564-DC57-4192-8078-79C90AA5E388}" type="datetimeFigureOut">
              <a:rPr lang="it-IT" smtClean="0"/>
              <a:t>11/12/19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B7ADB-F32C-45E7-8989-D778B87DF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81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2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46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9EAE9-3611-4B46-950E-33E3068F0D5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647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F9EAE9-3611-4B46-950E-33E3068F0D5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781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98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46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B7ADB-F32C-45E7-8989-D778B87DF08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50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B7ADB-F32C-45E7-8989-D778B87DF086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77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0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39C6055-D158-4D21-AF18-7BA659A618B4}" type="datetime1">
              <a:rPr lang="it-IT" smtClean="0"/>
              <a:t>11/12/19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2103-6AD1-4CDE-AAC8-9529DFC86523}" type="datetime1">
              <a:rPr lang="it-IT" smtClean="0"/>
              <a:t>11/12/19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EBDC-21DD-4A81-8B9D-925CA4A0CD06}" type="datetime1">
              <a:rPr lang="it-IT" smtClean="0"/>
              <a:t>11/12/19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6"/>
              </a:buBlip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2462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401836" y="741164"/>
            <a:ext cx="8344762" cy="9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849CA8C-281A-1F4A-AAE9-D4388592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36" y="59809"/>
            <a:ext cx="8340328" cy="7411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628147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84B8-676E-43AF-99E4-B168536AA7D0}" type="datetime1">
              <a:rPr lang="it-IT" smtClean="0"/>
              <a:t>11/12/19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1D8CAF5-D8A0-4655-B07B-B121751DD8FB}" type="datetime1">
              <a:rPr lang="it-IT" smtClean="0"/>
              <a:t>11/12/19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7F2C-A2A8-4201-808C-B053030B1926}" type="datetime1">
              <a:rPr lang="it-IT" smtClean="0"/>
              <a:t>11/12/19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908-86C6-4ECD-872F-61B04B34631B}" type="datetime1">
              <a:rPr lang="it-IT" smtClean="0"/>
              <a:t>11/12/19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B128-A84B-4F68-A6F3-05210B74F8DE}" type="datetime1">
              <a:rPr lang="it-IT" smtClean="0"/>
              <a:t>11/12/19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E79A-18EE-4229-829B-223C70D83055}" type="datetime1">
              <a:rPr lang="it-IT" smtClean="0"/>
              <a:t>11/12/19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F7B77-9F97-4D9D-B75F-11A7A0AF7E6D}" type="datetime1">
              <a:rPr lang="it-IT" smtClean="0"/>
              <a:t>11/12/19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B355-0DE0-4AB9-A595-4E9AE7C838DA}" type="datetime1">
              <a:rPr lang="it-IT" smtClean="0"/>
              <a:t>11/12/19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C56BF6-77C5-4CD1-A246-4973B9ED7BB4}" type="datetime1">
              <a:rPr lang="it-IT" smtClean="0"/>
              <a:t>11/12/19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7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6.jp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jpe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68.emf"/><Relationship Id="rId7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g"/><Relationship Id="rId4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88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7" Type="http://schemas.openxmlformats.org/officeDocument/2006/relationships/image" Target="../media/image88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g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tiff"/><Relationship Id="rId3" Type="http://schemas.openxmlformats.org/officeDocument/2006/relationships/image" Target="../media/image126.emf"/><Relationship Id="rId7" Type="http://schemas.openxmlformats.org/officeDocument/2006/relationships/image" Target="../media/image129.jpeg"/><Relationship Id="rId2" Type="http://schemas.openxmlformats.org/officeDocument/2006/relationships/image" Target="../media/image125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8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3573016"/>
            <a:ext cx="7469485" cy="1350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t-IT" sz="2500" b="1" dirty="0">
                <a:latin typeface="Lato Regular"/>
              </a:rPr>
              <a:t>Le attività di Fisica Sperimentale delle Alte Energie</a:t>
            </a:r>
            <a:br>
              <a:rPr lang="it-IT" sz="2800" b="1" dirty="0">
                <a:latin typeface="Lato Regular"/>
              </a:rPr>
            </a:br>
            <a:r>
              <a:rPr lang="it-IT" sz="2000" b="1" dirty="0">
                <a:latin typeface="Lato Regular"/>
              </a:rPr>
              <a:t>Alessia Tricomi</a:t>
            </a:r>
            <a:r>
              <a:rPr lang="it-IT" sz="2000" dirty="0">
                <a:latin typeface="Lato Regular"/>
              </a:rPr>
              <a:t> (</a:t>
            </a:r>
            <a:r>
              <a:rPr lang="it-IT" sz="2000" dirty="0" err="1">
                <a:latin typeface="Lato Regular"/>
              </a:rPr>
              <a:t>alessia.tricomi@ct.infn.it</a:t>
            </a:r>
            <a:r>
              <a:rPr lang="it-IT" sz="2000" dirty="0">
                <a:latin typeface="Lato Regular"/>
              </a:rPr>
              <a:t>)     </a:t>
            </a:r>
            <a:br>
              <a:rPr lang="it-IT" sz="2000" dirty="0">
                <a:latin typeface="Lato Regular"/>
              </a:rPr>
            </a:br>
            <a:r>
              <a:rPr lang="it-IT" sz="2000" dirty="0">
                <a:latin typeface="Lato Regular"/>
              </a:rPr>
              <a:t>Dipartimento di Fisica e Astronomia «E. Majorana» </a:t>
            </a:r>
            <a:br>
              <a:rPr lang="it-IT" sz="2000" dirty="0">
                <a:latin typeface="Lato Regular"/>
              </a:rPr>
            </a:br>
            <a:r>
              <a:rPr lang="it-IT" sz="2000" dirty="0">
                <a:latin typeface="Lato Regular"/>
              </a:rPr>
              <a:t>Università degli Studi di Catania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59632" y="5127848"/>
            <a:ext cx="6858000" cy="533400"/>
          </a:xfrm>
        </p:spPr>
        <p:txBody>
          <a:bodyPr>
            <a:normAutofit/>
          </a:bodyPr>
          <a:lstStyle/>
          <a:p>
            <a:r>
              <a:rPr lang="it-IT" dirty="0">
                <a:latin typeface="Lato Regular"/>
              </a:rPr>
              <a:t>Incontro con l’EAB del DFA, Catania, 12 dicembre 2019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1944216" cy="8837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6DB41-5C76-4F8A-B099-7C3DBF91E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624"/>
            <a:ext cx="3240360" cy="8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Production of hadronic resonances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527" y="1817391"/>
            <a:ext cx="3377979" cy="229750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23529" y="1298783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Hadronic resonances have a lifetime of the same order of the lifetime of the fireball formed in </a:t>
            </a:r>
            <a:r>
              <a:rPr lang="en-US" dirty="0" err="1">
                <a:latin typeface="Lato" panose="020F0502020204030203" pitchFamily="34" charset="77"/>
              </a:rPr>
              <a:t>ultrarelativistic</a:t>
            </a:r>
            <a:r>
              <a:rPr lang="en-US" dirty="0">
                <a:latin typeface="Lato" panose="020F0502020204030203" pitchFamily="34" charset="77"/>
              </a:rPr>
              <a:t> heavy-ion collisions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5" y="2492896"/>
            <a:ext cx="3244495" cy="183295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7504" y="4437112"/>
            <a:ext cx="84799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Hadronic resonances in heavy-ion collisions can be used to study: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Properties of the hadronic phase (yields depend on chemical freeze out temperature, hadronic phase lifetime, resonance lifetimes, and hadronic scattering cross-sections)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Strangeness production (enhancement, canonical suppression), in-medium energy loss, elliptic flow, effects that shape  </a:t>
            </a:r>
            <a:r>
              <a:rPr lang="en-US" dirty="0" err="1">
                <a:latin typeface="Lato" panose="020F0502020204030203" pitchFamily="34" charset="77"/>
              </a:rPr>
              <a:t>pT</a:t>
            </a:r>
            <a:r>
              <a:rPr lang="en-US" dirty="0">
                <a:latin typeface="Lato" panose="020F0502020204030203" pitchFamily="34" charset="77"/>
              </a:rPr>
              <a:t> spectrum (as hydrodynamics), modification of </a:t>
            </a:r>
            <a:r>
              <a:rPr lang="en-US" dirty="0" err="1">
                <a:latin typeface="Lato" panose="020F0502020204030203" pitchFamily="34" charset="77"/>
              </a:rPr>
              <a:t>lineshape</a:t>
            </a:r>
            <a:r>
              <a:rPr lang="en-US" dirty="0">
                <a:latin typeface="Lato" panose="020F0502020204030203" pitchFamily="34" charset="77"/>
              </a:rPr>
              <a:t> ( e.g. chiral symmetry restoration)…</a:t>
            </a:r>
          </a:p>
        </p:txBody>
      </p:sp>
      <p:sp>
        <p:nvSpPr>
          <p:cNvPr id="8" name="Rettangolo 7"/>
          <p:cNvSpPr/>
          <p:nvPr/>
        </p:nvSpPr>
        <p:spPr>
          <a:xfrm>
            <a:off x="5436097" y="4057908"/>
            <a:ext cx="3600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Regeneration and re-scattering change resonance yields</a:t>
            </a:r>
            <a:endParaRPr lang="it-IT" sz="14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21284997-60DC-E74B-A151-5C7AAC529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05111AE-2705-424F-8743-7CF5965B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86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Short-lived resonances in CT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87524" y="1340768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ALICE has measured a comprehensive set of resonance particles</a:t>
            </a:r>
          </a:p>
          <a:p>
            <a:pPr marL="285750" indent="-285750"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Lato" panose="020F0502020204030203" pitchFamily="34" charset="77"/>
              </a:rPr>
              <a:t>Short-lived resonance are suppressed in  most central collisions compared to small collision systems, while no suppression is present for long-lived resonances</a:t>
            </a:r>
            <a:endParaRPr lang="en-US" dirty="0">
              <a:latin typeface="Lato" panose="020F0502020204030203" pitchFamily="34" charset="77"/>
            </a:endParaRP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Hint of suppression for short-lived resonances in high multiplicity pp and </a:t>
            </a:r>
            <a:r>
              <a:rPr lang="en-US" dirty="0" err="1">
                <a:latin typeface="Lato" panose="020F0502020204030203" pitchFamily="34" charset="77"/>
              </a:rPr>
              <a:t>pA</a:t>
            </a:r>
            <a:r>
              <a:rPr lang="en-US" dirty="0">
                <a:latin typeface="Lato" panose="020F0502020204030203" pitchFamily="34" charset="77"/>
              </a:rPr>
              <a:t> (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small systems</a:t>
            </a:r>
            <a:r>
              <a:rPr lang="en-US" dirty="0">
                <a:latin typeface="Lato" panose="020F0502020204030203" pitchFamily="34" charset="77"/>
              </a:rPr>
              <a:t>)</a:t>
            </a:r>
          </a:p>
        </p:txBody>
      </p:sp>
      <p:sp>
        <p:nvSpPr>
          <p:cNvPr id="7" name="Rettangolo 6"/>
          <p:cNvSpPr/>
          <p:nvPr/>
        </p:nvSpPr>
        <p:spPr>
          <a:xfrm>
            <a:off x="323528" y="3192438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99CC"/>
              </a:buClr>
            </a:pP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Current analyses in Catania</a:t>
            </a:r>
            <a:r>
              <a:rPr lang="en-US" dirty="0">
                <a:latin typeface="Lato" panose="020F0502020204030203" pitchFamily="34" charset="77"/>
              </a:rPr>
              <a:t>: </a:t>
            </a:r>
          </a:p>
          <a:p>
            <a:pPr marL="285750" indent="-285750"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Charged K*(892) production in pp collisions at 13 </a:t>
            </a:r>
            <a:r>
              <a:rPr lang="en-US" dirty="0" err="1">
                <a:latin typeface="Lato" panose="020F0502020204030203" pitchFamily="34" charset="77"/>
              </a:rPr>
              <a:t>TeV</a:t>
            </a:r>
            <a:r>
              <a:rPr lang="en-US" dirty="0">
                <a:latin typeface="Lato" panose="020F0502020204030203" pitchFamily="34" charset="77"/>
              </a:rPr>
              <a:t> as a function of multiplicity</a:t>
            </a:r>
          </a:p>
          <a:p>
            <a:pPr marL="285750" indent="-285750"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Use of machine learning technique for the resonance identification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7" y="3192438"/>
            <a:ext cx="2215835" cy="280831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3086427-81FB-3A43-98CA-B433F87D4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352B01A-7CFB-7748-8FCF-683BE819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6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Short-lived resonances in CT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9024" y="1504849"/>
            <a:ext cx="832777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</a:pP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RESPONSABILITES: leading role of ALICE Catania team in this topic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Conveners</a:t>
            </a:r>
            <a:r>
              <a:rPr lang="en-US" dirty="0">
                <a:latin typeface="Lato" panose="020F0502020204030203" pitchFamily="34" charset="77"/>
              </a:rPr>
              <a:t> of the first  Resonance PAG (Physics Analysis Group): Alberto </a:t>
            </a:r>
            <a:r>
              <a:rPr lang="en-US" dirty="0" err="1">
                <a:latin typeface="Lato" panose="020F0502020204030203" pitchFamily="34" charset="77"/>
              </a:rPr>
              <a:t>Pulvirenti</a:t>
            </a:r>
            <a:r>
              <a:rPr lang="en-US" dirty="0">
                <a:latin typeface="Lato" panose="020F0502020204030203" pitchFamily="34" charset="77"/>
              </a:rPr>
              <a:t> (2006-2011) and Angela </a:t>
            </a:r>
            <a:r>
              <a:rPr lang="en-US" dirty="0" err="1">
                <a:latin typeface="Lato" panose="020F0502020204030203" pitchFamily="34" charset="77"/>
              </a:rPr>
              <a:t>Badala</a:t>
            </a:r>
            <a:r>
              <a:rPr lang="en-US" dirty="0">
                <a:latin typeface="Lato" panose="020F0502020204030203" pitchFamily="34" charset="77"/>
              </a:rPr>
              <a:t>’ (2006-2013)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Organization of the international Group  and preparation of the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official code for resonance analysis </a:t>
            </a:r>
            <a:r>
              <a:rPr lang="en-US" dirty="0">
                <a:latin typeface="Lato" panose="020F0502020204030203" pitchFamily="34" charset="77"/>
              </a:rPr>
              <a:t>in </a:t>
            </a:r>
            <a:r>
              <a:rPr lang="en-US" dirty="0" err="1">
                <a:latin typeface="Lato" panose="020F0502020204030203" pitchFamily="34" charset="77"/>
              </a:rPr>
              <a:t>AliRoot</a:t>
            </a:r>
            <a:r>
              <a:rPr lang="en-US" dirty="0">
                <a:latin typeface="Lato" panose="020F0502020204030203" pitchFamily="34" charset="77"/>
              </a:rPr>
              <a:t> (official ALICE code)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Members of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Paper Committee</a:t>
            </a:r>
            <a:r>
              <a:rPr lang="en-US" dirty="0">
                <a:latin typeface="Lato" panose="020F0502020204030203" pitchFamily="34" charset="77"/>
              </a:rPr>
              <a:t> of papers about resonance production with ALICE at LHC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Members of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Internal Review  Committee </a:t>
            </a:r>
            <a:r>
              <a:rPr lang="en-US" dirty="0">
                <a:latin typeface="Lato" panose="020F0502020204030203" pitchFamily="34" charset="77"/>
              </a:rPr>
              <a:t>of papers about resonance production with ALICE at LHC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Internal referees </a:t>
            </a:r>
            <a:r>
              <a:rPr lang="en-US" dirty="0">
                <a:latin typeface="Lato" panose="020F0502020204030203" pitchFamily="34" charset="77"/>
              </a:rPr>
              <a:t>of many resonance analyses in pp, </a:t>
            </a:r>
            <a:r>
              <a:rPr lang="en-US" dirty="0" err="1">
                <a:latin typeface="Lato" panose="020F0502020204030203" pitchFamily="34" charset="77"/>
              </a:rPr>
              <a:t>pPb</a:t>
            </a:r>
            <a:r>
              <a:rPr lang="en-US" dirty="0">
                <a:latin typeface="Lato" panose="020F0502020204030203" pitchFamily="34" charset="77"/>
              </a:rPr>
              <a:t>, </a:t>
            </a:r>
            <a:r>
              <a:rPr lang="en-US" dirty="0" err="1">
                <a:latin typeface="Lato" panose="020F0502020204030203" pitchFamily="34" charset="77"/>
              </a:rPr>
              <a:t>PbPb</a:t>
            </a:r>
            <a:r>
              <a:rPr lang="en-US" dirty="0">
                <a:latin typeface="Lato" panose="020F0502020204030203" pitchFamily="34" charset="77"/>
              </a:rPr>
              <a:t> at different collision energies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6639B-FE2E-314D-A73A-E2B1D197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4EB0B-E806-0C40-BC44-4D97F9D6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9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Production of light (anti-) nuclei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457200" y="1507870"/>
                <a:ext cx="8356274" cy="1212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0099CC"/>
                  </a:buClr>
                </a:pPr>
                <a:r>
                  <a:rPr lang="en-US" dirty="0">
                    <a:latin typeface="Lato" panose="020F0502020204030203" pitchFamily="34" charset="77"/>
                  </a:rPr>
                  <a:t>In high-energy hadronic collisions multi-baryon states are produced besides other particle species:</a:t>
                </a:r>
              </a:p>
              <a:p>
                <a:pPr marL="285750" indent="-285750">
                  <a:buClr>
                    <a:srgbClr val="0099CC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Lato" panose="020F0502020204030203" pitchFamily="34" charset="77"/>
                  </a:rPr>
                  <a:t>Light (anti-)nuclei up to A=4 are measured in ALICE (</a:t>
                </a:r>
                <a:r>
                  <a:rPr lang="it-IT" dirty="0">
                    <a:latin typeface="Lato" panose="020F0502020204030203" pitchFamily="34" charset="77"/>
                  </a:rPr>
                  <a:t>d, t, </a:t>
                </a:r>
                <a:r>
                  <a:rPr lang="it-IT" baseline="30000" dirty="0">
                    <a:latin typeface="Lato" panose="020F0502020204030203" pitchFamily="34" charset="77"/>
                  </a:rPr>
                  <a:t>3</a:t>
                </a:r>
                <a:r>
                  <a:rPr lang="it-IT" dirty="0">
                    <a:latin typeface="Lato" panose="020F0502020204030203" pitchFamily="34" charset="77"/>
                  </a:rPr>
                  <a:t>He, </a:t>
                </a:r>
                <a:r>
                  <a:rPr lang="it-IT" baseline="30000" dirty="0">
                    <a:latin typeface="Lato" panose="020F0502020204030203" pitchFamily="34" charset="77"/>
                  </a:rPr>
                  <a:t>4</a:t>
                </a:r>
                <a:r>
                  <a:rPr lang="it-IT" dirty="0">
                    <a:latin typeface="Lato" panose="020F0502020204030203" pitchFamily="34" charset="77"/>
                  </a:rPr>
                  <a:t>He)</a:t>
                </a:r>
              </a:p>
              <a:p>
                <a:pPr marL="285750" indent="-285750">
                  <a:buClr>
                    <a:srgbClr val="0099CC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Lato" panose="020F0502020204030203" pitchFamily="34" charset="77"/>
                  </a:rPr>
                  <a:t>Nuclei with strangeness (</a:t>
                </a:r>
                <a:r>
                  <a:rPr lang="en-US" dirty="0" err="1">
                    <a:latin typeface="Lato" panose="020F0502020204030203" pitchFamily="34" charset="77"/>
                  </a:rPr>
                  <a:t>hypernuclei</a:t>
                </a:r>
                <a:r>
                  <a:rPr lang="en-US" dirty="0">
                    <a:latin typeface="Lato" panose="020F0502020204030203" pitchFamily="34" charset="77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  <m:sup>
                        <m:r>
                          <a:rPr lang="it-IT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it-IT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en-US" dirty="0">
                    <a:latin typeface="Lato" panose="020F0502020204030203" pitchFamily="34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07870"/>
                <a:ext cx="8356274" cy="1212511"/>
              </a:xfrm>
              <a:prstGeom prst="rect">
                <a:avLst/>
              </a:prstGeom>
              <a:blipFill>
                <a:blip r:embed="rId3"/>
                <a:stretch>
                  <a:fillRect l="-608" t="-2083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/>
          <p:cNvSpPr/>
          <p:nvPr/>
        </p:nvSpPr>
        <p:spPr>
          <a:xfrm>
            <a:off x="446856" y="4337809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CC"/>
              </a:buClr>
            </a:pPr>
            <a:r>
              <a:rPr lang="en-US" dirty="0">
                <a:latin typeface="Lato" panose="020F0502020204030203" pitchFamily="34" charset="77"/>
              </a:rPr>
              <a:t>Light (anti-)nuclei can give information on: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00B0F0"/>
                </a:solidFill>
                <a:latin typeface="Lato" panose="020F0502020204030203" pitchFamily="34" charset="77"/>
              </a:rPr>
              <a:t>Hadronization</a:t>
            </a:r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 models </a:t>
            </a:r>
            <a:r>
              <a:rPr lang="en-US" dirty="0">
                <a:latin typeface="Lato" panose="020F0502020204030203" pitchFamily="34" charset="77"/>
              </a:rPr>
              <a:t>(coalescence and statistical)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CPT invariance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Background for Dark Matter searches (AMS)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3" b="-3732"/>
          <a:stretch/>
        </p:blipFill>
        <p:spPr bwMode="auto">
          <a:xfrm>
            <a:off x="1995940" y="3171164"/>
            <a:ext cx="1351925" cy="73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95"/>
          <a:stretch/>
        </p:blipFill>
        <p:spPr bwMode="auto">
          <a:xfrm>
            <a:off x="899592" y="2996954"/>
            <a:ext cx="1332976" cy="108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35687" r="50000" b="12222"/>
          <a:stretch/>
        </p:blipFill>
        <p:spPr bwMode="auto">
          <a:xfrm>
            <a:off x="6081574" y="2625824"/>
            <a:ext cx="2594882" cy="18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6300192" y="4437113"/>
            <a:ext cx="2396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CC"/>
              </a:buClr>
            </a:pPr>
            <a:r>
              <a:rPr lang="en-US" sz="1400" dirty="0">
                <a:latin typeface="Lato" panose="020F0502020204030203" pitchFamily="34" charset="77"/>
              </a:rPr>
              <a:t>“</a:t>
            </a:r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77"/>
              </a:rPr>
              <a:t>Penalty factor</a:t>
            </a:r>
            <a:r>
              <a:rPr lang="en-US" sz="1400" dirty="0">
                <a:latin typeface="Lato" panose="020F0502020204030203" pitchFamily="34" charset="77"/>
              </a:rPr>
              <a:t>” for increasing the mass number by adding one nucleon:</a:t>
            </a:r>
          </a:p>
          <a:p>
            <a:pPr>
              <a:buClr>
                <a:srgbClr val="0099CC"/>
              </a:buClr>
            </a:pPr>
            <a:r>
              <a:rPr lang="en-US" sz="1400" dirty="0">
                <a:latin typeface="Lato" panose="020F0502020204030203" pitchFamily="34" charset="77"/>
              </a:rPr>
              <a:t> ~10</a:t>
            </a:r>
            <a:r>
              <a:rPr lang="en-US" sz="1400" baseline="30000" dirty="0">
                <a:latin typeface="Lato" panose="020F0502020204030203" pitchFamily="34" charset="77"/>
              </a:rPr>
              <a:t>3</a:t>
            </a:r>
            <a:r>
              <a:rPr lang="en-US" sz="1400" dirty="0">
                <a:latin typeface="Lato" panose="020F0502020204030203" pitchFamily="34" charset="77"/>
              </a:rPr>
              <a:t> in pp</a:t>
            </a:r>
          </a:p>
          <a:p>
            <a:pPr>
              <a:buClr>
                <a:srgbClr val="0099CC"/>
              </a:buClr>
            </a:pPr>
            <a:r>
              <a:rPr lang="en-US" sz="1400" dirty="0">
                <a:latin typeface="Lato" panose="020F0502020204030203" pitchFamily="34" charset="77"/>
              </a:rPr>
              <a:t>600 in p-</a:t>
            </a:r>
            <a:r>
              <a:rPr lang="en-US" sz="1400" dirty="0" err="1">
                <a:latin typeface="Lato" panose="020F0502020204030203" pitchFamily="34" charset="77"/>
              </a:rPr>
              <a:t>Pb</a:t>
            </a:r>
            <a:endParaRPr lang="en-US" sz="1400" dirty="0">
              <a:latin typeface="Lato" panose="020F0502020204030203" pitchFamily="34" charset="77"/>
            </a:endParaRPr>
          </a:p>
          <a:p>
            <a:pPr>
              <a:buClr>
                <a:srgbClr val="0099CC"/>
              </a:buClr>
            </a:pPr>
            <a:r>
              <a:rPr lang="en-US" sz="1400" dirty="0">
                <a:latin typeface="Lato" panose="020F0502020204030203" pitchFamily="34" charset="77"/>
              </a:rPr>
              <a:t>350 in </a:t>
            </a:r>
            <a:r>
              <a:rPr lang="en-US" sz="1400" dirty="0" err="1">
                <a:latin typeface="Lato" panose="020F0502020204030203" pitchFamily="34" charset="77"/>
              </a:rPr>
              <a:t>Pb-Pb</a:t>
            </a:r>
            <a:endParaRPr lang="en-US" sz="1400" dirty="0">
              <a:latin typeface="Lato" panose="020F0502020204030203" pitchFamily="34" charset="77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9F67522-82B4-D445-8B4F-70F1F5759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A6EE52A-1026-8A47-96E8-D7139C95E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5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Analysis of light (anti-) nuclei in Catania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86788" y="1475492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CC"/>
              </a:buClr>
            </a:pPr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Done: </a:t>
            </a:r>
            <a:r>
              <a:rPr lang="en-US" dirty="0">
                <a:latin typeface="Lato" panose="020F0502020204030203" pitchFamily="34" charset="77"/>
              </a:rPr>
              <a:t>Study of (anti) </a:t>
            </a:r>
            <a:r>
              <a:rPr lang="it-IT" baseline="30000" dirty="0">
                <a:latin typeface="Lato" panose="020F0502020204030203" pitchFamily="34" charset="77"/>
              </a:rPr>
              <a:t>3</a:t>
            </a:r>
            <a:r>
              <a:rPr lang="it-IT" dirty="0">
                <a:latin typeface="Lato" panose="020F0502020204030203" pitchFamily="34" charset="77"/>
              </a:rPr>
              <a:t>He in Xe-Xe </a:t>
            </a:r>
            <a:r>
              <a:rPr lang="it-IT" dirty="0" err="1">
                <a:latin typeface="Lato" panose="020F0502020204030203" pitchFamily="34" charset="77"/>
              </a:rPr>
              <a:t>collisions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it-IT" dirty="0" err="1">
                <a:latin typeface="Lato" panose="020F0502020204030203" pitchFamily="34" charset="77"/>
              </a:rPr>
              <a:t>at</a:t>
            </a:r>
            <a:r>
              <a:rPr lang="it-IT" dirty="0">
                <a:latin typeface="Lato" panose="020F0502020204030203" pitchFamily="34" charset="77"/>
              </a:rPr>
              <a:t> 5.44 </a:t>
            </a:r>
            <a:r>
              <a:rPr lang="it-IT" dirty="0" err="1">
                <a:latin typeface="Lato" panose="020F0502020204030203" pitchFamily="34" charset="77"/>
              </a:rPr>
              <a:t>TeV</a:t>
            </a:r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310653" y="2217637"/>
            <a:ext cx="4581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CC"/>
              </a:buClr>
            </a:pPr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Current analysis</a:t>
            </a:r>
            <a:r>
              <a:rPr lang="en-US" dirty="0">
                <a:solidFill>
                  <a:srgbClr val="00B0F0"/>
                </a:solidFill>
                <a:latin typeface="Lato" panose="020F0502020204030203" pitchFamily="34" charset="77"/>
              </a:rPr>
              <a:t>:</a:t>
            </a:r>
          </a:p>
          <a:p>
            <a:pPr>
              <a:buClr>
                <a:srgbClr val="0099CC"/>
              </a:buClr>
            </a:pPr>
            <a:r>
              <a:rPr lang="en-US" dirty="0">
                <a:latin typeface="Lato" panose="020F0502020204030203" pitchFamily="34" charset="77"/>
              </a:rPr>
              <a:t>Study of (anti) </a:t>
            </a:r>
            <a:r>
              <a:rPr lang="it-IT" baseline="30000" dirty="0">
                <a:latin typeface="Lato" panose="020F0502020204030203" pitchFamily="34" charset="77"/>
              </a:rPr>
              <a:t>3</a:t>
            </a:r>
            <a:r>
              <a:rPr lang="it-IT" dirty="0">
                <a:latin typeface="Lato" panose="020F0502020204030203" pitchFamily="34" charset="77"/>
              </a:rPr>
              <a:t>He, (anti-)</a:t>
            </a:r>
            <a:r>
              <a:rPr lang="it-IT" baseline="30000" dirty="0">
                <a:latin typeface="Lato" panose="020F0502020204030203" pitchFamily="34" charset="77"/>
              </a:rPr>
              <a:t> 3</a:t>
            </a:r>
            <a:r>
              <a:rPr lang="it-IT" dirty="0">
                <a:latin typeface="Lato" panose="020F0502020204030203" pitchFamily="34" charset="77"/>
              </a:rPr>
              <a:t>H e (anti-)d in p-Pb </a:t>
            </a:r>
            <a:r>
              <a:rPr lang="it-IT" dirty="0" err="1">
                <a:latin typeface="Lato" panose="020F0502020204030203" pitchFamily="34" charset="77"/>
              </a:rPr>
              <a:t>collisions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it-IT" dirty="0" err="1">
                <a:latin typeface="Lato" panose="020F0502020204030203" pitchFamily="34" charset="77"/>
              </a:rPr>
              <a:t>at</a:t>
            </a:r>
            <a:r>
              <a:rPr lang="it-IT" dirty="0">
                <a:latin typeface="Lato" panose="020F0502020204030203" pitchFamily="34" charset="77"/>
              </a:rPr>
              <a:t> 8 </a:t>
            </a:r>
            <a:r>
              <a:rPr lang="it-IT" dirty="0" err="1">
                <a:latin typeface="Lato" panose="020F0502020204030203" pitchFamily="34" charset="77"/>
              </a:rPr>
              <a:t>TeV</a:t>
            </a:r>
            <a:r>
              <a:rPr lang="it-IT" dirty="0">
                <a:latin typeface="Lato" panose="020F0502020204030203" pitchFamily="34" charset="77"/>
              </a:rPr>
              <a:t>, </a:t>
            </a:r>
            <a:r>
              <a:rPr lang="it-IT" dirty="0" err="1">
                <a:latin typeface="Lato" panose="020F0502020204030203" pitchFamily="34" charset="77"/>
              </a:rPr>
              <a:t>centrality</a:t>
            </a:r>
            <a:r>
              <a:rPr lang="it-IT" dirty="0">
                <a:latin typeface="Lato" panose="020F0502020204030203" pitchFamily="34" charset="77"/>
              </a:rPr>
              <a:t> 0-100%</a:t>
            </a:r>
          </a:p>
        </p:txBody>
      </p:sp>
      <p:pic>
        <p:nvPicPr>
          <p:cNvPr id="10" name="Immagine 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12B10AE-940C-439B-B086-ED8F76B1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8"/>
          <a:stretch/>
        </p:blipFill>
        <p:spPr>
          <a:xfrm>
            <a:off x="4860032" y="3316052"/>
            <a:ext cx="3528392" cy="220118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85482" y="4509120"/>
            <a:ext cx="45818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CC"/>
              </a:buClr>
            </a:pPr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Collaboration with GSI (Darmstadt)</a:t>
            </a:r>
            <a:endParaRPr lang="en-US" dirty="0">
              <a:solidFill>
                <a:srgbClr val="00B0F0"/>
              </a:solidFill>
              <a:latin typeface="Lato" panose="020F0502020204030203" pitchFamily="34" charset="77"/>
            </a:endParaRPr>
          </a:p>
          <a:p>
            <a:pPr>
              <a:buClr>
                <a:srgbClr val="0099CC"/>
              </a:buClr>
            </a:pPr>
            <a:r>
              <a:rPr lang="en-US" dirty="0">
                <a:latin typeface="Lato" panose="020F0502020204030203" pitchFamily="34" charset="77"/>
              </a:rPr>
              <a:t>Official agreement between </a:t>
            </a:r>
          </a:p>
          <a:p>
            <a:pPr>
              <a:buClr>
                <a:srgbClr val="0099CC"/>
              </a:buClr>
            </a:pPr>
            <a:r>
              <a:rPr lang="en-US" dirty="0" err="1">
                <a:latin typeface="Lato" panose="020F0502020204030203" pitchFamily="34" charset="77"/>
              </a:rPr>
              <a:t>UniCT</a:t>
            </a:r>
            <a:r>
              <a:rPr lang="en-US" dirty="0">
                <a:latin typeface="Lato" panose="020F0502020204030203" pitchFamily="34" charset="77"/>
              </a:rPr>
              <a:t> – GSI ready to be signed</a:t>
            </a:r>
            <a:endParaRPr lang="it-IT" dirty="0">
              <a:latin typeface="Lato" panose="020F0502020204030203" pitchFamily="34" charset="7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8" t="34878" r="16892" b="21658"/>
          <a:stretch/>
        </p:blipFill>
        <p:spPr bwMode="auto">
          <a:xfrm>
            <a:off x="570077" y="2005533"/>
            <a:ext cx="2967733" cy="214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7EC5EA9-B1EB-F441-BC66-0BFCCAFA0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9F4B2FE-1058-1143-AD38-F940B5F7D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51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Lato" panose="020F0502020204030203" pitchFamily="34" charset="77"/>
              </a:rPr>
              <a:t>ALICE Computing in CT</a:t>
            </a:r>
          </a:p>
        </p:txBody>
      </p:sp>
      <p:sp>
        <p:nvSpPr>
          <p:cNvPr id="6" name="Rettangolo 5"/>
          <p:cNvSpPr/>
          <p:nvPr/>
        </p:nvSpPr>
        <p:spPr>
          <a:xfrm>
            <a:off x="443189" y="1521418"/>
            <a:ext cx="86409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Catania is one of the 155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Tier2</a:t>
            </a:r>
            <a:r>
              <a:rPr lang="en-US" dirty="0">
                <a:latin typeface="Lato" panose="020F0502020204030203" pitchFamily="34" charset="77"/>
              </a:rPr>
              <a:t> centers in the world. In Italy: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Tier1 (CNAF – BO)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Tier2 (CT, BA, PD-LNL, TO)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ALICE-CT Tier2 resources: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Core: 1528 - HS06: 15125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Disk space: ~1.5 PB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Network Connection (Gb/s): 80 (2 x 40 </a:t>
            </a:r>
            <a:r>
              <a:rPr lang="en-US" dirty="0" err="1">
                <a:latin typeface="Lato" panose="020F0502020204030203" pitchFamily="34" charset="77"/>
              </a:rPr>
              <a:t>etherchannel</a:t>
            </a:r>
            <a:r>
              <a:rPr lang="en-US" dirty="0">
                <a:latin typeface="Lato" panose="020F0502020204030203" pitchFamily="34" charset="77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CT takes part to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IBISCO</a:t>
            </a:r>
            <a:r>
              <a:rPr lang="en-US" dirty="0">
                <a:latin typeface="Lato" panose="020F0502020204030203" pitchFamily="34" charset="77"/>
              </a:rPr>
              <a:t> PON (to strengthen the current southern computing infrastructure and to constitute the ﬁrst real and concrete step towards the Italian Computing and Data Infrastructure)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ALICE-CT people involved in research activities on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machine learning </a:t>
            </a:r>
            <a:r>
              <a:rPr lang="en-US" dirty="0">
                <a:latin typeface="Lato" panose="020F0502020204030203" pitchFamily="34" charset="77"/>
              </a:rPr>
              <a:t>algorithms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04" y="2060848"/>
            <a:ext cx="3827093" cy="19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3575CD5-B0C3-6E48-90F0-331427E2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B70A9F2-EC5F-F44F-9AC0-77C0323C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48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57B43-4E17-604F-A50C-851BCC2E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Lato" panose="020F0502020204030203" pitchFamily="34" charset="77"/>
              </a:rPr>
              <a:t>LUI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DD7DCB5-1561-7843-81BB-7D10BC50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16</a:t>
            </a:fld>
            <a:endParaRPr lang="it-IT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4AB3D0B4-DCDE-1047-8FFF-4ED4FD3DAAE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236777"/>
            <a:ext cx="5976664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9A00A93-5A5A-D340-98FA-B51E88BFCA6C}"/>
              </a:ext>
            </a:extLst>
          </p:cNvPr>
          <p:cNvSpPr/>
          <p:nvPr/>
        </p:nvSpPr>
        <p:spPr>
          <a:xfrm>
            <a:off x="1582716" y="5229200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The CMS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experiment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is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one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of the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largest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international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scientific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collaborations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in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history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involving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more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than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4000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scientists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,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engineers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, and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students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from 203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institutes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 in 47 </a:t>
            </a:r>
            <a:r>
              <a:rPr lang="it-IT" dirty="0" err="1">
                <a:solidFill>
                  <a:srgbClr val="000000"/>
                </a:solidFill>
                <a:latin typeface="Lato" panose="020F0502020204030203" pitchFamily="34" charset="77"/>
              </a:rPr>
              <a:t>countries</a:t>
            </a:r>
            <a:r>
              <a:rPr lang="it-IT" dirty="0">
                <a:solidFill>
                  <a:srgbClr val="000000"/>
                </a:solidFill>
                <a:latin typeface="Lato" panose="020F0502020204030203" pitchFamily="34" charset="77"/>
              </a:rPr>
              <a:t>.</a:t>
            </a:r>
            <a:endParaRPr lang="it-IT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949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35896" y="-171400"/>
            <a:ext cx="4917232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0000"/>
                </a:solidFill>
                <a:latin typeface="Lato Regular"/>
              </a:rPr>
              <a:t>C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ompact </a:t>
            </a:r>
            <a:r>
              <a:rPr lang="it-IT" dirty="0" err="1">
                <a:solidFill>
                  <a:srgbClr val="FF0000"/>
                </a:solidFill>
                <a:latin typeface="Lato Regular"/>
              </a:rPr>
              <a:t>M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uon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Lato Regular"/>
              </a:rPr>
              <a:t>S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olenoid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17</a:t>
            </a:fld>
            <a:endParaRPr lang="it-IT" dirty="0">
              <a:latin typeface="Lato Regular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8096531-BEE2-1E4E-BBE6-6B52A8E6B9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3" y="28580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54A6534-C5F3-3746-8C78-D248855A6A98}"/>
              </a:ext>
            </a:extLst>
          </p:cNvPr>
          <p:cNvSpPr/>
          <p:nvPr/>
        </p:nvSpPr>
        <p:spPr>
          <a:xfrm>
            <a:off x="3408779" y="1127875"/>
            <a:ext cx="52980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The Compact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Muon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Solenoid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(or CMS) detector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sits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at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one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of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these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four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LHC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collision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points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.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It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is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a general-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purpose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detector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designed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to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observe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any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new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physics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phenomena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that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the LHC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might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 </a:t>
            </a:r>
            <a:r>
              <a:rPr lang="it-IT" dirty="0" err="1">
                <a:solidFill>
                  <a:srgbClr val="111111"/>
                </a:solidFill>
                <a:latin typeface="Lato" panose="020F0502020204030203" pitchFamily="34" charset="77"/>
              </a:rPr>
              <a:t>reveal</a:t>
            </a:r>
            <a:r>
              <a:rPr lang="it-IT" dirty="0">
                <a:solidFill>
                  <a:srgbClr val="111111"/>
                </a:solidFill>
                <a:latin typeface="Lato" panose="020F0502020204030203" pitchFamily="34" charset="77"/>
              </a:rPr>
              <a:t>.</a:t>
            </a:r>
          </a:p>
          <a:p>
            <a:br>
              <a:rPr lang="it-IT" dirty="0">
                <a:latin typeface="Lato" panose="020F0502020204030203" pitchFamily="34" charset="77"/>
              </a:rPr>
            </a:br>
            <a:endParaRPr lang="it-IT" dirty="0">
              <a:latin typeface="Lato" panose="020F0502020204030203" pitchFamily="34" charset="77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8542371-6D43-6641-B721-B8CC75661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351" y="2690889"/>
            <a:ext cx="5425298" cy="3664128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2AB313-CDCC-7A41-A739-6145BB0FC9F4}"/>
              </a:ext>
            </a:extLst>
          </p:cNvPr>
          <p:cNvSpPr txBox="1"/>
          <p:nvPr/>
        </p:nvSpPr>
        <p:spPr>
          <a:xfrm>
            <a:off x="2033805" y="2349948"/>
            <a:ext cx="507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The Standard Model and the </a:t>
            </a:r>
            <a:r>
              <a:rPr lang="it-IT" dirty="0" err="1"/>
              <a:t>search</a:t>
            </a:r>
            <a:r>
              <a:rPr lang="it-IT" dirty="0"/>
              <a:t> for New </a:t>
            </a:r>
            <a:r>
              <a:rPr lang="it-IT" dirty="0" err="1"/>
              <a:t>Physics</a:t>
            </a:r>
            <a:endParaRPr lang="it-IT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15734DE-77F3-F643-915F-AD5B533EEF59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817225" y="2673699"/>
            <a:ext cx="5991774" cy="3664129"/>
          </a:xfrm>
          <a:prstGeom prst="rect">
            <a:avLst/>
          </a:prstGeom>
        </p:spPr>
      </p:pic>
      <p:pic>
        <p:nvPicPr>
          <p:cNvPr id="13" name="Picture 8" descr="w12_show_pull_18.eps">
            <a:extLst>
              <a:ext uri="{FF2B5EF4-FFF2-40B4-BE49-F238E27FC236}">
                <a16:creationId xmlns:a16="http://schemas.microsoft.com/office/drawing/2014/main" id="{03C091B5-7DEE-E446-9690-72E4A2B69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16027"/>
          <a:stretch/>
        </p:blipFill>
        <p:spPr>
          <a:xfrm>
            <a:off x="5143266" y="2702967"/>
            <a:ext cx="2309373" cy="26972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8BE589A4-306B-BA45-82E6-03D29E0D0D78}"/>
              </a:ext>
            </a:extLst>
          </p:cNvPr>
          <p:cNvSpPr txBox="1"/>
          <p:nvPr/>
        </p:nvSpPr>
        <p:spPr>
          <a:xfrm>
            <a:off x="4893950" y="5380995"/>
            <a:ext cx="3637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77"/>
                <a:cs typeface="Georgia"/>
              </a:rPr>
              <a:t>Confirmed to better  than 1% uncertainties by 100’s of precision measurements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0B91AD7C-0376-044E-A38D-4DE051EA2347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691361" y="2702967"/>
            <a:ext cx="6697063" cy="35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6809" y="0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Lato Regular"/>
              </a:rPr>
              <a:t>CMS 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data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taking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and performance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18</a:t>
            </a:fld>
            <a:endParaRPr lang="it-IT" dirty="0">
              <a:latin typeface="Lato Regular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8096531-BEE2-1E4E-BBE6-6B52A8E6B9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3" y="28580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3B087AD-08F6-9348-8334-94D93E833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3" y="1280796"/>
            <a:ext cx="3072341" cy="2304256"/>
          </a:xfrm>
          <a:prstGeom prst="rect">
            <a:avLst/>
          </a:prstGeom>
        </p:spPr>
      </p:pic>
      <p:pic>
        <p:nvPicPr>
          <p:cNvPr id="11" name="Immagine 1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34421FF-944E-6646-BE27-CC5CDA4EA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8" y="2341985"/>
            <a:ext cx="2889515" cy="2167136"/>
          </a:xfrm>
          <a:prstGeom prst="rect">
            <a:avLst/>
          </a:prstGeom>
        </p:spPr>
      </p:pic>
      <p:pic>
        <p:nvPicPr>
          <p:cNvPr id="17" name="Immagine 1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71ECEBA-5DEA-374F-BF54-B1E0CCFCAA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4" y="4298628"/>
            <a:ext cx="2743629" cy="2057722"/>
          </a:xfrm>
          <a:prstGeom prst="rect">
            <a:avLst/>
          </a:prstGeom>
        </p:spPr>
      </p:pic>
      <p:pic>
        <p:nvPicPr>
          <p:cNvPr id="19" name="Immagine 1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87DF35C-53FC-484F-84CD-1E9E7DB5B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90" y="2954052"/>
            <a:ext cx="2654086" cy="199056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241CE9-BDE4-7248-ACE7-013A1C52ADBE}"/>
              </a:ext>
            </a:extLst>
          </p:cNvPr>
          <p:cNvSpPr txBox="1"/>
          <p:nvPr/>
        </p:nvSpPr>
        <p:spPr>
          <a:xfrm>
            <a:off x="6489915" y="1556792"/>
            <a:ext cx="2654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Excellent</a:t>
            </a:r>
            <a:r>
              <a:rPr lang="it-IT" dirty="0"/>
              <a:t> performance</a:t>
            </a:r>
          </a:p>
          <a:p>
            <a:r>
              <a:rPr lang="it-IT" dirty="0" err="1"/>
              <a:t>Efficiency</a:t>
            </a:r>
            <a:r>
              <a:rPr lang="it-IT" dirty="0"/>
              <a:t> &gt;92% in </a:t>
            </a:r>
            <a:r>
              <a:rPr lang="it-IT" dirty="0" err="1"/>
              <a:t>p-p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F4226C-53AC-744D-B342-F69FF4FDB4A1}"/>
              </a:ext>
            </a:extLst>
          </p:cNvPr>
          <p:cNvSpPr txBox="1"/>
          <p:nvPr/>
        </p:nvSpPr>
        <p:spPr>
          <a:xfrm>
            <a:off x="3503454" y="5004323"/>
            <a:ext cx="265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Excellent</a:t>
            </a:r>
            <a:r>
              <a:rPr lang="it-IT" dirty="0"/>
              <a:t> performance </a:t>
            </a:r>
            <a:r>
              <a:rPr lang="it-IT" dirty="0" err="1"/>
              <a:t>also</a:t>
            </a:r>
            <a:r>
              <a:rPr lang="it-IT" dirty="0"/>
              <a:t> in </a:t>
            </a:r>
            <a:r>
              <a:rPr lang="it-IT" dirty="0" err="1"/>
              <a:t>p</a:t>
            </a:r>
            <a:r>
              <a:rPr lang="it-IT" dirty="0"/>
              <a:t>-Pb and Pb-Pb </a:t>
            </a:r>
            <a:r>
              <a:rPr lang="it-IT" dirty="0" err="1"/>
              <a:t>run</a:t>
            </a:r>
            <a:endParaRPr lang="it-IT" dirty="0"/>
          </a:p>
          <a:p>
            <a:r>
              <a:rPr lang="it-IT" dirty="0"/>
              <a:t>with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reach</a:t>
            </a:r>
            <a:r>
              <a:rPr lang="it-IT" dirty="0"/>
              <a:t>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program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07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196CDF9-CCEF-FB4A-9697-3AC644BCF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3143250" cy="38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Lato Regular"/>
              </a:rPr>
              <a:t>CMS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group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in Catania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1" y="213792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44D982-5F6A-544B-8745-49C7EC51A3F9}"/>
              </a:ext>
            </a:extLst>
          </p:cNvPr>
          <p:cNvSpPr txBox="1"/>
          <p:nvPr/>
        </p:nvSpPr>
        <p:spPr>
          <a:xfrm rot="21095502">
            <a:off x="1428750" y="5589240"/>
            <a:ext cx="3143250" cy="646331"/>
          </a:xfrm>
          <a:custGeom>
            <a:avLst/>
            <a:gdLst>
              <a:gd name="connsiteX0" fmla="*/ 0 w 3143250"/>
              <a:gd name="connsiteY0" fmla="*/ 0 h 646331"/>
              <a:gd name="connsiteX1" fmla="*/ 492442 w 3143250"/>
              <a:gd name="connsiteY1" fmla="*/ 0 h 646331"/>
              <a:gd name="connsiteX2" fmla="*/ 922020 w 3143250"/>
              <a:gd name="connsiteY2" fmla="*/ 0 h 646331"/>
              <a:gd name="connsiteX3" fmla="*/ 1383030 w 3143250"/>
              <a:gd name="connsiteY3" fmla="*/ 0 h 646331"/>
              <a:gd name="connsiteX4" fmla="*/ 1938338 w 3143250"/>
              <a:gd name="connsiteY4" fmla="*/ 0 h 646331"/>
              <a:gd name="connsiteX5" fmla="*/ 2430780 w 3143250"/>
              <a:gd name="connsiteY5" fmla="*/ 0 h 646331"/>
              <a:gd name="connsiteX6" fmla="*/ 3143250 w 3143250"/>
              <a:gd name="connsiteY6" fmla="*/ 0 h 646331"/>
              <a:gd name="connsiteX7" fmla="*/ 3143250 w 3143250"/>
              <a:gd name="connsiteY7" fmla="*/ 329629 h 646331"/>
              <a:gd name="connsiteX8" fmla="*/ 3143250 w 3143250"/>
              <a:gd name="connsiteY8" fmla="*/ 646331 h 646331"/>
              <a:gd name="connsiteX9" fmla="*/ 2619375 w 3143250"/>
              <a:gd name="connsiteY9" fmla="*/ 646331 h 646331"/>
              <a:gd name="connsiteX10" fmla="*/ 2158365 w 3143250"/>
              <a:gd name="connsiteY10" fmla="*/ 646331 h 646331"/>
              <a:gd name="connsiteX11" fmla="*/ 1571625 w 3143250"/>
              <a:gd name="connsiteY11" fmla="*/ 646331 h 646331"/>
              <a:gd name="connsiteX12" fmla="*/ 1079183 w 3143250"/>
              <a:gd name="connsiteY12" fmla="*/ 646331 h 646331"/>
              <a:gd name="connsiteX13" fmla="*/ 649605 w 3143250"/>
              <a:gd name="connsiteY13" fmla="*/ 646331 h 646331"/>
              <a:gd name="connsiteX14" fmla="*/ 0 w 3143250"/>
              <a:gd name="connsiteY14" fmla="*/ 646331 h 646331"/>
              <a:gd name="connsiteX15" fmla="*/ 0 w 3143250"/>
              <a:gd name="connsiteY15" fmla="*/ 336092 h 646331"/>
              <a:gd name="connsiteX16" fmla="*/ 0 w 3143250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3250" h="646331" fill="none" extrusionOk="0">
                <a:moveTo>
                  <a:pt x="0" y="0"/>
                </a:moveTo>
                <a:cubicBezTo>
                  <a:pt x="228963" y="-16700"/>
                  <a:pt x="358221" y="172"/>
                  <a:pt x="492442" y="0"/>
                </a:cubicBezTo>
                <a:cubicBezTo>
                  <a:pt x="626663" y="-172"/>
                  <a:pt x="824544" y="49913"/>
                  <a:pt x="922020" y="0"/>
                </a:cubicBezTo>
                <a:cubicBezTo>
                  <a:pt x="1019496" y="-49913"/>
                  <a:pt x="1289180" y="46787"/>
                  <a:pt x="1383030" y="0"/>
                </a:cubicBezTo>
                <a:cubicBezTo>
                  <a:pt x="1476880" y="-46787"/>
                  <a:pt x="1813044" y="34677"/>
                  <a:pt x="1938338" y="0"/>
                </a:cubicBezTo>
                <a:cubicBezTo>
                  <a:pt x="2063632" y="-34677"/>
                  <a:pt x="2222344" y="10358"/>
                  <a:pt x="2430780" y="0"/>
                </a:cubicBezTo>
                <a:cubicBezTo>
                  <a:pt x="2639216" y="-10358"/>
                  <a:pt x="2822784" y="46595"/>
                  <a:pt x="3143250" y="0"/>
                </a:cubicBezTo>
                <a:cubicBezTo>
                  <a:pt x="3168241" y="95584"/>
                  <a:pt x="3106989" y="238896"/>
                  <a:pt x="3143250" y="329629"/>
                </a:cubicBezTo>
                <a:cubicBezTo>
                  <a:pt x="3179511" y="420362"/>
                  <a:pt x="3133566" y="528952"/>
                  <a:pt x="3143250" y="646331"/>
                </a:cubicBezTo>
                <a:cubicBezTo>
                  <a:pt x="3016133" y="702403"/>
                  <a:pt x="2804719" y="583522"/>
                  <a:pt x="2619375" y="646331"/>
                </a:cubicBezTo>
                <a:cubicBezTo>
                  <a:pt x="2434031" y="709140"/>
                  <a:pt x="2343764" y="622848"/>
                  <a:pt x="2158365" y="646331"/>
                </a:cubicBezTo>
                <a:cubicBezTo>
                  <a:pt x="1972966" y="669814"/>
                  <a:pt x="1828941" y="620075"/>
                  <a:pt x="1571625" y="646331"/>
                </a:cubicBezTo>
                <a:cubicBezTo>
                  <a:pt x="1314309" y="672587"/>
                  <a:pt x="1221583" y="591931"/>
                  <a:pt x="1079183" y="646331"/>
                </a:cubicBezTo>
                <a:cubicBezTo>
                  <a:pt x="936783" y="700731"/>
                  <a:pt x="808711" y="602221"/>
                  <a:pt x="649605" y="646331"/>
                </a:cubicBezTo>
                <a:cubicBezTo>
                  <a:pt x="490499" y="690441"/>
                  <a:pt x="318757" y="618549"/>
                  <a:pt x="0" y="646331"/>
                </a:cubicBezTo>
                <a:cubicBezTo>
                  <a:pt x="-18676" y="560701"/>
                  <a:pt x="27135" y="429861"/>
                  <a:pt x="0" y="336092"/>
                </a:cubicBezTo>
                <a:cubicBezTo>
                  <a:pt x="-27135" y="242323"/>
                  <a:pt x="3131" y="123161"/>
                  <a:pt x="0" y="0"/>
                </a:cubicBezTo>
                <a:close/>
              </a:path>
              <a:path w="3143250" h="646331" stroke="0" extrusionOk="0">
                <a:moveTo>
                  <a:pt x="0" y="0"/>
                </a:moveTo>
                <a:cubicBezTo>
                  <a:pt x="236881" y="-52325"/>
                  <a:pt x="318379" y="4612"/>
                  <a:pt x="492442" y="0"/>
                </a:cubicBezTo>
                <a:cubicBezTo>
                  <a:pt x="666505" y="-4612"/>
                  <a:pt x="717301" y="21428"/>
                  <a:pt x="922020" y="0"/>
                </a:cubicBezTo>
                <a:cubicBezTo>
                  <a:pt x="1126739" y="-21428"/>
                  <a:pt x="1234782" y="59311"/>
                  <a:pt x="1508760" y="0"/>
                </a:cubicBezTo>
                <a:cubicBezTo>
                  <a:pt x="1782738" y="-59311"/>
                  <a:pt x="1762857" y="53066"/>
                  <a:pt x="2001202" y="0"/>
                </a:cubicBezTo>
                <a:cubicBezTo>
                  <a:pt x="2239547" y="-53066"/>
                  <a:pt x="2340493" y="6953"/>
                  <a:pt x="2493645" y="0"/>
                </a:cubicBezTo>
                <a:cubicBezTo>
                  <a:pt x="2646797" y="-6953"/>
                  <a:pt x="2994626" y="45298"/>
                  <a:pt x="3143250" y="0"/>
                </a:cubicBezTo>
                <a:cubicBezTo>
                  <a:pt x="3151206" y="88056"/>
                  <a:pt x="3136004" y="222591"/>
                  <a:pt x="3143250" y="310239"/>
                </a:cubicBezTo>
                <a:cubicBezTo>
                  <a:pt x="3150496" y="397887"/>
                  <a:pt x="3115568" y="498093"/>
                  <a:pt x="3143250" y="646331"/>
                </a:cubicBezTo>
                <a:cubicBezTo>
                  <a:pt x="2956813" y="692245"/>
                  <a:pt x="2877516" y="610639"/>
                  <a:pt x="2682240" y="646331"/>
                </a:cubicBezTo>
                <a:cubicBezTo>
                  <a:pt x="2486964" y="682023"/>
                  <a:pt x="2295320" y="584043"/>
                  <a:pt x="2158365" y="646331"/>
                </a:cubicBezTo>
                <a:cubicBezTo>
                  <a:pt x="2021410" y="708619"/>
                  <a:pt x="1803785" y="600282"/>
                  <a:pt x="1634490" y="646331"/>
                </a:cubicBezTo>
                <a:cubicBezTo>
                  <a:pt x="1465196" y="692380"/>
                  <a:pt x="1261813" y="620202"/>
                  <a:pt x="1142048" y="646331"/>
                </a:cubicBezTo>
                <a:cubicBezTo>
                  <a:pt x="1022283" y="672460"/>
                  <a:pt x="833036" y="622851"/>
                  <a:pt x="555308" y="646331"/>
                </a:cubicBezTo>
                <a:cubicBezTo>
                  <a:pt x="277580" y="669811"/>
                  <a:pt x="162512" y="603762"/>
                  <a:pt x="0" y="646331"/>
                </a:cubicBezTo>
                <a:cubicBezTo>
                  <a:pt x="-12452" y="566656"/>
                  <a:pt x="1926" y="454460"/>
                  <a:pt x="0" y="336092"/>
                </a:cubicBezTo>
                <a:cubicBezTo>
                  <a:pt x="-1926" y="217724"/>
                  <a:pt x="19950" y="13968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 prima pubblicazione in CMS</a:t>
            </a:r>
          </a:p>
          <a:p>
            <a:pPr algn="ctr"/>
            <a:r>
              <a:rPr lang="it-IT" dirty="0"/>
              <a:t>15 Dicembre 1994!</a:t>
            </a:r>
          </a:p>
        </p:txBody>
      </p:sp>
    </p:spTree>
    <p:extLst>
      <p:ext uri="{BB962C8B-B14F-4D97-AF65-F5344CB8AC3E}">
        <p14:creationId xmlns:p14="http://schemas.microsoft.com/office/powerpoint/2010/main" val="334677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tx1"/>
                </a:solidFill>
                <a:latin typeface="Lato Regular"/>
              </a:rPr>
              <a:t>Outline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– Alias… «CERN sotto il Vulcano»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</a:t>
            </a:fld>
            <a:endParaRPr lang="it-IT" dirty="0">
              <a:latin typeface="Lato Regular"/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40" y="1412776"/>
            <a:ext cx="8280920" cy="494357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latin typeface="Lato Regular"/>
              </a:rPr>
              <a:t>Alice @LHC</a:t>
            </a: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r>
              <a:rPr lang="en-US" sz="2800" dirty="0">
                <a:latin typeface="Lato Regular"/>
              </a:rPr>
              <a:t>CMS @LHC</a:t>
            </a: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pPr marL="0" indent="0">
              <a:buNone/>
            </a:pPr>
            <a:endParaRPr lang="en-US" sz="2800" dirty="0">
              <a:latin typeface="Lato Regular"/>
            </a:endParaRPr>
          </a:p>
          <a:p>
            <a:r>
              <a:rPr lang="en-US" sz="2800" dirty="0" err="1">
                <a:latin typeface="Lato Regular"/>
              </a:rPr>
              <a:t>LHCf</a:t>
            </a:r>
            <a:r>
              <a:rPr lang="en-US" sz="2800" dirty="0">
                <a:latin typeface="Lato Regular"/>
              </a:rPr>
              <a:t> @LHC</a:t>
            </a:r>
          </a:p>
          <a:p>
            <a:endParaRPr lang="en-US" sz="2800" dirty="0">
              <a:latin typeface="Lato Regular"/>
            </a:endParaRPr>
          </a:p>
          <a:p>
            <a:endParaRPr lang="en-US" sz="2800" dirty="0">
              <a:latin typeface="Lato Regular"/>
            </a:endParaRPr>
          </a:p>
          <a:p>
            <a:endParaRPr lang="en-US" sz="2800" dirty="0">
              <a:latin typeface="Lato Regular"/>
            </a:endParaRPr>
          </a:p>
          <a:p>
            <a:r>
              <a:rPr lang="en-US" sz="2800" dirty="0">
                <a:latin typeface="Lato Regular"/>
              </a:rPr>
              <a:t>And?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959F9F-C6E2-1A45-BBDE-C194EA378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039" y="1412776"/>
            <a:ext cx="5334000" cy="46355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E71F00E6-A522-6C4F-BF56-A7D79264C560}"/>
              </a:ext>
            </a:extLst>
          </p:cNvPr>
          <p:cNvSpPr txBox="1">
            <a:spLocks/>
          </p:cNvSpPr>
          <p:nvPr/>
        </p:nvSpPr>
        <p:spPr>
          <a:xfrm>
            <a:off x="323528" y="-17140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chemeClr val="tx1"/>
                </a:solidFill>
                <a:latin typeface="Lato Regular"/>
              </a:rPr>
              <a:t>Outline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11" name="Immagine 10" descr="Immagine che contiene orologio, segnale&#10;&#10;Descrizione generata automaticamente">
            <a:extLst>
              <a:ext uri="{FF2B5EF4-FFF2-40B4-BE49-F238E27FC236}">
                <a16:creationId xmlns:a16="http://schemas.microsoft.com/office/drawing/2014/main" id="{3E222097-7BF9-CB49-9CC7-552A20FAB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988" y="4581248"/>
            <a:ext cx="1643774" cy="1080000"/>
          </a:xfrm>
          <a:prstGeom prst="rect">
            <a:avLst/>
          </a:prstGeom>
        </p:spPr>
      </p:pic>
      <p:pic>
        <p:nvPicPr>
          <p:cNvPr id="13" name="Immagine 12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BC556624-AFF3-CD44-8775-C7BFE320BD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75" y="3213096"/>
            <a:ext cx="1080000" cy="1080000"/>
          </a:xfrm>
          <a:prstGeom prst="rect">
            <a:avLst/>
          </a:prstGeom>
        </p:spPr>
      </p:pic>
      <p:pic>
        <p:nvPicPr>
          <p:cNvPr id="15" name="Immagine 14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AAF049D7-584D-0243-A5B6-0198143C56C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864" y="1556792"/>
            <a:ext cx="1008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152400"/>
            <a:ext cx="5445624" cy="9906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Particle</a:t>
            </a:r>
            <a:r>
              <a:rPr lang="it-IT" sz="2800" dirty="0">
                <a:solidFill>
                  <a:srgbClr val="FF0000"/>
                </a:solidFill>
                <a:latin typeface="Lato Regular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rgbClr val="FF0000"/>
                </a:solidFill>
                <a:latin typeface="Lato Regular"/>
              </a:rPr>
              <a:t>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group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in Catania 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D1392EC-1582-6745-9B0F-B5C324D034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0395" y="2348880"/>
            <a:ext cx="8229600" cy="4093880"/>
          </a:xfrm>
        </p:spPr>
        <p:txBody>
          <a:bodyPr/>
          <a:lstStyle/>
          <a:p>
            <a:r>
              <a:rPr lang="it-IT" dirty="0">
                <a:latin typeface="Lato" panose="020F0502020204030203" pitchFamily="34" charset="77"/>
              </a:rPr>
              <a:t>1998</a:t>
            </a:r>
            <a:r>
              <a:rPr lang="en-GB" dirty="0">
                <a:latin typeface="Lato" panose="020F0502020204030203" pitchFamily="34" charset="77"/>
              </a:rPr>
              <a:t>:  First PhD thesis in Experimental Particle Physics “b and c forward-backward asymmetry with the ALEPH experiment at LEP”,  the world most precise measurement of sin</a:t>
            </a:r>
            <a:r>
              <a:rPr lang="en-GB" baseline="30000" dirty="0">
                <a:latin typeface="Lato" panose="020F0502020204030203" pitchFamily="34" charset="77"/>
              </a:rPr>
              <a:t>2</a:t>
            </a:r>
            <a:r>
              <a:rPr lang="en-GB" dirty="0">
                <a:latin typeface="Lato" panose="020F0502020204030203" pitchFamily="34" charset="77"/>
              </a:rPr>
              <a:t>θ- Tutor: Renato Potenza</a:t>
            </a:r>
          </a:p>
          <a:p>
            <a:r>
              <a:rPr lang="en-GB" dirty="0">
                <a:latin typeface="Lato" panose="020F0502020204030203" pitchFamily="34" charset="77"/>
              </a:rPr>
              <a:t>1999: the first course of Experimental Particle Physics in the Physics Master Degree and the first Master Degree Theses in Physics in the ALEPH experiment</a:t>
            </a:r>
          </a:p>
          <a:p>
            <a:r>
              <a:rPr lang="en-GB" dirty="0">
                <a:latin typeface="Lato" panose="020F0502020204030203" pitchFamily="34" charset="77"/>
              </a:rPr>
              <a:t>Particle Physics in Catania is a reality!</a:t>
            </a:r>
          </a:p>
          <a:p>
            <a:endParaRPr lang="it-IT" dirty="0">
              <a:latin typeface="Lato" panose="020F050202020403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5240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2C23460-90EF-7E47-A2AD-4311FBC94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63" y="2215480"/>
            <a:ext cx="54102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9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7E02722F-968E-A440-9D03-7FDC2C2D5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23" y="4052144"/>
            <a:ext cx="1916544" cy="2619277"/>
          </a:xfrm>
          <a:prstGeom prst="rect">
            <a:avLst/>
          </a:prstGeom>
        </p:spPr>
      </p:pic>
      <p:grpSp>
        <p:nvGrpSpPr>
          <p:cNvPr id="22537" name="Group 9">
            <a:extLst>
              <a:ext uri="{FF2B5EF4-FFF2-40B4-BE49-F238E27FC236}">
                <a16:creationId xmlns:a16="http://schemas.microsoft.com/office/drawing/2014/main" id="{B4378943-8C2E-4D4A-A8B9-53C216D413B3}"/>
              </a:ext>
            </a:extLst>
          </p:cNvPr>
          <p:cNvGrpSpPr>
            <a:grpSpLocks/>
          </p:cNvGrpSpPr>
          <p:nvPr/>
        </p:nvGrpSpPr>
        <p:grpSpPr bwMode="auto">
          <a:xfrm>
            <a:off x="4036219" y="1499072"/>
            <a:ext cx="4608835" cy="5095503"/>
            <a:chOff x="0" y="0"/>
            <a:chExt cx="4129" cy="4565"/>
          </a:xfrm>
        </p:grpSpPr>
        <p:pic>
          <p:nvPicPr>
            <p:cNvPr id="22532" name="Picture 4">
              <a:extLst>
                <a:ext uri="{FF2B5EF4-FFF2-40B4-BE49-F238E27FC236}">
                  <a16:creationId xmlns:a16="http://schemas.microsoft.com/office/drawing/2014/main" id="{4E556359-D5BB-0542-8F99-D0D6EA573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" y="2277"/>
              <a:ext cx="1619" cy="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5">
              <a:extLst>
                <a:ext uri="{FF2B5EF4-FFF2-40B4-BE49-F238E27FC236}">
                  <a16:creationId xmlns:a16="http://schemas.microsoft.com/office/drawing/2014/main" id="{41249A0C-0221-174D-BCDB-95FBD9AC7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2416"/>
              <a:ext cx="1204" cy="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6">
              <a:extLst>
                <a:ext uri="{FF2B5EF4-FFF2-40B4-BE49-F238E27FC236}">
                  <a16:creationId xmlns:a16="http://schemas.microsoft.com/office/drawing/2014/main" id="{E13035CC-ABF8-9549-9DD7-4360A0258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" y="0"/>
              <a:ext cx="1814" cy="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7">
              <a:extLst>
                <a:ext uri="{FF2B5EF4-FFF2-40B4-BE49-F238E27FC236}">
                  <a16:creationId xmlns:a16="http://schemas.microsoft.com/office/drawing/2014/main" id="{B2CB2FC2-E685-7E46-A019-5CDDA2D21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15"/>
              <a:ext cx="2032" cy="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8">
              <a:extLst>
                <a:ext uri="{FF2B5EF4-FFF2-40B4-BE49-F238E27FC236}">
                  <a16:creationId xmlns:a16="http://schemas.microsoft.com/office/drawing/2014/main" id="{32607E5E-D3AB-ED46-BAF4-5A8CF39E0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824"/>
              <a:ext cx="1209" cy="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8" name="Rectangle 10">
            <a:extLst>
              <a:ext uri="{FF2B5EF4-FFF2-40B4-BE49-F238E27FC236}">
                <a16:creationId xmlns:a16="http://schemas.microsoft.com/office/drawing/2014/main" id="{6BC30256-3315-0744-ACEE-DCA05D6790FF}"/>
              </a:ext>
            </a:extLst>
          </p:cNvPr>
          <p:cNvSpPr>
            <a:spLocks/>
          </p:cNvSpPr>
          <p:nvPr/>
        </p:nvSpPr>
        <p:spPr bwMode="auto">
          <a:xfrm>
            <a:off x="5346117" y="3859458"/>
            <a:ext cx="2876428" cy="54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Savoye LET" pitchFamily="2" charset="0"/>
              </a:defRPr>
            </a:lvl1pPr>
            <a:lvl2pPr algn="l">
              <a:defRPr sz="1200">
                <a:solidFill>
                  <a:schemeClr val="tx1"/>
                </a:solidFill>
                <a:latin typeface="Savoye LET" pitchFamily="2" charset="0"/>
              </a:defRPr>
            </a:lvl2pPr>
            <a:lvl3pPr algn="l">
              <a:defRPr sz="1200">
                <a:solidFill>
                  <a:schemeClr val="tx1"/>
                </a:solidFill>
                <a:latin typeface="Savoye LET" pitchFamily="2" charset="0"/>
              </a:defRPr>
            </a:lvl3pPr>
            <a:lvl4pPr algn="l">
              <a:defRPr sz="1200">
                <a:solidFill>
                  <a:schemeClr val="tx1"/>
                </a:solidFill>
                <a:latin typeface="Savoye LET" pitchFamily="2" charset="0"/>
              </a:defRPr>
            </a:lvl4pPr>
            <a:lvl5pPr algn="l">
              <a:defRPr sz="1200">
                <a:solidFill>
                  <a:schemeClr val="tx1"/>
                </a:solidFill>
                <a:latin typeface="Savoye LET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avoye LET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avoye LET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avoye LET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avoye LET" pitchFamily="2" charset="0"/>
              </a:defRPr>
            </a:lvl9pPr>
          </a:lstStyle>
          <a:p>
            <a:pPr algn="ctr"/>
            <a:r>
              <a:rPr lang="en-US" altLang="it-IT" sz="3516" dirty="0" err="1">
                <a:latin typeface="Lato" panose="020F0502020204030203" pitchFamily="34" charset="77"/>
                <a:ea typeface="Savoye LET" pitchFamily="2" charset="0"/>
                <a:cs typeface="Savoye LET" pitchFamily="2" charset="0"/>
              </a:rPr>
              <a:t>Passando</a:t>
            </a:r>
            <a:r>
              <a:rPr lang="en-US" altLang="it-IT" sz="3516" dirty="0">
                <a:latin typeface="Lato" panose="020F0502020204030203" pitchFamily="34" charset="77"/>
                <a:ea typeface="Savoye LET" pitchFamily="2" charset="0"/>
                <a:cs typeface="Savoye LET" pitchFamily="2" charset="0"/>
              </a:rPr>
              <a:t> per...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F794DE29-DA4F-024A-B350-89D30702108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3" y="28580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olo 1">
            <a:extLst>
              <a:ext uri="{FF2B5EF4-FFF2-40B4-BE49-F238E27FC236}">
                <a16:creationId xmlns:a16="http://schemas.microsoft.com/office/drawing/2014/main" id="{B0AE0BA8-D6A9-3A41-A4F8-2774CF00C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53752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Lato Regular"/>
              </a:rPr>
              <a:t>CMS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group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in Catania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E3EFB33-73B7-3B40-8F9B-DFE935E5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" y="2344581"/>
            <a:ext cx="3143250" cy="38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EC172D0-2090-E344-9DE0-DC2367014D14}"/>
              </a:ext>
            </a:extLst>
          </p:cNvPr>
          <p:cNvSpPr txBox="1"/>
          <p:nvPr/>
        </p:nvSpPr>
        <p:spPr>
          <a:xfrm rot="21095502">
            <a:off x="1428750" y="5589240"/>
            <a:ext cx="3143250" cy="646331"/>
          </a:xfrm>
          <a:custGeom>
            <a:avLst/>
            <a:gdLst>
              <a:gd name="connsiteX0" fmla="*/ 0 w 3143250"/>
              <a:gd name="connsiteY0" fmla="*/ 0 h 646331"/>
              <a:gd name="connsiteX1" fmla="*/ 492442 w 3143250"/>
              <a:gd name="connsiteY1" fmla="*/ 0 h 646331"/>
              <a:gd name="connsiteX2" fmla="*/ 922020 w 3143250"/>
              <a:gd name="connsiteY2" fmla="*/ 0 h 646331"/>
              <a:gd name="connsiteX3" fmla="*/ 1383030 w 3143250"/>
              <a:gd name="connsiteY3" fmla="*/ 0 h 646331"/>
              <a:gd name="connsiteX4" fmla="*/ 1938338 w 3143250"/>
              <a:gd name="connsiteY4" fmla="*/ 0 h 646331"/>
              <a:gd name="connsiteX5" fmla="*/ 2430780 w 3143250"/>
              <a:gd name="connsiteY5" fmla="*/ 0 h 646331"/>
              <a:gd name="connsiteX6" fmla="*/ 3143250 w 3143250"/>
              <a:gd name="connsiteY6" fmla="*/ 0 h 646331"/>
              <a:gd name="connsiteX7" fmla="*/ 3143250 w 3143250"/>
              <a:gd name="connsiteY7" fmla="*/ 329629 h 646331"/>
              <a:gd name="connsiteX8" fmla="*/ 3143250 w 3143250"/>
              <a:gd name="connsiteY8" fmla="*/ 646331 h 646331"/>
              <a:gd name="connsiteX9" fmla="*/ 2619375 w 3143250"/>
              <a:gd name="connsiteY9" fmla="*/ 646331 h 646331"/>
              <a:gd name="connsiteX10" fmla="*/ 2158365 w 3143250"/>
              <a:gd name="connsiteY10" fmla="*/ 646331 h 646331"/>
              <a:gd name="connsiteX11" fmla="*/ 1571625 w 3143250"/>
              <a:gd name="connsiteY11" fmla="*/ 646331 h 646331"/>
              <a:gd name="connsiteX12" fmla="*/ 1079183 w 3143250"/>
              <a:gd name="connsiteY12" fmla="*/ 646331 h 646331"/>
              <a:gd name="connsiteX13" fmla="*/ 649605 w 3143250"/>
              <a:gd name="connsiteY13" fmla="*/ 646331 h 646331"/>
              <a:gd name="connsiteX14" fmla="*/ 0 w 3143250"/>
              <a:gd name="connsiteY14" fmla="*/ 646331 h 646331"/>
              <a:gd name="connsiteX15" fmla="*/ 0 w 3143250"/>
              <a:gd name="connsiteY15" fmla="*/ 336092 h 646331"/>
              <a:gd name="connsiteX16" fmla="*/ 0 w 3143250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3250" h="646331" fill="none" extrusionOk="0">
                <a:moveTo>
                  <a:pt x="0" y="0"/>
                </a:moveTo>
                <a:cubicBezTo>
                  <a:pt x="228963" y="-16700"/>
                  <a:pt x="358221" y="172"/>
                  <a:pt x="492442" y="0"/>
                </a:cubicBezTo>
                <a:cubicBezTo>
                  <a:pt x="626663" y="-172"/>
                  <a:pt x="824544" y="49913"/>
                  <a:pt x="922020" y="0"/>
                </a:cubicBezTo>
                <a:cubicBezTo>
                  <a:pt x="1019496" y="-49913"/>
                  <a:pt x="1289180" y="46787"/>
                  <a:pt x="1383030" y="0"/>
                </a:cubicBezTo>
                <a:cubicBezTo>
                  <a:pt x="1476880" y="-46787"/>
                  <a:pt x="1813044" y="34677"/>
                  <a:pt x="1938338" y="0"/>
                </a:cubicBezTo>
                <a:cubicBezTo>
                  <a:pt x="2063632" y="-34677"/>
                  <a:pt x="2222344" y="10358"/>
                  <a:pt x="2430780" y="0"/>
                </a:cubicBezTo>
                <a:cubicBezTo>
                  <a:pt x="2639216" y="-10358"/>
                  <a:pt x="2822784" y="46595"/>
                  <a:pt x="3143250" y="0"/>
                </a:cubicBezTo>
                <a:cubicBezTo>
                  <a:pt x="3168241" y="95584"/>
                  <a:pt x="3106989" y="238896"/>
                  <a:pt x="3143250" y="329629"/>
                </a:cubicBezTo>
                <a:cubicBezTo>
                  <a:pt x="3179511" y="420362"/>
                  <a:pt x="3133566" y="528952"/>
                  <a:pt x="3143250" y="646331"/>
                </a:cubicBezTo>
                <a:cubicBezTo>
                  <a:pt x="3016133" y="702403"/>
                  <a:pt x="2804719" y="583522"/>
                  <a:pt x="2619375" y="646331"/>
                </a:cubicBezTo>
                <a:cubicBezTo>
                  <a:pt x="2434031" y="709140"/>
                  <a:pt x="2343764" y="622848"/>
                  <a:pt x="2158365" y="646331"/>
                </a:cubicBezTo>
                <a:cubicBezTo>
                  <a:pt x="1972966" y="669814"/>
                  <a:pt x="1828941" y="620075"/>
                  <a:pt x="1571625" y="646331"/>
                </a:cubicBezTo>
                <a:cubicBezTo>
                  <a:pt x="1314309" y="672587"/>
                  <a:pt x="1221583" y="591931"/>
                  <a:pt x="1079183" y="646331"/>
                </a:cubicBezTo>
                <a:cubicBezTo>
                  <a:pt x="936783" y="700731"/>
                  <a:pt x="808711" y="602221"/>
                  <a:pt x="649605" y="646331"/>
                </a:cubicBezTo>
                <a:cubicBezTo>
                  <a:pt x="490499" y="690441"/>
                  <a:pt x="318757" y="618549"/>
                  <a:pt x="0" y="646331"/>
                </a:cubicBezTo>
                <a:cubicBezTo>
                  <a:pt x="-18676" y="560701"/>
                  <a:pt x="27135" y="429861"/>
                  <a:pt x="0" y="336092"/>
                </a:cubicBezTo>
                <a:cubicBezTo>
                  <a:pt x="-27135" y="242323"/>
                  <a:pt x="3131" y="123161"/>
                  <a:pt x="0" y="0"/>
                </a:cubicBezTo>
                <a:close/>
              </a:path>
              <a:path w="3143250" h="646331" stroke="0" extrusionOk="0">
                <a:moveTo>
                  <a:pt x="0" y="0"/>
                </a:moveTo>
                <a:cubicBezTo>
                  <a:pt x="236881" y="-52325"/>
                  <a:pt x="318379" y="4612"/>
                  <a:pt x="492442" y="0"/>
                </a:cubicBezTo>
                <a:cubicBezTo>
                  <a:pt x="666505" y="-4612"/>
                  <a:pt x="717301" y="21428"/>
                  <a:pt x="922020" y="0"/>
                </a:cubicBezTo>
                <a:cubicBezTo>
                  <a:pt x="1126739" y="-21428"/>
                  <a:pt x="1234782" y="59311"/>
                  <a:pt x="1508760" y="0"/>
                </a:cubicBezTo>
                <a:cubicBezTo>
                  <a:pt x="1782738" y="-59311"/>
                  <a:pt x="1762857" y="53066"/>
                  <a:pt x="2001202" y="0"/>
                </a:cubicBezTo>
                <a:cubicBezTo>
                  <a:pt x="2239547" y="-53066"/>
                  <a:pt x="2340493" y="6953"/>
                  <a:pt x="2493645" y="0"/>
                </a:cubicBezTo>
                <a:cubicBezTo>
                  <a:pt x="2646797" y="-6953"/>
                  <a:pt x="2994626" y="45298"/>
                  <a:pt x="3143250" y="0"/>
                </a:cubicBezTo>
                <a:cubicBezTo>
                  <a:pt x="3151206" y="88056"/>
                  <a:pt x="3136004" y="222591"/>
                  <a:pt x="3143250" y="310239"/>
                </a:cubicBezTo>
                <a:cubicBezTo>
                  <a:pt x="3150496" y="397887"/>
                  <a:pt x="3115568" y="498093"/>
                  <a:pt x="3143250" y="646331"/>
                </a:cubicBezTo>
                <a:cubicBezTo>
                  <a:pt x="2956813" y="692245"/>
                  <a:pt x="2877516" y="610639"/>
                  <a:pt x="2682240" y="646331"/>
                </a:cubicBezTo>
                <a:cubicBezTo>
                  <a:pt x="2486964" y="682023"/>
                  <a:pt x="2295320" y="584043"/>
                  <a:pt x="2158365" y="646331"/>
                </a:cubicBezTo>
                <a:cubicBezTo>
                  <a:pt x="2021410" y="708619"/>
                  <a:pt x="1803785" y="600282"/>
                  <a:pt x="1634490" y="646331"/>
                </a:cubicBezTo>
                <a:cubicBezTo>
                  <a:pt x="1465196" y="692380"/>
                  <a:pt x="1261813" y="620202"/>
                  <a:pt x="1142048" y="646331"/>
                </a:cubicBezTo>
                <a:cubicBezTo>
                  <a:pt x="1022283" y="672460"/>
                  <a:pt x="833036" y="622851"/>
                  <a:pt x="555308" y="646331"/>
                </a:cubicBezTo>
                <a:cubicBezTo>
                  <a:pt x="277580" y="669811"/>
                  <a:pt x="162512" y="603762"/>
                  <a:pt x="0" y="646331"/>
                </a:cubicBezTo>
                <a:cubicBezTo>
                  <a:pt x="-12452" y="566656"/>
                  <a:pt x="1926" y="454460"/>
                  <a:pt x="0" y="336092"/>
                </a:cubicBezTo>
                <a:cubicBezTo>
                  <a:pt x="-1926" y="217724"/>
                  <a:pt x="19950" y="139684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La prima pubblicazione in CMS</a:t>
            </a:r>
          </a:p>
          <a:p>
            <a:pPr algn="ctr"/>
            <a:r>
              <a:rPr lang="it-IT" dirty="0"/>
              <a:t>15 Dicembre 1994!</a:t>
            </a:r>
          </a:p>
        </p:txBody>
      </p:sp>
      <p:pic>
        <p:nvPicPr>
          <p:cNvPr id="22" name="Immagine 21" descr="Immagine che contiene libro, testo, fotografia, monitor&#10;&#10;Descrizione generata automaticamente">
            <a:extLst>
              <a:ext uri="{FF2B5EF4-FFF2-40B4-BE49-F238E27FC236}">
                <a16:creationId xmlns:a16="http://schemas.microsoft.com/office/drawing/2014/main" id="{E70B2ADB-C67D-2D4F-A488-7A87C2A72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30" y="3847063"/>
            <a:ext cx="1827622" cy="2565482"/>
          </a:xfrm>
          <a:prstGeom prst="rect">
            <a:avLst/>
          </a:prstGeom>
        </p:spPr>
      </p:pic>
      <p:pic>
        <p:nvPicPr>
          <p:cNvPr id="27" name="Immagine 2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050F286-C768-C04F-9633-162BD5216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756" y="1278832"/>
            <a:ext cx="2138818" cy="300841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CC47F39-0143-174C-9264-611901641F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8312" y="1673506"/>
            <a:ext cx="5291451" cy="389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270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5" name="Group 11">
            <a:extLst>
              <a:ext uri="{FF2B5EF4-FFF2-40B4-BE49-F238E27FC236}">
                <a16:creationId xmlns:a16="http://schemas.microsoft.com/office/drawing/2014/main" id="{9E653234-7813-7140-87CF-D34B501DBE41}"/>
              </a:ext>
            </a:extLst>
          </p:cNvPr>
          <p:cNvGrpSpPr>
            <a:grpSpLocks/>
          </p:cNvGrpSpPr>
          <p:nvPr/>
        </p:nvGrpSpPr>
        <p:grpSpPr bwMode="auto">
          <a:xfrm>
            <a:off x="6331148" y="4677618"/>
            <a:ext cx="2803922" cy="2125266"/>
            <a:chOff x="0" y="0"/>
            <a:chExt cx="2512" cy="1904"/>
          </a:xfrm>
        </p:grpSpPr>
        <p:pic>
          <p:nvPicPr>
            <p:cNvPr id="26633" name="Picture 9">
              <a:extLst>
                <a:ext uri="{FF2B5EF4-FFF2-40B4-BE49-F238E27FC236}">
                  <a16:creationId xmlns:a16="http://schemas.microsoft.com/office/drawing/2014/main" id="{DFE2B6F5-0FF4-3B4A-9F33-B05525C40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" y="40"/>
              <a:ext cx="2432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Picture 10">
              <a:extLst>
                <a:ext uri="{FF2B5EF4-FFF2-40B4-BE49-F238E27FC236}">
                  <a16:creationId xmlns:a16="http://schemas.microsoft.com/office/drawing/2014/main" id="{ECA4725F-744C-6D43-AAD5-F158845A240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12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639" name="Group 15">
            <a:extLst>
              <a:ext uri="{FF2B5EF4-FFF2-40B4-BE49-F238E27FC236}">
                <a16:creationId xmlns:a16="http://schemas.microsoft.com/office/drawing/2014/main" id="{1276258C-CD16-E84B-9A01-F149E550DFC3}"/>
              </a:ext>
            </a:extLst>
          </p:cNvPr>
          <p:cNvGrpSpPr>
            <a:grpSpLocks/>
          </p:cNvGrpSpPr>
          <p:nvPr/>
        </p:nvGrpSpPr>
        <p:grpSpPr bwMode="auto">
          <a:xfrm>
            <a:off x="5882431" y="2494309"/>
            <a:ext cx="3241477" cy="2723555"/>
            <a:chOff x="0" y="0"/>
            <a:chExt cx="2904" cy="2440"/>
          </a:xfrm>
        </p:grpSpPr>
        <p:pic>
          <p:nvPicPr>
            <p:cNvPr id="26637" name="Picture 13">
              <a:extLst>
                <a:ext uri="{FF2B5EF4-FFF2-40B4-BE49-F238E27FC236}">
                  <a16:creationId xmlns:a16="http://schemas.microsoft.com/office/drawing/2014/main" id="{1C6B2CAD-1189-194C-84F4-6404FED4B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3255">
              <a:off x="81" y="283"/>
              <a:ext cx="272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8" name="Picture 14">
              <a:extLst>
                <a:ext uri="{FF2B5EF4-FFF2-40B4-BE49-F238E27FC236}">
                  <a16:creationId xmlns:a16="http://schemas.microsoft.com/office/drawing/2014/main" id="{D1FAF335-38F0-3145-9F32-F307FCA12E6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904" cy="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itolo 1">
            <a:extLst>
              <a:ext uri="{FF2B5EF4-FFF2-40B4-BE49-F238E27FC236}">
                <a16:creationId xmlns:a16="http://schemas.microsoft.com/office/drawing/2014/main" id="{4C98C852-B8AC-D441-A0BE-ACF4D417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6809" y="0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Lato Regular"/>
              </a:rPr>
              <a:t>CMS 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nel mondo e a Catania…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5F0855F-7870-2A4D-B00E-9DD3AF99563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3" y="28580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6C5E64B-D3ED-EC4E-A8D2-33BC503B8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1556" y="2131806"/>
            <a:ext cx="4047634" cy="2594387"/>
          </a:xfrm>
          <a:prstGeom prst="rect">
            <a:avLst/>
          </a:prstGeom>
        </p:spPr>
      </p:pic>
      <p:grpSp>
        <p:nvGrpSpPr>
          <p:cNvPr id="26631" name="Group 7">
            <a:extLst>
              <a:ext uri="{FF2B5EF4-FFF2-40B4-BE49-F238E27FC236}">
                <a16:creationId xmlns:a16="http://schemas.microsoft.com/office/drawing/2014/main" id="{6A8BF06A-6F4B-F14B-987F-EB71F4A6D306}"/>
              </a:ext>
            </a:extLst>
          </p:cNvPr>
          <p:cNvGrpSpPr>
            <a:grpSpLocks/>
          </p:cNvGrpSpPr>
          <p:nvPr/>
        </p:nvGrpSpPr>
        <p:grpSpPr bwMode="auto">
          <a:xfrm>
            <a:off x="286567" y="3880594"/>
            <a:ext cx="2102941" cy="2573982"/>
            <a:chOff x="0" y="0"/>
            <a:chExt cx="1883" cy="2305"/>
          </a:xfrm>
        </p:grpSpPr>
        <p:pic>
          <p:nvPicPr>
            <p:cNvPr id="26629" name="Picture 5">
              <a:extLst>
                <a:ext uri="{FF2B5EF4-FFF2-40B4-BE49-F238E27FC236}">
                  <a16:creationId xmlns:a16="http://schemas.microsoft.com/office/drawing/2014/main" id="{F2E9B6CF-852B-A54F-A269-DA13EB57C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6465">
              <a:off x="174" y="132"/>
              <a:ext cx="1530" cy="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6">
              <a:extLst>
                <a:ext uri="{FF2B5EF4-FFF2-40B4-BE49-F238E27FC236}">
                  <a16:creationId xmlns:a16="http://schemas.microsoft.com/office/drawing/2014/main" id="{E123691A-48CA-1A4B-A692-1E013986224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26465">
              <a:off x="149" y="108"/>
              <a:ext cx="1584" cy="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32" name="Picture 8">
            <a:extLst>
              <a:ext uri="{FF2B5EF4-FFF2-40B4-BE49-F238E27FC236}">
                <a16:creationId xmlns:a16="http://schemas.microsoft.com/office/drawing/2014/main" id="{A6F4C19D-2796-724E-AAFB-00A4BAD9B7D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89" y="4999087"/>
            <a:ext cx="2214563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6">
            <a:extLst>
              <a:ext uri="{FF2B5EF4-FFF2-40B4-BE49-F238E27FC236}">
                <a16:creationId xmlns:a16="http://schemas.microsoft.com/office/drawing/2014/main" id="{BA8A4368-7CE1-9441-9D5E-70CA837D916F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97" y="3613040"/>
            <a:ext cx="3232547" cy="218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>
            <a:extLst>
              <a:ext uri="{FF2B5EF4-FFF2-40B4-BE49-F238E27FC236}">
                <a16:creationId xmlns:a16="http://schemas.microsoft.com/office/drawing/2014/main" id="{765AC95F-1D7D-A54E-93DD-0182ED78BB09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73" y="980728"/>
            <a:ext cx="421481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1252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CMS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@Catania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8864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30ADE9-5AA2-494D-94F2-5C879A7F5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51" y="2204472"/>
            <a:ext cx="6228632" cy="40977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BDFE0CC1-CEF9-6A4A-BEB6-CC61D6685836}"/>
                  </a:ext>
                </a:extLst>
              </p14:cNvPr>
              <p14:cNvContentPartPr/>
              <p14:nvPr/>
            </p14:nvContentPartPr>
            <p14:xfrm>
              <a:off x="4073787" y="3740364"/>
              <a:ext cx="959760" cy="9129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BDFE0CC1-CEF9-6A4A-BEB6-CC61D6685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6147" y="3722364"/>
                <a:ext cx="995400" cy="94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B89DBA7B-07D8-3644-87AB-E5C2E0F49AC2}"/>
              </a:ext>
            </a:extLst>
          </p:cNvPr>
          <p:cNvGrpSpPr/>
          <p:nvPr/>
        </p:nvGrpSpPr>
        <p:grpSpPr>
          <a:xfrm>
            <a:off x="5071707" y="4066164"/>
            <a:ext cx="861120" cy="338400"/>
            <a:chOff x="5071707" y="4066164"/>
            <a:chExt cx="86112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BC9A03FC-E73C-2E44-ACA5-944831E1D6B9}"/>
                    </a:ext>
                  </a:extLst>
                </p14:cNvPr>
                <p14:cNvContentPartPr/>
                <p14:nvPr/>
              </p14:nvContentPartPr>
              <p14:xfrm>
                <a:off x="5071707" y="4237524"/>
                <a:ext cx="90000" cy="16704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BC9A03FC-E73C-2E44-ACA5-944831E1D6B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53707" y="4219884"/>
                  <a:ext cx="1256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9D8F9AD1-EB2F-D141-9D45-C43652B69395}"/>
                    </a:ext>
                  </a:extLst>
                </p14:cNvPr>
                <p14:cNvContentPartPr/>
                <p14:nvPr/>
              </p14:nvContentPartPr>
              <p14:xfrm>
                <a:off x="5088987" y="4145004"/>
                <a:ext cx="139680" cy="10836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9D8F9AD1-EB2F-D141-9D45-C43652B6939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70987" y="4127364"/>
                  <a:ext cx="1753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put penna 18">
                  <a:extLst>
                    <a:ext uri="{FF2B5EF4-FFF2-40B4-BE49-F238E27FC236}">
                      <a16:creationId xmlns:a16="http://schemas.microsoft.com/office/drawing/2014/main" id="{9E8D8F32-B24D-1243-AA40-20A1171E07F2}"/>
                    </a:ext>
                  </a:extLst>
                </p14:cNvPr>
                <p14:cNvContentPartPr/>
                <p14:nvPr/>
              </p14:nvContentPartPr>
              <p14:xfrm>
                <a:off x="5115987" y="4066164"/>
                <a:ext cx="816840" cy="275760"/>
              </p14:xfrm>
            </p:contentPart>
          </mc:Choice>
          <mc:Fallback xmlns="">
            <p:pic>
              <p:nvPicPr>
                <p:cNvPr id="19" name="Input penna 18">
                  <a:extLst>
                    <a:ext uri="{FF2B5EF4-FFF2-40B4-BE49-F238E27FC236}">
                      <a16:creationId xmlns:a16="http://schemas.microsoft.com/office/drawing/2014/main" id="{9E8D8F32-B24D-1243-AA40-20A1171E07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97987" y="4048524"/>
                  <a:ext cx="852480" cy="311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91EA4D0-62C2-C54B-9EC2-54678093341B}"/>
              </a:ext>
            </a:extLst>
          </p:cNvPr>
          <p:cNvSpPr txBox="1"/>
          <p:nvPr/>
        </p:nvSpPr>
        <p:spPr>
          <a:xfrm>
            <a:off x="5995228" y="3573016"/>
            <a:ext cx="1781068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CMS </a:t>
            </a:r>
            <a:r>
              <a:rPr lang="it-IT" dirty="0" err="1">
                <a:solidFill>
                  <a:schemeClr val="bg1"/>
                </a:solidFill>
              </a:rPr>
              <a:t>Silicon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Tracker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76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CFBC5971-E8A1-F84D-9728-E199CA704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2494">
            <a:off x="6158771" y="5576068"/>
            <a:ext cx="2971626" cy="1086247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508104" cy="11430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CMS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@Catania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: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experimental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activities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41784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8C71F7E-26B6-2B44-B862-F0A073F39C4D}"/>
              </a:ext>
            </a:extLst>
          </p:cNvPr>
          <p:cNvSpPr/>
          <p:nvPr/>
        </p:nvSpPr>
        <p:spPr>
          <a:xfrm>
            <a:off x="303380" y="2132856"/>
            <a:ext cx="74369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Lato" panose="020F0502020204030203" pitchFamily="34" charset="77"/>
              </a:rPr>
              <a:t>Past: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Catania has been one of the Tracker production center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Module bonding and Testing (&gt;500 silicon </a:t>
            </a:r>
          </a:p>
          <a:p>
            <a:pPr lvl="1">
              <a:buClr>
                <a:srgbClr val="0099CC"/>
              </a:buClr>
            </a:pPr>
            <a:r>
              <a:rPr lang="en-US" sz="1600" dirty="0">
                <a:latin typeface="Lato" panose="020F0502020204030203" pitchFamily="34" charset="77"/>
              </a:rPr>
              <a:t>      microstrip modules assembled and tested 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Power Supply test and maintenance </a:t>
            </a:r>
            <a:r>
              <a:rPr lang="en-US" sz="1600" dirty="0">
                <a:latin typeface="Lato" panose="020F0502020204030203" pitchFamily="34" charset="77"/>
                <a:sym typeface="Wingdings" pitchFamily="2" charset="2"/>
              </a:rPr>
              <a:t> huge effort </a:t>
            </a:r>
          </a:p>
          <a:p>
            <a:pPr lvl="1">
              <a:buClr>
                <a:srgbClr val="0099CC"/>
              </a:buClr>
            </a:pPr>
            <a:r>
              <a:rPr lang="en-US" sz="1600" dirty="0">
                <a:latin typeface="Lato" panose="020F0502020204030203" pitchFamily="34" charset="77"/>
                <a:sym typeface="Wingdings" pitchFamily="2" charset="2"/>
              </a:rPr>
              <a:t>      from DFA Technicians</a:t>
            </a:r>
            <a:r>
              <a:rPr lang="en-US" sz="1600" dirty="0">
                <a:latin typeface="Lato" panose="020F0502020204030203" pitchFamily="34" charset="77"/>
              </a:rPr>
              <a:t>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Tracker Commissioning and Installation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Magnet Test and Cosmic Challenge responsibility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Tracker Run Coordination</a:t>
            </a:r>
          </a:p>
          <a:p>
            <a:pPr>
              <a:buClr>
                <a:srgbClr val="0099CC"/>
              </a:buClr>
            </a:pPr>
            <a:endParaRPr lang="en-US" sz="1600" dirty="0">
              <a:latin typeface="Lato" panose="020F0502020204030203" pitchFamily="34" charset="77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Lato" panose="020F0502020204030203" pitchFamily="34" charset="77"/>
              </a:rPr>
              <a:t>Present/Future: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New Tracker Detector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Catania is the test center for the Outer Tracker front-end hybrid</a:t>
            </a:r>
          </a:p>
          <a:p>
            <a:pPr marL="1200150" lvl="2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~ 4000 circuits to be tested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Significant contribution to the development of the test set-up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Participation to R&amp;D activities and test beam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Development of the construction DB</a:t>
            </a:r>
          </a:p>
          <a:p>
            <a:pPr>
              <a:buClr>
                <a:srgbClr val="0099CC"/>
              </a:buClr>
            </a:pPr>
            <a:endParaRPr lang="en-US" sz="1600" dirty="0">
              <a:latin typeface="Lato" panose="020F0502020204030203" pitchFamily="34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2DFE57-3022-1841-B839-453077C5AEF1}"/>
              </a:ext>
            </a:extLst>
          </p:cNvPr>
          <p:cNvSpPr txBox="1"/>
          <p:nvPr/>
        </p:nvSpPr>
        <p:spPr>
          <a:xfrm>
            <a:off x="3241176" y="1347774"/>
            <a:ext cx="5708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Tracker design, construction, integration, running and manteinance is the light motiv of all experimental activities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B24A0A-C0F2-1043-A876-7031DE49D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6683">
            <a:off x="6650763" y="1634731"/>
            <a:ext cx="2649715" cy="2183365"/>
          </a:xfrm>
          <a:prstGeom prst="rect">
            <a:avLst/>
          </a:prstGeom>
        </p:spPr>
      </p:pic>
      <p:pic>
        <p:nvPicPr>
          <p:cNvPr id="14" name="Picture 3" descr="05_15_lores">
            <a:extLst>
              <a:ext uri="{FF2B5EF4-FFF2-40B4-BE49-F238E27FC236}">
                <a16:creationId xmlns:a16="http://schemas.microsoft.com/office/drawing/2014/main" id="{7497A634-8BB2-3943-8E50-77BB49E0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429000"/>
            <a:ext cx="2337132" cy="156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508104" cy="1143000"/>
          </a:xfrm>
        </p:spPr>
        <p:txBody>
          <a:bodyPr>
            <a:normAutofit/>
          </a:bodyPr>
          <a:lstStyle/>
          <a:p>
            <a:r>
              <a:rPr lang="en-GB" sz="2800" dirty="0" err="1">
                <a:solidFill>
                  <a:srgbClr val="FF0000"/>
                </a:solidFill>
                <a:latin typeface="Lato Regular"/>
              </a:rPr>
              <a:t>CMS</a:t>
            </a:r>
            <a:r>
              <a:rPr lang="en-GB" sz="2800" dirty="0" err="1">
                <a:solidFill>
                  <a:schemeClr val="tx1"/>
                </a:solidFill>
                <a:latin typeface="Lato Regular"/>
              </a:rPr>
              <a:t>@Catania</a:t>
            </a:r>
            <a:r>
              <a:rPr lang="en-GB" sz="2800" dirty="0">
                <a:solidFill>
                  <a:schemeClr val="tx1"/>
                </a:solidFill>
                <a:latin typeface="Lato Regular"/>
              </a:rPr>
              <a:t>: software activities</a:t>
            </a:r>
            <a:endParaRPr lang="en-GB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8864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E6442D2-261E-5E42-9651-71DA4D779918}"/>
              </a:ext>
            </a:extLst>
          </p:cNvPr>
          <p:cNvSpPr/>
          <p:nvPr/>
        </p:nvSpPr>
        <p:spPr>
          <a:xfrm>
            <a:off x="3368486" y="927456"/>
            <a:ext cx="5688632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endParaRPr lang="en-US" sz="1600" dirty="0">
              <a:latin typeface="Lato" panose="020F0502020204030203" pitchFamily="34" charset="77"/>
            </a:endParaRPr>
          </a:p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00B0F0"/>
                </a:solidFill>
                <a:latin typeface="Lato" panose="020F0502020204030203" pitchFamily="34" charset="77"/>
              </a:rPr>
              <a:t>Recent/Future:</a:t>
            </a:r>
          </a:p>
          <a:p>
            <a:pPr marL="285750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Design of the new Tracker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Layout simulation and performance studies for Phase1 and Phase2 Tracker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86580F-DEEC-3C4A-9FC4-8E1851791C8B}"/>
              </a:ext>
            </a:extLst>
          </p:cNvPr>
          <p:cNvSpPr/>
          <p:nvPr/>
        </p:nvSpPr>
        <p:spPr>
          <a:xfrm>
            <a:off x="22598" y="2251720"/>
            <a:ext cx="4117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>
                <a:solidFill>
                  <a:srgbClr val="00B0F0"/>
                </a:solidFill>
                <a:latin typeface="Lato" panose="020F0502020204030203" pitchFamily="34" charset="77"/>
              </a:rPr>
              <a:t>Past:</a:t>
            </a:r>
          </a:p>
          <a:p>
            <a:pPr marL="285750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Catania has significantly contributed to the Tracking software development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Performance studies during the first years of data taking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Development of b-tagging algorithms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Development of the computing model</a:t>
            </a:r>
          </a:p>
          <a:p>
            <a:pPr marL="1200150" lvl="2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Participation to INFN-GRID and EU-</a:t>
            </a:r>
            <a:r>
              <a:rPr lang="en-US" sz="1400" dirty="0" err="1">
                <a:latin typeface="Lato" panose="020F0502020204030203" pitchFamily="34" charset="77"/>
              </a:rPr>
              <a:t>DataGRID</a:t>
            </a:r>
            <a:r>
              <a:rPr lang="en-US" sz="1400" dirty="0">
                <a:latin typeface="Lato" panose="020F0502020204030203" pitchFamily="34" charset="77"/>
              </a:rPr>
              <a:t> project</a:t>
            </a:r>
          </a:p>
          <a:p>
            <a:pPr marL="1200150" lvl="2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Development of the middleware and of the HEP-grid tool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MC production center</a:t>
            </a:r>
          </a:p>
          <a:p>
            <a:pPr marL="742950" lvl="1" indent="-285750">
              <a:spcAft>
                <a:spcPts val="3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Lato" panose="020F0502020204030203" pitchFamily="34" charset="77"/>
              </a:rPr>
              <a:t>Fast simulation development and maintenance 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CC4824C-7920-3440-A5A2-C25B3BE0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271" y="2411798"/>
            <a:ext cx="5146729" cy="967670"/>
          </a:xfrm>
          <a:prstGeom prst="rect">
            <a:avLst/>
          </a:prstGeom>
        </p:spPr>
      </p:pic>
      <p:pic>
        <p:nvPicPr>
          <p:cNvPr id="10" name="Immagine 9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676A978-9323-BA46-AC90-E09D2DAF3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11" y="3347006"/>
            <a:ext cx="2110157" cy="28838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7E768F5-870D-0A40-9CF5-6104CA3E9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428" y="3266813"/>
            <a:ext cx="2895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42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3" y="1593831"/>
            <a:ext cx="8235523" cy="4719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77"/>
              </a:rPr>
              <a:t>Discovery of a new particle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476EE-14BD-2B43-A918-A5B973A4151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5" y="1107384"/>
            <a:ext cx="5651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723312" cy="11430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CMS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@Catania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: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and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analysis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8864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E6442D2-261E-5E42-9651-71DA4D779918}"/>
              </a:ext>
            </a:extLst>
          </p:cNvPr>
          <p:cNvSpPr/>
          <p:nvPr/>
        </p:nvSpPr>
        <p:spPr>
          <a:xfrm>
            <a:off x="3232424" y="1220180"/>
            <a:ext cx="5804072" cy="262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Catania has significantly contributed to Higgs boson and SUSY searches</a:t>
            </a:r>
          </a:p>
          <a:p>
            <a:pPr marL="742950" lvl="1" indent="-285750">
              <a:lnSpc>
                <a:spcPct val="150000"/>
              </a:lnSpc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Leading role in the ttbar background studies</a:t>
            </a:r>
          </a:p>
          <a:p>
            <a:pPr marL="742950" lvl="1" indent="-285750">
              <a:lnSpc>
                <a:spcPct val="150000"/>
              </a:lnSpc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Development of a new method to search for and reconstruct SUSY particles (if any! 😜) </a:t>
            </a:r>
          </a:p>
          <a:p>
            <a:pPr marL="742950" lvl="1" indent="-285750">
              <a:lnSpc>
                <a:spcPct val="150000"/>
              </a:lnSpc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Expertise in the leptonic channels</a:t>
            </a:r>
          </a:p>
          <a:p>
            <a:pPr marL="742950" lvl="1" indent="-285750">
              <a:lnSpc>
                <a:spcPct val="150000"/>
              </a:lnSpc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 err="1">
                <a:latin typeface="Lato" panose="020F0502020204030203" pitchFamily="34" charset="77"/>
              </a:rPr>
              <a:t>Squark</a:t>
            </a:r>
            <a:r>
              <a:rPr lang="en-US" sz="1600" dirty="0">
                <a:latin typeface="Lato" panose="020F0502020204030203" pitchFamily="34" charset="77"/>
              </a:rPr>
              <a:t> and </a:t>
            </a:r>
            <a:r>
              <a:rPr lang="en-US" sz="1600" dirty="0" err="1">
                <a:latin typeface="Lato" panose="020F0502020204030203" pitchFamily="34" charset="77"/>
              </a:rPr>
              <a:t>gluino</a:t>
            </a:r>
            <a:r>
              <a:rPr lang="en-US" sz="1600" dirty="0">
                <a:latin typeface="Lato" panose="020F0502020204030203" pitchFamily="34" charset="77"/>
              </a:rPr>
              <a:t> searches</a:t>
            </a:r>
          </a:p>
        </p:txBody>
      </p:sp>
      <p:grpSp>
        <p:nvGrpSpPr>
          <p:cNvPr id="5" name="Group 21">
            <a:extLst>
              <a:ext uri="{FF2B5EF4-FFF2-40B4-BE49-F238E27FC236}">
                <a16:creationId xmlns:a16="http://schemas.microsoft.com/office/drawing/2014/main" id="{427268B0-858B-0949-888F-AAA384A98DF8}"/>
              </a:ext>
            </a:extLst>
          </p:cNvPr>
          <p:cNvGrpSpPr>
            <a:grpSpLocks/>
          </p:cNvGrpSpPr>
          <p:nvPr/>
        </p:nvGrpSpPr>
        <p:grpSpPr bwMode="auto">
          <a:xfrm rot="20368315">
            <a:off x="2437464" y="4391237"/>
            <a:ext cx="6315075" cy="1541462"/>
            <a:chOff x="1421" y="549"/>
            <a:chExt cx="4205" cy="1161"/>
          </a:xfrm>
        </p:grpSpPr>
        <p:grpSp>
          <p:nvGrpSpPr>
            <p:cNvPr id="6" name="Group 22">
              <a:extLst>
                <a:ext uri="{FF2B5EF4-FFF2-40B4-BE49-F238E27FC236}">
                  <a16:creationId xmlns:a16="http://schemas.microsoft.com/office/drawing/2014/main" id="{EA72A7E7-A241-4343-9FA5-BA4E62D9D7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6" y="1222"/>
              <a:ext cx="249" cy="452"/>
              <a:chOff x="5006" y="1222"/>
              <a:chExt cx="249" cy="452"/>
            </a:xfrm>
          </p:grpSpPr>
          <p:sp>
            <p:nvSpPr>
              <p:cNvPr id="39" name="Line 23">
                <a:extLst>
                  <a:ext uri="{FF2B5EF4-FFF2-40B4-BE49-F238E27FC236}">
                    <a16:creationId xmlns:a16="http://schemas.microsoft.com/office/drawing/2014/main" id="{BF76B7EA-B5C3-664B-8000-9F06D26EC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08" y="1222"/>
                <a:ext cx="247" cy="364"/>
              </a:xfrm>
              <a:prstGeom prst="line">
                <a:avLst/>
              </a:prstGeom>
              <a:noFill/>
              <a:ln w="2556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AutoShape 24">
                <a:extLst>
                  <a:ext uri="{FF2B5EF4-FFF2-40B4-BE49-F238E27FC236}">
                    <a16:creationId xmlns:a16="http://schemas.microsoft.com/office/drawing/2014/main" id="{2B8BF871-EEAC-5A46-93C8-9FAFEECD2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" y="1330"/>
                <a:ext cx="177" cy="344"/>
              </a:xfrm>
              <a:prstGeom prst="roundRect">
                <a:avLst>
                  <a:gd name="adj" fmla="val 59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GB" altLang="it-IT">
                    <a:latin typeface="Times New Roman" panose="02020603050405020304" pitchFamily="18" charset="0"/>
                  </a:rPr>
                  <a:t>l</a:t>
                </a:r>
              </a:p>
            </p:txBody>
          </p:sp>
        </p:grpSp>
        <p:grpSp>
          <p:nvGrpSpPr>
            <p:cNvPr id="9" name="Group 25">
              <a:extLst>
                <a:ext uri="{FF2B5EF4-FFF2-40B4-BE49-F238E27FC236}">
                  <a16:creationId xmlns:a16="http://schemas.microsoft.com/office/drawing/2014/main" id="{7D346EBF-824C-004F-9BD1-07B8BDD1A7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4" y="1186"/>
              <a:ext cx="249" cy="451"/>
              <a:chOff x="3234" y="1186"/>
              <a:chExt cx="249" cy="451"/>
            </a:xfrm>
          </p:grpSpPr>
          <p:sp>
            <p:nvSpPr>
              <p:cNvPr id="37" name="Line 26">
                <a:extLst>
                  <a:ext uri="{FF2B5EF4-FFF2-40B4-BE49-F238E27FC236}">
                    <a16:creationId xmlns:a16="http://schemas.microsoft.com/office/drawing/2014/main" id="{FC5F0EDD-C20F-4A41-BC09-A958AA667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99" y="1186"/>
                <a:ext cx="84" cy="400"/>
              </a:xfrm>
              <a:prstGeom prst="line">
                <a:avLst/>
              </a:prstGeom>
              <a:noFill/>
              <a:ln w="25560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AutoShape 27">
                <a:extLst>
                  <a:ext uri="{FF2B5EF4-FFF2-40B4-BE49-F238E27FC236}">
                    <a16:creationId xmlns:a16="http://schemas.microsoft.com/office/drawing/2014/main" id="{BD2ECAAC-CF89-6742-9AA5-8135EE2DEB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4" y="1292"/>
                <a:ext cx="222" cy="345"/>
              </a:xfrm>
              <a:prstGeom prst="roundRect">
                <a:avLst>
                  <a:gd name="adj" fmla="val 468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GB" altLang="it-IT">
                    <a:latin typeface="Times New Roman" panose="02020603050405020304" pitchFamily="18" charset="0"/>
                  </a:rPr>
                  <a:t>q</a:t>
                </a:r>
              </a:p>
            </p:txBody>
          </p:sp>
        </p:grpSp>
        <p:sp>
          <p:nvSpPr>
            <p:cNvPr id="10" name="Line 28">
              <a:extLst>
                <a:ext uri="{FF2B5EF4-FFF2-40B4-BE49-F238E27FC236}">
                  <a16:creationId xmlns:a16="http://schemas.microsoft.com/office/drawing/2014/main" id="{C996A24D-AFBC-D244-B6FA-00A2EFE63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0" y="1077"/>
              <a:ext cx="249" cy="400"/>
            </a:xfrm>
            <a:prstGeom prst="line">
              <a:avLst/>
            </a:prstGeom>
            <a:noFill/>
            <a:ln w="2556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AutoShape 29">
              <a:extLst>
                <a:ext uri="{FF2B5EF4-FFF2-40B4-BE49-F238E27FC236}">
                  <a16:creationId xmlns:a16="http://schemas.microsoft.com/office/drawing/2014/main" id="{1E74AF2D-5606-7248-B1BC-61B720D5D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1176"/>
              <a:ext cx="222" cy="344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q</a:t>
              </a:r>
            </a:p>
          </p:txBody>
        </p: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4455D803-F86B-7045-92BB-CED64B3D73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1" y="1259"/>
              <a:ext cx="176" cy="451"/>
              <a:chOff x="4141" y="1259"/>
              <a:chExt cx="176" cy="451"/>
            </a:xfrm>
          </p:grpSpPr>
          <p:sp>
            <p:nvSpPr>
              <p:cNvPr id="35" name="Line 31">
                <a:extLst>
                  <a:ext uri="{FF2B5EF4-FFF2-40B4-BE49-F238E27FC236}">
                    <a16:creationId xmlns:a16="http://schemas.microsoft.com/office/drawing/2014/main" id="{43CF113B-D37B-6242-95D6-780BE8991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259"/>
                <a:ext cx="82" cy="364"/>
              </a:xfrm>
              <a:prstGeom prst="line">
                <a:avLst/>
              </a:prstGeom>
              <a:noFill/>
              <a:ln w="2556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AutoShape 32">
                <a:extLst>
                  <a:ext uri="{FF2B5EF4-FFF2-40B4-BE49-F238E27FC236}">
                    <a16:creationId xmlns:a16="http://schemas.microsoft.com/office/drawing/2014/main" id="{0E4DE512-B72E-2644-8C4F-977166B65C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1365"/>
                <a:ext cx="176" cy="345"/>
              </a:xfrm>
              <a:prstGeom prst="roundRect">
                <a:avLst>
                  <a:gd name="adj" fmla="val 593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1pPr>
                <a:lvl2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2pPr>
                <a:lvl3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3pPr>
                <a:lvl4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4pPr>
                <a:lvl5pPr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chemeClr val="tx1"/>
                    </a:solidFill>
                    <a:latin typeface="Times" pitchFamily="2" charset="0"/>
                  </a:defRPr>
                </a:lvl9pPr>
              </a:lstStyle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en-GB" altLang="it-IT">
                    <a:latin typeface="Times New Roman" panose="02020603050405020304" pitchFamily="18" charset="0"/>
                  </a:rPr>
                  <a:t>l</a:t>
                </a:r>
              </a:p>
            </p:txBody>
          </p:sp>
        </p:grpSp>
        <p:sp>
          <p:nvSpPr>
            <p:cNvPr id="14" name="Line 33">
              <a:extLst>
                <a:ext uri="{FF2B5EF4-FFF2-40B4-BE49-F238E27FC236}">
                  <a16:creationId xmlns:a16="http://schemas.microsoft.com/office/drawing/2014/main" id="{EF4DFDA4-093C-9744-86E8-2F1081DBFC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4" y="895"/>
              <a:ext cx="453" cy="182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9E2ED068-C797-A94D-BF41-186AD21308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979"/>
              <a:ext cx="221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49AE9493-AC1F-ED41-8AB8-FBF58BDA8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" y="899"/>
              <a:ext cx="229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~</a:t>
              </a:r>
            </a:p>
          </p:txBody>
        </p:sp>
        <p:sp>
          <p:nvSpPr>
            <p:cNvPr id="17" name="Line 36">
              <a:extLst>
                <a:ext uri="{FF2B5EF4-FFF2-40B4-BE49-F238E27FC236}">
                  <a16:creationId xmlns:a16="http://schemas.microsoft.com/office/drawing/2014/main" id="{17320240-9E10-5A4B-B97C-7D3FBB02A5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8" y="1076"/>
              <a:ext cx="494" cy="109"/>
            </a:xfrm>
            <a:prstGeom prst="line">
              <a:avLst/>
            </a:prstGeom>
            <a:noFill/>
            <a:ln w="25560">
              <a:solidFill>
                <a:srgbClr val="00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AutoShape 37">
              <a:extLst>
                <a:ext uri="{FF2B5EF4-FFF2-40B4-BE49-F238E27FC236}">
                  <a16:creationId xmlns:a16="http://schemas.microsoft.com/office/drawing/2014/main" id="{94BFED62-0E00-9241-9FF0-50D53D308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875"/>
              <a:ext cx="222" cy="345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19" name="AutoShape 38">
              <a:extLst>
                <a:ext uri="{FF2B5EF4-FFF2-40B4-BE49-F238E27FC236}">
                  <a16:creationId xmlns:a16="http://schemas.microsoft.com/office/drawing/2014/main" id="{6842C1BD-7755-2A46-A00E-4F8E699C9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804"/>
              <a:ext cx="230" cy="344"/>
            </a:xfrm>
            <a:prstGeom prst="roundRect">
              <a:avLst>
                <a:gd name="adj" fmla="val 45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~</a:t>
              </a:r>
            </a:p>
          </p:txBody>
        </p:sp>
        <p:sp>
          <p:nvSpPr>
            <p:cNvPr id="20" name="Line 39">
              <a:extLst>
                <a:ext uri="{FF2B5EF4-FFF2-40B4-BE49-F238E27FC236}">
                  <a16:creationId xmlns:a16="http://schemas.microsoft.com/office/drawing/2014/main" id="{A01919DE-4293-1749-8E11-8BE93C8BAD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6" y="1221"/>
              <a:ext cx="742" cy="39"/>
            </a:xfrm>
            <a:prstGeom prst="line">
              <a:avLst/>
            </a:prstGeom>
            <a:noFill/>
            <a:ln w="25560">
              <a:solidFill>
                <a:srgbClr val="00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AutoShape 40">
              <a:extLst>
                <a:ext uri="{FF2B5EF4-FFF2-40B4-BE49-F238E27FC236}">
                  <a16:creationId xmlns:a16="http://schemas.microsoft.com/office/drawing/2014/main" id="{45BED7AF-14DC-E74B-9033-F13D13DB0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3" y="967"/>
              <a:ext cx="177" cy="345"/>
            </a:xfrm>
            <a:prstGeom prst="roundRect">
              <a:avLst>
                <a:gd name="adj" fmla="val 59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22" name="AutoShape 41">
              <a:extLst>
                <a:ext uri="{FF2B5EF4-FFF2-40B4-BE49-F238E27FC236}">
                  <a16:creationId xmlns:a16="http://schemas.microsoft.com/office/drawing/2014/main" id="{FCE3E633-F8B8-DE43-85AD-512F0ECE8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" y="859"/>
              <a:ext cx="230" cy="344"/>
            </a:xfrm>
            <a:prstGeom prst="roundRect">
              <a:avLst>
                <a:gd name="adj" fmla="val 45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~</a:t>
              </a:r>
            </a:p>
          </p:txBody>
        </p:sp>
        <p:sp>
          <p:nvSpPr>
            <p:cNvPr id="23" name="Line 42">
              <a:extLst>
                <a:ext uri="{FF2B5EF4-FFF2-40B4-BE49-F238E27FC236}">
                  <a16:creationId xmlns:a16="http://schemas.microsoft.com/office/drawing/2014/main" id="{EFCC521A-FE79-5246-875E-A3D5DA04D5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82" y="1186"/>
              <a:ext cx="784" cy="72"/>
            </a:xfrm>
            <a:prstGeom prst="line">
              <a:avLst/>
            </a:prstGeom>
            <a:noFill/>
            <a:ln w="25560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AutoShape 43">
              <a:extLst>
                <a:ext uri="{FF2B5EF4-FFF2-40B4-BE49-F238E27FC236}">
                  <a16:creationId xmlns:a16="http://schemas.microsoft.com/office/drawing/2014/main" id="{BF5BE58E-02B2-B64E-93C0-4D957EF8A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923"/>
              <a:ext cx="367" cy="344"/>
            </a:xfrm>
            <a:prstGeom prst="roundRect">
              <a:avLst>
                <a:gd name="adj" fmla="val 34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Symbol" pitchFamily="2" charset="2"/>
                <a:buNone/>
              </a:pPr>
              <a:r>
                <a:rPr lang="en-GB" altLang="it-IT">
                  <a:latin typeface="Symbol" pitchFamily="2" charset="2"/>
                </a:rPr>
                <a:t></a:t>
              </a:r>
              <a:r>
                <a:rPr lang="en-GB" altLang="it-IT" baseline="30000">
                  <a:latin typeface="Symbol" pitchFamily="2" charset="2"/>
                </a:rPr>
                <a:t></a:t>
              </a:r>
              <a:r>
                <a:rPr lang="en-GB" altLang="it-IT" baseline="-25000">
                  <a:latin typeface="Symbol" pitchFamily="2" charset="2"/>
                </a:rPr>
                <a:t></a:t>
              </a:r>
            </a:p>
          </p:txBody>
        </p:sp>
        <p:sp>
          <p:nvSpPr>
            <p:cNvPr id="25" name="AutoShape 44">
              <a:extLst>
                <a:ext uri="{FF2B5EF4-FFF2-40B4-BE49-F238E27FC236}">
                  <a16:creationId xmlns:a16="http://schemas.microsoft.com/office/drawing/2014/main" id="{B710C5B3-3710-AC47-B39D-B975B377B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" y="850"/>
              <a:ext cx="231" cy="345"/>
            </a:xfrm>
            <a:prstGeom prst="roundRect">
              <a:avLst>
                <a:gd name="adj" fmla="val 45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~</a:t>
              </a:r>
            </a:p>
          </p:txBody>
        </p:sp>
        <p:sp>
          <p:nvSpPr>
            <p:cNvPr id="26" name="Line 45">
              <a:extLst>
                <a:ext uri="{FF2B5EF4-FFF2-40B4-BE49-F238E27FC236}">
                  <a16:creationId xmlns:a16="http://schemas.microsoft.com/office/drawing/2014/main" id="{3450CA63-44C5-7C41-B013-D27253D52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8" y="966"/>
              <a:ext cx="618" cy="257"/>
            </a:xfrm>
            <a:prstGeom prst="line">
              <a:avLst/>
            </a:prstGeom>
            <a:noFill/>
            <a:ln w="25560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AutoShape 46">
              <a:extLst>
                <a:ext uri="{FF2B5EF4-FFF2-40B4-BE49-F238E27FC236}">
                  <a16:creationId xmlns:a16="http://schemas.microsoft.com/office/drawing/2014/main" id="{601FF5A9-D8C1-FB49-96BE-E6ACCF88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6" y="770"/>
              <a:ext cx="367" cy="344"/>
            </a:xfrm>
            <a:prstGeom prst="roundRect">
              <a:avLst>
                <a:gd name="adj" fmla="val 34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Symbol" pitchFamily="2" charset="2"/>
                <a:buNone/>
              </a:pPr>
              <a:r>
                <a:rPr lang="en-GB" altLang="it-IT">
                  <a:latin typeface="Symbol" pitchFamily="2" charset="2"/>
                </a:rPr>
                <a:t></a:t>
              </a:r>
              <a:r>
                <a:rPr lang="en-GB" altLang="it-IT" baseline="30000">
                  <a:latin typeface="Symbol" pitchFamily="2" charset="2"/>
                </a:rPr>
                <a:t></a:t>
              </a:r>
              <a:r>
                <a:rPr lang="en-GB" altLang="it-IT" baseline="-25000">
                  <a:latin typeface="Symbol" pitchFamily="2" charset="2"/>
                </a:rPr>
                <a:t></a:t>
              </a:r>
            </a:p>
          </p:txBody>
        </p:sp>
        <p:sp>
          <p:nvSpPr>
            <p:cNvPr id="28" name="AutoShape 47">
              <a:extLst>
                <a:ext uri="{FF2B5EF4-FFF2-40B4-BE49-F238E27FC236}">
                  <a16:creationId xmlns:a16="http://schemas.microsoft.com/office/drawing/2014/main" id="{1E27E141-649A-E946-AB38-9F965D419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" y="697"/>
              <a:ext cx="231" cy="345"/>
            </a:xfrm>
            <a:prstGeom prst="roundRect">
              <a:avLst>
                <a:gd name="adj" fmla="val 454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~</a:t>
              </a: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9C96479-7913-224E-B539-B1897AAFB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567"/>
              <a:ext cx="659" cy="583"/>
            </a:xfrm>
            <a:custGeom>
              <a:avLst/>
              <a:gdLst>
                <a:gd name="T0" fmla="*/ 1542 w 2907"/>
                <a:gd name="T1" fmla="*/ 515 h 2570"/>
                <a:gd name="T2" fmla="*/ 1308 w 2907"/>
                <a:gd name="T3" fmla="*/ 224 h 2570"/>
                <a:gd name="T4" fmla="*/ 1150 w 2907"/>
                <a:gd name="T5" fmla="*/ 758 h 2570"/>
                <a:gd name="T6" fmla="*/ 606 w 2907"/>
                <a:gd name="T7" fmla="*/ 431 h 2570"/>
                <a:gd name="T8" fmla="*/ 723 w 2907"/>
                <a:gd name="T9" fmla="*/ 929 h 2570"/>
                <a:gd name="T10" fmla="*/ 158 w 2907"/>
                <a:gd name="T11" fmla="*/ 983 h 2570"/>
                <a:gd name="T12" fmla="*/ 529 w 2907"/>
                <a:gd name="T13" fmla="*/ 1378 h 2570"/>
                <a:gd name="T14" fmla="*/ 0 w 2907"/>
                <a:gd name="T15" fmla="*/ 1530 h 2570"/>
                <a:gd name="T16" fmla="*/ 448 w 2907"/>
                <a:gd name="T17" fmla="*/ 1827 h 2570"/>
                <a:gd name="T18" fmla="*/ 172 w 2907"/>
                <a:gd name="T19" fmla="*/ 2119 h 2570"/>
                <a:gd name="T20" fmla="*/ 646 w 2907"/>
                <a:gd name="T21" fmla="*/ 2168 h 2570"/>
                <a:gd name="T22" fmla="*/ 661 w 2907"/>
                <a:gd name="T23" fmla="*/ 2569 h 2570"/>
                <a:gd name="T24" fmla="*/ 1012 w 2907"/>
                <a:gd name="T25" fmla="*/ 2154 h 2570"/>
                <a:gd name="T26" fmla="*/ 1170 w 2907"/>
                <a:gd name="T27" fmla="*/ 2343 h 2570"/>
                <a:gd name="T28" fmla="*/ 1328 w 2907"/>
                <a:gd name="T29" fmla="*/ 2065 h 2570"/>
                <a:gd name="T30" fmla="*/ 1563 w 2907"/>
                <a:gd name="T31" fmla="*/ 2240 h 2570"/>
                <a:gd name="T32" fmla="*/ 1638 w 2907"/>
                <a:gd name="T33" fmla="*/ 1894 h 2570"/>
                <a:gd name="T34" fmla="*/ 2011 w 2907"/>
                <a:gd name="T35" fmla="*/ 2065 h 2570"/>
                <a:gd name="T36" fmla="*/ 1970 w 2907"/>
                <a:gd name="T37" fmla="*/ 1705 h 2570"/>
                <a:gd name="T38" fmla="*/ 2540 w 2907"/>
                <a:gd name="T39" fmla="*/ 1858 h 2570"/>
                <a:gd name="T40" fmla="*/ 2204 w 2907"/>
                <a:gd name="T41" fmla="*/ 1463 h 2570"/>
                <a:gd name="T42" fmla="*/ 2458 w 2907"/>
                <a:gd name="T43" fmla="*/ 1342 h 2570"/>
                <a:gd name="T44" fmla="*/ 2286 w 2907"/>
                <a:gd name="T45" fmla="*/ 1118 h 2570"/>
                <a:gd name="T46" fmla="*/ 2906 w 2907"/>
                <a:gd name="T47" fmla="*/ 790 h 2570"/>
                <a:gd name="T48" fmla="*/ 2204 w 2907"/>
                <a:gd name="T49" fmla="*/ 776 h 2570"/>
                <a:gd name="T50" fmla="*/ 2423 w 2907"/>
                <a:gd name="T51" fmla="*/ 377 h 2570"/>
                <a:gd name="T52" fmla="*/ 1954 w 2907"/>
                <a:gd name="T53" fmla="*/ 686 h 2570"/>
                <a:gd name="T54" fmla="*/ 1990 w 2907"/>
                <a:gd name="T55" fmla="*/ 0 h 2570"/>
                <a:gd name="T56" fmla="*/ 1542 w 2907"/>
                <a:gd name="T57" fmla="*/ 515 h 2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7" h="2570">
                  <a:moveTo>
                    <a:pt x="1542" y="515"/>
                  </a:moveTo>
                  <a:lnTo>
                    <a:pt x="1308" y="224"/>
                  </a:lnTo>
                  <a:lnTo>
                    <a:pt x="1150" y="758"/>
                  </a:lnTo>
                  <a:lnTo>
                    <a:pt x="606" y="431"/>
                  </a:lnTo>
                  <a:lnTo>
                    <a:pt x="723" y="929"/>
                  </a:lnTo>
                  <a:lnTo>
                    <a:pt x="158" y="983"/>
                  </a:lnTo>
                  <a:lnTo>
                    <a:pt x="529" y="1378"/>
                  </a:lnTo>
                  <a:lnTo>
                    <a:pt x="0" y="1530"/>
                  </a:lnTo>
                  <a:lnTo>
                    <a:pt x="448" y="1827"/>
                  </a:lnTo>
                  <a:lnTo>
                    <a:pt x="172" y="2119"/>
                  </a:lnTo>
                  <a:lnTo>
                    <a:pt x="646" y="2168"/>
                  </a:lnTo>
                  <a:lnTo>
                    <a:pt x="661" y="2569"/>
                  </a:lnTo>
                  <a:lnTo>
                    <a:pt x="1012" y="2154"/>
                  </a:lnTo>
                  <a:lnTo>
                    <a:pt x="1170" y="2343"/>
                  </a:lnTo>
                  <a:lnTo>
                    <a:pt x="1328" y="2065"/>
                  </a:lnTo>
                  <a:lnTo>
                    <a:pt x="1563" y="2240"/>
                  </a:lnTo>
                  <a:lnTo>
                    <a:pt x="1638" y="1894"/>
                  </a:lnTo>
                  <a:lnTo>
                    <a:pt x="2011" y="2065"/>
                  </a:lnTo>
                  <a:lnTo>
                    <a:pt x="1970" y="1705"/>
                  </a:lnTo>
                  <a:lnTo>
                    <a:pt x="2540" y="1858"/>
                  </a:lnTo>
                  <a:lnTo>
                    <a:pt x="2204" y="1463"/>
                  </a:lnTo>
                  <a:lnTo>
                    <a:pt x="2458" y="1342"/>
                  </a:lnTo>
                  <a:lnTo>
                    <a:pt x="2286" y="1118"/>
                  </a:lnTo>
                  <a:lnTo>
                    <a:pt x="2906" y="790"/>
                  </a:lnTo>
                  <a:lnTo>
                    <a:pt x="2204" y="776"/>
                  </a:lnTo>
                  <a:lnTo>
                    <a:pt x="2423" y="377"/>
                  </a:lnTo>
                  <a:lnTo>
                    <a:pt x="1954" y="686"/>
                  </a:lnTo>
                  <a:lnTo>
                    <a:pt x="1990" y="0"/>
                  </a:lnTo>
                  <a:lnTo>
                    <a:pt x="1542" y="515"/>
                  </a:lnTo>
                </a:path>
              </a:pathLst>
            </a:custGeom>
            <a:solidFill>
              <a:srgbClr val="FFFF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Line 49">
              <a:extLst>
                <a:ext uri="{FF2B5EF4-FFF2-40B4-BE49-F238E27FC236}">
                  <a16:creationId xmlns:a16="http://schemas.microsoft.com/office/drawing/2014/main" id="{752C05CF-7EF8-8B4B-8863-CE2DC32BA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3" y="603"/>
              <a:ext cx="454" cy="182"/>
            </a:xfrm>
            <a:prstGeom prst="line">
              <a:avLst/>
            </a:prstGeom>
            <a:noFill/>
            <a:ln w="2556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Line 50">
              <a:extLst>
                <a:ext uri="{FF2B5EF4-FFF2-40B4-BE49-F238E27FC236}">
                  <a16:creationId xmlns:a16="http://schemas.microsoft.com/office/drawing/2014/main" id="{95090494-E959-EA48-8EED-2DB0CFE32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858"/>
              <a:ext cx="783" cy="1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AutoShape 51">
              <a:extLst>
                <a:ext uri="{FF2B5EF4-FFF2-40B4-BE49-F238E27FC236}">
                  <a16:creationId xmlns:a16="http://schemas.microsoft.com/office/drawing/2014/main" id="{EBF5B98F-B36A-DC49-963F-1DC506515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9" y="557"/>
              <a:ext cx="222" cy="345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 dirty="0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33" name="Line 52">
              <a:extLst>
                <a:ext uri="{FF2B5EF4-FFF2-40B4-BE49-F238E27FC236}">
                  <a16:creationId xmlns:a16="http://schemas.microsoft.com/office/drawing/2014/main" id="{78C23D54-5DEE-8D4F-8BBC-D458EDEF84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7" y="858"/>
              <a:ext cx="785" cy="1"/>
            </a:xfrm>
            <a:prstGeom prst="line">
              <a:avLst/>
            </a:prstGeom>
            <a:noFill/>
            <a:ln w="7632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AutoShape 53">
              <a:extLst>
                <a:ext uri="{FF2B5EF4-FFF2-40B4-BE49-F238E27FC236}">
                  <a16:creationId xmlns:a16="http://schemas.microsoft.com/office/drawing/2014/main" id="{F21118E0-C7AC-F94F-A31D-042D4C5AC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" y="549"/>
              <a:ext cx="222" cy="344"/>
            </a:xfrm>
            <a:prstGeom prst="roundRect">
              <a:avLst>
                <a:gd name="adj" fmla="val 468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>
                  <a:latin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42" name="Group 48">
            <a:extLst>
              <a:ext uri="{FF2B5EF4-FFF2-40B4-BE49-F238E27FC236}">
                <a16:creationId xmlns:a16="http://schemas.microsoft.com/office/drawing/2014/main" id="{96B8AA22-D7D3-B041-A653-A46B85DDB8D5}"/>
              </a:ext>
            </a:extLst>
          </p:cNvPr>
          <p:cNvGrpSpPr>
            <a:grpSpLocks/>
          </p:cNvGrpSpPr>
          <p:nvPr/>
        </p:nvGrpSpPr>
        <p:grpSpPr bwMode="auto">
          <a:xfrm>
            <a:off x="220859" y="2375324"/>
            <a:ext cx="2601912" cy="2801937"/>
            <a:chOff x="1478" y="2114"/>
            <a:chExt cx="1474" cy="1488"/>
          </a:xfrm>
        </p:grpSpPr>
        <p:pic>
          <p:nvPicPr>
            <p:cNvPr id="43" name="Picture 49">
              <a:extLst>
                <a:ext uri="{FF2B5EF4-FFF2-40B4-BE49-F238E27FC236}">
                  <a16:creationId xmlns:a16="http://schemas.microsoft.com/office/drawing/2014/main" id="{6E208B7E-810A-2544-A5FA-0656AAB89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42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5"/>
            <a:stretch>
              <a:fillRect/>
            </a:stretch>
          </p:blipFill>
          <p:spPr bwMode="auto">
            <a:xfrm>
              <a:off x="1478" y="2114"/>
              <a:ext cx="1474" cy="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42000" contrast="60000"/>
                    </a:blip>
                    <a:srcRect b="1035"/>
                    <a:stretch>
                      <a:fillRect/>
                    </a:stretch>
                  </a:blipFill>
                </a14:hiddenFill>
              </a:ext>
            </a:extLst>
          </p:spPr>
        </p:pic>
        <p:pic>
          <p:nvPicPr>
            <p:cNvPr id="44" name="Picture 50">
              <a:extLst>
                <a:ext uri="{FF2B5EF4-FFF2-40B4-BE49-F238E27FC236}">
                  <a16:creationId xmlns:a16="http://schemas.microsoft.com/office/drawing/2014/main" id="{9502D654-510D-E24C-B06C-ABCA6C437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-42000" contras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207"/>
              <a:ext cx="1064" cy="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42000" contrast="62000"/>
                    </a:blip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5" name="AutoShape 51">
              <a:extLst>
                <a:ext uri="{FF2B5EF4-FFF2-40B4-BE49-F238E27FC236}">
                  <a16:creationId xmlns:a16="http://schemas.microsoft.com/office/drawing/2014/main" id="{C8971FD9-0E3D-D544-B751-9CA9D2F3B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3" y="2372"/>
              <a:ext cx="591" cy="195"/>
            </a:xfrm>
            <a:prstGeom prst="roundRect">
              <a:avLst>
                <a:gd name="adj" fmla="val 43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6600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it-IT" sz="1800" b="1">
                  <a:solidFill>
                    <a:srgbClr val="006600"/>
                  </a:solidFill>
                  <a:latin typeface="Arial" panose="020B0604020202020204" pitchFamily="34" charset="0"/>
                </a:rPr>
                <a:t>llq edge</a:t>
              </a:r>
            </a:p>
          </p:txBody>
        </p:sp>
        <p:sp>
          <p:nvSpPr>
            <p:cNvPr id="46" name="AutoShape 52">
              <a:extLst>
                <a:ext uri="{FF2B5EF4-FFF2-40B4-BE49-F238E27FC236}">
                  <a16:creationId xmlns:a16="http://schemas.microsoft.com/office/drawing/2014/main" id="{FD8835BF-E568-7B40-BB91-AA4AA2F24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573"/>
              <a:ext cx="583" cy="308"/>
            </a:xfrm>
            <a:prstGeom prst="roundRect">
              <a:avLst>
                <a:gd name="adj" fmla="val 27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pitchFamily="2" charset="0"/>
                </a:defRPr>
              </a:lvl9pPr>
            </a:lstStyle>
            <a:p>
              <a:pPr eaLnBrk="1" hangingPunct="1">
                <a:buClr>
                  <a:srgbClr val="00006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it-IT" sz="1600" b="1" dirty="0">
                  <a:solidFill>
                    <a:srgbClr val="000066"/>
                  </a:solidFill>
                  <a:latin typeface="Arial" panose="020B0604020202020204" pitchFamily="34" charset="0"/>
                </a:rPr>
                <a:t>1% error</a:t>
              </a:r>
            </a:p>
            <a:p>
              <a:pPr eaLnBrk="1" hangingPunct="1">
                <a:buClr>
                  <a:srgbClr val="000066"/>
                </a:buClr>
                <a:buSzPct val="100000"/>
                <a:buFont typeface="Arial" panose="020B0604020202020204" pitchFamily="34" charset="0"/>
                <a:buNone/>
              </a:pPr>
              <a:r>
                <a:rPr lang="en-GB" altLang="it-IT" sz="1600" b="1" dirty="0">
                  <a:solidFill>
                    <a:srgbClr val="000066"/>
                  </a:solidFill>
                  <a:latin typeface="Arial" panose="020B0604020202020204" pitchFamily="34" charset="0"/>
                </a:rPr>
                <a:t>(100 fb</a:t>
              </a:r>
              <a:r>
                <a:rPr lang="en-GB" altLang="it-IT" sz="1600" b="1" baseline="30000" dirty="0">
                  <a:solidFill>
                    <a:srgbClr val="000066"/>
                  </a:solidFill>
                  <a:latin typeface="Arial" panose="020B0604020202020204" pitchFamily="34" charset="0"/>
                </a:rPr>
                <a:t>-1</a:t>
              </a:r>
              <a:r>
                <a:rPr lang="en-GB" altLang="it-IT" sz="1600" b="1" dirty="0">
                  <a:solidFill>
                    <a:srgbClr val="000066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507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723312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Lato Regular"/>
              </a:rPr>
              <a:t>CMS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: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Highlights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on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88640"/>
            <a:ext cx="2971626" cy="20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32CD200-1684-9043-B85D-0FFF9FA58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" r="-3315"/>
          <a:stretch/>
        </p:blipFill>
        <p:spPr>
          <a:xfrm>
            <a:off x="65472" y="3356992"/>
            <a:ext cx="5442632" cy="279258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7D965BF-9670-C24D-906B-2359B7F2D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430" y="1196752"/>
            <a:ext cx="5063224" cy="26642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71E5C7-E376-1D4B-9068-457EA10DA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452" y="3861048"/>
            <a:ext cx="3621036" cy="236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32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41675" y="-100013"/>
            <a:ext cx="5902325" cy="11430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Lato Regular"/>
              </a:rPr>
              <a:t>CMS Catania </a:t>
            </a:r>
            <a:r>
              <a:rPr lang="en-GB" sz="2400" dirty="0">
                <a:solidFill>
                  <a:schemeClr val="tx1"/>
                </a:solidFill>
                <a:latin typeface="Lato Regular"/>
              </a:rPr>
              <a:t>group and responsibility</a:t>
            </a:r>
            <a:endParaRPr lang="en-GB" sz="18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1" y="141784"/>
            <a:ext cx="2971626" cy="191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A1266B-9BF6-364D-BB61-150716EB9392}"/>
              </a:ext>
            </a:extLst>
          </p:cNvPr>
          <p:cNvSpPr txBox="1"/>
          <p:nvPr/>
        </p:nvSpPr>
        <p:spPr>
          <a:xfrm>
            <a:off x="3241287" y="1245332"/>
            <a:ext cx="590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Composition: S. Albergo (signing author), M. </a:t>
            </a:r>
            <a:r>
              <a:rPr lang="en-GB" dirty="0" err="1"/>
              <a:t>Consoli</a:t>
            </a:r>
            <a:r>
              <a:rPr lang="en-GB" dirty="0"/>
              <a:t> (INFN), S. Costa,  A. Di Mattia (INFN), R. Potenza (Emeritus), A. Tricomi, C. </a:t>
            </a:r>
            <a:r>
              <a:rPr lang="en-GB" dirty="0" err="1"/>
              <a:t>Tuvè</a:t>
            </a:r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FD67554-4126-9442-B06C-83E01728390F}"/>
              </a:ext>
            </a:extLst>
          </p:cNvPr>
          <p:cNvSpPr txBox="1"/>
          <p:nvPr/>
        </p:nvSpPr>
        <p:spPr>
          <a:xfrm>
            <a:off x="100176" y="2052712"/>
            <a:ext cx="857628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Many</a:t>
            </a:r>
            <a:r>
              <a:rPr lang="it-IT" sz="1400" dirty="0"/>
              <a:t> </a:t>
            </a:r>
            <a:r>
              <a:rPr lang="it-IT" sz="1400" dirty="0" err="1"/>
              <a:t>responsibility</a:t>
            </a:r>
            <a:r>
              <a:rPr lang="it-IT" sz="1400" dirty="0"/>
              <a:t> on </a:t>
            </a:r>
            <a:r>
              <a:rPr lang="it-IT" sz="1400" dirty="0" err="1"/>
              <a:t>Tracker</a:t>
            </a:r>
            <a:r>
              <a:rPr lang="it-IT" sz="1400" dirty="0"/>
              <a:t> &amp; </a:t>
            </a:r>
            <a:r>
              <a:rPr lang="it-IT" sz="1400" dirty="0" err="1"/>
              <a:t>Physics</a:t>
            </a:r>
            <a:endParaRPr lang="it-IT" sz="1400" dirty="0"/>
          </a:p>
          <a:p>
            <a:r>
              <a:rPr lang="it-IT" sz="1400" dirty="0"/>
              <a:t>WP8-HEP Application EU-</a:t>
            </a:r>
            <a:r>
              <a:rPr lang="it-IT" sz="1400" dirty="0" err="1"/>
              <a:t>DataGrid</a:t>
            </a:r>
            <a:r>
              <a:rPr lang="it-IT" sz="1400" dirty="0"/>
              <a:t>: - A. Tricomi (2001-2004)</a:t>
            </a:r>
          </a:p>
          <a:p>
            <a:r>
              <a:rPr lang="it-IT" sz="1400" dirty="0"/>
              <a:t>L3 manager for </a:t>
            </a:r>
            <a:r>
              <a:rPr lang="it-IT" sz="1400" dirty="0" err="1"/>
              <a:t>Tracker</a:t>
            </a:r>
            <a:r>
              <a:rPr lang="it-IT" sz="1400" dirty="0"/>
              <a:t> </a:t>
            </a:r>
            <a:r>
              <a:rPr lang="it-IT" sz="1400" dirty="0" err="1"/>
              <a:t>construction</a:t>
            </a:r>
            <a:r>
              <a:rPr lang="it-IT" sz="1400" dirty="0"/>
              <a:t>: -S. Costa (</a:t>
            </a:r>
            <a:r>
              <a:rPr lang="it-IT" sz="1400" dirty="0" err="1"/>
              <a:t>bonding</a:t>
            </a:r>
            <a:r>
              <a:rPr lang="it-IT" sz="1400" dirty="0"/>
              <a:t>),  A. Tricomi (</a:t>
            </a:r>
            <a:r>
              <a:rPr lang="it-IT" sz="1400" dirty="0" err="1"/>
              <a:t>module</a:t>
            </a:r>
            <a:r>
              <a:rPr lang="it-IT" sz="1400" dirty="0"/>
              <a:t> test), C. </a:t>
            </a:r>
            <a:r>
              <a:rPr lang="it-IT" sz="1400" dirty="0" err="1"/>
              <a:t>Tuvè</a:t>
            </a:r>
            <a:r>
              <a:rPr lang="it-IT" sz="1400" dirty="0"/>
              <a:t> (</a:t>
            </a:r>
            <a:r>
              <a:rPr lang="it-IT" sz="1400" dirty="0" err="1"/>
              <a:t>gantry</a:t>
            </a:r>
            <a:r>
              <a:rPr lang="it-IT" sz="1400" dirty="0"/>
              <a:t>) (2001-2006)</a:t>
            </a:r>
          </a:p>
          <a:p>
            <a:r>
              <a:rPr lang="it-IT" sz="1400" dirty="0"/>
              <a:t>B-</a:t>
            </a:r>
            <a:r>
              <a:rPr lang="it-IT" sz="1400" dirty="0" err="1"/>
              <a:t>tagging</a:t>
            </a:r>
            <a:r>
              <a:rPr lang="it-IT" sz="1400" dirty="0"/>
              <a:t> </a:t>
            </a:r>
            <a:r>
              <a:rPr lang="it-IT" sz="1400" dirty="0" err="1"/>
              <a:t>italian</a:t>
            </a:r>
            <a:r>
              <a:rPr lang="it-IT" sz="1400" dirty="0"/>
              <a:t> coordinator - A. Tricomi (2001-2005)</a:t>
            </a:r>
          </a:p>
          <a:p>
            <a:r>
              <a:rPr lang="it-IT" sz="1400" dirty="0"/>
              <a:t>CMS </a:t>
            </a:r>
            <a:r>
              <a:rPr lang="it-IT" sz="1400" dirty="0" err="1"/>
              <a:t>representative</a:t>
            </a:r>
            <a:r>
              <a:rPr lang="it-IT" sz="1400" dirty="0"/>
              <a:t> in CNAF-T1 - A. Tricomi (2002-2005)</a:t>
            </a:r>
          </a:p>
          <a:p>
            <a:r>
              <a:rPr lang="it-IT" sz="1400" dirty="0" err="1"/>
              <a:t>Bonding</a:t>
            </a:r>
            <a:r>
              <a:rPr lang="it-IT" sz="1400" dirty="0"/>
              <a:t> WG </a:t>
            </a:r>
            <a:r>
              <a:rPr lang="it-IT" sz="1400" dirty="0" err="1"/>
              <a:t>convener</a:t>
            </a:r>
            <a:r>
              <a:rPr lang="it-IT" sz="1400" dirty="0"/>
              <a:t> - S. Costa (2003-2006)</a:t>
            </a:r>
          </a:p>
          <a:p>
            <a:r>
              <a:rPr lang="it-IT" sz="1400" dirty="0"/>
              <a:t>CMS </a:t>
            </a:r>
            <a:r>
              <a:rPr lang="it-IT" sz="1400" dirty="0" err="1"/>
              <a:t>representative</a:t>
            </a:r>
            <a:r>
              <a:rPr lang="it-IT" sz="1400" dirty="0"/>
              <a:t> SUSY-BSM </a:t>
            </a:r>
            <a:r>
              <a:rPr lang="it-IT" sz="1400" dirty="0" err="1"/>
              <a:t>Les</a:t>
            </a:r>
            <a:r>
              <a:rPr lang="it-IT" sz="1400" dirty="0"/>
              <a:t> </a:t>
            </a:r>
            <a:r>
              <a:rPr lang="it-IT" sz="1400" dirty="0" err="1"/>
              <a:t>Houches</a:t>
            </a:r>
            <a:r>
              <a:rPr lang="it-IT" sz="1400" dirty="0"/>
              <a:t> Workshop – A. Tricomi (2005)</a:t>
            </a:r>
          </a:p>
          <a:p>
            <a:r>
              <a:rPr lang="it-IT" sz="1400" dirty="0"/>
              <a:t>MTCC – TIB - A. Tricomi (2005-2006)</a:t>
            </a:r>
          </a:p>
          <a:p>
            <a:r>
              <a:rPr lang="it-IT" sz="1400" dirty="0" err="1"/>
              <a:t>Convener</a:t>
            </a:r>
            <a:r>
              <a:rPr lang="it-IT" sz="1400" dirty="0"/>
              <a:t> </a:t>
            </a:r>
            <a:r>
              <a:rPr lang="it-IT" sz="1400" dirty="0" err="1"/>
              <a:t>Sqaurk</a:t>
            </a:r>
            <a:r>
              <a:rPr lang="it-IT" sz="1400" dirty="0"/>
              <a:t> WG @</a:t>
            </a:r>
            <a:r>
              <a:rPr lang="it-IT" sz="1400" dirty="0" err="1"/>
              <a:t>Flavour</a:t>
            </a:r>
            <a:r>
              <a:rPr lang="it-IT" sz="1400" dirty="0"/>
              <a:t> in the Era of LHC Workshop (2005-2007) – A. Tricomi</a:t>
            </a:r>
          </a:p>
          <a:p>
            <a:r>
              <a:rPr lang="it-IT" sz="1400" dirty="0" err="1"/>
              <a:t>Tracker</a:t>
            </a:r>
            <a:r>
              <a:rPr lang="it-IT" sz="1400" dirty="0"/>
              <a:t> </a:t>
            </a:r>
            <a:r>
              <a:rPr lang="it-IT" sz="1400" dirty="0" err="1"/>
              <a:t>Run</a:t>
            </a:r>
            <a:r>
              <a:rPr lang="it-IT" sz="1400" dirty="0"/>
              <a:t> Coordinator - A. Tricomi (2006)</a:t>
            </a:r>
          </a:p>
          <a:p>
            <a:r>
              <a:rPr lang="it-IT" sz="1400" dirty="0">
                <a:highlight>
                  <a:srgbClr val="FFFF00"/>
                </a:highlight>
              </a:rPr>
              <a:t>SLHC </a:t>
            </a:r>
            <a:r>
              <a:rPr lang="it-IT" sz="1400" dirty="0" err="1">
                <a:highlight>
                  <a:srgbClr val="FFFF00"/>
                </a:highlight>
              </a:rPr>
              <a:t>Tracker</a:t>
            </a:r>
            <a:r>
              <a:rPr lang="it-IT" sz="1400" dirty="0">
                <a:highlight>
                  <a:srgbClr val="FFFF00"/>
                </a:highlight>
              </a:rPr>
              <a:t> Layout and Performance WG </a:t>
            </a:r>
            <a:r>
              <a:rPr lang="it-IT" sz="1400" dirty="0" err="1">
                <a:highlight>
                  <a:srgbClr val="FFFF00"/>
                </a:highlight>
              </a:rPr>
              <a:t>Convener</a:t>
            </a:r>
            <a:r>
              <a:rPr lang="it-IT" sz="1400" dirty="0">
                <a:highlight>
                  <a:srgbClr val="FFFF00"/>
                </a:highlight>
              </a:rPr>
              <a:t> - A. Tricomi (2007-2017)</a:t>
            </a:r>
          </a:p>
          <a:p>
            <a:r>
              <a:rPr lang="it-IT" sz="1400" dirty="0" err="1"/>
              <a:t>Tracker</a:t>
            </a:r>
            <a:r>
              <a:rPr lang="it-IT" sz="1400" dirty="0"/>
              <a:t> Upgrade </a:t>
            </a:r>
            <a:r>
              <a:rPr lang="it-IT" sz="1400" dirty="0" err="1"/>
              <a:t>Steering</a:t>
            </a:r>
            <a:r>
              <a:rPr lang="it-IT" sz="1400" dirty="0"/>
              <a:t> Group - A. Tricomi (2007-2010)</a:t>
            </a:r>
          </a:p>
          <a:p>
            <a:r>
              <a:rPr lang="it-IT" sz="1400" dirty="0"/>
              <a:t>SUSY </a:t>
            </a:r>
            <a:r>
              <a:rPr lang="it-IT" sz="1400" dirty="0" err="1"/>
              <a:t>leptonic</a:t>
            </a:r>
            <a:r>
              <a:rPr lang="it-IT" sz="1400" dirty="0"/>
              <a:t> WG - A. Tricomi (2008)</a:t>
            </a:r>
          </a:p>
          <a:p>
            <a:r>
              <a:rPr lang="it-IT" sz="1400" dirty="0"/>
              <a:t>SLHC Offline </a:t>
            </a:r>
            <a:r>
              <a:rPr lang="it-IT" sz="1400" dirty="0" err="1"/>
              <a:t>project</a:t>
            </a:r>
            <a:r>
              <a:rPr lang="it-IT" sz="1400" dirty="0"/>
              <a:t> coordinator - A. Tricomi (2008-2011)</a:t>
            </a:r>
          </a:p>
          <a:p>
            <a:r>
              <a:rPr lang="it-IT" sz="1400" dirty="0"/>
              <a:t>SLHC Management Board - A. Tricomi (2008-2011)</a:t>
            </a:r>
          </a:p>
          <a:p>
            <a:r>
              <a:rPr lang="it-IT" sz="1400" dirty="0" err="1">
                <a:highlight>
                  <a:srgbClr val="FFFF00"/>
                </a:highlight>
              </a:rPr>
              <a:t>Tracker</a:t>
            </a:r>
            <a:r>
              <a:rPr lang="it-IT" sz="1400" dirty="0">
                <a:highlight>
                  <a:srgbClr val="FFFF00"/>
                </a:highlight>
              </a:rPr>
              <a:t> Resource Manager - S. Costa (2009-2017)</a:t>
            </a:r>
          </a:p>
          <a:p>
            <a:r>
              <a:rPr lang="it-IT" sz="1400" dirty="0" err="1">
                <a:highlight>
                  <a:srgbClr val="FFFF00"/>
                </a:highlight>
              </a:rPr>
              <a:t>Convener</a:t>
            </a:r>
            <a:r>
              <a:rPr lang="it-IT" sz="1400" dirty="0">
                <a:highlight>
                  <a:srgbClr val="FFFF00"/>
                </a:highlight>
              </a:rPr>
              <a:t> </a:t>
            </a:r>
            <a:r>
              <a:rPr lang="it-IT" sz="1400" dirty="0" err="1">
                <a:highlight>
                  <a:srgbClr val="FFFF00"/>
                </a:highlight>
              </a:rPr>
              <a:t>Tracker</a:t>
            </a:r>
            <a:r>
              <a:rPr lang="it-IT" sz="1400" dirty="0">
                <a:highlight>
                  <a:srgbClr val="FFFF00"/>
                </a:highlight>
              </a:rPr>
              <a:t> Finance Board - S. Costa (2009-2017)</a:t>
            </a:r>
          </a:p>
          <a:p>
            <a:r>
              <a:rPr lang="it-IT" sz="1400" dirty="0" err="1">
                <a:highlight>
                  <a:srgbClr val="FFFF00"/>
                </a:highlight>
              </a:rPr>
              <a:t>Member</a:t>
            </a:r>
            <a:r>
              <a:rPr lang="it-IT" sz="1400" dirty="0">
                <a:highlight>
                  <a:srgbClr val="FFFF00"/>
                </a:highlight>
              </a:rPr>
              <a:t> </a:t>
            </a:r>
            <a:r>
              <a:rPr lang="it-IT" sz="1400" dirty="0" err="1">
                <a:highlight>
                  <a:srgbClr val="FFFF00"/>
                </a:highlight>
              </a:rPr>
              <a:t>if</a:t>
            </a:r>
            <a:r>
              <a:rPr lang="it-IT" sz="1400" dirty="0">
                <a:highlight>
                  <a:srgbClr val="FFFF00"/>
                </a:highlight>
              </a:rPr>
              <a:t> CMS FB, TPO, TMB, Phase1 MB, Phase2 MB – S. Costa (2009-2017) </a:t>
            </a:r>
          </a:p>
          <a:p>
            <a:r>
              <a:rPr lang="it-IT" sz="1400" dirty="0">
                <a:highlight>
                  <a:srgbClr val="FFFF00"/>
                </a:highlight>
              </a:rPr>
              <a:t>Phase2 </a:t>
            </a:r>
            <a:r>
              <a:rPr lang="it-IT" sz="1400" dirty="0" err="1">
                <a:highlight>
                  <a:srgbClr val="FFFF00"/>
                </a:highlight>
              </a:rPr>
              <a:t>Tracker</a:t>
            </a:r>
            <a:r>
              <a:rPr lang="it-IT" sz="1400" dirty="0">
                <a:highlight>
                  <a:srgbClr val="FFFF00"/>
                </a:highlight>
              </a:rPr>
              <a:t> Upgrade </a:t>
            </a:r>
            <a:r>
              <a:rPr lang="it-IT" sz="1400" dirty="0" err="1">
                <a:highlight>
                  <a:srgbClr val="FFFF00"/>
                </a:highlight>
              </a:rPr>
              <a:t>Steering</a:t>
            </a:r>
            <a:r>
              <a:rPr lang="it-IT" sz="1400" dirty="0">
                <a:highlight>
                  <a:srgbClr val="FFFF00"/>
                </a:highlight>
              </a:rPr>
              <a:t> Group – A. Tricomi (2010-2017)</a:t>
            </a:r>
          </a:p>
          <a:p>
            <a:r>
              <a:rPr lang="it-IT" sz="1400" b="1" dirty="0" err="1">
                <a:highlight>
                  <a:srgbClr val="FFFF00"/>
                </a:highlight>
              </a:rPr>
              <a:t>Tracker</a:t>
            </a:r>
            <a:r>
              <a:rPr lang="it-IT" sz="1400" b="1" dirty="0">
                <a:highlight>
                  <a:srgbClr val="FFFF00"/>
                </a:highlight>
              </a:rPr>
              <a:t> </a:t>
            </a:r>
            <a:r>
              <a:rPr lang="it-IT" sz="1400" b="1" dirty="0" err="1">
                <a:highlight>
                  <a:srgbClr val="FFFF00"/>
                </a:highlight>
              </a:rPr>
              <a:t>Institution</a:t>
            </a:r>
            <a:r>
              <a:rPr lang="it-IT" sz="1400" b="1" dirty="0">
                <a:highlight>
                  <a:srgbClr val="FFFF00"/>
                </a:highlight>
              </a:rPr>
              <a:t> Board Chair – S. Costa (2020-2023)</a:t>
            </a:r>
          </a:p>
          <a:p>
            <a:endParaRPr lang="it-IT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229B9A-0445-A64C-A396-832D0D85DE89}"/>
              </a:ext>
            </a:extLst>
          </p:cNvPr>
          <p:cNvSpPr txBox="1"/>
          <p:nvPr/>
        </p:nvSpPr>
        <p:spPr>
          <a:xfrm>
            <a:off x="5874373" y="4365104"/>
            <a:ext cx="3018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National Responsibility:</a:t>
            </a:r>
          </a:p>
          <a:p>
            <a:r>
              <a:rPr lang="en-GB" sz="1600" dirty="0"/>
              <a:t>CMS INFN leader - R. Potenza,</a:t>
            </a:r>
          </a:p>
          <a:p>
            <a:r>
              <a:rPr lang="en-GB" sz="1600" dirty="0"/>
              <a:t>S. Albergo, </a:t>
            </a:r>
            <a:r>
              <a:rPr lang="en-GB" sz="1600" dirty="0">
                <a:highlight>
                  <a:srgbClr val="FFFF00"/>
                </a:highlight>
              </a:rPr>
              <a:t>S. Costa, A. Tricomi</a:t>
            </a:r>
          </a:p>
          <a:p>
            <a:r>
              <a:rPr lang="en-GB" sz="1600" dirty="0"/>
              <a:t>GR1 coordinator - R. Potenza, S. Albergo,  </a:t>
            </a:r>
            <a:r>
              <a:rPr lang="en-GB" sz="1600" dirty="0">
                <a:highlight>
                  <a:srgbClr val="FFFF00"/>
                </a:highlight>
              </a:rPr>
              <a:t>A. Tricomi, S. Costa</a:t>
            </a:r>
          </a:p>
          <a:p>
            <a:r>
              <a:rPr lang="en-GB" sz="1600" dirty="0"/>
              <a:t>Italian Upgrade Office – </a:t>
            </a:r>
            <a:r>
              <a:rPr lang="en-GB" sz="1600" dirty="0">
                <a:highlight>
                  <a:srgbClr val="FFFF00"/>
                </a:highlight>
              </a:rPr>
              <a:t>S. Costa</a:t>
            </a:r>
          </a:p>
        </p:txBody>
      </p:sp>
    </p:spTree>
    <p:extLst>
      <p:ext uri="{BB962C8B-B14F-4D97-AF65-F5344CB8AC3E}">
        <p14:creationId xmlns:p14="http://schemas.microsoft.com/office/powerpoint/2010/main" val="306029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3</a:t>
            </a:fld>
            <a:endParaRPr lang="it-IT" dirty="0">
              <a:latin typeface="Lato Regular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71F00E6-A522-6C4F-BF56-A7D79264C560}"/>
              </a:ext>
            </a:extLst>
          </p:cNvPr>
          <p:cNvSpPr txBox="1">
            <a:spLocks/>
          </p:cNvSpPr>
          <p:nvPr/>
        </p:nvSpPr>
        <p:spPr>
          <a:xfrm>
            <a:off x="323528" y="-17140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chemeClr val="tx1"/>
                </a:solidFill>
                <a:latin typeface="Lato Regular"/>
              </a:rPr>
              <a:t>DFA(&amp;INFN-CT)@Large 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Hadron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Collider</a:t>
            </a:r>
          </a:p>
        </p:txBody>
      </p:sp>
      <p:pic>
        <p:nvPicPr>
          <p:cNvPr id="14" name="Immagine" descr="Immagine">
            <a:extLst>
              <a:ext uri="{FF2B5EF4-FFF2-40B4-BE49-F238E27FC236}">
                <a16:creationId xmlns:a16="http://schemas.microsoft.com/office/drawing/2014/main" id="{148BDEE7-5B8F-6B4D-899C-98820AF0A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71524"/>
            <a:ext cx="6895664" cy="5176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magine" descr="Immagine">
            <a:extLst>
              <a:ext uri="{FF2B5EF4-FFF2-40B4-BE49-F238E27FC236}">
                <a16:creationId xmlns:a16="http://schemas.microsoft.com/office/drawing/2014/main" id="{A6B01BAE-8C5D-0B4F-B94D-95112884D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145" y="5006381"/>
            <a:ext cx="2197984" cy="137740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lorando nuove frontiere">
            <a:extLst>
              <a:ext uri="{FF2B5EF4-FFF2-40B4-BE49-F238E27FC236}">
                <a16:creationId xmlns:a16="http://schemas.microsoft.com/office/drawing/2014/main" id="{0B43A33E-05A2-944D-9503-B49820B9DE02}"/>
              </a:ext>
            </a:extLst>
          </p:cNvPr>
          <p:cNvSpPr txBox="1"/>
          <p:nvPr/>
        </p:nvSpPr>
        <p:spPr>
          <a:xfrm>
            <a:off x="2707825" y="4613511"/>
            <a:ext cx="3348711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57200">
              <a:defRPr sz="2900">
                <a:solidFill>
                  <a:srgbClr val="FDF74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39" dirty="0" err="1"/>
              <a:t>Esplorando</a:t>
            </a:r>
            <a:r>
              <a:rPr sz="2039" dirty="0"/>
              <a:t> </a:t>
            </a:r>
            <a:r>
              <a:rPr sz="2039" dirty="0" err="1"/>
              <a:t>nuove</a:t>
            </a:r>
            <a:r>
              <a:rPr sz="2039" dirty="0"/>
              <a:t> </a:t>
            </a:r>
            <a:r>
              <a:rPr sz="2039" dirty="0" err="1"/>
              <a:t>frontiere</a:t>
            </a:r>
            <a:endParaRPr sz="2039" dirty="0"/>
          </a:p>
        </p:txBody>
      </p:sp>
      <p:pic>
        <p:nvPicPr>
          <p:cNvPr id="18" name="Immagine" descr="Immagine">
            <a:extLst>
              <a:ext uri="{FF2B5EF4-FFF2-40B4-BE49-F238E27FC236}">
                <a16:creationId xmlns:a16="http://schemas.microsoft.com/office/drawing/2014/main" id="{1A7B814D-C6C0-5543-9FC7-4E0AC90D4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657" y="2543441"/>
            <a:ext cx="2022693" cy="180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magine" descr="Immagine">
            <a:extLst>
              <a:ext uri="{FF2B5EF4-FFF2-40B4-BE49-F238E27FC236}">
                <a16:creationId xmlns:a16="http://schemas.microsoft.com/office/drawing/2014/main" id="{954A3823-FEE8-6B48-A301-2146B862B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788" y="3935512"/>
            <a:ext cx="1468621" cy="1377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7FA298A5-0D62-394B-A3FB-8DB636EDD4D1}"/>
              </a:ext>
            </a:extLst>
          </p:cNvPr>
          <p:cNvGrpSpPr/>
          <p:nvPr/>
        </p:nvGrpSpPr>
        <p:grpSpPr>
          <a:xfrm>
            <a:off x="6149706" y="1941113"/>
            <a:ext cx="2022693" cy="1510429"/>
            <a:chOff x="5836678" y="1575049"/>
            <a:chExt cx="2186366" cy="1682869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E4008092-F746-F348-8B41-2F32F3936CEF}"/>
                </a:ext>
              </a:extLst>
            </p:cNvPr>
            <p:cNvGrpSpPr/>
            <p:nvPr/>
          </p:nvGrpSpPr>
          <p:grpSpPr>
            <a:xfrm>
              <a:off x="5836678" y="1628800"/>
              <a:ext cx="2186366" cy="1629118"/>
              <a:chOff x="5836678" y="1628800"/>
              <a:chExt cx="2186366" cy="1629118"/>
            </a:xfrm>
          </p:grpSpPr>
          <p:pic>
            <p:nvPicPr>
              <p:cNvPr id="23" name="Immagine" descr="Immagine">
                <a:extLst>
                  <a:ext uri="{FF2B5EF4-FFF2-40B4-BE49-F238E27FC236}">
                    <a16:creationId xmlns:a16="http://schemas.microsoft.com/office/drawing/2014/main" id="{4C03C1D2-0E1C-CD40-8136-55E5E6861C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74587"/>
              <a:stretch/>
            </p:blipFill>
            <p:spPr>
              <a:xfrm>
                <a:off x="5836678" y="2780928"/>
                <a:ext cx="2186366" cy="47699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5EF69141-FCD2-614D-A8D1-11BA53281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11495" y="1628800"/>
                <a:ext cx="1972874" cy="1152128"/>
              </a:xfrm>
              <a:prstGeom prst="rect">
                <a:avLst/>
              </a:prstGeom>
            </p:spPr>
          </p:pic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18C8DEB5-23D1-334A-8465-B8B6E3C90E8E}"/>
                </a:ext>
              </a:extLst>
            </p:cNvPr>
            <p:cNvSpPr txBox="1"/>
            <p:nvPr/>
          </p:nvSpPr>
          <p:spPr>
            <a:xfrm>
              <a:off x="7282976" y="1575049"/>
              <a:ext cx="575799" cy="30777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tx1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chemeClr val="bg1">
                      <a:lumMod val="95000"/>
                    </a:schemeClr>
                  </a:solidFill>
                </a:rPr>
                <a:t>LHCf</a:t>
              </a:r>
              <a:endParaRPr lang="it-IT" sz="1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0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  <p:bldP spid="19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176" y="-99392"/>
            <a:ext cx="5723312" cy="11430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CMS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@Catania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: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and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Papers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413F5-0E58-6A41-8E22-DD994C3BB0F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0" y="188640"/>
            <a:ext cx="2430242" cy="175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73E37E4E-E33C-3F44-B09C-A4D4DF97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24744"/>
            <a:ext cx="4032448" cy="26524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F1E106-52F2-EE48-882A-C7ED26667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" y="2358317"/>
            <a:ext cx="2617214" cy="17557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5BE265-AAAE-5641-937F-B14EF2D50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5" y="4365104"/>
            <a:ext cx="2647068" cy="1755739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99DE241-1C9E-C94A-B7E5-E468C4D344B5}"/>
              </a:ext>
            </a:extLst>
          </p:cNvPr>
          <p:cNvSpPr txBox="1"/>
          <p:nvPr/>
        </p:nvSpPr>
        <p:spPr>
          <a:xfrm>
            <a:off x="5832139" y="3839322"/>
            <a:ext cx="3042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h-</a:t>
            </a:r>
            <a:r>
              <a:rPr lang="it-IT" dirty="0" err="1"/>
              <a:t>index</a:t>
            </a:r>
            <a:r>
              <a:rPr lang="it-IT" dirty="0"/>
              <a:t> &gt;90</a:t>
            </a:r>
          </a:p>
          <a:p>
            <a:r>
              <a:rPr lang="it-IT" dirty="0"/>
              <a:t>Cit. &gt; 50k</a:t>
            </a:r>
          </a:p>
          <a:p>
            <a:r>
              <a:rPr lang="it-IT" dirty="0"/>
              <a:t>939 </a:t>
            </a:r>
            <a:r>
              <a:rPr lang="it-IT" dirty="0" err="1"/>
              <a:t>Paper</a:t>
            </a:r>
            <a:r>
              <a:rPr lang="it-IT" dirty="0"/>
              <a:t> CMS </a:t>
            </a:r>
            <a:r>
              <a:rPr lang="it-IT" dirty="0" err="1"/>
              <a:t>Collaboration+Tracker</a:t>
            </a:r>
            <a:r>
              <a:rPr lang="it-IT" dirty="0"/>
              <a:t> </a:t>
            </a:r>
            <a:r>
              <a:rPr lang="it-IT" dirty="0" err="1"/>
              <a:t>paper</a:t>
            </a:r>
            <a:endParaRPr lang="it-IT" dirty="0"/>
          </a:p>
          <a:p>
            <a:r>
              <a:rPr lang="it-IT" dirty="0"/>
              <a:t>~ 600 </a:t>
            </a:r>
            <a:r>
              <a:rPr lang="it-IT" dirty="0" err="1"/>
              <a:t>Papers</a:t>
            </a:r>
            <a:r>
              <a:rPr lang="it-IT" dirty="0"/>
              <a:t> in the last 5 </a:t>
            </a:r>
            <a:r>
              <a:rPr lang="it-IT" dirty="0" err="1"/>
              <a:t>years</a:t>
            </a:r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A5D97A2-68C8-F847-8D8D-F348E13242B9}"/>
              </a:ext>
            </a:extLst>
          </p:cNvPr>
          <p:cNvSpPr txBox="1"/>
          <p:nvPr/>
        </p:nvSpPr>
        <p:spPr>
          <a:xfrm>
            <a:off x="269551" y="4581128"/>
            <a:ext cx="221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More </a:t>
            </a:r>
            <a:r>
              <a:rPr lang="it-IT" dirty="0" err="1"/>
              <a:t>than</a:t>
            </a:r>
            <a:r>
              <a:rPr lang="it-IT" dirty="0"/>
              <a:t> 15 </a:t>
            </a:r>
            <a:r>
              <a:rPr lang="it-IT" dirty="0" err="1"/>
              <a:t>invited</a:t>
            </a:r>
            <a:r>
              <a:rPr lang="it-IT" dirty="0"/>
              <a:t> </a:t>
            </a:r>
            <a:r>
              <a:rPr lang="it-IT" dirty="0" err="1"/>
              <a:t>talks</a:t>
            </a:r>
            <a:r>
              <a:rPr lang="it-IT" dirty="0"/>
              <a:t> on SUSY and </a:t>
            </a:r>
            <a:r>
              <a:rPr lang="it-IT" dirty="0" err="1"/>
              <a:t>Tracker</a:t>
            </a:r>
            <a:r>
              <a:rPr lang="it-IT" dirty="0"/>
              <a:t> (A.T.)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1C7592A-5F03-FC46-A548-9D6CB31378D4}"/>
              </a:ext>
            </a:extLst>
          </p:cNvPr>
          <p:cNvCxnSpPr/>
          <p:nvPr/>
        </p:nvCxnSpPr>
        <p:spPr>
          <a:xfrm>
            <a:off x="6948264" y="2204864"/>
            <a:ext cx="1800200" cy="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3FC612-9AB1-2E4C-A717-80512BBF272C}"/>
              </a:ext>
            </a:extLst>
          </p:cNvPr>
          <p:cNvSpPr txBox="1"/>
          <p:nvPr/>
        </p:nvSpPr>
        <p:spPr>
          <a:xfrm>
            <a:off x="179250" y="2685065"/>
            <a:ext cx="2098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119 </a:t>
            </a:r>
            <a:r>
              <a:rPr lang="it-IT" dirty="0" err="1"/>
              <a:t>Papers</a:t>
            </a:r>
            <a:r>
              <a:rPr lang="it-IT" dirty="0"/>
              <a:t> on SUSY</a:t>
            </a:r>
          </a:p>
          <a:p>
            <a:r>
              <a:rPr lang="it-IT" dirty="0"/>
              <a:t>&gt;60 2015-2019</a:t>
            </a:r>
          </a:p>
        </p:txBody>
      </p:sp>
    </p:spTree>
    <p:extLst>
      <p:ext uri="{BB962C8B-B14F-4D97-AF65-F5344CB8AC3E}">
        <p14:creationId xmlns:p14="http://schemas.microsoft.com/office/powerpoint/2010/main" val="4162155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057B43-4E17-604F-A50C-851BCC2E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Lato" panose="020F0502020204030203" pitchFamily="34" charset="77"/>
              </a:rPr>
              <a:t>L’ALTRO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DD7DCB5-1561-7843-81BB-7D10BC50A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31</a:t>
            </a:fld>
            <a:endParaRPr lang="it-IT"/>
          </a:p>
        </p:txBody>
      </p:sp>
      <p:pic>
        <p:nvPicPr>
          <p:cNvPr id="5" name="図 4" descr="img_0089_mid.jpg">
            <a:extLst>
              <a:ext uri="{FF2B5EF4-FFF2-40B4-BE49-F238E27FC236}">
                <a16:creationId xmlns:a16="http://schemas.microsoft.com/office/drawing/2014/main" id="{B15BE543-F080-664C-A8CD-2F58875E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415802"/>
            <a:ext cx="4988948" cy="3744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F04D049-65B6-5348-AA23-235F87E09DC3}"/>
              </a:ext>
            </a:extLst>
          </p:cNvPr>
          <p:cNvSpPr txBox="1"/>
          <p:nvPr/>
        </p:nvSpPr>
        <p:spPr>
          <a:xfrm>
            <a:off x="1603248" y="5433020"/>
            <a:ext cx="691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LHCf is the smallest of the LHC experiment with only 30 scientists mainly from Japan and Italy. Four Nations and 10 Institute are involved. </a:t>
            </a:r>
          </a:p>
          <a:p>
            <a:r>
              <a:rPr lang="en-GB"/>
              <a:t>In italy: University and INFN Catania &amp; University and INFN Florence</a:t>
            </a:r>
          </a:p>
        </p:txBody>
      </p:sp>
    </p:spTree>
    <p:extLst>
      <p:ext uri="{BB962C8B-B14F-4D97-AF65-F5344CB8AC3E}">
        <p14:creationId xmlns:p14="http://schemas.microsoft.com/office/powerpoint/2010/main" val="3984179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CA7FA441-DE17-2246-A1C2-EA4DFD59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116632"/>
            <a:ext cx="5723312" cy="936104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LHCf</a:t>
            </a:r>
            <a:r>
              <a:rPr lang="it-IT" sz="2800" dirty="0">
                <a:solidFill>
                  <a:srgbClr val="FF0000"/>
                </a:solidFill>
                <a:latin typeface="Lato Regular"/>
              </a:rPr>
              <a:t>: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Astroparticle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@LHC</a:t>
            </a:r>
            <a:endParaRPr lang="it-IT" sz="20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3F6E79-274C-AA4F-86AB-94DC7DE0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6948264" cy="4653797"/>
          </a:xfrm>
          <a:prstGeom prst="rect">
            <a:avLst/>
          </a:prstGeom>
        </p:spPr>
      </p:pic>
      <p:pic>
        <p:nvPicPr>
          <p:cNvPr id="10" name="図 4" descr="img_0089_mid.jpg">
            <a:extLst>
              <a:ext uri="{FF2B5EF4-FFF2-40B4-BE49-F238E27FC236}">
                <a16:creationId xmlns:a16="http://schemas.microsoft.com/office/drawing/2014/main" id="{DCFA88C6-78A3-A044-975A-27ACF35DC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85"/>
            <a:ext cx="1247237" cy="9361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6457AEB-BAF6-3449-AEF1-E11DD85DD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192" y="1987583"/>
            <a:ext cx="3098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07" y="2499477"/>
            <a:ext cx="3755459" cy="151724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Ultra High Energy Cosmic Rays"/>
          <p:cNvSpPr txBox="1">
            <a:spLocks noGrp="1"/>
          </p:cNvSpPr>
          <p:nvPr>
            <p:ph type="title"/>
          </p:nvPr>
        </p:nvSpPr>
        <p:spPr>
          <a:xfrm>
            <a:off x="2123728" y="59809"/>
            <a:ext cx="6618436" cy="7411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Ultra High Energy Cosmic Rays</a:t>
            </a:r>
          </a:p>
        </p:txBody>
      </p:sp>
      <p:pic>
        <p:nvPicPr>
          <p:cNvPr id="150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699" y="2983082"/>
            <a:ext cx="3708637" cy="268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tudying the properties of primary High Energy Cosmic Rays based on observation of EAS"/>
          <p:cNvSpPr txBox="1"/>
          <p:nvPr/>
        </p:nvSpPr>
        <p:spPr>
          <a:xfrm>
            <a:off x="2123728" y="739788"/>
            <a:ext cx="6985613" cy="182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600"/>
            </a:lvl1pPr>
          </a:lstStyle>
          <a:p>
            <a:pPr algn="l"/>
            <a:r>
              <a:rPr sz="1828" dirty="0"/>
              <a:t>Studying the properties of primary High Energy Cosmic Rays based on observation of EAS</a:t>
            </a:r>
            <a:endParaRPr lang="en-US" sz="1828" dirty="0"/>
          </a:p>
          <a:p>
            <a:pPr marL="200911" indent="-200911">
              <a:buFont typeface="Arial"/>
              <a:buChar char="•"/>
            </a:pPr>
            <a:r>
              <a:rPr lang="en-US" sz="1969" b="1" i="1" dirty="0" err="1">
                <a:solidFill>
                  <a:srgbClr val="800080"/>
                </a:solidFill>
              </a:rPr>
              <a:t>X</a:t>
            </a:r>
            <a:r>
              <a:rPr lang="en-US" sz="1969" b="1" i="1" baseline="-25000" dirty="0" err="1">
                <a:solidFill>
                  <a:srgbClr val="800080"/>
                </a:solidFill>
              </a:rPr>
              <a:t>max</a:t>
            </a:r>
            <a:r>
              <a:rPr lang="en-US" sz="1969" i="1" baseline="-25000" dirty="0">
                <a:solidFill>
                  <a:srgbClr val="800080"/>
                </a:solidFill>
              </a:rPr>
              <a:t> </a:t>
            </a:r>
            <a:r>
              <a:rPr lang="en-US" sz="1969" dirty="0">
                <a:solidFill>
                  <a:srgbClr val="800080"/>
                </a:solidFill>
              </a:rPr>
              <a:t>: </a:t>
            </a:r>
            <a:r>
              <a:rPr lang="en-US" sz="1969" dirty="0"/>
              <a:t>depth of air shower maximum in the atmosphere</a:t>
            </a:r>
          </a:p>
          <a:p>
            <a:pPr marL="200911" indent="-200911">
              <a:buFont typeface="Arial"/>
              <a:buChar char="•"/>
            </a:pPr>
            <a:r>
              <a:rPr lang="en-US" sz="1969" b="1" dirty="0">
                <a:solidFill>
                  <a:srgbClr val="800080"/>
                </a:solidFill>
              </a:rPr>
              <a:t>RMS(</a:t>
            </a:r>
            <a:r>
              <a:rPr lang="en-US" sz="1969" b="1" i="1" dirty="0" err="1">
                <a:solidFill>
                  <a:srgbClr val="800080"/>
                </a:solidFill>
              </a:rPr>
              <a:t>X</a:t>
            </a:r>
            <a:r>
              <a:rPr lang="en-US" sz="1969" b="1" i="1" baseline="-25000" dirty="0" err="1">
                <a:solidFill>
                  <a:srgbClr val="800080"/>
                </a:solidFill>
              </a:rPr>
              <a:t>max</a:t>
            </a:r>
            <a:r>
              <a:rPr lang="en-US" sz="1969" b="1" dirty="0">
                <a:solidFill>
                  <a:srgbClr val="800080"/>
                </a:solidFill>
              </a:rPr>
              <a:t>)</a:t>
            </a:r>
            <a:r>
              <a:rPr lang="en-US" sz="1969" dirty="0">
                <a:solidFill>
                  <a:srgbClr val="800080"/>
                </a:solidFill>
              </a:rPr>
              <a:t>: </a:t>
            </a:r>
            <a:r>
              <a:rPr lang="en-US" sz="1969" dirty="0"/>
              <a:t>fluctuations in the position of the shower maximum</a:t>
            </a:r>
          </a:p>
          <a:p>
            <a:pPr marL="200911" indent="-200911">
              <a:buFont typeface="Arial"/>
              <a:buChar char="•"/>
            </a:pPr>
            <a:r>
              <a:rPr lang="en-US" sz="1969" b="1" dirty="0">
                <a:solidFill>
                  <a:srgbClr val="800080"/>
                </a:solidFill>
              </a:rPr>
              <a:t>N</a:t>
            </a:r>
            <a:r>
              <a:rPr lang="en-US" sz="1969" b="1" baseline="-25000" dirty="0">
                <a:solidFill>
                  <a:srgbClr val="800080"/>
                </a:solidFill>
                <a:latin typeface="Symbol" charset="2"/>
                <a:cs typeface="Symbol" charset="2"/>
              </a:rPr>
              <a:t>m</a:t>
            </a:r>
            <a:r>
              <a:rPr lang="en-US" sz="1969" dirty="0">
                <a:solidFill>
                  <a:srgbClr val="800080"/>
                </a:solidFill>
              </a:rPr>
              <a:t>: </a:t>
            </a:r>
            <a:r>
              <a:rPr lang="en-US" sz="1969" dirty="0"/>
              <a:t>number of </a:t>
            </a:r>
            <a:r>
              <a:rPr lang="en-US" sz="1969" dirty="0" err="1"/>
              <a:t>muons</a:t>
            </a:r>
            <a:r>
              <a:rPr lang="en-US" sz="1969" dirty="0"/>
              <a:t> in the shower at the detector level</a:t>
            </a:r>
          </a:p>
          <a:p>
            <a:pPr algn="l"/>
            <a:endParaRPr sz="1828" dirty="0"/>
          </a:p>
        </p:txBody>
      </p:sp>
      <p:sp>
        <p:nvSpPr>
          <p:cNvPr id="152" name="Freccia"/>
          <p:cNvSpPr/>
          <p:nvPr/>
        </p:nvSpPr>
        <p:spPr>
          <a:xfrm rot="4881431">
            <a:off x="2069491" y="4980831"/>
            <a:ext cx="814717" cy="437068"/>
          </a:xfrm>
          <a:prstGeom prst="rightArrow">
            <a:avLst>
              <a:gd name="adj1" fmla="val 34766"/>
              <a:gd name="adj2" fmla="val 66851"/>
            </a:avLst>
          </a:prstGeom>
          <a:solidFill>
            <a:srgbClr val="008080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153" name="+…"/>
          <p:cNvSpPr txBox="1"/>
          <p:nvPr/>
        </p:nvSpPr>
        <p:spPr>
          <a:xfrm>
            <a:off x="279367" y="3951373"/>
            <a:ext cx="4939374" cy="83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lnSpc>
                <a:spcPct val="90000"/>
              </a:lnSpc>
              <a:defRPr sz="2600"/>
            </a:pPr>
            <a:r>
              <a:rPr sz="1828" dirty="0"/>
              <a:t>+</a:t>
            </a:r>
          </a:p>
          <a:p>
            <a:pPr>
              <a:lnSpc>
                <a:spcPct val="90000"/>
              </a:lnSpc>
              <a:defRPr sz="2600"/>
            </a:pPr>
            <a:r>
              <a:rPr sz="1828" dirty="0"/>
              <a:t>MC Simulation to describe hadronic interaction with atmosphere</a:t>
            </a:r>
          </a:p>
        </p:txBody>
      </p:sp>
      <p:sp>
        <p:nvSpPr>
          <p:cNvPr id="155" name="Energy, mass composition, direction…"/>
          <p:cNvSpPr txBox="1"/>
          <p:nvPr/>
        </p:nvSpPr>
        <p:spPr>
          <a:xfrm>
            <a:off x="613996" y="5650665"/>
            <a:ext cx="3703964" cy="91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600"/>
            </a:pPr>
            <a:r>
              <a:rPr sz="1828" dirty="0"/>
              <a:t>Energy, mass composition, direction</a:t>
            </a:r>
          </a:p>
          <a:p>
            <a:pPr>
              <a:defRPr sz="2600"/>
            </a:pPr>
            <a:r>
              <a:rPr sz="1828" dirty="0"/>
              <a:t>—&gt; source of primary cosmic rays</a:t>
            </a:r>
          </a:p>
          <a:p>
            <a:pPr>
              <a:defRPr sz="2600"/>
            </a:pPr>
            <a:r>
              <a:rPr lang="en-US" sz="1828" dirty="0"/>
              <a:t>  </a:t>
            </a:r>
            <a:r>
              <a:rPr sz="1828" dirty="0"/>
              <a:t>—&gt; origin of the universe (final goal)</a:t>
            </a:r>
          </a:p>
        </p:txBody>
      </p:sp>
      <p:pic>
        <p:nvPicPr>
          <p:cNvPr id="156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45" y="5744268"/>
            <a:ext cx="3123731" cy="829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669" y="2443518"/>
            <a:ext cx="1792331" cy="1217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図 4" descr="img_0089_mid.jpg">
            <a:extLst>
              <a:ext uri="{FF2B5EF4-FFF2-40B4-BE49-F238E27FC236}">
                <a16:creationId xmlns:a16="http://schemas.microsoft.com/office/drawing/2014/main" id="{583772D7-4F29-F842-8CD9-C0561CD20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-27384"/>
            <a:ext cx="1930207" cy="1448702"/>
          </a:xfrm>
          <a:prstGeom prst="rect">
            <a:avLst/>
          </a:prstGeom>
        </p:spPr>
      </p:pic>
      <p:pic>
        <p:nvPicPr>
          <p:cNvPr id="154" name="pasted-image.pdf" descr="pasted-image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0" y="854066"/>
            <a:ext cx="1675210" cy="24040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47542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32327" y="29765"/>
            <a:ext cx="7179713" cy="656054"/>
          </a:xfrm>
        </p:spPr>
        <p:txBody>
          <a:bodyPr>
            <a:noAutofit/>
          </a:bodyPr>
          <a:lstStyle/>
          <a:p>
            <a:r>
              <a:rPr lang="en-US" altLang="ja-JP" sz="2800" dirty="0">
                <a:latin typeface="Lato" panose="020F0502020204030203" pitchFamily="34" charset="77"/>
              </a:rPr>
              <a:t>Imperfect knowledge in hadronic interaction</a:t>
            </a:r>
            <a:endParaRPr lang="ja-JP" altLang="en-US" sz="2800" dirty="0">
              <a:latin typeface="Lato" panose="020F0502020204030203" pitchFamily="34" charset="77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46"/>
            <a:ext cx="3567160" cy="36395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9774" y="4787541"/>
            <a:ext cx="4691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2" indent="-401822">
              <a:buFont typeface="Wingdings" pitchFamily="2" charset="2"/>
              <a:buChar char="§"/>
            </a:pPr>
            <a:r>
              <a:rPr lang="en-US" altLang="ja-JP" sz="2250" dirty="0"/>
              <a:t>Auger</a:t>
            </a:r>
            <a:r>
              <a:rPr kumimoji="1" lang="en-US" altLang="ja-JP" sz="2250" dirty="0"/>
              <a:t>: different &lt;</a:t>
            </a:r>
            <a:r>
              <a:rPr kumimoji="1" lang="en-US" altLang="ja-JP" sz="2250" dirty="0" err="1"/>
              <a:t>lnA</a:t>
            </a:r>
            <a:r>
              <a:rPr kumimoji="1" lang="en-US" altLang="ja-JP" sz="2250" dirty="0"/>
              <a:t>&gt; with different analysis, different model,</a:t>
            </a:r>
            <a:r>
              <a:rPr kumimoji="1" lang="is-IS" altLang="ja-JP" sz="2250" dirty="0"/>
              <a:t>…</a:t>
            </a:r>
            <a:endParaRPr lang="en-US" altLang="ja-JP" sz="2250" baseline="-25000" dirty="0"/>
          </a:p>
          <a:p>
            <a:pPr marL="401822" indent="-401822">
              <a:buFont typeface="Wingdings" pitchFamily="2" charset="2"/>
              <a:buChar char="§"/>
            </a:pPr>
            <a:r>
              <a:rPr kumimoji="1" lang="en-US" altLang="ja-JP" sz="2250" dirty="0"/>
              <a:t>PRD 96, 122003 (2017)</a:t>
            </a:r>
            <a:endParaRPr kumimoji="1" lang="ja-JP" altLang="en-US" sz="225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40" y="792619"/>
            <a:ext cx="2501900" cy="2552700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4548788" y="792618"/>
            <a:ext cx="4725585" cy="5465539"/>
            <a:chOff x="-501422" y="1381336"/>
            <a:chExt cx="4630932" cy="546554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-501422" y="5492082"/>
              <a:ext cx="4630932" cy="1354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01822" indent="-401822">
                <a:lnSpc>
                  <a:spcPts val="2531"/>
                </a:lnSpc>
                <a:buFont typeface="Wingdings" pitchFamily="2" charset="2"/>
                <a:buChar char="§"/>
              </a:pPr>
              <a:r>
                <a:rPr kumimoji="1" lang="en-US" altLang="ja-JP" sz="1969" dirty="0"/>
                <a:t>Telescope Array: expected muon purity vs. </a:t>
              </a:r>
              <a:r>
                <a:rPr lang="en-US" altLang="ja-JP" sz="1969" dirty="0" err="1"/>
                <a:t>N</a:t>
              </a:r>
              <a:r>
                <a:rPr lang="en-US" altLang="ja-JP" sz="1969" baseline="-25000" dirty="0" err="1"/>
                <a:t>data</a:t>
              </a:r>
              <a:r>
                <a:rPr lang="en-US" altLang="ja-JP" sz="1969" dirty="0"/>
                <a:t>/N</a:t>
              </a:r>
              <a:r>
                <a:rPr lang="en-US" altLang="ja-JP" sz="1969" baseline="-25000" dirty="0"/>
                <a:t>MC</a:t>
              </a:r>
            </a:p>
            <a:p>
              <a:pPr marL="401822" indent="-401822">
                <a:lnSpc>
                  <a:spcPts val="2531"/>
                </a:lnSpc>
                <a:buFont typeface="Wingdings" pitchFamily="2" charset="2"/>
                <a:buChar char="§"/>
              </a:pPr>
              <a:r>
                <a:rPr kumimoji="1" lang="en-US" altLang="ja-JP" sz="1969" dirty="0"/>
                <a:t>Muon excess as Auger pointed out</a:t>
              </a:r>
            </a:p>
            <a:p>
              <a:pPr marL="401822" indent="-401822">
                <a:lnSpc>
                  <a:spcPts val="2531"/>
                </a:lnSpc>
                <a:buFont typeface="Wingdings" pitchFamily="2" charset="2"/>
                <a:buChar char="§"/>
              </a:pPr>
              <a:r>
                <a:rPr lang="en-US" altLang="ja-JP" sz="1969" dirty="0"/>
                <a:t>PhD thesis of </a:t>
              </a:r>
              <a:r>
                <a:rPr lang="en-US" altLang="ja-JP" sz="1969" dirty="0" err="1"/>
                <a:t>R.Takeishi</a:t>
              </a:r>
              <a:r>
                <a:rPr lang="en-US" altLang="ja-JP" sz="1969" dirty="0"/>
                <a:t> (2017)</a:t>
              </a:r>
              <a:endParaRPr kumimoji="1" lang="ja-JP" altLang="en-US" sz="1969" dirty="0"/>
            </a:p>
          </p:txBody>
        </p:sp>
        <p:grpSp>
          <p:nvGrpSpPr>
            <p:cNvPr id="11" name="図形グループ 10"/>
            <p:cNvGrpSpPr/>
            <p:nvPr/>
          </p:nvGrpSpPr>
          <p:grpSpPr>
            <a:xfrm>
              <a:off x="113435" y="1381336"/>
              <a:ext cx="3758997" cy="4109284"/>
              <a:chOff x="113435" y="1381336"/>
              <a:chExt cx="3758997" cy="4109284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435" y="1935916"/>
                <a:ext cx="3758997" cy="3554704"/>
              </a:xfrm>
              <a:prstGeom prst="rect">
                <a:avLst/>
              </a:prstGeom>
            </p:spPr>
          </p:pic>
          <p:sp>
            <p:nvSpPr>
              <p:cNvPr id="9" name="円/楕円 8"/>
              <p:cNvSpPr/>
              <p:nvPr/>
            </p:nvSpPr>
            <p:spPr>
              <a:xfrm>
                <a:off x="853440" y="1984684"/>
                <a:ext cx="1048512" cy="209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600"/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72411" y="1381336"/>
                <a:ext cx="2449339" cy="698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969" dirty="0">
                    <a:solidFill>
                      <a:srgbClr val="FF0000"/>
                    </a:solidFill>
                  </a:rPr>
                  <a:t>18.8&lt; log(E/eV) &lt; 19.2</a:t>
                </a:r>
              </a:p>
              <a:p>
                <a:r>
                  <a:rPr kumimoji="1" lang="en-US" altLang="ja-JP" sz="1969" dirty="0">
                    <a:solidFill>
                      <a:srgbClr val="FF0000"/>
                    </a:solidFill>
                  </a:rPr>
                  <a:t>2000m&lt;R&lt;4000m</a:t>
                </a:r>
                <a:endParaRPr kumimoji="1" lang="ja-JP" altLang="en-US" sz="360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12" name="図 4" descr="img_0089_mid.jpg">
            <a:extLst>
              <a:ext uri="{FF2B5EF4-FFF2-40B4-BE49-F238E27FC236}">
                <a16:creationId xmlns:a16="http://schemas.microsoft.com/office/drawing/2014/main" id="{5FACF4A3-01C6-574C-8FE3-47986F742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8" y="0"/>
            <a:ext cx="1804179" cy="135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7890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HECR Physics at LHC: LHCf Physics"/>
          <p:cNvSpPr txBox="1">
            <a:spLocks noGrp="1"/>
          </p:cNvSpPr>
          <p:nvPr>
            <p:ph type="title"/>
          </p:nvPr>
        </p:nvSpPr>
        <p:spPr>
          <a:xfrm>
            <a:off x="1832326" y="116632"/>
            <a:ext cx="6909837" cy="656054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77"/>
              </a:rPr>
              <a:t>HECR Physics at LHC: </a:t>
            </a:r>
            <a:r>
              <a:rPr lang="en-US" dirty="0" err="1">
                <a:latin typeface="Lato" panose="020F0502020204030203" pitchFamily="34" charset="77"/>
              </a:rPr>
              <a:t>LHCf</a:t>
            </a:r>
            <a:r>
              <a:rPr lang="en-US" dirty="0">
                <a:latin typeface="Lato" panose="020F0502020204030203" pitchFamily="34" charset="77"/>
              </a:rPr>
              <a:t> Physics</a:t>
            </a:r>
          </a:p>
        </p:txBody>
      </p:sp>
      <p:sp>
        <p:nvSpPr>
          <p:cNvPr id="176" name="Rettangolo"/>
          <p:cNvSpPr/>
          <p:nvPr/>
        </p:nvSpPr>
        <p:spPr>
          <a:xfrm>
            <a:off x="7324111" y="2593371"/>
            <a:ext cx="1342768" cy="155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rtl="0" hangingPunct="0">
              <a:defRPr>
                <a:solidFill>
                  <a:srgbClr val="FFFFFF"/>
                </a:solidFill>
              </a:defRPr>
            </a:pPr>
            <a:endParaRPr sz="1266">
              <a:solidFill>
                <a:srgbClr val="FFFFFF"/>
              </a:solidFill>
              <a:latin typeface="Helvetica Neue Light"/>
              <a:ea typeface="Helvetica Neue Light"/>
              <a:cs typeface="Helvetica Neue Light"/>
            </a:endParaRPr>
          </a:p>
        </p:txBody>
      </p:sp>
      <p:sp>
        <p:nvSpPr>
          <p:cNvPr id="186" name="LHCf —&gt;use LHC…"/>
          <p:cNvSpPr txBox="1"/>
          <p:nvPr/>
        </p:nvSpPr>
        <p:spPr>
          <a:xfrm>
            <a:off x="5997540" y="4577834"/>
            <a:ext cx="3146460" cy="20760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6789" tIns="26789" rIns="26789" bIns="26789" numCol="1" anchor="ctr">
            <a:spAutoFit/>
          </a:bodyPr>
          <a:lstStyle/>
          <a:p>
            <a:pPr defTabSz="321457" hangingPunct="0">
              <a:lnSpc>
                <a:spcPct val="120000"/>
              </a:lnSpc>
              <a:buClr>
                <a:srgbClr val="D834D6"/>
              </a:buClr>
              <a:defRPr sz="2600">
                <a:solidFill>
                  <a:srgbClr val="942193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828" dirty="0">
                <a:solidFill>
                  <a:srgbClr val="942193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LHCf —&gt;use LHC</a:t>
            </a:r>
          </a:p>
          <a:p>
            <a:pPr hangingPunct="0">
              <a:lnSpc>
                <a:spcPct val="120000"/>
              </a:lnSpc>
              <a:spcBef>
                <a:spcPts val="281"/>
              </a:spcBef>
              <a:buClr>
                <a:srgbClr val="00A500"/>
              </a:buClr>
              <a:defRPr sz="18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1266" spc="-51" dirty="0">
                <a:solidFill>
                  <a:srgbClr val="0433FF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6.5 TeV+6.5 TeV⇒E</a:t>
            </a:r>
            <a:r>
              <a:rPr sz="1266" spc="-51" baseline="-5999" dirty="0">
                <a:solidFill>
                  <a:srgbClr val="0433FF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lab</a:t>
            </a:r>
            <a:r>
              <a:rPr sz="1266" spc="-51" dirty="0">
                <a:solidFill>
                  <a:srgbClr val="0433FF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=9*10</a:t>
            </a:r>
            <a:r>
              <a:rPr sz="1266" spc="-51" baseline="31999" dirty="0">
                <a:solidFill>
                  <a:srgbClr val="0433FF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16</a:t>
            </a:r>
            <a:r>
              <a:rPr sz="1266" spc="-51" dirty="0">
                <a:solidFill>
                  <a:srgbClr val="0433FF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 eV</a:t>
            </a:r>
          </a:p>
          <a:p>
            <a:pPr hangingPunct="0">
              <a:lnSpc>
                <a:spcPct val="120000"/>
              </a:lnSpc>
              <a:spcBef>
                <a:spcPts val="281"/>
              </a:spcBef>
              <a:buClr>
                <a:srgbClr val="00A500"/>
              </a:buClr>
              <a:defRPr sz="18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3.5 TeV+3.5 TeV⇒E</a:t>
            </a:r>
            <a:r>
              <a:rPr sz="1266" spc="-51" baseline="-5999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lab</a:t>
            </a: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=2.6*10</a:t>
            </a:r>
            <a:r>
              <a:rPr sz="1266" spc="-51" baseline="31999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16</a:t>
            </a: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 eV</a:t>
            </a:r>
          </a:p>
          <a:p>
            <a:pPr hangingPunct="0">
              <a:lnSpc>
                <a:spcPct val="120000"/>
              </a:lnSpc>
              <a:spcBef>
                <a:spcPts val="281"/>
              </a:spcBef>
              <a:buClr>
                <a:srgbClr val="00A500"/>
              </a:buClr>
              <a:defRPr sz="1800">
                <a:solidFill>
                  <a:srgbClr val="006288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450 GeV+450 GeV⇒E</a:t>
            </a:r>
            <a:r>
              <a:rPr sz="1266" spc="-51" baseline="-5999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lab</a:t>
            </a: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=2*10</a:t>
            </a:r>
            <a:r>
              <a:rPr sz="1266" spc="-51" baseline="31999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14</a:t>
            </a:r>
            <a:r>
              <a:rPr sz="1266" spc="-51" dirty="0">
                <a:solidFill>
                  <a:srgbClr val="1178CA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 eV</a:t>
            </a:r>
          </a:p>
          <a:p>
            <a:pPr defTabSz="321457" hangingPunct="0">
              <a:lnSpc>
                <a:spcPct val="120000"/>
              </a:lnSpc>
              <a:buClr>
                <a:srgbClr val="00A500"/>
              </a:buClr>
              <a:defRPr sz="2500">
                <a:solidFill>
                  <a:srgbClr val="942193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758" dirty="0">
                <a:solidFill>
                  <a:srgbClr val="942193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to calibrate MCs</a:t>
            </a:r>
          </a:p>
          <a:p>
            <a:pPr algn="just" defTabSz="321457" hangingPunct="0">
              <a:lnSpc>
                <a:spcPct val="120000"/>
              </a:lnSpc>
              <a:buClr>
                <a:srgbClr val="00A500"/>
              </a:buClr>
              <a:defRPr sz="2200" spc="-176">
                <a:solidFill>
                  <a:srgbClr val="FFE181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547" spc="-124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In addition: p-Pb collision at 5.02&amp;8TeV to study nuclear effect</a:t>
            </a:r>
          </a:p>
        </p:txBody>
      </p:sp>
      <p:pic>
        <p:nvPicPr>
          <p:cNvPr id="185" name="LHCf —&gt;use LHC…" descr="LHCf —&gt;use LHC…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11" y="4547112"/>
            <a:ext cx="3200039" cy="2189580"/>
          </a:xfrm>
          <a:prstGeom prst="rect">
            <a:avLst/>
          </a:prstGeom>
          <a:effectLst/>
        </p:spPr>
      </p:pic>
      <p:sp>
        <p:nvSpPr>
          <p:cNvPr id="188" name="Energy – ESD &gt; EFD : discrepancy – missing energy (μ,ν) in FD : uncertainty…"/>
          <p:cNvSpPr txBox="1"/>
          <p:nvPr/>
        </p:nvSpPr>
        <p:spPr>
          <a:xfrm>
            <a:off x="107559" y="1268760"/>
            <a:ext cx="3914172" cy="2873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21457" indent="-321457" defTabSz="321457" hangingPunct="0">
              <a:lnSpc>
                <a:spcPct val="90000"/>
              </a:lnSpc>
              <a:spcBef>
                <a:spcPts val="844"/>
              </a:spcBef>
              <a:buSzPct val="100000"/>
              <a:buFont typeface="Wingdings" charset="2"/>
              <a:buChar char="§"/>
              <a:defRPr sz="2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Energy</a:t>
            </a:r>
            <a:b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</a:b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– E</a:t>
            </a:r>
            <a:r>
              <a:rPr sz="1828" baseline="-30769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SD </a:t>
            </a: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&gt; E</a:t>
            </a:r>
            <a:r>
              <a:rPr sz="1828" baseline="-30769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FD </a:t>
            </a: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:</a:t>
            </a:r>
            <a:endParaRPr lang="en-US" sz="1828" dirty="0">
              <a:solidFill>
                <a:srgbClr val="000000"/>
              </a:solidFill>
              <a:latin typeface="Helvetica Neue Light"/>
              <a:ea typeface="Chalkduster"/>
              <a:cs typeface="Helvetica Neue Light"/>
              <a:sym typeface="Chalkduster"/>
            </a:endParaRPr>
          </a:p>
          <a:p>
            <a:pPr defTabSz="321457" hangingPunct="0">
              <a:lnSpc>
                <a:spcPct val="90000"/>
              </a:lnSpc>
              <a:spcBef>
                <a:spcPts val="844"/>
              </a:spcBef>
              <a:buSzPct val="45000"/>
              <a:defRPr sz="2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	</a:t>
            </a:r>
            <a:r>
              <a:rPr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discrepancy</a:t>
            </a:r>
            <a:br>
              <a:rPr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</a:b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– missing energy (μ,ν) in FD : </a:t>
            </a:r>
            <a:r>
              <a:rPr lang="en-US"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	</a:t>
            </a:r>
            <a:r>
              <a:rPr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uncertainty</a:t>
            </a:r>
          </a:p>
          <a:p>
            <a:pPr marL="321457" indent="-321457" defTabSz="321457" hangingPunct="0">
              <a:lnSpc>
                <a:spcPct val="80000"/>
              </a:lnSpc>
              <a:spcBef>
                <a:spcPts val="844"/>
              </a:spcBef>
              <a:buSzPct val="100000"/>
              <a:buFont typeface="Arial"/>
              <a:buChar char="•"/>
              <a:defRPr sz="2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Mass</a:t>
            </a:r>
            <a:b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</a:b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– Mass vs. X</a:t>
            </a:r>
            <a:r>
              <a:rPr sz="1828" baseline="-30769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max </a:t>
            </a: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in FD:</a:t>
            </a:r>
            <a:endParaRPr lang="en-US" sz="1828" dirty="0">
              <a:solidFill>
                <a:srgbClr val="000000"/>
              </a:solidFill>
              <a:latin typeface="Helvetica Neue Light"/>
              <a:ea typeface="Chalkduster"/>
              <a:cs typeface="Helvetica Neue Light"/>
              <a:sym typeface="Chalkduster"/>
            </a:endParaRPr>
          </a:p>
          <a:p>
            <a:pPr defTabSz="321457" hangingPunct="0">
              <a:lnSpc>
                <a:spcPct val="80000"/>
              </a:lnSpc>
              <a:spcBef>
                <a:spcPts val="844"/>
              </a:spcBef>
              <a:buSzPct val="100000"/>
              <a:defRPr sz="2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	</a:t>
            </a:r>
            <a:r>
              <a:rPr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uncertainty</a:t>
            </a:r>
            <a:b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</a:br>
            <a:r>
              <a:rPr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– Mass vs. e/μ or μ excess in SD : </a:t>
            </a:r>
            <a:endParaRPr lang="en-US" sz="1828" dirty="0">
              <a:solidFill>
                <a:srgbClr val="000000"/>
              </a:solidFill>
              <a:latin typeface="Helvetica Neue Light"/>
              <a:ea typeface="Chalkduster"/>
              <a:cs typeface="Helvetica Neue Light"/>
              <a:sym typeface="Chalkduster"/>
            </a:endParaRPr>
          </a:p>
          <a:p>
            <a:pPr defTabSz="321457" hangingPunct="0">
              <a:lnSpc>
                <a:spcPct val="80000"/>
              </a:lnSpc>
              <a:spcBef>
                <a:spcPts val="844"/>
              </a:spcBef>
              <a:buSzPct val="100000"/>
              <a:defRPr sz="26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1828" dirty="0">
                <a:solidFill>
                  <a:srgbClr val="000000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	</a:t>
            </a:r>
            <a:r>
              <a:rPr sz="1828" dirty="0">
                <a:solidFill>
                  <a:srgbClr val="660066"/>
                </a:solidFill>
                <a:latin typeface="Helvetica Neue Light"/>
                <a:ea typeface="Chalkduster"/>
                <a:cs typeface="Helvetica Neue Light"/>
                <a:sym typeface="Chalkduster"/>
              </a:rPr>
              <a:t>discrepancy</a:t>
            </a:r>
          </a:p>
        </p:txBody>
      </p:sp>
      <p:pic>
        <p:nvPicPr>
          <p:cNvPr id="189" name="image43.pdf" descr="image43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649" y="3789040"/>
            <a:ext cx="800150" cy="91857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Model-originated uncertainties or even discrepancies"/>
          <p:cNvSpPr txBox="1"/>
          <p:nvPr/>
        </p:nvSpPr>
        <p:spPr>
          <a:xfrm>
            <a:off x="1832326" y="646765"/>
            <a:ext cx="4841716" cy="63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600"/>
            </a:lvl1pPr>
          </a:lstStyle>
          <a:p>
            <a:pPr algn="l" rtl="0" hangingPunct="0"/>
            <a:r>
              <a:rPr sz="1828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rPr>
              <a:t>Model-originated uncertainties or even discrepancies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716302" y="1242019"/>
            <a:ext cx="5480301" cy="3275644"/>
            <a:chOff x="-287557" y="732188"/>
            <a:chExt cx="9454921" cy="5684066"/>
          </a:xfrm>
        </p:grpSpPr>
        <p:pic>
          <p:nvPicPr>
            <p:cNvPr id="19" name="Picture 6" descr="eas_in_atmosphere2"/>
            <p:cNvPicPr>
              <a:picLocks noChangeAspect="1" noChangeArrowheads="1"/>
            </p:cNvPicPr>
            <p:nvPr/>
          </p:nvPicPr>
          <p:blipFill>
            <a:blip r:embed="rId4" cstate="screen">
              <a:lum bright="-2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836712"/>
              <a:ext cx="4086498" cy="5579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8"/>
            <p:cNvSpPr>
              <a:spLocks noChangeArrowheads="1"/>
            </p:cNvSpPr>
            <p:nvPr/>
          </p:nvSpPr>
          <p:spPr bwMode="auto">
            <a:xfrm>
              <a:off x="3110503" y="732188"/>
              <a:ext cx="536575" cy="637478"/>
            </a:xfrm>
            <a:prstGeom prst="ellipse">
              <a:avLst/>
            </a:prstGeom>
            <a:noFill/>
            <a:ln w="60325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3281" tIns="32906" rIns="63281" bIns="32906" anchor="ctr">
              <a:spAutoFit/>
            </a:bodyPr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 rot="882393">
              <a:off x="3059887" y="1470996"/>
              <a:ext cx="215900" cy="1152525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-287557" y="1788187"/>
              <a:ext cx="1740100" cy="1226738"/>
            </a:xfrm>
            <a:prstGeom prst="rect">
              <a:avLst/>
            </a:prstGeom>
            <a:solidFill>
              <a:schemeClr val="bg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63281" tIns="32906" rIns="63281" bIns="32906">
              <a:spAutoFit/>
            </a:bodyPr>
            <a:lstStyle/>
            <a:p>
              <a:pPr algn="l" rtl="0" hangingPunct="0">
                <a:lnSpc>
                  <a:spcPct val="80000"/>
                </a:lnSpc>
              </a:pPr>
              <a:r>
                <a:rPr lang="en-US" altLang="ja-JP" sz="140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④ </a:t>
              </a: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secondary interactions</a:t>
              </a:r>
            </a:p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nucleon, </a:t>
              </a:r>
              <a:r>
                <a:rPr lang="en-US" altLang="ja-JP" sz="1266" dirty="0">
                  <a:solidFill>
                    <a:srgbClr val="000000"/>
                  </a:solidFill>
                  <a:latin typeface="Symbol" charset="0"/>
                  <a:ea typeface="Helvetica Neue Light"/>
                  <a:cs typeface="Helvetica Neue Light"/>
                </a:rPr>
                <a:t>p</a:t>
              </a: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  </a:t>
              </a: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 rot="12157777">
              <a:off x="1482350" y="2924931"/>
              <a:ext cx="653620" cy="243685"/>
            </a:xfrm>
            <a:prstGeom prst="leftArrow">
              <a:avLst>
                <a:gd name="adj1" fmla="val 50000"/>
                <a:gd name="adj2" fmla="val 13261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 rot="882393">
              <a:off x="2119409" y="2826196"/>
              <a:ext cx="482600" cy="917575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4376413" y="908720"/>
              <a:ext cx="3807455" cy="490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lIns="63281" tIns="32906" rIns="63281" bIns="32906">
              <a:spAutoFit/>
            </a:bodyPr>
            <a:lstStyle/>
            <a:p>
              <a:pPr algn="l" rtl="0" hangingPunct="0"/>
              <a:r>
                <a:rPr lang="en-US" altLang="ja-JP" sz="140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① Inelastic cross section </a:t>
              </a: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4763845" y="1633051"/>
              <a:ext cx="4272651" cy="7009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large</a:t>
              </a:r>
              <a:r>
                <a:rPr lang="en-US" altLang="ja-JP" sz="1266" dirty="0">
                  <a:solidFill>
                    <a:srgbClr val="000000"/>
                  </a:solidFill>
                  <a:latin typeface="Symbol" charset="0"/>
                  <a:ea typeface="Helvetica Neue Light"/>
                  <a:cs typeface="Helvetica Neue Light"/>
                </a:rPr>
                <a:t> s: </a:t>
              </a: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rapid development</a:t>
              </a:r>
            </a:p>
            <a:p>
              <a:pPr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small </a:t>
              </a:r>
              <a:r>
                <a:rPr lang="en-US" altLang="ja-JP" sz="1266" dirty="0">
                  <a:solidFill>
                    <a:srgbClr val="000000"/>
                  </a:solidFill>
                  <a:latin typeface="Symbol" charset="0"/>
                  <a:ea typeface="Helvetica Neue Light"/>
                  <a:cs typeface="Helvetica Neue Light"/>
                </a:rPr>
                <a:t>s:</a:t>
              </a: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 deep penetrating</a:t>
              </a:r>
            </a:p>
          </p:txBody>
        </p:sp>
        <p:sp>
          <p:nvSpPr>
            <p:cNvPr id="27" name="AutoShape 20"/>
            <p:cNvSpPr>
              <a:spLocks noChangeArrowheads="1"/>
            </p:cNvSpPr>
            <p:nvPr/>
          </p:nvSpPr>
          <p:spPr bwMode="auto">
            <a:xfrm>
              <a:off x="3630465" y="908721"/>
              <a:ext cx="774130" cy="360040"/>
            </a:xfrm>
            <a:prstGeom prst="leftArrow">
              <a:avLst>
                <a:gd name="adj1" fmla="val 50000"/>
                <a:gd name="adj2" fmla="val 13261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4483217" y="2557471"/>
              <a:ext cx="4684147" cy="490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281" tIns="32906" rIns="63281" bIns="32906">
              <a:spAutoFit/>
            </a:bodyPr>
            <a:lstStyle/>
            <a:p>
              <a:pPr algn="l" rtl="0" hangingPunct="0"/>
              <a:r>
                <a:rPr lang="en-US" altLang="ja-JP" sz="1406" b="1" dirty="0">
                  <a:solidFill>
                    <a:srgbClr val="FF3300"/>
                  </a:solidFill>
                  <a:latin typeface="Arial" charset="0"/>
                  <a:ea typeface="Helvetica Neue Light"/>
                  <a:cs typeface="Helvetica Neue Light"/>
                </a:rPr>
                <a:t>② Forward energy spectrum  </a:t>
              </a:r>
            </a:p>
          </p:txBody>
        </p:sp>
        <p:sp>
          <p:nvSpPr>
            <p:cNvPr id="29" name="AutoShape 13"/>
            <p:cNvSpPr>
              <a:spLocks noChangeArrowheads="1"/>
            </p:cNvSpPr>
            <p:nvPr/>
          </p:nvSpPr>
          <p:spPr bwMode="auto">
            <a:xfrm rot="1313725">
              <a:off x="3392032" y="2384772"/>
              <a:ext cx="1271587" cy="239713"/>
            </a:xfrm>
            <a:prstGeom prst="leftArrow">
              <a:avLst>
                <a:gd name="adj1" fmla="val 50000"/>
                <a:gd name="adj2" fmla="val 13261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rtl="0" hangingPunct="0"/>
              <a:endParaRPr lang="en-US" sz="1266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endParaRPr>
            </a:p>
          </p:txBody>
        </p:sp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5414341" y="3153162"/>
              <a:ext cx="3622154" cy="97134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softer shallow development</a:t>
              </a:r>
            </a:p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harder deep penetrating</a:t>
              </a: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4572497" y="4677837"/>
              <a:ext cx="4463999" cy="1241713"/>
            </a:xfrm>
            <a:prstGeom prst="rect">
              <a:avLst/>
            </a:prstGeom>
            <a:noFill/>
            <a:ln w="31750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large k (</a:t>
              </a:r>
              <a:r>
                <a:rPr lang="en-US" altLang="ja-JP" sz="1266" dirty="0">
                  <a:solidFill>
                    <a:srgbClr val="000000"/>
                  </a:solidFill>
                  <a:latin typeface="Symbol" charset="0"/>
                  <a:ea typeface="Helvetica Neue Light"/>
                  <a:cs typeface="Helvetica Neue Light"/>
                </a:rPr>
                <a:t>p</a:t>
              </a:r>
              <a:r>
                <a:rPr lang="en-US" altLang="ja-JP" sz="1266" baseline="30000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0</a:t>
              </a: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s carry more energy)</a:t>
              </a:r>
            </a:p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    rapid development</a:t>
              </a:r>
            </a:p>
            <a:p>
              <a:pPr algn="l" rtl="0" hangingPunct="0">
                <a:lnSpc>
                  <a:spcPct val="80000"/>
                </a:lnSpc>
              </a:pPr>
              <a:r>
                <a:rPr lang="en-US" altLang="ja-JP" sz="1266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If small k (baryons carry more energy) deep penetrating</a:t>
              </a:r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4297997" y="4177030"/>
              <a:ext cx="4455709" cy="490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281" tIns="32906" rIns="63281" bIns="32906">
              <a:spAutoFit/>
            </a:bodyPr>
            <a:lstStyle/>
            <a:p>
              <a:pPr marL="321457" indent="-321457" hangingPunct="0">
                <a:buFont typeface="+mj-ea"/>
                <a:buAutoNum type="circleNumDbPlain" startAt="3"/>
              </a:pPr>
              <a:r>
                <a:rPr lang="en-US" altLang="ja-JP" sz="1406" b="1" dirty="0">
                  <a:solidFill>
                    <a:srgbClr val="FF3300"/>
                  </a:solidFill>
                  <a:latin typeface="Arial" charset="0"/>
                  <a:ea typeface="Helvetica Neue Light"/>
                  <a:cs typeface="Helvetica Neue Light"/>
                </a:rPr>
                <a:t>Inelasticity </a:t>
              </a:r>
              <a:r>
                <a:rPr lang="en-US" altLang="ja-JP" sz="1266" b="1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k=1-E</a:t>
              </a:r>
              <a:r>
                <a:rPr lang="en-US" altLang="ja-JP" sz="1266" b="1" baseline="-25000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lead</a:t>
              </a:r>
              <a:r>
                <a:rPr lang="en-US" altLang="ja-JP" sz="1266" b="1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/</a:t>
              </a:r>
              <a:r>
                <a:rPr lang="en-US" altLang="ja-JP" sz="1266" b="1" dirty="0" err="1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E</a:t>
              </a:r>
              <a:r>
                <a:rPr lang="en-US" altLang="ja-JP" sz="1266" b="1" baseline="-25000" dirty="0" err="1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avail</a:t>
              </a:r>
              <a:r>
                <a:rPr lang="en-US" altLang="ja-JP" sz="1266" b="1" dirty="0">
                  <a:solidFill>
                    <a:srgbClr val="000000"/>
                  </a:solidFill>
                  <a:latin typeface="Arial" charset="0"/>
                  <a:ea typeface="Helvetica Neue Light"/>
                  <a:cs typeface="Helvetica Neue Light"/>
                </a:rPr>
                <a:t> </a:t>
              </a:r>
              <a:r>
                <a:rPr lang="en-US" altLang="ja-JP" sz="1406" b="1" dirty="0">
                  <a:solidFill>
                    <a:srgbClr val="FF3300"/>
                  </a:solidFill>
                  <a:latin typeface="Arial" charset="0"/>
                  <a:ea typeface="Helvetica Neue Light"/>
                  <a:cs typeface="Helvetica Neue Light"/>
                </a:rPr>
                <a:t> </a:t>
              </a:r>
            </a:p>
          </p:txBody>
        </p:sp>
      </p:grpSp>
      <p:sp>
        <p:nvSpPr>
          <p:cNvPr id="34" name="nExtrapolation to high energy precise measurements in lower energies are crucial"/>
          <p:cNvSpPr txBox="1"/>
          <p:nvPr/>
        </p:nvSpPr>
        <p:spPr>
          <a:xfrm>
            <a:off x="3332649" y="2685942"/>
            <a:ext cx="1275493" cy="6369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numCol="1" anchor="ctr">
            <a:spAutoFit/>
          </a:bodyPr>
          <a:lstStyle/>
          <a:p>
            <a:pPr defTabSz="321457" hangingPunct="0">
              <a:lnSpc>
                <a:spcPct val="80000"/>
              </a:lnSpc>
              <a:defRPr sz="1200">
                <a:uFill>
                  <a:solidFill>
                    <a:srgbClr val="FFFFFF"/>
                  </a:solidFill>
                </a:uFill>
                <a:latin typeface="Myriad Pro"/>
                <a:ea typeface="Myriad Pro"/>
                <a:cs typeface="Myriad Pro"/>
                <a:sym typeface="Myriad Pro"/>
              </a:defRPr>
            </a:pPr>
            <a:br>
              <a:rPr sz="1125" dirty="0">
                <a:solidFill>
                  <a:srgbClr val="000000"/>
                </a:solidFill>
                <a:uFill>
                  <a:solidFill>
                    <a:srgbClr val="FF6600"/>
                  </a:solidFill>
                </a:uFill>
                <a:latin typeface="Myriad Pro"/>
                <a:ea typeface="Myriad Pro"/>
                <a:cs typeface="Myriad Pro"/>
                <a:sym typeface="Myriad Pro"/>
              </a:rPr>
            </a:br>
            <a:r>
              <a:rPr sz="1969" dirty="0">
                <a:solidFill>
                  <a:srgbClr val="000000"/>
                </a:solidFill>
                <a:uFill>
                  <a:solidFill>
                    <a:srgbClr val="FF6600"/>
                  </a:solidFill>
                </a:uFill>
                <a:latin typeface="Wingdings 2"/>
                <a:ea typeface="Wingdings 2"/>
                <a:cs typeface="Wingdings 2"/>
                <a:sym typeface="Wingdings 2"/>
              </a:rPr>
              <a:t>n</a:t>
            </a:r>
            <a:r>
              <a:rPr lang="en-US" sz="1406" dirty="0">
                <a:solidFill>
                  <a:srgbClr val="000000"/>
                </a:solidFill>
                <a:uFill>
                  <a:solidFill>
                    <a:srgbClr val="FF6600"/>
                  </a:solidFill>
                </a:uFill>
                <a:latin typeface="Myriad Pro"/>
                <a:ea typeface="Myriad Pro"/>
                <a:cs typeface="Myriad Pro"/>
                <a:sym typeface="Myriad Pro"/>
              </a:rPr>
              <a:t>Nuclear effects</a:t>
            </a:r>
            <a:endParaRPr sz="1406" dirty="0">
              <a:solidFill>
                <a:srgbClr val="000000"/>
              </a:solidFill>
              <a:uFill>
                <a:solidFill>
                  <a:srgbClr val="FF6600"/>
                </a:solidFill>
              </a:uFill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35" name="p-Pb"/>
          <p:cNvSpPr txBox="1"/>
          <p:nvPr/>
        </p:nvSpPr>
        <p:spPr>
          <a:xfrm>
            <a:off x="3397452" y="1229124"/>
            <a:ext cx="535404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rtl="0" hangingPunct="0"/>
            <a:r>
              <a:rPr sz="1687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rPr>
              <a:t>p-Pb</a:t>
            </a:r>
          </a:p>
        </p:txBody>
      </p:sp>
      <p:sp>
        <p:nvSpPr>
          <p:cNvPr id="36" name="p-p + p-Pb"/>
          <p:cNvSpPr txBox="1"/>
          <p:nvPr/>
        </p:nvSpPr>
        <p:spPr>
          <a:xfrm>
            <a:off x="6859488" y="897302"/>
            <a:ext cx="1114088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/>
          <a:p>
            <a:pPr rtl="0" hangingPunct="0"/>
            <a:r>
              <a:rPr sz="1687" dirty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</a:rPr>
              <a:t>p-p + p-Pb</a:t>
            </a:r>
          </a:p>
        </p:txBody>
      </p:sp>
      <p:pic>
        <p:nvPicPr>
          <p:cNvPr id="190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30" y="4335448"/>
            <a:ext cx="2705696" cy="225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648" y="4568287"/>
            <a:ext cx="2687199" cy="2245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図 4" descr="img_0089_mid.jpg">
            <a:extLst>
              <a:ext uri="{FF2B5EF4-FFF2-40B4-BE49-F238E27FC236}">
                <a16:creationId xmlns:a16="http://schemas.microsoft.com/office/drawing/2014/main" id="{FEF589D4-C750-414B-9357-EBAB471C5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230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 advAuto="0"/>
      <p:bldP spid="171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326" y="86756"/>
            <a:ext cx="7311673" cy="656054"/>
          </a:xfrm>
        </p:spPr>
        <p:txBody>
          <a:bodyPr>
            <a:normAutofit fontScale="90000"/>
          </a:bodyPr>
          <a:lstStyle/>
          <a:p>
            <a:r>
              <a:rPr lang="en-US" sz="2812" dirty="0">
                <a:latin typeface="Lato" panose="020F0502020204030203" pitchFamily="34" charset="77"/>
              </a:rPr>
              <a:t>First models tuning after the first LHC data</a:t>
            </a:r>
            <a:br>
              <a:rPr lang="en-US" sz="2812" dirty="0">
                <a:latin typeface="Lato" panose="020F0502020204030203" pitchFamily="34" charset="77"/>
              </a:rPr>
            </a:br>
            <a:r>
              <a:rPr lang="en-US" sz="2812" dirty="0">
                <a:latin typeface="Lato" panose="020F0502020204030203" pitchFamily="34" charset="77"/>
              </a:rPr>
              <a:t>(EPOS, QGSJET and SIBYLL)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2352" y="6219452"/>
            <a:ext cx="7941787" cy="676465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898" dirty="0">
                <a:solidFill>
                  <a:schemeClr val="accent1"/>
                </a:solidFill>
              </a:rPr>
              <a:t>Significant reduction of differences btw different hadronic interaction models!!!</a:t>
            </a:r>
          </a:p>
          <a:p>
            <a:r>
              <a:rPr lang="en-US" sz="1898" dirty="0">
                <a:solidFill>
                  <a:schemeClr val="accent1"/>
                </a:solidFill>
              </a:rPr>
              <a:t>But still a lot to be done….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60677"/>
            <a:ext cx="9036496" cy="5205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2180" y="5634487"/>
            <a:ext cx="1406152" cy="27622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sz="1195" dirty="0"/>
              <a:t>From D. </a:t>
            </a:r>
            <a:r>
              <a:rPr lang="en-US" sz="1195" dirty="0" err="1"/>
              <a:t>D’Enterria</a:t>
            </a:r>
            <a:endParaRPr lang="en-US" sz="1195" dirty="0"/>
          </a:p>
        </p:txBody>
      </p:sp>
      <p:pic>
        <p:nvPicPr>
          <p:cNvPr id="6" name="図 4" descr="img_0089_mid.jpg">
            <a:extLst>
              <a:ext uri="{FF2B5EF4-FFF2-40B4-BE49-F238E27FC236}">
                <a16:creationId xmlns:a16="http://schemas.microsoft.com/office/drawing/2014/main" id="{413552B7-F390-2240-AC6D-0940369D6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247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2326" y="29765"/>
            <a:ext cx="6909837" cy="656054"/>
          </a:xfrm>
        </p:spPr>
        <p:txBody>
          <a:bodyPr/>
          <a:lstStyle/>
          <a:p>
            <a:r>
              <a:rPr lang="en-GB" altLang="ja-JP" dirty="0" err="1">
                <a:solidFill>
                  <a:srgbClr val="073779"/>
                </a:solidFill>
                <a:latin typeface="Lato" panose="020F0502020204030203" pitchFamily="34" charset="77"/>
              </a:rPr>
              <a:t>LHCf</a:t>
            </a:r>
            <a:r>
              <a:rPr lang="en-GB" altLang="ja-JP" dirty="0">
                <a:solidFill>
                  <a:srgbClr val="073779"/>
                </a:solidFill>
                <a:latin typeface="Lato" panose="020F0502020204030203" pitchFamily="34" charset="77"/>
              </a:rPr>
              <a:t>:  location and detector layout</a:t>
            </a:r>
          </a:p>
        </p:txBody>
      </p:sp>
      <p:sp>
        <p:nvSpPr>
          <p:cNvPr id="225329" name="Rectangle 49"/>
          <p:cNvSpPr>
            <a:spLocks noChangeArrowheads="1"/>
          </p:cNvSpPr>
          <p:nvPr/>
        </p:nvSpPr>
        <p:spPr bwMode="auto">
          <a:xfrm>
            <a:off x="3808213" y="3264628"/>
            <a:ext cx="1112803" cy="8281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/>
          <a:p>
            <a:r>
              <a:rPr lang="en-US" altLang="ja-JP" sz="2391"/>
              <a:t>44X</a:t>
            </a:r>
            <a:r>
              <a:rPr lang="en-US" altLang="ja-JP" sz="2391" baseline="-25000"/>
              <a:t>0</a:t>
            </a:r>
            <a:r>
              <a:rPr lang="en-US" altLang="ja-JP" sz="2391"/>
              <a:t>, </a:t>
            </a:r>
          </a:p>
          <a:p>
            <a:r>
              <a:rPr lang="en-US" altLang="ja-JP" sz="2391"/>
              <a:t>1.6 </a:t>
            </a:r>
            <a:r>
              <a:rPr lang="en-US" altLang="ja-JP" sz="2391">
                <a:latin typeface="Symbol" charset="0"/>
              </a:rPr>
              <a:t>l</a:t>
            </a:r>
            <a:r>
              <a:rPr lang="en-US" altLang="ja-JP" sz="2391" baseline="-25000"/>
              <a:t>int</a:t>
            </a:r>
            <a:r>
              <a:rPr lang="en-US" altLang="ja-JP" sz="2391"/>
              <a:t> </a:t>
            </a:r>
          </a:p>
        </p:txBody>
      </p:sp>
      <p:pic>
        <p:nvPicPr>
          <p:cNvPr id="7" name="Picture 6" descr="ARM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486" y="2901951"/>
            <a:ext cx="3095242" cy="1922076"/>
          </a:xfrm>
          <a:prstGeom prst="rect">
            <a:avLst/>
          </a:prstGeom>
        </p:spPr>
      </p:pic>
      <p:pic>
        <p:nvPicPr>
          <p:cNvPr id="225324" name="Picture 44" descr="LHCf_20060130_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7" y="2895600"/>
            <a:ext cx="3185703" cy="19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31" name="Group 51"/>
          <p:cNvGrpSpPr>
            <a:grpSpLocks/>
          </p:cNvGrpSpPr>
          <p:nvPr/>
        </p:nvGrpSpPr>
        <p:grpSpPr bwMode="auto">
          <a:xfrm>
            <a:off x="36782" y="4851692"/>
            <a:ext cx="3172082" cy="1255357"/>
            <a:chOff x="114" y="3322"/>
            <a:chExt cx="2359" cy="1084"/>
          </a:xfrm>
        </p:grpSpPr>
        <p:sp>
          <p:nvSpPr>
            <p:cNvPr id="225327" name="AutoShape 47"/>
            <p:cNvSpPr>
              <a:spLocks noChangeArrowheads="1"/>
            </p:cNvSpPr>
            <p:nvPr/>
          </p:nvSpPr>
          <p:spPr bwMode="auto">
            <a:xfrm flipV="1">
              <a:off x="114" y="3322"/>
              <a:ext cx="2359" cy="1084"/>
            </a:xfrm>
            <a:prstGeom prst="downArrowCallout">
              <a:avLst>
                <a:gd name="adj1" fmla="val 52812"/>
                <a:gd name="adj2" fmla="val 46640"/>
                <a:gd name="adj3" fmla="val 16634"/>
                <a:gd name="adj4" fmla="val 75852"/>
              </a:avLst>
            </a:prstGeom>
            <a:solidFill>
              <a:srgbClr val="FBFDA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6"/>
            </a:p>
          </p:txBody>
        </p:sp>
        <p:sp>
          <p:nvSpPr>
            <p:cNvPr id="225328" name="Text Box 48"/>
            <p:cNvSpPr txBox="1">
              <a:spLocks noChangeArrowheads="1"/>
            </p:cNvSpPr>
            <p:nvPr/>
          </p:nvSpPr>
          <p:spPr bwMode="auto">
            <a:xfrm>
              <a:off x="151" y="3582"/>
              <a:ext cx="2292" cy="640"/>
            </a:xfrm>
            <a:prstGeom prst="rect">
              <a:avLst/>
            </a:prstGeom>
            <a:solidFill>
              <a:srgbClr val="FBFD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6" b="1" dirty="0"/>
                <a:t>Arm#1 Detector</a:t>
              </a:r>
            </a:p>
            <a:p>
              <a:r>
                <a:rPr lang="en-US" altLang="ja-JP" sz="1406" b="1" dirty="0"/>
                <a:t>20mmx20mm+40mmx40mm</a:t>
              </a:r>
            </a:p>
            <a:p>
              <a:r>
                <a:rPr lang="en-US" altLang="ja-JP" sz="1406" b="1" dirty="0"/>
                <a:t>4 X-Y GSO Bars tracking layers</a:t>
              </a:r>
            </a:p>
          </p:txBody>
        </p:sp>
      </p:grpSp>
      <p:grpSp>
        <p:nvGrpSpPr>
          <p:cNvPr id="225321" name="Group 41"/>
          <p:cNvGrpSpPr>
            <a:grpSpLocks/>
          </p:cNvGrpSpPr>
          <p:nvPr/>
        </p:nvGrpSpPr>
        <p:grpSpPr bwMode="auto">
          <a:xfrm>
            <a:off x="5952946" y="4820709"/>
            <a:ext cx="3247174" cy="1536856"/>
            <a:chOff x="-89" y="2976"/>
            <a:chExt cx="2532" cy="998"/>
          </a:xfrm>
        </p:grpSpPr>
        <p:sp>
          <p:nvSpPr>
            <p:cNvPr id="225322" name="AutoShape 42"/>
            <p:cNvSpPr>
              <a:spLocks noChangeArrowheads="1"/>
            </p:cNvSpPr>
            <p:nvPr/>
          </p:nvSpPr>
          <p:spPr bwMode="auto">
            <a:xfrm rot="10800000">
              <a:off x="-89" y="2976"/>
              <a:ext cx="2470" cy="998"/>
            </a:xfrm>
            <a:prstGeom prst="downArrowCallout">
              <a:avLst>
                <a:gd name="adj1" fmla="val 52812"/>
                <a:gd name="adj2" fmla="val 46640"/>
                <a:gd name="adj3" fmla="val 16634"/>
                <a:gd name="adj4" fmla="val 75852"/>
              </a:avLst>
            </a:prstGeom>
            <a:solidFill>
              <a:srgbClr val="FBFDA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406"/>
            </a:p>
          </p:txBody>
        </p:sp>
        <p:sp>
          <p:nvSpPr>
            <p:cNvPr id="225323" name="Text Box 43"/>
            <p:cNvSpPr txBox="1">
              <a:spLocks noChangeArrowheads="1"/>
            </p:cNvSpPr>
            <p:nvPr/>
          </p:nvSpPr>
          <p:spPr bwMode="auto">
            <a:xfrm>
              <a:off x="-25" y="3290"/>
              <a:ext cx="2468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406" b="1" dirty="0"/>
                <a:t>Arm#2 Detector</a:t>
              </a:r>
            </a:p>
            <a:p>
              <a:r>
                <a:rPr lang="en-US" altLang="ja-JP" sz="1406" b="1" dirty="0"/>
                <a:t>25mmx25mm+32mmx32mm</a:t>
              </a:r>
            </a:p>
            <a:p>
              <a:r>
                <a:rPr lang="en-US" altLang="ja-JP" sz="1406" b="1" dirty="0"/>
                <a:t>4 X-Y Silicon strip tracking layers</a:t>
              </a:r>
            </a:p>
          </p:txBody>
        </p:sp>
      </p:grp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3323906" y="4284325"/>
            <a:ext cx="2788262" cy="2331983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338263" algn="l"/>
              </a:tabLs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altLang="ja-JP" sz="1617" dirty="0">
                <a:latin typeface="+mj-lt"/>
              </a:rPr>
              <a:t>Energy resolution:</a:t>
            </a:r>
          </a:p>
          <a:p>
            <a:r>
              <a:rPr lang="en-US" altLang="ja-JP" sz="1617" dirty="0">
                <a:latin typeface="+mj-lt"/>
              </a:rPr>
              <a:t>       &lt; 5% 	for photons</a:t>
            </a:r>
          </a:p>
          <a:p>
            <a:r>
              <a:rPr lang="en-US" altLang="ja-JP" sz="1617" dirty="0">
                <a:latin typeface="+mj-lt"/>
              </a:rPr>
              <a:t>         30% 	for neutrons</a:t>
            </a:r>
          </a:p>
          <a:p>
            <a:r>
              <a:rPr lang="en-US" altLang="ja-JP" sz="1617" dirty="0">
                <a:latin typeface="+mj-lt"/>
              </a:rPr>
              <a:t>Position resolution: </a:t>
            </a:r>
            <a:br>
              <a:rPr lang="en-US" altLang="ja-JP" sz="1617" dirty="0">
                <a:latin typeface="+mj-lt"/>
              </a:rPr>
            </a:br>
            <a:r>
              <a:rPr lang="en-US" altLang="ja-JP" sz="1617" dirty="0">
                <a:latin typeface="+mj-lt"/>
              </a:rPr>
              <a:t>     &lt; 200</a:t>
            </a:r>
            <a:r>
              <a:rPr lang="en-US" altLang="ja-JP" sz="1617" dirty="0">
                <a:latin typeface="+mj-lt"/>
                <a:cs typeface="Arial" charset="0"/>
              </a:rPr>
              <a:t>μm (Arm#1)</a:t>
            </a:r>
          </a:p>
          <a:p>
            <a:r>
              <a:rPr lang="en-US" altLang="ja-JP" sz="1617" dirty="0">
                <a:latin typeface="+mj-lt"/>
                <a:cs typeface="Arial" charset="0"/>
              </a:rPr>
              <a:t>          40μm (Arm#2)</a:t>
            </a:r>
          </a:p>
          <a:p>
            <a:r>
              <a:rPr lang="en-US" sz="1617" dirty="0">
                <a:latin typeface="+mj-lt"/>
              </a:rPr>
              <a:t>Pseudo-rapidity range:</a:t>
            </a:r>
          </a:p>
          <a:p>
            <a:r>
              <a:rPr lang="en-US" sz="1617" dirty="0" err="1">
                <a:latin typeface="+mj-lt"/>
              </a:rPr>
              <a:t>η</a:t>
            </a:r>
            <a:r>
              <a:rPr lang="en-US" sz="1617" dirty="0">
                <a:latin typeface="+mj-lt"/>
              </a:rPr>
              <a:t> &gt; 8.7 @ zero Xing angle</a:t>
            </a:r>
          </a:p>
          <a:p>
            <a:r>
              <a:rPr lang="en-US" sz="1617" dirty="0" err="1">
                <a:latin typeface="+mj-lt"/>
              </a:rPr>
              <a:t>η</a:t>
            </a:r>
            <a:r>
              <a:rPr lang="en-US" sz="1617" dirty="0">
                <a:latin typeface="+mj-lt"/>
              </a:rPr>
              <a:t> &gt; 8.4 @ 140urad </a:t>
            </a:r>
          </a:p>
        </p:txBody>
      </p:sp>
      <p:pic>
        <p:nvPicPr>
          <p:cNvPr id="56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36782" y="770802"/>
            <a:ext cx="9163337" cy="2087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図 4" descr="img_0089_mid.jpg">
            <a:extLst>
              <a:ext uri="{FF2B5EF4-FFF2-40B4-BE49-F238E27FC236}">
                <a16:creationId xmlns:a16="http://schemas.microsoft.com/office/drawing/2014/main" id="{EAB753BF-D90F-B540-8C40-DBEBFD66B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444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83525" y="915386"/>
            <a:ext cx="9014707" cy="5683654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619673" y="77391"/>
            <a:ext cx="6979616" cy="66705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 dirty="0">
                <a:latin typeface="Lato" panose="020F0502020204030203" pitchFamily="34" charset="77"/>
              </a:rPr>
              <a:t>A brief photo-history</a:t>
            </a:r>
          </a:p>
        </p:txBody>
      </p:sp>
      <p:pic>
        <p:nvPicPr>
          <p:cNvPr id="53" name="pasted-image.pd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6" y="999636"/>
            <a:ext cx="6954088" cy="2468392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/>
          <p:nvPr/>
        </p:nvSpPr>
        <p:spPr>
          <a:xfrm>
            <a:off x="4477492" y="5268118"/>
            <a:ext cx="1446614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lang="en-US" sz="1617" b="1" dirty="0">
                <a:latin typeface="Calibri"/>
                <a:ea typeface="Calibri"/>
                <a:cs typeface="Calibri"/>
                <a:sym typeface="Calibri"/>
              </a:rPr>
              <a:t>November </a:t>
            </a:r>
            <a:r>
              <a:rPr sz="1617" b="1" dirty="0">
                <a:latin typeface="Calibri"/>
                <a:ea typeface="Calibri"/>
                <a:cs typeface="Calibri"/>
                <a:sym typeface="Calibri"/>
              </a:rPr>
              <a:t>2016</a:t>
            </a:r>
          </a:p>
          <a:p>
            <a:pPr lvl="0" algn="l">
              <a:defRPr sz="1800"/>
            </a:pPr>
            <a:r>
              <a:rPr sz="1617" b="1" dirty="0">
                <a:latin typeface="Calibri"/>
                <a:ea typeface="Calibri"/>
                <a:cs typeface="Calibri"/>
                <a:sym typeface="Calibri"/>
              </a:rPr>
              <a:t>8 Tev p-Pb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91" y="3468028"/>
            <a:ext cx="2042760" cy="1750219"/>
          </a:xfrm>
          <a:prstGeom prst="rect">
            <a:avLst/>
          </a:prstGeom>
        </p:spPr>
      </p:pic>
      <p:pic>
        <p:nvPicPr>
          <p:cNvPr id="7" name="pasted-image.pdf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7613" y="920267"/>
            <a:ext cx="2050938" cy="254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0871"/>
            <a:ext cx="5042071" cy="2609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image_0004_mid.jpg"/>
          <p:cNvPicPr>
            <a:picLocks noChangeAspect="1"/>
          </p:cNvPicPr>
          <p:nvPr/>
        </p:nvPicPr>
        <p:blipFill>
          <a:blip r:embed="rId6" cstate="screen">
            <a:alphaModFix amt="9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80" y="3595790"/>
            <a:ext cx="1760188" cy="2142969"/>
          </a:xfrm>
          <a:prstGeom prst="rect">
            <a:avLst/>
          </a:prstGeom>
        </p:spPr>
      </p:pic>
      <p:sp>
        <p:nvSpPr>
          <p:cNvPr id="10" name="Shape 54"/>
          <p:cNvSpPr/>
          <p:nvPr/>
        </p:nvSpPr>
        <p:spPr>
          <a:xfrm>
            <a:off x="6978076" y="5699090"/>
            <a:ext cx="1580562" cy="56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lang="en-US" sz="161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June </a:t>
            </a:r>
            <a:r>
              <a:rPr sz="161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-US" sz="161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 @RHIC</a:t>
            </a:r>
            <a:endParaRPr sz="1617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l">
              <a:defRPr sz="1800"/>
            </a:pPr>
            <a:r>
              <a:rPr lang="en-US" sz="161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510 </a:t>
            </a:r>
            <a:r>
              <a:rPr lang="en-US" sz="1617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r>
              <a:rPr lang="en-US" sz="161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p-p</a:t>
            </a:r>
            <a:endParaRPr sz="1617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3525" y="3400556"/>
            <a:ext cx="9014707" cy="0"/>
          </a:xfrm>
          <a:prstGeom prst="line">
            <a:avLst/>
          </a:prstGeom>
          <a:noFill/>
          <a:ln w="76200" cap="flat" cmpd="sng">
            <a:solidFill>
              <a:srgbClr val="FFCC66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図 4" descr="img_0089_mid.jpg">
            <a:extLst>
              <a:ext uri="{FF2B5EF4-FFF2-40B4-BE49-F238E27FC236}">
                <a16:creationId xmlns:a16="http://schemas.microsoft.com/office/drawing/2014/main" id="{874C31D7-2C95-B345-B585-3E7D98767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539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479226" y="1073176"/>
            <a:ext cx="8466926" cy="5341395"/>
          </a:xfrm>
          <a:prstGeom prst="rect">
            <a:avLst/>
          </a:prstGeom>
        </p:spPr>
      </p:pic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1564182" y="59809"/>
            <a:ext cx="7177981" cy="7411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 dirty="0">
                <a:latin typeface="Lato" panose="020F0502020204030203" pitchFamily="34" charset="77"/>
              </a:rPr>
              <a:t>Event category in </a:t>
            </a:r>
            <a:r>
              <a:rPr sz="2953" dirty="0" err="1">
                <a:latin typeface="Lato" panose="020F0502020204030203" pitchFamily="34" charset="77"/>
              </a:rPr>
              <a:t>LHCf</a:t>
            </a:r>
            <a:endParaRPr sz="2953" dirty="0">
              <a:latin typeface="Lato" panose="020F0502020204030203" pitchFamily="34" charset="77"/>
            </a:endParaRPr>
          </a:p>
        </p:txBody>
      </p:sp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1564183" y="1446734"/>
            <a:ext cx="6206134" cy="1357313"/>
          </a:xfrm>
          <a:prstGeom prst="rect">
            <a:avLst/>
          </a:prstGeom>
        </p:spPr>
      </p:pic>
      <p:pic>
        <p:nvPicPr>
          <p:cNvPr id="105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1564974" y="3297389"/>
            <a:ext cx="6259712" cy="135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asted-image.pdf"/>
          <p:cNvPicPr/>
          <p:nvPr/>
        </p:nvPicPr>
        <p:blipFill>
          <a:blip r:embed="rId5"/>
          <a:stretch>
            <a:fillRect/>
          </a:stretch>
        </p:blipFill>
        <p:spPr>
          <a:xfrm>
            <a:off x="1617761" y="4840736"/>
            <a:ext cx="6063259" cy="1259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asted-image.pdf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432889" y="1383110"/>
            <a:ext cx="6415237" cy="148467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3007489" y="1212060"/>
            <a:ext cx="3139257" cy="216341"/>
          </a:xfrm>
          <a:prstGeom prst="rect">
            <a:avLst/>
          </a:prstGeom>
          <a:solidFill>
            <a:srgbClr val="FF9300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6"/>
              <a:t>Responsible for air shower core (elasticity)</a:t>
            </a:r>
          </a:p>
        </p:txBody>
      </p:sp>
      <p:pic>
        <p:nvPicPr>
          <p:cNvPr id="109" name="pasted-image.pdf"/>
          <p:cNvPicPr/>
          <p:nvPr/>
        </p:nvPicPr>
        <p:blipFill>
          <a:blip r:embed="rId7"/>
          <a:stretch>
            <a:fillRect/>
          </a:stretch>
        </p:blipFill>
        <p:spPr>
          <a:xfrm>
            <a:off x="1447442" y="3081422"/>
            <a:ext cx="6350417" cy="319002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Shape 110"/>
          <p:cNvSpPr/>
          <p:nvPr/>
        </p:nvSpPr>
        <p:spPr>
          <a:xfrm>
            <a:off x="2575189" y="2938292"/>
            <a:ext cx="4120680" cy="288477"/>
          </a:xfrm>
          <a:prstGeom prst="rect">
            <a:avLst/>
          </a:pr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6"/>
              <a:t>Responsible for EM air shower component (inelasticity)</a:t>
            </a:r>
          </a:p>
        </p:txBody>
      </p:sp>
      <p:pic>
        <p:nvPicPr>
          <p:cNvPr id="12" name="図 4" descr="img_0089_mid.jpg">
            <a:extLst>
              <a:ext uri="{FF2B5EF4-FFF2-40B4-BE49-F238E27FC236}">
                <a16:creationId xmlns:a16="http://schemas.microsoft.com/office/drawing/2014/main" id="{9BDDAF6C-5919-3141-9877-A690346B5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12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D407C51-A3C2-CA40-B57D-04480739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Lato" panose="020F0502020204030203" pitchFamily="34" charset="77"/>
              </a:rPr>
              <a:t>LEI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72F175-E4C0-2740-B3C3-222204B901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1981200" cy="365125"/>
          </a:xfrm>
        </p:spPr>
        <p:txBody>
          <a:bodyPr/>
          <a:lstStyle/>
          <a:p>
            <a:fld id="{5BF16100-B8A3-4576-9DD2-C1BF33AC416A}" type="slidenum">
              <a:rPr lang="it-IT" smtClean="0"/>
              <a:t>4</a:t>
            </a:fld>
            <a:endParaRPr lang="it-IT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0010CA7-9C8F-2440-B938-A4A5883D88F6}"/>
              </a:ext>
            </a:extLst>
          </p:cNvPr>
          <p:cNvGrpSpPr/>
          <p:nvPr/>
        </p:nvGrpSpPr>
        <p:grpSpPr>
          <a:xfrm>
            <a:off x="1456426" y="980728"/>
            <a:ext cx="6231148" cy="3600000"/>
            <a:chOff x="251520" y="1131990"/>
            <a:chExt cx="6231148" cy="36000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857F82A-6531-B842-8C41-D7AC78AA08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31990"/>
              <a:ext cx="6231148" cy="360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A095729E-0BF4-9D47-B1F0-F53DCDCF190D}"/>
                </a:ext>
              </a:extLst>
            </p:cNvPr>
            <p:cNvSpPr/>
            <p:nvPr/>
          </p:nvSpPr>
          <p:spPr>
            <a:xfrm>
              <a:off x="1403648" y="1851670"/>
              <a:ext cx="1944216" cy="1872208"/>
            </a:xfrm>
            <a:prstGeom prst="ellipse">
              <a:avLst/>
            </a:prstGeom>
            <a:noFill/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1F94B2E-DE16-6547-92BC-950D128AB2A8}"/>
              </a:ext>
            </a:extLst>
          </p:cNvPr>
          <p:cNvSpPr/>
          <p:nvPr/>
        </p:nvSpPr>
        <p:spPr>
          <a:xfrm>
            <a:off x="1456426" y="4729875"/>
            <a:ext cx="6231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Lato" panose="020F0502020204030203" pitchFamily="34" charset="77"/>
              </a:rPr>
              <a:t> International collaboration of more </a:t>
            </a:r>
            <a:r>
              <a:rPr lang="it-IT" dirty="0" err="1">
                <a:latin typeface="Lato" panose="020F0502020204030203" pitchFamily="34" charset="77"/>
              </a:rPr>
              <a:t>than</a:t>
            </a:r>
            <a:r>
              <a:rPr lang="it-IT" dirty="0">
                <a:latin typeface="Lato" panose="020F0502020204030203" pitchFamily="34" charset="77"/>
              </a:rPr>
              <a:t> 1500 </a:t>
            </a:r>
            <a:r>
              <a:rPr lang="it-IT" dirty="0" err="1">
                <a:latin typeface="Lato" panose="020F0502020204030203" pitchFamily="34" charset="77"/>
              </a:rPr>
              <a:t>physicists</a:t>
            </a:r>
            <a:r>
              <a:rPr lang="it-IT" dirty="0">
                <a:latin typeface="Lato" panose="020F0502020204030203" pitchFamily="34" charset="77"/>
              </a:rPr>
              <a:t>, </a:t>
            </a:r>
            <a:r>
              <a:rPr lang="it-IT" dirty="0" err="1">
                <a:latin typeface="Lato" panose="020F0502020204030203" pitchFamily="34" charset="77"/>
              </a:rPr>
              <a:t>engineers</a:t>
            </a:r>
            <a:r>
              <a:rPr lang="it-IT" dirty="0">
                <a:latin typeface="Lato" panose="020F0502020204030203" pitchFamily="34" charset="77"/>
              </a:rPr>
              <a:t> and </a:t>
            </a:r>
            <a:r>
              <a:rPr lang="it-IT" dirty="0" err="1">
                <a:latin typeface="Lato" panose="020F0502020204030203" pitchFamily="34" charset="77"/>
              </a:rPr>
              <a:t>technicians</a:t>
            </a:r>
            <a:r>
              <a:rPr lang="it-IT" dirty="0">
                <a:latin typeface="Lato" panose="020F0502020204030203" pitchFamily="34" charset="77"/>
              </a:rPr>
              <a:t>, </a:t>
            </a:r>
            <a:r>
              <a:rPr lang="it-IT" dirty="0" err="1">
                <a:latin typeface="Lato" panose="020F0502020204030203" pitchFamily="34" charset="77"/>
              </a:rPr>
              <a:t>including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it-IT" dirty="0" err="1">
                <a:latin typeface="Lato" panose="020F0502020204030203" pitchFamily="34" charset="77"/>
              </a:rPr>
              <a:t>around</a:t>
            </a:r>
            <a:r>
              <a:rPr lang="it-IT" dirty="0">
                <a:latin typeface="Lato" panose="020F0502020204030203" pitchFamily="34" charset="77"/>
              </a:rPr>
              <a:t> 350 graduate </a:t>
            </a:r>
            <a:r>
              <a:rPr lang="it-IT" dirty="0" err="1">
                <a:latin typeface="Lato" panose="020F0502020204030203" pitchFamily="34" charset="77"/>
              </a:rPr>
              <a:t>students</a:t>
            </a:r>
            <a:r>
              <a:rPr lang="it-IT" dirty="0">
                <a:latin typeface="Lato" panose="020F0502020204030203" pitchFamily="34" charset="77"/>
              </a:rPr>
              <a:t>, from 154 </a:t>
            </a:r>
            <a:r>
              <a:rPr lang="it-IT" dirty="0" err="1">
                <a:latin typeface="Lato" panose="020F0502020204030203" pitchFamily="34" charset="77"/>
              </a:rPr>
              <a:t>physics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it-IT" dirty="0" err="1">
                <a:latin typeface="Lato" panose="020F0502020204030203" pitchFamily="34" charset="77"/>
              </a:rPr>
              <a:t>institutes</a:t>
            </a:r>
            <a:r>
              <a:rPr lang="it-IT" dirty="0">
                <a:latin typeface="Lato" panose="020F0502020204030203" pitchFamily="34" charset="77"/>
              </a:rPr>
              <a:t> in 37 </a:t>
            </a:r>
            <a:r>
              <a:rPr lang="it-IT" dirty="0" err="1">
                <a:latin typeface="Lato" panose="020F0502020204030203" pitchFamily="34" charset="77"/>
              </a:rPr>
              <a:t>countries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it-IT" dirty="0" err="1">
                <a:latin typeface="Lato" panose="020F0502020204030203" pitchFamily="34" charset="77"/>
              </a:rPr>
              <a:t>across</a:t>
            </a:r>
            <a:r>
              <a:rPr lang="it-IT" dirty="0">
                <a:latin typeface="Lato" panose="020F0502020204030203" pitchFamily="34" charset="77"/>
              </a:rPr>
              <a:t> the world.</a:t>
            </a:r>
          </a:p>
        </p:txBody>
      </p:sp>
    </p:spTree>
    <p:extLst>
      <p:ext uri="{BB962C8B-B14F-4D97-AF65-F5344CB8AC3E}">
        <p14:creationId xmlns:p14="http://schemas.microsoft.com/office/powerpoint/2010/main" val="3201169650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979712" y="59809"/>
            <a:ext cx="6762452" cy="7411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 dirty="0" err="1">
                <a:latin typeface="Lato" panose="020F0502020204030203" pitchFamily="34" charset="77"/>
              </a:rPr>
              <a:t>LHCf</a:t>
            </a:r>
            <a:r>
              <a:rPr sz="2953" dirty="0">
                <a:latin typeface="Lato" panose="020F0502020204030203" pitchFamily="34" charset="77"/>
              </a:rPr>
              <a:t> Data Taking and Analysis matrix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ACAD477-BA9C-7440-9D42-A489CD948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971027"/>
              </p:ext>
            </p:extLst>
          </p:nvPr>
        </p:nvGraphicFramePr>
        <p:xfrm>
          <a:off x="84611" y="1086417"/>
          <a:ext cx="9059389" cy="5277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571">
                  <a:extLst>
                    <a:ext uri="{9D8B030D-6E8A-4147-A177-3AD203B41FA5}">
                      <a16:colId xmlns:a16="http://schemas.microsoft.com/office/drawing/2014/main" val="3367271559"/>
                    </a:ext>
                  </a:extLst>
                </a:gridCol>
                <a:gridCol w="967399">
                  <a:extLst>
                    <a:ext uri="{9D8B030D-6E8A-4147-A177-3AD203B41FA5}">
                      <a16:colId xmlns:a16="http://schemas.microsoft.com/office/drawing/2014/main" val="764344076"/>
                    </a:ext>
                  </a:extLst>
                </a:gridCol>
                <a:gridCol w="1324782">
                  <a:extLst>
                    <a:ext uri="{9D8B030D-6E8A-4147-A177-3AD203B41FA5}">
                      <a16:colId xmlns:a16="http://schemas.microsoft.com/office/drawing/2014/main" val="4048023509"/>
                    </a:ext>
                  </a:extLst>
                </a:gridCol>
                <a:gridCol w="1355591">
                  <a:extLst>
                    <a:ext uri="{9D8B030D-6E8A-4147-A177-3AD203B41FA5}">
                      <a16:colId xmlns:a16="http://schemas.microsoft.com/office/drawing/2014/main" val="866865084"/>
                    </a:ext>
                  </a:extLst>
                </a:gridCol>
                <a:gridCol w="1139929">
                  <a:extLst>
                    <a:ext uri="{9D8B030D-6E8A-4147-A177-3AD203B41FA5}">
                      <a16:colId xmlns:a16="http://schemas.microsoft.com/office/drawing/2014/main" val="2512662876"/>
                    </a:ext>
                  </a:extLst>
                </a:gridCol>
                <a:gridCol w="1127605">
                  <a:extLst>
                    <a:ext uri="{9D8B030D-6E8A-4147-A177-3AD203B41FA5}">
                      <a16:colId xmlns:a16="http://schemas.microsoft.com/office/drawing/2014/main" val="630488933"/>
                    </a:ext>
                  </a:extLst>
                </a:gridCol>
                <a:gridCol w="1047896">
                  <a:extLst>
                    <a:ext uri="{9D8B030D-6E8A-4147-A177-3AD203B41FA5}">
                      <a16:colId xmlns:a16="http://schemas.microsoft.com/office/drawing/2014/main" val="2636286122"/>
                    </a:ext>
                  </a:extLst>
                </a:gridCol>
                <a:gridCol w="770616">
                  <a:extLst>
                    <a:ext uri="{9D8B030D-6E8A-4147-A177-3AD203B41FA5}">
                      <a16:colId xmlns:a16="http://schemas.microsoft.com/office/drawing/2014/main" val="255333117"/>
                    </a:ext>
                  </a:extLst>
                </a:gridCol>
              </a:tblGrid>
              <a:tr h="54978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rgbClr val="FFFFFF"/>
                          </a:solidFill>
                          <a:latin typeface="+mn-lt"/>
                        </a:rPr>
                        <a:t>RUN</a:t>
                      </a: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+mn-lt"/>
                        </a:rPr>
                        <a:t>Proton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+mn-lt"/>
                        </a:rPr>
                        <a:t>E</a:t>
                      </a:r>
                      <a:r>
                        <a:rPr lang="en-US" sz="1400" b="1" baseline="-25000" dirty="0">
                          <a:latin typeface="+mn-lt"/>
                        </a:rPr>
                        <a:t>LAB</a:t>
                      </a:r>
                      <a:r>
                        <a:rPr lang="en-US" sz="1400" b="1" baseline="0" dirty="0">
                          <a:latin typeface="+mn-lt"/>
                        </a:rPr>
                        <a:t> (eV)</a:t>
                      </a:r>
                      <a:endParaRPr lang="it-IT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Symbol" panose="05050102010706020507" pitchFamily="18" charset="2"/>
                        </a:rPr>
                        <a:t>g</a:t>
                      </a:r>
                      <a:endParaRPr lang="en-US" sz="1400" b="1" dirty="0">
                        <a:latin typeface="Symbol" panose="05050102010706020507" pitchFamily="18" charset="2"/>
                        <a:cs typeface="Symbol" charset="2"/>
                      </a:endParaRP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n</a:t>
                      </a: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baseline="30000" dirty="0">
                          <a:latin typeface="+mn-lt"/>
                        </a:rPr>
                        <a:t>0</a:t>
                      </a:r>
                      <a:r>
                        <a:rPr lang="en-US" sz="1400" b="1" baseline="0" dirty="0">
                          <a:latin typeface="+mn-lt"/>
                        </a:rPr>
                        <a:t> limited acceptance</a:t>
                      </a:r>
                      <a:endParaRPr lang="en-US" sz="1400" b="1" baseline="30000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sz="1400" b="1" baseline="30000" dirty="0">
                          <a:latin typeface="+mn-lt"/>
                        </a:rPr>
                        <a:t>0</a:t>
                      </a:r>
                      <a:r>
                        <a:rPr lang="en-US" sz="1400" b="1" baseline="0" dirty="0">
                          <a:latin typeface="+mn-lt"/>
                        </a:rPr>
                        <a:t> full acceptance</a:t>
                      </a:r>
                      <a:endParaRPr lang="en-US" sz="1400" b="1" baseline="30000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LHCf</a:t>
                      </a:r>
                      <a:r>
                        <a:rPr lang="it-IT" sz="1400" dirty="0"/>
                        <a:t> - ATLAS</a:t>
                      </a: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/>
                        <a:t>Performance</a:t>
                      </a:r>
                    </a:p>
                  </a:txBody>
                  <a:tcPr marL="64294" marR="64294" marT="32147" marB="32147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91710"/>
                  </a:ext>
                </a:extLst>
              </a:tr>
              <a:tr h="57864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SPS test beam</a:t>
                      </a: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NIM A</a:t>
                      </a:r>
                      <a:r>
                        <a:rPr lang="en-US" sz="1400" b="1" baseline="0" dirty="0">
                          <a:latin typeface="+mn-lt"/>
                        </a:rPr>
                        <a:t> 671 (2012) 129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JINST</a:t>
                      </a:r>
                      <a:r>
                        <a:rPr lang="en-US" sz="1400" b="1" baseline="0" dirty="0">
                          <a:latin typeface="+mn-lt"/>
                        </a:rPr>
                        <a:t> 9 (2014) P03016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209850"/>
                  </a:ext>
                </a:extLst>
              </a:tr>
              <a:tr h="72844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p+p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 900 GeV</a:t>
                      </a:r>
                    </a:p>
                  </a:txBody>
                  <a:tcPr marL="64294" marR="64294" marT="32147" marB="32147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+mn-lt"/>
                        </a:rPr>
                        <a:t>4.3x10</a:t>
                      </a:r>
                      <a:r>
                        <a:rPr lang="en-US" sz="1700" b="1" baseline="30000" dirty="0">
                          <a:latin typeface="+mn-lt"/>
                        </a:rPr>
                        <a:t>14</a:t>
                      </a:r>
                    </a:p>
                  </a:txBody>
                  <a:tcPr marL="64294" marR="64294" marT="32147" marB="32147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P</a:t>
                      </a:r>
                      <a:r>
                        <a:rPr lang="en-US" sz="1400" b="1" baseline="0" dirty="0">
                          <a:latin typeface="+mn-lt"/>
                        </a:rPr>
                        <a:t>LB 715 (2012)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+mn-lt"/>
                        </a:rPr>
                        <a:t>298-303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it-IT" sz="1400" b="1" dirty="0" err="1">
                          <a:latin typeface="+mn-lt"/>
                        </a:rPr>
                        <a:t>Not</a:t>
                      </a:r>
                      <a:r>
                        <a:rPr lang="it-IT" sz="1400" b="1" baseline="0" dirty="0">
                          <a:latin typeface="+mn-lt"/>
                        </a:rPr>
                        <a:t> </a:t>
                      </a:r>
                      <a:r>
                        <a:rPr lang="it-IT" sz="1400" b="1" baseline="0" dirty="0" err="1">
                          <a:latin typeface="+mn-lt"/>
                        </a:rPr>
                        <a:t>accessible</a:t>
                      </a:r>
                      <a:r>
                        <a:rPr lang="it-IT" sz="1400" b="1" baseline="0" dirty="0">
                          <a:latin typeface="+mn-lt"/>
                        </a:rPr>
                        <a:t>.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kern="1200" dirty="0">
                        <a:solidFill>
                          <a:schemeClr val="dk1"/>
                        </a:solidFill>
                        <a:latin typeface="Rockwell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/>
                        <a:t>IJIMPA 28 (2013) 1330036</a:t>
                      </a:r>
                    </a:p>
                  </a:txBody>
                  <a:tcPr marL="64294" marR="64294" marT="32147" marB="32147"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189072"/>
                  </a:ext>
                </a:extLst>
              </a:tr>
              <a:tr h="72844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p+p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 7 TeV</a:t>
                      </a:r>
                    </a:p>
                  </a:txBody>
                  <a:tcPr marL="64294" marR="64294" marT="32147" marB="32147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+mn-lt"/>
                        </a:rPr>
                        <a:t>2.6x10</a:t>
                      </a:r>
                      <a:r>
                        <a:rPr lang="en-US" sz="1700" b="1" baseline="30000" dirty="0">
                          <a:latin typeface="+mn-lt"/>
                        </a:rPr>
                        <a:t>16</a:t>
                      </a:r>
                    </a:p>
                  </a:txBody>
                  <a:tcPr marL="64294" marR="64294" marT="32147" marB="32147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baseline="0" dirty="0">
                          <a:latin typeface="+mn-lt"/>
                        </a:rPr>
                        <a:t>PLB 703 (2011)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+mn-lt"/>
                        </a:rPr>
                        <a:t>128-134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 PLB 750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(2015)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360-366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PRD 86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(2012)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Rockwel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092001</a:t>
                      </a:r>
                    </a:p>
                  </a:txBody>
                  <a:tcPr marL="64294" marR="64294" marT="32147" marB="32147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PRD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94 (2016) 032007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7170464"/>
                  </a:ext>
                </a:extLst>
              </a:tr>
              <a:tr h="57864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p+p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 2.76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TeV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+mn-lt"/>
                        </a:rPr>
                        <a:t>4.1x10</a:t>
                      </a:r>
                      <a:r>
                        <a:rPr lang="en-US" sz="1700" b="1" baseline="30000" dirty="0">
                          <a:latin typeface="+mn-lt"/>
                        </a:rPr>
                        <a:t>15</a:t>
                      </a:r>
                    </a:p>
                  </a:txBody>
                  <a:tcPr marL="64294" marR="64294" marT="32147" marB="32147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PRC 89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(2014)</a:t>
                      </a:r>
                      <a:r>
                        <a:rPr kumimoji="0" lang="en-US" sz="1400" b="1" kern="1200" dirty="0">
                          <a:solidFill>
                            <a:schemeClr val="tx1"/>
                          </a:solidFill>
                          <a:latin typeface="Rockwell"/>
                          <a:ea typeface="+mn-ea"/>
                          <a:cs typeface="+mn-cs"/>
                        </a:rPr>
                        <a:t> 065209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latin typeface="+mn-lt"/>
                      </a:endParaRPr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39398"/>
                  </a:ext>
                </a:extLst>
              </a:tr>
              <a:tr h="36965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p+Pb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 5 TeV</a:t>
                      </a:r>
                    </a:p>
                  </a:txBody>
                  <a:tcPr marL="64294" marR="64294" marT="32147" marB="32147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1.4x10</a:t>
                      </a:r>
                      <a:r>
                        <a:rPr lang="en-US" sz="1700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64294" marR="64294" marT="32147" marB="32147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lang="en-US" sz="1400" b="1" dirty="0">
                        <a:latin typeface="+mn-lt"/>
                      </a:endParaRPr>
                    </a:p>
                  </a:txBody>
                  <a:tcPr marL="64294" marR="64294" marT="32147" marB="3214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algn="ctr"/>
                      <a:endParaRPr kumimoji="0"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042384"/>
                  </a:ext>
                </a:extLst>
              </a:tr>
              <a:tr h="115337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p+p 13 </a:t>
                      </a:r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TeV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Rockwel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+mn-lt"/>
                        </a:rPr>
                        <a:t>9.0x10</a:t>
                      </a:r>
                      <a:r>
                        <a:rPr lang="en-US" sz="1700" b="1" baseline="30000" dirty="0">
                          <a:latin typeface="+mn-lt"/>
                        </a:rPr>
                        <a:t>16</a:t>
                      </a:r>
                    </a:p>
                  </a:txBody>
                  <a:tcPr marL="64294" marR="64294" marT="32147" marB="32147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PLB 780 (2018)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233–239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On-</a:t>
                      </a:r>
                      <a:r>
                        <a:rPr kumimoji="0" lang="it-IT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</a:t>
                      </a: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ATLAS-</a:t>
                      </a:r>
                      <a:r>
                        <a:rPr kumimoji="0" lang="it-IT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LHCf</a:t>
                      </a:r>
                      <a:endParaRPr kumimoji="0" lang="it-IT" sz="1400" b="1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Arm1: on-</a:t>
                      </a:r>
                      <a:r>
                        <a:rPr kumimoji="0" lang="it-IT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going</a:t>
                      </a: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Arm2: JHEP11 (2018) 073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Preliminary</a:t>
                      </a:r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4294" marR="64294" marT="32147" marB="3214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</a:t>
                      </a:r>
                      <a:r>
                        <a:rPr kumimoji="0" lang="it-IT" sz="1400" b="1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Note: ATLAS-CONF-2017-075</a:t>
                      </a:r>
                    </a:p>
                  </a:txBody>
                  <a:tcPr marL="64294" marR="64294" marT="32147" marB="32147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700" b="1" dirty="0">
                        <a:latin typeface="+mn-lt"/>
                      </a:endParaRPr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395078"/>
                  </a:ext>
                </a:extLst>
              </a:tr>
              <a:tr h="578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p+Pb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  <a:latin typeface="+mn-lt"/>
                        </a:rPr>
                        <a:t> 8.1 </a:t>
                      </a:r>
                      <a:r>
                        <a:rPr lang="en-US" sz="17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TeV</a:t>
                      </a:r>
                      <a:endParaRPr lang="en-US" sz="17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4294" marR="64294" marT="32147" marB="32147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  <a:latin typeface="+mn-lt"/>
                        </a:rPr>
                        <a:t>3.6x10</a:t>
                      </a:r>
                      <a:r>
                        <a:rPr lang="en-US" sz="1700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64294" marR="64294" marT="32147" marB="32147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7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Prelim</a:t>
                      </a:r>
                      <a:r>
                        <a:rPr kumimoji="0" lang="it-IT" sz="17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en-US" sz="1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294" marR="64294" marT="32147" marB="32147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700" dirty="0"/>
                    </a:p>
                  </a:txBody>
                  <a:tcPr marL="64294" marR="64294" marT="32147" marB="32147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10239"/>
                  </a:ext>
                </a:extLst>
              </a:tr>
            </a:tbl>
          </a:graphicData>
        </a:graphic>
      </p:graphicFrame>
      <p:pic>
        <p:nvPicPr>
          <p:cNvPr id="5" name="図 4" descr="img_0089_mid.jpg">
            <a:extLst>
              <a:ext uri="{FF2B5EF4-FFF2-40B4-BE49-F238E27FC236}">
                <a16:creationId xmlns:a16="http://schemas.microsoft.com/office/drawing/2014/main" id="{26EC7BFB-A8CB-5646-94C9-4B99FE871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9428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246077" y="1060029"/>
            <a:ext cx="8457531" cy="5001090"/>
          </a:xfrm>
          <a:prstGeom prst="roundRect">
            <a:avLst>
              <a:gd name="adj" fmla="val 1225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 sz="1266"/>
          </a:p>
        </p:txBody>
      </p:sp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1619672" y="59809"/>
            <a:ext cx="7122492" cy="741164"/>
          </a:xfrm>
          <a:prstGeom prst="rect">
            <a:avLst/>
          </a:prstGeom>
        </p:spPr>
        <p:txBody>
          <a:bodyPr/>
          <a:lstStyle>
            <a:lvl1pPr defTabSz="537463">
              <a:defRPr sz="5428"/>
            </a:lvl1pPr>
          </a:lstStyle>
          <a:p>
            <a:pPr lvl="0">
              <a:defRPr sz="1800"/>
            </a:pPr>
            <a:r>
              <a:rPr sz="3816" dirty="0" err="1">
                <a:latin typeface="Lato" panose="020F0502020204030203" pitchFamily="34" charset="77"/>
              </a:rPr>
              <a:t>γ</a:t>
            </a:r>
            <a:r>
              <a:rPr sz="3816" dirty="0">
                <a:latin typeface="Lato" panose="020F0502020204030203" pitchFamily="34" charset="77"/>
              </a:rPr>
              <a:t> energy spectra 7 vs 13 </a:t>
            </a:r>
            <a:r>
              <a:rPr sz="3816" dirty="0" err="1">
                <a:latin typeface="Lato" panose="020F0502020204030203" pitchFamily="34" charset="77"/>
              </a:rPr>
              <a:t>TeV</a:t>
            </a:r>
            <a:endParaRPr sz="3816" dirty="0">
              <a:latin typeface="Lato" panose="020F0502020204030203" pitchFamily="34" charset="77"/>
            </a:endParaRPr>
          </a:p>
        </p:txBody>
      </p:sp>
      <p:pic>
        <p:nvPicPr>
          <p:cNvPr id="276" name="pasted-image.pdf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1836" y="1261921"/>
            <a:ext cx="5858852" cy="2302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pdf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838" y="3564370"/>
            <a:ext cx="5848358" cy="2248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pdf"/>
          <p:cNvPicPr/>
          <p:nvPr/>
        </p:nvPicPr>
        <p:blipFill>
          <a:blip r:embed="rId4"/>
          <a:stretch>
            <a:fillRect/>
          </a:stretch>
        </p:blipFill>
        <p:spPr>
          <a:xfrm>
            <a:off x="6104929" y="1375172"/>
            <a:ext cx="2577793" cy="463001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49874" y="5871936"/>
            <a:ext cx="8277908" cy="6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l">
              <a:defRPr sz="1800"/>
            </a:pPr>
            <a:r>
              <a:rPr sz="1969" dirty="0"/>
              <a:t>High energy data covers up to larger p</a:t>
            </a:r>
            <a:r>
              <a:rPr sz="1969" baseline="-5999" dirty="0"/>
              <a:t>T</a:t>
            </a:r>
            <a:endParaRPr sz="1969" dirty="0"/>
          </a:p>
          <a:p>
            <a:pPr lvl="0" algn="l">
              <a:defRPr sz="1800"/>
            </a:pPr>
            <a:r>
              <a:rPr sz="1969" dirty="0"/>
              <a:t>Similar trend in 7TeV and 13TeV, but differences look enhanced in 13TeV results </a:t>
            </a:r>
          </a:p>
        </p:txBody>
      </p: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AA747C59-5F28-174F-A484-673ECFB8F6EB}"/>
              </a:ext>
            </a:extLst>
          </p:cNvPr>
          <p:cNvSpPr txBox="1"/>
          <p:nvPr/>
        </p:nvSpPr>
        <p:spPr>
          <a:xfrm>
            <a:off x="4199383" y="1109396"/>
            <a:ext cx="1680268" cy="2654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125" dirty="0">
                <a:solidFill>
                  <a:schemeClr val="bg1">
                    <a:lumMod val="50000"/>
                  </a:schemeClr>
                </a:solidFill>
              </a:rPr>
              <a:t>PLB, 780 (2018) 233-239 </a:t>
            </a:r>
            <a:endParaRPr kumimoji="1" lang="ja-JP" altLang="en-US" sz="112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テキスト ボックス 5">
            <a:extLst>
              <a:ext uri="{FF2B5EF4-FFF2-40B4-BE49-F238E27FC236}">
                <a16:creationId xmlns:a16="http://schemas.microsoft.com/office/drawing/2014/main" id="{85C298F4-64A5-FC4A-A1EA-53543DC1EE52}"/>
              </a:ext>
            </a:extLst>
          </p:cNvPr>
          <p:cNvSpPr txBox="1"/>
          <p:nvPr/>
        </p:nvSpPr>
        <p:spPr>
          <a:xfrm>
            <a:off x="1225797" y="1097732"/>
            <a:ext cx="1680268" cy="2654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125" dirty="0">
                <a:solidFill>
                  <a:schemeClr val="bg1">
                    <a:lumMod val="50000"/>
                  </a:schemeClr>
                </a:solidFill>
              </a:rPr>
              <a:t>PLB, 780 (2018) 233-239 </a:t>
            </a:r>
            <a:endParaRPr kumimoji="1" lang="ja-JP" altLang="en-US" sz="112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620192-C573-7647-B2BA-DB5FE589F278}"/>
              </a:ext>
            </a:extLst>
          </p:cNvPr>
          <p:cNvSpPr txBox="1"/>
          <p:nvPr/>
        </p:nvSpPr>
        <p:spPr>
          <a:xfrm rot="16200000">
            <a:off x="8180861" y="1985781"/>
            <a:ext cx="1066383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531" b="1" dirty="0">
                <a:solidFill>
                  <a:srgbClr val="FF0000"/>
                </a:solidFill>
                <a:sym typeface="Helvetica Neue Light"/>
              </a:rPr>
              <a:t>13 </a:t>
            </a:r>
            <a:r>
              <a:rPr lang="en-US" sz="2531" b="1" dirty="0" err="1">
                <a:solidFill>
                  <a:srgbClr val="FF0000"/>
                </a:solidFill>
                <a:sym typeface="Helvetica Neue Light"/>
              </a:rPr>
              <a:t>TeV</a:t>
            </a:r>
            <a:endParaRPr lang="en-US" sz="2531" b="1" dirty="0">
              <a:solidFill>
                <a:srgbClr val="FF0000"/>
              </a:solidFill>
              <a:sym typeface="Helvetica Neue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84E7E-284F-3244-935D-8B5DEBB2CE6A}"/>
              </a:ext>
            </a:extLst>
          </p:cNvPr>
          <p:cNvSpPr txBox="1"/>
          <p:nvPr/>
        </p:nvSpPr>
        <p:spPr>
          <a:xfrm rot="16200000">
            <a:off x="8317186" y="4214289"/>
            <a:ext cx="886846" cy="461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2531" b="1" dirty="0">
                <a:solidFill>
                  <a:srgbClr val="FF0000"/>
                </a:solidFill>
                <a:sym typeface="Helvetica Neue Light"/>
              </a:rPr>
              <a:t>7 </a:t>
            </a:r>
            <a:r>
              <a:rPr lang="en-US" sz="2531" b="1" dirty="0" err="1">
                <a:solidFill>
                  <a:srgbClr val="FF0000"/>
                </a:solidFill>
                <a:sym typeface="Helvetica Neue Light"/>
              </a:rPr>
              <a:t>TeV</a:t>
            </a:r>
            <a:endParaRPr lang="en-US" sz="2531" b="1" dirty="0">
              <a:solidFill>
                <a:srgbClr val="FF0000"/>
              </a:solidFill>
              <a:sym typeface="Helvetica Neue Light"/>
            </a:endParaRPr>
          </a:p>
        </p:txBody>
      </p:sp>
      <p:pic>
        <p:nvPicPr>
          <p:cNvPr id="14" name="図 4" descr="img_0089_mid.jpg">
            <a:extLst>
              <a:ext uri="{FF2B5EF4-FFF2-40B4-BE49-F238E27FC236}">
                <a16:creationId xmlns:a16="http://schemas.microsoft.com/office/drawing/2014/main" id="{4C94D1A8-F922-F143-9768-64B9B95A2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9186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29765"/>
            <a:ext cx="7266508" cy="656054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77"/>
              </a:rPr>
              <a:t>ARM2 unfolded neutron spectra</a:t>
            </a:r>
          </a:p>
        </p:txBody>
      </p:sp>
      <p:pic>
        <p:nvPicPr>
          <p:cNvPr id="3" name="Picture 2" descr="Slides_for_neutrons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60" y="814055"/>
            <a:ext cx="7938540" cy="104332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BEAE38E-C76D-B043-B7B1-3F0D2A8606E5}"/>
              </a:ext>
            </a:extLst>
          </p:cNvPr>
          <p:cNvSpPr/>
          <p:nvPr/>
        </p:nvSpPr>
        <p:spPr>
          <a:xfrm>
            <a:off x="3789228" y="1887403"/>
            <a:ext cx="4831137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687" dirty="0"/>
              <a:t>Unfolding is very important (40% energy resolution)</a:t>
            </a:r>
            <a:endParaRPr kumimoji="1" lang="ja-JP" altLang="en-US" sz="1687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4F2728-1CD6-0145-A134-2B6D8862CA68}"/>
              </a:ext>
            </a:extLst>
          </p:cNvPr>
          <p:cNvGrpSpPr/>
          <p:nvPr/>
        </p:nvGrpSpPr>
        <p:grpSpPr>
          <a:xfrm>
            <a:off x="633961" y="2384412"/>
            <a:ext cx="8045486" cy="4436891"/>
            <a:chOff x="901632" y="2768599"/>
            <a:chExt cx="11442470" cy="63102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E87E9C7-50ED-2A47-ADC8-E8BA814A1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1632" y="2768599"/>
              <a:ext cx="11358442" cy="63102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3F4C54-95B6-D14C-B16E-E6E2912EE5E1}"/>
                </a:ext>
              </a:extLst>
            </p:cNvPr>
            <p:cNvSpPr txBox="1"/>
            <p:nvPr/>
          </p:nvSpPr>
          <p:spPr>
            <a:xfrm rot="16200000">
              <a:off x="10155469" y="4851618"/>
              <a:ext cx="3782232" cy="59503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en-US" sz="2250" dirty="0">
                  <a:solidFill>
                    <a:srgbClr val="000000"/>
                  </a:solidFill>
                  <a:sym typeface="Helvetica Neue Light"/>
                </a:rPr>
                <a:t>JHEP 1811 (2018) 073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0D41E7-ECE6-734F-B2CC-AB672E453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2446" y="685819"/>
            <a:ext cx="1893876" cy="16985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7B569A7-84FA-8544-8F09-C3AB53B53244}"/>
              </a:ext>
            </a:extLst>
          </p:cNvPr>
          <p:cNvSpPr/>
          <p:nvPr/>
        </p:nvSpPr>
        <p:spPr>
          <a:xfrm>
            <a:off x="1125048" y="2911403"/>
            <a:ext cx="478784" cy="527556"/>
          </a:xfrm>
          <a:prstGeom prst="ellipse">
            <a:avLst/>
          </a:prstGeom>
          <a:solidFill>
            <a:schemeClr val="bg1"/>
          </a:solidFill>
          <a:ln w="41275" cap="flat">
            <a:solidFill>
              <a:srgbClr val="00B05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969" dirty="0">
                <a:solidFill>
                  <a:srgbClr val="008080"/>
                </a:solidFill>
                <a:sym typeface="Helvetica Neue Light"/>
              </a:rPr>
              <a:t>1</a:t>
            </a:r>
            <a:endParaRPr lang="en-US" sz="1266" dirty="0">
              <a:solidFill>
                <a:srgbClr val="008080"/>
              </a:solidFill>
              <a:sym typeface="Helvetica Neue Ligh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33D284-7AB8-8E40-8975-B58F20C26C1D}"/>
              </a:ext>
            </a:extLst>
          </p:cNvPr>
          <p:cNvSpPr/>
          <p:nvPr/>
        </p:nvSpPr>
        <p:spPr>
          <a:xfrm>
            <a:off x="4742295" y="2914297"/>
            <a:ext cx="478784" cy="527556"/>
          </a:xfrm>
          <a:prstGeom prst="ellipse">
            <a:avLst/>
          </a:prstGeom>
          <a:solidFill>
            <a:schemeClr val="bg1"/>
          </a:solidFill>
          <a:ln w="41275" cap="flat">
            <a:solidFill>
              <a:srgbClr val="FFC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969" dirty="0">
                <a:solidFill>
                  <a:srgbClr val="FFC000"/>
                </a:solidFill>
                <a:sym typeface="Helvetica Neue Light"/>
              </a:rPr>
              <a:t>2</a:t>
            </a:r>
            <a:endParaRPr lang="en-US" sz="1266" dirty="0">
              <a:solidFill>
                <a:srgbClr val="FFC000"/>
              </a:solidFill>
              <a:sym typeface="Helvetica Neue Ligh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B97FE7-5747-0541-9DAC-89103174FBBC}"/>
              </a:ext>
            </a:extLst>
          </p:cNvPr>
          <p:cNvSpPr/>
          <p:nvPr/>
        </p:nvSpPr>
        <p:spPr>
          <a:xfrm>
            <a:off x="6419970" y="4140100"/>
            <a:ext cx="478784" cy="527556"/>
          </a:xfrm>
          <a:prstGeom prst="ellipse">
            <a:avLst/>
          </a:prstGeom>
          <a:solidFill>
            <a:schemeClr val="bg1"/>
          </a:solidFill>
          <a:ln w="41275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latinLnBrk="1" hangingPunct="0"/>
            <a:r>
              <a:rPr lang="en-US" sz="1969" dirty="0">
                <a:solidFill>
                  <a:srgbClr val="FF0000"/>
                </a:solidFill>
                <a:sym typeface="Helvetica Neue Light"/>
              </a:rPr>
              <a:t>3</a:t>
            </a:r>
            <a:endParaRPr lang="en-US" sz="1266" dirty="0">
              <a:solidFill>
                <a:srgbClr val="FF0000"/>
              </a:solidFill>
              <a:sym typeface="Helvetica Neue Light"/>
            </a:endParaRPr>
          </a:p>
        </p:txBody>
      </p:sp>
      <p:pic>
        <p:nvPicPr>
          <p:cNvPr id="13" name="図 4" descr="img_0089_mid.jpg">
            <a:extLst>
              <a:ext uri="{FF2B5EF4-FFF2-40B4-BE49-F238E27FC236}">
                <a16:creationId xmlns:a16="http://schemas.microsoft.com/office/drawing/2014/main" id="{B84B2797-776C-D943-BB82-3E4F5B1A8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15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201" y="4254596"/>
            <a:ext cx="2488426" cy="2420714"/>
          </a:xfrm>
          <a:prstGeom prst="rect">
            <a:avLst/>
          </a:prstGeom>
        </p:spPr>
      </p:pic>
      <p:pic>
        <p:nvPicPr>
          <p:cNvPr id="11" name="Picture 4" descr="Pipe.eps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8" r="7604"/>
          <a:stretch/>
        </p:blipFill>
        <p:spPr>
          <a:xfrm>
            <a:off x="5179304" y="2887093"/>
            <a:ext cx="3996236" cy="1595161"/>
          </a:xfrm>
          <a:prstGeom prst="rect">
            <a:avLst/>
          </a:prstGeom>
          <a:noFill/>
        </p:spPr>
      </p:pic>
      <p:sp>
        <p:nvSpPr>
          <p:cNvPr id="16" name="角丸四角形 15"/>
          <p:cNvSpPr/>
          <p:nvPr/>
        </p:nvSpPr>
        <p:spPr>
          <a:xfrm>
            <a:off x="73570" y="817047"/>
            <a:ext cx="3607022" cy="27263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kumimoji="1" lang="ja-JP" altLang="en-US" sz="1266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1836" y="59809"/>
            <a:ext cx="8340328" cy="741164"/>
          </a:xfrm>
        </p:spPr>
        <p:txBody>
          <a:bodyPr>
            <a:noAutofit/>
          </a:bodyPr>
          <a:lstStyle/>
          <a:p>
            <a:r>
              <a:rPr kumimoji="1" lang="en-US" altLang="ja-JP" sz="2812" dirty="0">
                <a:latin typeface="Lato" panose="020F0502020204030203" pitchFamily="34" charset="77"/>
              </a:rPr>
              <a:t>From the LHC to RHIC</a:t>
            </a:r>
            <a:endParaRPr kumimoji="1" lang="ja-JP" altLang="en-US" sz="2812" dirty="0">
              <a:latin typeface="Lato" panose="020F0502020204030203" pitchFamily="34" charset="77"/>
            </a:endParaRPr>
          </a:p>
        </p:txBody>
      </p:sp>
      <p:pic>
        <p:nvPicPr>
          <p:cNvPr id="5" name="図 4" descr="img_0089_mi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54" y="1259935"/>
            <a:ext cx="2782843" cy="2088641"/>
          </a:xfrm>
          <a:prstGeom prst="rect">
            <a:avLst/>
          </a:prstGeom>
        </p:spPr>
      </p:pic>
      <p:pic>
        <p:nvPicPr>
          <p:cNvPr id="8" name="図 7" descr="RHICf_image_a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008" y="937902"/>
            <a:ext cx="2674909" cy="200618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78338" y="846274"/>
            <a:ext cx="3080906" cy="308672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kumimoji="1" lang="en-US" altLang="ja-JP" sz="1406" dirty="0" err="1">
                <a:solidFill>
                  <a:schemeClr val="bg1"/>
                </a:solidFill>
              </a:rPr>
              <a:t>LHCf</a:t>
            </a:r>
            <a:r>
              <a:rPr kumimoji="1" lang="en-US" altLang="ja-JP" sz="1406" dirty="0">
                <a:solidFill>
                  <a:schemeClr val="bg1"/>
                </a:solidFill>
              </a:rPr>
              <a:t> Arm2 detector in the LHC tunnel</a:t>
            </a:r>
            <a:endParaRPr kumimoji="1" lang="ja-JP" altLang="en-US" sz="1406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973224" y="637306"/>
            <a:ext cx="4875500" cy="438580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lang="en-US" altLang="ja-JP" sz="2250" dirty="0"/>
              <a:t>Schematic view of the </a:t>
            </a:r>
            <a:r>
              <a:rPr lang="en-US" altLang="ja-JP" sz="2250" dirty="0" err="1"/>
              <a:t>RHICf</a:t>
            </a:r>
            <a:r>
              <a:rPr lang="en-US" altLang="ja-JP" sz="2250" dirty="0"/>
              <a:t> installation</a:t>
            </a:r>
            <a:endParaRPr kumimoji="1" lang="ja-JP" altLang="en-US" sz="2250" dirty="0"/>
          </a:p>
        </p:txBody>
      </p:sp>
      <p:pic>
        <p:nvPicPr>
          <p:cNvPr id="12" name="図 11" descr="arm2-U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422" y="1628274"/>
            <a:ext cx="1966578" cy="1311051"/>
          </a:xfrm>
          <a:prstGeom prst="rect">
            <a:avLst/>
          </a:prstGeom>
        </p:spPr>
      </p:pic>
      <p:cxnSp>
        <p:nvCxnSpPr>
          <p:cNvPr id="13" name="直線矢印コネクタ 12"/>
          <p:cNvCxnSpPr/>
          <p:nvPr/>
        </p:nvCxnSpPr>
        <p:spPr>
          <a:xfrm>
            <a:off x="7300765" y="3984988"/>
            <a:ext cx="1779271" cy="32787"/>
          </a:xfrm>
          <a:prstGeom prst="straightConnector1">
            <a:avLst/>
          </a:prstGeom>
          <a:noFill/>
          <a:ln w="5715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679068" y="3911000"/>
            <a:ext cx="777775" cy="438580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kumimoji="1" lang="en-US" altLang="ja-JP" sz="2250" b="1" dirty="0">
                <a:solidFill>
                  <a:srgbClr val="FF0000"/>
                </a:solidFill>
              </a:rPr>
              <a:t>18m</a:t>
            </a:r>
            <a:endParaRPr kumimoji="1" lang="ja-JP" altLang="en-US" sz="2250" b="1" dirty="0">
              <a:solidFill>
                <a:srgbClr val="FF0000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 rot="1317860">
            <a:off x="3890355" y="2879742"/>
            <a:ext cx="680919" cy="125377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kumimoji="1" lang="ja-JP" altLang="en-US" sz="1266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93254" y="1058740"/>
            <a:ext cx="639917" cy="351954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kumimoji="1" lang="en-US" altLang="ja-JP" sz="1687" dirty="0"/>
              <a:t>ZDC</a:t>
            </a:r>
            <a:endParaRPr kumimoji="1" lang="ja-JP" altLang="en-US" sz="1969" dirty="0"/>
          </a:p>
        </p:txBody>
      </p:sp>
      <p:pic>
        <p:nvPicPr>
          <p:cNvPr id="20" name="コンテンツ プレースホルダー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166" y="4556157"/>
            <a:ext cx="2980869" cy="2235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22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44" y="4243963"/>
            <a:ext cx="2524316" cy="2437570"/>
          </a:xfrm>
          <a:prstGeom prst="rect">
            <a:avLst/>
          </a:prstGeom>
        </p:spPr>
      </p:pic>
      <p:cxnSp>
        <p:nvCxnSpPr>
          <p:cNvPr id="23" name="直線コネクタ 16"/>
          <p:cNvCxnSpPr/>
          <p:nvPr/>
        </p:nvCxnSpPr>
        <p:spPr>
          <a:xfrm>
            <a:off x="3035109" y="5346240"/>
            <a:ext cx="1830239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17"/>
          <p:cNvSpPr txBox="1"/>
          <p:nvPr/>
        </p:nvSpPr>
        <p:spPr>
          <a:xfrm>
            <a:off x="2918020" y="5030074"/>
            <a:ext cx="679992" cy="287128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/>
          <a:p>
            <a:r>
              <a:rPr kumimoji="1" lang="en-US" altLang="ja-JP" sz="1266">
                <a:solidFill>
                  <a:srgbClr val="FF0000"/>
                </a:solidFill>
              </a:rPr>
              <a:t>1.2GeV</a:t>
            </a:r>
            <a:endParaRPr kumimoji="1" lang="ja-JP" altLang="en-US" sz="1266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"/>
          <p:cNvSpPr txBox="1"/>
          <p:nvPr/>
        </p:nvSpPr>
        <p:spPr>
          <a:xfrm>
            <a:off x="390640" y="4211176"/>
            <a:ext cx="2263759" cy="287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39" tIns="45719" rIns="91439" bIns="45719" rtlCol="0">
            <a:spAutoFit/>
          </a:bodyPr>
          <a:lstStyle/>
          <a:p>
            <a:r>
              <a:rPr kumimoji="1" lang="en-US" altLang="ja-JP" sz="1266" dirty="0"/>
              <a:t>Acceptance in E-</a:t>
            </a:r>
            <a:r>
              <a:rPr kumimoji="1" lang="en-US" altLang="ja-JP" sz="1266" dirty="0" err="1"/>
              <a:t>p</a:t>
            </a:r>
            <a:r>
              <a:rPr kumimoji="1" lang="en-US" altLang="ja-JP" sz="1266" baseline="-25000" dirty="0" err="1"/>
              <a:t>T</a:t>
            </a:r>
            <a:r>
              <a:rPr kumimoji="1" lang="en-US" altLang="ja-JP" sz="1266" dirty="0"/>
              <a:t> phase space</a:t>
            </a:r>
            <a:endParaRPr kumimoji="1" lang="ja-JP" altLang="en-US" sz="1266" dirty="0"/>
          </a:p>
        </p:txBody>
      </p:sp>
      <p:sp>
        <p:nvSpPr>
          <p:cNvPr id="4" name="Rectangle 3"/>
          <p:cNvSpPr/>
          <p:nvPr/>
        </p:nvSpPr>
        <p:spPr>
          <a:xfrm>
            <a:off x="5701249" y="114579"/>
            <a:ext cx="1896417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66" b="1" dirty="0"/>
              <a:t>√s</a:t>
            </a:r>
            <a:r>
              <a:rPr kumimoji="1" lang="en-US" altLang="ja-JP" sz="1266" b="1" dirty="0"/>
              <a:t> scaling, or breaking?</a:t>
            </a:r>
            <a:endParaRPr lang="it-IT" sz="1266" dirty="0"/>
          </a:p>
        </p:txBody>
      </p:sp>
    </p:spTree>
    <p:extLst>
      <p:ext uri="{BB962C8B-B14F-4D97-AF65-F5344CB8AC3E}">
        <p14:creationId xmlns:p14="http://schemas.microsoft.com/office/powerpoint/2010/main" val="349070805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B46E-4ABD-DE40-A67E-784769F9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82" y="59809"/>
            <a:ext cx="7177981" cy="74116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Lato" panose="020F0502020204030203" pitchFamily="34" charset="77"/>
              </a:rPr>
              <a:t>LHCf</a:t>
            </a:r>
            <a:r>
              <a:rPr lang="en-US" dirty="0">
                <a:latin typeface="Lato" panose="020F0502020204030203" pitchFamily="34" charset="77"/>
              </a:rPr>
              <a:t> and the future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F6C8C-9457-0946-9CDB-F5AEB5C9DA7A}"/>
              </a:ext>
            </a:extLst>
          </p:cNvPr>
          <p:cNvSpPr txBox="1"/>
          <p:nvPr/>
        </p:nvSpPr>
        <p:spPr>
          <a:xfrm>
            <a:off x="107504" y="1283375"/>
            <a:ext cx="7177982" cy="10673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 anchorCtr="0">
            <a:spAutoFit/>
          </a:bodyPr>
          <a:lstStyle/>
          <a:p>
            <a:pPr marL="321457" indent="-321457" hangingPunct="0">
              <a:buFont typeface="+mj-lt"/>
              <a:buAutoNum type="arabicPeriod"/>
            </a:pPr>
            <a:r>
              <a:rPr lang="en-US" sz="1687" dirty="0">
                <a:latin typeface="Lato" panose="020F0502020204030203" pitchFamily="34" charset="77"/>
              </a:rPr>
              <a:t>Low luminosity run for </a:t>
            </a:r>
            <a:r>
              <a:rPr lang="en-US" sz="1687" dirty="0" err="1">
                <a:latin typeface="Lato" panose="020F0502020204030203" pitchFamily="34" charset="77"/>
              </a:rPr>
              <a:t>p+p</a:t>
            </a:r>
            <a:r>
              <a:rPr lang="en-US" sz="1687" dirty="0">
                <a:latin typeface="Lato" panose="020F0502020204030203" pitchFamily="34" charset="77"/>
              </a:rPr>
              <a:t> at 14 </a:t>
            </a:r>
            <a:r>
              <a:rPr lang="en-US" sz="1687" dirty="0" err="1">
                <a:latin typeface="Lato" panose="020F0502020204030203" pitchFamily="34" charset="77"/>
              </a:rPr>
              <a:t>TeV</a:t>
            </a:r>
            <a:r>
              <a:rPr lang="en-US" sz="1687" dirty="0">
                <a:latin typeface="Lato" panose="020F0502020204030203" pitchFamily="34" charset="77"/>
              </a:rPr>
              <a:t> (2021?)</a:t>
            </a:r>
          </a:p>
          <a:p>
            <a:pPr algn="l" rtl="0" hangingPunct="0"/>
            <a:endParaRPr lang="en-US" sz="1406" dirty="0">
              <a:latin typeface="Lato" panose="020F0502020204030203" pitchFamily="34" charset="77"/>
            </a:endParaRPr>
          </a:p>
          <a:p>
            <a:pPr marL="321457" indent="-321457" hangingPunct="0">
              <a:buFont typeface="+mj-lt"/>
              <a:buAutoNum type="arabicPeriod" startAt="2"/>
            </a:pPr>
            <a:r>
              <a:rPr lang="en-US" sz="1687" dirty="0">
                <a:latin typeface="Lato" panose="020F0502020204030203" pitchFamily="34" charset="77"/>
              </a:rPr>
              <a:t>Low luminosity </a:t>
            </a:r>
            <a:r>
              <a:rPr lang="en-US" sz="1687" dirty="0" err="1">
                <a:latin typeface="Lato" panose="020F0502020204030203" pitchFamily="34" charset="77"/>
              </a:rPr>
              <a:t>p+O</a:t>
            </a:r>
            <a:r>
              <a:rPr lang="en-US" sz="1687" dirty="0">
                <a:latin typeface="Lato" panose="020F0502020204030203" pitchFamily="34" charset="77"/>
              </a:rPr>
              <a:t> (or O+O) run or other light ions at the highest achievable energy (2023?)</a:t>
            </a:r>
          </a:p>
        </p:txBody>
      </p:sp>
      <p:sp>
        <p:nvSpPr>
          <p:cNvPr id="6" name="Shape 608">
            <a:extLst>
              <a:ext uri="{FF2B5EF4-FFF2-40B4-BE49-F238E27FC236}">
                <a16:creationId xmlns:a16="http://schemas.microsoft.com/office/drawing/2014/main" id="{ABC69B80-8967-614A-824F-4FEE5A6DD0F5}"/>
              </a:ext>
            </a:extLst>
          </p:cNvPr>
          <p:cNvSpPr/>
          <p:nvPr/>
        </p:nvSpPr>
        <p:spPr>
          <a:xfrm>
            <a:off x="6768569" y="8565557"/>
            <a:ext cx="3930564" cy="491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/>
          <a:p>
            <a:r>
              <a:rPr sz="1266" dirty="0"/>
              <a:t>Physics cases and related upgrade of the DAQ system are </a:t>
            </a:r>
          </a:p>
          <a:p>
            <a:r>
              <a:rPr sz="1266" dirty="0"/>
              <a:t>summarized in a Tech. Report (CERN-LHCC-2019-008 ) </a:t>
            </a:r>
          </a:p>
        </p:txBody>
      </p:sp>
      <p:sp>
        <p:nvSpPr>
          <p:cNvPr id="7" name="Shape 608">
            <a:extLst>
              <a:ext uri="{FF2B5EF4-FFF2-40B4-BE49-F238E27FC236}">
                <a16:creationId xmlns:a16="http://schemas.microsoft.com/office/drawing/2014/main" id="{2D9042F4-BDE2-8248-BFF3-DB983662ADD9}"/>
              </a:ext>
            </a:extLst>
          </p:cNvPr>
          <p:cNvSpPr/>
          <p:nvPr/>
        </p:nvSpPr>
        <p:spPr>
          <a:xfrm>
            <a:off x="6875726" y="8672714"/>
            <a:ext cx="3930564" cy="491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/>
          <a:p>
            <a:r>
              <a:rPr sz="1266" dirty="0"/>
              <a:t>Physics cases and related upgrade of the DAQ system are </a:t>
            </a:r>
          </a:p>
          <a:p>
            <a:r>
              <a:rPr sz="1266" dirty="0"/>
              <a:t>summarized in a Tech. Report (CERN-LHCC-2019-008 )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D34A4-15E3-014A-B2D6-19E932E1333A}"/>
              </a:ext>
            </a:extLst>
          </p:cNvPr>
          <p:cNvSpPr txBox="1"/>
          <p:nvPr/>
        </p:nvSpPr>
        <p:spPr>
          <a:xfrm>
            <a:off x="637878" y="3068960"/>
            <a:ext cx="7868244" cy="981231"/>
          </a:xfrm>
          <a:prstGeom prst="rect">
            <a:avLst/>
          </a:prstGeom>
          <a:noFill/>
          <a:ln w="25400" cap="flat">
            <a:solidFill>
              <a:srgbClr val="00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l"/>
            <a:r>
              <a:rPr lang="it-IT" sz="1969" b="1" dirty="0" err="1">
                <a:latin typeface="Lato" panose="020F0502020204030203" pitchFamily="34" charset="77"/>
              </a:rPr>
              <a:t>Physics</a:t>
            </a:r>
            <a:r>
              <a:rPr lang="it-IT" sz="1969" b="1" dirty="0">
                <a:latin typeface="Lato" panose="020F0502020204030203" pitchFamily="34" charset="77"/>
              </a:rPr>
              <a:t> </a:t>
            </a:r>
            <a:r>
              <a:rPr lang="it-IT" sz="1969" b="1" dirty="0" err="1">
                <a:latin typeface="Lato" panose="020F0502020204030203" pitchFamily="34" charset="77"/>
              </a:rPr>
              <a:t>cases</a:t>
            </a:r>
            <a:r>
              <a:rPr lang="it-IT" sz="1969" b="1" dirty="0">
                <a:latin typeface="Lato" panose="020F0502020204030203" pitchFamily="34" charset="77"/>
              </a:rPr>
              <a:t> and </a:t>
            </a:r>
            <a:r>
              <a:rPr lang="it-IT" sz="1969" b="1" dirty="0" err="1">
                <a:latin typeface="Lato" panose="020F0502020204030203" pitchFamily="34" charset="77"/>
              </a:rPr>
              <a:t>related</a:t>
            </a:r>
            <a:r>
              <a:rPr lang="it-IT" sz="1969" b="1" dirty="0">
                <a:latin typeface="Lato" panose="020F0502020204030203" pitchFamily="34" charset="77"/>
              </a:rPr>
              <a:t> upgrade of the DAQ </a:t>
            </a:r>
            <a:r>
              <a:rPr lang="it-IT" sz="1969" b="1" dirty="0" err="1">
                <a:latin typeface="Lato" panose="020F0502020204030203" pitchFamily="34" charset="77"/>
              </a:rPr>
              <a:t>system</a:t>
            </a:r>
            <a:r>
              <a:rPr lang="it-IT" sz="1969" b="1" dirty="0">
                <a:latin typeface="Lato" panose="020F0502020204030203" pitchFamily="34" charset="77"/>
              </a:rPr>
              <a:t> are </a:t>
            </a:r>
          </a:p>
          <a:p>
            <a:pPr algn="l"/>
            <a:r>
              <a:rPr lang="it-IT" sz="1969" b="1" dirty="0" err="1">
                <a:latin typeface="Lato" panose="020F0502020204030203" pitchFamily="34" charset="77"/>
              </a:rPr>
              <a:t>summarized</a:t>
            </a:r>
            <a:r>
              <a:rPr lang="it-IT" sz="1969" b="1" dirty="0">
                <a:latin typeface="Lato" panose="020F0502020204030203" pitchFamily="34" charset="77"/>
              </a:rPr>
              <a:t> in a </a:t>
            </a:r>
            <a:r>
              <a:rPr lang="it-IT" sz="1969" b="1" dirty="0" err="1">
                <a:latin typeface="Lato" panose="020F0502020204030203" pitchFamily="34" charset="77"/>
              </a:rPr>
              <a:t>detailed</a:t>
            </a:r>
            <a:r>
              <a:rPr lang="it-IT" sz="1969" b="1" dirty="0">
                <a:latin typeface="Lato" panose="020F0502020204030203" pitchFamily="34" charset="77"/>
              </a:rPr>
              <a:t> Technical Report </a:t>
            </a:r>
            <a:r>
              <a:rPr lang="it-IT" sz="1969" b="1" dirty="0" err="1">
                <a:latin typeface="Lato" panose="020F0502020204030203" pitchFamily="34" charset="77"/>
              </a:rPr>
              <a:t>submitted</a:t>
            </a:r>
            <a:r>
              <a:rPr lang="it-IT" sz="1969" b="1" dirty="0">
                <a:latin typeface="Lato" panose="020F0502020204030203" pitchFamily="34" charset="77"/>
              </a:rPr>
              <a:t> </a:t>
            </a:r>
            <a:r>
              <a:rPr lang="it-IT" sz="1969" b="1" dirty="0" err="1">
                <a:latin typeface="Lato" panose="020F0502020204030203" pitchFamily="34" charset="77"/>
              </a:rPr>
              <a:t>this</a:t>
            </a:r>
            <a:r>
              <a:rPr lang="it-IT" sz="1969" b="1" dirty="0">
                <a:latin typeface="Lato" panose="020F0502020204030203" pitchFamily="34" charset="77"/>
              </a:rPr>
              <a:t> </a:t>
            </a:r>
            <a:r>
              <a:rPr lang="it-IT" sz="1969" b="1" dirty="0" err="1">
                <a:latin typeface="Lato" panose="020F0502020204030203" pitchFamily="34" charset="77"/>
              </a:rPr>
              <a:t>year</a:t>
            </a:r>
            <a:r>
              <a:rPr lang="it-IT" sz="1969" b="1" dirty="0">
                <a:latin typeface="Lato" panose="020F0502020204030203" pitchFamily="34" charset="77"/>
              </a:rPr>
              <a:t> to LHCC</a:t>
            </a:r>
          </a:p>
          <a:p>
            <a:pPr algn="l"/>
            <a:r>
              <a:rPr lang="it-IT" sz="1969" b="1" dirty="0">
                <a:latin typeface="Lato" panose="020F0502020204030203" pitchFamily="34" charset="77"/>
              </a:rPr>
              <a:t>(CERN-LHCC-2019-008 ) </a:t>
            </a:r>
            <a:r>
              <a:rPr lang="it-IT" sz="1969" b="1" dirty="0">
                <a:latin typeface="Lato" panose="020F0502020204030203" pitchFamily="34" charset="77"/>
                <a:sym typeface="Wingdings" pitchFamily="2" charset="2"/>
              </a:rPr>
              <a:t> </a:t>
            </a:r>
            <a:r>
              <a:rPr lang="it-IT" sz="1969" b="1" dirty="0" err="1">
                <a:latin typeface="Lato" panose="020F0502020204030203" pitchFamily="34" charset="77"/>
                <a:sym typeface="Wingdings" pitchFamily="2" charset="2"/>
              </a:rPr>
              <a:t>Accepted</a:t>
            </a:r>
            <a:r>
              <a:rPr lang="it-IT" sz="1969" b="1" dirty="0">
                <a:latin typeface="Lato" panose="020F0502020204030203" pitchFamily="34" charset="77"/>
                <a:sym typeface="Wingdings" pitchFamily="2" charset="2"/>
              </a:rPr>
              <a:t>!</a:t>
            </a:r>
            <a:endParaRPr lang="it-IT" sz="1969" b="1" dirty="0">
              <a:latin typeface="Lato" panose="020F0502020204030203" pitchFamily="34" charset="77"/>
            </a:endParaRPr>
          </a:p>
        </p:txBody>
      </p:sp>
      <p:pic>
        <p:nvPicPr>
          <p:cNvPr id="10" name="図 4" descr="img_0089_mid.jpg">
            <a:extLst>
              <a:ext uri="{FF2B5EF4-FFF2-40B4-BE49-F238E27FC236}">
                <a16:creationId xmlns:a16="http://schemas.microsoft.com/office/drawing/2014/main" id="{5452CF50-D650-3D43-9796-FC77FE6B0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1677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B46E-4ABD-DE40-A67E-784769F9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182" y="59809"/>
            <a:ext cx="7177981" cy="74116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Lato" panose="020F0502020204030203" pitchFamily="34" charset="77"/>
              </a:rPr>
              <a:t>LHCf</a:t>
            </a:r>
            <a:r>
              <a:rPr lang="en-US" dirty="0">
                <a:latin typeface="Lato" panose="020F0502020204030203" pitchFamily="34" charset="77"/>
              </a:rPr>
              <a:t> @ Catania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F6C8C-9457-0946-9CDB-F5AEB5C9DA7A}"/>
              </a:ext>
            </a:extLst>
          </p:cNvPr>
          <p:cNvSpPr txBox="1"/>
          <p:nvPr/>
        </p:nvSpPr>
        <p:spPr>
          <a:xfrm>
            <a:off x="736654" y="1200693"/>
            <a:ext cx="7795786" cy="40424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t" anchorCtr="0">
            <a:spAutoFit/>
          </a:bodyPr>
          <a:lstStyle/>
          <a:p>
            <a:pPr marL="321457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1 DFA Unit</a:t>
            </a:r>
          </a:p>
          <a:p>
            <a:pPr marL="321457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Contribution to detector construction, software development and data analysis</a:t>
            </a:r>
          </a:p>
          <a:p>
            <a:pPr marL="321457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Many responsibility role:</a:t>
            </a:r>
          </a:p>
          <a:p>
            <a:pPr marL="778657" lvl="1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Since 2006 Catania INFN leader</a:t>
            </a:r>
          </a:p>
          <a:p>
            <a:pPr marL="778657" lvl="1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Since 2010 </a:t>
            </a:r>
            <a:r>
              <a:rPr lang="en-US" sz="2000" dirty="0" err="1">
                <a:latin typeface="Lato" panose="020F0502020204030203" pitchFamily="34" charset="77"/>
              </a:rPr>
              <a:t>LHCf</a:t>
            </a:r>
            <a:r>
              <a:rPr lang="en-US" sz="2000" dirty="0">
                <a:latin typeface="Lato" panose="020F0502020204030203" pitchFamily="34" charset="77"/>
              </a:rPr>
              <a:t> representative in the Minimum Bias and Underlying event WG</a:t>
            </a:r>
          </a:p>
          <a:p>
            <a:pPr marL="778657" lvl="1" indent="-321457" hangingPunct="0">
              <a:buFont typeface="Wingdings" pitchFamily="2" charset="2"/>
              <a:buChar char="§"/>
            </a:pPr>
            <a:r>
              <a:rPr lang="en-US" sz="2000" dirty="0">
                <a:latin typeface="Lato" panose="020F0502020204030203" pitchFamily="34" charset="77"/>
              </a:rPr>
              <a:t>Since 2012 </a:t>
            </a:r>
            <a:r>
              <a:rPr lang="en-US" sz="2000" dirty="0" err="1">
                <a:latin typeface="Lato" panose="020F0502020204030203" pitchFamily="34" charset="77"/>
              </a:rPr>
              <a:t>LHCf</a:t>
            </a:r>
            <a:r>
              <a:rPr lang="en-US" sz="2000" dirty="0">
                <a:latin typeface="Lato" panose="020F0502020204030203" pitchFamily="34" charset="77"/>
              </a:rPr>
              <a:t> representative in the LHC Cosmic Ray WG</a:t>
            </a:r>
          </a:p>
          <a:p>
            <a:pPr marL="778657" lvl="1" indent="-321457" hangingPunct="0">
              <a:buFont typeface="Wingdings" pitchFamily="2" charset="2"/>
              <a:buChar char="§"/>
            </a:pPr>
            <a:r>
              <a:rPr lang="en-US" sz="2000" b="1" dirty="0">
                <a:latin typeface="Lato" panose="020F0502020204030203" pitchFamily="34" charset="77"/>
              </a:rPr>
              <a:t>Since 2013 LHC INFN Leader</a:t>
            </a:r>
          </a:p>
          <a:p>
            <a:pPr marL="321457" indent="-321457" hangingPunct="0">
              <a:buFont typeface="Wingdings" pitchFamily="2" charset="2"/>
              <a:buChar char="§"/>
            </a:pPr>
            <a:r>
              <a:rPr lang="en-US" sz="2000" b="1" dirty="0">
                <a:latin typeface="Lato" panose="020F0502020204030203" pitchFamily="34" charset="77"/>
              </a:rPr>
              <a:t>Almost 70 papers produced with huge Catania contribution of which about 25 in the last five years</a:t>
            </a:r>
          </a:p>
          <a:p>
            <a:pPr marL="321457" indent="-321457" hangingPunct="0">
              <a:buFont typeface="Wingdings" pitchFamily="2" charset="2"/>
              <a:buChar char="§"/>
            </a:pPr>
            <a:r>
              <a:rPr lang="en-US" sz="2000" b="1" dirty="0">
                <a:latin typeface="Lato" panose="020F0502020204030203" pitchFamily="34" charset="77"/>
              </a:rPr>
              <a:t>More than 10 invited talks in the last 5 years</a:t>
            </a:r>
          </a:p>
          <a:p>
            <a:pPr algn="l" rtl="0" hangingPunct="0"/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6" name="Shape 608">
            <a:extLst>
              <a:ext uri="{FF2B5EF4-FFF2-40B4-BE49-F238E27FC236}">
                <a16:creationId xmlns:a16="http://schemas.microsoft.com/office/drawing/2014/main" id="{ABC69B80-8967-614A-824F-4FEE5A6DD0F5}"/>
              </a:ext>
            </a:extLst>
          </p:cNvPr>
          <p:cNvSpPr/>
          <p:nvPr/>
        </p:nvSpPr>
        <p:spPr>
          <a:xfrm>
            <a:off x="6768569" y="8565557"/>
            <a:ext cx="3930564" cy="491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/>
          <a:p>
            <a:r>
              <a:rPr sz="1266" dirty="0"/>
              <a:t>Physics cases and related upgrade of the DAQ system are </a:t>
            </a:r>
          </a:p>
          <a:p>
            <a:r>
              <a:rPr sz="1266" dirty="0"/>
              <a:t>summarized in a Tech. Report (CERN-LHCC-2019-008 ) </a:t>
            </a:r>
          </a:p>
        </p:txBody>
      </p:sp>
      <p:sp>
        <p:nvSpPr>
          <p:cNvPr id="7" name="Shape 608">
            <a:extLst>
              <a:ext uri="{FF2B5EF4-FFF2-40B4-BE49-F238E27FC236}">
                <a16:creationId xmlns:a16="http://schemas.microsoft.com/office/drawing/2014/main" id="{2D9042F4-BDE2-8248-BFF3-DB983662ADD9}"/>
              </a:ext>
            </a:extLst>
          </p:cNvPr>
          <p:cNvSpPr/>
          <p:nvPr/>
        </p:nvSpPr>
        <p:spPr>
          <a:xfrm>
            <a:off x="6875726" y="8672714"/>
            <a:ext cx="3930564" cy="491033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229" tIns="50229" rIns="50229" bIns="50229" anchor="ctr">
            <a:spAutoFit/>
          </a:bodyPr>
          <a:lstStyle/>
          <a:p>
            <a:r>
              <a:rPr sz="1266" dirty="0"/>
              <a:t>Physics cases and related upgrade of the DAQ system are </a:t>
            </a:r>
          </a:p>
          <a:p>
            <a:r>
              <a:rPr sz="1266" dirty="0"/>
              <a:t>summarized in a Tech. Report (CERN-LHCC-2019-008 ) </a:t>
            </a:r>
          </a:p>
        </p:txBody>
      </p:sp>
      <p:pic>
        <p:nvPicPr>
          <p:cNvPr id="10" name="図 4" descr="img_0089_mid.jpg">
            <a:extLst>
              <a:ext uri="{FF2B5EF4-FFF2-40B4-BE49-F238E27FC236}">
                <a16:creationId xmlns:a16="http://schemas.microsoft.com/office/drawing/2014/main" id="{5452CF50-D650-3D43-9796-FC77FE6B0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9" y="1"/>
            <a:ext cx="1447508" cy="10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1556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giocattolo, tavolo, sedendo, blu&#10;&#10;Descrizione generata automaticamente">
            <a:extLst>
              <a:ext uri="{FF2B5EF4-FFF2-40B4-BE49-F238E27FC236}">
                <a16:creationId xmlns:a16="http://schemas.microsoft.com/office/drawing/2014/main" id="{D87DF78F-9BBE-8E4B-A01A-10FEBF80A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83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44" y="2924944"/>
            <a:ext cx="5331728" cy="33404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936104"/>
          </a:xfrm>
        </p:spPr>
        <p:txBody>
          <a:bodyPr anchor="t">
            <a:normAutofit fontScale="90000"/>
          </a:bodyPr>
          <a:lstStyle/>
          <a:p>
            <a:r>
              <a:rPr lang="it-IT" sz="2800" b="1" dirty="0" err="1">
                <a:solidFill>
                  <a:schemeClr val="tx1"/>
                </a:solidFill>
                <a:latin typeface="Lato Regular"/>
              </a:rPr>
              <a:t>Research&amp;Development</a:t>
            </a:r>
            <a:r>
              <a:rPr lang="it-IT" sz="2800" b="1" dirty="0">
                <a:solidFill>
                  <a:schemeClr val="tx1"/>
                </a:solidFill>
                <a:latin typeface="Lato Regular"/>
              </a:rPr>
              <a:t> for Future </a:t>
            </a:r>
            <a:r>
              <a:rPr lang="it-IT" sz="2800" b="1" dirty="0" err="1">
                <a:solidFill>
                  <a:schemeClr val="tx1"/>
                </a:solidFill>
                <a:latin typeface="Lato Regular"/>
              </a:rPr>
              <a:t>accelerators</a:t>
            </a:r>
            <a:r>
              <a:rPr lang="it-IT" sz="2800" b="1" dirty="0">
                <a:solidFill>
                  <a:schemeClr val="tx1"/>
                </a:solidFill>
                <a:latin typeface="Lato Regular"/>
              </a:rPr>
              <a:t> (RD-FA)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635896" y="400100"/>
            <a:ext cx="6462464" cy="47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endParaRPr lang="it-IT" b="1" cap="small" dirty="0">
              <a:solidFill>
                <a:srgbClr val="C00000"/>
              </a:solidFill>
            </a:endParaRP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3F2BBA8-0F85-4A6D-A25A-85304637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41" y="3068960"/>
            <a:ext cx="3128343" cy="23042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rgbClr val="000000"/>
                </a:solidFill>
              </a:rPr>
              <a:t>RD-FA INFN 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</a:rPr>
              <a:t>DFA participation: </a:t>
            </a:r>
            <a:r>
              <a:rPr lang="en-US" sz="1800" dirty="0" err="1">
                <a:solidFill>
                  <a:srgbClr val="000000"/>
                </a:solidFill>
              </a:rPr>
              <a:t>S.Albergo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G.Cappello</a:t>
            </a:r>
            <a:r>
              <a:rPr lang="en-US" sz="1800" dirty="0">
                <a:solidFill>
                  <a:srgbClr val="000000"/>
                </a:solidFill>
              </a:rPr>
              <a:t>,  </a:t>
            </a:r>
            <a:r>
              <a:rPr lang="en-US" sz="1800" dirty="0" err="1">
                <a:solidFill>
                  <a:srgbClr val="000000"/>
                </a:solidFill>
              </a:rPr>
              <a:t>A.Tricomi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47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23341" y="3789040"/>
            <a:ext cx="31283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Lato" panose="020F0502020204030203" pitchFamily="34" charset="77"/>
            </a:endParaRPr>
          </a:p>
          <a:p>
            <a:pPr algn="just"/>
            <a:r>
              <a:rPr lang="en-US" b="1" dirty="0">
                <a:solidFill>
                  <a:srgbClr val="000000"/>
                </a:solidFill>
                <a:latin typeface="Lato" panose="020F0502020204030203" pitchFamily="34" charset="77"/>
              </a:rPr>
              <a:t>UV </a:t>
            </a:r>
            <a:r>
              <a:rPr lang="en-US" b="1" dirty="0" err="1">
                <a:solidFill>
                  <a:srgbClr val="000000"/>
                </a:solidFill>
                <a:latin typeface="Lato" panose="020F0502020204030203" pitchFamily="34" charset="77"/>
              </a:rPr>
              <a:t>SiC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77"/>
              </a:rPr>
              <a:t> photodetectors R&amp;D and </a:t>
            </a:r>
            <a:r>
              <a:rPr lang="en-US" dirty="0" err="1">
                <a:solidFill>
                  <a:srgbClr val="000000"/>
                </a:solidFill>
                <a:latin typeface="Lato" panose="020F0502020204030203" pitchFamily="34" charset="77"/>
              </a:rPr>
              <a:t>SiPM</a:t>
            </a:r>
            <a:r>
              <a:rPr lang="en-US" dirty="0">
                <a:solidFill>
                  <a:srgbClr val="000000"/>
                </a:solidFill>
                <a:latin typeface="Lato" panose="020F0502020204030203" pitchFamily="34" charset="77"/>
              </a:rPr>
              <a:t> for dual-readout calorimetry</a:t>
            </a:r>
          </a:p>
          <a:p>
            <a:r>
              <a:rPr lang="en-US" sz="1200" i="1" dirty="0">
                <a:latin typeface="Lato" panose="020F0502020204030203" pitchFamily="34" charset="77"/>
              </a:rPr>
              <a:t>IEEE SENSORS JOURNAL: </a:t>
            </a:r>
          </a:p>
          <a:p>
            <a:r>
              <a:rPr lang="en-US" sz="1200" i="1" dirty="0">
                <a:latin typeface="Lato" panose="020F0502020204030203" pitchFamily="34" charset="77"/>
              </a:rPr>
              <a:t>VOL. 17, NO. 14, JULY 15, 2017</a:t>
            </a:r>
          </a:p>
          <a:p>
            <a:r>
              <a:rPr lang="en-US" sz="1200" i="1" dirty="0">
                <a:latin typeface="Lato" panose="020F0502020204030203" pitchFamily="34" charset="77"/>
              </a:rPr>
              <a:t>VOL. 19, NO. 8, APRIL 15, 2019</a:t>
            </a:r>
          </a:p>
          <a:p>
            <a:r>
              <a:rPr lang="it-IT" sz="1200" i="1" dirty="0" err="1">
                <a:latin typeface="Lato" panose="020F0502020204030203" pitchFamily="34" charset="77"/>
              </a:rPr>
              <a:t>Eur.Phys.J.ST</a:t>
            </a:r>
            <a:r>
              <a:rPr lang="it-IT" sz="1200" i="1" dirty="0">
                <a:latin typeface="Lato" panose="020F0502020204030203" pitchFamily="34" charset="77"/>
              </a:rPr>
              <a:t> 228 (2019) no.2, 261-623</a:t>
            </a:r>
          </a:p>
          <a:p>
            <a:r>
              <a:rPr lang="it-IT" sz="1200" i="1" dirty="0" err="1">
                <a:latin typeface="Lato" panose="020F0502020204030203" pitchFamily="34" charset="77"/>
              </a:rPr>
              <a:t>Eur.Phys.J.ST</a:t>
            </a:r>
            <a:r>
              <a:rPr lang="it-IT" sz="1200" i="1" dirty="0">
                <a:latin typeface="Lato" panose="020F0502020204030203" pitchFamily="34" charset="77"/>
              </a:rPr>
              <a:t> 228 (2019) no.4, 755-1107 </a:t>
            </a:r>
          </a:p>
          <a:p>
            <a:r>
              <a:rPr lang="it-IT" sz="1200" i="1" dirty="0" err="1">
                <a:latin typeface="Lato" panose="020F0502020204030203" pitchFamily="34" charset="77"/>
              </a:rPr>
              <a:t>Eur.Phys.J.ST</a:t>
            </a:r>
            <a:r>
              <a:rPr lang="it-IT" sz="1200" i="1" dirty="0">
                <a:latin typeface="Lato" panose="020F0502020204030203" pitchFamily="34" charset="77"/>
              </a:rPr>
              <a:t> 228 (2019) no.5, 1109-1382 </a:t>
            </a:r>
          </a:p>
          <a:p>
            <a:r>
              <a:rPr lang="it-IT" sz="1200" i="1" dirty="0" err="1">
                <a:latin typeface="Lato" panose="020F0502020204030203" pitchFamily="34" charset="77"/>
              </a:rPr>
              <a:t>Eur.Phys.J</a:t>
            </a:r>
            <a:r>
              <a:rPr lang="it-IT" sz="1200" i="1" dirty="0">
                <a:latin typeface="Lato" panose="020F0502020204030203" pitchFamily="34" charset="77"/>
              </a:rPr>
              <a:t>. C79 (2019) no.6, 474</a:t>
            </a:r>
            <a:r>
              <a:rPr lang="en-US" sz="1200" i="1" dirty="0">
                <a:latin typeface="Lato" panose="020F0502020204030203" pitchFamily="34" charset="77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75856" y="6023029"/>
            <a:ext cx="5636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solidFill>
                  <a:srgbClr val="000000"/>
                </a:solidFill>
              </a:rPr>
              <a:t>IDEA:  </a:t>
            </a:r>
            <a:r>
              <a:rPr lang="en-US" sz="1600" dirty="0"/>
              <a:t>International Detector for Electron-Positron Accelerators</a:t>
            </a:r>
          </a:p>
          <a:p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37E5921-D2B3-9D46-9E4D-813F29D8B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8964488" cy="16924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5095FA-1B3E-E744-AFF4-06470D0C6BE5}"/>
              </a:ext>
            </a:extLst>
          </p:cNvPr>
          <p:cNvSpPr txBox="1"/>
          <p:nvPr/>
        </p:nvSpPr>
        <p:spPr>
          <a:xfrm>
            <a:off x="2456793" y="1079160"/>
            <a:ext cx="371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for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Physics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12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4400" dirty="0">
                <a:latin typeface="Lato Regular"/>
              </a:rPr>
              <a:t>Grazie !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48</a:t>
            </a:fld>
            <a:endParaRPr lang="it-IT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29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F65062-014E-D440-80B9-D50205FAD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152400"/>
            <a:ext cx="5338936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ALICE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: </a:t>
            </a:r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A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L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arge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I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on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C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ollider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dirty="0">
                <a:solidFill>
                  <a:srgbClr val="FFC000"/>
                </a:solidFill>
                <a:latin typeface="Lato" panose="020F0502020204030203" pitchFamily="34" charset="77"/>
              </a:rPr>
              <a:t>E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xperiment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87A10E-CAF3-7D4C-93F2-3E080A4B8D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5</a:t>
            </a:fld>
            <a:endParaRPr 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7751134-2892-C743-BABC-0149B6655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2" y="260648"/>
            <a:ext cx="3044822" cy="189137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26652F18-1687-EA40-8331-36001AD9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AFF3165-E454-BF4E-9C58-C321AB69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3D5D9CD-A53E-9847-B940-911683541EB4}"/>
              </a:ext>
            </a:extLst>
          </p:cNvPr>
          <p:cNvSpPr/>
          <p:nvPr/>
        </p:nvSpPr>
        <p:spPr>
          <a:xfrm>
            <a:off x="3384803" y="1160676"/>
            <a:ext cx="5767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ato" panose="020F0502020204030203" pitchFamily="34" charset="77"/>
              </a:rPr>
              <a:t>ALICE is the experiment at the LHC devoted to the study of ultra-relativistic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heavy-ion collisions </a:t>
            </a:r>
            <a:r>
              <a:rPr lang="en-US" dirty="0">
                <a:latin typeface="Lato" panose="020F0502020204030203" pitchFamily="34" charset="77"/>
              </a:rPr>
              <a:t>(+ a broad p-p and p-A program)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D7C63B1-9701-FF4D-B532-45AE18852936}"/>
              </a:ext>
            </a:extLst>
          </p:cNvPr>
          <p:cNvSpPr/>
          <p:nvPr/>
        </p:nvSpPr>
        <p:spPr>
          <a:xfrm>
            <a:off x="303042" y="2621811"/>
            <a:ext cx="85697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GOAL</a:t>
            </a:r>
            <a:r>
              <a:rPr lang="en-US" dirty="0">
                <a:latin typeface="Lato" panose="020F0502020204030203" pitchFamily="34" charset="77"/>
              </a:rPr>
              <a:t>: investigate the strongly interacting QCD matter created under extreme conditions of temperature and energy density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Understand confinement, producing and studying in the lab a </a:t>
            </a:r>
            <a:r>
              <a:rPr lang="en-US" dirty="0" err="1">
                <a:latin typeface="Lato" panose="020F0502020204030203" pitchFamily="34" charset="77"/>
              </a:rPr>
              <a:t>deconfined</a:t>
            </a:r>
            <a:r>
              <a:rPr lang="en-US" dirty="0">
                <a:latin typeface="Lato" panose="020F0502020204030203" pitchFamily="34" charset="77"/>
              </a:rPr>
              <a:t> plasma of quark and gluons (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QGP</a:t>
            </a:r>
            <a:r>
              <a:rPr lang="en-US" dirty="0">
                <a:latin typeface="Lato" panose="020F0502020204030203" pitchFamily="34" charset="77"/>
              </a:rPr>
              <a:t>)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Understand evolution of matter from the hot and dense </a:t>
            </a:r>
            <a:r>
              <a:rPr lang="en-US" dirty="0" err="1">
                <a:latin typeface="Lato" panose="020F0502020204030203" pitchFamily="34" charset="77"/>
              </a:rPr>
              <a:t>deconfined</a:t>
            </a:r>
            <a:r>
              <a:rPr lang="en-US" dirty="0">
                <a:latin typeface="Lato" panose="020F0502020204030203" pitchFamily="34" charset="77"/>
              </a:rPr>
              <a:t> phase towards ordinary hadrons (analogous to the </a:t>
            </a:r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early Universe </a:t>
            </a:r>
            <a:r>
              <a:rPr lang="en-US" dirty="0">
                <a:latin typeface="Lato" panose="020F0502020204030203" pitchFamily="34" charset="77"/>
              </a:rPr>
              <a:t>evolution)</a:t>
            </a:r>
          </a:p>
          <a:p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8CBCA10-52D2-8A42-B99D-65CBFF109E58}"/>
              </a:ext>
            </a:extLst>
          </p:cNvPr>
          <p:cNvSpPr/>
          <p:nvPr/>
        </p:nvSpPr>
        <p:spPr>
          <a:xfrm>
            <a:off x="303042" y="4582869"/>
            <a:ext cx="8755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99CC"/>
                </a:solidFill>
                <a:latin typeface="Lato" panose="020F0502020204030203" pitchFamily="34" charset="77"/>
              </a:rPr>
              <a:t>OBSERVABLES</a:t>
            </a:r>
            <a:r>
              <a:rPr lang="en-US" dirty="0">
                <a:latin typeface="Lato" panose="020F0502020204030203" pitchFamily="34" charset="77"/>
              </a:rPr>
              <a:t>: h</a:t>
            </a:r>
            <a:r>
              <a:rPr lang="it-IT" dirty="0" err="1">
                <a:latin typeface="Lato" panose="020F0502020204030203" pitchFamily="34" charset="77"/>
              </a:rPr>
              <a:t>adrons</a:t>
            </a:r>
            <a:r>
              <a:rPr lang="it-IT" dirty="0">
                <a:latin typeface="Lato" panose="020F0502020204030203" pitchFamily="34" charset="77"/>
              </a:rPr>
              <a:t>, </a:t>
            </a:r>
            <a:r>
              <a:rPr lang="it-IT" dirty="0" err="1">
                <a:latin typeface="Lato" panose="020F0502020204030203" pitchFamily="34" charset="77"/>
              </a:rPr>
              <a:t>leptons</a:t>
            </a:r>
            <a:r>
              <a:rPr lang="it-IT" dirty="0">
                <a:latin typeface="Lato" panose="020F0502020204030203" pitchFamily="34" charset="77"/>
              </a:rPr>
              <a:t> and </a:t>
            </a:r>
            <a:r>
              <a:rPr lang="it-IT" dirty="0" err="1">
                <a:latin typeface="Lato" panose="020F0502020204030203" pitchFamily="34" charset="77"/>
              </a:rPr>
              <a:t>photons</a:t>
            </a:r>
            <a:r>
              <a:rPr lang="it-IT" dirty="0">
                <a:latin typeface="Lato" panose="020F0502020204030203" pitchFamily="34" charset="77"/>
              </a:rPr>
              <a:t> </a:t>
            </a:r>
            <a:r>
              <a:rPr lang="en-US" dirty="0">
                <a:latin typeface="Lato" panose="020F0502020204030203" pitchFamily="34" charset="77"/>
              </a:rPr>
              <a:t>in a high multiplicity environment over a wide transverse momentum range</a:t>
            </a:r>
          </a:p>
        </p:txBody>
      </p:sp>
    </p:spTree>
    <p:extLst>
      <p:ext uri="{BB962C8B-B14F-4D97-AF65-F5344CB8AC3E}">
        <p14:creationId xmlns:p14="http://schemas.microsoft.com/office/powerpoint/2010/main" val="80195606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9" t="60602" r="58794" b="13021"/>
          <a:stretch/>
        </p:blipFill>
        <p:spPr bwMode="auto">
          <a:xfrm>
            <a:off x="6948264" y="1478095"/>
            <a:ext cx="135155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ALICE data taking and main results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76607" y="1466491"/>
            <a:ext cx="4752528" cy="2808312"/>
            <a:chOff x="107504" y="1203598"/>
            <a:chExt cx="5112568" cy="3026190"/>
          </a:xfrm>
        </p:grpSpPr>
        <p:sp>
          <p:nvSpPr>
            <p:cNvPr id="29" name="Rettangolo 28"/>
            <p:cNvSpPr/>
            <p:nvPr/>
          </p:nvSpPr>
          <p:spPr>
            <a:xfrm>
              <a:off x="179512" y="3867894"/>
              <a:ext cx="4968552" cy="2880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188395" y="2702318"/>
              <a:ext cx="4968552" cy="1574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186236" y="3363838"/>
              <a:ext cx="4968552" cy="50405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188395" y="2534164"/>
              <a:ext cx="4968552" cy="18252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179512" y="3062358"/>
              <a:ext cx="4968552" cy="28803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" name="Rettangolo 1"/>
            <p:cNvSpPr/>
            <p:nvPr/>
          </p:nvSpPr>
          <p:spPr>
            <a:xfrm>
              <a:off x="179512" y="1932964"/>
              <a:ext cx="4968552" cy="6012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5" t="26085" r="22086" b="13777"/>
            <a:stretch/>
          </p:blipFill>
          <p:spPr bwMode="auto">
            <a:xfrm>
              <a:off x="107504" y="1203598"/>
              <a:ext cx="5112568" cy="3026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59628" r="76594" b="11944"/>
          <a:stretch/>
        </p:blipFill>
        <p:spPr bwMode="auto">
          <a:xfrm>
            <a:off x="4932041" y="1498411"/>
            <a:ext cx="131061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4" t="58934" r="42050" b="13022"/>
          <a:stretch/>
        </p:blipFill>
        <p:spPr bwMode="auto">
          <a:xfrm>
            <a:off x="6012160" y="2276992"/>
            <a:ext cx="120879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58934" r="23841" b="13022"/>
          <a:stretch/>
        </p:blipFill>
        <p:spPr bwMode="auto">
          <a:xfrm>
            <a:off x="7915149" y="2202302"/>
            <a:ext cx="122773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79512" y="5301208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99CC"/>
                </a:solidFill>
                <a:latin typeface="Lato" panose="020F0502020204030203" pitchFamily="34" charset="77"/>
              </a:rPr>
              <a:t>STRIKING RESULTS</a:t>
            </a:r>
            <a:r>
              <a:rPr lang="en-US" sz="1600" dirty="0">
                <a:latin typeface="Lato" panose="020F0502020204030203" pitchFamily="34" charset="77"/>
              </a:rPr>
              <a:t>: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QCD matter at extreme temperature and energy density behaves as an almost </a:t>
            </a:r>
            <a:r>
              <a:rPr lang="en-US" sz="1600" b="1" dirty="0">
                <a:latin typeface="Lato" panose="020F0502020204030203" pitchFamily="34" charset="77"/>
              </a:rPr>
              <a:t>perfect fluid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Similarities between ‘‘</a:t>
            </a:r>
            <a:r>
              <a:rPr lang="en-US" sz="1600" b="1" dirty="0">
                <a:latin typeface="Lato" panose="020F0502020204030203" pitchFamily="34" charset="77"/>
              </a:rPr>
              <a:t>small systems</a:t>
            </a:r>
            <a:r>
              <a:rPr lang="en-US" sz="1600" dirty="0">
                <a:latin typeface="Lato" panose="020F0502020204030203" pitchFamily="34" charset="77"/>
              </a:rPr>
              <a:t>’’ (pp, p-</a:t>
            </a:r>
            <a:r>
              <a:rPr lang="en-US" sz="1600" dirty="0" err="1">
                <a:latin typeface="Lato" panose="020F0502020204030203" pitchFamily="34" charset="77"/>
              </a:rPr>
              <a:t>Pb</a:t>
            </a:r>
            <a:r>
              <a:rPr lang="en-US" sz="1600" dirty="0">
                <a:latin typeface="Lato" panose="020F0502020204030203" pitchFamily="34" charset="77"/>
              </a:rPr>
              <a:t>) and </a:t>
            </a:r>
            <a:r>
              <a:rPr lang="en-US" sz="1600" dirty="0" err="1">
                <a:latin typeface="Lato" panose="020F0502020204030203" pitchFamily="34" charset="77"/>
              </a:rPr>
              <a:t>Pb-Pb</a:t>
            </a:r>
            <a:r>
              <a:rPr lang="en-US" sz="1600" dirty="0">
                <a:latin typeface="Lato" panose="020F0502020204030203" pitchFamily="34" charset="77"/>
              </a:rPr>
              <a:t> collisions</a:t>
            </a:r>
          </a:p>
        </p:txBody>
      </p:sp>
      <p:sp>
        <p:nvSpPr>
          <p:cNvPr id="8" name="Rettangolo 7"/>
          <p:cNvSpPr/>
          <p:nvPr/>
        </p:nvSpPr>
        <p:spPr>
          <a:xfrm>
            <a:off x="4894444" y="3520271"/>
            <a:ext cx="4262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99CC"/>
                </a:solidFill>
                <a:latin typeface="Lato" panose="020F0502020204030203" pitchFamily="34" charset="77"/>
              </a:rPr>
              <a:t>DETECTOR PERFORMANCE</a:t>
            </a:r>
            <a:r>
              <a:rPr lang="en-US" sz="1600" dirty="0">
                <a:latin typeface="Lato" panose="020F0502020204030203" pitchFamily="34" charset="77"/>
              </a:rPr>
              <a:t>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robust tracking → central barrel with low material budget in a wide </a:t>
            </a:r>
            <a:r>
              <a:rPr lang="en-US" sz="1600" dirty="0" err="1">
                <a:latin typeface="Lato" panose="020F0502020204030203" pitchFamily="34" charset="77"/>
              </a:rPr>
              <a:t>p</a:t>
            </a:r>
            <a:r>
              <a:rPr lang="en-US" sz="1600" baseline="-25000" dirty="0" err="1">
                <a:latin typeface="Lato" panose="020F0502020204030203" pitchFamily="34" charset="77"/>
              </a:rPr>
              <a:t>T</a:t>
            </a:r>
            <a:r>
              <a:rPr lang="en-US" sz="1600" dirty="0">
                <a:latin typeface="Lato" panose="020F0502020204030203" pitchFamily="34" charset="77"/>
              </a:rPr>
              <a:t> range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particle identification over a large momentum range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77"/>
              </a:rPr>
              <a:t>excellent muon identification down to low </a:t>
            </a:r>
            <a:r>
              <a:rPr lang="en-US" sz="1600" dirty="0" err="1">
                <a:latin typeface="Lato" panose="020F0502020204030203" pitchFamily="34" charset="77"/>
              </a:rPr>
              <a:t>p</a:t>
            </a:r>
            <a:r>
              <a:rPr lang="en-US" sz="1600" baseline="-25000" dirty="0" err="1">
                <a:latin typeface="Lato" panose="020F0502020204030203" pitchFamily="34" charset="77"/>
              </a:rPr>
              <a:t>T</a:t>
            </a:r>
            <a:r>
              <a:rPr lang="en-US" sz="1600" dirty="0">
                <a:latin typeface="Lato" panose="020F0502020204030203" pitchFamily="34" charset="77"/>
              </a:rPr>
              <a:t> at forward rapidity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037C2BA6-6868-324B-AF37-90656D064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76D9891E-254A-7A40-9693-2317220D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08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ALICE group in Catania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4294967295"/>
          </p:nvPr>
        </p:nvSpPr>
        <p:spPr>
          <a:xfrm>
            <a:off x="719138" y="1312863"/>
            <a:ext cx="8424862" cy="4941887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</a:pPr>
            <a:r>
              <a:rPr lang="en-US" sz="2200" dirty="0"/>
              <a:t>Member of the ALICE Collaboration since almost the very beginning (</a:t>
            </a:r>
            <a:r>
              <a:rPr lang="en-US" sz="2200" dirty="0">
                <a:sym typeface="Symbol"/>
              </a:rPr>
              <a:t> </a:t>
            </a:r>
            <a:r>
              <a:rPr lang="en-US" sz="2200" b="1" dirty="0">
                <a:solidFill>
                  <a:srgbClr val="00B0F0"/>
                </a:solidFill>
              </a:rPr>
              <a:t>2000</a:t>
            </a:r>
            <a:r>
              <a:rPr lang="en-US" sz="2200" dirty="0"/>
              <a:t>)</a:t>
            </a:r>
          </a:p>
          <a:p>
            <a:pPr>
              <a:buClr>
                <a:srgbClr val="002060"/>
              </a:buClr>
            </a:pPr>
            <a:r>
              <a:rPr lang="en-US" sz="2200" b="1" dirty="0">
                <a:solidFill>
                  <a:srgbClr val="00B0F0"/>
                </a:solidFill>
              </a:rPr>
              <a:t>Composition</a:t>
            </a:r>
            <a:r>
              <a:rPr lang="en-US" sz="2200" dirty="0"/>
              <a:t> (2020):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Researcher University personnel (</a:t>
            </a:r>
            <a:r>
              <a:rPr lang="en-US" sz="2200" b="1" dirty="0" err="1"/>
              <a:t>UniCT</a:t>
            </a:r>
            <a:r>
              <a:rPr lang="en-US" sz="2200" dirty="0"/>
              <a:t> + </a:t>
            </a:r>
            <a:r>
              <a:rPr lang="en-US" sz="2200" dirty="0" err="1"/>
              <a:t>UniME</a:t>
            </a:r>
            <a:r>
              <a:rPr lang="en-US" sz="2200" dirty="0"/>
              <a:t>): </a:t>
            </a:r>
            <a:r>
              <a:rPr lang="en-US" sz="2200" b="1" dirty="0"/>
              <a:t>3</a:t>
            </a:r>
            <a:r>
              <a:rPr lang="en-US" sz="2200" dirty="0"/>
              <a:t> + 3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Researcher INFN personnel: 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3 PhD students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Technicians from various services (electronics, detector and mechanical workshop)</a:t>
            </a:r>
          </a:p>
          <a:p>
            <a:pPr>
              <a:buClr>
                <a:srgbClr val="002060"/>
              </a:buClr>
            </a:pPr>
            <a:r>
              <a:rPr lang="en-US" sz="2200" b="1" dirty="0">
                <a:solidFill>
                  <a:srgbClr val="00B0F0"/>
                </a:solidFill>
              </a:rPr>
              <a:t>Summary of research activities</a:t>
            </a:r>
            <a:r>
              <a:rPr lang="en-US" sz="2200" dirty="0"/>
              <a:t>:</a:t>
            </a:r>
          </a:p>
          <a:p>
            <a:pPr lvl="1">
              <a:buFontTx/>
              <a:buChar char="-"/>
            </a:pPr>
            <a:r>
              <a:rPr lang="en-US" sz="2200" dirty="0"/>
              <a:t>Construction of several subdetectors</a:t>
            </a:r>
          </a:p>
          <a:p>
            <a:pPr lvl="1">
              <a:buFontTx/>
              <a:buChar char="-"/>
            </a:pPr>
            <a:r>
              <a:rPr lang="en-US" sz="2200" dirty="0"/>
              <a:t>Commissioning and data taking</a:t>
            </a:r>
          </a:p>
          <a:p>
            <a:pPr lvl="1">
              <a:buFontTx/>
              <a:buChar char="-"/>
            </a:pPr>
            <a:r>
              <a:rPr lang="en-US" sz="2200" dirty="0"/>
              <a:t>Data analysis</a:t>
            </a:r>
          </a:p>
          <a:p>
            <a:pPr lvl="1">
              <a:buFontTx/>
              <a:buChar char="-"/>
            </a:pPr>
            <a:r>
              <a:rPr lang="en-US" sz="2200" dirty="0"/>
              <a:t>Computing </a:t>
            </a:r>
          </a:p>
          <a:p>
            <a:pPr lvl="1">
              <a:buFontTx/>
              <a:buChar char="-"/>
            </a:pPr>
            <a:endParaRPr lang="en-US" sz="1400" dirty="0"/>
          </a:p>
          <a:p>
            <a:pPr>
              <a:buFontTx/>
              <a:buChar char="-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9250-58A3-874A-8742-D8210ABD2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578AA-501B-2049-AD73-47F150C3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07D922-2C80-034D-A8A0-FC0BBFA8767D}"/>
              </a:ext>
            </a:extLst>
          </p:cNvPr>
          <p:cNvSpPr txBox="1"/>
          <p:nvPr/>
        </p:nvSpPr>
        <p:spPr>
          <a:xfrm>
            <a:off x="5407940" y="5085184"/>
            <a:ext cx="3205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solidFill>
                  <a:srgbClr val="00B0F0"/>
                </a:solidFill>
              </a:rPr>
              <a:t>150 </a:t>
            </a:r>
            <a:r>
              <a:rPr lang="it-IT" dirty="0" err="1">
                <a:solidFill>
                  <a:srgbClr val="00B0F0"/>
                </a:solidFill>
              </a:rPr>
              <a:t>Papers</a:t>
            </a:r>
            <a:r>
              <a:rPr lang="it-IT" dirty="0">
                <a:solidFill>
                  <a:srgbClr val="00B0F0"/>
                </a:solidFill>
              </a:rPr>
              <a:t> in the last 5 </a:t>
            </a:r>
            <a:r>
              <a:rPr lang="it-IT" dirty="0" err="1">
                <a:solidFill>
                  <a:srgbClr val="00B0F0"/>
                </a:solidFill>
              </a:rPr>
              <a:t>years</a:t>
            </a:r>
            <a:endParaRPr lang="it-IT" dirty="0">
              <a:solidFill>
                <a:srgbClr val="00B0F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solidFill>
                  <a:srgbClr val="00B0F0"/>
                </a:solidFill>
              </a:rPr>
              <a:t>~10 </a:t>
            </a:r>
            <a:r>
              <a:rPr lang="it-IT" dirty="0" err="1">
                <a:solidFill>
                  <a:srgbClr val="00B0F0"/>
                </a:solidFill>
              </a:rPr>
              <a:t>talks</a:t>
            </a:r>
            <a:r>
              <a:rPr lang="it-IT" dirty="0">
                <a:solidFill>
                  <a:srgbClr val="00B0F0"/>
                </a:solidFill>
              </a:rPr>
              <a:t> </a:t>
            </a:r>
            <a:r>
              <a:rPr lang="it-IT" dirty="0" err="1">
                <a:solidFill>
                  <a:srgbClr val="00B0F0"/>
                </a:solidFill>
              </a:rPr>
              <a:t>at</a:t>
            </a:r>
            <a:r>
              <a:rPr lang="it-IT" dirty="0">
                <a:solidFill>
                  <a:srgbClr val="00B0F0"/>
                </a:solidFill>
              </a:rPr>
              <a:t> Conference</a:t>
            </a:r>
          </a:p>
        </p:txBody>
      </p:sp>
    </p:spTree>
    <p:extLst>
      <p:ext uri="{BB962C8B-B14F-4D97-AF65-F5344CB8AC3E}">
        <p14:creationId xmlns:p14="http://schemas.microsoft.com/office/powerpoint/2010/main" val="413228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5983297" y="2023332"/>
            <a:ext cx="3179305" cy="3283625"/>
          </a:xfrm>
          <a:prstGeom prst="rect">
            <a:avLst/>
          </a:prstGeom>
          <a:gradFill flip="none" rotWithShape="1">
            <a:gsLst>
              <a:gs pos="1000">
                <a:srgbClr val="0099CC">
                  <a:alpha val="85000"/>
                </a:srgbClr>
              </a:gs>
              <a:gs pos="7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Experimental activities</a:t>
            </a:r>
            <a:endParaRPr lang="it-IT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1312587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Past: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SPD (Silicon Pixel Detector) – test of RO chips and ladders in clean room + R&amp;D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 err="1">
                <a:latin typeface="Lato" panose="020F0502020204030203" pitchFamily="34" charset="77"/>
              </a:rPr>
              <a:t>EMCal</a:t>
            </a:r>
            <a:r>
              <a:rPr lang="en-US" dirty="0">
                <a:latin typeface="Lato" panose="020F0502020204030203" pitchFamily="34" charset="77"/>
              </a:rPr>
              <a:t> and </a:t>
            </a:r>
            <a:r>
              <a:rPr lang="en-US" dirty="0" err="1">
                <a:latin typeface="Lato" panose="020F0502020204030203" pitchFamily="34" charset="77"/>
              </a:rPr>
              <a:t>DCal</a:t>
            </a:r>
            <a:r>
              <a:rPr lang="en-US" dirty="0">
                <a:latin typeface="Lato" panose="020F0502020204030203" pitchFamily="34" charset="77"/>
              </a:rPr>
              <a:t> (Electromagnetic Calorimeters):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Tower assembly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R&amp;D on </a:t>
            </a:r>
            <a:r>
              <a:rPr lang="en-US" dirty="0" err="1">
                <a:latin typeface="Lato" panose="020F0502020204030203" pitchFamily="34" charset="77"/>
              </a:rPr>
              <a:t>photosensors</a:t>
            </a:r>
            <a:r>
              <a:rPr lang="en-US" dirty="0">
                <a:latin typeface="Lato" panose="020F0502020204030203" pitchFamily="34" charset="77"/>
              </a:rPr>
              <a:t> + APD characterization 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endParaRPr lang="en-US" dirty="0">
              <a:latin typeface="Lato" panose="020F0502020204030203" pitchFamily="34" charset="77"/>
            </a:endParaRPr>
          </a:p>
          <a:p>
            <a:r>
              <a:rPr lang="en-US" b="1" dirty="0">
                <a:solidFill>
                  <a:srgbClr val="00B0F0"/>
                </a:solidFill>
                <a:latin typeface="Lato" panose="020F0502020204030203" pitchFamily="34" charset="77"/>
              </a:rPr>
              <a:t>Present/Future: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New ITS (Inner Tracking System): 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R&amp;D on monolithic sensors</a:t>
            </a:r>
          </a:p>
          <a:p>
            <a:pPr marL="742950" lvl="1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FPC (Flexible Printed Circuit) tests in clean room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77"/>
              </a:rPr>
              <a:t>New ITS Commissioning and Installation (physicists </a:t>
            </a:r>
          </a:p>
          <a:p>
            <a:pPr>
              <a:buClr>
                <a:srgbClr val="0099CC"/>
              </a:buClr>
            </a:pPr>
            <a:r>
              <a:rPr lang="en-US" dirty="0">
                <a:latin typeface="Lato" panose="020F0502020204030203" pitchFamily="34" charset="77"/>
              </a:rPr>
              <a:t>     and   technicians)</a:t>
            </a:r>
          </a:p>
          <a:p>
            <a:pPr>
              <a:buClr>
                <a:srgbClr val="0099CC"/>
              </a:buClr>
            </a:pPr>
            <a:endParaRPr lang="en-US" dirty="0">
              <a:latin typeface="Lato" panose="020F0502020204030203" pitchFamily="34" charset="7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30737" r="45367" b="13107"/>
          <a:stretch/>
        </p:blipFill>
        <p:spPr bwMode="auto">
          <a:xfrm>
            <a:off x="6066257" y="2258723"/>
            <a:ext cx="3096344" cy="221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222984" y="4583526"/>
            <a:ext cx="389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/>
              <a:t>ALICE Upgrade (2019-2020)</a:t>
            </a:r>
          </a:p>
          <a:p>
            <a:pPr algn="r"/>
            <a:r>
              <a:rPr lang="it-IT" sz="1600" dirty="0"/>
              <a:t>New Inner </a:t>
            </a:r>
            <a:r>
              <a:rPr lang="it-IT" sz="1600" dirty="0" err="1"/>
              <a:t>Tracking</a:t>
            </a:r>
            <a:r>
              <a:rPr lang="it-IT" sz="1600" dirty="0"/>
              <a:t> System (ITS) </a:t>
            </a:r>
          </a:p>
          <a:p>
            <a:pPr algn="r"/>
            <a:r>
              <a:rPr lang="it-IT" sz="1400" dirty="0"/>
              <a:t>7 </a:t>
            </a:r>
            <a:r>
              <a:rPr lang="it-IT" sz="1400" dirty="0" err="1"/>
              <a:t>layers</a:t>
            </a:r>
            <a:r>
              <a:rPr lang="it-IT" sz="1400" dirty="0"/>
              <a:t> of </a:t>
            </a:r>
            <a:r>
              <a:rPr lang="it-IT" sz="1400" dirty="0" err="1"/>
              <a:t>Monolitic</a:t>
            </a:r>
            <a:r>
              <a:rPr lang="it-IT" sz="1400" dirty="0"/>
              <a:t> Active Pixel </a:t>
            </a:r>
            <a:r>
              <a:rPr lang="it-IT" sz="1400" dirty="0" err="1"/>
              <a:t>Sensors</a:t>
            </a:r>
            <a:endParaRPr lang="it-IT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71" y="4793127"/>
            <a:ext cx="4182433" cy="150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4CACA29-BCFF-C14A-9D89-C73F86A07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3F0BDB9-4828-0947-862D-203EFE61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3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Lato" panose="020F0502020204030203" pitchFamily="34" charset="77"/>
              </a:rPr>
              <a:t>Data 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analysis</a:t>
            </a:r>
            <a:r>
              <a:rPr lang="it-IT" dirty="0">
                <a:solidFill>
                  <a:schemeClr val="tx1"/>
                </a:solidFill>
                <a:latin typeface="Lato" panose="020F0502020204030203" pitchFamily="34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Lato" panose="020F0502020204030203" pitchFamily="34" charset="77"/>
              </a:rPr>
              <a:t>activities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5229" y="1556792"/>
            <a:ext cx="50405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Lato" panose="020F0502020204030203" pitchFamily="34" charset="77"/>
              </a:rPr>
              <a:t>Past: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</a:rPr>
              <a:t>Contribution to performance study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</a:rPr>
              <a:t>Primary vertex reconstruction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</a:rPr>
              <a:t>Tracking and Identification based on neural networks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Lato" panose="020F0502020204030203" pitchFamily="34" charset="77"/>
            </a:endParaRPr>
          </a:p>
          <a:p>
            <a:r>
              <a:rPr lang="en-US" sz="2000" b="1" dirty="0">
                <a:solidFill>
                  <a:srgbClr val="00B0F0"/>
                </a:solidFill>
                <a:latin typeface="Lato" panose="020F0502020204030203" pitchFamily="34" charset="77"/>
              </a:rPr>
              <a:t>Present/Future: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</a:rPr>
              <a:t>Study of short-lived resonances</a:t>
            </a:r>
          </a:p>
          <a:p>
            <a:pPr marL="285750" indent="-285750"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77"/>
              </a:rPr>
              <a:t>Study of light (anti-) nuclei production</a:t>
            </a:r>
          </a:p>
          <a:p>
            <a:pPr>
              <a:buClr>
                <a:srgbClr val="0099CC"/>
              </a:buClr>
            </a:pPr>
            <a:endParaRPr lang="en-US" sz="2000" dirty="0">
              <a:latin typeface="Lato" panose="020F0502020204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58A6B-8A21-9B41-9C14-10DA63BA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163" y="603000"/>
            <a:ext cx="39931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E8D02-6F56-B046-B477-BC037A3C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83" y="603000"/>
            <a:ext cx="54726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690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3907</TotalTime>
  <Words>3156</Words>
  <Application>Microsoft Macintosh PowerPoint</Application>
  <PresentationFormat>Presentazione su schermo (4:3)</PresentationFormat>
  <Paragraphs>458</Paragraphs>
  <Slides>48</Slides>
  <Notes>9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65" baseType="lpstr">
      <vt:lpstr>Arial</vt:lpstr>
      <vt:lpstr>Bookman Old Style</vt:lpstr>
      <vt:lpstr>Calibri</vt:lpstr>
      <vt:lpstr>Cambria Math</vt:lpstr>
      <vt:lpstr>Gill Sans MT</vt:lpstr>
      <vt:lpstr>Helvetica</vt:lpstr>
      <vt:lpstr>Helvetica Neue Light</vt:lpstr>
      <vt:lpstr>Lato</vt:lpstr>
      <vt:lpstr>Lato Regular</vt:lpstr>
      <vt:lpstr>Myriad Pro</vt:lpstr>
      <vt:lpstr>Rockwell</vt:lpstr>
      <vt:lpstr>Symbol</vt:lpstr>
      <vt:lpstr>Times New Roman</vt:lpstr>
      <vt:lpstr>Wingdings</vt:lpstr>
      <vt:lpstr>Wingdings 2</vt:lpstr>
      <vt:lpstr>Wingdings 3</vt:lpstr>
      <vt:lpstr>Satellite</vt:lpstr>
      <vt:lpstr>Le attività di Fisica Sperimentale delle Alte Energie Alessia Tricomi (alessia.tricomi@ct.infn.it)      Dipartimento di Fisica e Astronomia «E. Majorana»  Università degli Studi di Catania</vt:lpstr>
      <vt:lpstr>Outline – Alias… «CERN sotto il Vulcano»</vt:lpstr>
      <vt:lpstr>Presentazione standard di PowerPoint</vt:lpstr>
      <vt:lpstr>LEI</vt:lpstr>
      <vt:lpstr>ALICE: A Large Ion Collider Experiment</vt:lpstr>
      <vt:lpstr>ALICE data taking and main results</vt:lpstr>
      <vt:lpstr>ALICE group in Catania</vt:lpstr>
      <vt:lpstr>Experimental activities</vt:lpstr>
      <vt:lpstr>Data analysis activities</vt:lpstr>
      <vt:lpstr>Production of hadronic resonances</vt:lpstr>
      <vt:lpstr>Short-lived resonances in CT</vt:lpstr>
      <vt:lpstr>Short-lived resonances in CT</vt:lpstr>
      <vt:lpstr>Production of light (anti-) nuclei</vt:lpstr>
      <vt:lpstr>Analysis of light (anti-) nuclei in Catania</vt:lpstr>
      <vt:lpstr>ALICE Computing in CT</vt:lpstr>
      <vt:lpstr>LUI</vt:lpstr>
      <vt:lpstr>Compact Muon Solenoid</vt:lpstr>
      <vt:lpstr>CMS data taking and performance</vt:lpstr>
      <vt:lpstr>CMS group in Catania</vt:lpstr>
      <vt:lpstr>Particle Physics group in Catania </vt:lpstr>
      <vt:lpstr>CMS group in Catania</vt:lpstr>
      <vt:lpstr>CMS nel mondo e a Catania…</vt:lpstr>
      <vt:lpstr>CMS@Catania</vt:lpstr>
      <vt:lpstr>CMS@Catania: experimental activities</vt:lpstr>
      <vt:lpstr>CMS@Catania: software activities</vt:lpstr>
      <vt:lpstr>Discovery of a new particle</vt:lpstr>
      <vt:lpstr>CMS@Catania: Physics and analysis</vt:lpstr>
      <vt:lpstr>CMS: Highlights on Physics </vt:lpstr>
      <vt:lpstr>CMS Catania group and responsibility</vt:lpstr>
      <vt:lpstr>CMS@Catania: Physics and Papers</vt:lpstr>
      <vt:lpstr>L’ALTRO</vt:lpstr>
      <vt:lpstr>LHCf: Astroparticle Physics @LHC</vt:lpstr>
      <vt:lpstr>Ultra High Energy Cosmic Rays</vt:lpstr>
      <vt:lpstr>Imperfect knowledge in hadronic interaction</vt:lpstr>
      <vt:lpstr>HECR Physics at LHC: LHCf Physics</vt:lpstr>
      <vt:lpstr>First models tuning after the first LHC data (EPOS, QGSJET and SIBYLL)</vt:lpstr>
      <vt:lpstr>LHCf:  location and detector layout</vt:lpstr>
      <vt:lpstr>A brief photo-history</vt:lpstr>
      <vt:lpstr>Event category in LHCf</vt:lpstr>
      <vt:lpstr>LHCf Data Taking and Analysis matrix </vt:lpstr>
      <vt:lpstr>γ energy spectra 7 vs 13 TeV</vt:lpstr>
      <vt:lpstr>ARM2 unfolded neutron spectra</vt:lpstr>
      <vt:lpstr>From the LHC to RHIC</vt:lpstr>
      <vt:lpstr>LHCf and the future</vt:lpstr>
      <vt:lpstr>LHCf @ Catania</vt:lpstr>
      <vt:lpstr>Presentazione standard di PowerPoint</vt:lpstr>
      <vt:lpstr>Research&amp;Development for Future accelerators (RD-FA)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Barbera</dc:creator>
  <cp:lastModifiedBy>Alessia Tricomi</cp:lastModifiedBy>
  <cp:revision>563</cp:revision>
  <dcterms:created xsi:type="dcterms:W3CDTF">2012-02-24T14:26:31Z</dcterms:created>
  <dcterms:modified xsi:type="dcterms:W3CDTF">2019-12-11T21:01:55Z</dcterms:modified>
</cp:coreProperties>
</file>