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1.xml" ContentType="application/vnd.openxmlformats-officedocument.presentationml.comment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0" r:id="rId1"/>
    <p:sldMasterId id="2147483762" r:id="rId2"/>
    <p:sldMasterId id="2147483774" r:id="rId3"/>
  </p:sldMasterIdLst>
  <p:notesMasterIdLst>
    <p:notesMasterId r:id="rId35"/>
  </p:notesMasterIdLst>
  <p:handoutMasterIdLst>
    <p:handoutMasterId r:id="rId36"/>
  </p:handoutMasterIdLst>
  <p:sldIdLst>
    <p:sldId id="256" r:id="rId4"/>
    <p:sldId id="307" r:id="rId5"/>
    <p:sldId id="315" r:id="rId6"/>
    <p:sldId id="267" r:id="rId7"/>
    <p:sldId id="292" r:id="rId8"/>
    <p:sldId id="269" r:id="rId9"/>
    <p:sldId id="286" r:id="rId10"/>
    <p:sldId id="316" r:id="rId11"/>
    <p:sldId id="317" r:id="rId12"/>
    <p:sldId id="296" r:id="rId13"/>
    <p:sldId id="294" r:id="rId14"/>
    <p:sldId id="368" r:id="rId15"/>
    <p:sldId id="283" r:id="rId16"/>
    <p:sldId id="258" r:id="rId17"/>
    <p:sldId id="306" r:id="rId18"/>
    <p:sldId id="290" r:id="rId19"/>
    <p:sldId id="289" r:id="rId20"/>
    <p:sldId id="273" r:id="rId21"/>
    <p:sldId id="321" r:id="rId22"/>
    <p:sldId id="327" r:id="rId23"/>
    <p:sldId id="328" r:id="rId24"/>
    <p:sldId id="299" r:id="rId25"/>
    <p:sldId id="369" r:id="rId26"/>
    <p:sldId id="318" r:id="rId27"/>
    <p:sldId id="370" r:id="rId28"/>
    <p:sldId id="287" r:id="rId29"/>
    <p:sldId id="371" r:id="rId30"/>
    <p:sldId id="326" r:id="rId31"/>
    <p:sldId id="260" r:id="rId32"/>
    <p:sldId id="324" r:id="rId33"/>
    <p:sldId id="32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Josè Irene Lo Faro" initials="MJILF" lastIdx="1" clrIdx="0">
    <p:extLst>
      <p:ext uri="{19B8F6BF-5375-455C-9EA6-DF929625EA0E}">
        <p15:presenceInfo xmlns:p15="http://schemas.microsoft.com/office/powerpoint/2012/main" userId="S::mariajose.lofaro@unict.it::77997c54-14b0-4cf3-bf8c-aed9d851da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B33"/>
    <a:srgbClr val="EEFE00"/>
    <a:srgbClr val="FF7E79"/>
    <a:srgbClr val="FF40FF"/>
    <a:srgbClr val="4ABBE9"/>
    <a:srgbClr val="549E38"/>
    <a:srgbClr val="4EA4E8"/>
    <a:srgbClr val="00A2C8"/>
    <a:srgbClr val="521B93"/>
    <a:srgbClr val="4C8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3888"/>
  </p:normalViewPr>
  <p:slideViewPr>
    <p:cSldViewPr snapToGrid="0" snapToObjects="1" showGuides="1">
      <p:cViewPr varScale="1">
        <p:scale>
          <a:sx n="57" d="100"/>
          <a:sy n="57" d="100"/>
        </p:scale>
        <p:origin x="103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241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sie\Desktop\Scopus-Universita&#768;%20degli%20Studi%20di%20Catania-detai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sie\Desktop\Scopus-Universita&#768;%20degli%20Studi%20di%20Catania-detai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sie\Desktop\Scopus-Universita&#768;%20degli%20Studi%20di%20Catania-detail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sie\Downloads\biblio%20docenti%20df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sie\Downloads\biblio%20docenti%20df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sie\Downloads\biblio%20docenti%20df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sie\Downloads\elenco%20progetti%20EU%20DFA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normalizeH="0" baseline="0">
                <a:solidFill>
                  <a:srgbClr val="00B050"/>
                </a:solidFill>
                <a:latin typeface="+mj-lt"/>
                <a:ea typeface="+mj-ea"/>
                <a:cs typeface="+mj-cs"/>
              </a:defRPr>
            </a:pPr>
            <a:r>
              <a:rPr lang="en-GB" sz="2800" dirty="0">
                <a:solidFill>
                  <a:srgbClr val="00B050"/>
                </a:solidFill>
              </a:rPr>
              <a:t>UNICT Publications</a:t>
            </a:r>
            <a:r>
              <a:rPr lang="en-GB" sz="2800" baseline="0" dirty="0">
                <a:solidFill>
                  <a:srgbClr val="00B050"/>
                </a:solidFill>
              </a:rPr>
              <a:t> per </a:t>
            </a:r>
            <a:r>
              <a:rPr lang="en-GB" sz="2800" dirty="0">
                <a:solidFill>
                  <a:srgbClr val="00B050"/>
                </a:solidFill>
              </a:rPr>
              <a:t>Scientific</a:t>
            </a:r>
            <a:r>
              <a:rPr lang="en-GB" sz="2800" baseline="0" dirty="0">
                <a:solidFill>
                  <a:srgbClr val="00B050"/>
                </a:solidFill>
              </a:rPr>
              <a:t> Area</a:t>
            </a:r>
            <a:endParaRPr lang="en-GB" sz="2800" dirty="0">
              <a:solidFill>
                <a:srgbClr val="00B050"/>
              </a:solidFill>
            </a:endParaRPr>
          </a:p>
        </c:rich>
      </c:tx>
      <c:layout>
        <c:manualLayout>
          <c:xMode val="edge"/>
          <c:yMode val="edge"/>
          <c:x val="0.30694125926114163"/>
          <c:y val="1.9286397228104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normalizeH="0" baseline="0">
              <a:solidFill>
                <a:srgbClr val="00B050"/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3.0247096750327915E-2"/>
          <c:y val="0.17963030740560418"/>
          <c:w val="0.43707920504401893"/>
          <c:h val="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CA-D344-AD3B-EB3442B7432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CA-D344-AD3B-EB3442B7432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CA-D344-AD3B-EB3442B74321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CA-D344-AD3B-EB3442B74321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7CA-D344-AD3B-EB3442B74321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7CA-D344-AD3B-EB3442B74321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7CA-D344-AD3B-EB3442B74321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7CA-D344-AD3B-EB3442B74321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7CA-D344-AD3B-EB3442B74321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7CA-D344-AD3B-EB3442B74321}"/>
              </c:ext>
            </c:extLst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7CA-D344-AD3B-EB3442B74321}"/>
              </c:ext>
            </c:extLst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7CA-D344-AD3B-EB3442B74321}"/>
              </c:ext>
            </c:extLst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F7CA-D344-AD3B-EB3442B74321}"/>
              </c:ext>
            </c:extLst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F7CA-D344-AD3B-EB3442B743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 piblication per area'!$A$8:$A$21</c:f>
              <c:strCache>
                <c:ptCount val="14"/>
                <c:pt idx="0">
                  <c:v>Medicine</c:v>
                </c:pt>
                <c:pt idx="1">
                  <c:v>Physics and Astronomy</c:v>
                </c:pt>
                <c:pt idx="2">
                  <c:v>Engineering</c:v>
                </c:pt>
                <c:pt idx="3">
                  <c:v>Biochemistry, Genetics and Molecular Biology</c:v>
                </c:pt>
                <c:pt idx="4">
                  <c:v>Chemistry</c:v>
                </c:pt>
                <c:pt idx="5">
                  <c:v>Computer Science</c:v>
                </c:pt>
                <c:pt idx="6">
                  <c:v>Mathematics</c:v>
                </c:pt>
                <c:pt idx="7">
                  <c:v>Agricultural and Biological Sciences</c:v>
                </c:pt>
                <c:pt idx="8">
                  <c:v>Materials Science</c:v>
                </c:pt>
                <c:pt idx="9">
                  <c:v>Earth and Planetary Sciences</c:v>
                </c:pt>
                <c:pt idx="10">
                  <c:v>Pharmacology, Toxicology and Pharmaceutics</c:v>
                </c:pt>
                <c:pt idx="11">
                  <c:v>Neuroscience</c:v>
                </c:pt>
                <c:pt idx="12">
                  <c:v>Environmental Science</c:v>
                </c:pt>
                <c:pt idx="13">
                  <c:v>Social Sciences</c:v>
                </c:pt>
              </c:strCache>
            </c:strRef>
          </c:cat>
          <c:val>
            <c:numRef>
              <c:f>' piblication per area'!$B$8:$B$21</c:f>
              <c:numCache>
                <c:formatCode>General</c:formatCode>
                <c:ptCount val="14"/>
                <c:pt idx="0">
                  <c:v>15034</c:v>
                </c:pt>
                <c:pt idx="1">
                  <c:v>9692</c:v>
                </c:pt>
                <c:pt idx="2">
                  <c:v>6644</c:v>
                </c:pt>
                <c:pt idx="3">
                  <c:v>6301</c:v>
                </c:pt>
                <c:pt idx="4">
                  <c:v>4479</c:v>
                </c:pt>
                <c:pt idx="5">
                  <c:v>4342</c:v>
                </c:pt>
                <c:pt idx="6">
                  <c:v>3744</c:v>
                </c:pt>
                <c:pt idx="7">
                  <c:v>3725</c:v>
                </c:pt>
                <c:pt idx="8">
                  <c:v>3420</c:v>
                </c:pt>
                <c:pt idx="9">
                  <c:v>2461</c:v>
                </c:pt>
                <c:pt idx="10">
                  <c:v>2383</c:v>
                </c:pt>
                <c:pt idx="11">
                  <c:v>1760</c:v>
                </c:pt>
                <c:pt idx="12">
                  <c:v>1583</c:v>
                </c:pt>
                <c:pt idx="13">
                  <c:v>1397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7CA-D344-AD3B-EB3442B7432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934361894347724"/>
          <c:y val="8.7437503147927392E-2"/>
          <c:w val="0.49065638105652282"/>
          <c:h val="0.81396336651948353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'Pub per year'!$A$9:$A$28</c:f>
              <c:numCache>
                <c:formatCode>General</c:formatCod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</c:numCache>
            </c:numRef>
          </c:cat>
          <c:val>
            <c:numRef>
              <c:f>'Pub per year'!$B$9:$B$28</c:f>
              <c:numCache>
                <c:formatCode>General</c:formatCode>
                <c:ptCount val="20"/>
                <c:pt idx="0">
                  <c:v>227</c:v>
                </c:pt>
                <c:pt idx="1">
                  <c:v>195</c:v>
                </c:pt>
                <c:pt idx="2">
                  <c:v>212</c:v>
                </c:pt>
                <c:pt idx="3">
                  <c:v>218</c:v>
                </c:pt>
                <c:pt idx="4">
                  <c:v>250</c:v>
                </c:pt>
                <c:pt idx="5">
                  <c:v>267</c:v>
                </c:pt>
                <c:pt idx="6">
                  <c:v>308</c:v>
                </c:pt>
                <c:pt idx="7">
                  <c:v>285</c:v>
                </c:pt>
                <c:pt idx="8">
                  <c:v>327</c:v>
                </c:pt>
                <c:pt idx="9">
                  <c:v>328</c:v>
                </c:pt>
                <c:pt idx="10">
                  <c:v>417</c:v>
                </c:pt>
                <c:pt idx="11">
                  <c:v>416</c:v>
                </c:pt>
                <c:pt idx="12">
                  <c:v>458</c:v>
                </c:pt>
                <c:pt idx="13">
                  <c:v>445</c:v>
                </c:pt>
                <c:pt idx="14">
                  <c:v>473</c:v>
                </c:pt>
                <c:pt idx="15">
                  <c:v>425</c:v>
                </c:pt>
                <c:pt idx="16">
                  <c:v>526</c:v>
                </c:pt>
                <c:pt idx="17">
                  <c:v>539</c:v>
                </c:pt>
                <c:pt idx="18">
                  <c:v>530</c:v>
                </c:pt>
                <c:pt idx="19">
                  <c:v>458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A3-884D-86C7-DCC97E71D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9392000"/>
        <c:axId val="1482433984"/>
      </c:lineChart>
      <c:catAx>
        <c:axId val="151939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82433984"/>
        <c:crosses val="autoZero"/>
        <c:auto val="1"/>
        <c:lblAlgn val="ctr"/>
        <c:lblOffset val="100"/>
        <c:noMultiLvlLbl val="0"/>
      </c:catAx>
      <c:valAx>
        <c:axId val="148243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1939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3975">
                <a:solidFill>
                  <a:schemeClr val="accent1"/>
                </a:solidFill>
              </a:ln>
              <a:effectLst/>
            </c:spPr>
          </c:marker>
          <c:cat>
            <c:strRef>
              <c:f>'Cittion per year'!$A$5:$A$20</c:f>
              <c:strCache>
                <c:ptCount val="16"/>
                <c:pt idx="0">
                  <c:v>&lt;2005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</c:strCache>
            </c:strRef>
          </c:cat>
          <c:val>
            <c:numRef>
              <c:f>'Cittion per year'!$B$5:$B$20</c:f>
              <c:numCache>
                <c:formatCode>General</c:formatCode>
                <c:ptCount val="16"/>
                <c:pt idx="0">
                  <c:v>4186</c:v>
                </c:pt>
                <c:pt idx="1">
                  <c:v>2349</c:v>
                </c:pt>
                <c:pt idx="2">
                  <c:v>3013</c:v>
                </c:pt>
                <c:pt idx="3">
                  <c:v>3380</c:v>
                </c:pt>
                <c:pt idx="4">
                  <c:v>4173</c:v>
                </c:pt>
                <c:pt idx="5">
                  <c:v>5329</c:v>
                </c:pt>
                <c:pt idx="6">
                  <c:v>6609</c:v>
                </c:pt>
                <c:pt idx="7">
                  <c:v>9025</c:v>
                </c:pt>
                <c:pt idx="8">
                  <c:v>11988</c:v>
                </c:pt>
                <c:pt idx="9">
                  <c:v>14912</c:v>
                </c:pt>
                <c:pt idx="10">
                  <c:v>15641</c:v>
                </c:pt>
                <c:pt idx="11">
                  <c:v>16068</c:v>
                </c:pt>
                <c:pt idx="12">
                  <c:v>18145</c:v>
                </c:pt>
                <c:pt idx="13">
                  <c:v>19769</c:v>
                </c:pt>
                <c:pt idx="14">
                  <c:v>21242</c:v>
                </c:pt>
                <c:pt idx="15">
                  <c:v>18521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20-824D-B81E-C4AB01160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1964688"/>
        <c:axId val="1501967232"/>
      </c:lineChart>
      <c:catAx>
        <c:axId val="150196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01967232"/>
        <c:crosses val="autoZero"/>
        <c:auto val="1"/>
        <c:lblAlgn val="ctr"/>
        <c:lblOffset val="100"/>
        <c:noMultiLvlLbl val="0"/>
      </c:catAx>
      <c:valAx>
        <c:axId val="150196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0196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H-Index</a:t>
            </a:r>
            <a:r>
              <a:rPr lang="en-GB" baseline="0"/>
              <a:t> Normalizzato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Foglio1!$L$46:$L$85</c:f>
              <c:numCache>
                <c:formatCode>#,#00</c:formatCode>
                <c:ptCount val="40"/>
                <c:pt idx="0">
                  <c:v>1.1666666666666667</c:v>
                </c:pt>
                <c:pt idx="1">
                  <c:v>1.3846153846153846</c:v>
                </c:pt>
                <c:pt idx="2">
                  <c:v>2.2727272727272729</c:v>
                </c:pt>
                <c:pt idx="3">
                  <c:v>0.72727272727272729</c:v>
                </c:pt>
                <c:pt idx="4">
                  <c:v>1.7777777777777777</c:v>
                </c:pt>
                <c:pt idx="5">
                  <c:v>1.6363636363636365</c:v>
                </c:pt>
                <c:pt idx="6">
                  <c:v>1.3</c:v>
                </c:pt>
                <c:pt idx="7">
                  <c:v>1.5</c:v>
                </c:pt>
                <c:pt idx="8">
                  <c:v>2.0714285714285716</c:v>
                </c:pt>
                <c:pt idx="9">
                  <c:v>1.8181818181818181</c:v>
                </c:pt>
                <c:pt idx="10">
                  <c:v>1.0714285714285714</c:v>
                </c:pt>
                <c:pt idx="11">
                  <c:v>1.1428571428571428</c:v>
                </c:pt>
                <c:pt idx="12">
                  <c:v>2.4285714285714284</c:v>
                </c:pt>
                <c:pt idx="13">
                  <c:v>2.2307692307692308</c:v>
                </c:pt>
                <c:pt idx="14">
                  <c:v>3.1428571428571428</c:v>
                </c:pt>
                <c:pt idx="15">
                  <c:v>1.2181818181818183</c:v>
                </c:pt>
                <c:pt idx="16">
                  <c:v>1.8888888888888888</c:v>
                </c:pt>
                <c:pt idx="17">
                  <c:v>1.4666666666666666</c:v>
                </c:pt>
                <c:pt idx="18">
                  <c:v>1.375</c:v>
                </c:pt>
                <c:pt idx="19">
                  <c:v>2.3846153846153846</c:v>
                </c:pt>
                <c:pt idx="20">
                  <c:v>0.86956521739130432</c:v>
                </c:pt>
                <c:pt idx="21">
                  <c:v>0.72727272727272729</c:v>
                </c:pt>
                <c:pt idx="22">
                  <c:v>1.0833333333333333</c:v>
                </c:pt>
                <c:pt idx="23">
                  <c:v>1.125</c:v>
                </c:pt>
                <c:pt idx="24">
                  <c:v>0.9285714285714286</c:v>
                </c:pt>
                <c:pt idx="25">
                  <c:v>1.3846153846153846</c:v>
                </c:pt>
                <c:pt idx="26">
                  <c:v>1.6</c:v>
                </c:pt>
                <c:pt idx="27">
                  <c:v>1.4545454545454546</c:v>
                </c:pt>
                <c:pt idx="28">
                  <c:v>1.8695652173913044</c:v>
                </c:pt>
                <c:pt idx="29">
                  <c:v>1.6875</c:v>
                </c:pt>
                <c:pt idx="30">
                  <c:v>1.125</c:v>
                </c:pt>
                <c:pt idx="31">
                  <c:v>0.6</c:v>
                </c:pt>
                <c:pt idx="32">
                  <c:v>0.94444444444444442</c:v>
                </c:pt>
                <c:pt idx="33">
                  <c:v>1</c:v>
                </c:pt>
                <c:pt idx="34">
                  <c:v>2.75</c:v>
                </c:pt>
                <c:pt idx="35">
                  <c:v>0.9</c:v>
                </c:pt>
                <c:pt idx="36">
                  <c:v>1.65</c:v>
                </c:pt>
                <c:pt idx="37">
                  <c:v>1.7857142857142858</c:v>
                </c:pt>
                <c:pt idx="38">
                  <c:v>0.82608695652173914</c:v>
                </c:pt>
                <c:pt idx="39">
                  <c:v>2.6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D8C-A048-A9C0-413237B81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3306191"/>
        <c:axId val="1387224879"/>
      </c:scatterChart>
      <c:valAx>
        <c:axId val="1353306191"/>
        <c:scaling>
          <c:orientation val="minMax"/>
          <c:max val="4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87224879"/>
        <c:crosses val="autoZero"/>
        <c:crossBetween val="midCat"/>
      </c:valAx>
      <c:valAx>
        <c:axId val="1387224879"/>
        <c:scaling>
          <c:orientation val="minMax"/>
          <c:max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;[Red]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53306191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Foglio1!$J$3:$J$42</c:f>
              <c:numCache>
                <c:formatCode>#,#00</c:formatCode>
                <c:ptCount val="40"/>
                <c:pt idx="0">
                  <c:v>1</c:v>
                </c:pt>
                <c:pt idx="1">
                  <c:v>2.1923076923076925</c:v>
                </c:pt>
                <c:pt idx="2">
                  <c:v>3</c:v>
                </c:pt>
                <c:pt idx="3">
                  <c:v>2.5833333333333335</c:v>
                </c:pt>
                <c:pt idx="4">
                  <c:v>2.63953488372093</c:v>
                </c:pt>
                <c:pt idx="5">
                  <c:v>3.5</c:v>
                </c:pt>
                <c:pt idx="6">
                  <c:v>1.5555555555555556</c:v>
                </c:pt>
                <c:pt idx="7">
                  <c:v>1.96</c:v>
                </c:pt>
                <c:pt idx="8">
                  <c:v>4.2962962962962967</c:v>
                </c:pt>
                <c:pt idx="9">
                  <c:v>3.4166666666666665</c:v>
                </c:pt>
                <c:pt idx="10">
                  <c:v>1.8518518518518519</c:v>
                </c:pt>
                <c:pt idx="11">
                  <c:v>1.4074074074074074</c:v>
                </c:pt>
                <c:pt idx="12">
                  <c:v>4.3703703703703702</c:v>
                </c:pt>
                <c:pt idx="13">
                  <c:v>2.5769230769230771</c:v>
                </c:pt>
                <c:pt idx="14">
                  <c:v>6.8888888888888893</c:v>
                </c:pt>
                <c:pt idx="15">
                  <c:v>2.2317073170731709</c:v>
                </c:pt>
                <c:pt idx="16">
                  <c:v>2.0930232558139537</c:v>
                </c:pt>
                <c:pt idx="17">
                  <c:v>4.9146341463414638</c:v>
                </c:pt>
                <c:pt idx="18">
                  <c:v>2.6923076923076925</c:v>
                </c:pt>
                <c:pt idx="19">
                  <c:v>6.4736842105263159</c:v>
                </c:pt>
                <c:pt idx="20">
                  <c:v>2.2439024390243905</c:v>
                </c:pt>
                <c:pt idx="21">
                  <c:v>0.66463414634146345</c:v>
                </c:pt>
                <c:pt idx="22">
                  <c:v>1.0714285714285714</c:v>
                </c:pt>
                <c:pt idx="23">
                  <c:v>0.92307692307692313</c:v>
                </c:pt>
                <c:pt idx="24">
                  <c:v>0.89655172413793105</c:v>
                </c:pt>
                <c:pt idx="25">
                  <c:v>2.1538461538461537</c:v>
                </c:pt>
                <c:pt idx="26">
                  <c:v>5.0121951219512191</c:v>
                </c:pt>
                <c:pt idx="27">
                  <c:v>2.3333333333333335</c:v>
                </c:pt>
                <c:pt idx="28">
                  <c:v>2.1914893617021276</c:v>
                </c:pt>
                <c:pt idx="29">
                  <c:v>3.4545454545454546</c:v>
                </c:pt>
                <c:pt idx="30">
                  <c:v>2.6363636363636362</c:v>
                </c:pt>
                <c:pt idx="31">
                  <c:v>0.66666666666666663</c:v>
                </c:pt>
                <c:pt idx="32">
                  <c:v>0.70930232558139539</c:v>
                </c:pt>
                <c:pt idx="33">
                  <c:v>1</c:v>
                </c:pt>
                <c:pt idx="34">
                  <c:v>4.8725490196078427</c:v>
                </c:pt>
                <c:pt idx="35">
                  <c:v>1.2222222222222223</c:v>
                </c:pt>
                <c:pt idx="36">
                  <c:v>5.8536585365853657</c:v>
                </c:pt>
                <c:pt idx="37">
                  <c:v>1.826086956521739</c:v>
                </c:pt>
                <c:pt idx="38">
                  <c:v>0.75609756097560976</c:v>
                </c:pt>
                <c:pt idx="39">
                  <c:v>1.7894736842105263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14E-F843-A770-C654702B3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6080431"/>
        <c:axId val="1429069199"/>
      </c:scatterChart>
      <c:valAx>
        <c:axId val="1386080431"/>
        <c:scaling>
          <c:orientation val="minMax"/>
          <c:max val="4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29069199"/>
        <c:crosses val="autoZero"/>
        <c:crossBetween val="midCat"/>
      </c:valAx>
      <c:valAx>
        <c:axId val="1429069199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860804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Foglio1!$K$3:$K$42</c:f>
              <c:numCache>
                <c:formatCode>#,#00</c:formatCode>
                <c:ptCount val="40"/>
                <c:pt idx="0">
                  <c:v>2.6194225721784776</c:v>
                </c:pt>
                <c:pt idx="1">
                  <c:v>1.1609195402298851</c:v>
                </c:pt>
                <c:pt idx="2">
                  <c:v>11.889763779527559</c:v>
                </c:pt>
                <c:pt idx="3">
                  <c:v>0.56430446194225725</c:v>
                </c:pt>
                <c:pt idx="4">
                  <c:v>4.3023999999999996</c:v>
                </c:pt>
                <c:pt idx="5">
                  <c:v>2.5091863517060369</c:v>
                </c:pt>
                <c:pt idx="6">
                  <c:v>1.0709876543209877</c:v>
                </c:pt>
                <c:pt idx="7">
                  <c:v>2</c:v>
                </c:pt>
                <c:pt idx="8">
                  <c:v>3.772652388797364</c:v>
                </c:pt>
                <c:pt idx="9">
                  <c:v>2.9238845144356955</c:v>
                </c:pt>
                <c:pt idx="10">
                  <c:v>1.0955518945634266</c:v>
                </c:pt>
                <c:pt idx="11">
                  <c:v>1.1202635914332784</c:v>
                </c:pt>
                <c:pt idx="12">
                  <c:v>6.2108731466227347</c:v>
                </c:pt>
                <c:pt idx="13">
                  <c:v>2.4597701149425286</c:v>
                </c:pt>
                <c:pt idx="14">
                  <c:v>17.07017543859649</c:v>
                </c:pt>
                <c:pt idx="15">
                  <c:v>2.1710526315789473</c:v>
                </c:pt>
                <c:pt idx="16">
                  <c:v>6.52</c:v>
                </c:pt>
                <c:pt idx="17">
                  <c:v>5.5236842105263158</c:v>
                </c:pt>
                <c:pt idx="18">
                  <c:v>2.0685714285714285</c:v>
                </c:pt>
                <c:pt idx="19">
                  <c:v>8.2304526748971192</c:v>
                </c:pt>
                <c:pt idx="20">
                  <c:v>0.57157894736842108</c:v>
                </c:pt>
                <c:pt idx="21">
                  <c:v>0.9</c:v>
                </c:pt>
                <c:pt idx="22">
                  <c:v>2.0052493438320211</c:v>
                </c:pt>
                <c:pt idx="23">
                  <c:v>1.0628571428571429</c:v>
                </c:pt>
                <c:pt idx="24">
                  <c:v>1.0399334442595674</c:v>
                </c:pt>
                <c:pt idx="25">
                  <c:v>1.3080459770114943</c:v>
                </c:pt>
                <c:pt idx="26">
                  <c:v>6.8469736842105267</c:v>
                </c:pt>
                <c:pt idx="27">
                  <c:v>1.9265091863517061</c:v>
                </c:pt>
                <c:pt idx="28">
                  <c:v>5.3903186274509807</c:v>
                </c:pt>
                <c:pt idx="29">
                  <c:v>8.8255813953488378</c:v>
                </c:pt>
                <c:pt idx="30">
                  <c:v>2.3920265780730898</c:v>
                </c:pt>
                <c:pt idx="31">
                  <c:v>0.41118421052631576</c:v>
                </c:pt>
                <c:pt idx="32">
                  <c:v>1.6264000000000001</c:v>
                </c:pt>
                <c:pt idx="33">
                  <c:v>1.3950617283950617</c:v>
                </c:pt>
                <c:pt idx="34">
                  <c:v>19.165199999999999</c:v>
                </c:pt>
                <c:pt idx="35">
                  <c:v>0.59259259259259256</c:v>
                </c:pt>
                <c:pt idx="36">
                  <c:v>7.2661842105263155</c:v>
                </c:pt>
                <c:pt idx="37">
                  <c:v>2.9984615384615383</c:v>
                </c:pt>
                <c:pt idx="38">
                  <c:v>1.091578947368421</c:v>
                </c:pt>
                <c:pt idx="39">
                  <c:v>7.4588477366255148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D2-2D42-811B-364CEF741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2262783"/>
        <c:axId val="1387348719"/>
      </c:scatterChart>
      <c:valAx>
        <c:axId val="1372262783"/>
        <c:scaling>
          <c:orientation val="minMax"/>
          <c:max val="4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87348719"/>
        <c:crosses val="autoZero"/>
        <c:crossBetween val="midCat"/>
        <c:majorUnit val="5"/>
        <c:minorUnit val="1"/>
      </c:valAx>
      <c:valAx>
        <c:axId val="1387348719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722627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776022463751963E-2"/>
          <c:y val="0.22875369970494625"/>
          <c:w val="0.80995471304361921"/>
          <c:h val="0.6720218917807325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F12-A741-8B51-513275AD23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F12-A741-8B51-513275AD23CF}"/>
              </c:ext>
            </c:extLst>
          </c:dPt>
          <c:val>
            <c:numRef>
              <c:f>Foglio1!$L$6:$L$7</c:f>
              <c:numCache>
                <c:formatCode>General</c:formatCode>
                <c:ptCount val="2"/>
                <c:pt idx="0" formatCode="0.00">
                  <c:v>2327893</c:v>
                </c:pt>
                <c:pt idx="1">
                  <c:v>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12-A741-8B51-513275AD23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4T08:19:20.36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04T08:19:20.36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0.34389</cdr:x>
      <cdr:y>0.5</cdr:y>
    </cdr:from>
    <cdr:to>
      <cdr:x>0.65611</cdr:x>
      <cdr:y>0.86276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B5A3E77-F91E-744B-9701-F888FC7DDB76}"/>
            </a:ext>
          </a:extLst>
        </cdr:cNvPr>
        <cdr:cNvSpPr txBox="1"/>
      </cdr:nvSpPr>
      <cdr:spPr>
        <a:xfrm xmlns:a="http://schemas.openxmlformats.org/drawingml/2006/main">
          <a:off x="2206170" y="1797957"/>
          <a:ext cx="2002971" cy="1304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2400" b="1" dirty="0">
              <a:solidFill>
                <a:srgbClr val="FFFF00"/>
              </a:solidFill>
            </a:rPr>
            <a:t>2300 </a:t>
          </a:r>
          <a:r>
            <a:rPr lang="it-IT" sz="2400" b="1" dirty="0" err="1">
              <a:solidFill>
                <a:srgbClr val="FFFF00"/>
              </a:solidFill>
            </a:rPr>
            <a:t>keuro</a:t>
          </a:r>
          <a:r>
            <a:rPr lang="it-IT" sz="2400" b="1" dirty="0">
              <a:solidFill>
                <a:srgbClr val="FFFF00"/>
              </a:solidFill>
            </a:rPr>
            <a:t> – fondi esterni</a:t>
          </a:r>
        </a:p>
      </cdr:txBody>
    </cdr:sp>
  </cdr:relSizeAnchor>
  <cdr:relSizeAnchor xmlns:cdr="http://schemas.openxmlformats.org/drawingml/2006/chartDrawing">
    <cdr:from>
      <cdr:x>0.27631</cdr:x>
      <cdr:y>0.21902</cdr:y>
    </cdr:from>
    <cdr:to>
      <cdr:x>0.58853</cdr:x>
      <cdr:y>0.58179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9C29227-EBED-C347-99A1-17776B5ED622}"/>
            </a:ext>
          </a:extLst>
        </cdr:cNvPr>
        <cdr:cNvSpPr txBox="1"/>
      </cdr:nvSpPr>
      <cdr:spPr>
        <a:xfrm xmlns:a="http://schemas.openxmlformats.org/drawingml/2006/main">
          <a:off x="1772635" y="949497"/>
          <a:ext cx="2002971" cy="15726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2400" b="1" dirty="0">
              <a:solidFill>
                <a:srgbClr val="FFFF00"/>
              </a:solidFill>
            </a:rPr>
            <a:t>200 </a:t>
          </a:r>
          <a:r>
            <a:rPr lang="it-IT" sz="2400" b="1" dirty="0" err="1">
              <a:solidFill>
                <a:srgbClr val="FFFF00"/>
              </a:solidFill>
            </a:rPr>
            <a:t>keuro</a:t>
          </a:r>
          <a:r>
            <a:rPr lang="it-IT" sz="2400" b="1" dirty="0">
              <a:solidFill>
                <a:srgbClr val="FFFF00"/>
              </a:solidFill>
            </a:rPr>
            <a:t> – fondi interni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DBDB9-DAEF-0844-B83C-BDC9A2E765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B8B23-6E58-E549-A3EE-9071B10C9D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62F0E-0262-C04F-BD69-966AE2270C59}" type="datetimeFigureOut">
              <a:rPr lang="it-IT" smtClean="0"/>
              <a:t>11/12/2019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9F2E1-DF91-2348-AFA0-48EB995880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C0AED-8393-3A46-9A66-2E8E266620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BE3D8-E65B-B846-A7A6-D2AFEEF19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030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E7B7F-AF0E-494C-8390-DEFEEAC58C8F}" type="datetimeFigureOut">
              <a:rPr lang="it-IT" smtClean="0"/>
              <a:t>11/12/2019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7CB6F-A6C7-054A-AA61-3DB5165C68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352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Dalle sinergia del CSFN (all’ora) e dall’Istituto</a:t>
            </a:r>
          </a:p>
          <a:p>
            <a:r>
              <a:rPr lang="it-IT" dirty="0"/>
              <a:t>Larga scale </a:t>
            </a:r>
            <a:r>
              <a:rPr lang="it-IT" dirty="0" err="1"/>
              <a:t>facility</a:t>
            </a:r>
            <a:r>
              <a:rPr lang="it-IT" dirty="0"/>
              <a:t> europea (quante in </a:t>
            </a:r>
            <a:r>
              <a:rPr lang="it-IT" dirty="0" err="1"/>
              <a:t>italia</a:t>
            </a:r>
            <a:r>
              <a:rPr lang="it-IT" dirty="0"/>
              <a:t>? Quante in Europa)</a:t>
            </a:r>
          </a:p>
          <a:p>
            <a:endParaRPr lang="it-IT" dirty="0"/>
          </a:p>
          <a:p>
            <a:r>
              <a:rPr lang="it-IT" dirty="0"/>
              <a:t>Chiedere Foto di gruppo laboratorio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7CB6F-A6C7-054A-AA61-3DB5165C680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5010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Ricrodare</a:t>
            </a:r>
            <a:r>
              <a:rPr lang="it-IT" dirty="0"/>
              <a:t> n. studenti e dottorandi</a:t>
            </a:r>
          </a:p>
          <a:p>
            <a:endParaRPr lang="it-IT" dirty="0"/>
          </a:p>
          <a:p>
            <a:pPr algn="just" fontAlgn="base"/>
            <a:r>
              <a:rPr lang="it-IT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Cultural Heritage, </a:t>
            </a:r>
          </a:p>
          <a:p>
            <a:pPr algn="just" fontAlgn="base"/>
            <a:r>
              <a:rPr lang="it-IT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Environment and Medicine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7CB6F-A6C7-054A-AA61-3DB5165C680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23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Ricrodare</a:t>
            </a:r>
            <a:r>
              <a:rPr lang="it-IT" dirty="0"/>
              <a:t> n. studenti e dottorandi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7CB6F-A6C7-054A-AA61-3DB5165C680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844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1688" y="533400"/>
            <a:ext cx="3551237" cy="2662238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Infrared</a:t>
            </a:r>
            <a:r>
              <a:rPr lang="en-US" baseline="0" dirty="0"/>
              <a:t> t</a:t>
            </a:r>
            <a:r>
              <a:rPr lang="en-US" dirty="0"/>
              <a:t>hermography image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2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7CB6F-A6C7-054A-AA61-3DB5165C680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75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Totale unità ateneo 1200</a:t>
            </a:r>
          </a:p>
          <a:p>
            <a:r>
              <a:rPr lang="it-IT" dirty="0"/>
              <a:t>Totale </a:t>
            </a:r>
            <a:r>
              <a:rPr lang="it-IT" dirty="0" err="1"/>
              <a:t>dfa</a:t>
            </a:r>
            <a:r>
              <a:rPr lang="it-IT" dirty="0"/>
              <a:t> 60</a:t>
            </a:r>
          </a:p>
          <a:p>
            <a:r>
              <a:rPr lang="it-IT" dirty="0"/>
              <a:t>Personale </a:t>
            </a:r>
            <a:r>
              <a:rPr lang="it-IT" dirty="0" err="1"/>
              <a:t>dfa</a:t>
            </a:r>
            <a:r>
              <a:rPr lang="it-IT" dirty="0"/>
              <a:t> 5% del totale </a:t>
            </a:r>
            <a:r>
              <a:rPr lang="it-IT" dirty="0" err="1"/>
              <a:t>unict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7CB6F-A6C7-054A-AA61-3DB5165C6806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642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Usa questa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7CB6F-A6C7-054A-AA61-3DB5165C680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62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Usa questa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7CB6F-A6C7-054A-AA61-3DB5165C6806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47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Cambio logo LNS </a:t>
            </a:r>
          </a:p>
          <a:p>
            <a:r>
              <a:rPr lang="it-IT" dirty="0"/>
              <a:t>Aggiungere COMETA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7CB6F-A6C7-054A-AA61-3DB5165C6806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76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190" y="3085764"/>
            <a:ext cx="8181809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818180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818180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02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E6BA-0E67-2C49-8E3B-39B50166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9E52A-B222-2F4D-ACE3-8C12E0492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807B6-6BCF-4A47-B41D-DD0D5CC1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56CD1-6CEF-B145-837D-79C923AEF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92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85FA4B-251C-5A4A-9BDE-ED72E695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C9F443-FE06-524E-8BCE-529000106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0D348-10CA-C241-947B-CFC2656FB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9627" y="6115051"/>
            <a:ext cx="1333500" cy="86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BF5CD-FF39-1348-A24A-73AF77B204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41217" y="6115051"/>
            <a:ext cx="6788410" cy="757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046F3C-33D2-4D48-9B42-752EDB3222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B6F8A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744" y="6191161"/>
            <a:ext cx="1459135" cy="62925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7AECC-AC55-9B43-B910-5221CE04FFBD}"/>
              </a:ext>
            </a:extLst>
          </p:cNvPr>
          <p:cNvCxnSpPr/>
          <p:nvPr userDrawn="1"/>
        </p:nvCxnSpPr>
        <p:spPr>
          <a:xfrm>
            <a:off x="-42861" y="6115055"/>
            <a:ext cx="9244013" cy="0"/>
          </a:xfrm>
          <a:prstGeom prst="line">
            <a:avLst/>
          </a:prstGeom>
          <a:ln w="57150">
            <a:solidFill>
              <a:srgbClr val="4CBB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5B5C8-EFFC-9B40-8BF3-FC1F6E9B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8500" y="6299200"/>
            <a:ext cx="2057400" cy="365125"/>
          </a:xfrm>
        </p:spPr>
        <p:txBody>
          <a:bodyPr/>
          <a:lstStyle>
            <a:lvl1pPr>
              <a:defRPr sz="1900" b="1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fld id="{B211FE6C-B6BF-4244-8956-C574D595FC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03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3AA09-C5BE-024A-85CD-ADA9C9E0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1496D-FF0F-A64C-995D-7DB8A10F5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E3813-DBCC-3740-8D9F-D5A4464C0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A3F9D-85E9-0746-9A03-82AEC11BE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76329-CC85-E445-B156-FD3E1FBE3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44981-E981-BB49-BF49-168864B6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069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CCED-F335-3B40-8F4B-52AA5F5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D6C552-FBFD-5642-8D37-C7230FB120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48A52-6FA6-B142-A287-B63D0C6A1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16666-ECEB-A14F-ADA9-D2B13A62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D4E5-5628-8F45-A77E-AD2735367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78AF5-6C9C-B542-8C4D-0147711E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852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E18-6390-154E-8DBE-160BA5E3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AEFD7-38FE-2943-B0B0-A539BA017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0CACD-315E-9D4C-B98F-415B34AC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6AC4B-C86B-094D-9FFB-1753178F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C4FF-72B1-534D-810C-3CF02A7A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48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AF4DD4-46E0-164D-B9BF-88016C6BD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D629B-9C59-5341-B4CE-8D0C489C6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67052-D6D8-6043-89D9-36D37724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24D8B-133E-B041-8CFB-4EA7AAC3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E9371-A5AB-D642-AE54-5A052201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900">
                <a:solidFill>
                  <a:srgbClr val="4CBB33"/>
                </a:solidFill>
              </a:defRPr>
            </a:lvl1pPr>
          </a:lstStyle>
          <a:p>
            <a:fld id="{B211FE6C-B6BF-4244-8956-C574D595FC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32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502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547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649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57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8324518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340864"/>
            <a:ext cx="8324518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88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676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762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35809D-1047-4240-AA6D-2A021AB759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217" y="6115051"/>
            <a:ext cx="6788410" cy="75723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2C7ABF-6D8D-5940-A522-E05BB0B684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29627" y="6115051"/>
            <a:ext cx="1333500" cy="863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5602" y="6384927"/>
            <a:ext cx="114819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11FE6C-B6BF-4244-8956-C574D595FC3B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61145E-32DF-BE4A-8F47-FA6551751C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B6F8A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744" y="6191161"/>
            <a:ext cx="1459135" cy="62925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020B55-C028-DF42-BE1A-1FAE88BD6618}"/>
              </a:ext>
            </a:extLst>
          </p:cNvPr>
          <p:cNvCxnSpPr/>
          <p:nvPr userDrawn="1"/>
        </p:nvCxnSpPr>
        <p:spPr>
          <a:xfrm>
            <a:off x="-42861" y="6115055"/>
            <a:ext cx="9244013" cy="0"/>
          </a:xfrm>
          <a:prstGeom prst="line">
            <a:avLst/>
          </a:prstGeom>
          <a:ln w="57150">
            <a:solidFill>
              <a:srgbClr val="4CBB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442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35809D-1047-4240-AA6D-2A021AB759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180" y="6157915"/>
            <a:ext cx="6602717" cy="7365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2C7ABF-6D8D-5940-A522-E05BB0B684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86537" y="6129339"/>
            <a:ext cx="2557463" cy="76912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86537" y="6345625"/>
            <a:ext cx="1148195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75586" y="6356351"/>
            <a:ext cx="1148195" cy="365125"/>
          </a:xfrm>
        </p:spPr>
        <p:txBody>
          <a:bodyPr/>
          <a:lstStyle>
            <a:lvl1pPr>
              <a:defRPr sz="19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B211FE6C-B6BF-4244-8956-C574D595FC3B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020B55-C028-DF42-BE1A-1FAE88BD6618}"/>
              </a:ext>
            </a:extLst>
          </p:cNvPr>
          <p:cNvCxnSpPr/>
          <p:nvPr userDrawn="1"/>
        </p:nvCxnSpPr>
        <p:spPr>
          <a:xfrm>
            <a:off x="-42861" y="6143631"/>
            <a:ext cx="9244013" cy="0"/>
          </a:xfrm>
          <a:prstGeom prst="line">
            <a:avLst/>
          </a:prstGeom>
          <a:ln w="57150">
            <a:solidFill>
              <a:srgbClr val="4CBB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479284-9F7E-4847-A575-3BFA54D6D1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B6F8A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71" y="27963"/>
            <a:ext cx="2121723" cy="91499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9044748-CB72-A344-8918-4BBDC4EE4DDB}"/>
              </a:ext>
            </a:extLst>
          </p:cNvPr>
          <p:cNvSpPr txBox="1">
            <a:spLocks/>
          </p:cNvSpPr>
          <p:nvPr userDrawn="1"/>
        </p:nvSpPr>
        <p:spPr>
          <a:xfrm>
            <a:off x="2592889" y="174102"/>
            <a:ext cx="6325644" cy="5774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dirty="0">
              <a:solidFill>
                <a:srgbClr val="4CBB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24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55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781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506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63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83298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EB66E-4802-2D43-A931-B0E0FBF2E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7250" y="6115051"/>
            <a:ext cx="1333500" cy="86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82356-60E0-C84D-AC2B-98BF5D9261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5967" y="6115051"/>
            <a:ext cx="6788410" cy="757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1E416-12F8-9242-B55C-936BC33275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B6F8A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94" y="6191161"/>
            <a:ext cx="1459135" cy="62925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E375D1-518D-4744-8806-172848BA81B4}"/>
              </a:ext>
            </a:extLst>
          </p:cNvPr>
          <p:cNvCxnSpPr/>
          <p:nvPr userDrawn="1"/>
        </p:nvCxnSpPr>
        <p:spPr>
          <a:xfrm>
            <a:off x="-42861" y="6115055"/>
            <a:ext cx="9244013" cy="0"/>
          </a:xfrm>
          <a:prstGeom prst="line">
            <a:avLst/>
          </a:prstGeom>
          <a:ln w="57150">
            <a:solidFill>
              <a:srgbClr val="4CBB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4ECFB1-B9E0-DF46-8514-FD5E72AE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3700" y="6328664"/>
            <a:ext cx="105251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7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D07D8-070F-9548-B7B1-A13291F4F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664D4-3434-CF4F-92D6-B3F6A1FB4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7652-137D-994E-AABB-A3D82B2E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5A15-E13A-7F41-B5DF-582F375D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49D42-8C87-E64D-88E1-0431BDF6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63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364F-AC42-E64F-945B-CBA65EC9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E0B9A-E1F8-E04B-A83D-F3D9B1343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5B575-852C-3A42-AA26-4336AFDB5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DB66E-4B0F-5E46-B6BE-5F55FE2B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2DBF7-9636-8F4B-9BBE-A8B420FB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900"/>
            </a:lvl1pPr>
          </a:lstStyle>
          <a:p>
            <a:fld id="{B211FE6C-B6BF-4244-8956-C574D595FC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89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68DCD-906D-DD45-8C01-87D82362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ECD79-87FE-1A4B-A68E-80C8E4A84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C2E9B-56E4-EB42-AE45-17955CC3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072F5-39E5-104E-A3CC-BCD70B84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61EA0-A1B7-EE42-9586-5193EF8F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15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210A-AA28-7E41-A22B-8BE545C2C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92E-A276-7F45-951F-0EC790124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4B616-40D5-374C-9D69-090783117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F0AD7-846F-2C42-8C8B-D7A5FA0AC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12786-7201-984E-8FF9-5097E63E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38C64-7652-CA4C-BFED-57CA23BE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52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FEA4-110F-5E48-A738-E223013B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410F4-735E-3346-B55E-749EE6903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0B331-B8AD-8146-B75C-A2F25369D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9028EC-3F2E-3B4F-96D2-D2228F6D2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CC973-C4AD-FB4C-B99F-43B5304B4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65B57B-6F8F-6244-B429-81368060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D1660A-1B82-914C-A383-3CC94E62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C5FA6-F235-F244-8D66-531132411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124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8238958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8238958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62901" y="6423914"/>
            <a:ext cx="1214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52290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32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00" b="1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677416" y="59055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918197" y="58699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17880" y="59055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082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0" r:id="rId2"/>
    <p:sldLayoutId id="2147483756" r:id="rId3"/>
    <p:sldLayoutId id="2147483755" r:id="rId4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1F89CC-F22D-2748-BF87-D1ED51D4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BE8D3-D0F5-9D45-B2E5-4A712C463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28364-5FD0-A842-9AF8-1ED6462276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F7D4C-A552-944E-9850-58FF914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6801E-37D8-6645-B3F1-62C43CCD4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00" b="1">
                <a:solidFill>
                  <a:schemeClr val="tx1">
                    <a:tint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B211FE6C-B6BF-4244-8956-C574D595FC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1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00" b="1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2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6" r:id="rId8"/>
    <p:sldLayoutId id="2147483782" r:id="rId9"/>
    <p:sldLayoutId id="2147483783" r:id="rId10"/>
    <p:sldLayoutId id="2147483784" r:id="rId11"/>
    <p:sldLayoutId id="21474837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emf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igner.mta.hu/en" TargetMode="External"/><Relationship Id="rId2" Type="http://schemas.openxmlformats.org/officeDocument/2006/relationships/hyperlink" Target="https://www.u-tokyo.ac.jp/en/index.html" TargetMode="Externa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unict.it/it/internazionale/accordi-quadro-convenzioni/university-tokyo-wigner-research-center-physics-hungarian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-tokyo.ac.jp/en/index.html" TargetMode="External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tiff"/><Relationship Id="rId5" Type="http://schemas.openxmlformats.org/officeDocument/2006/relationships/hyperlink" Target="https://www.unict.it/it/internazionale/accordi-quadro-convenzioni/university-tokyo-wigner-research-center-physics-hungarian" TargetMode="External"/><Relationship Id="rId4" Type="http://schemas.openxmlformats.org/officeDocument/2006/relationships/hyperlink" Target="https://wigner.mta.hu/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AF67-6F0B-CA4A-88F4-C0A41A675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965" y="3265714"/>
            <a:ext cx="2892885" cy="297089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it-IT" sz="3200" dirty="0">
                <a:solidFill>
                  <a:srgbClr val="00B050"/>
                </a:solidFill>
              </a:rPr>
              <a:t>Dipartimento </a:t>
            </a:r>
            <a:br>
              <a:rPr lang="it-IT" sz="3200" dirty="0">
                <a:solidFill>
                  <a:srgbClr val="00B050"/>
                </a:solidFill>
              </a:rPr>
            </a:br>
            <a:r>
              <a:rPr lang="it-IT" sz="3200" dirty="0">
                <a:solidFill>
                  <a:srgbClr val="00B050"/>
                </a:solidFill>
              </a:rPr>
              <a:t>di </a:t>
            </a:r>
            <a:br>
              <a:rPr lang="it-IT" sz="3200" dirty="0">
                <a:solidFill>
                  <a:srgbClr val="00B050"/>
                </a:solidFill>
              </a:rPr>
            </a:br>
            <a:r>
              <a:rPr lang="it-IT" sz="3200" dirty="0">
                <a:solidFill>
                  <a:srgbClr val="00B050"/>
                </a:solidFill>
              </a:rPr>
              <a:t>Fisica e</a:t>
            </a:r>
            <a:br>
              <a:rPr lang="it-IT" sz="3200" dirty="0">
                <a:solidFill>
                  <a:srgbClr val="00B050"/>
                </a:solidFill>
              </a:rPr>
            </a:br>
            <a:r>
              <a:rPr lang="it-IT" sz="3200" dirty="0">
                <a:solidFill>
                  <a:srgbClr val="00B050"/>
                </a:solidFill>
              </a:rPr>
              <a:t>Astronomia</a:t>
            </a:r>
            <a:br>
              <a:rPr lang="it-IT" sz="3200" dirty="0">
                <a:solidFill>
                  <a:srgbClr val="00B050"/>
                </a:solidFill>
              </a:rPr>
            </a:br>
            <a:br>
              <a:rPr lang="it-IT" sz="3200" dirty="0">
                <a:solidFill>
                  <a:srgbClr val="00B050"/>
                </a:solidFill>
              </a:rPr>
            </a:br>
            <a:r>
              <a:rPr lang="it-IT" sz="3200" dirty="0">
                <a:solidFill>
                  <a:srgbClr val="00B050"/>
                </a:solidFill>
              </a:rPr>
              <a:t>«Ettore Majorana»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F3891-A6A7-8F43-8E83-397999897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3" r="38869" b="-1"/>
          <a:stretch/>
        </p:blipFill>
        <p:spPr>
          <a:xfrm>
            <a:off x="3490721" y="10"/>
            <a:ext cx="5653279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EB6FF4-5962-1B4C-8892-F082AA941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8633"/>
            <a:ext cx="3490721" cy="8688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75118B-A0B8-114F-9BD0-4FB3889875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6133" y="744931"/>
            <a:ext cx="2514600" cy="10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32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6457D1-17B5-834C-AADD-11BE5C02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7E95A6-FE2D-4C4F-9AA2-5884BFA16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72"/>
          <a:stretch/>
        </p:blipFill>
        <p:spPr>
          <a:xfrm>
            <a:off x="0" y="1259962"/>
            <a:ext cx="4351606" cy="4680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6B3123-6A81-2740-8D3C-B2C299BD86D4}"/>
              </a:ext>
            </a:extLst>
          </p:cNvPr>
          <p:cNvSpPr/>
          <p:nvPr/>
        </p:nvSpPr>
        <p:spPr>
          <a:xfrm>
            <a:off x="4672174" y="515467"/>
            <a:ext cx="4351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1E1E1E"/>
                </a:solidFill>
                <a:latin typeface="Calibri" panose="020F0502020204030204" pitchFamily="34" charset="0"/>
              </a:rPr>
              <a:t>Il DFA promuove la </a:t>
            </a:r>
            <a:r>
              <a:rPr lang="it-IT" sz="2400" b="1" dirty="0">
                <a:solidFill>
                  <a:srgbClr val="1E1E1E"/>
                </a:solidFill>
                <a:latin typeface="Calibri" panose="020F0502020204030204" pitchFamily="34" charset="0"/>
              </a:rPr>
              <a:t>formazione universitaria di eccellenza</a:t>
            </a:r>
            <a:r>
              <a:rPr lang="it-IT" sz="2400" dirty="0">
                <a:solidFill>
                  <a:srgbClr val="1E1E1E"/>
                </a:solidFill>
                <a:latin typeface="Calibri" panose="020F0502020204030204" pitchFamily="34" charset="0"/>
              </a:rPr>
              <a:t> e </a:t>
            </a:r>
            <a:r>
              <a:rPr lang="it-IT" sz="2400" b="1" dirty="0">
                <a:solidFill>
                  <a:srgbClr val="1E1E1E"/>
                </a:solidFill>
                <a:latin typeface="Calibri" panose="020F0502020204030204" pitchFamily="34" charset="0"/>
              </a:rPr>
              <a:t>l'avvio precoce alla ricerca </a:t>
            </a:r>
            <a:r>
              <a:rPr lang="it-IT" sz="2400" dirty="0">
                <a:solidFill>
                  <a:srgbClr val="1E1E1E"/>
                </a:solidFill>
                <a:latin typeface="Calibri" panose="020F0502020204030204" pitchFamily="34" charset="0"/>
              </a:rPr>
              <a:t>anche attraverso una stretta collaborazione con la </a:t>
            </a:r>
          </a:p>
          <a:p>
            <a:pPr algn="ctr"/>
            <a:r>
              <a:rPr lang="it-IT" sz="2400" dirty="0">
                <a:solidFill>
                  <a:srgbClr val="FF40FF"/>
                </a:solidFill>
                <a:latin typeface="Calibri" panose="020F0502020204030204" pitchFamily="34" charset="0"/>
              </a:rPr>
              <a:t>Scuola Superiore di Catania </a:t>
            </a:r>
            <a:endParaRPr lang="it-IT" sz="2400" dirty="0">
              <a:solidFill>
                <a:srgbClr val="FF4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C3399-69DB-A842-AEFA-714CBCD1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827" y="2988637"/>
            <a:ext cx="2119028" cy="10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88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E7508-7DD8-0B46-8BD9-02679919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t>11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A412D-9176-C34C-8058-1CFCCB10685C}"/>
              </a:ext>
            </a:extLst>
          </p:cNvPr>
          <p:cNvSpPr txBox="1"/>
          <p:nvPr/>
        </p:nvSpPr>
        <p:spPr>
          <a:xfrm>
            <a:off x="665202" y="2826695"/>
            <a:ext cx="362913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accent1">
                    <a:lumMod val="75000"/>
                  </a:schemeClr>
                </a:solidFill>
              </a:rPr>
              <a:t>FIS/01 Fisica Sperimentale</a:t>
            </a:r>
          </a:p>
          <a:p>
            <a:endParaRPr lang="it-IT" sz="21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100" b="1" dirty="0">
                <a:solidFill>
                  <a:schemeClr val="bg1">
                    <a:lumMod val="50000"/>
                  </a:schemeClr>
                </a:solidFill>
              </a:rPr>
              <a:t>FIS/02 Fisica Teorica</a:t>
            </a:r>
            <a:endParaRPr lang="it-IT" sz="2100" b="1" dirty="0">
              <a:solidFill>
                <a:srgbClr val="4C8E33"/>
              </a:solidFill>
            </a:endParaRPr>
          </a:p>
          <a:p>
            <a:endParaRPr lang="it-IT" sz="2100" b="1" dirty="0">
              <a:solidFill>
                <a:srgbClr val="4C8E33"/>
              </a:solidFill>
            </a:endParaRPr>
          </a:p>
          <a:p>
            <a:r>
              <a:rPr lang="it-IT" sz="2100" b="1" dirty="0">
                <a:solidFill>
                  <a:schemeClr val="accent5">
                    <a:lumMod val="75000"/>
                  </a:schemeClr>
                </a:solidFill>
              </a:rPr>
              <a:t>FIS/03 Fisica della Materia</a:t>
            </a:r>
          </a:p>
          <a:p>
            <a:endParaRPr lang="it-IT" sz="21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100" b="1" dirty="0">
                <a:solidFill>
                  <a:schemeClr val="accent3">
                    <a:lumMod val="75000"/>
                  </a:schemeClr>
                </a:solidFill>
              </a:rPr>
              <a:t>FIS/04 Fisica Nucleare e 			Subnucleare</a:t>
            </a:r>
          </a:p>
          <a:p>
            <a:endParaRPr lang="it-IT" sz="21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FEE8B5-B3D8-7948-A13A-68425E097A28}"/>
              </a:ext>
            </a:extLst>
          </p:cNvPr>
          <p:cNvSpPr txBox="1">
            <a:spLocks/>
          </p:cNvSpPr>
          <p:nvPr/>
        </p:nvSpPr>
        <p:spPr>
          <a:xfrm>
            <a:off x="4055962" y="181356"/>
            <a:ext cx="5007713" cy="5774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solidFill>
                  <a:srgbClr val="4CBB33"/>
                </a:solidFill>
              </a:rPr>
              <a:t>Dipartimento di Fisica e Astronomia - DFA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5E9382-B766-DB45-ABD9-C3CB0A60058E}"/>
              </a:ext>
            </a:extLst>
          </p:cNvPr>
          <p:cNvSpPr/>
          <p:nvPr/>
        </p:nvSpPr>
        <p:spPr>
          <a:xfrm>
            <a:off x="1761294" y="1530803"/>
            <a:ext cx="53238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62 Docenti appartenenti appartenenti ai </a:t>
            </a:r>
          </a:p>
          <a:p>
            <a:pPr algn="ctr"/>
            <a:r>
              <a:rPr lang="it-IT" sz="2400" dirty="0">
                <a:solidFill>
                  <a:srgbClr val="002060"/>
                </a:solidFill>
              </a:rPr>
              <a:t>Settori Scientifico Disciplinari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CCD1E-2E3F-654B-BE27-4A409058E91E}"/>
              </a:ext>
            </a:extLst>
          </p:cNvPr>
          <p:cNvSpPr/>
          <p:nvPr/>
        </p:nvSpPr>
        <p:spPr>
          <a:xfrm>
            <a:off x="4887240" y="2826695"/>
            <a:ext cx="40438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FIS/05 Astronomia e Astrofisica</a:t>
            </a:r>
          </a:p>
          <a:p>
            <a:endParaRPr lang="it-IT" sz="21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100" b="1" dirty="0">
                <a:solidFill>
                  <a:schemeClr val="tx2">
                    <a:lumMod val="75000"/>
                  </a:schemeClr>
                </a:solidFill>
              </a:rPr>
              <a:t>FIS/06 Fisica Terrestre e dello 			Spazio Circumterrestre</a:t>
            </a:r>
          </a:p>
          <a:p>
            <a:endParaRPr lang="it-IT" sz="21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100" b="1" dirty="0">
                <a:solidFill>
                  <a:srgbClr val="002060"/>
                </a:solidFill>
              </a:rPr>
              <a:t>FIS/07 Fisica Applicata</a:t>
            </a:r>
          </a:p>
          <a:p>
            <a:endParaRPr lang="it-IT" sz="21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2100" b="1" dirty="0">
                <a:solidFill>
                  <a:schemeClr val="bg1">
                    <a:lumMod val="50000"/>
                  </a:schemeClr>
                </a:solidFill>
              </a:rPr>
              <a:t>INF/01 Informatica</a:t>
            </a:r>
            <a:endParaRPr lang="it-IT" sz="2100" b="1" dirty="0">
              <a:solidFill>
                <a:srgbClr val="4C8E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0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6475" r="2043" b="10979"/>
          <a:stretch/>
        </p:blipFill>
        <p:spPr bwMode="auto">
          <a:xfrm>
            <a:off x="104775" y="914400"/>
            <a:ext cx="898207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79" y="4320839"/>
            <a:ext cx="3044523" cy="171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sellaDiTesto 11"/>
          <p:cNvSpPr txBox="1"/>
          <p:nvPr/>
        </p:nvSpPr>
        <p:spPr>
          <a:xfrm>
            <a:off x="4219497" y="5625263"/>
            <a:ext cx="1540189" cy="369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B050"/>
                </a:solidFill>
              </a:rPr>
              <a:t>Edificio 6</a:t>
            </a:r>
          </a:p>
        </p:txBody>
      </p:sp>
      <p:sp>
        <p:nvSpPr>
          <p:cNvPr id="4" name="Ovale 3"/>
          <p:cNvSpPr/>
          <p:nvPr/>
        </p:nvSpPr>
        <p:spPr>
          <a:xfrm>
            <a:off x="5162856" y="2407910"/>
            <a:ext cx="609921" cy="43385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1826121" y="4182686"/>
            <a:ext cx="909324" cy="103701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9020" y="1198357"/>
            <a:ext cx="2541339" cy="1468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sellaDiTesto 12"/>
          <p:cNvSpPr txBox="1"/>
          <p:nvPr/>
        </p:nvSpPr>
        <p:spPr>
          <a:xfrm>
            <a:off x="7115811" y="2666929"/>
            <a:ext cx="176017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Edificio 10 </a:t>
            </a:r>
          </a:p>
          <a:p>
            <a:r>
              <a:rPr lang="it-IT" sz="1600" b="1" dirty="0">
                <a:solidFill>
                  <a:srgbClr val="FF0000"/>
                </a:solidFill>
              </a:rPr>
              <a:t>Piano 1°, Livello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C35AE-DB73-EB40-8354-C3BE7399214B}"/>
              </a:ext>
            </a:extLst>
          </p:cNvPr>
          <p:cNvSpPr txBox="1"/>
          <p:nvPr/>
        </p:nvSpPr>
        <p:spPr>
          <a:xfrm>
            <a:off x="2495592" y="184912"/>
            <a:ext cx="652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4CBB33"/>
                </a:solidFill>
              </a:rPr>
              <a:t>LABORATORI di RICERCA</a:t>
            </a:r>
          </a:p>
        </p:txBody>
      </p:sp>
      <p:sp>
        <p:nvSpPr>
          <p:cNvPr id="16" name="Ovale 15"/>
          <p:cNvSpPr/>
          <p:nvPr/>
        </p:nvSpPr>
        <p:spPr>
          <a:xfrm>
            <a:off x="1810056" y="1207760"/>
            <a:ext cx="609921" cy="43385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6"/>
          <a:srcRect l="33438" t="29584" r="28124" b="31399"/>
          <a:stretch/>
        </p:blipFill>
        <p:spPr>
          <a:xfrm>
            <a:off x="2543993" y="1055520"/>
            <a:ext cx="2051819" cy="1562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7" name="CasellaDiTesto 16"/>
          <p:cNvSpPr txBox="1"/>
          <p:nvPr/>
        </p:nvSpPr>
        <p:spPr>
          <a:xfrm>
            <a:off x="2553336" y="2381179"/>
            <a:ext cx="176017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Entro OACT-INAF</a:t>
            </a:r>
          </a:p>
        </p:txBody>
      </p:sp>
    </p:spTree>
    <p:extLst>
      <p:ext uri="{BB962C8B-B14F-4D97-AF65-F5344CB8AC3E}">
        <p14:creationId xmlns:p14="http://schemas.microsoft.com/office/powerpoint/2010/main" val="224250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137BD8-53F9-4442-AE61-DE3859DD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E340A-B113-6040-B9C5-D7E3F8A55B6F}"/>
              </a:ext>
            </a:extLst>
          </p:cNvPr>
          <p:cNvSpPr txBox="1"/>
          <p:nvPr/>
        </p:nvSpPr>
        <p:spPr>
          <a:xfrm>
            <a:off x="2495592" y="184912"/>
            <a:ext cx="652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4CBB33"/>
                </a:solidFill>
              </a:rPr>
              <a:t>LABORATORI di RICERCA</a:t>
            </a:r>
          </a:p>
        </p:txBody>
      </p:sp>
      <p:pic>
        <p:nvPicPr>
          <p:cNvPr id="7" name="Picture 6" descr="A picture containing indoor, kitchen, cluttered, table&#10;&#10;Description automatically generated">
            <a:extLst>
              <a:ext uri="{FF2B5EF4-FFF2-40B4-BE49-F238E27FC236}">
                <a16:creationId xmlns:a16="http://schemas.microsoft.com/office/drawing/2014/main" id="{A4797464-B831-D04D-9563-0725FA3BB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0726"/>
            <a:ext cx="9144000" cy="508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7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8" descr="DSC_0005.NEF">
            <a:extLst>
              <a:ext uri="{FF2B5EF4-FFF2-40B4-BE49-F238E27FC236}">
                <a16:creationId xmlns:a16="http://schemas.microsoft.com/office/drawing/2014/main" id="{E4AB4DA9-757C-7F4A-8373-7871C4B86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r="20020"/>
          <a:stretch/>
        </p:blipFill>
        <p:spPr>
          <a:xfrm>
            <a:off x="20" y="10"/>
            <a:ext cx="6856288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asted-image.pdf">
            <a:extLst>
              <a:ext uri="{FF2B5EF4-FFF2-40B4-BE49-F238E27FC236}">
                <a16:creationId xmlns:a16="http://schemas.microsoft.com/office/drawing/2014/main" id="{E314AB0E-3895-EE44-8F43-BD21C06F2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61" r="20121" b="1"/>
          <a:stretch/>
        </p:blipFill>
        <p:spPr>
          <a:xfrm>
            <a:off x="4342764" y="10"/>
            <a:ext cx="4801236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7AD1F72-767F-4B40-81C3-CF2E47A99E8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91" y="4763561"/>
            <a:ext cx="1177025" cy="206779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7" name="Picture 9" descr="DSC01559">
            <a:extLst>
              <a:ext uri="{FF2B5EF4-FFF2-40B4-BE49-F238E27FC236}">
                <a16:creationId xmlns:a16="http://schemas.microsoft.com/office/drawing/2014/main" id="{38194ECF-CB4C-3F4C-B9C6-6C057AEDB65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43" y="30999"/>
            <a:ext cx="2169763" cy="149763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Immagine 11">
            <a:extLst>
              <a:ext uri="{FF2B5EF4-FFF2-40B4-BE49-F238E27FC236}">
                <a16:creationId xmlns:a16="http://schemas.microsoft.com/office/drawing/2014/main" id="{A36A9993-E68A-3440-AAC4-5F359336E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" y="4785203"/>
            <a:ext cx="2757055" cy="206779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Picture 15" descr="F:\labamb\DSC00551.JPG">
            <a:extLst>
              <a:ext uri="{FF2B5EF4-FFF2-40B4-BE49-F238E27FC236}">
                <a16:creationId xmlns:a16="http://schemas.microsoft.com/office/drawing/2014/main" id="{42BAD9A0-A920-ED4F-A049-F918DA0FA91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2"/>
          <a:stretch>
            <a:fillRect/>
          </a:stretch>
        </p:blipFill>
        <p:spPr bwMode="auto">
          <a:xfrm>
            <a:off x="5111755" y="26648"/>
            <a:ext cx="1710218" cy="150221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D1EF0931-E4E9-6F41-B80D-401FC8A9D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b="10713"/>
          <a:stretch/>
        </p:blipFill>
        <p:spPr bwMode="auto">
          <a:xfrm>
            <a:off x="2576437" y="9451"/>
            <a:ext cx="2463883" cy="1519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P_20171110_155507">
            <a:extLst>
              <a:ext uri="{FF2B5EF4-FFF2-40B4-BE49-F238E27FC236}">
                <a16:creationId xmlns:a16="http://schemas.microsoft.com/office/drawing/2014/main" id="{DB80757B-9FD8-0240-BDD5-AECD3D1B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06368" y="4763561"/>
            <a:ext cx="1495957" cy="2105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7C64B5-9F83-AE4F-831C-9DA7B8C14C10}"/>
              </a:ext>
            </a:extLst>
          </p:cNvPr>
          <p:cNvSpPr txBox="1"/>
          <p:nvPr/>
        </p:nvSpPr>
        <p:spPr>
          <a:xfrm flipH="1">
            <a:off x="824" y="26648"/>
            <a:ext cx="2542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4CBB33"/>
                </a:solidFill>
              </a:rPr>
              <a:t>LABORATORI di RICERCA</a:t>
            </a:r>
          </a:p>
        </p:txBody>
      </p:sp>
    </p:spTree>
    <p:extLst>
      <p:ext uri="{BB962C8B-B14F-4D97-AF65-F5344CB8AC3E}">
        <p14:creationId xmlns:p14="http://schemas.microsoft.com/office/powerpoint/2010/main" val="2347308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95B4F-66A0-9541-9BD5-65B339EA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5586" y="6356351"/>
            <a:ext cx="1148195" cy="365125"/>
          </a:xfrm>
        </p:spPr>
        <p:txBody>
          <a:bodyPr/>
          <a:lstStyle/>
          <a:p>
            <a:fld id="{B211FE6C-B6BF-4244-8956-C574D595FC3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10F77A-A934-784B-98D5-B04165DF62AC}"/>
              </a:ext>
            </a:extLst>
          </p:cNvPr>
          <p:cNvSpPr txBox="1">
            <a:spLocks/>
          </p:cNvSpPr>
          <p:nvPr/>
        </p:nvSpPr>
        <p:spPr>
          <a:xfrm>
            <a:off x="3142732" y="244789"/>
            <a:ext cx="5486400" cy="836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solidFill>
                  <a:srgbClr val="4CBB33"/>
                </a:solidFill>
              </a:rPr>
              <a:t>LINEE DI RICERCA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7F9DA8-2046-E74F-948E-1F7D78865934}"/>
              </a:ext>
            </a:extLst>
          </p:cNvPr>
          <p:cNvSpPr/>
          <p:nvPr/>
        </p:nvSpPr>
        <p:spPr>
          <a:xfrm>
            <a:off x="24158" y="957319"/>
            <a:ext cx="1557973" cy="505847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05C-0666-594B-B15E-B3BEFE49A758}"/>
              </a:ext>
            </a:extLst>
          </p:cNvPr>
          <p:cNvSpPr/>
          <p:nvPr/>
        </p:nvSpPr>
        <p:spPr>
          <a:xfrm>
            <a:off x="1522113" y="957319"/>
            <a:ext cx="1557973" cy="5058470"/>
          </a:xfrm>
          <a:prstGeom prst="rect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1A6281-502D-414B-8D98-E72F2BA1E6E1}"/>
              </a:ext>
            </a:extLst>
          </p:cNvPr>
          <p:cNvSpPr/>
          <p:nvPr/>
        </p:nvSpPr>
        <p:spPr>
          <a:xfrm>
            <a:off x="3020068" y="957319"/>
            <a:ext cx="1557973" cy="505847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E47A13-09E5-F945-9E08-7702A2C56F1F}"/>
              </a:ext>
            </a:extLst>
          </p:cNvPr>
          <p:cNvSpPr/>
          <p:nvPr/>
        </p:nvSpPr>
        <p:spPr>
          <a:xfrm>
            <a:off x="4518023" y="957319"/>
            <a:ext cx="1557973" cy="505847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shade val="30000"/>
                  <a:satMod val="115000"/>
                </a:schemeClr>
              </a:gs>
              <a:gs pos="50000">
                <a:schemeClr val="accent4">
                  <a:lumMod val="75000"/>
                  <a:shade val="67500"/>
                  <a:satMod val="115000"/>
                </a:schemeClr>
              </a:gs>
              <a:gs pos="100000">
                <a:schemeClr val="accent4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B4C796-6B5F-2142-80D0-2F32F027D28C}"/>
              </a:ext>
            </a:extLst>
          </p:cNvPr>
          <p:cNvSpPr/>
          <p:nvPr/>
        </p:nvSpPr>
        <p:spPr>
          <a:xfrm>
            <a:off x="6015978" y="957319"/>
            <a:ext cx="1557973" cy="50584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BED05C-CA55-3D4D-AFCA-B0B9B60E1B34}"/>
              </a:ext>
            </a:extLst>
          </p:cNvPr>
          <p:cNvSpPr/>
          <p:nvPr/>
        </p:nvSpPr>
        <p:spPr>
          <a:xfrm>
            <a:off x="7513933" y="957319"/>
            <a:ext cx="1557973" cy="50584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A1B48D-10EC-6547-8D69-B96041661417}"/>
              </a:ext>
            </a:extLst>
          </p:cNvPr>
          <p:cNvSpPr/>
          <p:nvPr/>
        </p:nvSpPr>
        <p:spPr>
          <a:xfrm>
            <a:off x="177460" y="1144336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Astrofisica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FA6E6E-2228-C245-9FEA-2F934DDBF66B}"/>
              </a:ext>
            </a:extLst>
          </p:cNvPr>
          <p:cNvSpPr/>
          <p:nvPr/>
        </p:nvSpPr>
        <p:spPr>
          <a:xfrm>
            <a:off x="1493333" y="1026069"/>
            <a:ext cx="15631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Fisica Sperimentale delle Interazioni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Fondamentali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15A4FE-6EA7-AF46-A7AB-378378E9BEBB}"/>
              </a:ext>
            </a:extLst>
          </p:cNvPr>
          <p:cNvSpPr/>
          <p:nvPr/>
        </p:nvSpPr>
        <p:spPr>
          <a:xfrm>
            <a:off x="3332783" y="1014706"/>
            <a:ext cx="881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Fisica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Teorica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5F24B8-F063-8547-8479-BB1611191394}"/>
              </a:ext>
            </a:extLst>
          </p:cNvPr>
          <p:cNvSpPr/>
          <p:nvPr/>
        </p:nvSpPr>
        <p:spPr>
          <a:xfrm>
            <a:off x="4525677" y="1028135"/>
            <a:ext cx="1469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Fisica della Materia Sperimentale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E7D661-B2E5-CE4F-BFA4-F71F1DB7C71C}"/>
              </a:ext>
            </a:extLst>
          </p:cNvPr>
          <p:cNvSpPr/>
          <p:nvPr/>
        </p:nvSpPr>
        <p:spPr>
          <a:xfrm>
            <a:off x="6017645" y="987366"/>
            <a:ext cx="1517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Materia Condensata e 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Tecnologie Quantistiche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064F56-85CA-704B-8A27-B4DAB03EBC20}"/>
              </a:ext>
            </a:extLst>
          </p:cNvPr>
          <p:cNvSpPr/>
          <p:nvPr/>
        </p:nvSpPr>
        <p:spPr>
          <a:xfrm>
            <a:off x="7571965" y="1082306"/>
            <a:ext cx="1469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Fisica Applicata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DBA3DA-A8FA-1E48-87D2-6131D4A02C9C}"/>
              </a:ext>
            </a:extLst>
          </p:cNvPr>
          <p:cNvSpPr txBox="1"/>
          <p:nvPr/>
        </p:nvSpPr>
        <p:spPr>
          <a:xfrm>
            <a:off x="7512640" y="2370200"/>
            <a:ext cx="1528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Beni culturali</a:t>
            </a:r>
          </a:p>
          <a:p>
            <a:pPr algn="ctr"/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dirty="0" err="1">
                <a:solidFill>
                  <a:srgbClr val="002060"/>
                </a:solidFill>
              </a:rPr>
              <a:t>Biofotonica</a:t>
            </a:r>
            <a:endParaRPr lang="it-IT" dirty="0">
              <a:solidFill>
                <a:srgbClr val="002060"/>
              </a:solidFill>
            </a:endParaRPr>
          </a:p>
          <a:p>
            <a:pPr algn="ctr"/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dirty="0">
                <a:solidFill>
                  <a:srgbClr val="002060"/>
                </a:solidFill>
              </a:rPr>
              <a:t>Fisica dell’ambiente</a:t>
            </a:r>
          </a:p>
          <a:p>
            <a:pPr algn="ctr"/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dirty="0">
                <a:solidFill>
                  <a:srgbClr val="002060"/>
                </a:solidFill>
              </a:rPr>
              <a:t>Fisica Medica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98601A-D96B-EA4F-B535-E1F4F5BF7CA4}"/>
              </a:ext>
            </a:extLst>
          </p:cNvPr>
          <p:cNvSpPr txBox="1"/>
          <p:nvPr/>
        </p:nvSpPr>
        <p:spPr>
          <a:xfrm>
            <a:off x="6012319" y="2521657"/>
            <a:ext cx="15179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Sistemi elettronici fortemente correlati</a:t>
            </a:r>
          </a:p>
          <a:p>
            <a:pPr algn="ctr"/>
            <a:endParaRPr lang="it-IT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endParaRPr lang="it-IT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Informazione quantistica</a:t>
            </a:r>
          </a:p>
          <a:p>
            <a:pPr algn="ctr"/>
            <a:endParaRPr lang="it-IT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5C299F-E68F-5C42-8DFF-32BAD0C05502}"/>
              </a:ext>
            </a:extLst>
          </p:cNvPr>
          <p:cNvSpPr txBox="1"/>
          <p:nvPr/>
        </p:nvSpPr>
        <p:spPr>
          <a:xfrm>
            <a:off x="4501323" y="2307730"/>
            <a:ext cx="16076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Micro e </a:t>
            </a:r>
            <a:r>
              <a:rPr lang="it-IT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Nanostrutture</a:t>
            </a:r>
            <a:endParaRPr lang="it-IT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endParaRPr lang="it-IT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Fotonica</a:t>
            </a:r>
          </a:p>
          <a:p>
            <a:pPr algn="ctr"/>
            <a:endParaRPr lang="it-IT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Energetica</a:t>
            </a:r>
          </a:p>
          <a:p>
            <a:pPr algn="ctr"/>
            <a:endParaRPr lang="it-IT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Micro</a:t>
            </a:r>
          </a:p>
          <a:p>
            <a:pPr algn="ctr"/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Elettronica</a:t>
            </a:r>
          </a:p>
          <a:p>
            <a:pPr algn="ctr"/>
            <a:endParaRPr lang="it-IT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it-IT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Sensoristica</a:t>
            </a:r>
            <a:endParaRPr lang="it-IT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endParaRPr lang="it-IT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Ambiente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5BBA1F-ECFC-7241-9E5B-A30CFCC4225F}"/>
              </a:ext>
            </a:extLst>
          </p:cNvPr>
          <p:cNvSpPr txBox="1"/>
          <p:nvPr/>
        </p:nvSpPr>
        <p:spPr>
          <a:xfrm>
            <a:off x="-2035" y="2000883"/>
            <a:ext cx="14474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Cosmologia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Evoluzione stellare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Fisica solare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Fisica</a:t>
            </a:r>
          </a:p>
          <a:p>
            <a:pPr algn="ctr"/>
            <a:r>
              <a:rPr lang="it-IT" dirty="0"/>
              <a:t>Stellare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Plasmi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Mezzo Interstellare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1B77AA-2EE2-D446-B5E7-F6C679A64044}"/>
              </a:ext>
            </a:extLst>
          </p:cNvPr>
          <p:cNvSpPr txBox="1"/>
          <p:nvPr/>
        </p:nvSpPr>
        <p:spPr>
          <a:xfrm>
            <a:off x="1424077" y="2533173"/>
            <a:ext cx="16259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Sperimentale delle alte Energie</a:t>
            </a:r>
          </a:p>
          <a:p>
            <a:pPr algn="ctr"/>
            <a:endParaRPr lang="it-IT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Sperimentale</a:t>
            </a:r>
          </a:p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Astro-particellare</a:t>
            </a:r>
          </a:p>
          <a:p>
            <a:pPr algn="ctr"/>
            <a:endParaRPr lang="it-IT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Sperimentale</a:t>
            </a:r>
          </a:p>
          <a:p>
            <a:pPr algn="ctr"/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delle energie Basse e Intermedie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666AA2-0A81-0547-825B-0BB8203D9508}"/>
              </a:ext>
            </a:extLst>
          </p:cNvPr>
          <p:cNvSpPr txBox="1"/>
          <p:nvPr/>
        </p:nvSpPr>
        <p:spPr>
          <a:xfrm>
            <a:off x="3035475" y="1595894"/>
            <a:ext cx="15271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Interazioni fondamentali</a:t>
            </a:r>
          </a:p>
          <a:p>
            <a:pPr algn="ctr"/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dirty="0">
                <a:solidFill>
                  <a:srgbClr val="002060"/>
                </a:solidFill>
              </a:rPr>
              <a:t>Cromo-dinamica Quantistica</a:t>
            </a:r>
          </a:p>
          <a:p>
            <a:pPr algn="ctr"/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dirty="0">
                <a:solidFill>
                  <a:srgbClr val="002060"/>
                </a:solidFill>
              </a:rPr>
              <a:t>Fisica </a:t>
            </a:r>
            <a:r>
              <a:rPr lang="it-IT" dirty="0" err="1">
                <a:solidFill>
                  <a:srgbClr val="002060"/>
                </a:solidFill>
              </a:rPr>
              <a:t>sdelle</a:t>
            </a:r>
            <a:r>
              <a:rPr lang="it-IT" dirty="0">
                <a:solidFill>
                  <a:srgbClr val="002060"/>
                </a:solidFill>
              </a:rPr>
              <a:t> particelle e Cosmologia</a:t>
            </a:r>
          </a:p>
          <a:p>
            <a:pPr algn="ctr"/>
            <a:endParaRPr lang="it-IT" dirty="0">
              <a:solidFill>
                <a:srgbClr val="002060"/>
              </a:solidFill>
            </a:endParaRPr>
          </a:p>
          <a:p>
            <a:pPr algn="ctr"/>
            <a:r>
              <a:rPr lang="it-IT" dirty="0">
                <a:solidFill>
                  <a:srgbClr val="002060"/>
                </a:solidFill>
              </a:rPr>
              <a:t>Fisica Statistica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e dei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Sistemi complessi</a:t>
            </a:r>
          </a:p>
          <a:p>
            <a:pPr algn="ctr"/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B581E6-F1E3-E148-9DC1-0F550A3D20D2}"/>
              </a:ext>
            </a:extLst>
          </p:cNvPr>
          <p:cNvSpPr/>
          <p:nvPr/>
        </p:nvSpPr>
        <p:spPr>
          <a:xfrm>
            <a:off x="6040138" y="4874522"/>
            <a:ext cx="3031768" cy="1143236"/>
          </a:xfrm>
          <a:prstGeom prst="rect">
            <a:avLst/>
          </a:prstGeom>
          <a:gradFill flip="none" rotWithShape="1">
            <a:gsLst>
              <a:gs pos="0">
                <a:srgbClr val="EEFE00">
                  <a:shade val="30000"/>
                  <a:satMod val="115000"/>
                </a:srgbClr>
              </a:gs>
              <a:gs pos="50000">
                <a:srgbClr val="EEFE00">
                  <a:shade val="67500"/>
                  <a:satMod val="115000"/>
                </a:srgbClr>
              </a:gs>
              <a:gs pos="100000">
                <a:srgbClr val="EEFE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BC3CDC-B461-7949-8069-18B52C191A1A}"/>
              </a:ext>
            </a:extLst>
          </p:cNvPr>
          <p:cNvSpPr/>
          <p:nvPr/>
        </p:nvSpPr>
        <p:spPr>
          <a:xfrm>
            <a:off x="6403925" y="5156698"/>
            <a:ext cx="2435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Metodi e Tecnologie Digitali per la Fisica</a:t>
            </a:r>
          </a:p>
        </p:txBody>
      </p:sp>
    </p:spTree>
    <p:extLst>
      <p:ext uri="{BB962C8B-B14F-4D97-AF65-F5344CB8AC3E}">
        <p14:creationId xmlns:p14="http://schemas.microsoft.com/office/powerpoint/2010/main" val="2811694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3060D4-6275-E641-BBE2-EBE69C109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16</a:t>
            </a:fld>
            <a:endParaRPr lang="it-IT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4895FC0-B88C-BD49-B043-4DF2BA190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869631"/>
              </p:ext>
            </p:extLst>
          </p:nvPr>
        </p:nvGraphicFramePr>
        <p:xfrm>
          <a:off x="120219" y="136524"/>
          <a:ext cx="9090267" cy="6584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0F024D0-8EB5-C44F-9522-12A18724F5A4}"/>
              </a:ext>
            </a:extLst>
          </p:cNvPr>
          <p:cNvSpPr txBox="1"/>
          <p:nvPr/>
        </p:nvSpPr>
        <p:spPr>
          <a:xfrm>
            <a:off x="12643" y="5720316"/>
            <a:ext cx="228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Scopus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0036D-587B-1B48-B814-FDF8FE9183B6}"/>
              </a:ext>
            </a:extLst>
          </p:cNvPr>
          <p:cNvSpPr txBox="1"/>
          <p:nvPr/>
        </p:nvSpPr>
        <p:spPr>
          <a:xfrm>
            <a:off x="3039752" y="3240315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accent4">
                    <a:lumMod val="50000"/>
                  </a:schemeClr>
                </a:solidFill>
              </a:rPr>
              <a:t>Physics</a:t>
            </a:r>
            <a:r>
              <a:rPr lang="it-IT" sz="1600" b="1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it-IT" sz="1600" b="1" dirty="0" err="1">
                <a:solidFill>
                  <a:schemeClr val="accent4">
                    <a:lumMod val="50000"/>
                  </a:schemeClr>
                </a:solidFill>
              </a:rPr>
              <a:t>Astronomy</a:t>
            </a:r>
            <a:endParaRPr lang="it-IT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7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48A9F1-B502-F044-918F-F6E63926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17</a:t>
            </a:fld>
            <a:endParaRPr lang="it-IT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B38F2D2-D7E9-444D-B880-EFFF820070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512850"/>
              </p:ext>
            </p:extLst>
          </p:nvPr>
        </p:nvGraphicFramePr>
        <p:xfrm>
          <a:off x="818752" y="1302761"/>
          <a:ext cx="7335692" cy="4211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FF817F2-2D5A-A644-A0DA-D68018605556}"/>
              </a:ext>
            </a:extLst>
          </p:cNvPr>
          <p:cNvSpPr txBox="1"/>
          <p:nvPr/>
        </p:nvSpPr>
        <p:spPr>
          <a:xfrm rot="16200000">
            <a:off x="-756342" y="2908042"/>
            <a:ext cx="232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Prodotti della Ricerca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A5382-C7BB-044D-9F0D-9E59BEAF1A49}"/>
              </a:ext>
            </a:extLst>
          </p:cNvPr>
          <p:cNvSpPr txBox="1"/>
          <p:nvPr/>
        </p:nvSpPr>
        <p:spPr>
          <a:xfrm>
            <a:off x="3831657" y="5711048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Anno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428EC-71DE-4944-AE2B-D02447F4C1A2}"/>
              </a:ext>
            </a:extLst>
          </p:cNvPr>
          <p:cNvSpPr txBox="1"/>
          <p:nvPr/>
        </p:nvSpPr>
        <p:spPr>
          <a:xfrm>
            <a:off x="2679700" y="241300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rgbClr val="00B050"/>
                </a:solidFill>
              </a:rPr>
              <a:t>Prodotti della Ricerca al DFA per Anno</a:t>
            </a:r>
          </a:p>
        </p:txBody>
      </p:sp>
    </p:spTree>
    <p:extLst>
      <p:ext uri="{BB962C8B-B14F-4D97-AF65-F5344CB8AC3E}">
        <p14:creationId xmlns:p14="http://schemas.microsoft.com/office/powerpoint/2010/main" val="506956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CF27E9-821E-0446-B3BB-C15C39E6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18</a:t>
            </a:fld>
            <a:endParaRPr lang="it-IT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AC39381-7186-2549-BCE3-E6FA7817A9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073208"/>
              </p:ext>
            </p:extLst>
          </p:nvPr>
        </p:nvGraphicFramePr>
        <p:xfrm>
          <a:off x="1162787" y="1365337"/>
          <a:ext cx="6722040" cy="433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9DC676-37D7-4946-B4B7-B52893B6BE46}"/>
              </a:ext>
            </a:extLst>
          </p:cNvPr>
          <p:cNvSpPr txBox="1"/>
          <p:nvPr/>
        </p:nvSpPr>
        <p:spPr>
          <a:xfrm>
            <a:off x="4038600" y="241300"/>
            <a:ext cx="412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rgbClr val="00B050"/>
                </a:solidFill>
              </a:rPr>
              <a:t>Citazioni DFA per Anno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39086-5CAA-034A-879F-29D6BA5E24F1}"/>
              </a:ext>
            </a:extLst>
          </p:cNvPr>
          <p:cNvSpPr txBox="1"/>
          <p:nvPr/>
        </p:nvSpPr>
        <p:spPr>
          <a:xfrm rot="16200000">
            <a:off x="-127258" y="2527042"/>
            <a:ext cx="201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Citazioni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15DB10-ABAF-EA4B-A622-AD13417AC5E1}"/>
              </a:ext>
            </a:extLst>
          </p:cNvPr>
          <p:cNvSpPr txBox="1"/>
          <p:nvPr/>
        </p:nvSpPr>
        <p:spPr>
          <a:xfrm>
            <a:off x="3831657" y="5520548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Anno</a:t>
            </a:r>
          </a:p>
        </p:txBody>
      </p:sp>
    </p:spTree>
    <p:extLst>
      <p:ext uri="{BB962C8B-B14F-4D97-AF65-F5344CB8AC3E}">
        <p14:creationId xmlns:p14="http://schemas.microsoft.com/office/powerpoint/2010/main" val="1493645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D37CA0C-255B-5142-9BCF-57119ADE04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275758"/>
              </p:ext>
            </p:extLst>
          </p:nvPr>
        </p:nvGraphicFramePr>
        <p:xfrm>
          <a:off x="1151458" y="973789"/>
          <a:ext cx="7169053" cy="441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CF27E9-821E-0446-B3BB-C15C39E6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9DC676-37D7-4946-B4B7-B52893B6BE46}"/>
              </a:ext>
            </a:extLst>
          </p:cNvPr>
          <p:cNvSpPr txBox="1"/>
          <p:nvPr/>
        </p:nvSpPr>
        <p:spPr>
          <a:xfrm>
            <a:off x="4038600" y="241300"/>
            <a:ext cx="412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rgbClr val="00B050"/>
                </a:solidFill>
              </a:rPr>
              <a:t>Indicatori della Ricerca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39086-5CAA-034A-879F-29D6BA5E24F1}"/>
              </a:ext>
            </a:extLst>
          </p:cNvPr>
          <p:cNvSpPr txBox="1"/>
          <p:nvPr/>
        </p:nvSpPr>
        <p:spPr>
          <a:xfrm rot="16200000">
            <a:off x="-127258" y="2975275"/>
            <a:ext cx="201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 </a:t>
            </a:r>
            <a:r>
              <a:rPr lang="it-IT" dirty="0" err="1"/>
              <a:t>index</a:t>
            </a:r>
            <a:r>
              <a:rPr lang="it-IT" dirty="0"/>
              <a:t>/soglia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15DB10-ABAF-EA4B-A622-AD13417AC5E1}"/>
              </a:ext>
            </a:extLst>
          </p:cNvPr>
          <p:cNvSpPr txBox="1"/>
          <p:nvPr/>
        </p:nvSpPr>
        <p:spPr>
          <a:xfrm>
            <a:off x="3567953" y="5536315"/>
            <a:ext cx="233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Professori I e II fascia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B6C6AE-1182-694D-AE74-0A3E857E5023}"/>
              </a:ext>
            </a:extLst>
          </p:cNvPr>
          <p:cNvCxnSpPr>
            <a:cxnSpLocks/>
          </p:cNvCxnSpPr>
          <p:nvPr/>
        </p:nvCxnSpPr>
        <p:spPr>
          <a:xfrm>
            <a:off x="1592667" y="3991580"/>
            <a:ext cx="657343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4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EA992460-7FA3-40FE-A958-BCD1981B9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DF57D5B-380D-48E9-8DAD-DD500FE80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4816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FEE8B5-B3D8-7948-A13A-68425E097A28}"/>
              </a:ext>
            </a:extLst>
          </p:cNvPr>
          <p:cNvSpPr txBox="1">
            <a:spLocks/>
          </p:cNvSpPr>
          <p:nvPr/>
        </p:nvSpPr>
        <p:spPr>
          <a:xfrm>
            <a:off x="-1" y="134264"/>
            <a:ext cx="3481671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549E38"/>
                </a:solidFill>
              </a:rPr>
              <a:t>Storia </a:t>
            </a:r>
            <a:r>
              <a:rPr lang="en-US" sz="3600" dirty="0" err="1">
                <a:solidFill>
                  <a:srgbClr val="549E38"/>
                </a:solidFill>
              </a:rPr>
              <a:t>della</a:t>
            </a:r>
            <a:r>
              <a:rPr lang="en-US" sz="3600" dirty="0">
                <a:solidFill>
                  <a:srgbClr val="549E38"/>
                </a:solidFill>
              </a:rPr>
              <a:t> </a:t>
            </a:r>
            <a:r>
              <a:rPr lang="en-US" sz="3600" dirty="0" err="1">
                <a:solidFill>
                  <a:srgbClr val="549E38"/>
                </a:solidFill>
              </a:rPr>
              <a:t>Fisica</a:t>
            </a:r>
            <a:endParaRPr lang="en-US" sz="3600" dirty="0">
              <a:solidFill>
                <a:srgbClr val="549E38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Catanese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A412D-9176-C34C-8058-1CFCCB10685C}"/>
              </a:ext>
            </a:extLst>
          </p:cNvPr>
          <p:cNvSpPr txBox="1"/>
          <p:nvPr/>
        </p:nvSpPr>
        <p:spPr>
          <a:xfrm>
            <a:off x="129254" y="1619247"/>
            <a:ext cx="3264734" cy="42609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Anni ‘80: 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Dipartimento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di 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Fisica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b="1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2002: Nuova </a:t>
            </a:r>
            <a:r>
              <a:rPr lang="en-US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sede</a:t>
            </a: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del </a:t>
            </a:r>
            <a:r>
              <a:rPr lang="en-US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Dipartimento</a:t>
            </a:r>
            <a:r>
              <a:rPr 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di </a:t>
            </a:r>
            <a:r>
              <a:rPr lang="en-US" sz="24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Fisica</a:t>
            </a:r>
            <a:endParaRPr lang="en-US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b="1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2005: 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Dipartimento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di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Fisica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e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Astronomia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2010: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Aggregazione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dei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Fisici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del DMFCI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 b="1" dirty="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400" b="1" dirty="0">
                <a:solidFill>
                  <a:srgbClr val="FFFFFF"/>
                </a:solidFill>
              </a:rPr>
              <a:t>2018: DFA “Ettore Majorana”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065CC8E5-7727-4F29-A17D-114AF339F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6630" y="758952"/>
            <a:ext cx="1559301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4600802-151E-4F13-8C35-8D5CEDFF6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3097" y="4080912"/>
            <a:ext cx="1618039" cy="2008992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125053E-1062-4FE2-974C-546DC769D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E7508-7DD8-0B46-8BD9-02679919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1" y="6356350"/>
            <a:ext cx="1148195" cy="36512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B211FE6C-B6BF-4244-8956-C574D595FC3B}" type="slidenum"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sz="20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837EB7-2924-E940-B8C2-BBA8DD577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1305" r="25574" b="2"/>
          <a:stretch/>
        </p:blipFill>
        <p:spPr>
          <a:xfrm>
            <a:off x="3853095" y="10"/>
            <a:ext cx="3085080" cy="3920034"/>
          </a:xfrm>
          <a:custGeom>
            <a:avLst/>
            <a:gdLst>
              <a:gd name="connsiteX0" fmla="*/ 0 w 4113440"/>
              <a:gd name="connsiteY0" fmla="*/ 0 h 3920044"/>
              <a:gd name="connsiteX1" fmla="*/ 4113440 w 4113440"/>
              <a:gd name="connsiteY1" fmla="*/ 0 h 3920044"/>
              <a:gd name="connsiteX2" fmla="*/ 4113440 w 4113440"/>
              <a:gd name="connsiteY2" fmla="*/ 3103224 h 3920044"/>
              <a:gd name="connsiteX3" fmla="*/ 2157388 w 4113440"/>
              <a:gd name="connsiteY3" fmla="*/ 3103224 h 3920044"/>
              <a:gd name="connsiteX4" fmla="*/ 2157388 w 4113440"/>
              <a:gd name="connsiteY4" fmla="*/ 3920044 h 3920044"/>
              <a:gd name="connsiteX5" fmla="*/ 0 w 4113440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3B9300-E62D-4C48-A4BA-7798DF5EB9A4}"/>
              </a:ext>
            </a:extLst>
          </p:cNvPr>
          <p:cNvSpPr/>
          <p:nvPr/>
        </p:nvSpPr>
        <p:spPr>
          <a:xfrm>
            <a:off x="7056630" y="161868"/>
            <a:ext cx="2067166" cy="187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19</a:t>
            </a:r>
            <a:r>
              <a:rPr lang="it-IT" sz="2700" b="1" dirty="0">
                <a:solidFill>
                  <a:schemeClr val="accent1">
                    <a:lumMod val="50000"/>
                  </a:schemeClr>
                </a:solidFill>
              </a:rPr>
              <a:t>50</a:t>
            </a:r>
            <a:endParaRPr lang="en-US" sz="2700" b="1" dirty="0">
              <a:solidFill>
                <a:schemeClr val="accent1">
                  <a:lumMod val="50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7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700" b="1" dirty="0" err="1">
                <a:solidFill>
                  <a:schemeClr val="bg1"/>
                </a:solidFill>
              </a:rPr>
              <a:t>Istituto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700" b="1" dirty="0">
                <a:solidFill>
                  <a:schemeClr val="bg1"/>
                </a:solidFill>
              </a:rPr>
              <a:t>di </a:t>
            </a:r>
            <a:r>
              <a:rPr lang="en-US" sz="2700" b="1" dirty="0" err="1">
                <a:solidFill>
                  <a:schemeClr val="bg1"/>
                </a:solidFill>
              </a:rPr>
              <a:t>Fisica</a:t>
            </a:r>
            <a:endParaRPr lang="en-US" sz="27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48763-BE4E-8542-A1AC-CCE9AF13A19C}"/>
              </a:ext>
            </a:extLst>
          </p:cNvPr>
          <p:cNvSpPr/>
          <p:nvPr/>
        </p:nvSpPr>
        <p:spPr>
          <a:xfrm>
            <a:off x="3776895" y="4208093"/>
            <a:ext cx="1809236" cy="172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2018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</a:rPr>
              <a:t>DFA “Ettore Majorana”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158C0F-EEC5-AC44-987E-233AFB9CA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224" y="6238"/>
            <a:ext cx="3073400" cy="391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F3C03-AB37-E44D-AB05-609D04614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20" r="47781"/>
          <a:stretch/>
        </p:blipFill>
        <p:spPr>
          <a:xfrm>
            <a:off x="5595680" y="3264090"/>
            <a:ext cx="3020251" cy="35939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D23AA8-8014-1043-ACCE-08148CEF8487}"/>
              </a:ext>
            </a:extLst>
          </p:cNvPr>
          <p:cNvSpPr/>
          <p:nvPr/>
        </p:nvSpPr>
        <p:spPr>
          <a:xfrm>
            <a:off x="150249" y="6055406"/>
            <a:ext cx="855532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Il DFA promuove la </a:t>
            </a:r>
          </a:p>
          <a:p>
            <a:pPr algn="ctr"/>
            <a:r>
              <a:rPr lang="it-IT" sz="2400" dirty="0"/>
              <a:t>costituzione di </a:t>
            </a:r>
            <a:r>
              <a:rPr lang="it-IT" sz="2400" i="1" dirty="0">
                <a:solidFill>
                  <a:srgbClr val="C00000"/>
                </a:solidFill>
              </a:rPr>
              <a:t>Infrastrutture di Ricerca</a:t>
            </a:r>
          </a:p>
        </p:txBody>
      </p:sp>
    </p:spTree>
    <p:extLst>
      <p:ext uri="{BB962C8B-B14F-4D97-AF65-F5344CB8AC3E}">
        <p14:creationId xmlns:p14="http://schemas.microsoft.com/office/powerpoint/2010/main" val="1400139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61414D0-F10B-AF44-BB5B-A17D833BB8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682147"/>
              </p:ext>
            </p:extLst>
          </p:nvPr>
        </p:nvGraphicFramePr>
        <p:xfrm>
          <a:off x="955170" y="1213695"/>
          <a:ext cx="7210929" cy="407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CF27E9-821E-0446-B3BB-C15C39E6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9DC676-37D7-4946-B4B7-B52893B6BE46}"/>
              </a:ext>
            </a:extLst>
          </p:cNvPr>
          <p:cNvSpPr txBox="1"/>
          <p:nvPr/>
        </p:nvSpPr>
        <p:spPr>
          <a:xfrm>
            <a:off x="4038600" y="241300"/>
            <a:ext cx="4127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rgbClr val="00B050"/>
                </a:solidFill>
              </a:rPr>
              <a:t>Pubblicazioni </a:t>
            </a:r>
          </a:p>
          <a:p>
            <a:pPr algn="r"/>
            <a:endParaRPr lang="it-IT" sz="32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39086-5CAA-034A-879F-29D6BA5E24F1}"/>
              </a:ext>
            </a:extLst>
          </p:cNvPr>
          <p:cNvSpPr txBox="1"/>
          <p:nvPr/>
        </p:nvSpPr>
        <p:spPr>
          <a:xfrm rot="16200000">
            <a:off x="-727145" y="3244333"/>
            <a:ext cx="2502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Pubblicazioni/Soglia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8B566F-BDD7-AA4A-8F46-DD484AD89315}"/>
              </a:ext>
            </a:extLst>
          </p:cNvPr>
          <p:cNvCxnSpPr>
            <a:cxnSpLocks/>
          </p:cNvCxnSpPr>
          <p:nvPr/>
        </p:nvCxnSpPr>
        <p:spPr>
          <a:xfrm>
            <a:off x="1359586" y="4511544"/>
            <a:ext cx="65160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B04329-2EC6-7E4F-AE63-AD58E71CAD2C}"/>
              </a:ext>
            </a:extLst>
          </p:cNvPr>
          <p:cNvSpPr txBox="1"/>
          <p:nvPr/>
        </p:nvSpPr>
        <p:spPr>
          <a:xfrm>
            <a:off x="3567953" y="5536315"/>
            <a:ext cx="233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Professori I e II fascia</a:t>
            </a:r>
          </a:p>
        </p:txBody>
      </p:sp>
    </p:spTree>
    <p:extLst>
      <p:ext uri="{BB962C8B-B14F-4D97-AF65-F5344CB8AC3E}">
        <p14:creationId xmlns:p14="http://schemas.microsoft.com/office/powerpoint/2010/main" val="3283123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CCC9F5A-BF30-F544-B592-3DAA645C28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944071"/>
              </p:ext>
            </p:extLst>
          </p:nvPr>
        </p:nvGraphicFramePr>
        <p:xfrm>
          <a:off x="1552624" y="1354845"/>
          <a:ext cx="6354247" cy="3849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CF27E9-821E-0446-B3BB-C15C39E6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9DC676-37D7-4946-B4B7-B52893B6BE46}"/>
              </a:ext>
            </a:extLst>
          </p:cNvPr>
          <p:cNvSpPr txBox="1"/>
          <p:nvPr/>
        </p:nvSpPr>
        <p:spPr>
          <a:xfrm>
            <a:off x="4038600" y="241300"/>
            <a:ext cx="4127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rgbClr val="00B050"/>
                </a:solidFill>
              </a:rPr>
              <a:t>Citazioni </a:t>
            </a:r>
          </a:p>
          <a:p>
            <a:pPr algn="r"/>
            <a:endParaRPr lang="it-IT" sz="32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39086-5CAA-034A-879F-29D6BA5E24F1}"/>
              </a:ext>
            </a:extLst>
          </p:cNvPr>
          <p:cNvSpPr txBox="1"/>
          <p:nvPr/>
        </p:nvSpPr>
        <p:spPr>
          <a:xfrm rot="16200000">
            <a:off x="159613" y="2795981"/>
            <a:ext cx="201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Citazioni/soglia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827CA7-DC4A-9F4B-8834-857338937319}"/>
              </a:ext>
            </a:extLst>
          </p:cNvPr>
          <p:cNvCxnSpPr>
            <a:cxnSpLocks/>
          </p:cNvCxnSpPr>
          <p:nvPr/>
        </p:nvCxnSpPr>
        <p:spPr>
          <a:xfrm>
            <a:off x="1991277" y="4637039"/>
            <a:ext cx="56520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D9391E-6C40-D24A-B6A1-E2A95142AF07}"/>
              </a:ext>
            </a:extLst>
          </p:cNvPr>
          <p:cNvSpPr txBox="1"/>
          <p:nvPr/>
        </p:nvSpPr>
        <p:spPr>
          <a:xfrm>
            <a:off x="3567953" y="5536315"/>
            <a:ext cx="233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Professori I e II fascia</a:t>
            </a:r>
          </a:p>
        </p:txBody>
      </p:sp>
    </p:spTree>
    <p:extLst>
      <p:ext uri="{BB962C8B-B14F-4D97-AF65-F5344CB8AC3E}">
        <p14:creationId xmlns:p14="http://schemas.microsoft.com/office/powerpoint/2010/main" val="581120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53901-8D7F-5244-A94A-ECACA64D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320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57930-7D34-AB4A-8D26-B305537B4620}"/>
              </a:ext>
            </a:extLst>
          </p:cNvPr>
          <p:cNvSpPr txBox="1"/>
          <p:nvPr/>
        </p:nvSpPr>
        <p:spPr>
          <a:xfrm>
            <a:off x="2171350" y="0"/>
            <a:ext cx="4801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00B050"/>
                </a:solidFill>
                <a:latin typeface="Corbel" panose="020B0503020204020204" pitchFamily="34" charset="0"/>
              </a:rPr>
              <a:t>Dotazione di Personale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663EE9-8F1C-B047-A26C-00BD7E72C2AF}"/>
              </a:ext>
            </a:extLst>
          </p:cNvPr>
          <p:cNvGrpSpPr/>
          <p:nvPr/>
        </p:nvGrpSpPr>
        <p:grpSpPr>
          <a:xfrm>
            <a:off x="902134" y="808070"/>
            <a:ext cx="5922590" cy="5241860"/>
            <a:chOff x="1802019" y="878542"/>
            <a:chExt cx="5922590" cy="52418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27C1A9-EF6B-FD48-A26E-08A4929E8D50}"/>
                </a:ext>
              </a:extLst>
            </p:cNvPr>
            <p:cNvSpPr txBox="1"/>
            <p:nvPr/>
          </p:nvSpPr>
          <p:spPr>
            <a:xfrm>
              <a:off x="3462502" y="5751070"/>
              <a:ext cx="2235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Anno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58D7DE-B89F-DF48-A1ED-B3AF36F75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21" t="2447" r="45139" b="563"/>
            <a:stretch/>
          </p:blipFill>
          <p:spPr>
            <a:xfrm>
              <a:off x="2465295" y="878542"/>
              <a:ext cx="3829867" cy="48366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E6C3C1-BD77-1B4C-B892-3E795878FF11}"/>
                </a:ext>
              </a:extLst>
            </p:cNvPr>
            <p:cNvSpPr txBox="1"/>
            <p:nvPr/>
          </p:nvSpPr>
          <p:spPr>
            <a:xfrm rot="16200000">
              <a:off x="869110" y="2806742"/>
              <a:ext cx="2235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Unità di personale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1C8065-423B-D149-85E7-31DB67F56873}"/>
                </a:ext>
              </a:extLst>
            </p:cNvPr>
            <p:cNvSpPr txBox="1"/>
            <p:nvPr/>
          </p:nvSpPr>
          <p:spPr>
            <a:xfrm>
              <a:off x="6167717" y="5422290"/>
              <a:ext cx="15568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Anno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463264B-5F8E-8246-B174-9CE67E814135}"/>
              </a:ext>
            </a:extLst>
          </p:cNvPr>
          <p:cNvSpPr txBox="1"/>
          <p:nvPr/>
        </p:nvSpPr>
        <p:spPr>
          <a:xfrm>
            <a:off x="5395277" y="2705417"/>
            <a:ext cx="380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Posizioni su fondi esterni: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n.1 PA MIUR rientro cervelli </a:t>
            </a:r>
          </a:p>
          <a:p>
            <a:pPr marL="285750" indent="-285750">
              <a:buFontTx/>
              <a:buChar char="-"/>
            </a:pPr>
            <a:r>
              <a:rPr lang="it-IT" dirty="0"/>
              <a:t>n.2 RTD A cofinanziamento INFN</a:t>
            </a:r>
          </a:p>
          <a:p>
            <a:pPr marL="285750" indent="-285750">
              <a:buFontTx/>
              <a:buChar char="-"/>
            </a:pPr>
            <a:r>
              <a:rPr lang="it-IT" dirty="0"/>
              <a:t>n.1 RTD A finanziato Lab. del Sud</a:t>
            </a:r>
          </a:p>
          <a:p>
            <a:pPr marL="285750" indent="-285750">
              <a:buFontTx/>
              <a:buChar char="-"/>
            </a:pPr>
            <a:r>
              <a:rPr lang="it-IT" dirty="0"/>
              <a:t>n.1 RTD A fondi PON-AIM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1AA465-3FC7-2442-A8FE-5970FE695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858" y="1039970"/>
            <a:ext cx="1115406" cy="12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17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53901-8D7F-5244-A94A-ECACA64D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320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7C1A9-EF6B-FD48-A26E-08A4929E8D50}"/>
              </a:ext>
            </a:extLst>
          </p:cNvPr>
          <p:cNvSpPr txBox="1"/>
          <p:nvPr/>
        </p:nvSpPr>
        <p:spPr>
          <a:xfrm>
            <a:off x="3462502" y="5751070"/>
            <a:ext cx="223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Anno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57930-7D34-AB4A-8D26-B305537B4620}"/>
              </a:ext>
            </a:extLst>
          </p:cNvPr>
          <p:cNvSpPr txBox="1"/>
          <p:nvPr/>
        </p:nvSpPr>
        <p:spPr>
          <a:xfrm>
            <a:off x="2171350" y="0"/>
            <a:ext cx="4801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00B050"/>
                </a:solidFill>
                <a:latin typeface="Corbel" panose="020B0503020204020204" pitchFamily="34" charset="0"/>
              </a:rPr>
              <a:t>Personale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8D7DE-B89F-DF48-A1ED-B3AF36F75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9" t="2447" r="74" b="563"/>
          <a:stretch/>
        </p:blipFill>
        <p:spPr>
          <a:xfrm>
            <a:off x="1246095" y="878542"/>
            <a:ext cx="7041562" cy="4836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E6C3C1-BD77-1B4C-B892-3E795878FF11}"/>
              </a:ext>
            </a:extLst>
          </p:cNvPr>
          <p:cNvSpPr txBox="1"/>
          <p:nvPr/>
        </p:nvSpPr>
        <p:spPr>
          <a:xfrm rot="16200000">
            <a:off x="-350090" y="2806742"/>
            <a:ext cx="223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Unità di personale</a:t>
            </a:r>
          </a:p>
        </p:txBody>
      </p:sp>
    </p:spTree>
    <p:extLst>
      <p:ext uri="{BB962C8B-B14F-4D97-AF65-F5344CB8AC3E}">
        <p14:creationId xmlns:p14="http://schemas.microsoft.com/office/powerpoint/2010/main" val="2003978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33F7B-5F2B-DE4A-A839-963C007A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D0AB8DEA-E2B9-BB48-97C4-0F38F997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235"/>
            <a:ext cx="9144000" cy="4627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9ABF5A-F595-D945-BD9B-7B9AFEBF2CB9}"/>
              </a:ext>
            </a:extLst>
          </p:cNvPr>
          <p:cNvSpPr txBox="1"/>
          <p:nvPr/>
        </p:nvSpPr>
        <p:spPr>
          <a:xfrm>
            <a:off x="2135492" y="209261"/>
            <a:ext cx="4801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00B050"/>
                </a:solidFill>
              </a:rPr>
              <a:t>Progetti di Ricerca</a:t>
            </a:r>
          </a:p>
        </p:txBody>
      </p:sp>
    </p:spTree>
    <p:extLst>
      <p:ext uri="{BB962C8B-B14F-4D97-AF65-F5344CB8AC3E}">
        <p14:creationId xmlns:p14="http://schemas.microsoft.com/office/powerpoint/2010/main" val="2218406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33F7B-5F2B-DE4A-A839-963C007A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5589" y="6356351"/>
            <a:ext cx="1148195" cy="365125"/>
          </a:xfrm>
        </p:spPr>
        <p:txBody>
          <a:bodyPr/>
          <a:lstStyle/>
          <a:p>
            <a:fld id="{B211FE6C-B6BF-4244-8956-C574D595FC3B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ABF5A-F595-D945-BD9B-7B9AFEBF2CB9}"/>
              </a:ext>
            </a:extLst>
          </p:cNvPr>
          <p:cNvSpPr txBox="1"/>
          <p:nvPr/>
        </p:nvSpPr>
        <p:spPr>
          <a:xfrm>
            <a:off x="2512864" y="475767"/>
            <a:ext cx="4801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00B050"/>
                </a:solidFill>
              </a:rPr>
              <a:t>Progetti di Ricerca 2019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D4538C-C286-1A46-96CB-794A53E7A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1774148"/>
              </p:ext>
            </p:extLst>
          </p:nvPr>
        </p:nvGraphicFramePr>
        <p:xfrm>
          <a:off x="1623524" y="1396443"/>
          <a:ext cx="6415313" cy="4335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5731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17E30-550A-754C-8834-11E19ABB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E25FFE-89BB-DB41-9C5A-01B0FCA8D3F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11689"/>
          <a:stretch/>
        </p:blipFill>
        <p:spPr>
          <a:xfrm>
            <a:off x="463550" y="533048"/>
            <a:ext cx="8216900" cy="544353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786C3C-1936-2547-B2CA-C02BB184BA03}"/>
              </a:ext>
            </a:extLst>
          </p:cNvPr>
          <p:cNvSpPr txBox="1">
            <a:spLocks/>
          </p:cNvSpPr>
          <p:nvPr/>
        </p:nvSpPr>
        <p:spPr>
          <a:xfrm>
            <a:off x="-101600" y="9525"/>
            <a:ext cx="9245600" cy="6105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>
                <a:solidFill>
                  <a:srgbClr val="4CBB33"/>
                </a:solidFill>
                <a:latin typeface="Corbel" panose="020B0503020204020204" pitchFamily="34" charset="0"/>
              </a:rPr>
              <a:t>Sinergia con gli </a:t>
            </a:r>
            <a:r>
              <a:rPr lang="it-IT" sz="3200" dirty="0">
                <a:solidFill>
                  <a:srgbClr val="002060"/>
                </a:solidFill>
                <a:latin typeface="Corbel" panose="020B0503020204020204" pitchFamily="34" charset="0"/>
              </a:rPr>
              <a:t>enti di ricerca </a:t>
            </a:r>
            <a:r>
              <a:rPr lang="it-IT" sz="3200" dirty="0">
                <a:solidFill>
                  <a:srgbClr val="4CBB33"/>
                </a:solidFill>
                <a:latin typeface="Corbel" panose="020B0503020204020204" pitchFamily="34" charset="0"/>
              </a:rPr>
              <a:t>e le </a:t>
            </a:r>
            <a:r>
              <a:rPr lang="it-IT" sz="3200" dirty="0">
                <a:solidFill>
                  <a:srgbClr val="002060"/>
                </a:solidFill>
                <a:latin typeface="Corbel" panose="020B0503020204020204" pitchFamily="34" charset="0"/>
              </a:rPr>
              <a:t>industrie</a:t>
            </a:r>
            <a:r>
              <a:rPr lang="it-IT" sz="3200" dirty="0">
                <a:solidFill>
                  <a:srgbClr val="4CBB33"/>
                </a:solidFill>
                <a:latin typeface="Corbel" panose="020B0503020204020204" pitchFamily="34" charset="0"/>
              </a:rPr>
              <a:t> sul territorio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7E1855-75CF-3849-82EE-0CC8F9FB5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847" y="3207167"/>
            <a:ext cx="1149991" cy="95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C4EA3D-92D8-554F-BA90-74C4DE2DF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29" y="3561756"/>
            <a:ext cx="1612546" cy="118825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749CDA2-416F-1E4B-922C-F79F6778D69D}"/>
              </a:ext>
            </a:extLst>
          </p:cNvPr>
          <p:cNvSpPr/>
          <p:nvPr/>
        </p:nvSpPr>
        <p:spPr>
          <a:xfrm>
            <a:off x="319698" y="4807425"/>
            <a:ext cx="1809770" cy="1226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20C6D08-7EB0-5E43-B439-06D1281AC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98" y="5030419"/>
            <a:ext cx="1504421" cy="80271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D377CF6-0C26-3145-A48D-E8FE1593C8B5}"/>
              </a:ext>
            </a:extLst>
          </p:cNvPr>
          <p:cNvSpPr/>
          <p:nvPr/>
        </p:nvSpPr>
        <p:spPr>
          <a:xfrm>
            <a:off x="1312984" y="5575866"/>
            <a:ext cx="1076285" cy="480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F0BC9A9-2D11-4670-B2A3-3E8F04D4AAB2}"/>
              </a:ext>
            </a:extLst>
          </p:cNvPr>
          <p:cNvSpPr/>
          <p:nvPr/>
        </p:nvSpPr>
        <p:spPr>
          <a:xfrm>
            <a:off x="6451600" y="5300133"/>
            <a:ext cx="2245783" cy="610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630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81577AD-DA5F-48B3-8FB9-5199BA9E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5350"/>
            <a:ext cx="3481671" cy="533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4D5858D-5AF7-634C-B950-5A924F02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670" y="94597"/>
            <a:ext cx="5642125" cy="537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 err="1">
                <a:solidFill>
                  <a:srgbClr val="00B050"/>
                </a:solidFill>
              </a:rPr>
              <a:t>Collaborazioni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Internazionali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A53BE-D0ED-774C-9BE6-5024C2EF175C}"/>
              </a:ext>
            </a:extLst>
          </p:cNvPr>
          <p:cNvSpPr/>
          <p:nvPr/>
        </p:nvSpPr>
        <p:spPr>
          <a:xfrm>
            <a:off x="-26139" y="916156"/>
            <a:ext cx="3481670" cy="22769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000" dirty="0">
                <a:solidFill>
                  <a:schemeClr val="bg1"/>
                </a:solidFill>
              </a:rPr>
              <a:t>Il DFA ha </a:t>
            </a:r>
            <a:r>
              <a:rPr lang="en-US" sz="2000" dirty="0" err="1">
                <a:solidFill>
                  <a:schemeClr val="bg1"/>
                </a:solidFill>
              </a:rPr>
              <a:t>numerose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convenzioni</a:t>
            </a:r>
            <a:r>
              <a:rPr lang="en-US" sz="2000" dirty="0">
                <a:solidFill>
                  <a:schemeClr val="bg1"/>
                </a:solidFill>
              </a:rPr>
              <a:t> e </a:t>
            </a:r>
            <a:r>
              <a:rPr lang="en-US" sz="2000" dirty="0" err="1">
                <a:solidFill>
                  <a:schemeClr val="bg1"/>
                </a:solidFill>
              </a:rPr>
              <a:t>collaborazioni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sia</a:t>
            </a:r>
            <a:r>
              <a:rPr lang="en-US" sz="2000" dirty="0">
                <a:solidFill>
                  <a:schemeClr val="bg1"/>
                </a:solidFill>
              </a:rPr>
              <a:t> di </a:t>
            </a:r>
            <a:r>
              <a:rPr lang="en-US" sz="2000" dirty="0" err="1">
                <a:solidFill>
                  <a:schemeClr val="bg1"/>
                </a:solidFill>
              </a:rPr>
              <a:t>tipo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scientifico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che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didattico</a:t>
            </a:r>
            <a:r>
              <a:rPr lang="en-US" sz="2000" dirty="0">
                <a:solidFill>
                  <a:schemeClr val="bg1"/>
                </a:solidFill>
              </a:rPr>
              <a:t> (ERASMUS) </a:t>
            </a:r>
            <a:r>
              <a:rPr lang="en-US" sz="2000" dirty="0" err="1">
                <a:solidFill>
                  <a:schemeClr val="bg1"/>
                </a:solidFill>
              </a:rPr>
              <a:t>realizzata</a:t>
            </a:r>
            <a:r>
              <a:rPr lang="en-US" sz="2000" dirty="0">
                <a:solidFill>
                  <a:schemeClr val="bg1"/>
                </a:solidFill>
              </a:rPr>
              <a:t> in </a:t>
            </a:r>
            <a:r>
              <a:rPr lang="en-US" sz="2000" dirty="0" err="1">
                <a:solidFill>
                  <a:schemeClr val="bg1"/>
                </a:solidFill>
              </a:rPr>
              <a:t>varie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sedi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06E9A-A780-3741-987B-DE4F0577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1" y="6356350"/>
            <a:ext cx="114819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11FE6C-B6BF-4244-8956-C574D595FC3B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508F1C2-B960-694E-91E9-ED8302BA33D7}"/>
              </a:ext>
            </a:extLst>
          </p:cNvPr>
          <p:cNvGraphicFramePr>
            <a:graphicFrameLocks noGrp="1"/>
          </p:cNvGraphicFramePr>
          <p:nvPr/>
        </p:nvGraphicFramePr>
        <p:xfrm>
          <a:off x="531474" y="5516880"/>
          <a:ext cx="7887311" cy="938784"/>
        </p:xfrm>
        <a:graphic>
          <a:graphicData uri="http://schemas.openxmlformats.org/drawingml/2006/table">
            <a:tbl>
              <a:tblPr/>
              <a:tblGrid>
                <a:gridCol w="3152934">
                  <a:extLst>
                    <a:ext uri="{9D8B030D-6E8A-4147-A177-3AD203B41FA5}">
                      <a16:colId xmlns:a16="http://schemas.microsoft.com/office/drawing/2014/main" val="3518006643"/>
                    </a:ext>
                  </a:extLst>
                </a:gridCol>
                <a:gridCol w="2613232">
                  <a:extLst>
                    <a:ext uri="{9D8B030D-6E8A-4147-A177-3AD203B41FA5}">
                      <a16:colId xmlns:a16="http://schemas.microsoft.com/office/drawing/2014/main" val="519558947"/>
                    </a:ext>
                  </a:extLst>
                </a:gridCol>
                <a:gridCol w="2121145">
                  <a:extLst>
                    <a:ext uri="{9D8B030D-6E8A-4147-A177-3AD203B41FA5}">
                      <a16:colId xmlns:a16="http://schemas.microsoft.com/office/drawing/2014/main" val="899012230"/>
                    </a:ext>
                  </a:extLst>
                </a:gridCol>
              </a:tblGrid>
              <a:tr h="938784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  <a:latin typeface="inheri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University of Tokyo</a:t>
                      </a:r>
                      <a:r>
                        <a:rPr lang="it-IT" sz="120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 / </a:t>
                      </a:r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  <a:latin typeface="inheri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Wigner Research center for Physics, Hungarian Academy of science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54864" marR="54864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20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 </a:t>
                      </a:r>
                    </a:p>
                    <a:p>
                      <a:pPr algn="ctr" fontAlgn="base"/>
                      <a:r>
                        <a:rPr lang="it-IT" sz="120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Japan,</a:t>
                      </a:r>
                    </a:p>
                    <a:p>
                      <a:pPr algn="ctr" fontAlgn="base"/>
                      <a:r>
                        <a:rPr lang="it-IT" sz="1200" dirty="0" err="1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Hungary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54864" marR="54864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20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 </a:t>
                      </a:r>
                    </a:p>
                    <a:p>
                      <a:pPr algn="ctr" fontAlgn="base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  <a:latin typeface="inheri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2022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54864" marR="54864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35327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52CBC7F-BB5B-9D46-98E4-517B9CF39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297712"/>
              </p:ext>
            </p:extLst>
          </p:nvPr>
        </p:nvGraphicFramePr>
        <p:xfrm>
          <a:off x="0" y="5154168"/>
          <a:ext cx="9123795" cy="1877568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3647216">
                  <a:extLst>
                    <a:ext uri="{9D8B030D-6E8A-4147-A177-3AD203B41FA5}">
                      <a16:colId xmlns:a16="http://schemas.microsoft.com/office/drawing/2014/main" val="3518006643"/>
                    </a:ext>
                  </a:extLst>
                </a:gridCol>
                <a:gridCol w="3022905">
                  <a:extLst>
                    <a:ext uri="{9D8B030D-6E8A-4147-A177-3AD203B41FA5}">
                      <a16:colId xmlns:a16="http://schemas.microsoft.com/office/drawing/2014/main" val="519558947"/>
                    </a:ext>
                  </a:extLst>
                </a:gridCol>
                <a:gridCol w="2453674">
                  <a:extLst>
                    <a:ext uri="{9D8B030D-6E8A-4147-A177-3AD203B41FA5}">
                      <a16:colId xmlns:a16="http://schemas.microsoft.com/office/drawing/2014/main" val="899012230"/>
                    </a:ext>
                  </a:extLst>
                </a:gridCol>
              </a:tblGrid>
              <a:tr h="938784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54864" marR="54864" marT="30480" marB="30480"/>
                </a:tc>
                <a:extLst>
                  <a:ext uri="{0D108BD9-81ED-4DB2-BD59-A6C34878D82A}">
                    <a16:rowId xmlns:a16="http://schemas.microsoft.com/office/drawing/2014/main" val="2712353273"/>
                  </a:ext>
                </a:extLst>
              </a:tr>
              <a:tr h="938784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marL="54864" marR="54864" marT="30480" marB="30480"/>
                </a:tc>
                <a:extLst>
                  <a:ext uri="{0D108BD9-81ED-4DB2-BD59-A6C34878D82A}">
                    <a16:rowId xmlns:a16="http://schemas.microsoft.com/office/drawing/2014/main" val="3571546665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FB655D2-EE9F-E441-B432-A775395F0EFA}"/>
              </a:ext>
            </a:extLst>
          </p:cNvPr>
          <p:cNvSpPr/>
          <p:nvPr/>
        </p:nvSpPr>
        <p:spPr>
          <a:xfrm>
            <a:off x="3481670" y="4827967"/>
            <a:ext cx="3193429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 err="1"/>
              <a:t>Accordi</a:t>
            </a:r>
            <a:r>
              <a:rPr lang="en-US" b="1" dirty="0"/>
              <a:t> Quadro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AE3A0A-3534-AB45-9DF5-02117C797003}"/>
              </a:ext>
            </a:extLst>
          </p:cNvPr>
          <p:cNvSpPr/>
          <p:nvPr/>
        </p:nvSpPr>
        <p:spPr>
          <a:xfrm>
            <a:off x="3481670" y="331106"/>
            <a:ext cx="5469387" cy="486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Studi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di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struttura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nucleare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e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subnucleare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Laboratori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internazionali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Riken-CNS e CRIB, ISOLDE del CERN, TAMU, FSU, Notre Dame,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Rez-Praga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Atomki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Orsay, IRB-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Zagabria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CIAE-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Cina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Texas Petawatt Laser Laboratory</a:t>
            </a:r>
          </a:p>
          <a:p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it-IT" b="1" dirty="0">
                <a:solidFill>
                  <a:schemeClr val="bg2">
                    <a:lumMod val="10000"/>
                  </a:schemeClr>
                </a:solidFill>
              </a:rPr>
              <a:t>Fisica della Materia: 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CNR,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Univ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. Rennes, Imperial College,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Univ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. Di Tours,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Univ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. di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Tel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 Aviv, Paul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Scherrer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Institute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Univ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. di Boston, EPFL Losanna,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Univ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. Vigo</a:t>
            </a:r>
          </a:p>
          <a:p>
            <a:endParaRPr lang="it-IT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it-IT" b="1" dirty="0">
                <a:solidFill>
                  <a:schemeClr val="bg2">
                    <a:lumMod val="10000"/>
                  </a:schemeClr>
                </a:solidFill>
              </a:rPr>
              <a:t>Fisica dell’atmosfera e ai cambiamenti climatici: 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Polonia, Rep. Ceca, Turchia, Francia, JRC</a:t>
            </a:r>
          </a:p>
          <a:p>
            <a:endParaRPr lang="it-IT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it-IT" b="1" dirty="0">
                <a:solidFill>
                  <a:schemeClr val="bg2">
                    <a:lumMod val="10000"/>
                  </a:schemeClr>
                </a:solidFill>
              </a:rPr>
              <a:t>Altre collaborazioni DFA:</a:t>
            </a:r>
          </a:p>
          <a:p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AUGER, CTA, EAST,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</a:rPr>
              <a:t>ePEESTO</a:t>
            </a:r>
            <a:r>
              <a:rPr lang="it-IT" dirty="0">
                <a:solidFill>
                  <a:schemeClr val="bg2">
                    <a:lumMod val="10000"/>
                  </a:schemeClr>
                </a:solidFill>
              </a:rPr>
              <a:t>+ ed ENGRAVE, GAIA, Km3Net e MAGIC.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C11BBA1-5F00-CB4D-8C41-32904A1BBE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59720"/>
              </p:ext>
            </p:extLst>
          </p:nvPr>
        </p:nvGraphicFramePr>
        <p:xfrm>
          <a:off x="10102" y="5103518"/>
          <a:ext cx="9123795" cy="1877568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6183992">
                  <a:extLst>
                    <a:ext uri="{9D8B030D-6E8A-4147-A177-3AD203B41FA5}">
                      <a16:colId xmlns:a16="http://schemas.microsoft.com/office/drawing/2014/main" val="2852448940"/>
                    </a:ext>
                  </a:extLst>
                </a:gridCol>
                <a:gridCol w="1494972">
                  <a:extLst>
                    <a:ext uri="{9D8B030D-6E8A-4147-A177-3AD203B41FA5}">
                      <a16:colId xmlns:a16="http://schemas.microsoft.com/office/drawing/2014/main" val="2434759514"/>
                    </a:ext>
                  </a:extLst>
                </a:gridCol>
                <a:gridCol w="1444831">
                  <a:extLst>
                    <a:ext uri="{9D8B030D-6E8A-4147-A177-3AD203B41FA5}">
                      <a16:colId xmlns:a16="http://schemas.microsoft.com/office/drawing/2014/main" val="2812672667"/>
                    </a:ext>
                  </a:extLst>
                </a:gridCol>
              </a:tblGrid>
              <a:tr h="938784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University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of Tokyo /</a:t>
                      </a: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Wigner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Research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center for 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Physics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, 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Hungarian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Academy of science</a:t>
                      </a:r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it-IT" sz="1600" dirty="0">
                        <a:effectLst/>
                        <a:latin typeface="Corbel" panose="020B0503020204020204" pitchFamily="34" charset="0"/>
                      </a:endParaRPr>
                    </a:p>
                    <a:p>
                      <a:pPr algn="ctr" fontAlgn="base"/>
                      <a:r>
                        <a:rPr lang="it-IT" sz="1600" dirty="0">
                          <a:effectLst/>
                          <a:latin typeface="Corbel" panose="020B0503020204020204" pitchFamily="34" charset="0"/>
                        </a:rPr>
                        <a:t>Japan,</a:t>
                      </a:r>
                    </a:p>
                    <a:p>
                      <a:pPr algn="ctr" fontAlgn="base"/>
                      <a:r>
                        <a:rPr lang="it-IT" sz="1600" dirty="0" err="1">
                          <a:effectLst/>
                          <a:latin typeface="Corbel" panose="020B0503020204020204" pitchFamily="34" charset="0"/>
                        </a:rPr>
                        <a:t>Hungary</a:t>
                      </a:r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  <a:p>
                      <a:pPr algn="ctr" fontAlgn="base"/>
                      <a:r>
                        <a:rPr lang="it-IT" sz="1600" u="none" strike="noStrike" dirty="0">
                          <a:effectLst/>
                          <a:latin typeface="Corbel" panose="020B0503020204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2022</a:t>
                      </a:r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4864" marR="54864" marT="30480" marB="30480"/>
                </a:tc>
                <a:extLst>
                  <a:ext uri="{0D108BD9-81ED-4DB2-BD59-A6C34878D82A}">
                    <a16:rowId xmlns:a16="http://schemas.microsoft.com/office/drawing/2014/main" val="2316618081"/>
                  </a:ext>
                </a:extLst>
              </a:tr>
              <a:tr h="938784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National 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University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of Singapore</a:t>
                      </a:r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pPr algn="ctr" fontAlgn="base"/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  <a:p>
                      <a:pPr algn="ctr" fontAlgn="base"/>
                      <a:r>
                        <a:rPr lang="it-IT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Singapore</a:t>
                      </a:r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pPr algn="ctr" fontAlgn="base"/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  <a:p>
                      <a:pPr algn="ctr" fontAlgn="base"/>
                      <a:r>
                        <a:rPr lang="it-IT" sz="1600" u="sng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2022</a:t>
                      </a:r>
                    </a:p>
                  </a:txBody>
                  <a:tcPr marL="54864" marR="54864" marT="30480" marB="30480"/>
                </a:tc>
                <a:extLst>
                  <a:ext uri="{0D108BD9-81ED-4DB2-BD59-A6C34878D82A}">
                    <a16:rowId xmlns:a16="http://schemas.microsoft.com/office/drawing/2014/main" val="241352841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A1C284B-DD87-6F48-BAE7-FE27F6BBA0A4}"/>
              </a:ext>
            </a:extLst>
          </p:cNvPr>
          <p:cNvSpPr/>
          <p:nvPr/>
        </p:nvSpPr>
        <p:spPr>
          <a:xfrm>
            <a:off x="102044" y="5104284"/>
            <a:ext cx="172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2">
                    <a:lumMod val="10000"/>
                  </a:schemeClr>
                </a:solidFill>
              </a:rPr>
              <a:t>Accordi Quadro</a:t>
            </a:r>
          </a:p>
        </p:txBody>
      </p:sp>
    </p:spTree>
    <p:extLst>
      <p:ext uri="{BB962C8B-B14F-4D97-AF65-F5344CB8AC3E}">
        <p14:creationId xmlns:p14="http://schemas.microsoft.com/office/powerpoint/2010/main" val="892163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4C6393-025E-2B42-817B-478264DE1FD7}"/>
              </a:ext>
            </a:extLst>
          </p:cNvPr>
          <p:cNvSpPr txBox="1"/>
          <p:nvPr/>
        </p:nvSpPr>
        <p:spPr>
          <a:xfrm>
            <a:off x="2236205" y="0"/>
            <a:ext cx="4801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rgbClr val="00B050"/>
                </a:solidFill>
                <a:latin typeface="Corbel" panose="020B0503020204020204" pitchFamily="34" charset="0"/>
              </a:rPr>
              <a:t>Vision Futura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6334F-F1EA-5C41-B3BA-DF7E7FE7B7E8}"/>
              </a:ext>
            </a:extLst>
          </p:cNvPr>
          <p:cNvSpPr txBox="1"/>
          <p:nvPr/>
        </p:nvSpPr>
        <p:spPr>
          <a:xfrm>
            <a:off x="1" y="136720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accent6">
                    <a:lumMod val="75000"/>
                  </a:schemeClr>
                </a:solidFill>
              </a:rPr>
              <a:t>Reclutamento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F644C-3BC2-F64F-9DE5-E8B0926BD1A4}"/>
              </a:ext>
            </a:extLst>
          </p:cNvPr>
          <p:cNvSpPr txBox="1"/>
          <p:nvPr/>
        </p:nvSpPr>
        <p:spPr>
          <a:xfrm>
            <a:off x="91187" y="2828835"/>
            <a:ext cx="4307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00B050"/>
                </a:solidFill>
              </a:rPr>
              <a:t>Attrattività fondi e Ricercatori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72D2C-92DB-9A49-B891-8CC3F5D0AE6D}"/>
              </a:ext>
            </a:extLst>
          </p:cNvPr>
          <p:cNvSpPr txBox="1"/>
          <p:nvPr/>
        </p:nvSpPr>
        <p:spPr>
          <a:xfrm>
            <a:off x="91187" y="4640162"/>
            <a:ext cx="4449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</a:rPr>
              <a:t>Progetti e Ricaduta sul territorio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5DB53-4934-7949-86DE-4F147528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A3F1D-84DB-EE4F-ADF8-462C2CA3505F}"/>
              </a:ext>
            </a:extLst>
          </p:cNvPr>
          <p:cNvSpPr txBox="1"/>
          <p:nvPr/>
        </p:nvSpPr>
        <p:spPr>
          <a:xfrm>
            <a:off x="4572000" y="1467280"/>
            <a:ext cx="425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it-IT" sz="2000" dirty="0">
                <a:solidFill>
                  <a:srgbClr val="002060"/>
                </a:solidFill>
              </a:rPr>
              <a:t>Potenziare il reclutamento </a:t>
            </a:r>
          </a:p>
          <a:p>
            <a:pPr algn="ctr"/>
            <a:r>
              <a:rPr lang="it-IT" sz="2000" dirty="0">
                <a:solidFill>
                  <a:srgbClr val="002060"/>
                </a:solidFill>
              </a:rPr>
              <a:t>su fondi esterni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4E4542-9A7F-1240-8A9A-6F59D1A67BEC}"/>
              </a:ext>
            </a:extLst>
          </p:cNvPr>
          <p:cNvSpPr txBox="1"/>
          <p:nvPr/>
        </p:nvSpPr>
        <p:spPr>
          <a:xfrm>
            <a:off x="4556447" y="2505750"/>
            <a:ext cx="42566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Incentivare impatto della nostra ricerca tramite pubblicazioni con accesso aperto</a:t>
            </a:r>
          </a:p>
          <a:p>
            <a:pPr marL="285750" indent="-285750" algn="ctr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Incentivare giovani ricercatori a partecipare a bandi competitivi</a:t>
            </a:r>
          </a:p>
          <a:p>
            <a:pPr marL="285750" indent="-285750" algn="ctr">
              <a:buFontTx/>
              <a:buChar char="-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Incentivare gli scambi di docenti e ricercatori con istituzioni straniere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B52D4-BE5D-C748-8326-35FFBCABA9E4}"/>
              </a:ext>
            </a:extLst>
          </p:cNvPr>
          <p:cNvSpPr txBox="1"/>
          <p:nvPr/>
        </p:nvSpPr>
        <p:spPr>
          <a:xfrm>
            <a:off x="4603535" y="5143041"/>
            <a:ext cx="4193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it-IT" sz="2000" dirty="0">
                <a:solidFill>
                  <a:srgbClr val="C00000"/>
                </a:solidFill>
              </a:rPr>
              <a:t>Incrementare la collaborazione con PMI</a:t>
            </a:r>
          </a:p>
        </p:txBody>
      </p:sp>
    </p:spTree>
    <p:extLst>
      <p:ext uri="{BB962C8B-B14F-4D97-AF65-F5344CB8AC3E}">
        <p14:creationId xmlns:p14="http://schemas.microsoft.com/office/powerpoint/2010/main" val="262821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25F2A9-B14F-D743-BB4D-7EAB20E0D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4" r="2728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817171D-2B61-B346-AC73-C2AED0EC429F}"/>
              </a:ext>
            </a:extLst>
          </p:cNvPr>
          <p:cNvSpPr txBox="1">
            <a:spLocks/>
          </p:cNvSpPr>
          <p:nvPr/>
        </p:nvSpPr>
        <p:spPr>
          <a:xfrm>
            <a:off x="5549461" y="113370"/>
            <a:ext cx="3996559" cy="102174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5400" dirty="0">
                <a:solidFill>
                  <a:schemeClr val="bg1"/>
                </a:solidFill>
                <a:latin typeface="Corbel" panose="020B0503020204020204" pitchFamily="34" charset="0"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25700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F4AD318-2FB6-4C6E-931E-58E404FA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A118E35-1CBF-4863-8497-F4DF1A16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6" y="752748"/>
            <a:ext cx="751111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E187274-5DC2-4BE0-AF99-925D6D973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0320" y="761999"/>
            <a:ext cx="3156367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10F77A-A934-784B-98D5-B04165DF62AC}"/>
              </a:ext>
            </a:extLst>
          </p:cNvPr>
          <p:cNvSpPr txBox="1">
            <a:spLocks/>
          </p:cNvSpPr>
          <p:nvPr/>
        </p:nvSpPr>
        <p:spPr>
          <a:xfrm>
            <a:off x="-199255" y="-271280"/>
            <a:ext cx="7151950" cy="3515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-10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Centro Siciliano di </a:t>
            </a:r>
            <a:r>
              <a:rPr kumimoji="0" lang="en-US" sz="4100" b="0" i="0" u="none" strike="noStrike" kern="1200" cap="none" spc="-100" normalizeH="0" baseline="0" noProof="0" dirty="0" err="1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Fisica</a:t>
            </a:r>
            <a:r>
              <a:rPr kumimoji="0" lang="en-US" sz="4100" b="0" i="0" u="none" strike="noStrike" kern="1200" cap="none" spc="-10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en-US" sz="4100" b="0" i="0" u="none" strike="noStrike" kern="1200" cap="none" spc="-100" normalizeH="0" baseline="0" noProof="0" dirty="0" err="1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Nucleare</a:t>
            </a:r>
            <a:endParaRPr kumimoji="0" lang="en-US" sz="4100" b="0" i="0" u="none" strike="noStrike" kern="1200" cap="none" spc="-100" normalizeH="0" baseline="0" noProof="0" dirty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-10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&amp;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-100" normalizeH="0" baseline="0" noProof="0" dirty="0" err="1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Struttura</a:t>
            </a:r>
            <a:r>
              <a:rPr kumimoji="0" lang="en-US" sz="4100" b="0" i="0" u="none" strike="noStrike" kern="1200" cap="none" spc="-10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</a:t>
            </a:r>
            <a:r>
              <a:rPr kumimoji="0" lang="en-US" sz="4100" b="0" i="0" u="none" strike="noStrike" kern="1200" cap="none" spc="-100" normalizeH="0" baseline="0" noProof="0" dirty="0" err="1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della</a:t>
            </a:r>
            <a:r>
              <a:rPr kumimoji="0" lang="en-US" sz="4100" b="0" i="0" u="none" strike="noStrike" kern="1200" cap="none" spc="-10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Materia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-10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CSFNSM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100" b="0" i="0" u="none" strike="noStrike" kern="1200" cap="none" spc="-100" normalizeH="0" baseline="0" noProof="0" dirty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95B4F-66A0-9541-9BD5-65B339EA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1" y="6356350"/>
            <a:ext cx="1148195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211FE6C-B6BF-4244-8956-C574D595FC3B}" type="slidenum"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4CBB3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4CBB3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932FE8-F375-CE41-9FE2-95F0088FA928}"/>
              </a:ext>
            </a:extLst>
          </p:cNvPr>
          <p:cNvSpPr/>
          <p:nvPr/>
        </p:nvSpPr>
        <p:spPr>
          <a:xfrm>
            <a:off x="6731539" y="894858"/>
            <a:ext cx="238505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1955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Fisica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Nucleare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1967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Struttura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della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Materia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720EBB-7559-094D-9E58-E23C5CCBF40D}"/>
              </a:ext>
            </a:extLst>
          </p:cNvPr>
          <p:cNvSpPr/>
          <p:nvPr/>
        </p:nvSpPr>
        <p:spPr>
          <a:xfrm>
            <a:off x="6330650" y="3819943"/>
            <a:ext cx="318754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Ricerca</a:t>
            </a:r>
            <a:endParaRPr kumimoji="0" lang="en-US" sz="3600" b="0" i="0" u="none" strike="noStrike" kern="1200" cap="none" spc="-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Formazione</a:t>
            </a:r>
            <a:endParaRPr kumimoji="0" lang="en-US" sz="3600" b="0" i="0" u="none" strike="noStrike" kern="1200" cap="none" spc="-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00" dirty="0">
                <a:solidFill>
                  <a:srgbClr val="002060"/>
                </a:solidFill>
                <a:latin typeface="Corbel" panose="020B0503020204020204"/>
              </a:rPr>
              <a:t>Terza Missione</a:t>
            </a:r>
            <a:endParaRPr kumimoji="0" lang="en-US" sz="3600" b="0" i="0" u="none" strike="noStrike" kern="1200" cap="none" spc="-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ABE08-E377-3346-9293-C4F4DB7AE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03"/>
          <a:stretch/>
        </p:blipFill>
        <p:spPr>
          <a:xfrm>
            <a:off x="-76612" y="2512381"/>
            <a:ext cx="6600241" cy="3583759"/>
          </a:xfrm>
          <a:prstGeom prst="parallelogram">
            <a:avLst>
              <a:gd name="adj" fmla="val 14518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32ECA2-20F4-AC4F-A97D-B865AF908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954" y="-15269"/>
            <a:ext cx="1470046" cy="13661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6628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8A473-DF14-6C41-AB6C-DBE3E314F3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45150-F5B1-9044-B192-8B39AD4D38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175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681577AD-DA5F-48B3-8FB9-5199BA9E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5350"/>
            <a:ext cx="3481671" cy="533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4D5858D-5AF7-634C-B950-5A924F02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670" y="94597"/>
            <a:ext cx="5642125" cy="537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 err="1">
                <a:solidFill>
                  <a:srgbClr val="00B050"/>
                </a:solidFill>
              </a:rPr>
              <a:t>Collaborazioni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Internazionali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A53BE-D0ED-774C-9BE6-5024C2EF175C}"/>
              </a:ext>
            </a:extLst>
          </p:cNvPr>
          <p:cNvSpPr/>
          <p:nvPr/>
        </p:nvSpPr>
        <p:spPr>
          <a:xfrm>
            <a:off x="0" y="0"/>
            <a:ext cx="3481670" cy="56903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400" dirty="0"/>
              <a:t>Il DFA ha </a:t>
            </a:r>
            <a:r>
              <a:rPr lang="en-US" sz="1400" dirty="0" err="1"/>
              <a:t>numerose</a:t>
            </a:r>
            <a:r>
              <a:rPr lang="en-US" sz="1400" dirty="0"/>
              <a:t> </a:t>
            </a:r>
            <a:r>
              <a:rPr lang="en-US" sz="1400" dirty="0" err="1"/>
              <a:t>convenzioni</a:t>
            </a:r>
            <a:r>
              <a:rPr lang="en-US" sz="1400" dirty="0"/>
              <a:t> e </a:t>
            </a:r>
            <a:r>
              <a:rPr lang="en-US" sz="1400" dirty="0" err="1"/>
              <a:t>collaborazioni</a:t>
            </a:r>
            <a:r>
              <a:rPr lang="en-US" sz="1400" dirty="0"/>
              <a:t> </a:t>
            </a:r>
            <a:r>
              <a:rPr lang="en-US" sz="1400" dirty="0" err="1"/>
              <a:t>sia</a:t>
            </a:r>
            <a:r>
              <a:rPr lang="en-US" sz="1400" dirty="0"/>
              <a:t> di </a:t>
            </a:r>
            <a:r>
              <a:rPr lang="en-US" sz="1400" dirty="0" err="1"/>
              <a:t>tipo</a:t>
            </a:r>
            <a:r>
              <a:rPr lang="en-US" sz="1400" dirty="0"/>
              <a:t> </a:t>
            </a:r>
            <a:r>
              <a:rPr lang="en-US" sz="1400" dirty="0" err="1"/>
              <a:t>scientifico</a:t>
            </a:r>
            <a:r>
              <a:rPr lang="en-US" sz="1400" dirty="0"/>
              <a:t> </a:t>
            </a:r>
            <a:r>
              <a:rPr lang="en-US" sz="1400" dirty="0" err="1"/>
              <a:t>che</a:t>
            </a:r>
            <a:r>
              <a:rPr lang="en-US" sz="1400" dirty="0"/>
              <a:t> </a:t>
            </a:r>
            <a:r>
              <a:rPr lang="en-US" sz="1400" dirty="0" err="1"/>
              <a:t>didattico</a:t>
            </a:r>
            <a:r>
              <a:rPr lang="en-US" sz="1400" dirty="0"/>
              <a:t> (ERASMUS) </a:t>
            </a:r>
            <a:r>
              <a:rPr lang="en-US" sz="1400" dirty="0" err="1"/>
              <a:t>realizzata</a:t>
            </a:r>
            <a:r>
              <a:rPr lang="en-US" sz="1400" dirty="0"/>
              <a:t> in </a:t>
            </a:r>
            <a:r>
              <a:rPr lang="en-US" sz="1400" dirty="0" err="1"/>
              <a:t>varie</a:t>
            </a:r>
            <a:r>
              <a:rPr lang="en-US" sz="1400" dirty="0"/>
              <a:t> </a:t>
            </a:r>
            <a:r>
              <a:rPr lang="en-US" sz="1400" dirty="0" err="1"/>
              <a:t>sedi</a:t>
            </a:r>
            <a:r>
              <a:rPr lang="en-US" sz="1400" dirty="0"/>
              <a:t>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400" b="1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400" b="1" dirty="0" err="1">
                <a:solidFill>
                  <a:schemeClr val="bg1"/>
                </a:solidFill>
              </a:rPr>
              <a:t>Studi</a:t>
            </a:r>
            <a:r>
              <a:rPr lang="en-US" sz="1400" b="1" dirty="0">
                <a:solidFill>
                  <a:schemeClr val="bg1"/>
                </a:solidFill>
              </a:rPr>
              <a:t> di </a:t>
            </a:r>
            <a:r>
              <a:rPr lang="en-US" sz="1400" b="1" dirty="0" err="1">
                <a:solidFill>
                  <a:schemeClr val="bg1"/>
                </a:solidFill>
              </a:rPr>
              <a:t>struttura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nucleare</a:t>
            </a:r>
            <a:r>
              <a:rPr lang="en-US" sz="1400" dirty="0" err="1">
                <a:solidFill>
                  <a:schemeClr val="bg1"/>
                </a:solidFill>
              </a:rPr>
              <a:t>:Laboratori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nazionali</a:t>
            </a:r>
            <a:r>
              <a:rPr lang="en-US" sz="1400" dirty="0">
                <a:solidFill>
                  <a:schemeClr val="bg1"/>
                </a:solidFill>
              </a:rPr>
              <a:t> (LNS, LNL) e </a:t>
            </a:r>
            <a:r>
              <a:rPr lang="en-US" sz="1400" dirty="0" err="1">
                <a:solidFill>
                  <a:schemeClr val="bg1"/>
                </a:solidFill>
              </a:rPr>
              <a:t>Stranieri</a:t>
            </a:r>
            <a:r>
              <a:rPr lang="en-US" sz="1400" dirty="0">
                <a:solidFill>
                  <a:schemeClr val="bg1"/>
                </a:solidFill>
              </a:rPr>
              <a:t> (Riken-CNS e CRIB, ISOLDE del CERN, TAMU, FSU, Notre Dame, </a:t>
            </a:r>
            <a:r>
              <a:rPr lang="en-US" sz="1400" dirty="0" err="1">
                <a:solidFill>
                  <a:schemeClr val="bg1"/>
                </a:solidFill>
              </a:rPr>
              <a:t>Rez-Praga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Atomki</a:t>
            </a:r>
            <a:r>
              <a:rPr lang="en-US" sz="1400" dirty="0">
                <a:solidFill>
                  <a:schemeClr val="bg1"/>
                </a:solidFill>
              </a:rPr>
              <a:t>, Orsay, IRB- </a:t>
            </a:r>
            <a:r>
              <a:rPr lang="en-US" sz="1400" dirty="0" err="1">
                <a:solidFill>
                  <a:schemeClr val="bg1"/>
                </a:solidFill>
              </a:rPr>
              <a:t>Zagabria</a:t>
            </a:r>
            <a:r>
              <a:rPr lang="en-US" sz="1400" dirty="0">
                <a:solidFill>
                  <a:schemeClr val="bg1"/>
                </a:solidFill>
              </a:rPr>
              <a:t>, CIAE-</a:t>
            </a:r>
            <a:r>
              <a:rPr lang="en-US" sz="1400" dirty="0" err="1">
                <a:solidFill>
                  <a:schemeClr val="bg1"/>
                </a:solidFill>
              </a:rPr>
              <a:t>Cina</a:t>
            </a:r>
            <a:r>
              <a:rPr lang="en-US" sz="1400" dirty="0">
                <a:solidFill>
                  <a:schemeClr val="bg1"/>
                </a:solidFill>
              </a:rPr>
              <a:t>, Texas Petawatt Laser Laboratory)</a:t>
            </a:r>
          </a:p>
          <a:p>
            <a:r>
              <a:rPr lang="it-IT" sz="1400" b="1" dirty="0">
                <a:solidFill>
                  <a:schemeClr val="bg1"/>
                </a:solidFill>
              </a:rPr>
              <a:t>Fisica della Materia: </a:t>
            </a:r>
            <a:r>
              <a:rPr lang="it-IT" sz="1400" dirty="0">
                <a:solidFill>
                  <a:schemeClr val="bg1"/>
                </a:solidFill>
              </a:rPr>
              <a:t>CNR, INFN, </a:t>
            </a:r>
            <a:r>
              <a:rPr lang="it-IT" sz="1400" dirty="0" err="1">
                <a:solidFill>
                  <a:schemeClr val="bg1"/>
                </a:solidFill>
              </a:rPr>
              <a:t>Univ</a:t>
            </a:r>
            <a:r>
              <a:rPr lang="it-IT" sz="1400" dirty="0">
                <a:solidFill>
                  <a:schemeClr val="bg1"/>
                </a:solidFill>
              </a:rPr>
              <a:t>. di Messina, </a:t>
            </a:r>
            <a:r>
              <a:rPr lang="it-IT" sz="1400" dirty="0" err="1">
                <a:solidFill>
                  <a:schemeClr val="bg1"/>
                </a:solidFill>
              </a:rPr>
              <a:t>STMicroelectronics</a:t>
            </a:r>
            <a:r>
              <a:rPr lang="it-IT" sz="1400" dirty="0">
                <a:solidFill>
                  <a:schemeClr val="bg1"/>
                </a:solidFill>
              </a:rPr>
              <a:t>, 3SUN, </a:t>
            </a:r>
            <a:r>
              <a:rPr lang="it-IT" sz="1400" dirty="0" err="1">
                <a:solidFill>
                  <a:schemeClr val="bg1"/>
                </a:solidFill>
              </a:rPr>
              <a:t>EnelGreenPower</a:t>
            </a:r>
            <a:r>
              <a:rPr lang="it-IT" sz="1400" dirty="0">
                <a:solidFill>
                  <a:schemeClr val="bg1"/>
                </a:solidFill>
              </a:rPr>
              <a:t>, </a:t>
            </a:r>
            <a:r>
              <a:rPr lang="it-IT" sz="1400" dirty="0" err="1">
                <a:solidFill>
                  <a:schemeClr val="bg1"/>
                </a:solidFill>
              </a:rPr>
              <a:t>Univ</a:t>
            </a:r>
            <a:r>
              <a:rPr lang="it-IT" sz="1400" dirty="0">
                <a:solidFill>
                  <a:schemeClr val="bg1"/>
                </a:solidFill>
              </a:rPr>
              <a:t>. Di Tours, </a:t>
            </a:r>
            <a:r>
              <a:rPr lang="it-IT" sz="1400" dirty="0" err="1">
                <a:solidFill>
                  <a:schemeClr val="bg1"/>
                </a:solidFill>
              </a:rPr>
              <a:t>Univ</a:t>
            </a:r>
            <a:r>
              <a:rPr lang="it-IT" sz="1400" dirty="0">
                <a:solidFill>
                  <a:schemeClr val="bg1"/>
                </a:solidFill>
              </a:rPr>
              <a:t>. di </a:t>
            </a:r>
            <a:r>
              <a:rPr lang="it-IT" sz="1400" dirty="0" err="1">
                <a:solidFill>
                  <a:schemeClr val="bg1"/>
                </a:solidFill>
              </a:rPr>
              <a:t>Tel</a:t>
            </a:r>
            <a:r>
              <a:rPr lang="it-IT" sz="1400" dirty="0">
                <a:solidFill>
                  <a:schemeClr val="bg1"/>
                </a:solidFill>
              </a:rPr>
              <a:t> Aviv, Paul </a:t>
            </a:r>
            <a:r>
              <a:rPr lang="it-IT" sz="1400" dirty="0" err="1">
                <a:solidFill>
                  <a:schemeClr val="bg1"/>
                </a:solidFill>
              </a:rPr>
              <a:t>Scherrer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  <a:r>
              <a:rPr lang="it-IT" sz="1400" dirty="0" err="1">
                <a:solidFill>
                  <a:schemeClr val="bg1"/>
                </a:solidFill>
              </a:rPr>
              <a:t>Institute</a:t>
            </a:r>
            <a:r>
              <a:rPr lang="it-IT" sz="1400" dirty="0">
                <a:solidFill>
                  <a:schemeClr val="bg1"/>
                </a:solidFill>
              </a:rPr>
              <a:t>, </a:t>
            </a:r>
            <a:r>
              <a:rPr lang="it-IT" sz="1400" dirty="0" err="1">
                <a:solidFill>
                  <a:schemeClr val="bg1"/>
                </a:solidFill>
              </a:rPr>
              <a:t>Univ</a:t>
            </a:r>
            <a:r>
              <a:rPr lang="it-IT" sz="1400" dirty="0">
                <a:solidFill>
                  <a:schemeClr val="bg1"/>
                </a:solidFill>
              </a:rPr>
              <a:t>. di Boston.»</a:t>
            </a:r>
          </a:p>
          <a:p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b="1" dirty="0">
                <a:solidFill>
                  <a:schemeClr val="bg1"/>
                </a:solidFill>
              </a:rPr>
              <a:t>Fisica dell’atmosfera e ai cambiamenti climatici: </a:t>
            </a:r>
            <a:r>
              <a:rPr lang="it-IT" sz="1400" dirty="0">
                <a:solidFill>
                  <a:schemeClr val="bg1"/>
                </a:solidFill>
              </a:rPr>
              <a:t>Polonia, Rep. Ceca, Turchia, Francia, JRC</a:t>
            </a:r>
          </a:p>
          <a:p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b="1" dirty="0">
                <a:solidFill>
                  <a:schemeClr val="bg1"/>
                </a:solidFill>
              </a:rPr>
              <a:t>Altre collaborazioni DFA:</a:t>
            </a:r>
          </a:p>
          <a:p>
            <a:r>
              <a:rPr lang="it-IT" sz="1400" dirty="0">
                <a:solidFill>
                  <a:schemeClr val="bg1"/>
                </a:solidFill>
              </a:rPr>
              <a:t>AUGER, CTA, EAST, </a:t>
            </a:r>
            <a:r>
              <a:rPr lang="it-IT" sz="1400" dirty="0" err="1">
                <a:solidFill>
                  <a:schemeClr val="bg1"/>
                </a:solidFill>
              </a:rPr>
              <a:t>ePEESTO</a:t>
            </a:r>
            <a:r>
              <a:rPr lang="it-IT" sz="1400" dirty="0">
                <a:solidFill>
                  <a:schemeClr val="bg1"/>
                </a:solidFill>
              </a:rPr>
              <a:t>+ ed ENGRAVE, GAIA, Km3Net e MAGIC.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B024577-CE9F-B14A-838F-C34C9967A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93" r="262" b="2"/>
          <a:stretch/>
        </p:blipFill>
        <p:spPr>
          <a:xfrm>
            <a:off x="3813116" y="758953"/>
            <a:ext cx="4605669" cy="43264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06E9A-A780-3741-987B-DE4F0577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1" y="6356350"/>
            <a:ext cx="114819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211FE6C-B6BF-4244-8956-C574D595FC3B}" type="slidenum">
              <a:rPr lang="en-US" sz="12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31</a:t>
            </a:fld>
            <a:endParaRPr lang="en-US" sz="1200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508F1C2-B960-694E-91E9-ED8302BA3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642837"/>
              </p:ext>
            </p:extLst>
          </p:nvPr>
        </p:nvGraphicFramePr>
        <p:xfrm>
          <a:off x="531474" y="5516880"/>
          <a:ext cx="7887311" cy="938784"/>
        </p:xfrm>
        <a:graphic>
          <a:graphicData uri="http://schemas.openxmlformats.org/drawingml/2006/table">
            <a:tbl>
              <a:tblPr/>
              <a:tblGrid>
                <a:gridCol w="3152934">
                  <a:extLst>
                    <a:ext uri="{9D8B030D-6E8A-4147-A177-3AD203B41FA5}">
                      <a16:colId xmlns:a16="http://schemas.microsoft.com/office/drawing/2014/main" val="3518006643"/>
                    </a:ext>
                  </a:extLst>
                </a:gridCol>
                <a:gridCol w="2613232">
                  <a:extLst>
                    <a:ext uri="{9D8B030D-6E8A-4147-A177-3AD203B41FA5}">
                      <a16:colId xmlns:a16="http://schemas.microsoft.com/office/drawing/2014/main" val="519558947"/>
                    </a:ext>
                  </a:extLst>
                </a:gridCol>
                <a:gridCol w="2121145">
                  <a:extLst>
                    <a:ext uri="{9D8B030D-6E8A-4147-A177-3AD203B41FA5}">
                      <a16:colId xmlns:a16="http://schemas.microsoft.com/office/drawing/2014/main" val="899012230"/>
                    </a:ext>
                  </a:extLst>
                </a:gridCol>
              </a:tblGrid>
              <a:tr h="938784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  <a:latin typeface="inheri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University of Tokyo</a:t>
                      </a:r>
                      <a:r>
                        <a:rPr lang="it-IT" sz="120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 / </a:t>
                      </a:r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  <a:latin typeface="inheri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Wigner Research center for Physics, Hungarian Academy of science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54864" marR="54864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20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 </a:t>
                      </a:r>
                    </a:p>
                    <a:p>
                      <a:pPr algn="ctr" fontAlgn="base"/>
                      <a:r>
                        <a:rPr lang="it-IT" sz="120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Japan,</a:t>
                      </a:r>
                    </a:p>
                    <a:p>
                      <a:pPr algn="ctr" fontAlgn="base"/>
                      <a:r>
                        <a:rPr lang="it-IT" sz="1200" dirty="0" err="1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Hungary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54864" marR="54864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200" dirty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 </a:t>
                      </a:r>
                    </a:p>
                    <a:p>
                      <a:pPr algn="ctr" fontAlgn="base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  <a:latin typeface="inheri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2022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54864" marR="54864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35327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52CBC7F-BB5B-9D46-98E4-517B9CF39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57748"/>
              </p:ext>
            </p:extLst>
          </p:nvPr>
        </p:nvGraphicFramePr>
        <p:xfrm>
          <a:off x="0" y="5154168"/>
          <a:ext cx="9123795" cy="1975104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3647216">
                  <a:extLst>
                    <a:ext uri="{9D8B030D-6E8A-4147-A177-3AD203B41FA5}">
                      <a16:colId xmlns:a16="http://schemas.microsoft.com/office/drawing/2014/main" val="3518006643"/>
                    </a:ext>
                  </a:extLst>
                </a:gridCol>
                <a:gridCol w="3022905">
                  <a:extLst>
                    <a:ext uri="{9D8B030D-6E8A-4147-A177-3AD203B41FA5}">
                      <a16:colId xmlns:a16="http://schemas.microsoft.com/office/drawing/2014/main" val="519558947"/>
                    </a:ext>
                  </a:extLst>
                </a:gridCol>
                <a:gridCol w="2453674">
                  <a:extLst>
                    <a:ext uri="{9D8B030D-6E8A-4147-A177-3AD203B41FA5}">
                      <a16:colId xmlns:a16="http://schemas.microsoft.com/office/drawing/2014/main" val="899012230"/>
                    </a:ext>
                  </a:extLst>
                </a:gridCol>
              </a:tblGrid>
              <a:tr h="938784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University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of Tokyo / 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Wigner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Research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center for 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Physics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, 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Hungarian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Academy of science</a:t>
                      </a:r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>
                          <a:effectLst/>
                          <a:latin typeface="Corbel" panose="020B0503020204020204" pitchFamily="34" charset="0"/>
                        </a:rPr>
                        <a:t> </a:t>
                      </a:r>
                      <a:endParaRPr lang="it-IT" sz="1600" dirty="0">
                        <a:effectLst/>
                        <a:latin typeface="Corbel" panose="020B0503020204020204" pitchFamily="34" charset="0"/>
                      </a:endParaRPr>
                    </a:p>
                    <a:p>
                      <a:pPr algn="ctr" fontAlgn="base"/>
                      <a:r>
                        <a:rPr lang="it-IT" sz="1600" dirty="0">
                          <a:effectLst/>
                          <a:latin typeface="Corbel" panose="020B0503020204020204" pitchFamily="34" charset="0"/>
                        </a:rPr>
                        <a:t>Japan,</a:t>
                      </a:r>
                    </a:p>
                    <a:p>
                      <a:pPr algn="ctr" fontAlgn="base"/>
                      <a:r>
                        <a:rPr lang="it-IT" sz="1600" dirty="0" err="1">
                          <a:effectLst/>
                          <a:latin typeface="Corbel" panose="020B0503020204020204" pitchFamily="34" charset="0"/>
                        </a:rPr>
                        <a:t>Hungary</a:t>
                      </a:r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1600" dirty="0">
                          <a:effectLst/>
                          <a:latin typeface="Corbel" panose="020B0503020204020204" pitchFamily="34" charset="0"/>
                        </a:rPr>
                        <a:t> </a:t>
                      </a:r>
                    </a:p>
                    <a:p>
                      <a:pPr algn="ctr" fontAlgn="base"/>
                      <a:r>
                        <a:rPr lang="it-IT" sz="1600" u="none" strike="noStrike" dirty="0">
                          <a:effectLst/>
                          <a:latin typeface="Corbel" panose="020B0503020204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2022</a:t>
                      </a:r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54864" marR="54864" marT="30480" marB="30480"/>
                </a:tc>
                <a:extLst>
                  <a:ext uri="{0D108BD9-81ED-4DB2-BD59-A6C34878D82A}">
                    <a16:rowId xmlns:a16="http://schemas.microsoft.com/office/drawing/2014/main" val="2712353273"/>
                  </a:ext>
                </a:extLst>
              </a:tr>
              <a:tr h="938784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u="none" strike="noStrike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National </a:t>
                      </a:r>
                      <a:r>
                        <a:rPr lang="it-IT" sz="1600" u="none" strike="noStrike" dirty="0" err="1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Univeristy</a:t>
                      </a:r>
                      <a:r>
                        <a:rPr lang="it-IT" sz="1600" u="none" strike="noStrike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 of Singapore</a:t>
                      </a:r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pPr algn="ctr" fontAlgn="base"/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  <a:p>
                      <a:pPr algn="ctr" fontAlgn="base"/>
                      <a:r>
                        <a:rPr lang="it-IT" sz="1600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Singapore</a:t>
                      </a:r>
                    </a:p>
                  </a:txBody>
                  <a:tcPr marL="54864" marR="54864" marT="30480" marB="30480"/>
                </a:tc>
                <a:tc>
                  <a:txBody>
                    <a:bodyPr/>
                    <a:lstStyle/>
                    <a:p>
                      <a:pPr algn="ctr" fontAlgn="base"/>
                      <a:endParaRPr lang="it-IT" sz="1600" dirty="0">
                        <a:solidFill>
                          <a:schemeClr val="bg1"/>
                        </a:solidFill>
                        <a:effectLst/>
                        <a:latin typeface="Corbel" panose="020B0503020204020204" pitchFamily="34" charset="0"/>
                      </a:endParaRPr>
                    </a:p>
                    <a:p>
                      <a:pPr algn="ctr" fontAlgn="base"/>
                      <a:r>
                        <a:rPr lang="it-IT" sz="1600" u="sng" dirty="0">
                          <a:solidFill>
                            <a:schemeClr val="bg1"/>
                          </a:solidFill>
                          <a:effectLst/>
                          <a:latin typeface="Corbel" panose="020B0503020204020204" pitchFamily="34" charset="0"/>
                        </a:rPr>
                        <a:t>2022</a:t>
                      </a:r>
                    </a:p>
                  </a:txBody>
                  <a:tcPr marL="54864" marR="54864" marT="30480" marB="30480"/>
                </a:tc>
                <a:extLst>
                  <a:ext uri="{0D108BD9-81ED-4DB2-BD59-A6C34878D82A}">
                    <a16:rowId xmlns:a16="http://schemas.microsoft.com/office/drawing/2014/main" val="357154666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05B7AD7-0D61-5E4B-AA66-6CA180A41E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237" b="30657"/>
          <a:stretch/>
        </p:blipFill>
        <p:spPr>
          <a:xfrm>
            <a:off x="3522342" y="740824"/>
            <a:ext cx="2582693" cy="6388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FB655D2-EE9F-E441-B432-A775395F0EFA}"/>
              </a:ext>
            </a:extLst>
          </p:cNvPr>
          <p:cNvSpPr/>
          <p:nvPr/>
        </p:nvSpPr>
        <p:spPr>
          <a:xfrm>
            <a:off x="3481670" y="4827967"/>
            <a:ext cx="3193429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b="1" dirty="0" err="1"/>
              <a:t>Accordi</a:t>
            </a:r>
            <a:r>
              <a:rPr lang="en-US" b="1" dirty="0"/>
              <a:t> Quadro</a:t>
            </a:r>
          </a:p>
        </p:txBody>
      </p:sp>
    </p:spTree>
    <p:extLst>
      <p:ext uri="{BB962C8B-B14F-4D97-AF65-F5344CB8AC3E}">
        <p14:creationId xmlns:p14="http://schemas.microsoft.com/office/powerpoint/2010/main" val="372870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4816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10F77A-A934-784B-98D5-B04165DF62AC}"/>
              </a:ext>
            </a:extLst>
          </p:cNvPr>
          <p:cNvSpPr txBox="1">
            <a:spLocks/>
          </p:cNvSpPr>
          <p:nvPr/>
        </p:nvSpPr>
        <p:spPr>
          <a:xfrm>
            <a:off x="169379" y="758952"/>
            <a:ext cx="3244116" cy="6864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Dal 1955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95B4F-66A0-9541-9BD5-65B339EA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1" y="6356350"/>
            <a:ext cx="1148195" cy="36512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211FE6C-B6BF-4244-8956-C574D595FC3B}" type="slidenum"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CBB3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CBB3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1F9CB2-2366-7D4D-BA70-4E709A89E16D}"/>
              </a:ext>
            </a:extLst>
          </p:cNvPr>
          <p:cNvSpPr/>
          <p:nvPr/>
        </p:nvSpPr>
        <p:spPr>
          <a:xfrm>
            <a:off x="3509978" y="1706880"/>
            <a:ext cx="44656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INFN – </a:t>
            </a:r>
            <a:r>
              <a:rPr kumimoji="0" lang="en-US" sz="40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Sezione</a:t>
            </a:r>
            <a:r>
              <a:rPr kumimoji="0" lang="en-US" sz="40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Catania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6F1721-F81A-424F-A7A6-AB6F2B3CA161}"/>
              </a:ext>
            </a:extLst>
          </p:cNvPr>
          <p:cNvSpPr/>
          <p:nvPr/>
        </p:nvSpPr>
        <p:spPr>
          <a:xfrm>
            <a:off x="1" y="8769"/>
            <a:ext cx="909065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INFN - </a:t>
            </a:r>
            <a:r>
              <a:rPr kumimoji="0" lang="en-US" sz="44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Sezione</a:t>
            </a:r>
            <a:r>
              <a:rPr kumimoji="0" lang="en-US" sz="4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di Catania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0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Sezione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di Catania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E1161A-89DE-154A-9887-095DAF73B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8" r="30654" b="8247"/>
          <a:stretch/>
        </p:blipFill>
        <p:spPr>
          <a:xfrm>
            <a:off x="3509978" y="761999"/>
            <a:ext cx="5634022" cy="53279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028826-7A63-EA4D-B503-050285E5855D}"/>
              </a:ext>
            </a:extLst>
          </p:cNvPr>
          <p:cNvSpPr/>
          <p:nvPr/>
        </p:nvSpPr>
        <p:spPr>
          <a:xfrm>
            <a:off x="73641" y="1600312"/>
            <a:ext cx="338809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Attivita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̀ di ricerca: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Fisica delle Particelle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Fisica delle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Astroparticelle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Fisica Nucleare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Fisica Teorica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Ricerca Tecnologica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C571B-F153-3349-B751-336805A4F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274" y="5043296"/>
            <a:ext cx="3479397" cy="18564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354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building with a large rock&#10;&#10;Description automatically generated">
            <a:extLst>
              <a:ext uri="{FF2B5EF4-FFF2-40B4-BE49-F238E27FC236}">
                <a16:creationId xmlns:a16="http://schemas.microsoft.com/office/drawing/2014/main" id="{19430FBD-2DDA-6B44-B133-9F9CBBEDB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77" r="31835" b="13149"/>
          <a:stretch/>
        </p:blipFill>
        <p:spPr>
          <a:xfrm>
            <a:off x="20" y="640080"/>
            <a:ext cx="9141694" cy="571627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4816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10F77A-A934-784B-98D5-B04165DF62AC}"/>
              </a:ext>
            </a:extLst>
          </p:cNvPr>
          <p:cNvSpPr txBox="1">
            <a:spLocks/>
          </p:cNvSpPr>
          <p:nvPr/>
        </p:nvSpPr>
        <p:spPr>
          <a:xfrm>
            <a:off x="118777" y="812800"/>
            <a:ext cx="3244116" cy="51345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Dal 1976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95B4F-66A0-9541-9BD5-65B339EA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1" y="6356350"/>
            <a:ext cx="1148195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211FE6C-B6BF-4244-8956-C574D595FC3B}" type="slidenum"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CBB33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4CBB33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6F1721-F81A-424F-A7A6-AB6F2B3CA161}"/>
              </a:ext>
            </a:extLst>
          </p:cNvPr>
          <p:cNvSpPr/>
          <p:nvPr/>
        </p:nvSpPr>
        <p:spPr>
          <a:xfrm>
            <a:off x="1718441" y="-21711"/>
            <a:ext cx="74053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INFN- </a:t>
            </a:r>
            <a:r>
              <a:rPr kumimoji="0" lang="en-US" sz="4000" b="0" i="0" u="none" strike="noStrike" kern="1200" cap="none" spc="-100" normalizeH="0" baseline="0" noProof="0" dirty="0" err="1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Laboratori</a:t>
            </a:r>
            <a:r>
              <a:rPr kumimoji="0" lang="en-US" sz="4000" b="0" i="0" u="none" strike="noStrike" kern="1200" cap="none" spc="-10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-100" normalizeH="0" baseline="0" noProof="0" dirty="0" err="1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Nazionali</a:t>
            </a:r>
            <a:r>
              <a:rPr kumimoji="0" lang="en-US" sz="4000" b="0" i="0" u="none" strike="noStrike" kern="1200" cap="none" spc="-10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del Sud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39F14-7FD4-E548-8EC1-B43FA1FD11DE}"/>
              </a:ext>
            </a:extLst>
          </p:cNvPr>
          <p:cNvSpPr/>
          <p:nvPr/>
        </p:nvSpPr>
        <p:spPr>
          <a:xfrm>
            <a:off x="68871" y="1762983"/>
            <a:ext cx="33880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Attivita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̀ di ricerca: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Fisica nucleare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Fisica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Astroparticellare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Fisica Teorica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Fisica Applicata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62A70-32E6-3A4F-9DB1-A7FCEE24F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833" y="4910261"/>
            <a:ext cx="3572363" cy="16147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0463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E87FB0-169B-AF45-89CF-6BD54234C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265"/>
            <a:ext cx="9144000" cy="9494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95B4F-66A0-9541-9BD5-65B339EA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1FE6C-B6BF-4244-8956-C574D595FC3B}" type="slidenum">
              <a:rPr kumimoji="0" lang="it-IT" sz="1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10F77A-A934-784B-98D5-B04165DF62AC}"/>
              </a:ext>
            </a:extLst>
          </p:cNvPr>
          <p:cNvSpPr txBox="1">
            <a:spLocks/>
          </p:cNvSpPr>
          <p:nvPr/>
        </p:nvSpPr>
        <p:spPr>
          <a:xfrm>
            <a:off x="128196" y="2398242"/>
            <a:ext cx="8267700" cy="22829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60" normalizeH="0" baseline="0" noProof="0" dirty="0">
                <a:ln>
                  <a:noFill/>
                </a:ln>
                <a:solidFill>
                  <a:srgbClr val="4EA4E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Dal 2006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60" normalizeH="0" baseline="0" noProof="0" dirty="0">
                <a:ln>
                  <a:noFill/>
                </a:ln>
                <a:solidFill>
                  <a:srgbClr val="4EA4E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Consiglio Nazionale delle Ricerche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Istituto per la microelettronica e  microsistemi </a:t>
            </a:r>
            <a:endParaRPr kumimoji="0" lang="it-IT" sz="3200" b="0" i="0" u="none" strike="noStrike" kern="1200" cap="none" spc="-6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60" normalizeH="0" baseline="0" noProof="0" dirty="0">
                <a:ln>
                  <a:noFill/>
                </a:ln>
                <a:solidFill>
                  <a:srgbClr val="4EA4E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CNR-IMM Catania Unit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C6EEA-F2DB-5E47-A675-D8379EF7E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87" y="6183396"/>
            <a:ext cx="8669993" cy="708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215D4-6541-B546-AF74-F2B8768F9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2" y="4131518"/>
            <a:ext cx="9144000" cy="20471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F1AF86-D638-AA4F-AB15-FE097137B771}"/>
              </a:ext>
            </a:extLst>
          </p:cNvPr>
          <p:cNvSpPr/>
          <p:nvPr/>
        </p:nvSpPr>
        <p:spPr>
          <a:xfrm>
            <a:off x="5900487" y="2459504"/>
            <a:ext cx="3648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42D63"/>
                </a:solidFill>
                <a:effectLst/>
                <a:uLnTx/>
                <a:uFillTx/>
                <a:latin typeface="Arial,Bold"/>
                <a:ea typeface="+mn-ea"/>
                <a:cs typeface="+mn-cs"/>
              </a:rPr>
              <a:t>Fotonica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42D63"/>
                </a:solidFill>
                <a:effectLst/>
                <a:uLnTx/>
                <a:uFillTx/>
                <a:latin typeface="Arial,Bold"/>
                <a:ea typeface="+mn-ea"/>
                <a:cs typeface="+mn-cs"/>
              </a:rPr>
              <a:t>Fotovoltaico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42D63"/>
                </a:solidFill>
                <a:effectLst/>
                <a:uLnTx/>
                <a:uFillTx/>
                <a:latin typeface="Arial,Bold"/>
                <a:ea typeface="+mn-ea"/>
                <a:cs typeface="+mn-cs"/>
              </a:rPr>
              <a:t>Sensoristica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142D63"/>
              </a:solidFill>
              <a:effectLst/>
              <a:uLnTx/>
              <a:uFillTx/>
              <a:latin typeface="Arial,Bold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42D63"/>
                </a:solidFill>
                <a:effectLst/>
                <a:uLnTx/>
                <a:uFillTx/>
                <a:latin typeface="Arial,Bold"/>
                <a:ea typeface="+mn-ea"/>
                <a:cs typeface="+mn-cs"/>
              </a:rPr>
              <a:t>Nanomateriali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42D63"/>
                </a:solidFill>
                <a:effectLst/>
                <a:uLnTx/>
                <a:uFillTx/>
                <a:latin typeface="Arial,Bold"/>
                <a:ea typeface="+mn-ea"/>
                <a:cs typeface="+mn-cs"/>
              </a:rPr>
              <a:t> per la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142D63"/>
                </a:solidFill>
                <a:effectLst/>
                <a:uLnTx/>
                <a:uFillTx/>
                <a:latin typeface="Arial,Bold"/>
                <a:ea typeface="+mn-ea"/>
                <a:cs typeface="+mn-cs"/>
              </a:rPr>
              <a:t> purificazione dell’acqua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42D0B1-73D6-7043-AAAD-7AFAD8E4D657}"/>
              </a:ext>
            </a:extLst>
          </p:cNvPr>
          <p:cNvSpPr txBox="1">
            <a:spLocks/>
          </p:cNvSpPr>
          <p:nvPr/>
        </p:nvSpPr>
        <p:spPr>
          <a:xfrm>
            <a:off x="50799" y="66579"/>
            <a:ext cx="9126595" cy="14404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-6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Dal 1990  -  Unità di Ricerca INFM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Corbel" panose="020B0503020204020204"/>
              </a:rPr>
              <a:t>Dal 2004  -  </a:t>
            </a:r>
            <a:r>
              <a:rPr kumimoji="0" lang="it-IT" b="0" i="0" u="none" strike="noStrike" kern="1200" cap="none" spc="-6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Centro di ricerca e Sviluppo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chemeClr val="accent4">
                    <a:lumMod val="75000"/>
                  </a:schemeClr>
                </a:solidFill>
                <a:latin typeface="Corbel" panose="020B0503020204020204"/>
              </a:rPr>
              <a:t>		</a:t>
            </a:r>
            <a:r>
              <a:rPr kumimoji="0" lang="it-IT" b="0" i="0" u="none" strike="noStrike" kern="1200" cap="none" spc="-6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MATIS – INFM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schemeClr val="accent4">
                  <a:lumMod val="75000"/>
                </a:schemeClr>
              </a:solidFill>
              <a:latin typeface="Corbel" panose="020B0503020204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1200" cap="none" spc="-6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DD0BB9-709A-8741-924F-CAE996342C0B}"/>
              </a:ext>
            </a:extLst>
          </p:cNvPr>
          <p:cNvGrpSpPr/>
          <p:nvPr/>
        </p:nvGrpSpPr>
        <p:grpSpPr>
          <a:xfrm>
            <a:off x="6960641" y="584403"/>
            <a:ext cx="1527700" cy="809944"/>
            <a:chOff x="7162800" y="468518"/>
            <a:chExt cx="1964267" cy="1041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EB2100-F186-5743-8CCF-21F26723B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2067" y="468518"/>
              <a:ext cx="1905000" cy="10414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ECC5DE-2ECC-5147-AD6B-23A7A2133D84}"/>
                </a:ext>
              </a:extLst>
            </p:cNvPr>
            <p:cNvSpPr/>
            <p:nvPr/>
          </p:nvSpPr>
          <p:spPr>
            <a:xfrm>
              <a:off x="7162800" y="1120074"/>
              <a:ext cx="1003065" cy="389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6E94A-9D9B-EB4D-843F-96F0A8B6F788}"/>
              </a:ext>
            </a:extLst>
          </p:cNvPr>
          <p:cNvSpPr/>
          <p:nvPr/>
        </p:nvSpPr>
        <p:spPr>
          <a:xfrm>
            <a:off x="-135467" y="1409169"/>
            <a:ext cx="9872134" cy="151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767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607A0AB-7A2D-44AF-B876-9655821A7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C393D-764C-4624-9871-BD5C73281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481671" cy="5334001"/>
          </a:xfrm>
          <a:prstGeom prst="rect">
            <a:avLst/>
          </a:prstGeom>
          <a:solidFill>
            <a:srgbClr val="27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60490C-B5D4-9444-B3C7-936CAA853185}"/>
              </a:ext>
            </a:extLst>
          </p:cNvPr>
          <p:cNvSpPr txBox="1">
            <a:spLocks/>
          </p:cNvSpPr>
          <p:nvPr/>
        </p:nvSpPr>
        <p:spPr>
          <a:xfrm>
            <a:off x="-59944" y="170863"/>
            <a:ext cx="9031340" cy="643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00A2C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Dal 2002			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srgbClr val="00A2C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Istituto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00A2C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Nazionale di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srgbClr val="00A2C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Astrofisica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00A2C8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- INAF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7E43BA-5C29-41D2-9FC9-6269E264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8956" y="758952"/>
            <a:ext cx="2136977" cy="1830905"/>
          </a:xfrm>
          <a:prstGeom prst="rect">
            <a:avLst/>
          </a:prstGeom>
          <a:solidFill>
            <a:srgbClr val="27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D531D0-1FEC-450B-8BE2-6B242EB36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0480" y="4090151"/>
            <a:ext cx="2528959" cy="1999753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72D4B7-46FC-4C20-9A40-1C07C2F04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95B4F-66A0-9541-9BD5-65B339EA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1" y="6356350"/>
            <a:ext cx="1148195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211FE6C-B6BF-4244-8956-C574D595FC3B}" type="slidenum"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549E39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F56A58-E6B9-3D4D-B522-43B8FCEC2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" t="4" r="971" b="-7"/>
          <a:stretch/>
        </p:blipFill>
        <p:spPr>
          <a:xfrm>
            <a:off x="3850043" y="761999"/>
            <a:ext cx="4787337" cy="31914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204828-94F1-5C44-B6B7-D752FD846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31" t="-1" r="-1921" b="2"/>
          <a:stretch/>
        </p:blipFill>
        <p:spPr>
          <a:xfrm>
            <a:off x="6572743" y="4067762"/>
            <a:ext cx="2163524" cy="20881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BD92EF-6F2A-FF4C-8F4D-CFD789D1903B}"/>
              </a:ext>
            </a:extLst>
          </p:cNvPr>
          <p:cNvSpPr/>
          <p:nvPr/>
        </p:nvSpPr>
        <p:spPr>
          <a:xfrm>
            <a:off x="33897" y="1048874"/>
            <a:ext cx="329761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Attività Ricerca: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chemeClr val="bg1"/>
              </a:solidFill>
              <a:latin typeface="Dosis"/>
            </a:endParaRPr>
          </a:p>
          <a:p>
            <a:pPr>
              <a:defRPr/>
            </a:pPr>
            <a:r>
              <a:rPr lang="it-IT" sz="2400" dirty="0">
                <a:solidFill>
                  <a:schemeClr val="bg1"/>
                </a:solidFill>
                <a:latin typeface="Dosis"/>
              </a:rPr>
              <a:t>Cosmologia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>
                <a:solidFill>
                  <a:schemeClr val="bg1"/>
                </a:solidFill>
                <a:latin typeface="Dosis"/>
              </a:rPr>
              <a:t>Ammassi stellari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>
                <a:solidFill>
                  <a:schemeClr val="bg1"/>
                </a:solidFill>
                <a:latin typeface="Dosis"/>
              </a:rPr>
              <a:t>Fisica Stellare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>
                <a:solidFill>
                  <a:schemeClr val="bg1"/>
                </a:solidFill>
                <a:latin typeface="Dosis"/>
              </a:rPr>
              <a:t>Mezzo interstellare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>
                <a:solidFill>
                  <a:schemeClr val="bg1"/>
                </a:solidFill>
                <a:latin typeface="Dosis"/>
              </a:rPr>
              <a:t>Evoluzione stellare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 err="1">
                <a:solidFill>
                  <a:schemeClr val="bg1"/>
                </a:solidFill>
                <a:latin typeface="Dosis"/>
              </a:rPr>
              <a:t>Supernovae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>
                <a:solidFill>
                  <a:schemeClr val="bg1"/>
                </a:solidFill>
                <a:latin typeface="Dosis"/>
              </a:rPr>
              <a:t>Oggetti compatti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 err="1">
                <a:solidFill>
                  <a:schemeClr val="bg1"/>
                </a:solidFill>
                <a:latin typeface="Dosis"/>
              </a:rPr>
              <a:t>Spettropolarimetria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>
                <a:solidFill>
                  <a:schemeClr val="bg1"/>
                </a:solidFill>
                <a:latin typeface="Dosis"/>
              </a:rPr>
              <a:t>Plasmi astrofisici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>
                <a:solidFill>
                  <a:schemeClr val="bg1"/>
                </a:solidFill>
                <a:latin typeface="Dosis"/>
              </a:rPr>
              <a:t>Fisica Solare</a:t>
            </a:r>
            <a:br>
              <a:rPr lang="it-IT" sz="2400" dirty="0">
                <a:solidFill>
                  <a:schemeClr val="bg1"/>
                </a:solidFill>
                <a:latin typeface="Dosis"/>
              </a:rPr>
            </a:br>
            <a:r>
              <a:rPr lang="it-IT" sz="2400" dirty="0">
                <a:solidFill>
                  <a:schemeClr val="bg1"/>
                </a:solidFill>
                <a:latin typeface="Dosis"/>
              </a:rPr>
              <a:t>Space </a:t>
            </a:r>
            <a:r>
              <a:rPr lang="it-IT" sz="2400" dirty="0" err="1">
                <a:solidFill>
                  <a:schemeClr val="bg1"/>
                </a:solidFill>
                <a:latin typeface="Dosis"/>
              </a:rPr>
              <a:t>Weather</a:t>
            </a:r>
            <a:endParaRPr lang="it-IT" sz="2400" dirty="0">
              <a:solidFill>
                <a:schemeClr val="bg1"/>
              </a:solidFill>
              <a:latin typeface="Dosi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E49FE-E40C-054B-BC35-8DFF4F1F1A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709" r="12455"/>
          <a:stretch/>
        </p:blipFill>
        <p:spPr>
          <a:xfrm>
            <a:off x="2949439" y="4033896"/>
            <a:ext cx="3559118" cy="26875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78BDEA-C829-684A-A3F6-A3E5D9BBBDAF}"/>
              </a:ext>
            </a:extLst>
          </p:cNvPr>
          <p:cNvSpPr/>
          <p:nvPr/>
        </p:nvSpPr>
        <p:spPr>
          <a:xfrm>
            <a:off x="2747310" y="4104577"/>
            <a:ext cx="1968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1890 Regio Osservatorio</a:t>
            </a:r>
          </a:p>
        </p:txBody>
      </p:sp>
    </p:spTree>
    <p:extLst>
      <p:ext uri="{BB962C8B-B14F-4D97-AF65-F5344CB8AC3E}">
        <p14:creationId xmlns:p14="http://schemas.microsoft.com/office/powerpoint/2010/main" val="222755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3F006D-C3FF-7249-A6D7-CD87BA5F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084DC3-CC43-BD49-AD7F-F06AB42E978F}"/>
              </a:ext>
            </a:extLst>
          </p:cNvPr>
          <p:cNvSpPr txBox="1">
            <a:spLocks/>
          </p:cNvSpPr>
          <p:nvPr/>
        </p:nvSpPr>
        <p:spPr>
          <a:xfrm>
            <a:off x="4055962" y="181356"/>
            <a:ext cx="5007713" cy="5774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>
                <a:solidFill>
                  <a:srgbClr val="4CBB33"/>
                </a:solidFill>
              </a:rPr>
              <a:t>Missione DFA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871FB-2059-5C46-BF76-D835B3559658}"/>
              </a:ext>
            </a:extLst>
          </p:cNvPr>
          <p:cNvSpPr txBox="1"/>
          <p:nvPr/>
        </p:nvSpPr>
        <p:spPr>
          <a:xfrm>
            <a:off x="152828" y="1140070"/>
            <a:ext cx="86146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/>
              <a:t>Il DFA promuove la libertà e l’</a:t>
            </a:r>
            <a:r>
              <a:rPr lang="it-IT" sz="2000" dirty="0" err="1"/>
              <a:t>universalita</a:t>
            </a:r>
            <a:r>
              <a:rPr lang="it-IT" sz="2000" dirty="0"/>
              <a:t>̀ della </a:t>
            </a:r>
            <a:r>
              <a:rPr lang="it-IT" sz="2000" b="1" dirty="0">
                <a:solidFill>
                  <a:srgbClr val="C00000"/>
                </a:solidFill>
              </a:rPr>
              <a:t>conoscenza</a:t>
            </a:r>
            <a:r>
              <a:rPr lang="it-IT" sz="2000" dirty="0"/>
              <a:t>, così come la </a:t>
            </a:r>
            <a:r>
              <a:rPr lang="it-IT" sz="2000" b="1" dirty="0">
                <a:solidFill>
                  <a:schemeClr val="accent1"/>
                </a:solidFill>
              </a:rPr>
              <a:t>ricerca scientifica </a:t>
            </a:r>
            <a:r>
              <a:rPr lang="it-IT" sz="2000" dirty="0"/>
              <a:t>e 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l’istruzione superiore</a:t>
            </a:r>
            <a:r>
              <a:rPr lang="it-IT" sz="2000" dirty="0"/>
              <a:t>, integrando le </a:t>
            </a:r>
            <a:r>
              <a:rPr lang="it-IT" sz="2000" dirty="0" err="1"/>
              <a:t>attivita</a:t>
            </a:r>
            <a:r>
              <a:rPr lang="it-IT" sz="2000" dirty="0"/>
              <a:t>̀ di ricerca e quelle didattiche. 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Il DFA promuove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la costituzione di infrastrutture di ricerca</a:t>
            </a:r>
            <a:r>
              <a:rPr lang="it-IT" sz="2000" dirty="0"/>
              <a:t>, sia fisiche che virtuali, sia a livello nazionale che internazionale, che possano favorire l’innovazione e la crescita culturale, sociale ed economica del territorio e del Paese.</a:t>
            </a:r>
          </a:p>
          <a:p>
            <a:pPr algn="just"/>
            <a:endParaRPr lang="it-IT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9CF433-CD72-AE41-BB43-A5B5CD891A6C}"/>
              </a:ext>
            </a:extLst>
          </p:cNvPr>
          <p:cNvSpPr/>
          <p:nvPr/>
        </p:nvSpPr>
        <p:spPr>
          <a:xfrm>
            <a:off x="1456764" y="3644153"/>
            <a:ext cx="62304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Attività Strategiche:</a:t>
            </a:r>
          </a:p>
          <a:p>
            <a:pPr algn="ctr"/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C00000"/>
                </a:solidFill>
              </a:rPr>
              <a:t>Offerta formativa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</a:rPr>
              <a:t>Attivita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̀̀ di ricerca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Terza Missione</a:t>
            </a:r>
          </a:p>
        </p:txBody>
      </p:sp>
    </p:spTree>
    <p:extLst>
      <p:ext uri="{BB962C8B-B14F-4D97-AF65-F5344CB8AC3E}">
        <p14:creationId xmlns:p14="http://schemas.microsoft.com/office/powerpoint/2010/main" val="239057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6457D1-17B5-834C-AADD-11BE5C02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1FE6C-B6BF-4244-8956-C574D595FC3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54A59F-D6C8-4B46-8579-0016C6060C3F}"/>
              </a:ext>
            </a:extLst>
          </p:cNvPr>
          <p:cNvSpPr/>
          <p:nvPr/>
        </p:nvSpPr>
        <p:spPr>
          <a:xfrm>
            <a:off x="4356848" y="914682"/>
            <a:ext cx="47363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endParaRPr lang="it-IT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it-IT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it-IT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Condensed</a:t>
            </a:r>
            <a:r>
              <a:rPr lang="it-IT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it-IT" sz="240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it-IT" sz="240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it-IT" sz="2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Theoretical</a:t>
            </a:r>
            <a:r>
              <a:rPr lang="it-IT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it-IT" sz="24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Phenomena And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Applications (Erasmus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Mundus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Joint Master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- 3 </a:t>
            </a:r>
            <a:r>
              <a:rPr lang="it-IT" sz="2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just" fontAlgn="base"/>
            <a:endParaRPr lang="it-IT" sz="2400" u="sng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/>
            <a:endParaRPr lang="it-IT" sz="2400" b="0" i="0" u="sng" strike="noStrike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BBF06D-E45B-044A-AB9B-41FBBFD14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439" b="58730"/>
          <a:stretch/>
        </p:blipFill>
        <p:spPr>
          <a:xfrm>
            <a:off x="374219" y="1493252"/>
            <a:ext cx="2792314" cy="36288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D83EBC6-5C09-A049-A817-494174A42F05}"/>
              </a:ext>
            </a:extLst>
          </p:cNvPr>
          <p:cNvSpPr txBox="1">
            <a:spLocks/>
          </p:cNvSpPr>
          <p:nvPr/>
        </p:nvSpPr>
        <p:spPr>
          <a:xfrm>
            <a:off x="4582164" y="136524"/>
            <a:ext cx="4441617" cy="5774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>
                <a:solidFill>
                  <a:srgbClr val="4CBB33"/>
                </a:solidFill>
              </a:rPr>
              <a:t>Curricula Magistrale :</a:t>
            </a:r>
          </a:p>
          <a:p>
            <a:pPr algn="ctr"/>
            <a:endParaRPr lang="it-IT" sz="3200" dirty="0">
              <a:solidFill>
                <a:srgbClr val="4CBB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7973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Custom Desig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ra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1233</Words>
  <Application>Microsoft Office PowerPoint</Application>
  <PresentationFormat>Presentazione su schermo (4:3)</PresentationFormat>
  <Paragraphs>343</Paragraphs>
  <Slides>31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31</vt:i4>
      </vt:variant>
    </vt:vector>
  </HeadingPairs>
  <TitlesOfParts>
    <vt:vector size="43" baseType="lpstr">
      <vt:lpstr>Arial</vt:lpstr>
      <vt:lpstr>Arial,Bold</vt:lpstr>
      <vt:lpstr>Calibri</vt:lpstr>
      <vt:lpstr>Calibri Light</vt:lpstr>
      <vt:lpstr>Corbel</vt:lpstr>
      <vt:lpstr>Dosis</vt:lpstr>
      <vt:lpstr>Gill Sans MT</vt:lpstr>
      <vt:lpstr>inherit</vt:lpstr>
      <vt:lpstr>Wingdings 2</vt:lpstr>
      <vt:lpstr>DividendVTI</vt:lpstr>
      <vt:lpstr>Custom Design</vt:lpstr>
      <vt:lpstr>Frame</vt:lpstr>
      <vt:lpstr>Dipartimento  di  Fisica e Astronomia  «Ettore Majorana»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Collaborazioni Internazionali</vt:lpstr>
      <vt:lpstr>Presentazione standard di PowerPoint</vt:lpstr>
      <vt:lpstr>Presentazione standard di PowerPoint</vt:lpstr>
      <vt:lpstr>END</vt:lpstr>
      <vt:lpstr>Collaborazioni Internazionali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Dipartimento  di  Fisica e Astronomia  «Ettore Majorana»</dc:title>
  <dc:creator>Maria Josè Irene Lo Faro</dc:creator>
  <cp:lastModifiedBy>Roberto Barbera</cp:lastModifiedBy>
  <cp:revision>47</cp:revision>
  <dcterms:created xsi:type="dcterms:W3CDTF">2019-12-10T09:22:24Z</dcterms:created>
  <dcterms:modified xsi:type="dcterms:W3CDTF">2019-12-11T16:45:09Z</dcterms:modified>
</cp:coreProperties>
</file>