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mov" ContentType="video/quicktime"/>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4.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49.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673" r:id="rId2"/>
    <p:sldId id="2675" r:id="rId3"/>
    <p:sldId id="2652" r:id="rId4"/>
    <p:sldId id="2674" r:id="rId5"/>
    <p:sldId id="2468" r:id="rId6"/>
    <p:sldId id="2681" r:id="rId7"/>
    <p:sldId id="2484" r:id="rId8"/>
    <p:sldId id="2656" r:id="rId9"/>
    <p:sldId id="406" r:id="rId10"/>
    <p:sldId id="328" r:id="rId11"/>
    <p:sldId id="2662" r:id="rId12"/>
    <p:sldId id="2687" r:id="rId13"/>
    <p:sldId id="263" r:id="rId14"/>
    <p:sldId id="2684" r:id="rId15"/>
    <p:sldId id="2647" r:id="rId16"/>
    <p:sldId id="2643" r:id="rId17"/>
    <p:sldId id="2651" r:id="rId18"/>
    <p:sldId id="2686" r:id="rId19"/>
    <p:sldId id="2685" r:id="rId20"/>
    <p:sldId id="367" r:id="rId21"/>
    <p:sldId id="269" r:id="rId22"/>
    <p:sldId id="2692" r:id="rId23"/>
    <p:sldId id="292" r:id="rId24"/>
    <p:sldId id="2695" r:id="rId25"/>
    <p:sldId id="276" r:id="rId26"/>
    <p:sldId id="279" r:id="rId27"/>
    <p:sldId id="2691" r:id="rId28"/>
    <p:sldId id="2696" r:id="rId29"/>
    <p:sldId id="2697" r:id="rId30"/>
    <p:sldId id="293" r:id="rId31"/>
    <p:sldId id="2698" r:id="rId32"/>
    <p:sldId id="2699" r:id="rId33"/>
    <p:sldId id="2659" r:id="rId34"/>
    <p:sldId id="2688" r:id="rId35"/>
    <p:sldId id="2689" r:id="rId36"/>
    <p:sldId id="2690" r:id="rId37"/>
    <p:sldId id="2459" r:id="rId38"/>
    <p:sldId id="2481" r:id="rId39"/>
    <p:sldId id="2655" r:id="rId40"/>
    <p:sldId id="2483" r:id="rId41"/>
    <p:sldId id="2677" r:id="rId42"/>
    <p:sldId id="271" r:id="rId43"/>
    <p:sldId id="267" r:id="rId44"/>
    <p:sldId id="265" r:id="rId45"/>
    <p:sldId id="278" r:id="rId46"/>
    <p:sldId id="342" r:id="rId47"/>
    <p:sldId id="347" r:id="rId48"/>
    <p:sldId id="2680" r:id="rId49"/>
    <p:sldId id="2683" r:id="rId50"/>
    <p:sldId id="2661" r:id="rId51"/>
    <p:sldId id="2694" r:id="rId52"/>
    <p:sldId id="2682" r:id="rId53"/>
    <p:sldId id="2450" r:id="rId54"/>
    <p:sldId id="2456" r:id="rId55"/>
    <p:sldId id="2664" r:id="rId56"/>
    <p:sldId id="2644" r:id="rId57"/>
    <p:sldId id="2670" r:id="rId58"/>
    <p:sldId id="2654" r:id="rId59"/>
    <p:sldId id="2648" r:id="rId60"/>
    <p:sldId id="2496" r:id="rId61"/>
    <p:sldId id="2658" r:id="rId62"/>
    <p:sldId id="2660" r:id="rId63"/>
    <p:sldId id="2693" r:id="rId64"/>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8077"/>
    <p:restoredTop sz="95221"/>
  </p:normalViewPr>
  <p:slideViewPr>
    <p:cSldViewPr>
      <p:cViewPr varScale="1">
        <p:scale>
          <a:sx n="128" d="100"/>
          <a:sy n="128" d="100"/>
        </p:scale>
        <p:origin x="2696" y="17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632"/>
    </p:cViewPr>
  </p:sorterViewPr>
  <p:notesViewPr>
    <p:cSldViewPr snapToGrid="0" snapToObjects="1">
      <p:cViewPr varScale="1">
        <p:scale>
          <a:sx n="98" d="100"/>
          <a:sy n="98" d="100"/>
        </p:scale>
        <p:origin x="1376" y="18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5609CDA3-DA5D-4641-8C0A-9E5BAAADA2C1}" type="datetimeFigureOut">
              <a:t>30/11/19</a:t>
            </a:fld>
            <a:endParaRPr lang="it-IT"/>
          </a:p>
        </p:txBody>
      </p:sp>
      <p:sp>
        <p:nvSpPr>
          <p:cNvPr id="4" name="Segnaposto piè di pagina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AB59723A-7A99-584E-8100-586AAC0475B3}" type="slidenum">
              <a:t>‹#›</a:t>
            </a:fld>
            <a:endParaRPr lang="it-IT"/>
          </a:p>
        </p:txBody>
      </p:sp>
    </p:spTree>
    <p:extLst>
      <p:ext uri="{BB962C8B-B14F-4D97-AF65-F5344CB8AC3E}">
        <p14:creationId xmlns:p14="http://schemas.microsoft.com/office/powerpoint/2010/main" val="11487073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8FC6F0A-6659-8146-BFF0-E561793CF5C7}" type="datetimeFigureOut">
              <a:rPr lang="en-US" smtClean="0"/>
              <a:t>11/30/19</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1E49730-E499-B04E-8B4C-9215A5893410}" type="slidenum">
              <a:rPr lang="en-US" smtClean="0"/>
              <a:t>‹#›</a:t>
            </a:fld>
            <a:endParaRPr lang="en-US"/>
          </a:p>
        </p:txBody>
      </p:sp>
    </p:spTree>
    <p:extLst>
      <p:ext uri="{BB962C8B-B14F-4D97-AF65-F5344CB8AC3E}">
        <p14:creationId xmlns:p14="http://schemas.microsoft.com/office/powerpoint/2010/main" val="29044571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E49730-E499-B04E-8B4C-9215A5893410}" type="slidenum">
              <a:rPr lang="en-US" smtClean="0"/>
              <a:t>1</a:t>
            </a:fld>
            <a:endParaRPr lang="en-US"/>
          </a:p>
        </p:txBody>
      </p:sp>
    </p:spTree>
    <p:extLst>
      <p:ext uri="{BB962C8B-B14F-4D97-AF65-F5344CB8AC3E}">
        <p14:creationId xmlns:p14="http://schemas.microsoft.com/office/powerpoint/2010/main" val="945741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10</a:t>
            </a:fld>
            <a:endParaRPr lang="en-GB"/>
          </a:p>
        </p:txBody>
      </p:sp>
    </p:spTree>
    <p:extLst>
      <p:ext uri="{BB962C8B-B14F-4D97-AF65-F5344CB8AC3E}">
        <p14:creationId xmlns:p14="http://schemas.microsoft.com/office/powerpoint/2010/main" val="997473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11</a:t>
            </a:fld>
            <a:endParaRPr lang="en-GB"/>
          </a:p>
        </p:txBody>
      </p:sp>
    </p:spTree>
    <p:extLst>
      <p:ext uri="{BB962C8B-B14F-4D97-AF65-F5344CB8AC3E}">
        <p14:creationId xmlns:p14="http://schemas.microsoft.com/office/powerpoint/2010/main" val="3025276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14</a:t>
            </a:fld>
            <a:endParaRPr lang="en-GB"/>
          </a:p>
        </p:txBody>
      </p:sp>
    </p:spTree>
    <p:extLst>
      <p:ext uri="{BB962C8B-B14F-4D97-AF65-F5344CB8AC3E}">
        <p14:creationId xmlns:p14="http://schemas.microsoft.com/office/powerpoint/2010/main" val="1151003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17</a:t>
            </a:fld>
            <a:endParaRPr lang="en-GB"/>
          </a:p>
        </p:txBody>
      </p:sp>
    </p:spTree>
    <p:extLst>
      <p:ext uri="{BB962C8B-B14F-4D97-AF65-F5344CB8AC3E}">
        <p14:creationId xmlns:p14="http://schemas.microsoft.com/office/powerpoint/2010/main" val="3615851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18</a:t>
            </a:fld>
            <a:endParaRPr lang="en-GB"/>
          </a:p>
        </p:txBody>
      </p:sp>
    </p:spTree>
    <p:extLst>
      <p:ext uri="{BB962C8B-B14F-4D97-AF65-F5344CB8AC3E}">
        <p14:creationId xmlns:p14="http://schemas.microsoft.com/office/powerpoint/2010/main" val="1672371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19</a:t>
            </a:fld>
            <a:endParaRPr lang="en-GB"/>
          </a:p>
        </p:txBody>
      </p:sp>
    </p:spTree>
    <p:extLst>
      <p:ext uri="{BB962C8B-B14F-4D97-AF65-F5344CB8AC3E}">
        <p14:creationId xmlns:p14="http://schemas.microsoft.com/office/powerpoint/2010/main" val="701612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Adiabatic</a:t>
            </a:r>
            <a:r>
              <a:rPr lang="it-IT" baseline="0" dirty="0"/>
              <a:t> focsing</a:t>
            </a:r>
            <a:endParaRPr lang="it-IT" dirty="0"/>
          </a:p>
          <a:p>
            <a:endParaRPr lang="it-IT" dirty="0"/>
          </a:p>
        </p:txBody>
      </p:sp>
      <p:sp>
        <p:nvSpPr>
          <p:cNvPr id="4" name="Slide Number Placeholder 3"/>
          <p:cNvSpPr>
            <a:spLocks noGrp="1"/>
          </p:cNvSpPr>
          <p:nvPr>
            <p:ph type="sldNum" sz="quarter" idx="10"/>
          </p:nvPr>
        </p:nvSpPr>
        <p:spPr/>
        <p:txBody>
          <a:bodyPr/>
          <a:lstStyle/>
          <a:p>
            <a:fld id="{02E3A886-8F41-416D-9584-30F9E22576E4}" type="slidenum">
              <a:rPr lang="en-US" smtClean="0"/>
              <a:t>20</a:t>
            </a:fld>
            <a:endParaRPr lang="en-US"/>
          </a:p>
        </p:txBody>
      </p:sp>
    </p:spTree>
    <p:extLst>
      <p:ext uri="{BB962C8B-B14F-4D97-AF65-F5344CB8AC3E}">
        <p14:creationId xmlns:p14="http://schemas.microsoft.com/office/powerpoint/2010/main" val="2808760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22</a:t>
            </a:fld>
            <a:endParaRPr lang="en-GB"/>
          </a:p>
        </p:txBody>
      </p:sp>
    </p:spTree>
    <p:extLst>
      <p:ext uri="{BB962C8B-B14F-4D97-AF65-F5344CB8AC3E}">
        <p14:creationId xmlns:p14="http://schemas.microsoft.com/office/powerpoint/2010/main" val="371386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matching line is composed by 10 Quads</a:t>
            </a:r>
            <a:r>
              <a:rPr lang="en-US" baseline="0" dirty="0"/>
              <a:t> and its </a:t>
            </a:r>
            <a:r>
              <a:rPr lang="en-US" dirty="0"/>
              <a:t>design</a:t>
            </a:r>
            <a:r>
              <a:rPr lang="en-US" baseline="0" dirty="0"/>
              <a:t> is complicated since this line have two objectives.</a:t>
            </a:r>
            <a:br>
              <a:rPr lang="en-US" baseline="0" dirty="0"/>
            </a:br>
            <a:r>
              <a:rPr lang="en-US" baseline="0" dirty="0"/>
              <a:t>the forward… </a:t>
            </a:r>
          </a:p>
          <a:p>
            <a:r>
              <a:rPr lang="en-US" baseline="0" dirty="0"/>
              <a:t>The divergence of the backward have to be controlled To avoid emittance deg. By chromatic effects that can occur in the SC solenoid if the bunch </a:t>
            </a:r>
            <a:r>
              <a:rPr lang="en-US" baseline="0" dirty="0" err="1"/>
              <a:t>tranverse</a:t>
            </a:r>
            <a:r>
              <a:rPr lang="en-US" baseline="0" dirty="0"/>
              <a:t> dimensions are too high.</a:t>
            </a:r>
            <a:br>
              <a:rPr lang="en-US" baseline="0" dirty="0"/>
            </a:br>
            <a:endParaRPr lang="en-US" dirty="0"/>
          </a:p>
        </p:txBody>
      </p:sp>
      <p:sp>
        <p:nvSpPr>
          <p:cNvPr id="4" name="Segnaposto numero diapositiva 3"/>
          <p:cNvSpPr>
            <a:spLocks noGrp="1"/>
          </p:cNvSpPr>
          <p:nvPr>
            <p:ph type="sldNum" sz="quarter" idx="10"/>
          </p:nvPr>
        </p:nvSpPr>
        <p:spPr/>
        <p:txBody>
          <a:bodyPr/>
          <a:lstStyle/>
          <a:p>
            <a:fld id="{22F1AC61-C0BE-4947-AF82-84E8BE171637}" type="slidenum">
              <a:rPr lang="en-US" smtClean="0"/>
              <a:t>23</a:t>
            </a:fld>
            <a:endParaRPr lang="en-US"/>
          </a:p>
        </p:txBody>
      </p:sp>
    </p:spTree>
    <p:extLst>
      <p:ext uri="{BB962C8B-B14F-4D97-AF65-F5344CB8AC3E}">
        <p14:creationId xmlns:p14="http://schemas.microsoft.com/office/powerpoint/2010/main" val="856038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main parameters of the bunch in the BAC are shown In</a:t>
            </a:r>
            <a:r>
              <a:rPr lang="en-US" baseline="0" dirty="0"/>
              <a:t> this picture, looking at the green line in the upper plot we can clearly see the linear compression of the bunch. At the end of the line the peak current is multiplied by a factor of 1 hundred.</a:t>
            </a:r>
            <a:br>
              <a:rPr lang="en-US" baseline="0" dirty="0"/>
            </a:br>
            <a:endParaRPr lang="en-US" baseline="0" dirty="0"/>
          </a:p>
          <a:p>
            <a:r>
              <a:rPr lang="en-US" baseline="0" dirty="0"/>
              <a:t>The effects of the CSR kick on the bunch slices are visible at the end of the line in the increase of the projected emittance. </a:t>
            </a:r>
            <a:br>
              <a:rPr lang="en-US" baseline="0" dirty="0"/>
            </a:br>
            <a:r>
              <a:rPr lang="en-US" baseline="0" dirty="0"/>
              <a:t>However, this effect is not strong as it may seem, in fact we will see that the slice emittance is low. In all the bunch</a:t>
            </a:r>
          </a:p>
          <a:p>
            <a:r>
              <a:rPr lang="en-US" baseline="0" dirty="0"/>
              <a:t> </a:t>
            </a:r>
            <a:endParaRPr lang="en-US" dirty="0"/>
          </a:p>
        </p:txBody>
      </p:sp>
      <p:sp>
        <p:nvSpPr>
          <p:cNvPr id="4" name="Segnaposto numero diapositiva 3"/>
          <p:cNvSpPr>
            <a:spLocks noGrp="1"/>
          </p:cNvSpPr>
          <p:nvPr>
            <p:ph type="sldNum" sz="quarter" idx="10"/>
          </p:nvPr>
        </p:nvSpPr>
        <p:spPr/>
        <p:txBody>
          <a:bodyPr/>
          <a:lstStyle/>
          <a:p>
            <a:fld id="{22F1AC61-C0BE-4947-AF82-84E8BE171637}" type="slidenum">
              <a:rPr lang="en-US" smtClean="0"/>
              <a:t>24</a:t>
            </a:fld>
            <a:endParaRPr lang="en-US"/>
          </a:p>
        </p:txBody>
      </p:sp>
    </p:spTree>
    <p:extLst>
      <p:ext uri="{BB962C8B-B14F-4D97-AF65-F5344CB8AC3E}">
        <p14:creationId xmlns:p14="http://schemas.microsoft.com/office/powerpoint/2010/main" val="555005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2</a:t>
            </a:fld>
            <a:endParaRPr lang="en-GB"/>
          </a:p>
        </p:txBody>
      </p:sp>
    </p:spTree>
    <p:extLst>
      <p:ext uri="{BB962C8B-B14F-4D97-AF65-F5344CB8AC3E}">
        <p14:creationId xmlns:p14="http://schemas.microsoft.com/office/powerpoint/2010/main" val="2756552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27</a:t>
            </a:fld>
            <a:endParaRPr lang="en-GB"/>
          </a:p>
        </p:txBody>
      </p:sp>
    </p:spTree>
    <p:extLst>
      <p:ext uri="{BB962C8B-B14F-4D97-AF65-F5344CB8AC3E}">
        <p14:creationId xmlns:p14="http://schemas.microsoft.com/office/powerpoint/2010/main" val="1920129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a:t>
            </a:r>
            <a:r>
              <a:rPr lang="en-US" baseline="0" dirty="0"/>
              <a:t> preservation of the slices quality is achieved thanks to two factors</a:t>
            </a:r>
          </a:p>
          <a:p>
            <a:endParaRPr lang="en-US" baseline="0" dirty="0"/>
          </a:p>
          <a:p>
            <a:r>
              <a:rPr lang="en-US" baseline="0" dirty="0"/>
              <a:t>1- the current shaping performed in the injector reduce the CSR kick at maximum compression.</a:t>
            </a:r>
          </a:p>
          <a:p>
            <a:r>
              <a:rPr lang="en-US" baseline="0" dirty="0"/>
              <a:t>2- the HHL positioned before the matching line is used to increase the curvature of the beam as can be seen in the picture in the bottom left. </a:t>
            </a:r>
            <a:br>
              <a:rPr lang="en-US" baseline="0" dirty="0"/>
            </a:br>
            <a:r>
              <a:rPr lang="en-US" baseline="0" dirty="0"/>
              <a:t>This is done to compensate the distortion induced by the CSR emission, the effect is clearly seen comparing the shape of the final LPS with the cavity turned off (in red) and on (in blue). This increase significantly the peak current the distribution </a:t>
            </a:r>
            <a:endParaRPr lang="en-US" dirty="0"/>
          </a:p>
        </p:txBody>
      </p:sp>
      <p:sp>
        <p:nvSpPr>
          <p:cNvPr id="4" name="Segnaposto numero diapositiva 3"/>
          <p:cNvSpPr>
            <a:spLocks noGrp="1"/>
          </p:cNvSpPr>
          <p:nvPr>
            <p:ph type="sldNum" sz="quarter" idx="10"/>
          </p:nvPr>
        </p:nvSpPr>
        <p:spPr/>
        <p:txBody>
          <a:bodyPr/>
          <a:lstStyle/>
          <a:p>
            <a:fld id="{22F1AC61-C0BE-4947-AF82-84E8BE171637}" type="slidenum">
              <a:rPr lang="en-US" smtClean="0"/>
              <a:t>28</a:t>
            </a:fld>
            <a:endParaRPr lang="en-US"/>
          </a:p>
        </p:txBody>
      </p:sp>
    </p:spTree>
    <p:extLst>
      <p:ext uri="{BB962C8B-B14F-4D97-AF65-F5344CB8AC3E}">
        <p14:creationId xmlns:p14="http://schemas.microsoft.com/office/powerpoint/2010/main" val="162698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Another</a:t>
            </a:r>
            <a:r>
              <a:rPr lang="en-US" baseline="0" dirty="0"/>
              <a:t> effect of the CSR kick is the induction of residual dispersion on the beam.</a:t>
            </a:r>
            <a:br>
              <a:rPr lang="en-US" baseline="0" dirty="0"/>
            </a:br>
            <a:r>
              <a:rPr lang="en-US" baseline="0" dirty="0"/>
              <a:t>This can be quantified using the eta and eta’ parameters or looking at the centroids displacement.</a:t>
            </a:r>
          </a:p>
          <a:p>
            <a:endParaRPr lang="en-US" baseline="0" dirty="0"/>
          </a:p>
          <a:p>
            <a:r>
              <a:rPr lang="en-US" baseline="0" dirty="0"/>
              <a:t>To compensate this effect we modified the last DBA adding 2 Quads and a couple of steering magnets, we used these parameters to minimize eta and eta’ </a:t>
            </a:r>
            <a:r>
              <a:rPr lang="en-US" baseline="0" dirty="0" err="1"/>
              <a:t>nda</a:t>
            </a:r>
            <a:r>
              <a:rPr lang="en-US" baseline="0" dirty="0"/>
              <a:t> the centroids displacements from the axis. </a:t>
            </a:r>
          </a:p>
          <a:p>
            <a:endParaRPr lang="en-US" baseline="0" dirty="0"/>
          </a:p>
          <a:p>
            <a:r>
              <a:rPr lang="en-US" baseline="0" dirty="0"/>
              <a:t>As result we obtained a decrease in the projected emittance by 30% and centered back the beam on axis.</a:t>
            </a:r>
          </a:p>
          <a:p>
            <a:endParaRPr lang="en-US" dirty="0"/>
          </a:p>
        </p:txBody>
      </p:sp>
      <p:sp>
        <p:nvSpPr>
          <p:cNvPr id="4" name="Segnaposto numero diapositiva 3"/>
          <p:cNvSpPr>
            <a:spLocks noGrp="1"/>
          </p:cNvSpPr>
          <p:nvPr>
            <p:ph type="sldNum" sz="quarter" idx="10"/>
          </p:nvPr>
        </p:nvSpPr>
        <p:spPr/>
        <p:txBody>
          <a:bodyPr/>
          <a:lstStyle/>
          <a:p>
            <a:fld id="{22F1AC61-C0BE-4947-AF82-84E8BE171637}" type="slidenum">
              <a:rPr lang="en-US" smtClean="0"/>
              <a:t>29</a:t>
            </a:fld>
            <a:endParaRPr lang="en-US"/>
          </a:p>
        </p:txBody>
      </p:sp>
    </p:spTree>
    <p:extLst>
      <p:ext uri="{BB962C8B-B14F-4D97-AF65-F5344CB8AC3E}">
        <p14:creationId xmlns:p14="http://schemas.microsoft.com/office/powerpoint/2010/main" val="1428859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en-US" baseline="0" noProof="0" dirty="0"/>
              <a:t>This is the final LPS of the beam, it is interesting to note that the beam tail is the most populated part of the bunch.</a:t>
            </a:r>
          </a:p>
          <a:p>
            <a:endParaRPr lang="en-US" baseline="0" noProof="0" dirty="0"/>
          </a:p>
          <a:p>
            <a:r>
              <a:rPr lang="en-US" baseline="0" noProof="0" dirty="0"/>
              <a:t>Looking at this PS we see a really weak gain of the MBI induced by CSR.</a:t>
            </a:r>
          </a:p>
          <a:p>
            <a:endParaRPr lang="en-US" dirty="0"/>
          </a:p>
        </p:txBody>
      </p:sp>
      <p:sp>
        <p:nvSpPr>
          <p:cNvPr id="4" name="Segnaposto numero diapositiva 3"/>
          <p:cNvSpPr>
            <a:spLocks noGrp="1"/>
          </p:cNvSpPr>
          <p:nvPr>
            <p:ph type="sldNum" sz="quarter" idx="10"/>
          </p:nvPr>
        </p:nvSpPr>
        <p:spPr/>
        <p:txBody>
          <a:bodyPr/>
          <a:lstStyle/>
          <a:p>
            <a:fld id="{A7FD6060-0CF6-417E-8A82-9880CADE5FDA}" type="slidenum">
              <a:rPr lang="en-US" smtClean="0"/>
              <a:t>31</a:t>
            </a:fld>
            <a:endParaRPr lang="en-US"/>
          </a:p>
        </p:txBody>
      </p:sp>
    </p:spTree>
    <p:extLst>
      <p:ext uri="{BB962C8B-B14F-4D97-AF65-F5344CB8AC3E}">
        <p14:creationId xmlns:p14="http://schemas.microsoft.com/office/powerpoint/2010/main" val="1606762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en-US" baseline="0" noProof="0" dirty="0"/>
              <a:t>This is the slice analysis of the bunch, that shows a peak current of 1.6 kA .</a:t>
            </a:r>
            <a:br>
              <a:rPr lang="en-US" baseline="0" noProof="0" dirty="0"/>
            </a:br>
            <a:r>
              <a:rPr lang="en-US" baseline="0" noProof="0" dirty="0"/>
              <a:t>It’s interesting to note that the minimum of the emittance is in the position of the maximum of the current -</a:t>
            </a:r>
            <a:r>
              <a:rPr lang="en-US" baseline="0" noProof="0" dirty="0">
                <a:sym typeface="Wingdings" panose="05000000000000000000" pitchFamily="2" charset="2"/>
              </a:rPr>
              <a:t> really high peak brightness 9 10^16</a:t>
            </a:r>
          </a:p>
          <a:p>
            <a:r>
              <a:rPr lang="en-US" baseline="0" noProof="0" dirty="0">
                <a:sym typeface="Wingdings" panose="05000000000000000000" pitchFamily="2" charset="2"/>
              </a:rPr>
              <a:t>The main beam parameters are shown in this table, a beam cut of the portion that we expect will contribute more to the FEL emission shows 30 </a:t>
            </a:r>
            <a:r>
              <a:rPr lang="en-US" baseline="0" noProof="0" dirty="0" err="1">
                <a:sym typeface="Wingdings" panose="05000000000000000000" pitchFamily="2" charset="2"/>
              </a:rPr>
              <a:t>pC</a:t>
            </a:r>
            <a:r>
              <a:rPr lang="en-US" baseline="0" noProof="0" dirty="0">
                <a:sym typeface="Wingdings" panose="05000000000000000000" pitchFamily="2" charset="2"/>
              </a:rPr>
              <a:t> charge, really low emittance and energy spread and high current</a:t>
            </a:r>
            <a:endParaRPr lang="en-US" noProof="0" dirty="0"/>
          </a:p>
        </p:txBody>
      </p:sp>
      <p:sp>
        <p:nvSpPr>
          <p:cNvPr id="4" name="Segnaposto numero diapositiva 3"/>
          <p:cNvSpPr>
            <a:spLocks noGrp="1"/>
          </p:cNvSpPr>
          <p:nvPr>
            <p:ph type="sldNum" sz="quarter" idx="10"/>
          </p:nvPr>
        </p:nvSpPr>
        <p:spPr/>
        <p:txBody>
          <a:bodyPr/>
          <a:lstStyle/>
          <a:p>
            <a:fld id="{A7FD6060-0CF6-417E-8A82-9880CADE5FDA}" type="slidenum">
              <a:rPr lang="en-US" smtClean="0"/>
              <a:t>32</a:t>
            </a:fld>
            <a:endParaRPr lang="en-US"/>
          </a:p>
        </p:txBody>
      </p:sp>
    </p:spTree>
    <p:extLst>
      <p:ext uri="{BB962C8B-B14F-4D97-AF65-F5344CB8AC3E}">
        <p14:creationId xmlns:p14="http://schemas.microsoft.com/office/powerpoint/2010/main" val="889314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33</a:t>
            </a:fld>
            <a:endParaRPr lang="en-GB"/>
          </a:p>
        </p:txBody>
      </p:sp>
    </p:spTree>
    <p:extLst>
      <p:ext uri="{BB962C8B-B14F-4D97-AF65-F5344CB8AC3E}">
        <p14:creationId xmlns:p14="http://schemas.microsoft.com/office/powerpoint/2010/main" val="4137662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34</a:t>
            </a:fld>
            <a:endParaRPr lang="en-GB"/>
          </a:p>
        </p:txBody>
      </p:sp>
    </p:spTree>
    <p:extLst>
      <p:ext uri="{BB962C8B-B14F-4D97-AF65-F5344CB8AC3E}">
        <p14:creationId xmlns:p14="http://schemas.microsoft.com/office/powerpoint/2010/main" val="1879923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35</a:t>
            </a:fld>
            <a:endParaRPr lang="en-GB"/>
          </a:p>
        </p:txBody>
      </p:sp>
    </p:spTree>
    <p:extLst>
      <p:ext uri="{BB962C8B-B14F-4D97-AF65-F5344CB8AC3E}">
        <p14:creationId xmlns:p14="http://schemas.microsoft.com/office/powerpoint/2010/main" val="1175876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36</a:t>
            </a:fld>
            <a:endParaRPr lang="en-GB"/>
          </a:p>
        </p:txBody>
      </p:sp>
    </p:spTree>
    <p:extLst>
      <p:ext uri="{BB962C8B-B14F-4D97-AF65-F5344CB8AC3E}">
        <p14:creationId xmlns:p14="http://schemas.microsoft.com/office/powerpoint/2010/main" val="1838585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38</a:t>
            </a:fld>
            <a:endParaRPr lang="en-GB"/>
          </a:p>
        </p:txBody>
      </p:sp>
    </p:spTree>
    <p:extLst>
      <p:ext uri="{BB962C8B-B14F-4D97-AF65-F5344CB8AC3E}">
        <p14:creationId xmlns:p14="http://schemas.microsoft.com/office/powerpoint/2010/main" val="2335918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3</a:t>
            </a:fld>
            <a:endParaRPr lang="en-GB"/>
          </a:p>
        </p:txBody>
      </p:sp>
    </p:spTree>
    <p:extLst>
      <p:ext uri="{BB962C8B-B14F-4D97-AF65-F5344CB8AC3E}">
        <p14:creationId xmlns:p14="http://schemas.microsoft.com/office/powerpoint/2010/main" val="4166051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39</a:t>
            </a:fld>
            <a:endParaRPr lang="en-GB"/>
          </a:p>
        </p:txBody>
      </p:sp>
    </p:spTree>
    <p:extLst>
      <p:ext uri="{BB962C8B-B14F-4D97-AF65-F5344CB8AC3E}">
        <p14:creationId xmlns:p14="http://schemas.microsoft.com/office/powerpoint/2010/main" val="1797558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40</a:t>
            </a:fld>
            <a:endParaRPr lang="en-GB"/>
          </a:p>
        </p:txBody>
      </p:sp>
    </p:spTree>
    <p:extLst>
      <p:ext uri="{BB962C8B-B14F-4D97-AF65-F5344CB8AC3E}">
        <p14:creationId xmlns:p14="http://schemas.microsoft.com/office/powerpoint/2010/main" val="3554817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41</a:t>
            </a:fld>
            <a:endParaRPr lang="en-GB"/>
          </a:p>
        </p:txBody>
      </p:sp>
    </p:spTree>
    <p:extLst>
      <p:ext uri="{BB962C8B-B14F-4D97-AF65-F5344CB8AC3E}">
        <p14:creationId xmlns:p14="http://schemas.microsoft.com/office/powerpoint/2010/main" val="3313520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50</a:t>
            </a:fld>
            <a:endParaRPr lang="en-GB"/>
          </a:p>
        </p:txBody>
      </p:sp>
    </p:spTree>
    <p:extLst>
      <p:ext uri="{BB962C8B-B14F-4D97-AF65-F5344CB8AC3E}">
        <p14:creationId xmlns:p14="http://schemas.microsoft.com/office/powerpoint/2010/main" val="65416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F7D695F8-49C4-441A-BD09-110EA8CF4FE4}" type="slidenum">
              <a:rPr lang="it-IT" smtClean="0">
                <a:solidFill>
                  <a:prstClr val="black"/>
                </a:solidFill>
              </a:rPr>
              <a:pPr/>
              <a:t>54</a:t>
            </a:fld>
            <a:endParaRPr lang="it-IT">
              <a:solidFill>
                <a:prstClr val="black"/>
              </a:solidFill>
            </a:endParaRPr>
          </a:p>
        </p:txBody>
      </p:sp>
    </p:spTree>
    <p:extLst>
      <p:ext uri="{BB962C8B-B14F-4D97-AF65-F5344CB8AC3E}">
        <p14:creationId xmlns:p14="http://schemas.microsoft.com/office/powerpoint/2010/main" val="1182627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55</a:t>
            </a:fld>
            <a:endParaRPr lang="en-GB"/>
          </a:p>
        </p:txBody>
      </p:sp>
    </p:spTree>
    <p:extLst>
      <p:ext uri="{BB962C8B-B14F-4D97-AF65-F5344CB8AC3E}">
        <p14:creationId xmlns:p14="http://schemas.microsoft.com/office/powerpoint/2010/main" val="767718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58</a:t>
            </a:fld>
            <a:endParaRPr lang="en-GB"/>
          </a:p>
        </p:txBody>
      </p:sp>
    </p:spTree>
    <p:extLst>
      <p:ext uri="{BB962C8B-B14F-4D97-AF65-F5344CB8AC3E}">
        <p14:creationId xmlns:p14="http://schemas.microsoft.com/office/powerpoint/2010/main" val="2008071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59</a:t>
            </a:fld>
            <a:endParaRPr lang="en-GB"/>
          </a:p>
        </p:txBody>
      </p:sp>
    </p:spTree>
    <p:extLst>
      <p:ext uri="{BB962C8B-B14F-4D97-AF65-F5344CB8AC3E}">
        <p14:creationId xmlns:p14="http://schemas.microsoft.com/office/powerpoint/2010/main" val="978167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60</a:t>
            </a:fld>
            <a:endParaRPr lang="en-GB"/>
          </a:p>
        </p:txBody>
      </p:sp>
    </p:spTree>
    <p:extLst>
      <p:ext uri="{BB962C8B-B14F-4D97-AF65-F5344CB8AC3E}">
        <p14:creationId xmlns:p14="http://schemas.microsoft.com/office/powerpoint/2010/main" val="3805040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61</a:t>
            </a:fld>
            <a:endParaRPr lang="en-GB"/>
          </a:p>
        </p:txBody>
      </p:sp>
    </p:spTree>
    <p:extLst>
      <p:ext uri="{BB962C8B-B14F-4D97-AF65-F5344CB8AC3E}">
        <p14:creationId xmlns:p14="http://schemas.microsoft.com/office/powerpoint/2010/main" val="3090574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4</a:t>
            </a:fld>
            <a:endParaRPr lang="en-GB"/>
          </a:p>
        </p:txBody>
      </p:sp>
    </p:spTree>
    <p:extLst>
      <p:ext uri="{BB962C8B-B14F-4D97-AF65-F5344CB8AC3E}">
        <p14:creationId xmlns:p14="http://schemas.microsoft.com/office/powerpoint/2010/main" val="859223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62</a:t>
            </a:fld>
            <a:endParaRPr lang="en-GB"/>
          </a:p>
        </p:txBody>
      </p:sp>
    </p:spTree>
    <p:extLst>
      <p:ext uri="{BB962C8B-B14F-4D97-AF65-F5344CB8AC3E}">
        <p14:creationId xmlns:p14="http://schemas.microsoft.com/office/powerpoint/2010/main" val="4148647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63</a:t>
            </a:fld>
            <a:endParaRPr lang="en-GB"/>
          </a:p>
        </p:txBody>
      </p:sp>
    </p:spTree>
    <p:extLst>
      <p:ext uri="{BB962C8B-B14F-4D97-AF65-F5344CB8AC3E}">
        <p14:creationId xmlns:p14="http://schemas.microsoft.com/office/powerpoint/2010/main" val="570723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5</a:t>
            </a:fld>
            <a:endParaRPr lang="en-GB"/>
          </a:p>
        </p:txBody>
      </p:sp>
    </p:spTree>
    <p:extLst>
      <p:ext uri="{BB962C8B-B14F-4D97-AF65-F5344CB8AC3E}">
        <p14:creationId xmlns:p14="http://schemas.microsoft.com/office/powerpoint/2010/main" val="2473896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6</a:t>
            </a:fld>
            <a:endParaRPr lang="en-GB"/>
          </a:p>
        </p:txBody>
      </p:sp>
    </p:spTree>
    <p:extLst>
      <p:ext uri="{BB962C8B-B14F-4D97-AF65-F5344CB8AC3E}">
        <p14:creationId xmlns:p14="http://schemas.microsoft.com/office/powerpoint/2010/main" val="3949693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7</a:t>
            </a:fld>
            <a:endParaRPr lang="en-GB"/>
          </a:p>
        </p:txBody>
      </p:sp>
    </p:spTree>
    <p:extLst>
      <p:ext uri="{BB962C8B-B14F-4D97-AF65-F5344CB8AC3E}">
        <p14:creationId xmlns:p14="http://schemas.microsoft.com/office/powerpoint/2010/main" val="651411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8</a:t>
            </a:fld>
            <a:endParaRPr lang="en-GB"/>
          </a:p>
        </p:txBody>
      </p:sp>
    </p:spTree>
    <p:extLst>
      <p:ext uri="{BB962C8B-B14F-4D97-AF65-F5344CB8AC3E}">
        <p14:creationId xmlns:p14="http://schemas.microsoft.com/office/powerpoint/2010/main" val="3884701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942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838200" cy="8255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292100" y="2006600"/>
            <a:ext cx="8674100" cy="4584700"/>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259489" y="2793122"/>
            <a:ext cx="8625021" cy="70103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Times New Roman"/>
                <a:cs typeface="Times New Roman"/>
              </a:defRPr>
            </a:lvl1pPr>
          </a:lstStyle>
          <a:p>
            <a:pPr marL="12700">
              <a:lnSpc>
                <a:spcPct val="100000"/>
              </a:lnSpc>
            </a:pPr>
            <a:r>
              <a:rPr lang="en" dirty="0"/>
              <a:t>MAC Meeting - LASA - June 20, 2019</a:t>
            </a:r>
            <a:endParaRPr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CD2BA50-35DD-1045-BCEC-09FAC9F932C4}" type="datetime1">
              <a:t>30/11/19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8000"/>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Times New Roman"/>
                <a:cs typeface="Times New Roman"/>
              </a:defRPr>
            </a:lvl1pPr>
          </a:lstStyle>
          <a:p>
            <a:pPr marL="12700">
              <a:lnSpc>
                <a:spcPct val="100000"/>
              </a:lnSpc>
            </a:pPr>
            <a:r>
              <a:rPr lang="en" dirty="0"/>
              <a:t>MAC Meeting - LASA - June 20, 2019</a:t>
            </a:r>
            <a:endParaRPr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EC4BA3D-CFB2-0244-BDF9-261E061C862C}" type="datetime1">
              <a:t>30/11/19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8000"/>
                </a:solidFill>
                <a:latin typeface="Helvetica"/>
                <a:cs typeface="Helvetic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Times New Roman"/>
                <a:cs typeface="Times New Roman"/>
              </a:defRPr>
            </a:lvl1pPr>
          </a:lstStyle>
          <a:p>
            <a:pPr marL="12700">
              <a:lnSpc>
                <a:spcPct val="100000"/>
              </a:lnSpc>
            </a:pPr>
            <a:r>
              <a:rPr lang="en" dirty="0"/>
              <a:t>MAC Meeting - LASA - June 20, 2019</a:t>
            </a:r>
            <a:endParaRPr spc="-10"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B280A9F-B9AB-594E-BC0A-77D328342C53}" type="datetime1">
              <a:t>30/11/19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8000"/>
                </a:solidFill>
                <a:latin typeface="Helvetica"/>
                <a:cs typeface="Helvetica"/>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Times New Roman"/>
                <a:cs typeface="Times New Roman"/>
              </a:defRPr>
            </a:lvl1pPr>
          </a:lstStyle>
          <a:p>
            <a:pPr marL="12700">
              <a:lnSpc>
                <a:spcPct val="100000"/>
              </a:lnSpc>
            </a:pPr>
            <a:r>
              <a:rPr lang="en" dirty="0"/>
              <a:t>MAC Meeting - LASA - June 20, 2019</a:t>
            </a:r>
            <a:endParaRPr spc="-10"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7D1F91B-9BA5-2A4D-BB49-B1A5A84B7685}" type="datetime1">
              <a:t>30/11/19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Times New Roman"/>
                <a:cs typeface="Times New Roman"/>
              </a:defRPr>
            </a:lvl1pPr>
          </a:lstStyle>
          <a:p>
            <a:pPr marL="12700">
              <a:lnSpc>
                <a:spcPct val="100000"/>
              </a:lnSpc>
            </a:pPr>
            <a:r>
              <a:rPr lang="en" dirty="0"/>
              <a:t>MAC Meeting - LASA - June 20, 2019</a:t>
            </a:r>
            <a:endParaRPr spc="-10"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1B8C09B-B6D2-7B4A-A730-A2E4FA4807C1}" type="datetime1">
              <a:t>30/11/19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248D852B-B38F-184B-86C4-6E01A87D98B8}" type="datetime1">
              <a:t>30/11/19</a:t>
            </a:fld>
            <a:endParaRPr lang="en-US"/>
          </a:p>
        </p:txBody>
      </p:sp>
    </p:spTree>
    <p:extLst>
      <p:ext uri="{BB962C8B-B14F-4D97-AF65-F5344CB8AC3E}">
        <p14:creationId xmlns:p14="http://schemas.microsoft.com/office/powerpoint/2010/main" val="289212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p:txBody>
          <a:bodyPr/>
          <a:lstStyle>
            <a:lvl1pPr>
              <a:defRPr/>
            </a:lvl1pPr>
          </a:lstStyle>
          <a:p>
            <a:pPr>
              <a:defRPr/>
            </a:pPr>
            <a:fld id="{D01DF656-DDBC-BE48-9C7A-ADBF703E8E07}" type="datetime1">
              <a:t>30/11/19</a:t>
            </a:fld>
            <a:endParaRPr lang="en-US"/>
          </a:p>
        </p:txBody>
      </p:sp>
    </p:spTree>
    <p:extLst>
      <p:ext uri="{BB962C8B-B14F-4D97-AF65-F5344CB8AC3E}">
        <p14:creationId xmlns:p14="http://schemas.microsoft.com/office/powerpoint/2010/main" val="1258331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1_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822961" y="6459786"/>
            <a:ext cx="1854203" cy="276999"/>
          </a:xfrm>
          <a:prstGeom prst="rect">
            <a:avLst/>
          </a:prstGeom>
        </p:spPr>
        <p:txBody>
          <a:bodyPr/>
          <a:lstStyle/>
          <a:p>
            <a:fld id="{EC173209-8AB2-A145-964C-FBC0016439FA}" type="datetime1">
              <a:t>30/11/19</a:t>
            </a:fld>
            <a:endParaRPr lang="en-US" dirty="0"/>
          </a:p>
        </p:txBody>
      </p:sp>
      <p:sp>
        <p:nvSpPr>
          <p:cNvPr id="5" name="Footer Placeholder 4"/>
          <p:cNvSpPr>
            <a:spLocks noGrp="1"/>
          </p:cNvSpPr>
          <p:nvPr>
            <p:ph type="ftr" sz="quarter" idx="11"/>
          </p:nvPr>
        </p:nvSpPr>
        <p:spPr>
          <a:xfrm>
            <a:off x="2764639" y="14745"/>
            <a:ext cx="3617103" cy="215444"/>
          </a:xfrm>
          <a:prstGeom prst="rect">
            <a:avLst/>
          </a:prstGeom>
        </p:spPr>
        <p:txBody>
          <a:bodyPr/>
          <a:lstStyle/>
          <a:p>
            <a:r>
              <a:rPr lang="en" dirty="0"/>
              <a:t>MAC Meeting - LASA - June 20, 2019</a:t>
            </a:r>
            <a:endParaRPr lang="en-US" dirty="0"/>
          </a:p>
        </p:txBody>
      </p:sp>
      <p:sp>
        <p:nvSpPr>
          <p:cNvPr id="6" name="Slide Number Placeholder 5"/>
          <p:cNvSpPr>
            <a:spLocks noGrp="1"/>
          </p:cNvSpPr>
          <p:nvPr>
            <p:ph type="sldNum" sz="quarter" idx="12"/>
          </p:nvPr>
        </p:nvSpPr>
        <p:spPr>
          <a:xfrm>
            <a:off x="6583680" y="6377940"/>
            <a:ext cx="2103120" cy="276999"/>
          </a:xfrm>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78736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838200" cy="825500"/>
          </a:xfrm>
          <a:prstGeom prst="rect">
            <a:avLst/>
          </a:prstGeom>
          <a:blipFill>
            <a:blip r:embed="rId10" cstate="print"/>
            <a:stretch>
              <a:fillRect/>
            </a:stretch>
          </a:blipFill>
        </p:spPr>
        <p:txBody>
          <a:bodyPr wrap="square" lIns="0" tIns="0" rIns="0" bIns="0" rtlCol="0"/>
          <a:lstStyle/>
          <a:p>
            <a:endParaRPr/>
          </a:p>
        </p:txBody>
      </p:sp>
      <p:sp>
        <p:nvSpPr>
          <p:cNvPr id="2" name="Holder 2"/>
          <p:cNvSpPr>
            <a:spLocks noGrp="1"/>
          </p:cNvSpPr>
          <p:nvPr>
            <p:ph type="title"/>
          </p:nvPr>
        </p:nvSpPr>
        <p:spPr>
          <a:xfrm>
            <a:off x="1574800" y="285998"/>
            <a:ext cx="5994400" cy="330200"/>
          </a:xfrm>
          <a:prstGeom prst="rect">
            <a:avLst/>
          </a:prstGeom>
        </p:spPr>
        <p:txBody>
          <a:bodyPr wrap="square" lIns="0" tIns="0" rIns="0" bIns="0">
            <a:spAutoFit/>
          </a:bodyPr>
          <a:lstStyle>
            <a:lvl1pPr>
              <a:defRPr sz="2400" b="1" i="0">
                <a:solidFill>
                  <a:srgbClr val="008000"/>
                </a:solidFill>
                <a:latin typeface="Helvetica"/>
                <a:cs typeface="Helvetica"/>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8100" y="6635750"/>
            <a:ext cx="2075180" cy="203200"/>
          </a:xfrm>
          <a:prstGeom prst="rect">
            <a:avLst/>
          </a:prstGeom>
        </p:spPr>
        <p:txBody>
          <a:bodyPr wrap="square" lIns="0" tIns="0" rIns="0" bIns="0">
            <a:spAutoFit/>
          </a:bodyPr>
          <a:lstStyle>
            <a:lvl1pPr>
              <a:defRPr sz="1400" b="0" i="0">
                <a:solidFill>
                  <a:schemeClr val="tx1"/>
                </a:solidFill>
                <a:latin typeface="Times New Roman"/>
                <a:cs typeface="Times New Roman"/>
              </a:defRPr>
            </a:lvl1pPr>
          </a:lstStyle>
          <a:p>
            <a:pPr marL="12700">
              <a:lnSpc>
                <a:spcPct val="100000"/>
              </a:lnSpc>
            </a:pPr>
            <a:r>
              <a:rPr lang="en" dirty="0"/>
              <a:t>MAC Meeting - LASA - June 20, 2019</a:t>
            </a:r>
            <a:endParaRPr spc="-10"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961D8150-9C18-7549-8AB1-C8EFAEC019AA}" type="datetime1">
              <a:t>30/11/19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1" r:id="rId8"/>
  </p:sldLayoutIdLst>
  <p:hf sldNum="0"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11" Type="http://schemas.openxmlformats.org/officeDocument/2006/relationships/image" Target="../media/image4.jp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emf"/></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60.wmf"/><Relationship Id="rId2" Type="http://schemas.openxmlformats.org/officeDocument/2006/relationships/slideLayout" Target="../slideLayouts/slideLayout2.xml"/><Relationship Id="rId16" Type="http://schemas.openxmlformats.org/officeDocument/2006/relationships/image" Target="../media/image4.jpg"/><Relationship Id="rId1" Type="http://schemas.openxmlformats.org/officeDocument/2006/relationships/vmlDrawing" Target="../drawings/vmlDrawing2.vml"/><Relationship Id="rId6" Type="http://schemas.openxmlformats.org/officeDocument/2006/relationships/image" Target="../media/image57.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image" Target="../media/image29.png"/><Relationship Id="rId10" Type="http://schemas.openxmlformats.org/officeDocument/2006/relationships/image" Target="../media/image59.wmf"/><Relationship Id="rId4" Type="http://schemas.openxmlformats.org/officeDocument/2006/relationships/image" Target="../media/image56.wmf"/><Relationship Id="rId9" Type="http://schemas.openxmlformats.org/officeDocument/2006/relationships/oleObject" Target="../embeddings/oleObject5.bin"/><Relationship Id="rId14" Type="http://schemas.openxmlformats.org/officeDocument/2006/relationships/image" Target="../media/image61.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66.wmf"/><Relationship Id="rId3" Type="http://schemas.openxmlformats.org/officeDocument/2006/relationships/oleObject" Target="../embeddings/oleObject8.bin"/><Relationship Id="rId7" Type="http://schemas.openxmlformats.org/officeDocument/2006/relationships/image" Target="../media/image63.wmf"/><Relationship Id="rId12" Type="http://schemas.openxmlformats.org/officeDocument/2006/relationships/oleObject" Target="../embeddings/oleObject12.bin"/><Relationship Id="rId2" Type="http://schemas.openxmlformats.org/officeDocument/2006/relationships/slideLayout" Target="../slideLayouts/slideLayout2.xml"/><Relationship Id="rId16" Type="http://schemas.openxmlformats.org/officeDocument/2006/relationships/image" Target="../media/image4.jpg"/><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65.wmf"/><Relationship Id="rId5" Type="http://schemas.openxmlformats.org/officeDocument/2006/relationships/image" Target="../media/image29.png"/><Relationship Id="rId15" Type="http://schemas.openxmlformats.org/officeDocument/2006/relationships/image" Target="../media/image67.wmf"/><Relationship Id="rId10" Type="http://schemas.openxmlformats.org/officeDocument/2006/relationships/oleObject" Target="../embeddings/oleObject11.bin"/><Relationship Id="rId4" Type="http://schemas.openxmlformats.org/officeDocument/2006/relationships/image" Target="../media/image62.wmf"/><Relationship Id="rId9" Type="http://schemas.openxmlformats.org/officeDocument/2006/relationships/image" Target="../media/image64.wmf"/><Relationship Id="rId14" Type="http://schemas.openxmlformats.org/officeDocument/2006/relationships/oleObject" Target="../embeddings/oleObject13.bin"/></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54.png"/><Relationship Id="rId4" Type="http://schemas.openxmlformats.org/officeDocument/2006/relationships/image" Target="../media/image70.gif"/></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6.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3.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4.xml"/><Relationship Id="rId7" Type="http://schemas.openxmlformats.org/officeDocument/2006/relationships/image" Target="../media/image16.tif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tiff"/><Relationship Id="rId9" Type="http://schemas.openxmlformats.org/officeDocument/2006/relationships/image" Target="../media/image13.emf"/></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4.jp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slideLayout" Target="../slideLayouts/slideLayout6.xml"/><Relationship Id="rId7" Type="http://schemas.openxmlformats.org/officeDocument/2006/relationships/image" Target="../media/image124.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3.png"/><Relationship Id="rId5" Type="http://schemas.openxmlformats.org/officeDocument/2006/relationships/image" Target="../media/image122.jpg"/><Relationship Id="rId10" Type="http://schemas.openxmlformats.org/officeDocument/2006/relationships/image" Target="../media/image127.jpeg"/><Relationship Id="rId4" Type="http://schemas.openxmlformats.org/officeDocument/2006/relationships/notesSlide" Target="../notesSlides/notesSlide34.xml"/><Relationship Id="rId9" Type="http://schemas.openxmlformats.org/officeDocument/2006/relationships/image" Target="../media/image126.jpe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128.png"/><Relationship Id="rId4" Type="http://schemas.openxmlformats.org/officeDocument/2006/relationships/image" Target="../media/image4.jpg"/></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131.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133.png"/><Relationship Id="rId4" Type="http://schemas.openxmlformats.org/officeDocument/2006/relationships/image" Target="../media/image4.jp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134.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35.gif"/><Relationship Id="rId4" Type="http://schemas.openxmlformats.org/officeDocument/2006/relationships/image" Target="../media/image4.jp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1.jpeg"/><Relationship Id="rId7"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 Box 4"/>
          <p:cNvSpPr txBox="1">
            <a:spLocks noChangeArrowheads="1"/>
          </p:cNvSpPr>
          <p:nvPr/>
        </p:nvSpPr>
        <p:spPr bwMode="auto">
          <a:xfrm>
            <a:off x="198240" y="1905000"/>
            <a:ext cx="864096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i="1" u="sng"/>
              <a:t>Luca Serafini</a:t>
            </a:r>
            <a:r>
              <a:rPr lang="en-US" sz="1800" i="1"/>
              <a:t> –  INFN-Milan and University of Milan –</a:t>
            </a:r>
          </a:p>
          <a:p>
            <a:pPr algn="ctr"/>
            <a:r>
              <a:rPr lang="en-US" sz="1800"/>
              <a:t>on behalf of MariX-C.D.R. Collaboration</a:t>
            </a:r>
          </a:p>
        </p:txBody>
      </p:sp>
      <p:grpSp>
        <p:nvGrpSpPr>
          <p:cNvPr id="8" name="Group 7">
            <a:extLst>
              <a:ext uri="{FF2B5EF4-FFF2-40B4-BE49-F238E27FC236}">
                <a16:creationId xmlns:a16="http://schemas.microsoft.com/office/drawing/2014/main" id="{465060DB-7C63-BA49-955A-D71E467847A9}"/>
              </a:ext>
            </a:extLst>
          </p:cNvPr>
          <p:cNvGrpSpPr/>
          <p:nvPr/>
        </p:nvGrpSpPr>
        <p:grpSpPr>
          <a:xfrm>
            <a:off x="485557" y="3050990"/>
            <a:ext cx="7820243" cy="3346711"/>
            <a:chOff x="1676400" y="3050990"/>
            <a:chExt cx="7820243" cy="3346711"/>
          </a:xfrm>
        </p:grpSpPr>
        <p:pic>
          <p:nvPicPr>
            <p:cNvPr id="4" name="Picture 3">
              <a:extLst>
                <a:ext uri="{FF2B5EF4-FFF2-40B4-BE49-F238E27FC236}">
                  <a16:creationId xmlns:a16="http://schemas.microsoft.com/office/drawing/2014/main" id="{B221A97A-6CE9-9649-A224-66411644D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519872"/>
              <a:ext cx="5316229" cy="2877829"/>
            </a:xfrm>
            <a:prstGeom prst="rect">
              <a:avLst/>
            </a:prstGeom>
          </p:spPr>
        </p:pic>
        <p:sp>
          <p:nvSpPr>
            <p:cNvPr id="5" name="TextBox 4">
              <a:extLst>
                <a:ext uri="{FF2B5EF4-FFF2-40B4-BE49-F238E27FC236}">
                  <a16:creationId xmlns:a16="http://schemas.microsoft.com/office/drawing/2014/main" id="{C6B1CF1D-2CCC-FF41-8ACE-2D2DCBDB9F2E}"/>
                </a:ext>
              </a:extLst>
            </p:cNvPr>
            <p:cNvSpPr txBox="1"/>
            <p:nvPr/>
          </p:nvSpPr>
          <p:spPr>
            <a:xfrm>
              <a:off x="1752600" y="3050990"/>
              <a:ext cx="7744043" cy="523220"/>
            </a:xfrm>
            <a:prstGeom prst="rect">
              <a:avLst/>
            </a:prstGeom>
            <a:noFill/>
          </p:spPr>
          <p:txBody>
            <a:bodyPr wrap="none" rtlCol="0">
              <a:spAutoFit/>
            </a:bodyPr>
            <a:lstStyle/>
            <a:p>
              <a:r>
                <a:rPr lang="it-IT" sz="2800" b="1">
                  <a:solidFill>
                    <a:srgbClr val="C00000"/>
                  </a:solidFill>
                  <a:effectLst>
                    <a:glow rad="63500">
                      <a:schemeClr val="accent1">
                        <a:satMod val="175000"/>
                        <a:alpha val="40000"/>
                      </a:schemeClr>
                    </a:glow>
                  </a:effectLst>
                  <a:latin typeface="Cooper Black" panose="0208090404030B020404" pitchFamily="18" charset="77"/>
                </a:rPr>
                <a:t>The Challenge: </a:t>
              </a:r>
              <a:r>
                <a:rPr lang="it-IT" b="1">
                  <a:solidFill>
                    <a:srgbClr val="C00000"/>
                  </a:solidFill>
                  <a:effectLst>
                    <a:glow rad="63500">
                      <a:schemeClr val="accent1">
                        <a:satMod val="175000"/>
                        <a:alpha val="40000"/>
                      </a:schemeClr>
                    </a:glow>
                  </a:effectLst>
                  <a:latin typeface="Cooper Black" panose="0208090404030B020404" pitchFamily="18" charset="77"/>
                </a:rPr>
                <a:t>sustainable CW coherent X-ray FEL &amp; ICS</a:t>
              </a:r>
            </a:p>
          </p:txBody>
        </p:sp>
      </p:grpSp>
      <p:pic>
        <p:nvPicPr>
          <p:cNvPr id="7" name="Picture 6">
            <a:extLst>
              <a:ext uri="{FF2B5EF4-FFF2-40B4-BE49-F238E27FC236}">
                <a16:creationId xmlns:a16="http://schemas.microsoft.com/office/drawing/2014/main" id="{9A88E909-9064-9F40-89C0-800ACF30B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5" name="Rectangle 2">
            <a:extLst>
              <a:ext uri="{FF2B5EF4-FFF2-40B4-BE49-F238E27FC236}">
                <a16:creationId xmlns:a16="http://schemas.microsoft.com/office/drawing/2014/main" id="{713C794C-3E8A-AA41-A7A6-D8A4492EFFD7}"/>
              </a:ext>
            </a:extLst>
          </p:cNvPr>
          <p:cNvSpPr txBox="1">
            <a:spLocks noChangeArrowheads="1"/>
          </p:cNvSpPr>
          <p:nvPr/>
        </p:nvSpPr>
        <p:spPr>
          <a:xfrm>
            <a:off x="228600" y="685800"/>
            <a:ext cx="8839200" cy="990600"/>
          </a:xfrm>
          <a:prstGeom prst="rect">
            <a:avLst/>
          </a:prstGeom>
        </p:spPr>
        <p:txBody>
          <a:bodyPr/>
          <a:lstStyle>
            <a:lvl1pPr>
              <a:defRPr>
                <a:latin typeface="+mj-lt"/>
                <a:ea typeface="+mj-ea"/>
                <a:cs typeface="+mj-cs"/>
              </a:defRPr>
            </a:lvl1pPr>
          </a:lstStyle>
          <a:p>
            <a:pPr algn="ctr" defTabSz="914400"/>
            <a:r>
              <a:rPr lang="en" sz="2400" b="1" i="1" kern="0">
                <a:solidFill>
                  <a:srgbClr val="FF0000"/>
                </a:solidFill>
                <a:latin typeface="Times" charset="0"/>
                <a:ea typeface="ＭＳ Ｐゴシック" charset="0"/>
              </a:rPr>
              <a:t>MariX: Conceptual Design Report of a Multi-disciplinary Advanced Research Infrastructure for the generation and application of X-rays</a:t>
            </a:r>
          </a:p>
        </p:txBody>
      </p:sp>
      <p:sp>
        <p:nvSpPr>
          <p:cNvPr id="12" name="Footer Placeholder 1">
            <a:extLst>
              <a:ext uri="{FF2B5EF4-FFF2-40B4-BE49-F238E27FC236}">
                <a16:creationId xmlns:a16="http://schemas.microsoft.com/office/drawing/2014/main" id="{9B7B355F-7F8B-3948-B0D1-A275430911D9}"/>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
        <p:nvSpPr>
          <p:cNvPr id="14" name="Rectangle 13">
            <a:extLst>
              <a:ext uri="{FF2B5EF4-FFF2-40B4-BE49-F238E27FC236}">
                <a16:creationId xmlns:a16="http://schemas.microsoft.com/office/drawing/2014/main" id="{9E20A29D-D414-0446-98B7-46B4AA3D2018}"/>
              </a:ext>
            </a:extLst>
          </p:cNvPr>
          <p:cNvSpPr/>
          <p:nvPr/>
        </p:nvSpPr>
        <p:spPr>
          <a:xfrm>
            <a:off x="4988410" y="5124271"/>
            <a:ext cx="3867790" cy="1200329"/>
          </a:xfrm>
          <a:prstGeom prst="rect">
            <a:avLst/>
          </a:prstGeom>
        </p:spPr>
        <p:txBody>
          <a:bodyPr wrap="none">
            <a:spAutoFit/>
          </a:bodyPr>
          <a:lstStyle/>
          <a:p>
            <a:r>
              <a:rPr lang="en-US" b="1">
                <a:solidFill>
                  <a:srgbClr val="FF0000"/>
                </a:solidFill>
                <a:cs typeface="Symbol" charset="0"/>
              </a:rPr>
              <a:t>multi MW electron beams with</a:t>
            </a:r>
          </a:p>
          <a:p>
            <a:r>
              <a:rPr lang="en-US" b="1">
                <a:solidFill>
                  <a:srgbClr val="FF0000"/>
                </a:solidFill>
                <a:cs typeface="Symbol" charset="0"/>
              </a:rPr>
              <a:t>recovery/recirculation to keep</a:t>
            </a:r>
          </a:p>
          <a:p>
            <a:r>
              <a:rPr lang="en-US" b="1">
                <a:solidFill>
                  <a:srgbClr val="FF0000"/>
                </a:solidFill>
              </a:rPr>
              <a:t>power consumption / radio-protection</a:t>
            </a:r>
          </a:p>
          <a:p>
            <a:r>
              <a:rPr lang="en-US" b="1">
                <a:solidFill>
                  <a:srgbClr val="FF0000"/>
                </a:solidFill>
              </a:rPr>
              <a:t>below 100 kW</a:t>
            </a:r>
            <a:endParaRPr lang="it-IT"/>
          </a:p>
        </p:txBody>
      </p:sp>
    </p:spTree>
    <p:extLst>
      <p:ext uri="{BB962C8B-B14F-4D97-AF65-F5344CB8AC3E}">
        <p14:creationId xmlns:p14="http://schemas.microsoft.com/office/powerpoint/2010/main" val="12247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3"/>
          <p:cNvSpPr>
            <a:spLocks noChangeArrowheads="1"/>
          </p:cNvSpPr>
          <p:nvPr/>
        </p:nvSpPr>
        <p:spPr bwMode="auto">
          <a:xfrm>
            <a:off x="152400" y="1219200"/>
            <a:ext cx="88392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120000"/>
              </a:lnSpc>
              <a:spcBef>
                <a:spcPct val="20000"/>
              </a:spcBef>
              <a:buFont typeface="Arial" charset="0"/>
              <a:buChar char="•"/>
            </a:pPr>
            <a:r>
              <a:rPr lang="en-US" sz="2400" b="1">
                <a:solidFill>
                  <a:srgbClr val="0000FF"/>
                </a:solidFill>
                <a:cs typeface="Symbol" charset="0"/>
              </a:rPr>
              <a:t>High resolution low dose Radio-logical Imaging (&lt;100 </a:t>
            </a:r>
            <a:r>
              <a:rPr lang="en-US" sz="2400" b="1">
                <a:solidFill>
                  <a:srgbClr val="0000FF"/>
                </a:solidFill>
                <a:latin typeface="Symbol" charset="2"/>
                <a:ea typeface="Symbol" charset="2"/>
                <a:cs typeface="Symbol" charset="2"/>
              </a:rPr>
              <a:t>m</a:t>
            </a:r>
            <a:r>
              <a:rPr lang="en-US" sz="2400" b="1">
                <a:solidFill>
                  <a:srgbClr val="0000FF"/>
                </a:solidFill>
                <a:cs typeface="Symbol" charset="0"/>
              </a:rPr>
              <a:t>m) with mono-chromatic X-rays up to 150 keV: mammography, 2 color angiography, radio-therapy with auger electrons on cis-platine, CAT 3D imaging of Cult.Herit./Archeological/Paleontological samples</a:t>
            </a:r>
          </a:p>
          <a:p>
            <a:pPr marL="342900" indent="-342900">
              <a:lnSpc>
                <a:spcPct val="120000"/>
              </a:lnSpc>
              <a:spcBef>
                <a:spcPct val="20000"/>
              </a:spcBef>
              <a:buFont typeface="Arial" charset="0"/>
              <a:buChar char="•"/>
            </a:pPr>
            <a:r>
              <a:rPr lang="en-US" sz="2400" b="1">
                <a:solidFill>
                  <a:srgbClr val="00B050"/>
                </a:solidFill>
                <a:cs typeface="Symbol" charset="0"/>
              </a:rPr>
              <a:t>Time resolved spectroscopy with fs coherent X-rays up to 8 keV  @ 1 MHz rep rate: catalisys and chemistry in solvents, structure of nano-objects from coherent diffraction, bio-chemistry @ atomic and fs scale, pump&amp;probe spectroscopy of strongly correlated materials, magnetism, superconductivity, topological materials, materials under strong spin-orbit interaction. Protein Crystallography with single-shot imaging (flash-and-destroy)</a:t>
            </a:r>
          </a:p>
        </p:txBody>
      </p:sp>
      <p:sp>
        <p:nvSpPr>
          <p:cNvPr id="8" name="Rettangolo 1"/>
          <p:cNvSpPr/>
          <p:nvPr/>
        </p:nvSpPr>
        <p:spPr>
          <a:xfrm>
            <a:off x="152400" y="76200"/>
            <a:ext cx="7924800" cy="1178143"/>
          </a:xfrm>
          <a:prstGeom prst="rect">
            <a:avLst/>
          </a:prstGeom>
        </p:spPr>
        <p:txBody>
          <a:bodyPr wrap="square">
            <a:spAutoFit/>
          </a:bodyPr>
          <a:lstStyle/>
          <a:p>
            <a:pPr algn="ctr" eaLnBrk="1" hangingPunct="1">
              <a:lnSpc>
                <a:spcPct val="120000"/>
              </a:lnSpc>
              <a:spcBef>
                <a:spcPct val="20000"/>
              </a:spcBef>
            </a:pPr>
            <a:r>
              <a:rPr lang="en-US" sz="2800" b="1">
                <a:solidFill>
                  <a:srgbClr val="FF0000"/>
                </a:solidFill>
              </a:rPr>
              <a:t>Scientific/Clinical Case: </a:t>
            </a:r>
            <a:r>
              <a:rPr lang="en-US" sz="2800" b="1">
                <a:solidFill>
                  <a:srgbClr val="FF0000"/>
                </a:solidFill>
                <a:cs typeface="Symbol" charset="0"/>
              </a:rPr>
              <a:t>2 Research Fields </a:t>
            </a:r>
          </a:p>
          <a:p>
            <a:pPr algn="ctr" eaLnBrk="1" hangingPunct="1">
              <a:lnSpc>
                <a:spcPct val="120000"/>
              </a:lnSpc>
              <a:spcBef>
                <a:spcPct val="20000"/>
              </a:spcBef>
            </a:pPr>
            <a:r>
              <a:rPr lang="en-US" sz="2800" b="1">
                <a:solidFill>
                  <a:srgbClr val="FF0000"/>
                </a:solidFill>
                <a:cs typeface="Symbol" charset="0"/>
              </a:rPr>
              <a:t>enabled by MariX originality (Compton+FEL in CW)</a:t>
            </a:r>
          </a:p>
        </p:txBody>
      </p:sp>
      <p:pic>
        <p:nvPicPr>
          <p:cNvPr id="10" name="Picture 9">
            <a:extLst>
              <a:ext uri="{FF2B5EF4-FFF2-40B4-BE49-F238E27FC236}">
                <a16:creationId xmlns:a16="http://schemas.microsoft.com/office/drawing/2014/main" id="{BDB652FF-53F0-D644-B580-6AB920861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726449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1F127124-CC29-EF4A-A694-A74F9A995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28965"/>
            <a:ext cx="9144000" cy="5243235"/>
          </a:xfrm>
          <a:prstGeom prst="rect">
            <a:avLst/>
          </a:prstGeom>
        </p:spPr>
      </p:pic>
      <p:sp>
        <p:nvSpPr>
          <p:cNvPr id="9" name="Text Box 6">
            <a:extLst>
              <a:ext uri="{FF2B5EF4-FFF2-40B4-BE49-F238E27FC236}">
                <a16:creationId xmlns:a16="http://schemas.microsoft.com/office/drawing/2014/main" id="{28F0EA09-14F8-7541-8F27-FEDB25976AB4}"/>
              </a:ext>
            </a:extLst>
          </p:cNvPr>
          <p:cNvSpPr txBox="1">
            <a:spLocks noChangeArrowheads="1"/>
          </p:cNvSpPr>
          <p:nvPr/>
        </p:nvSpPr>
        <p:spPr bwMode="auto">
          <a:xfrm>
            <a:off x="6629400" y="6488668"/>
            <a:ext cx="2476127"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Giorgio Rossi</a:t>
            </a:r>
            <a:endParaRPr lang="en-US"/>
          </a:p>
        </p:txBody>
      </p:sp>
      <p:sp>
        <p:nvSpPr>
          <p:cNvPr id="8" name="Footer Placeholder 1">
            <a:extLst>
              <a:ext uri="{FF2B5EF4-FFF2-40B4-BE49-F238E27FC236}">
                <a16:creationId xmlns:a16="http://schemas.microsoft.com/office/drawing/2014/main" id="{75408D96-D484-5B45-92B4-7CFFCCDA0FB6}"/>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1886759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857250"/>
            <a:ext cx="9078278" cy="11049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a:off x="197514" y="914400"/>
            <a:ext cx="8036367" cy="1015663"/>
          </a:xfrm>
          <a:prstGeom prst="rect">
            <a:avLst/>
          </a:prstGeom>
        </p:spPr>
        <p:txBody>
          <a:bodyPr wrap="none">
            <a:spAutoFit/>
          </a:bodyPr>
          <a:lstStyle/>
          <a:p>
            <a:pPr algn="ctr"/>
            <a:r>
              <a:rPr lang="it-IT" sz="3000" b="1" dirty="0" err="1">
                <a:solidFill>
                  <a:srgbClr val="0070C0"/>
                </a:solidFill>
                <a:latin typeface="Times New Roman" panose="02020603050405020304" pitchFamily="18" charset="0"/>
                <a:cs typeface="Times New Roman" panose="02020603050405020304" pitchFamily="18" charset="0"/>
              </a:rPr>
              <a:t>Comparison</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between</a:t>
            </a:r>
            <a:r>
              <a:rPr lang="it-IT" sz="3000" b="1" dirty="0">
                <a:solidFill>
                  <a:srgbClr val="0070C0"/>
                </a:solidFill>
                <a:latin typeface="Times New Roman" panose="02020603050405020304" pitchFamily="18" charset="0"/>
                <a:cs typeface="Times New Roman" panose="02020603050405020304" pitchFamily="18" charset="0"/>
              </a:rPr>
              <a:t> X-</a:t>
            </a:r>
            <a:r>
              <a:rPr lang="it-IT" sz="3000" b="1" dirty="0" err="1">
                <a:solidFill>
                  <a:srgbClr val="0070C0"/>
                </a:solidFill>
                <a:latin typeface="Times New Roman" panose="02020603050405020304" pitchFamily="18" charset="0"/>
                <a:cs typeface="Times New Roman" panose="02020603050405020304" pitchFamily="18" charset="0"/>
              </a:rPr>
              <a:t>FELs</a:t>
            </a:r>
          </a:p>
          <a:p>
            <a:pPr algn="ctr"/>
            <a:r>
              <a:rPr lang="it-IT" sz="3000" b="1" dirty="0" err="1">
                <a:solidFill>
                  <a:srgbClr val="0070C0"/>
                </a:solidFill>
                <a:latin typeface="Times New Roman" panose="02020603050405020304" pitchFamily="18" charset="0"/>
                <a:cs typeface="Times New Roman" panose="02020603050405020304" pitchFamily="18" charset="0"/>
              </a:rPr>
              <a:t>Electron Beam Energy to radiate at ~ Angstrom</a:t>
            </a:r>
          </a:p>
        </p:txBody>
      </p:sp>
      <p:graphicFrame>
        <p:nvGraphicFramePr>
          <p:cNvPr id="9" name="Tabella 8"/>
          <p:cNvGraphicFramePr>
            <a:graphicFrameLocks noGrp="1"/>
          </p:cNvGraphicFramePr>
          <p:nvPr>
            <p:extLst>
              <p:ext uri="{D42A27DB-BD31-4B8C-83A1-F6EECF244321}">
                <p14:modId xmlns:p14="http://schemas.microsoft.com/office/powerpoint/2010/main" val="626947542"/>
              </p:ext>
            </p:extLst>
          </p:nvPr>
        </p:nvGraphicFramePr>
        <p:xfrm>
          <a:off x="1222312" y="3346937"/>
          <a:ext cx="6447360" cy="2971802"/>
        </p:xfrm>
        <a:graphic>
          <a:graphicData uri="http://schemas.openxmlformats.org/drawingml/2006/table">
            <a:tbl>
              <a:tblPr firstRow="1" bandRow="1">
                <a:tableStyleId>{5C22544A-7EE6-4342-B048-85BDC9FD1C3A}</a:tableStyleId>
              </a:tblPr>
              <a:tblGrid>
                <a:gridCol w="1150140">
                  <a:extLst>
                    <a:ext uri="{9D8B030D-6E8A-4147-A177-3AD203B41FA5}">
                      <a16:colId xmlns:a16="http://schemas.microsoft.com/office/drawing/2014/main" val="1362055675"/>
                    </a:ext>
                  </a:extLst>
                </a:gridCol>
                <a:gridCol w="1851031">
                  <a:extLst>
                    <a:ext uri="{9D8B030D-6E8A-4147-A177-3AD203B41FA5}">
                      <a16:colId xmlns:a16="http://schemas.microsoft.com/office/drawing/2014/main" val="2576708051"/>
                    </a:ext>
                  </a:extLst>
                </a:gridCol>
                <a:gridCol w="1769665">
                  <a:extLst>
                    <a:ext uri="{9D8B030D-6E8A-4147-A177-3AD203B41FA5}">
                      <a16:colId xmlns:a16="http://schemas.microsoft.com/office/drawing/2014/main" val="1818497601"/>
                    </a:ext>
                  </a:extLst>
                </a:gridCol>
                <a:gridCol w="1676524">
                  <a:extLst>
                    <a:ext uri="{9D8B030D-6E8A-4147-A177-3AD203B41FA5}">
                      <a16:colId xmlns:a16="http://schemas.microsoft.com/office/drawing/2014/main" val="3104679206"/>
                    </a:ext>
                  </a:extLst>
                </a:gridCol>
              </a:tblGrid>
              <a:tr h="647487">
                <a:tc>
                  <a:txBody>
                    <a:bodyPr/>
                    <a:lstStyle/>
                    <a:p>
                      <a:pPr algn="ctr"/>
                      <a:endParaRPr lang="it-IT" sz="1400" dirty="0">
                        <a:solidFill>
                          <a:schemeClr val="tx1"/>
                        </a:solidFill>
                        <a:latin typeface="Times New Roman" panose="02020603050405020304" pitchFamily="18" charset="0"/>
                        <a:cs typeface="Times New Roman" panose="02020603050405020304" pitchFamily="18" charset="0"/>
                      </a:endParaRPr>
                    </a:p>
                    <a:p>
                      <a:pPr algn="ctr"/>
                      <a:r>
                        <a:rPr lang="it-IT" sz="1400" dirty="0">
                          <a:solidFill>
                            <a:schemeClr val="tx1"/>
                          </a:solidFill>
                          <a:latin typeface="Times New Roman" panose="02020603050405020304" pitchFamily="18" charset="0"/>
                          <a:cs typeface="Times New Roman" panose="02020603050405020304" pitchFamily="18" charset="0"/>
                        </a:rPr>
                        <a:t>FEL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err="1">
                          <a:solidFill>
                            <a:schemeClr val="tx1"/>
                          </a:solidFill>
                          <a:latin typeface="Times New Roman" panose="02020603050405020304" pitchFamily="18" charset="0"/>
                          <a:cs typeface="Times New Roman" panose="02020603050405020304" pitchFamily="18" charset="0"/>
                        </a:rPr>
                        <a:t>Radiation Wavelength (A)</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Electron Beam Energy (GeV)</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Linac Length (m)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5857211"/>
                  </a:ext>
                </a:extLst>
              </a:tr>
              <a:tr h="464863">
                <a:tc>
                  <a:txBody>
                    <a:bodyPr/>
                    <a:lstStyle/>
                    <a:p>
                      <a:r>
                        <a:rPr lang="it-IT" sz="1400" dirty="0">
                          <a:solidFill>
                            <a:schemeClr val="tx1"/>
                          </a:solidFill>
                          <a:latin typeface="Times New Roman" panose="02020603050405020304" pitchFamily="18" charset="0"/>
                          <a:cs typeface="Times New Roman" panose="02020603050405020304" pitchFamily="18" charset="0"/>
                        </a:rPr>
                        <a:t>LCLS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0.5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14.3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1000.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696061"/>
                  </a:ext>
                </a:extLst>
              </a:tr>
              <a:tr h="464863">
                <a:tc>
                  <a:txBody>
                    <a:bodyPr/>
                    <a:lstStyle/>
                    <a:p>
                      <a:r>
                        <a:rPr lang="it-IT" sz="1400" dirty="0">
                          <a:solidFill>
                            <a:schemeClr val="tx1"/>
                          </a:solidFill>
                          <a:latin typeface="Times New Roman" panose="02020603050405020304" pitchFamily="18" charset="0"/>
                          <a:cs typeface="Times New Roman" panose="02020603050405020304" pitchFamily="18" charset="0"/>
                        </a:rPr>
                        <a:t>PSI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5.8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500.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760045"/>
                  </a:ext>
                </a:extLst>
              </a:tr>
              <a:tr h="464863">
                <a:tc>
                  <a:txBody>
                    <a:bodyPr/>
                    <a:lstStyle/>
                    <a:p>
                      <a:r>
                        <a:rPr lang="it-IT" sz="1400" dirty="0" err="1">
                          <a:solidFill>
                            <a:schemeClr val="tx1"/>
                          </a:solidFill>
                          <a:latin typeface="Times New Roman" panose="02020603050405020304" pitchFamily="18" charset="0"/>
                          <a:cs typeface="Times New Roman" panose="02020603050405020304" pitchFamily="18" charset="0"/>
                        </a:rPr>
                        <a:t>EuXFEL</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it-IT" sz="1400" dirty="0">
                          <a:solidFill>
                            <a:schemeClr val="tx1"/>
                          </a:solidFill>
                          <a:latin typeface="Times New Roman" panose="02020603050405020304" pitchFamily="18" charset="0"/>
                          <a:cs typeface="Times New Roman" panose="02020603050405020304" pitchFamily="18" charset="0"/>
                        </a:rPr>
                        <a:t>0.15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17.5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1700.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6303489"/>
                  </a:ext>
                </a:extLst>
              </a:tr>
              <a:tr h="464863">
                <a:tc>
                  <a:txBody>
                    <a:bodyPr/>
                    <a:lstStyle/>
                    <a:p>
                      <a:r>
                        <a:rPr lang="it-IT" sz="1400" dirty="0">
                          <a:solidFill>
                            <a:schemeClr val="tx1"/>
                          </a:solidFill>
                          <a:latin typeface="Times New Roman" panose="02020603050405020304" pitchFamily="18" charset="0"/>
                          <a:cs typeface="Times New Roman" panose="02020603050405020304" pitchFamily="18" charset="0"/>
                        </a:rPr>
                        <a:t>LCLS II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2.4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4.0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 650.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8251789"/>
                  </a:ext>
                </a:extLst>
              </a:tr>
              <a:tr h="464863">
                <a:tc>
                  <a:txBody>
                    <a:bodyPr/>
                    <a:lstStyle/>
                    <a:p>
                      <a:r>
                        <a:rPr lang="it-IT" sz="1400" dirty="0" err="1">
                          <a:solidFill>
                            <a:schemeClr val="tx1"/>
                          </a:solidFill>
                          <a:latin typeface="Times New Roman" panose="02020603050405020304" pitchFamily="18" charset="0"/>
                          <a:cs typeface="Times New Roman" panose="02020603050405020304" pitchFamily="18" charset="0"/>
                        </a:rPr>
                        <a:t>MariX</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3.8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 &lt; 200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8237217"/>
                  </a:ext>
                </a:extLst>
              </a:tr>
            </a:tbl>
          </a:graphicData>
        </a:graphic>
      </p:graphicFrame>
      <p:sp>
        <p:nvSpPr>
          <p:cNvPr id="3" name="TextBox 2">
            <a:extLst>
              <a:ext uri="{FF2B5EF4-FFF2-40B4-BE49-F238E27FC236}">
                <a16:creationId xmlns:a16="http://schemas.microsoft.com/office/drawing/2014/main" id="{8F27EBA6-2A05-7644-9BB2-B245A1869339}"/>
              </a:ext>
            </a:extLst>
          </p:cNvPr>
          <p:cNvSpPr txBox="1"/>
          <p:nvPr/>
        </p:nvSpPr>
        <p:spPr>
          <a:xfrm>
            <a:off x="1704484" y="2392939"/>
            <a:ext cx="5799152" cy="523220"/>
          </a:xfrm>
          <a:prstGeom prst="rect">
            <a:avLst/>
          </a:prstGeom>
          <a:noFill/>
        </p:spPr>
        <p:txBody>
          <a:bodyPr wrap="none" rtlCol="0">
            <a:spAutoFit/>
          </a:bodyPr>
          <a:lstStyle/>
          <a:p>
            <a:r>
              <a:rPr lang="it-IT" sz="2800">
                <a:latin typeface="Symbol" pitchFamily="2" charset="2"/>
              </a:rPr>
              <a:t>l</a:t>
            </a:r>
            <a:r>
              <a:rPr lang="it-IT" sz="2800" baseline="-25000"/>
              <a:t>R</a:t>
            </a:r>
            <a:r>
              <a:rPr lang="it-IT" sz="2800"/>
              <a:t> = </a:t>
            </a:r>
            <a:r>
              <a:rPr lang="it-IT" sz="2800">
                <a:latin typeface="Symbol" pitchFamily="2" charset="2"/>
              </a:rPr>
              <a:t>l</a:t>
            </a:r>
            <a:r>
              <a:rPr lang="it-IT" sz="2800" baseline="-25000">
                <a:latin typeface="+mj-lt"/>
              </a:rPr>
              <a:t>w</a:t>
            </a:r>
            <a:r>
              <a:rPr lang="it-IT" sz="2800"/>
              <a:t> (1+a</a:t>
            </a:r>
            <a:r>
              <a:rPr lang="it-IT" sz="2800" baseline="-25000"/>
              <a:t>w</a:t>
            </a:r>
            <a:r>
              <a:rPr lang="it-IT" sz="2800" baseline="30000"/>
              <a:t>2</a:t>
            </a:r>
            <a:r>
              <a:rPr lang="it-IT" sz="2800"/>
              <a:t>)/ 2</a:t>
            </a:r>
            <a:r>
              <a:rPr lang="it-IT" sz="2800">
                <a:latin typeface="Symbol" pitchFamily="2" charset="2"/>
              </a:rPr>
              <a:t>g</a:t>
            </a:r>
            <a:r>
              <a:rPr lang="it-IT" sz="2800" baseline="30000"/>
              <a:t>2  </a:t>
            </a:r>
            <a:r>
              <a:rPr lang="it-IT" sz="2800"/>
              <a:t>   ,    </a:t>
            </a:r>
            <a:r>
              <a:rPr lang="it-IT" sz="2800">
                <a:latin typeface="Symbol" pitchFamily="2" charset="2"/>
              </a:rPr>
              <a:t>l</a:t>
            </a:r>
            <a:r>
              <a:rPr lang="it-IT" sz="2800" baseline="-25000"/>
              <a:t>w</a:t>
            </a:r>
            <a:r>
              <a:rPr lang="it-IT"/>
              <a:t> </a:t>
            </a:r>
            <a:r>
              <a:rPr lang="it-IT" sz="2800">
                <a:cs typeface="Times New Roman" panose="02020603050405020304" pitchFamily="18" charset="0"/>
              </a:rPr>
              <a:t>÷ 1.2-3 cm </a:t>
            </a:r>
          </a:p>
        </p:txBody>
      </p:sp>
      <p:sp>
        <p:nvSpPr>
          <p:cNvPr id="7" name="Footer Placeholder 1">
            <a:extLst>
              <a:ext uri="{FF2B5EF4-FFF2-40B4-BE49-F238E27FC236}">
                <a16:creationId xmlns:a16="http://schemas.microsoft.com/office/drawing/2014/main" id="{D6A76AE3-781A-2749-91D0-C45286B39189}"/>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1392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Immagine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2211" y="1808821"/>
            <a:ext cx="1134125" cy="1319438"/>
          </a:xfrm>
          <a:prstGeom prst="rect">
            <a:avLst/>
          </a:prstGeom>
        </p:spPr>
      </p:pic>
      <p:cxnSp>
        <p:nvCxnSpPr>
          <p:cNvPr id="162" name="Connettore 2 161"/>
          <p:cNvCxnSpPr/>
          <p:nvPr/>
        </p:nvCxnSpPr>
        <p:spPr>
          <a:xfrm>
            <a:off x="5274078" y="2510898"/>
            <a:ext cx="21602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2" name="Immagine 41"/>
          <p:cNvPicPr>
            <a:picLocks noChangeAspect="1"/>
          </p:cNvPicPr>
          <p:nvPr/>
        </p:nvPicPr>
        <p:blipFill rotWithShape="1">
          <a:blip r:embed="rId3"/>
          <a:srcRect l="42193" t="52751" r="40426" b="21858"/>
          <a:stretch/>
        </p:blipFill>
        <p:spPr>
          <a:xfrm>
            <a:off x="5868144" y="4185084"/>
            <a:ext cx="1836204" cy="1381699"/>
          </a:xfrm>
          <a:prstGeom prst="rect">
            <a:avLst/>
          </a:prstGeom>
        </p:spPr>
      </p:pic>
      <p:grpSp>
        <p:nvGrpSpPr>
          <p:cNvPr id="53" name="Gruppo 52"/>
          <p:cNvGrpSpPr/>
          <p:nvPr/>
        </p:nvGrpSpPr>
        <p:grpSpPr>
          <a:xfrm>
            <a:off x="359532" y="1862826"/>
            <a:ext cx="7123934" cy="1242138"/>
            <a:chOff x="1969200" y="1749489"/>
            <a:chExt cx="9498579" cy="1656184"/>
          </a:xfrm>
        </p:grpSpPr>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l="35827" t="7258" r="23136" b="65627"/>
            <a:stretch/>
          </p:blipFill>
          <p:spPr>
            <a:xfrm>
              <a:off x="4247147" y="2117558"/>
              <a:ext cx="3573379" cy="1288115"/>
            </a:xfrm>
            <a:prstGeom prst="rect">
              <a:avLst/>
            </a:prstGeom>
          </p:spPr>
        </p:pic>
        <p:sp>
          <p:nvSpPr>
            <p:cNvPr id="5" name="Rettangolo 4"/>
            <p:cNvSpPr/>
            <p:nvPr/>
          </p:nvSpPr>
          <p:spPr>
            <a:xfrm>
              <a:off x="1969200" y="2060848"/>
              <a:ext cx="259228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 name="Elaborazione alternativa 6"/>
            <p:cNvSpPr/>
            <p:nvPr/>
          </p:nvSpPr>
          <p:spPr>
            <a:xfrm>
              <a:off x="3553376" y="2933514"/>
              <a:ext cx="1008752" cy="432048"/>
            </a:xfrm>
            <a:prstGeom prst="flowChartAlternateProcess">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err="1">
                  <a:solidFill>
                    <a:srgbClr val="00B050"/>
                  </a:solidFill>
                </a:rPr>
                <a:t>Injector</a:t>
              </a:r>
              <a:endParaRPr lang="it-IT" sz="1200" dirty="0">
                <a:solidFill>
                  <a:srgbClr val="00B050"/>
                </a:solidFill>
              </a:endParaRPr>
            </a:p>
          </p:txBody>
        </p:sp>
        <p:grpSp>
          <p:nvGrpSpPr>
            <p:cNvPr id="45" name="Gruppo 44"/>
            <p:cNvGrpSpPr/>
            <p:nvPr/>
          </p:nvGrpSpPr>
          <p:grpSpPr>
            <a:xfrm>
              <a:off x="4583832" y="2204864"/>
              <a:ext cx="3816424" cy="829816"/>
              <a:chOff x="4727848" y="3238686"/>
              <a:chExt cx="3816424" cy="685800"/>
            </a:xfrm>
          </p:grpSpPr>
          <p:cxnSp>
            <p:nvCxnSpPr>
              <p:cNvPr id="43" name="Connettore 2 42"/>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11" name="Gruppo 10"/>
              <p:cNvGrpSpPr/>
              <p:nvPr/>
            </p:nvGrpSpPr>
            <p:grpSpPr>
              <a:xfrm>
                <a:off x="5015880" y="3238686"/>
                <a:ext cx="288032" cy="685800"/>
                <a:chOff x="4223792" y="4869160"/>
                <a:chExt cx="720080" cy="685800"/>
              </a:xfrm>
            </p:grpSpPr>
            <p:sp>
              <p:nvSpPr>
                <p:cNvPr id="8" name="Memoria ad accesso diretto 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 name="Ovale 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2" name="Gruppo 11"/>
              <p:cNvGrpSpPr/>
              <p:nvPr/>
            </p:nvGrpSpPr>
            <p:grpSpPr>
              <a:xfrm>
                <a:off x="5303912" y="3238686"/>
                <a:ext cx="288032" cy="685800"/>
                <a:chOff x="4223792" y="4869160"/>
                <a:chExt cx="720080" cy="685800"/>
              </a:xfrm>
            </p:grpSpPr>
            <p:sp>
              <p:nvSpPr>
                <p:cNvPr id="13" name="Memoria ad accesso diretto 12"/>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Ovale 1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5" name="Gruppo 14"/>
              <p:cNvGrpSpPr/>
              <p:nvPr/>
            </p:nvGrpSpPr>
            <p:grpSpPr>
              <a:xfrm>
                <a:off x="5591944" y="3238686"/>
                <a:ext cx="288032" cy="685800"/>
                <a:chOff x="4223792" y="4869160"/>
                <a:chExt cx="720080" cy="685800"/>
              </a:xfrm>
            </p:grpSpPr>
            <p:sp>
              <p:nvSpPr>
                <p:cNvPr id="16" name="Memoria ad accesso diretto 1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Ovale 1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8" name="Gruppo 17"/>
              <p:cNvGrpSpPr/>
              <p:nvPr/>
            </p:nvGrpSpPr>
            <p:grpSpPr>
              <a:xfrm>
                <a:off x="5879976" y="3238686"/>
                <a:ext cx="288032" cy="685800"/>
                <a:chOff x="4223792" y="4869160"/>
                <a:chExt cx="720080" cy="685800"/>
              </a:xfrm>
            </p:grpSpPr>
            <p:sp>
              <p:nvSpPr>
                <p:cNvPr id="19" name="Memoria ad accesso diretto 18"/>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 name="Ovale 1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1" name="Gruppo 20"/>
              <p:cNvGrpSpPr/>
              <p:nvPr/>
            </p:nvGrpSpPr>
            <p:grpSpPr>
              <a:xfrm>
                <a:off x="6163635" y="3238686"/>
                <a:ext cx="288032" cy="685800"/>
                <a:chOff x="4223792" y="4869160"/>
                <a:chExt cx="720080" cy="685800"/>
              </a:xfrm>
            </p:grpSpPr>
            <p:sp>
              <p:nvSpPr>
                <p:cNvPr id="22" name="Memoria ad accesso diretto 2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Ovale 2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4" name="Gruppo 23"/>
              <p:cNvGrpSpPr/>
              <p:nvPr/>
            </p:nvGrpSpPr>
            <p:grpSpPr>
              <a:xfrm>
                <a:off x="6456040" y="3238686"/>
                <a:ext cx="288032" cy="685800"/>
                <a:chOff x="4223792" y="4869160"/>
                <a:chExt cx="720080" cy="685800"/>
              </a:xfrm>
            </p:grpSpPr>
            <p:sp>
              <p:nvSpPr>
                <p:cNvPr id="25" name="Memoria ad accesso diretto 24"/>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6" name="Ovale 2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7" name="Gruppo 26"/>
              <p:cNvGrpSpPr/>
              <p:nvPr/>
            </p:nvGrpSpPr>
            <p:grpSpPr>
              <a:xfrm>
                <a:off x="6744072" y="3238686"/>
                <a:ext cx="288032" cy="685800"/>
                <a:chOff x="4223792" y="4869160"/>
                <a:chExt cx="720080" cy="685800"/>
              </a:xfrm>
            </p:grpSpPr>
            <p:sp>
              <p:nvSpPr>
                <p:cNvPr id="28" name="Memoria ad accesso diretto 2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9" name="Ovale 2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0" name="Gruppo 29"/>
              <p:cNvGrpSpPr/>
              <p:nvPr/>
            </p:nvGrpSpPr>
            <p:grpSpPr>
              <a:xfrm>
                <a:off x="7032104" y="3238686"/>
                <a:ext cx="288032" cy="685800"/>
                <a:chOff x="4223792" y="4869160"/>
                <a:chExt cx="720080" cy="685800"/>
              </a:xfrm>
            </p:grpSpPr>
            <p:sp>
              <p:nvSpPr>
                <p:cNvPr id="31" name="Memoria ad accesso diretto 30"/>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 name="Ovale 3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 name="Gruppo 32"/>
              <p:cNvGrpSpPr/>
              <p:nvPr/>
            </p:nvGrpSpPr>
            <p:grpSpPr>
              <a:xfrm>
                <a:off x="7608168" y="3238686"/>
                <a:ext cx="288032" cy="685800"/>
                <a:chOff x="4223792" y="4869160"/>
                <a:chExt cx="720080" cy="685800"/>
              </a:xfrm>
            </p:grpSpPr>
            <p:sp>
              <p:nvSpPr>
                <p:cNvPr id="34" name="Memoria ad accesso diretto 3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 name="Ovale 3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6" name="Gruppo 35"/>
              <p:cNvGrpSpPr/>
              <p:nvPr/>
            </p:nvGrpSpPr>
            <p:grpSpPr>
              <a:xfrm>
                <a:off x="7320136" y="3238686"/>
                <a:ext cx="288032" cy="685800"/>
                <a:chOff x="4223792" y="4869160"/>
                <a:chExt cx="720080" cy="685800"/>
              </a:xfrm>
            </p:grpSpPr>
            <p:sp>
              <p:nvSpPr>
                <p:cNvPr id="37" name="Memoria ad accesso diretto 36"/>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 name="Ovale 3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9" name="Gruppo 38"/>
              <p:cNvGrpSpPr/>
              <p:nvPr/>
            </p:nvGrpSpPr>
            <p:grpSpPr>
              <a:xfrm>
                <a:off x="7896200" y="3238686"/>
                <a:ext cx="288032" cy="685800"/>
                <a:chOff x="4223792" y="4869160"/>
                <a:chExt cx="720080" cy="685800"/>
              </a:xfrm>
            </p:grpSpPr>
            <p:sp>
              <p:nvSpPr>
                <p:cNvPr id="40" name="Memoria ad accesso diretto 3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 name="Ovale 4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46" name="CasellaDiTesto 45"/>
            <p:cNvSpPr txBox="1"/>
            <p:nvPr/>
          </p:nvSpPr>
          <p:spPr>
            <a:xfrm>
              <a:off x="3049320" y="1749489"/>
              <a:ext cx="8418459" cy="430887"/>
            </a:xfrm>
            <a:prstGeom prst="rect">
              <a:avLst/>
            </a:prstGeom>
            <a:solidFill>
              <a:schemeClr val="bg1"/>
            </a:solidFill>
          </p:spPr>
          <p:txBody>
            <a:bodyPr wrap="none" rtlCol="0">
              <a:spAutoFit/>
            </a:bodyPr>
            <a:lstStyle/>
            <a:p>
              <a:r>
                <a:rPr lang="it-IT" sz="1500" dirty="0" err="1">
                  <a:latin typeface="Times New Roman" panose="02020603050405020304" pitchFamily="18" charset="0"/>
                  <a:cs typeface="Times New Roman" panose="02020603050405020304" pitchFamily="18" charset="0"/>
                </a:rPr>
                <a:t>Superconductiong</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Linac</a:t>
              </a:r>
              <a:r>
                <a:rPr lang="it-IT" sz="1500" dirty="0">
                  <a:latin typeface="Times New Roman" panose="02020603050405020304" pitchFamily="18" charset="0"/>
                  <a:cs typeface="Times New Roman" panose="02020603050405020304" pitchFamily="18" charset="0"/>
                </a:rPr>
                <a:t>: 13 XFEL </a:t>
              </a:r>
              <a:r>
                <a:rPr lang="it-IT" sz="1500" dirty="0" err="1">
                  <a:latin typeface="Times New Roman" panose="02020603050405020304" pitchFamily="18" charset="0"/>
                  <a:cs typeface="Times New Roman" panose="02020603050405020304" pitchFamily="18" charset="0"/>
                </a:rPr>
                <a:t>crio-modules</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Compr</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Undulator</a:t>
              </a:r>
              <a:endParaRPr lang="it-IT" sz="1500" dirty="0">
                <a:latin typeface="Times New Roman" panose="02020603050405020304" pitchFamily="18" charset="0"/>
                <a:cs typeface="Times New Roman" panose="02020603050405020304" pitchFamily="18" charset="0"/>
              </a:endParaRPr>
            </a:p>
          </p:txBody>
        </p:sp>
      </p:grpSp>
      <p:sp>
        <p:nvSpPr>
          <p:cNvPr id="54" name="CasellaDiTesto 53"/>
          <p:cNvSpPr txBox="1"/>
          <p:nvPr/>
        </p:nvSpPr>
        <p:spPr>
          <a:xfrm>
            <a:off x="2141730" y="2996952"/>
            <a:ext cx="4034822" cy="323165"/>
          </a:xfrm>
          <a:prstGeom prst="rect">
            <a:avLst/>
          </a:prstGeom>
          <a:noFill/>
        </p:spPr>
        <p:txBody>
          <a:bodyPr wrap="none" rtlCol="0">
            <a:spAutoFit/>
          </a:bodyPr>
          <a:lstStyle/>
          <a:p>
            <a:r>
              <a:rPr lang="it-IT" sz="1500" dirty="0">
                <a:latin typeface="Times New Roman" panose="02020603050405020304" pitchFamily="18" charset="0"/>
                <a:cs typeface="Times New Roman" panose="02020603050405020304" pitchFamily="18" charset="0"/>
              </a:rPr>
              <a:t>100 </a:t>
            </a:r>
            <a:r>
              <a:rPr lang="it-IT" sz="1500" dirty="0" err="1">
                <a:latin typeface="Times New Roman" panose="02020603050405020304" pitchFamily="18" charset="0"/>
                <a:cs typeface="Times New Roman" panose="02020603050405020304" pitchFamily="18" charset="0"/>
              </a:rPr>
              <a:t>MeV</a:t>
            </a:r>
            <a:r>
              <a:rPr lang="it-IT" sz="1500" dirty="0">
                <a:latin typeface="Times New Roman" panose="02020603050405020304" pitchFamily="18" charset="0"/>
                <a:cs typeface="Times New Roman" panose="02020603050405020304" pitchFamily="18" charset="0"/>
              </a:rPr>
              <a:t>                                             1.6-1.8 </a:t>
            </a:r>
            <a:r>
              <a:rPr lang="it-IT" sz="1500" dirty="0" err="1">
                <a:latin typeface="Times New Roman" panose="02020603050405020304" pitchFamily="18" charset="0"/>
                <a:cs typeface="Times New Roman" panose="02020603050405020304" pitchFamily="18" charset="0"/>
              </a:rPr>
              <a:t>GeV</a:t>
            </a:r>
            <a:endParaRPr lang="it-IT" sz="1500" dirty="0">
              <a:latin typeface="Times New Roman" panose="02020603050405020304" pitchFamily="18" charset="0"/>
              <a:cs typeface="Times New Roman" panose="02020603050405020304" pitchFamily="18" charset="0"/>
            </a:endParaRPr>
          </a:p>
        </p:txBody>
      </p:sp>
      <p:sp>
        <p:nvSpPr>
          <p:cNvPr id="56" name="Memoria ad accesso diretto 55"/>
          <p:cNvSpPr/>
          <p:nvPr/>
        </p:nvSpPr>
        <p:spPr>
          <a:xfrm>
            <a:off x="5112060" y="2186862"/>
            <a:ext cx="216024" cy="648072"/>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5" name="Memoria ad accesso diretto 54"/>
          <p:cNvSpPr/>
          <p:nvPr/>
        </p:nvSpPr>
        <p:spPr>
          <a:xfrm>
            <a:off x="4896036" y="2186862"/>
            <a:ext cx="216024" cy="648072"/>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 name="CasellaDiTesto 2"/>
          <p:cNvSpPr txBox="1"/>
          <p:nvPr/>
        </p:nvSpPr>
        <p:spPr>
          <a:xfrm>
            <a:off x="197514" y="2024844"/>
            <a:ext cx="1549655" cy="738664"/>
          </a:xfrm>
          <a:prstGeom prst="rect">
            <a:avLst/>
          </a:prstGeom>
          <a:noFill/>
        </p:spPr>
        <p:txBody>
          <a:bodyPr wrap="none" rtlCol="0">
            <a:spAutoFit/>
          </a:bodyPr>
          <a:lstStyle/>
          <a:p>
            <a:r>
              <a:rPr lang="it-IT" sz="2100" b="1" dirty="0" err="1">
                <a:solidFill>
                  <a:srgbClr val="FF0000"/>
                </a:solidFill>
                <a:latin typeface="Times New Roman" panose="02020603050405020304" pitchFamily="18" charset="0"/>
                <a:cs typeface="Times New Roman" panose="02020603050405020304" pitchFamily="18" charset="0"/>
              </a:rPr>
              <a:t>Traditional</a:t>
            </a:r>
            <a:r>
              <a:rPr lang="it-IT" sz="2100" b="1" dirty="0">
                <a:solidFill>
                  <a:srgbClr val="FF0000"/>
                </a:solidFill>
                <a:latin typeface="Times New Roman" panose="02020603050405020304" pitchFamily="18" charset="0"/>
                <a:cs typeface="Times New Roman" panose="02020603050405020304" pitchFamily="18" charset="0"/>
              </a:rPr>
              <a:t> </a:t>
            </a:r>
          </a:p>
          <a:p>
            <a:r>
              <a:rPr lang="it-IT" sz="2100" b="1" dirty="0">
                <a:solidFill>
                  <a:srgbClr val="FF0000"/>
                </a:solidFill>
                <a:latin typeface="Times New Roman" panose="02020603050405020304" pitchFamily="18" charset="0"/>
                <a:cs typeface="Times New Roman" panose="02020603050405020304" pitchFamily="18" charset="0"/>
              </a:rPr>
              <a:t>FEL layout </a:t>
            </a:r>
          </a:p>
        </p:txBody>
      </p:sp>
      <p:sp>
        <p:nvSpPr>
          <p:cNvPr id="9" name="CasellaDiTesto 8"/>
          <p:cNvSpPr txBox="1"/>
          <p:nvPr/>
        </p:nvSpPr>
        <p:spPr>
          <a:xfrm>
            <a:off x="7164288" y="2942946"/>
            <a:ext cx="1289777" cy="461665"/>
          </a:xfrm>
          <a:prstGeom prst="rect">
            <a:avLst/>
          </a:prstGeom>
          <a:noFill/>
        </p:spPr>
        <p:txBody>
          <a:bodyPr wrap="none" rtlCol="0">
            <a:spAutoFit/>
          </a:bodyPr>
          <a:lstStyle/>
          <a:p>
            <a:r>
              <a:rPr lang="it-IT" sz="2400" b="1" dirty="0">
                <a:solidFill>
                  <a:srgbClr val="00B050"/>
                </a:solidFill>
                <a:latin typeface="Symbol" panose="05050102010706020507" pitchFamily="18" charset="2"/>
              </a:rPr>
              <a:t>l</a:t>
            </a:r>
            <a:r>
              <a:rPr lang="it-IT" sz="2400" b="1" dirty="0">
                <a:solidFill>
                  <a:srgbClr val="00B050"/>
                </a:solidFill>
                <a:latin typeface="Times New Roman" panose="02020603050405020304" pitchFamily="18" charset="0"/>
                <a:cs typeface="Times New Roman" panose="02020603050405020304" pitchFamily="18" charset="0"/>
              </a:rPr>
              <a:t>=7 </a:t>
            </a:r>
            <a:r>
              <a:rPr lang="it-IT" sz="2400" b="1" dirty="0" err="1">
                <a:solidFill>
                  <a:srgbClr val="00B050"/>
                </a:solidFill>
                <a:latin typeface="Times New Roman" panose="02020603050405020304" pitchFamily="18" charset="0"/>
                <a:cs typeface="Times New Roman" panose="02020603050405020304" pitchFamily="18" charset="0"/>
              </a:rPr>
              <a:t>Ang</a:t>
            </a:r>
            <a:endParaRPr lang="it-IT" sz="2400" b="1" dirty="0">
              <a:solidFill>
                <a:srgbClr val="00B050"/>
              </a:solidFill>
              <a:latin typeface="Times New Roman" panose="02020603050405020304" pitchFamily="18" charset="0"/>
              <a:cs typeface="Times New Roman" panose="02020603050405020304" pitchFamily="18" charset="0"/>
            </a:endParaRPr>
          </a:p>
        </p:txBody>
      </p:sp>
      <p:sp>
        <p:nvSpPr>
          <p:cNvPr id="105" name="CasellaDiTesto 104"/>
          <p:cNvSpPr txBox="1"/>
          <p:nvPr/>
        </p:nvSpPr>
        <p:spPr>
          <a:xfrm>
            <a:off x="7974378" y="4725144"/>
            <a:ext cx="970137" cy="738664"/>
          </a:xfrm>
          <a:prstGeom prst="rect">
            <a:avLst/>
          </a:prstGeom>
          <a:noFill/>
        </p:spPr>
        <p:txBody>
          <a:bodyPr wrap="none" rtlCol="0">
            <a:spAutoFit/>
          </a:bodyPr>
          <a:lstStyle/>
          <a:p>
            <a:r>
              <a:rPr lang="it-IT" sz="2100" b="1" dirty="0" err="1">
                <a:solidFill>
                  <a:srgbClr val="FF0000"/>
                </a:solidFill>
                <a:latin typeface="Times New Roman" panose="02020603050405020304" pitchFamily="18" charset="0"/>
                <a:cs typeface="Times New Roman" panose="02020603050405020304" pitchFamily="18" charset="0"/>
              </a:rPr>
              <a:t>MariX</a:t>
            </a:r>
            <a:endParaRPr lang="it-IT" sz="2100" b="1" dirty="0">
              <a:solidFill>
                <a:srgbClr val="FF0000"/>
              </a:solidFill>
              <a:latin typeface="Times New Roman" panose="02020603050405020304" pitchFamily="18" charset="0"/>
              <a:cs typeface="Times New Roman" panose="02020603050405020304" pitchFamily="18" charset="0"/>
            </a:endParaRPr>
          </a:p>
          <a:p>
            <a:r>
              <a:rPr lang="it-IT" sz="2100" b="1" dirty="0">
                <a:solidFill>
                  <a:srgbClr val="FF0000"/>
                </a:solidFill>
                <a:latin typeface="Times New Roman" panose="02020603050405020304" pitchFamily="18" charset="0"/>
                <a:cs typeface="Times New Roman" panose="02020603050405020304" pitchFamily="18" charset="0"/>
              </a:rPr>
              <a:t>layout </a:t>
            </a:r>
          </a:p>
        </p:txBody>
      </p:sp>
      <p:sp>
        <p:nvSpPr>
          <p:cNvPr id="106" name="CasellaDiTesto 105"/>
          <p:cNvSpPr txBox="1"/>
          <p:nvPr/>
        </p:nvSpPr>
        <p:spPr>
          <a:xfrm>
            <a:off x="6624228" y="4509120"/>
            <a:ext cx="873957" cy="738664"/>
          </a:xfrm>
          <a:prstGeom prst="rect">
            <a:avLst/>
          </a:prstGeom>
          <a:noFill/>
        </p:spPr>
        <p:txBody>
          <a:bodyPr wrap="none" rtlCol="0">
            <a:spAutoFit/>
          </a:bodyPr>
          <a:lstStyle/>
          <a:p>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Arc</a:t>
            </a:r>
            <a:r>
              <a:rPr lang="it-IT" sz="2100" dirty="0">
                <a:latin typeface="Times New Roman" panose="02020603050405020304" pitchFamily="18" charset="0"/>
                <a:cs typeface="Times New Roman" panose="02020603050405020304" pitchFamily="18" charset="0"/>
              </a:rPr>
              <a:t> </a:t>
            </a:r>
          </a:p>
          <a:p>
            <a:r>
              <a:rPr lang="it-IT" sz="2100" dirty="0" err="1">
                <a:latin typeface="Times New Roman" panose="02020603050405020304" pitchFamily="18" charset="0"/>
                <a:cs typeface="Times New Roman" panose="02020603050405020304" pitchFamily="18" charset="0"/>
              </a:rPr>
              <a:t>compr</a:t>
            </a:r>
            <a:endParaRPr lang="it-IT" sz="2100" dirty="0">
              <a:latin typeface="Times New Roman" panose="02020603050405020304" pitchFamily="18" charset="0"/>
              <a:cs typeface="Times New Roman" panose="02020603050405020304" pitchFamily="18" charset="0"/>
            </a:endParaRPr>
          </a:p>
        </p:txBody>
      </p:sp>
      <p:grpSp>
        <p:nvGrpSpPr>
          <p:cNvPr id="61" name="Gruppo 60"/>
          <p:cNvGrpSpPr/>
          <p:nvPr/>
        </p:nvGrpSpPr>
        <p:grpSpPr>
          <a:xfrm>
            <a:off x="1061610" y="4155237"/>
            <a:ext cx="4825550" cy="1325992"/>
            <a:chOff x="1969200" y="1637684"/>
            <a:chExt cx="6434066" cy="1767989"/>
          </a:xfrm>
        </p:grpSpPr>
        <p:pic>
          <p:nvPicPr>
            <p:cNvPr id="62" name="Immagine 61"/>
            <p:cNvPicPr>
              <a:picLocks noChangeAspect="1"/>
            </p:cNvPicPr>
            <p:nvPr/>
          </p:nvPicPr>
          <p:blipFill rotWithShape="1">
            <a:blip r:embed="rId4">
              <a:extLst>
                <a:ext uri="{28A0092B-C50C-407E-A947-70E740481C1C}">
                  <a14:useLocalDpi xmlns:a14="http://schemas.microsoft.com/office/drawing/2010/main" val="0"/>
                </a:ext>
              </a:extLst>
            </a:blip>
            <a:srcRect l="35827" t="7258" r="23136" b="65627"/>
            <a:stretch/>
          </p:blipFill>
          <p:spPr>
            <a:xfrm>
              <a:off x="4247147" y="2117558"/>
              <a:ext cx="3573379" cy="1288115"/>
            </a:xfrm>
            <a:prstGeom prst="rect">
              <a:avLst/>
            </a:prstGeom>
          </p:spPr>
        </p:pic>
        <p:sp>
          <p:nvSpPr>
            <p:cNvPr id="63" name="Rettangolo 62"/>
            <p:cNvSpPr/>
            <p:nvPr/>
          </p:nvSpPr>
          <p:spPr>
            <a:xfrm>
              <a:off x="1969200" y="2109529"/>
              <a:ext cx="259228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4" name="Elaborazione alternativa 63"/>
            <p:cNvSpPr/>
            <p:nvPr/>
          </p:nvSpPr>
          <p:spPr>
            <a:xfrm>
              <a:off x="3541276" y="2933514"/>
              <a:ext cx="1020852" cy="432048"/>
            </a:xfrm>
            <a:prstGeom prst="flowChartAlternateProcess">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err="1">
                  <a:solidFill>
                    <a:srgbClr val="00B050"/>
                  </a:solidFill>
                </a:rPr>
                <a:t>Injector</a:t>
              </a:r>
              <a:endParaRPr lang="it-IT" sz="1200" dirty="0">
                <a:solidFill>
                  <a:srgbClr val="00B050"/>
                </a:solidFill>
              </a:endParaRPr>
            </a:p>
          </p:txBody>
        </p:sp>
        <p:grpSp>
          <p:nvGrpSpPr>
            <p:cNvPr id="65" name="Gruppo 64"/>
            <p:cNvGrpSpPr/>
            <p:nvPr/>
          </p:nvGrpSpPr>
          <p:grpSpPr>
            <a:xfrm>
              <a:off x="4583832" y="2204864"/>
              <a:ext cx="3816424" cy="829816"/>
              <a:chOff x="4727848" y="3238686"/>
              <a:chExt cx="3816424" cy="685800"/>
            </a:xfrm>
          </p:grpSpPr>
          <p:cxnSp>
            <p:nvCxnSpPr>
              <p:cNvPr id="67" name="Connettore 2 66"/>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69" name="Gruppo 68"/>
              <p:cNvGrpSpPr/>
              <p:nvPr/>
            </p:nvGrpSpPr>
            <p:grpSpPr>
              <a:xfrm>
                <a:off x="5015880" y="3238686"/>
                <a:ext cx="288032" cy="685800"/>
                <a:chOff x="4223792" y="4869160"/>
                <a:chExt cx="720080" cy="685800"/>
              </a:xfrm>
            </p:grpSpPr>
            <p:sp>
              <p:nvSpPr>
                <p:cNvPr id="100" name="Memoria ad accesso diretto 9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1" name="Ovale 10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0" name="Gruppo 69"/>
              <p:cNvGrpSpPr/>
              <p:nvPr/>
            </p:nvGrpSpPr>
            <p:grpSpPr>
              <a:xfrm>
                <a:off x="5303912" y="3238686"/>
                <a:ext cx="288032" cy="685800"/>
                <a:chOff x="4223792" y="4869160"/>
                <a:chExt cx="720080" cy="685800"/>
              </a:xfrm>
            </p:grpSpPr>
            <p:sp>
              <p:nvSpPr>
                <p:cNvPr id="98" name="Memoria ad accesso diretto 9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9" name="Ovale 9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1" name="Gruppo 70"/>
              <p:cNvGrpSpPr/>
              <p:nvPr/>
            </p:nvGrpSpPr>
            <p:grpSpPr>
              <a:xfrm>
                <a:off x="5591944" y="3238686"/>
                <a:ext cx="288032" cy="685800"/>
                <a:chOff x="4223792" y="4869160"/>
                <a:chExt cx="720080" cy="685800"/>
              </a:xfrm>
            </p:grpSpPr>
            <p:sp>
              <p:nvSpPr>
                <p:cNvPr id="96" name="Memoria ad accesso diretto 9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7" name="Ovale 9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 name="Gruppo 71"/>
              <p:cNvGrpSpPr/>
              <p:nvPr/>
            </p:nvGrpSpPr>
            <p:grpSpPr>
              <a:xfrm>
                <a:off x="5879976" y="3238686"/>
                <a:ext cx="288032" cy="685800"/>
                <a:chOff x="4223792" y="4869160"/>
                <a:chExt cx="720080" cy="685800"/>
              </a:xfrm>
            </p:grpSpPr>
            <p:sp>
              <p:nvSpPr>
                <p:cNvPr id="94" name="Memoria ad accesso diretto 9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5" name="Ovale 9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3" name="Gruppo 72"/>
              <p:cNvGrpSpPr/>
              <p:nvPr/>
            </p:nvGrpSpPr>
            <p:grpSpPr>
              <a:xfrm>
                <a:off x="6163635" y="3238686"/>
                <a:ext cx="288032" cy="685800"/>
                <a:chOff x="4223792" y="4869160"/>
                <a:chExt cx="720080" cy="685800"/>
              </a:xfrm>
            </p:grpSpPr>
            <p:sp>
              <p:nvSpPr>
                <p:cNvPr id="92" name="Memoria ad accesso diretto 9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3" name="Ovale 9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4" name="Gruppo 73"/>
              <p:cNvGrpSpPr/>
              <p:nvPr/>
            </p:nvGrpSpPr>
            <p:grpSpPr>
              <a:xfrm>
                <a:off x="6456040" y="3238686"/>
                <a:ext cx="288032" cy="685800"/>
                <a:chOff x="4223792" y="4869160"/>
                <a:chExt cx="720080" cy="685800"/>
              </a:xfrm>
            </p:grpSpPr>
            <p:sp>
              <p:nvSpPr>
                <p:cNvPr id="90" name="Memoria ad accesso diretto 8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1" name="Ovale 9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5" name="Gruppo 74"/>
              <p:cNvGrpSpPr/>
              <p:nvPr/>
            </p:nvGrpSpPr>
            <p:grpSpPr>
              <a:xfrm>
                <a:off x="6744072" y="3238686"/>
                <a:ext cx="288032" cy="685800"/>
                <a:chOff x="4223792" y="4869160"/>
                <a:chExt cx="720080" cy="685800"/>
              </a:xfrm>
            </p:grpSpPr>
            <p:sp>
              <p:nvSpPr>
                <p:cNvPr id="88" name="Memoria ad accesso diretto 8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9" name="Ovale 8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6" name="Gruppo 75"/>
              <p:cNvGrpSpPr/>
              <p:nvPr/>
            </p:nvGrpSpPr>
            <p:grpSpPr>
              <a:xfrm>
                <a:off x="7032104" y="3238686"/>
                <a:ext cx="288032" cy="685800"/>
                <a:chOff x="4223792" y="4869160"/>
                <a:chExt cx="720080" cy="685800"/>
              </a:xfrm>
            </p:grpSpPr>
            <p:sp>
              <p:nvSpPr>
                <p:cNvPr id="86" name="Memoria ad accesso diretto 8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7" name="Ovale 8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7" name="Gruppo 76"/>
              <p:cNvGrpSpPr/>
              <p:nvPr/>
            </p:nvGrpSpPr>
            <p:grpSpPr>
              <a:xfrm>
                <a:off x="7608168" y="3238686"/>
                <a:ext cx="288032" cy="685800"/>
                <a:chOff x="4223792" y="4869160"/>
                <a:chExt cx="720080" cy="685800"/>
              </a:xfrm>
            </p:grpSpPr>
            <p:sp>
              <p:nvSpPr>
                <p:cNvPr id="84" name="Memoria ad accesso diretto 8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5" name="Ovale 8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8" name="Gruppo 77"/>
              <p:cNvGrpSpPr/>
              <p:nvPr/>
            </p:nvGrpSpPr>
            <p:grpSpPr>
              <a:xfrm>
                <a:off x="7320136" y="3238686"/>
                <a:ext cx="288032" cy="685800"/>
                <a:chOff x="4223792" y="4869160"/>
                <a:chExt cx="720080" cy="685800"/>
              </a:xfrm>
            </p:grpSpPr>
            <p:sp>
              <p:nvSpPr>
                <p:cNvPr id="82" name="Memoria ad accesso diretto 8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3" name="Ovale 8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9" name="Gruppo 78"/>
              <p:cNvGrpSpPr/>
              <p:nvPr/>
            </p:nvGrpSpPr>
            <p:grpSpPr>
              <a:xfrm>
                <a:off x="7896200" y="3238686"/>
                <a:ext cx="288032" cy="685800"/>
                <a:chOff x="4223792" y="4869160"/>
                <a:chExt cx="720080" cy="685800"/>
              </a:xfrm>
            </p:grpSpPr>
            <p:sp>
              <p:nvSpPr>
                <p:cNvPr id="80" name="Memoria ad accesso diretto 7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1" name="Ovale 8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66" name="CasellaDiTesto 65"/>
            <p:cNvSpPr txBox="1"/>
            <p:nvPr/>
          </p:nvSpPr>
          <p:spPr>
            <a:xfrm>
              <a:off x="4955057" y="1637684"/>
              <a:ext cx="3448209" cy="430887"/>
            </a:xfrm>
            <a:prstGeom prst="rect">
              <a:avLst/>
            </a:prstGeom>
            <a:noFill/>
          </p:spPr>
          <p:txBody>
            <a:bodyPr wrap="none" rtlCol="0">
              <a:spAutoFit/>
            </a:bodyPr>
            <a:lstStyle/>
            <a:p>
              <a:r>
                <a:rPr lang="it-IT" sz="1500" dirty="0">
                  <a:latin typeface="Times New Roman" panose="02020603050405020304" pitchFamily="18" charset="0"/>
                  <a:cs typeface="Times New Roman" panose="02020603050405020304" pitchFamily="18" charset="0"/>
                </a:rPr>
                <a:t>Linac1: 11 XFEL </a:t>
              </a:r>
              <a:r>
                <a:rPr lang="it-IT" sz="1500" dirty="0" err="1">
                  <a:latin typeface="Times New Roman" panose="02020603050405020304" pitchFamily="18" charset="0"/>
                  <a:cs typeface="Times New Roman" panose="02020603050405020304" pitchFamily="18" charset="0"/>
                </a:rPr>
                <a:t>crio-modules</a:t>
              </a:r>
              <a:endParaRPr lang="it-IT" sz="1500" dirty="0">
                <a:latin typeface="Times New Roman" panose="02020603050405020304" pitchFamily="18" charset="0"/>
                <a:cs typeface="Times New Roman" panose="02020603050405020304" pitchFamily="18" charset="0"/>
              </a:endParaRPr>
            </a:p>
          </p:txBody>
        </p:sp>
      </p:grpSp>
      <p:pic>
        <p:nvPicPr>
          <p:cNvPr id="104" name="Immagine 10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653" y="3753037"/>
            <a:ext cx="1134125" cy="1319438"/>
          </a:xfrm>
          <a:prstGeom prst="rect">
            <a:avLst/>
          </a:prstGeom>
        </p:spPr>
      </p:pic>
      <p:cxnSp>
        <p:nvCxnSpPr>
          <p:cNvPr id="110" name="Connettore 4 109"/>
          <p:cNvCxnSpPr/>
          <p:nvPr/>
        </p:nvCxnSpPr>
        <p:spPr>
          <a:xfrm rot="10800000">
            <a:off x="2519772" y="4455114"/>
            <a:ext cx="702078" cy="432048"/>
          </a:xfrm>
          <a:prstGeom prst="bentConnector3">
            <a:avLst>
              <a:gd name="adj1" fmla="val 1466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Memoria ad accesso diretto 101"/>
          <p:cNvSpPr/>
          <p:nvPr/>
        </p:nvSpPr>
        <p:spPr>
          <a:xfrm>
            <a:off x="2627784" y="4131078"/>
            <a:ext cx="216024" cy="648072"/>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3" name="Memoria ad accesso diretto 102"/>
          <p:cNvSpPr/>
          <p:nvPr/>
        </p:nvSpPr>
        <p:spPr>
          <a:xfrm>
            <a:off x="2843808" y="4131078"/>
            <a:ext cx="216024" cy="648072"/>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0" name="CasellaDiTesto 119"/>
          <p:cNvSpPr txBox="1"/>
          <p:nvPr/>
        </p:nvSpPr>
        <p:spPr>
          <a:xfrm>
            <a:off x="1979712" y="5535234"/>
            <a:ext cx="4736681" cy="323165"/>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 </a:t>
            </a:r>
            <a:r>
              <a:rPr lang="it-IT" sz="1500" b="1" dirty="0">
                <a:solidFill>
                  <a:srgbClr val="FF0000"/>
                </a:solidFill>
                <a:latin typeface="Times New Roman" panose="02020603050405020304" pitchFamily="18" charset="0"/>
                <a:cs typeface="Times New Roman" panose="02020603050405020304" pitchFamily="18" charset="0"/>
              </a:rPr>
              <a:t>3.4-3.8 </a:t>
            </a:r>
            <a:r>
              <a:rPr lang="it-IT" sz="1500" b="1" dirty="0" err="1">
                <a:solidFill>
                  <a:srgbClr val="FF0000"/>
                </a:solidFill>
                <a:latin typeface="Times New Roman" panose="02020603050405020304" pitchFamily="18" charset="0"/>
                <a:cs typeface="Times New Roman" panose="02020603050405020304" pitchFamily="18" charset="0"/>
              </a:rPr>
              <a:t>GeV</a:t>
            </a:r>
            <a:r>
              <a:rPr lang="it-IT" sz="1500" b="1" dirty="0">
                <a:solidFill>
                  <a:srgbClr val="FF0000"/>
                </a:solidFill>
                <a:latin typeface="Times New Roman" panose="02020603050405020304" pitchFamily="18" charset="0"/>
                <a:cs typeface="Times New Roman" panose="02020603050405020304" pitchFamily="18" charset="0"/>
              </a:rPr>
              <a:t>     </a:t>
            </a:r>
            <a:r>
              <a:rPr lang="it-IT" sz="1500" dirty="0">
                <a:latin typeface="Times New Roman" panose="02020603050405020304" pitchFamily="18" charset="0"/>
                <a:cs typeface="Times New Roman" panose="02020603050405020304" pitchFamily="18" charset="0"/>
              </a:rPr>
              <a:t>2.8-3.2 </a:t>
            </a:r>
            <a:r>
              <a:rPr lang="it-IT" sz="1500" dirty="0" err="1">
                <a:latin typeface="Times New Roman" panose="02020603050405020304" pitchFamily="18" charset="0"/>
                <a:cs typeface="Times New Roman" panose="02020603050405020304" pitchFamily="18" charset="0"/>
              </a:rPr>
              <a:t>GeV</a:t>
            </a:r>
            <a:r>
              <a:rPr lang="it-IT" sz="1500" dirty="0">
                <a:latin typeface="Times New Roman" panose="02020603050405020304" pitchFamily="18" charset="0"/>
                <a:cs typeface="Times New Roman" panose="02020603050405020304" pitchFamily="18" charset="0"/>
              </a:rPr>
              <a:t>                            1.4- 1.6 </a:t>
            </a:r>
            <a:r>
              <a:rPr lang="it-IT" sz="1500" dirty="0" err="1">
                <a:latin typeface="Times New Roman" panose="02020603050405020304" pitchFamily="18" charset="0"/>
                <a:cs typeface="Times New Roman" panose="02020603050405020304" pitchFamily="18" charset="0"/>
              </a:rPr>
              <a:t>GeV</a:t>
            </a:r>
            <a:endParaRPr lang="it-IT" sz="1500" dirty="0">
              <a:latin typeface="Times New Roman" panose="02020603050405020304" pitchFamily="18" charset="0"/>
              <a:cs typeface="Times New Roman" panose="02020603050405020304" pitchFamily="18" charset="0"/>
            </a:endParaRPr>
          </a:p>
        </p:txBody>
      </p:sp>
      <p:sp>
        <p:nvSpPr>
          <p:cNvPr id="121" name="CasellaDiTesto 120"/>
          <p:cNvSpPr txBox="1"/>
          <p:nvPr/>
        </p:nvSpPr>
        <p:spPr>
          <a:xfrm>
            <a:off x="251520" y="4941168"/>
            <a:ext cx="1520609" cy="461665"/>
          </a:xfrm>
          <a:prstGeom prst="rect">
            <a:avLst/>
          </a:prstGeom>
          <a:noFill/>
        </p:spPr>
        <p:txBody>
          <a:bodyPr wrap="none" rtlCol="0">
            <a:spAutoFit/>
          </a:bodyPr>
          <a:lstStyle/>
          <a:p>
            <a:r>
              <a:rPr lang="it-IT" sz="2400" b="1" dirty="0">
                <a:solidFill>
                  <a:srgbClr val="00B050"/>
                </a:solidFill>
                <a:latin typeface="Symbol" panose="05050102010706020507" pitchFamily="18" charset="2"/>
              </a:rPr>
              <a:t>l</a:t>
            </a:r>
            <a:r>
              <a:rPr lang="it-IT" sz="2400" b="1" dirty="0">
                <a:solidFill>
                  <a:srgbClr val="00B050"/>
                </a:solidFill>
                <a:latin typeface="Times New Roman" panose="02020603050405020304" pitchFamily="18" charset="0"/>
                <a:cs typeface="Times New Roman" panose="02020603050405020304" pitchFamily="18" charset="0"/>
              </a:rPr>
              <a:t>=1.5 </a:t>
            </a:r>
            <a:r>
              <a:rPr lang="it-IT" sz="2400" b="1" dirty="0" err="1">
                <a:solidFill>
                  <a:srgbClr val="00B050"/>
                </a:solidFill>
                <a:latin typeface="Times New Roman" panose="02020603050405020304" pitchFamily="18" charset="0"/>
                <a:cs typeface="Times New Roman" panose="02020603050405020304" pitchFamily="18" charset="0"/>
              </a:rPr>
              <a:t>Ang</a:t>
            </a:r>
            <a:endParaRPr lang="it-IT" sz="2400" b="1" dirty="0">
              <a:solidFill>
                <a:srgbClr val="00B050"/>
              </a:solidFill>
              <a:latin typeface="Times New Roman" panose="02020603050405020304" pitchFamily="18" charset="0"/>
              <a:cs typeface="Times New Roman" panose="02020603050405020304" pitchFamily="18" charset="0"/>
            </a:endParaRPr>
          </a:p>
        </p:txBody>
      </p:sp>
      <p:sp>
        <p:nvSpPr>
          <p:cNvPr id="108" name="CasellaDiTesto 107"/>
          <p:cNvSpPr txBox="1"/>
          <p:nvPr/>
        </p:nvSpPr>
        <p:spPr>
          <a:xfrm>
            <a:off x="2519773" y="3861048"/>
            <a:ext cx="716863" cy="323165"/>
          </a:xfrm>
          <a:prstGeom prst="rect">
            <a:avLst/>
          </a:prstGeom>
          <a:noFill/>
        </p:spPr>
        <p:txBody>
          <a:bodyPr wrap="none" rtlCol="0">
            <a:spAutoFit/>
          </a:bodyPr>
          <a:lstStyle/>
          <a:p>
            <a:r>
              <a:rPr lang="it-IT" sz="1500" dirty="0">
                <a:latin typeface="Times New Roman" panose="02020603050405020304" pitchFamily="18" charset="0"/>
                <a:cs typeface="Times New Roman" panose="02020603050405020304" pitchFamily="18" charset="0"/>
              </a:rPr>
              <a:t>Linac2</a:t>
            </a:r>
          </a:p>
        </p:txBody>
      </p:sp>
      <p:sp>
        <p:nvSpPr>
          <p:cNvPr id="44" name="Ovale 43"/>
          <p:cNvSpPr/>
          <p:nvPr/>
        </p:nvSpPr>
        <p:spPr>
          <a:xfrm>
            <a:off x="1655676" y="2726922"/>
            <a:ext cx="432048" cy="432048"/>
          </a:xfrm>
          <a:prstGeom prst="ellipse">
            <a:avLst/>
          </a:prstGeom>
          <a:solidFill>
            <a:srgbClr val="66FF3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1" name="Ovale 110"/>
          <p:cNvSpPr/>
          <p:nvPr/>
        </p:nvSpPr>
        <p:spPr>
          <a:xfrm>
            <a:off x="2465766" y="5157192"/>
            <a:ext cx="432048" cy="432048"/>
          </a:xfrm>
          <a:prstGeom prst="ellipse">
            <a:avLst/>
          </a:prstGeom>
          <a:solidFill>
            <a:srgbClr val="66FF3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8" name="Triangolo isoscele 47"/>
          <p:cNvSpPr/>
          <p:nvPr/>
        </p:nvSpPr>
        <p:spPr>
          <a:xfrm rot="16200000">
            <a:off x="7488324" y="1322766"/>
            <a:ext cx="432048" cy="2376264"/>
          </a:xfrm>
          <a:prstGeom prst="triangle">
            <a:avLst/>
          </a:prstGeom>
          <a:solidFill>
            <a:srgbClr val="CCCC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6" name="Triangolo isoscele 115"/>
          <p:cNvSpPr/>
          <p:nvPr/>
        </p:nvSpPr>
        <p:spPr>
          <a:xfrm rot="5400000">
            <a:off x="1277634" y="3267187"/>
            <a:ext cx="432048" cy="2376264"/>
          </a:xfrm>
          <a:prstGeom prst="triangle">
            <a:avLst/>
          </a:prstGeom>
          <a:solidFill>
            <a:srgbClr val="F2CCF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09" name="Connettore 2 108"/>
          <p:cNvCxnSpPr/>
          <p:nvPr/>
        </p:nvCxnSpPr>
        <p:spPr>
          <a:xfrm>
            <a:off x="1439652" y="3483006"/>
            <a:ext cx="67507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 name="Ovale 111"/>
          <p:cNvSpPr/>
          <p:nvPr/>
        </p:nvSpPr>
        <p:spPr>
          <a:xfrm>
            <a:off x="1385646" y="3429000"/>
            <a:ext cx="108012" cy="917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7" name="Ovale 116"/>
          <p:cNvSpPr/>
          <p:nvPr/>
        </p:nvSpPr>
        <p:spPr>
          <a:xfrm>
            <a:off x="7650342" y="3429000"/>
            <a:ext cx="108012" cy="917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8" name="Ovale 117"/>
          <p:cNvSpPr/>
          <p:nvPr/>
        </p:nvSpPr>
        <p:spPr>
          <a:xfrm>
            <a:off x="2735796" y="3429000"/>
            <a:ext cx="108012" cy="917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9" name="Ovale 118"/>
          <p:cNvSpPr/>
          <p:nvPr/>
        </p:nvSpPr>
        <p:spPr>
          <a:xfrm>
            <a:off x="3977934" y="3429000"/>
            <a:ext cx="108012" cy="917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2" name="Ovale 121"/>
          <p:cNvSpPr/>
          <p:nvPr/>
        </p:nvSpPr>
        <p:spPr>
          <a:xfrm>
            <a:off x="5274078" y="3429000"/>
            <a:ext cx="108012" cy="917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3" name="Ovale 122"/>
          <p:cNvSpPr/>
          <p:nvPr/>
        </p:nvSpPr>
        <p:spPr>
          <a:xfrm>
            <a:off x="6516216" y="3429000"/>
            <a:ext cx="108012" cy="917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4" name="Callout con freccia in su 113"/>
          <p:cNvSpPr/>
          <p:nvPr/>
        </p:nvSpPr>
        <p:spPr>
          <a:xfrm>
            <a:off x="1223628" y="3483006"/>
            <a:ext cx="432048" cy="361764"/>
          </a:xfrm>
          <a:prstGeom prst="upArrowCallou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schemeClr val="tx1"/>
                </a:solidFill>
                <a:latin typeface="Times New Roman" panose="02020603050405020304" pitchFamily="18" charset="0"/>
                <a:cs typeface="Times New Roman" panose="02020603050405020304" pitchFamily="18" charset="0"/>
              </a:rPr>
              <a:t>0</a:t>
            </a:r>
          </a:p>
        </p:txBody>
      </p:sp>
      <p:sp>
        <p:nvSpPr>
          <p:cNvPr id="124" name="Callout con freccia in su 123"/>
          <p:cNvSpPr/>
          <p:nvPr/>
        </p:nvSpPr>
        <p:spPr>
          <a:xfrm>
            <a:off x="2519772" y="3483006"/>
            <a:ext cx="540060" cy="378042"/>
          </a:xfrm>
          <a:prstGeom prst="upArrowCallou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latin typeface="Times New Roman" panose="02020603050405020304" pitchFamily="18" charset="0"/>
                <a:cs typeface="Times New Roman" panose="02020603050405020304" pitchFamily="18" charset="0"/>
              </a:rPr>
              <a:t>100m </a:t>
            </a:r>
          </a:p>
        </p:txBody>
      </p:sp>
      <p:sp>
        <p:nvSpPr>
          <p:cNvPr id="125" name="Callout con freccia in su 124"/>
          <p:cNvSpPr/>
          <p:nvPr/>
        </p:nvSpPr>
        <p:spPr>
          <a:xfrm>
            <a:off x="3761910" y="3483006"/>
            <a:ext cx="540060" cy="378042"/>
          </a:xfrm>
          <a:prstGeom prst="upArrowCallou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latin typeface="Times New Roman" panose="02020603050405020304" pitchFamily="18" charset="0"/>
                <a:cs typeface="Times New Roman" panose="02020603050405020304" pitchFamily="18" charset="0"/>
              </a:rPr>
              <a:t>200m</a:t>
            </a:r>
          </a:p>
        </p:txBody>
      </p:sp>
      <p:sp>
        <p:nvSpPr>
          <p:cNvPr id="126" name="Callout con freccia in su 125"/>
          <p:cNvSpPr/>
          <p:nvPr/>
        </p:nvSpPr>
        <p:spPr>
          <a:xfrm>
            <a:off x="5058054" y="3483006"/>
            <a:ext cx="540060" cy="378042"/>
          </a:xfrm>
          <a:prstGeom prst="upArrowCallou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latin typeface="Times New Roman" panose="02020603050405020304" pitchFamily="18" charset="0"/>
                <a:cs typeface="Times New Roman" panose="02020603050405020304" pitchFamily="18" charset="0"/>
              </a:rPr>
              <a:t>300m</a:t>
            </a:r>
          </a:p>
        </p:txBody>
      </p:sp>
      <p:sp>
        <p:nvSpPr>
          <p:cNvPr id="127" name="Callout con freccia in su 126"/>
          <p:cNvSpPr/>
          <p:nvPr/>
        </p:nvSpPr>
        <p:spPr>
          <a:xfrm>
            <a:off x="6300192" y="3483006"/>
            <a:ext cx="540060" cy="378042"/>
          </a:xfrm>
          <a:prstGeom prst="upArrowCallou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latin typeface="Times New Roman" panose="02020603050405020304" pitchFamily="18" charset="0"/>
                <a:cs typeface="Times New Roman" panose="02020603050405020304" pitchFamily="18" charset="0"/>
              </a:rPr>
              <a:t>400m</a:t>
            </a:r>
          </a:p>
        </p:txBody>
      </p:sp>
      <p:sp>
        <p:nvSpPr>
          <p:cNvPr id="128" name="Callout con freccia in su 127"/>
          <p:cNvSpPr/>
          <p:nvPr/>
        </p:nvSpPr>
        <p:spPr>
          <a:xfrm>
            <a:off x="7434318" y="3483006"/>
            <a:ext cx="540060" cy="378042"/>
          </a:xfrm>
          <a:prstGeom prst="upArrowCallou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latin typeface="Times New Roman" panose="02020603050405020304" pitchFamily="18" charset="0"/>
                <a:cs typeface="Times New Roman" panose="02020603050405020304" pitchFamily="18" charset="0"/>
              </a:rPr>
              <a:t>500m</a:t>
            </a:r>
          </a:p>
        </p:txBody>
      </p:sp>
      <p:cxnSp>
        <p:nvCxnSpPr>
          <p:cNvPr id="163" name="Connettore 2 162"/>
          <p:cNvCxnSpPr/>
          <p:nvPr/>
        </p:nvCxnSpPr>
        <p:spPr>
          <a:xfrm>
            <a:off x="6300192" y="2510898"/>
            <a:ext cx="21602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Connettore 2 163"/>
          <p:cNvCxnSpPr/>
          <p:nvPr/>
        </p:nvCxnSpPr>
        <p:spPr>
          <a:xfrm>
            <a:off x="5598114" y="2402886"/>
            <a:ext cx="5940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Connettore 2 165"/>
          <p:cNvCxnSpPr/>
          <p:nvPr/>
        </p:nvCxnSpPr>
        <p:spPr>
          <a:xfrm flipV="1">
            <a:off x="5436096" y="2348880"/>
            <a:ext cx="216024" cy="1620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Connettore 2 167"/>
          <p:cNvCxnSpPr/>
          <p:nvPr/>
        </p:nvCxnSpPr>
        <p:spPr>
          <a:xfrm>
            <a:off x="6138174" y="2402886"/>
            <a:ext cx="216024" cy="1080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1" name="Triangolo isoscele 170"/>
          <p:cNvSpPr/>
          <p:nvPr/>
        </p:nvSpPr>
        <p:spPr>
          <a:xfrm>
            <a:off x="5328084" y="2402886"/>
            <a:ext cx="216024" cy="216024"/>
          </a:xfrm>
          <a:prstGeom prst="triangl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2" name="Triangolo isoscele 171"/>
          <p:cNvSpPr/>
          <p:nvPr/>
        </p:nvSpPr>
        <p:spPr>
          <a:xfrm>
            <a:off x="6192180" y="2402886"/>
            <a:ext cx="216024" cy="216024"/>
          </a:xfrm>
          <a:prstGeom prst="triangl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3" name="Triangolo isoscele 172"/>
          <p:cNvSpPr/>
          <p:nvPr/>
        </p:nvSpPr>
        <p:spPr>
          <a:xfrm rot="10800000">
            <a:off x="5498236" y="2303008"/>
            <a:ext cx="216024" cy="216024"/>
          </a:xfrm>
          <a:prstGeom prst="triangl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4" name="Triangolo isoscele 173"/>
          <p:cNvSpPr/>
          <p:nvPr/>
        </p:nvSpPr>
        <p:spPr>
          <a:xfrm rot="10800000">
            <a:off x="6030162" y="2294874"/>
            <a:ext cx="216024" cy="216024"/>
          </a:xfrm>
          <a:prstGeom prst="triangl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CasellaDiTesto 5"/>
          <p:cNvSpPr txBox="1"/>
          <p:nvPr/>
        </p:nvSpPr>
        <p:spPr>
          <a:xfrm>
            <a:off x="3234855" y="2834934"/>
            <a:ext cx="1383712"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dV</a:t>
            </a:r>
            <a:r>
              <a:rPr lang="it-IT" sz="1350" dirty="0">
                <a:latin typeface="Times New Roman" panose="02020603050405020304" pitchFamily="18" charset="0"/>
                <a:cs typeface="Times New Roman" panose="02020603050405020304" pitchFamily="18" charset="0"/>
              </a:rPr>
              <a:t>/</a:t>
            </a:r>
            <a:r>
              <a:rPr lang="it-IT" sz="1350" dirty="0" err="1">
                <a:latin typeface="Times New Roman" panose="02020603050405020304" pitchFamily="18" charset="0"/>
                <a:cs typeface="Times New Roman" panose="02020603050405020304" pitchFamily="18" charset="0"/>
              </a:rPr>
              <a:t>dz</a:t>
            </a:r>
            <a:r>
              <a:rPr lang="it-IT" sz="1350" dirty="0">
                <a:latin typeface="Times New Roman" panose="02020603050405020304" pitchFamily="18" charset="0"/>
                <a:cs typeface="Times New Roman" panose="02020603050405020304" pitchFamily="18" charset="0"/>
              </a:rPr>
              <a:t>=17 MV/m</a:t>
            </a:r>
          </a:p>
        </p:txBody>
      </p:sp>
      <p:sp>
        <p:nvSpPr>
          <p:cNvPr id="129" name="TextBox 128">
            <a:extLst>
              <a:ext uri="{FF2B5EF4-FFF2-40B4-BE49-F238E27FC236}">
                <a16:creationId xmlns:a16="http://schemas.microsoft.com/office/drawing/2014/main" id="{8B728BE8-CE08-564C-AC73-14797BD6E5B4}"/>
              </a:ext>
            </a:extLst>
          </p:cNvPr>
          <p:cNvSpPr txBox="1"/>
          <p:nvPr/>
        </p:nvSpPr>
        <p:spPr>
          <a:xfrm>
            <a:off x="741423" y="609600"/>
            <a:ext cx="7644977" cy="1200329"/>
          </a:xfrm>
          <a:prstGeom prst="rect">
            <a:avLst/>
          </a:prstGeom>
          <a:noFill/>
        </p:spPr>
        <p:txBody>
          <a:bodyPr wrap="none" rtlCol="0">
            <a:spAutoFit/>
          </a:bodyPr>
          <a:lstStyle/>
          <a:p>
            <a:pPr algn="ctr"/>
            <a:r>
              <a:rPr lang="it-IT" b="1" i="1"/>
              <a:t>In quest of High Sustainability we had to conceive a new kind of machine:</a:t>
            </a:r>
          </a:p>
          <a:p>
            <a:pPr algn="ctr"/>
            <a:r>
              <a:rPr lang="it-IT" b="1" i="1"/>
              <a:t>the Two-Way Linac (TWL)</a:t>
            </a:r>
          </a:p>
          <a:p>
            <a:pPr algn="ctr"/>
            <a:r>
              <a:rPr lang="it-IT" b="1" i="1"/>
              <a:t>All Accelerators are one way – the beam propagates in one direction (ERL too)</a:t>
            </a:r>
          </a:p>
          <a:p>
            <a:pPr algn="ctr"/>
            <a:r>
              <a:rPr lang="it-IT" b="1" i="1"/>
              <a:t>MariX uses the CW Linac twice – forward and backward</a:t>
            </a:r>
          </a:p>
        </p:txBody>
      </p:sp>
      <p:pic>
        <p:nvPicPr>
          <p:cNvPr id="131" name="Picture 130">
            <a:extLst>
              <a:ext uri="{FF2B5EF4-FFF2-40B4-BE49-F238E27FC236}">
                <a16:creationId xmlns:a16="http://schemas.microsoft.com/office/drawing/2014/main" id="{CD244BCF-694E-274B-996B-E50020D8C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32" name="TextBox 131">
            <a:extLst>
              <a:ext uri="{FF2B5EF4-FFF2-40B4-BE49-F238E27FC236}">
                <a16:creationId xmlns:a16="http://schemas.microsoft.com/office/drawing/2014/main" id="{E436FB20-5ECF-3D4A-A95E-BD685A898DE5}"/>
              </a:ext>
            </a:extLst>
          </p:cNvPr>
          <p:cNvSpPr txBox="1"/>
          <p:nvPr/>
        </p:nvSpPr>
        <p:spPr>
          <a:xfrm>
            <a:off x="38100" y="6067080"/>
            <a:ext cx="9029700" cy="400110"/>
          </a:xfrm>
          <a:prstGeom prst="rect">
            <a:avLst/>
          </a:prstGeom>
          <a:noFill/>
        </p:spPr>
        <p:txBody>
          <a:bodyPr wrap="square" rtlCol="0">
            <a:spAutoFit/>
          </a:bodyPr>
          <a:lstStyle/>
          <a:p>
            <a:pPr algn="ctr"/>
            <a:r>
              <a:rPr lang="en-US" sz="2000">
                <a:solidFill>
                  <a:srgbClr val="C00000"/>
                </a:solidFill>
                <a:latin typeface="Casual" charset="0"/>
                <a:ea typeface="Casual" charset="0"/>
                <a:cs typeface="Casual" charset="0"/>
              </a:rPr>
              <a:t>Only Standing Wave RF Cavities can accelerate particles in both directions!</a:t>
            </a:r>
          </a:p>
        </p:txBody>
      </p:sp>
    </p:spTree>
    <p:extLst>
      <p:ext uri="{BB962C8B-B14F-4D97-AF65-F5344CB8AC3E}">
        <p14:creationId xmlns:p14="http://schemas.microsoft.com/office/powerpoint/2010/main" val="13990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par>
                          <p:cTn id="47" fill="hold">
                            <p:stCondLst>
                              <p:cond delay="0"/>
                            </p:stCondLst>
                            <p:childTnLst>
                              <p:par>
                                <p:cTn id="48" presetID="0" presetClass="path" presetSubtype="0" repeatCount="indefinite" accel="1000" decel="95000" fill="hold" grpId="1" nodeType="afterEffect">
                                  <p:stCondLst>
                                    <p:cond delay="500"/>
                                  </p:stCondLst>
                                  <p:childTnLst>
                                    <p:animMotion origin="layout" path="M 2.5E-6 -0.00046 L 2.5E-6 0.00024 C 0.0138 -0.00138 0.02864 -0.00138 0.04258 -0.00324 C 0.04505 -0.00324 0.0487 -0.00185 0.04909 -0.00532 C 0.05091 -0.02106 0.04987 -0.03773 0.05 -0.05416 C 0.05091 -0.06203 0.04909 -0.07083 0.05182 -0.07754 C 0.05273 -0.08101 0.05703 -0.07963 0.05924 -0.07986 C 0.06862 -0.08125 0.07838 -0.08148 0.08789 -0.08217 L 0.19935 -0.07986 C 0.20208 -0.07986 0.20469 -0.07754 0.20677 -0.07754 C 0.22995 -0.07754 0.25286 -0.07916 0.27539 -0.07986 C 0.29765 -0.07916 0.34857 -0.07847 0.37083 -0.07754 C 0.37461 -0.07731 0.39648 -0.10231 0.41263 -0.10671 C 0.42838 -0.11111 0.43021 -0.10439 0.46732 -0.1037 C 0.49023 -0.09166 0.48711 -0.08009 0.50338 -0.07638 C 0.51927 -0.07268 0.55273 -0.08101 0.5638 -0.08171 L 0.60833 -0.07291 L 0.60833 -0.07268 L 0.60833 -0.07291 L 0.60833 -0.07268 C 0.60833 -0.07291 0.60885 -0.07893 0.60885 -0.07893 C 0.60781 -0.07801 0.60625 -0.08078 0.60521 -0.08009 " pathEditMode="relative" rAng="0" ptsTypes="AAAAAAAAAAAAAAAAAAAAAA">
                                      <p:cBhvr>
                                        <p:cTn id="49" dur="2000" fill="hold"/>
                                        <p:tgtEl>
                                          <p:spTgt spid="44"/>
                                        </p:tgtEl>
                                        <p:attrNameLst>
                                          <p:attrName>ppt_x</p:attrName>
                                          <p:attrName>ppt_y</p:attrName>
                                        </p:attrNameLst>
                                      </p:cBhvr>
                                      <p:rCtr x="30443" y="-5347"/>
                                    </p:animMotion>
                                  </p:childTnLst>
                                </p:cTn>
                              </p:par>
                            </p:childTnLst>
                          </p:cTn>
                        </p:par>
                        <p:par>
                          <p:cTn id="50" fill="hold">
                            <p:stCondLst>
                              <p:cond delay="2500"/>
                            </p:stCondLst>
                            <p:childTnLst>
                              <p:par>
                                <p:cTn id="51" presetID="1" presetClass="entr" presetSubtype="0"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9" presetClass="emph" presetSubtype="0" repeatCount="indefinite" fill="hold" grpId="1" nodeType="withEffect">
                                  <p:stCondLst>
                                    <p:cond delay="0"/>
                                  </p:stCondLst>
                                  <p:childTnLst>
                                    <p:animClr clrSpc="rgb" dir="cw">
                                      <p:cBhvr override="childStyle">
                                        <p:cTn id="54" dur="2000" fill="hold"/>
                                        <p:tgtEl>
                                          <p:spTgt spid="48"/>
                                        </p:tgtEl>
                                        <p:attrNameLst>
                                          <p:attrName>style.color</p:attrName>
                                        </p:attrNameLst>
                                      </p:cBhvr>
                                      <p:to>
                                        <a:schemeClr val="bg1"/>
                                      </p:to>
                                    </p:animClr>
                                    <p:animClr clrSpc="rgb" dir="cw">
                                      <p:cBhvr>
                                        <p:cTn id="55" dur="2000" fill="hold"/>
                                        <p:tgtEl>
                                          <p:spTgt spid="48"/>
                                        </p:tgtEl>
                                        <p:attrNameLst>
                                          <p:attrName>fillcolor</p:attrName>
                                        </p:attrNameLst>
                                      </p:cBhvr>
                                      <p:to>
                                        <a:schemeClr val="bg1"/>
                                      </p:to>
                                    </p:animClr>
                                    <p:set>
                                      <p:cBhvr>
                                        <p:cTn id="56" dur="2000" fill="hold"/>
                                        <p:tgtEl>
                                          <p:spTgt spid="48"/>
                                        </p:tgtEl>
                                        <p:attrNameLst>
                                          <p:attrName>fill.type</p:attrName>
                                        </p:attrNameLst>
                                      </p:cBhvr>
                                      <p:to>
                                        <p:strVal val="solid"/>
                                      </p:to>
                                    </p:set>
                                    <p:set>
                                      <p:cBhvr>
                                        <p:cTn id="57" dur="2000" fill="hold"/>
                                        <p:tgtEl>
                                          <p:spTgt spid="48"/>
                                        </p:tgtEl>
                                        <p:attrNameLst>
                                          <p:attrName>fill.on</p:attrName>
                                        </p:attrNameLst>
                                      </p:cBhvr>
                                      <p:to>
                                        <p:strVal val="tru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0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10"/>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02"/>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03"/>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0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0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2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2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4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06"/>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111"/>
                                        </p:tgtEl>
                                        <p:attrNameLst>
                                          <p:attrName>style.visibility</p:attrName>
                                        </p:attrNameLst>
                                      </p:cBhvr>
                                      <p:to>
                                        <p:strVal val="visible"/>
                                      </p:to>
                                    </p:set>
                                  </p:childTnLst>
                                </p:cTn>
                              </p:par>
                            </p:childTnLst>
                          </p:cTn>
                        </p:par>
                        <p:par>
                          <p:cTn id="94" fill="hold">
                            <p:stCondLst>
                              <p:cond delay="0"/>
                            </p:stCondLst>
                            <p:childTnLst>
                              <p:par>
                                <p:cTn id="95" presetID="0" presetClass="path" presetSubtype="0" repeatCount="indefinite" accel="50000" decel="50000" fill="hold" grpId="1" nodeType="afterEffect">
                                  <p:stCondLst>
                                    <p:cond delay="500"/>
                                  </p:stCondLst>
                                  <p:endCondLst>
                                    <p:cond evt="onNext" delay="0">
                                      <p:tgtEl>
                                        <p:sldTgt/>
                                      </p:tgtEl>
                                    </p:cond>
                                  </p:endCondLst>
                                  <p:childTnLst>
                                    <p:animMotion origin="layout" path="M 8.33333E-7 2.22222E-6 L 8.33333E-7 0.00023 L 0.01719 -0.00232 C 0.02005 -0.0044 0.0224 -0.01644 0.0224 -0.01621 C 0.02292 -0.02037 0.02344 -0.02408 0.0237 -0.02801 C 0.02435 -0.03889 0.02383 -0.05 0.025 -0.06088 C 0.02604 -0.07014 0.03112 -0.07963 0.03424 -0.08658 C 0.03463 -0.08889 0.03463 -0.0919 0.03555 -0.09352 C 0.03659 -0.09537 0.03815 -0.0956 0.03958 -0.09584 C 0.04427 -0.09699 0.04922 -0.09815 0.05404 -0.09815 L 0.20534 -0.10047 C 0.20703 -0.10278 0.20833 -0.10741 0.21055 -0.10764 L 0.28945 -0.10278 C 0.29088 -0.10209 0.29206 -0.1007 0.29349 -0.10047 C 0.31094 -0.09838 0.34609 -0.09584 0.34609 -0.0956 C 0.34779 -0.09514 0.34961 -0.09445 0.3513 -0.09352 C 0.35273 -0.09283 0.35391 -0.0919 0.35534 -0.09121 C 0.37292 -0.08334 0.36185 -0.08959 0.37109 -0.08426 C 0.38008 -0.07338 0.37604 -0.07662 0.38294 -0.07246 C 0.38516 -0.06852 0.38815 -0.06574 0.38945 -0.06088 C 0.39115 -0.05509 0.39505 -0.04028 0.3974 -0.0375 C 0.3987 -0.03588 0.40013 -0.03449 0.4013 -0.03264 C 0.40417 -0.02824 0.40612 -0.02246 0.40924 -0.01875 C 0.41055 -0.01713 0.41198 -0.01574 0.41315 -0.01412 C 0.41458 -0.01181 0.41588 -0.00949 0.41719 -0.00695 C 0.4181 -0.00486 0.41849 -0.00185 0.41979 2.22222E-6 C 0.42083 0.00162 0.4224 0.00162 0.4237 0.00231 C 0.43307 0.01898 0.4224 0.00092 0.43164 0.01412 C 0.43255 0.01551 0.4332 0.01759 0.43424 0.01875 C 0.43542 0.01991 0.43698 0.01991 0.43815 0.02106 C 0.43958 0.02222 0.44062 0.02477 0.44219 0.02569 C 0.44557 0.02801 0.44922 0.02847 0.4526 0.03032 C 0.45404 0.03125 0.45521 0.03241 0.45664 0.03264 C 0.46094 0.03403 0.46536 0.03426 0.46979 0.03518 C 0.48112 0.03426 0.49258 0.03403 0.50404 0.03264 C 0.50534 0.03264 0.50664 0.03148 0.50794 0.03032 C 0.50937 0.02916 0.51068 0.02754 0.51185 0.02569 C 0.522 0.01065 0.51003 0.02569 0.51979 0.01412 C 0.52148 0.00926 0.52279 0.00393 0.525 2.22222E-6 C 0.52721 -0.00394 0.52891 -0.00648 0.53034 -0.01181 C 0.53516 -0.03102 0.53021 -0.02084 0.53555 -0.03033 L 0.53815 -0.04445 L 0.53945 -0.05139 C 0.53997 -0.06713 0.54088 -0.08264 0.54088 -0.09815 C 0.54088 -0.11459 0.54049 -0.13102 0.53945 -0.14722 C 0.53919 -0.15232 0.53919 -0.15857 0.53685 -0.16134 C 0.53555 -0.16297 0.53411 -0.16435 0.53294 -0.16597 C 0.5319 -0.16736 0.53138 -0.16945 0.53034 -0.1706 C 0.52917 -0.17199 0.5276 -0.17222 0.5263 -0.17292 C 0.51628 -0.19097 0.52799 -0.17222 0.51849 -0.18241 C 0.51745 -0.18357 0.51667 -0.18542 0.51588 -0.18704 C 0.51393 -0.19074 0.5125 -0.19514 0.51055 -0.19884 C 0.5095 -0.2007 0.50807 -0.20209 0.50664 -0.20347 C 0.50443 -0.20533 0.49948 -0.20695 0.4974 -0.2081 C 0.49115 -0.21134 0.48555 -0.21597 0.47904 -0.21736 L 0.46849 -0.21968 C 0.45612 -0.21829 0.45312 -0.22338 0.44609 -0.21273 C 0.44466 -0.21065 0.44349 -0.2081 0.44219 -0.20579 C 0.43919 -0.18982 0.44349 -0.2081 0.43294 -0.18935 C 0.43112 -0.18634 0.42969 -0.18241 0.4276 -0.18009 C 0.425 -0.17685 0.422 -0.17477 0.41979 -0.1706 C 0.41471 -0.16158 0.41732 -0.16551 0.41185 -0.15903 C 0.40924 -0.15209 0.40911 -0.1507 0.40534 -0.14491 C 0.40404 -0.14306 0.4026 -0.14213 0.4013 -0.14028 C 0.39479 -0.13102 0.40286 -0.14074 0.39609 -0.12871 C 0.39492 -0.12662 0.39336 -0.1257 0.39219 -0.12384 C 0.39075 -0.12176 0.38984 -0.11852 0.38815 -0.1169 C 0.38581 -0.11459 0.38034 -0.11227 0.38034 -0.11204 C 0.37904 -0.10996 0.37773 -0.10741 0.3763 -0.10533 C 0.37018 -0.09607 0.36849 -0.1 0.35794 -0.09815 C 0.33997 -0.0919 0.35664 -0.09676 0.31849 -0.09815 L 0.2237 -0.10047 C 0.222 -0.10139 0.22018 -0.10232 0.21849 -0.10278 C 0.18203 -0.11459 0.10325 -0.10301 0.0987 -0.10278 C 0.09388 -0.10209 0.08906 -0.10185 0.08424 -0.10047 C 0.08294 -0.10023 0.08164 -0.09884 0.08034 -0.09815 C 0.07851 -0.09722 0.07682 -0.09676 0.075 -0.09584 C 0.06667 -0.09676 0.05833 -0.09676 0.05 -0.09815 C 0.0487 -0.09838 0.04713 -0.09884 0.04609 -0.10047 C 0.04518 -0.10232 0.04544 -0.10556 0.04479 -0.10764 C 0.04414 -0.10949 0.04297 -0.11065 0.04219 -0.11227 C 0.04167 -0.13565 0.04349 -0.15949 0.04088 -0.18241 C 0.04023 -0.18797 0.03294 -0.19167 0.03294 -0.19144 C 0.02773 -0.19097 0.0224 -0.19005 0.01719 -0.18935 C 0.00755 -0.18843 -0.00221 -0.1882 -0.01185 -0.18704 C -0.01406 -0.18681 -0.02878 -0.1831 -0.03151 -0.18241 C -0.03854 -0.18033 -0.03854 -0.17917 -0.04596 -0.17778 C -0.05078 -0.17662 -0.0556 -0.17616 -0.06042 -0.17547 C -0.12357 -0.17801 -0.09818 -0.17778 -0.13672 -0.17778 L -0.13672 -0.17755 " pathEditMode="relative" rAng="0" ptsTypes="AAAAAAAAAAAAAAAAAAAAAAAAAAAAAAAAAAAAAAAAAAAAAAAAAAAAAAAAAAAAAAAAAAAAAAAAAAAAAAAAAAAAAAAAAA">
                                      <p:cBhvr>
                                        <p:cTn id="96" dur="2000" fill="hold"/>
                                        <p:tgtEl>
                                          <p:spTgt spid="111"/>
                                        </p:tgtEl>
                                        <p:attrNameLst>
                                          <p:attrName>ppt_x</p:attrName>
                                          <p:attrName>ppt_y</p:attrName>
                                        </p:attrNameLst>
                                      </p:cBhvr>
                                      <p:rCtr x="20208" y="-9236"/>
                                    </p:animMotion>
                                  </p:childTnLst>
                                </p:cTn>
                              </p:par>
                            </p:childTnLst>
                          </p:cTn>
                        </p:par>
                        <p:par>
                          <p:cTn id="97" fill="hold">
                            <p:stCondLst>
                              <p:cond delay="2500"/>
                            </p:stCondLst>
                            <p:childTnLst>
                              <p:par>
                                <p:cTn id="98" presetID="1" presetClass="entr" presetSubtype="0" fill="hold" grpId="0" nodeType="afterEffect">
                                  <p:stCondLst>
                                    <p:cond delay="0"/>
                                  </p:stCondLst>
                                  <p:childTnLst>
                                    <p:set>
                                      <p:cBhvr>
                                        <p:cTn id="99" dur="1" fill="hold">
                                          <p:stCondLst>
                                            <p:cond delay="0"/>
                                          </p:stCondLst>
                                        </p:cTn>
                                        <p:tgtEl>
                                          <p:spTgt spid="116"/>
                                        </p:tgtEl>
                                        <p:attrNameLst>
                                          <p:attrName>style.visibility</p:attrName>
                                        </p:attrNameLst>
                                      </p:cBhvr>
                                      <p:to>
                                        <p:strVal val="visible"/>
                                      </p:to>
                                    </p:set>
                                  </p:childTnLst>
                                </p:cTn>
                              </p:par>
                              <p:par>
                                <p:cTn id="100" presetID="19" presetClass="emph" presetSubtype="0" repeatCount="indefinite" fill="hold" grpId="1" nodeType="withEffect">
                                  <p:stCondLst>
                                    <p:cond delay="0"/>
                                  </p:stCondLst>
                                  <p:childTnLst>
                                    <p:animClr clrSpc="rgb" dir="cw">
                                      <p:cBhvr override="childStyle">
                                        <p:cTn id="101" dur="2000" fill="hold"/>
                                        <p:tgtEl>
                                          <p:spTgt spid="116"/>
                                        </p:tgtEl>
                                        <p:attrNameLst>
                                          <p:attrName>style.color</p:attrName>
                                        </p:attrNameLst>
                                      </p:cBhvr>
                                      <p:to>
                                        <a:schemeClr val="bg1"/>
                                      </p:to>
                                    </p:animClr>
                                    <p:animClr clrSpc="rgb" dir="cw">
                                      <p:cBhvr>
                                        <p:cTn id="102" dur="2000" fill="hold"/>
                                        <p:tgtEl>
                                          <p:spTgt spid="116"/>
                                        </p:tgtEl>
                                        <p:attrNameLst>
                                          <p:attrName>fillcolor</p:attrName>
                                        </p:attrNameLst>
                                      </p:cBhvr>
                                      <p:to>
                                        <a:schemeClr val="bg1"/>
                                      </p:to>
                                    </p:animClr>
                                    <p:set>
                                      <p:cBhvr>
                                        <p:cTn id="103" dur="2000" fill="hold"/>
                                        <p:tgtEl>
                                          <p:spTgt spid="116"/>
                                        </p:tgtEl>
                                        <p:attrNameLst>
                                          <p:attrName>fill.type</p:attrName>
                                        </p:attrNameLst>
                                      </p:cBhvr>
                                      <p:to>
                                        <p:strVal val="solid"/>
                                      </p:to>
                                    </p:set>
                                    <p:set>
                                      <p:cBhvr>
                                        <p:cTn id="104" dur="2000" fill="hold"/>
                                        <p:tgtEl>
                                          <p:spTgt spid="116"/>
                                        </p:tgtEl>
                                        <p:attrNameLst>
                                          <p:attrName>fill.on</p:attrName>
                                        </p:attrNameLst>
                                      </p:cBhvr>
                                      <p:to>
                                        <p:strVal val="tru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3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 nodeType="clickEffect">
                                  <p:stCondLst>
                                    <p:cond delay="0"/>
                                  </p:stCondLst>
                                  <p:childTnLst>
                                    <p:set>
                                      <p:cBhvr>
                                        <p:cTn id="112"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animBg="1"/>
      <p:bldP spid="56" grpId="1" animBg="1"/>
      <p:bldP spid="55" grpId="0" animBg="1"/>
      <p:bldP spid="3" grpId="0"/>
      <p:bldP spid="9" grpId="0"/>
      <p:bldP spid="105" grpId="0"/>
      <p:bldP spid="106" grpId="0"/>
      <p:bldP spid="102" grpId="0" animBg="1"/>
      <p:bldP spid="103" grpId="0" animBg="1"/>
      <p:bldP spid="120" grpId="0"/>
      <p:bldP spid="121" grpId="0"/>
      <p:bldP spid="108" grpId="0"/>
      <p:bldP spid="44" grpId="0" animBg="1"/>
      <p:bldP spid="44" grpId="1" animBg="1"/>
      <p:bldP spid="111" grpId="0" animBg="1"/>
      <p:bldP spid="111" grpId="1" animBg="1"/>
      <p:bldP spid="48" grpId="0" animBg="1"/>
      <p:bldP spid="48" grpId="1" animBg="1"/>
      <p:bldP spid="116" grpId="0" animBg="1"/>
      <p:bldP spid="116" grpId="1" animBg="1"/>
      <p:bldP spid="171" grpId="0" animBg="1"/>
      <p:bldP spid="172" grpId="0" animBg="1"/>
      <p:bldP spid="173" grpId="0" animBg="1"/>
      <p:bldP spid="174" grpId="0" animBg="1"/>
      <p:bldP spid="6" grpId="0"/>
      <p:bldP spid="132" grpId="0"/>
      <p:bldP spid="13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C87F97A-36BC-E441-9EE2-16C7A6D3965B}"/>
              </a:ext>
            </a:extLst>
          </p:cNvPr>
          <p:cNvSpPr txBox="1"/>
          <p:nvPr/>
        </p:nvSpPr>
        <p:spPr>
          <a:xfrm>
            <a:off x="38100" y="685800"/>
            <a:ext cx="9029700" cy="5816977"/>
          </a:xfrm>
          <a:prstGeom prst="rect">
            <a:avLst/>
          </a:prstGeom>
          <a:noFill/>
        </p:spPr>
        <p:txBody>
          <a:bodyPr wrap="square" rtlCol="0">
            <a:spAutoFit/>
          </a:bodyPr>
          <a:lstStyle/>
          <a:p>
            <a:pPr algn="ctr"/>
            <a:r>
              <a:rPr lang="en-US" sz="2400">
                <a:latin typeface="Casual" charset="0"/>
                <a:ea typeface="Casual" charset="0"/>
                <a:cs typeface="Casual" charset="0"/>
              </a:rPr>
              <a:t>Acceleration in opposite directions through a Linac</a:t>
            </a:r>
          </a:p>
          <a:p>
            <a:pPr algn="ctr"/>
            <a:r>
              <a:rPr lang="en-US" sz="2400">
                <a:latin typeface="Casual" charset="0"/>
                <a:ea typeface="Casual" charset="0"/>
                <a:cs typeface="Casual" charset="0"/>
              </a:rPr>
              <a:t>(</a:t>
            </a:r>
            <a:r>
              <a:rPr lang="en-US" sz="2400" i="1">
                <a:latin typeface="Casual" charset="0"/>
                <a:ea typeface="Casual" charset="0"/>
                <a:cs typeface="Casual" charset="0"/>
              </a:rPr>
              <a:t>two-way acceleration</a:t>
            </a:r>
            <a:r>
              <a:rPr lang="en-US" sz="2400">
                <a:latin typeface="Casual" charset="0"/>
                <a:ea typeface="Casual" charset="0"/>
                <a:cs typeface="Casual" charset="0"/>
              </a:rPr>
              <a:t>)</a:t>
            </a:r>
          </a:p>
          <a:p>
            <a:pPr algn="ctr"/>
            <a:r>
              <a:rPr lang="en-US" sz="2400">
                <a:latin typeface="Casual" charset="0"/>
                <a:ea typeface="Casual" charset="0"/>
                <a:cs typeface="Casual" charset="0"/>
              </a:rPr>
              <a:t>is possible if:</a:t>
            </a:r>
          </a:p>
          <a:p>
            <a:pPr algn="ctr"/>
            <a:endParaRPr lang="en-US" sz="2000">
              <a:solidFill>
                <a:srgbClr val="C00000"/>
              </a:solidFill>
              <a:latin typeface="Casual" charset="0"/>
              <a:ea typeface="Casual" charset="0"/>
              <a:cs typeface="Casual" charset="0"/>
            </a:endParaRPr>
          </a:p>
          <a:p>
            <a:pPr algn="ctr"/>
            <a:endParaRPr lang="en-US" sz="2000">
              <a:solidFill>
                <a:srgbClr val="C00000"/>
              </a:solidFill>
              <a:latin typeface="Casual" charset="0"/>
              <a:ea typeface="Casual" charset="0"/>
              <a:cs typeface="Casual" charset="0"/>
            </a:endParaRPr>
          </a:p>
          <a:p>
            <a:pPr marL="457200" indent="-457200" algn="ctr">
              <a:buAutoNum type="arabicParenR"/>
            </a:pPr>
            <a:r>
              <a:rPr lang="en-US" sz="2000">
                <a:solidFill>
                  <a:srgbClr val="C00000"/>
                </a:solidFill>
                <a:latin typeface="Casual" charset="0"/>
                <a:ea typeface="Casual" charset="0"/>
                <a:cs typeface="Casual" charset="0"/>
              </a:rPr>
              <a:t>RF fields can accelerate in both directions</a:t>
            </a:r>
          </a:p>
          <a:p>
            <a:pPr algn="ctr"/>
            <a:r>
              <a:rPr lang="en-US" sz="2000">
                <a:solidFill>
                  <a:srgbClr val="C00000"/>
                </a:solidFill>
                <a:latin typeface="Casual" charset="0"/>
                <a:ea typeface="Casual" charset="0"/>
                <a:cs typeface="Casual" charset="0"/>
              </a:rPr>
              <a:t>(Standing Waves can do it) </a:t>
            </a:r>
          </a:p>
          <a:p>
            <a:pPr algn="ctr"/>
            <a:endParaRPr lang="en-US" sz="2000">
              <a:solidFill>
                <a:srgbClr val="C00000"/>
              </a:solidFill>
              <a:latin typeface="Casual" charset="0"/>
              <a:ea typeface="Casual" charset="0"/>
              <a:cs typeface="Casual" charset="0"/>
            </a:endParaRPr>
          </a:p>
          <a:p>
            <a:pPr algn="ctr"/>
            <a:r>
              <a:rPr lang="en-US" sz="2000">
                <a:solidFill>
                  <a:srgbClr val="00B050"/>
                </a:solidFill>
                <a:latin typeface="Casual" charset="0"/>
                <a:ea typeface="Casual" charset="0"/>
                <a:cs typeface="Casual" charset="0"/>
              </a:rPr>
              <a:t>2) Focusing effective in both directions and weakly energy dependent</a:t>
            </a:r>
          </a:p>
          <a:p>
            <a:pPr algn="ctr"/>
            <a:r>
              <a:rPr lang="en-US" sz="2000">
                <a:solidFill>
                  <a:srgbClr val="00B050"/>
                </a:solidFill>
                <a:latin typeface="Casual" charset="0"/>
                <a:ea typeface="Casual" charset="0"/>
                <a:cs typeface="Casual" charset="0"/>
              </a:rPr>
              <a:t>(RF focusing and/or solenoids)</a:t>
            </a:r>
          </a:p>
          <a:p>
            <a:pPr algn="ctr"/>
            <a:endParaRPr lang="en-US" sz="2000">
              <a:solidFill>
                <a:srgbClr val="C00000"/>
              </a:solidFill>
              <a:latin typeface="Casual" charset="0"/>
              <a:ea typeface="Casual" charset="0"/>
              <a:cs typeface="Casual" charset="0"/>
            </a:endParaRPr>
          </a:p>
          <a:p>
            <a:pPr algn="ctr"/>
            <a:r>
              <a:rPr lang="en-US" sz="2000">
                <a:solidFill>
                  <a:srgbClr val="0070C0"/>
                </a:solidFill>
                <a:latin typeface="Casual" charset="0"/>
                <a:ea typeface="Casual" charset="0"/>
                <a:cs typeface="Casual" charset="0"/>
              </a:rPr>
              <a:t>3) No bunch crossing –&gt; Twice the Linac Length &lt; Bunch separation</a:t>
            </a:r>
          </a:p>
          <a:p>
            <a:pPr algn="ctr"/>
            <a:endParaRPr lang="en-US" sz="2000">
              <a:solidFill>
                <a:srgbClr val="C00000"/>
              </a:solidFill>
              <a:latin typeface="Casual" charset="0"/>
              <a:ea typeface="Casual" charset="0"/>
              <a:cs typeface="Casual" charset="0"/>
            </a:endParaRPr>
          </a:p>
          <a:p>
            <a:pPr algn="ctr"/>
            <a:r>
              <a:rPr lang="en-US" sz="2000">
                <a:latin typeface="Casual" charset="0"/>
                <a:ea typeface="Casual" charset="0"/>
                <a:cs typeface="Casual" charset="0"/>
              </a:rPr>
              <a:t>4) RF fields must be on for a time longer than</a:t>
            </a:r>
          </a:p>
          <a:p>
            <a:pPr algn="ctr"/>
            <a:r>
              <a:rPr lang="en-US" sz="2000">
                <a:latin typeface="Casual" charset="0"/>
                <a:ea typeface="Casual" charset="0"/>
                <a:cs typeface="Casual" charset="0"/>
              </a:rPr>
              <a:t>bunch back-and-forth travel time (CW recommended)</a:t>
            </a:r>
          </a:p>
          <a:p>
            <a:pPr algn="ctr"/>
            <a:endParaRPr lang="en-US" sz="2000">
              <a:latin typeface="Casual" charset="0"/>
              <a:ea typeface="Casual" charset="0"/>
              <a:cs typeface="Casual" charset="0"/>
            </a:endParaRPr>
          </a:p>
          <a:p>
            <a:pPr algn="ctr"/>
            <a:r>
              <a:rPr lang="en-US" sz="2000">
                <a:solidFill>
                  <a:srgbClr val="00B0F0"/>
                </a:solidFill>
                <a:latin typeface="Casual" charset="0"/>
                <a:ea typeface="Casual" charset="0"/>
                <a:cs typeface="Casual" charset="0"/>
              </a:rPr>
              <a:t>5) Orbit position must not be dependent on magnetic rigidity</a:t>
            </a:r>
          </a:p>
          <a:p>
            <a:pPr algn="ctr"/>
            <a:r>
              <a:rPr lang="en-US" sz="2000">
                <a:solidFill>
                  <a:srgbClr val="00B0F0"/>
                </a:solidFill>
                <a:latin typeface="Casual" charset="0"/>
                <a:ea typeface="Casual" charset="0"/>
                <a:cs typeface="Casual" charset="0"/>
              </a:rPr>
              <a:t>(no two-way through dipoles, except bifurcations)</a:t>
            </a:r>
          </a:p>
        </p:txBody>
      </p:sp>
      <p:sp>
        <p:nvSpPr>
          <p:cNvPr id="5" name="Footer Placeholder 1">
            <a:extLst>
              <a:ext uri="{FF2B5EF4-FFF2-40B4-BE49-F238E27FC236}">
                <a16:creationId xmlns:a16="http://schemas.microsoft.com/office/drawing/2014/main" id="{43174E97-F6F5-9443-9671-7A00FACE4EA1}"/>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3719227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908720"/>
            <a:ext cx="7202512" cy="27269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32656"/>
            <a:ext cx="5880100" cy="533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86" y="4512249"/>
            <a:ext cx="4343400" cy="1435100"/>
          </a:xfrm>
          <a:prstGeom prst="rect">
            <a:avLst/>
          </a:prstGeom>
        </p:spPr>
      </p:pic>
      <p:sp>
        <p:nvSpPr>
          <p:cNvPr id="7" name="TextBox 6"/>
          <p:cNvSpPr txBox="1"/>
          <p:nvPr/>
        </p:nvSpPr>
        <p:spPr>
          <a:xfrm>
            <a:off x="1165622" y="4070960"/>
            <a:ext cx="4399538" cy="369332"/>
          </a:xfrm>
          <a:prstGeom prst="rect">
            <a:avLst/>
          </a:prstGeom>
          <a:noFill/>
        </p:spPr>
        <p:txBody>
          <a:bodyPr wrap="none" rtlCol="0">
            <a:spAutoFit/>
          </a:bodyPr>
          <a:lstStyle/>
          <a:p>
            <a:r>
              <a:rPr lang="en-US"/>
              <a:t>Modo risonante TM</a:t>
            </a:r>
            <a:r>
              <a:rPr lang="en-US" baseline="-25000"/>
              <a:t>010-</a:t>
            </a:r>
            <a:r>
              <a:rPr lang="en-US" baseline="-25000">
                <a:latin typeface="Symbol" charset="2"/>
                <a:ea typeface="Symbol" charset="2"/>
                <a:cs typeface="Symbol" charset="2"/>
              </a:rPr>
              <a:t>p</a:t>
            </a:r>
            <a:r>
              <a:rPr lang="en-US"/>
              <a:t> ad Onda Stazionaria </a:t>
            </a:r>
            <a:endParaRPr lang="en-US" baseline="-25000">
              <a:latin typeface="Symbol" charset="2"/>
              <a:ea typeface="Symbol" charset="2"/>
              <a:cs typeface="Symbol" charset="2"/>
            </a:endParaRPr>
          </a:p>
        </p:txBody>
      </p:sp>
      <mc:AlternateContent xmlns:mc="http://schemas.openxmlformats.org/markup-compatibility/2006" xmlns:a14="http://schemas.microsoft.com/office/drawing/2010/main">
        <mc:Choice Requires="a14">
          <p:sp>
            <p:nvSpPr>
              <p:cNvPr id="8" name="TextBox 7"/>
              <p:cNvSpPr txBox="1"/>
              <p:nvPr/>
            </p:nvSpPr>
            <p:spPr>
              <a:xfrm>
                <a:off x="6012160" y="4039020"/>
                <a:ext cx="2244204" cy="2055178"/>
              </a:xfrm>
              <a:prstGeom prst="rect">
                <a:avLst/>
              </a:prstGeom>
              <a:noFill/>
            </p:spPr>
            <p:txBody>
              <a:bodyPr wrap="none" lIns="0" tIns="0" rIns="0" bIns="0" rtlCol="0">
                <a:spAutoFit/>
              </a:bodyPr>
              <a:lstStyle/>
              <a:p>
                <a:r>
                  <a:rPr lang="it-IT" i="1"/>
                  <a:t>k</a:t>
                </a:r>
                <a14:m>
                  <m:oMath xmlns:m="http://schemas.openxmlformats.org/officeDocument/2006/math">
                    <m:r>
                      <a:rPr lang="it-IT" b="0" i="1">
                        <a:latin typeface="Cambria Math" charset="0"/>
                      </a:rPr>
                      <m:t> </m:t>
                    </m:r>
                    <m:r>
                      <a:rPr lang="mr-IN" i="1">
                        <a:latin typeface="Cambria Math" charset="0"/>
                      </a:rPr>
                      <m:t>=</m:t>
                    </m:r>
                    <m:f>
                      <m:fPr>
                        <m:ctrlPr>
                          <a:rPr lang="mr-IN" i="1">
                            <a:latin typeface="Cambria Math" panose="02040503050406030204" pitchFamily="18" charset="0"/>
                          </a:rPr>
                        </m:ctrlPr>
                      </m:fPr>
                      <m:num>
                        <m:r>
                          <a:rPr lang="mr-IN" i="1">
                            <a:latin typeface="Cambria Math" charset="0"/>
                            <a:ea typeface="Cambria Math" charset="0"/>
                            <a:cs typeface="Cambria Math" charset="0"/>
                          </a:rPr>
                          <m:t>𝜔</m:t>
                        </m:r>
                      </m:num>
                      <m:den>
                        <m:r>
                          <a:rPr lang="it-IT" b="0" i="1">
                            <a:latin typeface="Cambria Math" charset="0"/>
                            <a:ea typeface="Cambria Math" charset="0"/>
                            <a:cs typeface="Cambria Math" charset="0"/>
                          </a:rPr>
                          <m:t>𝑐</m:t>
                        </m:r>
                      </m:den>
                    </m:f>
                    <m:r>
                      <a:rPr lang="it-IT" b="0" i="1">
                        <a:latin typeface="Cambria Math" charset="0"/>
                        <a:ea typeface="Cambria Math" charset="0"/>
                        <a:cs typeface="Cambria Math" charset="0"/>
                      </a:rPr>
                      <m:t> =</m:t>
                    </m:r>
                    <m:f>
                      <m:fPr>
                        <m:ctrlPr>
                          <a:rPr lang="mr-IN" i="1">
                            <a:latin typeface="Cambria Math" panose="02040503050406030204" pitchFamily="18" charset="0"/>
                          </a:rPr>
                        </m:ctrlPr>
                      </m:fPr>
                      <m:num>
                        <m:r>
                          <a:rPr lang="it-IT" i="1">
                            <a:latin typeface="Cambria Math" charset="0"/>
                          </a:rPr>
                          <m:t>2</m:t>
                        </m:r>
                        <m:r>
                          <a:rPr lang="it-IT" i="1">
                            <a:latin typeface="Cambria Math" charset="0"/>
                            <a:ea typeface="Cambria Math" charset="0"/>
                            <a:cs typeface="Cambria Math" charset="0"/>
                          </a:rPr>
                          <m:t>𝜋</m:t>
                        </m:r>
                        <m:r>
                          <a:rPr lang="it-IT" i="1">
                            <a:latin typeface="Cambria Math" charset="0"/>
                            <a:ea typeface="Cambria Math" charset="0"/>
                            <a:cs typeface="Cambria Math" charset="0"/>
                          </a:rPr>
                          <m:t>𝑣</m:t>
                        </m:r>
                      </m:num>
                      <m:den>
                        <m:r>
                          <a:rPr lang="it-IT" b="0" i="1">
                            <a:latin typeface="Cambria Math" charset="0"/>
                            <a:ea typeface="Cambria Math" charset="0"/>
                            <a:cs typeface="Cambria Math" charset="0"/>
                          </a:rPr>
                          <m:t>𝑐</m:t>
                        </m:r>
                      </m:den>
                    </m:f>
                    <m:r>
                      <a:rPr lang="it-IT" b="0" i="1">
                        <a:latin typeface="Cambria Math" charset="0"/>
                        <a:ea typeface="Cambria Math" charset="0"/>
                        <a:cs typeface="Cambria Math" charset="0"/>
                      </a:rPr>
                      <m:t>=</m:t>
                    </m:r>
                    <m:f>
                      <m:fPr>
                        <m:ctrlPr>
                          <a:rPr lang="mr-IN" i="1">
                            <a:latin typeface="Cambria Math" panose="02040503050406030204" pitchFamily="18" charset="0"/>
                          </a:rPr>
                        </m:ctrlPr>
                      </m:fPr>
                      <m:num>
                        <m:r>
                          <a:rPr lang="it-IT" b="0" i="1">
                            <a:latin typeface="Cambria Math" charset="0"/>
                          </a:rPr>
                          <m:t>2</m:t>
                        </m:r>
                        <m:r>
                          <a:rPr lang="it-IT" b="0" i="1">
                            <a:latin typeface="Cambria Math" charset="0"/>
                            <a:ea typeface="Cambria Math" charset="0"/>
                            <a:cs typeface="Cambria Math" charset="0"/>
                          </a:rPr>
                          <m:t>𝜋</m:t>
                        </m:r>
                        <m:r>
                          <a:rPr lang="it-IT" b="0" i="1">
                            <a:latin typeface="Cambria Math" charset="0"/>
                            <a:ea typeface="Cambria Math" charset="0"/>
                            <a:cs typeface="Cambria Math" charset="0"/>
                          </a:rPr>
                          <m:t>𝑣</m:t>
                        </m:r>
                      </m:num>
                      <m:den>
                        <m:r>
                          <a:rPr lang="mr-IN" i="1">
                            <a:latin typeface="Cambria Math" charset="0"/>
                            <a:ea typeface="Cambria Math" charset="0"/>
                            <a:cs typeface="Cambria Math" charset="0"/>
                          </a:rPr>
                          <m:t>𝜆</m:t>
                        </m:r>
                      </m:den>
                    </m:f>
                  </m:oMath>
                </a14:m>
                <a:endParaRPr lang="it-IT" b="0" i="1">
                  <a:latin typeface="Cambria Math" charset="0"/>
                  <a:ea typeface="Cambria Math" charset="0"/>
                  <a:cs typeface="Cambria Math" charset="0"/>
                </a:endParaRPr>
              </a:p>
              <a:p>
                <a:endParaRPr lang="it-IT" i="1">
                  <a:latin typeface="Cambria Math" charset="0"/>
                  <a:ea typeface="Cambria Math" charset="0"/>
                  <a:cs typeface="Cambria Math" charset="0"/>
                </a:endParaRPr>
              </a:p>
              <a:p>
                <a:r>
                  <a:rPr lang="it-IT" i="1">
                    <a:latin typeface="Cambria Math" charset="0"/>
                    <a:ea typeface="Cambria Math" charset="0"/>
                    <a:cs typeface="Cambria Math" charset="0"/>
                  </a:rPr>
                  <a:t>p</a:t>
                </a:r>
                <a:r>
                  <a:rPr lang="it-IT" b="0" i="1">
                    <a:latin typeface="Cambria Math" charset="0"/>
                    <a:ea typeface="Cambria Math" charset="0"/>
                    <a:cs typeface="Cambria Math" charset="0"/>
                  </a:rPr>
                  <a:t>hase velocity = c</a:t>
                </a:r>
              </a:p>
              <a:p>
                <a:endParaRPr lang="it-IT" b="0" i="1">
                  <a:latin typeface="Cambria Math" charset="0"/>
                  <a:ea typeface="Cambria Math" charset="0"/>
                  <a:cs typeface="Cambria Math" charset="0"/>
                </a:endParaRPr>
              </a:p>
              <a:p>
                <a:r>
                  <a:rPr lang="it-IT" i="1">
                    <a:latin typeface="Symbol" charset="2"/>
                    <a:ea typeface="Symbol" charset="2"/>
                    <a:cs typeface="Symbol" charset="2"/>
                  </a:rPr>
                  <a:t>n</a:t>
                </a:r>
                <a:r>
                  <a:rPr lang="it-IT" i="1">
                    <a:latin typeface="Cambria Math" charset="0"/>
                    <a:ea typeface="Cambria Math" charset="0"/>
                    <a:cs typeface="Cambria Math" charset="0"/>
                  </a:rPr>
                  <a:t>=1.3 GHz  ; </a:t>
                </a:r>
                <a:r>
                  <a:rPr lang="it-IT" i="1">
                    <a:latin typeface="Symbol" charset="2"/>
                    <a:ea typeface="Symbol" charset="2"/>
                    <a:cs typeface="Symbol" charset="2"/>
                  </a:rPr>
                  <a:t>l</a:t>
                </a:r>
                <a:r>
                  <a:rPr lang="it-IT" i="1">
                    <a:latin typeface="Cambria Math" charset="0"/>
                    <a:ea typeface="Cambria Math" charset="0"/>
                    <a:cs typeface="Cambria Math" charset="0"/>
                  </a:rPr>
                  <a:t>=0.23 m</a:t>
                </a:r>
              </a:p>
              <a:p>
                <a:endParaRPr lang="it-IT" b="0" i="1">
                  <a:latin typeface="Cambria Math" charset="0"/>
                  <a:ea typeface="Cambria Math" charset="0"/>
                  <a:cs typeface="Cambria Math" charset="0"/>
                </a:endParaRPr>
              </a:p>
              <a:p>
                <a:r>
                  <a:rPr lang="it-IT" i="1">
                    <a:latin typeface="Cambria Math" charset="0"/>
                    <a:ea typeface="Cambria Math" charset="0"/>
                    <a:cs typeface="Cambria Math" charset="0"/>
                  </a:rPr>
                  <a:t>Standing RF Waves</a:t>
                </a:r>
                <a14:m>
                  <m:oMath xmlns:m="http://schemas.openxmlformats.org/officeDocument/2006/math">
                    <m:r>
                      <a:rPr lang="it-IT" b="0" i="1">
                        <a:latin typeface="Cambria Math" charset="0"/>
                        <a:ea typeface="Cambria Math" charset="0"/>
                        <a:cs typeface="Cambria Math" charset="0"/>
                      </a:rPr>
                      <m:t>  </m:t>
                    </m:r>
                  </m:oMath>
                </a14:m>
                <a:endParaRPr lang="en-US"/>
              </a:p>
            </p:txBody>
          </p:sp>
        </mc:Choice>
        <mc:Fallback xmlns="">
          <p:sp>
            <p:nvSpPr>
              <p:cNvPr id="8" name="TextBox 7"/>
              <p:cNvSpPr txBox="1">
                <a:spLocks noRot="1" noChangeAspect="1" noMove="1" noResize="1" noEditPoints="1" noAdjustHandles="1" noChangeArrowheads="1" noChangeShapeType="1" noTextEdit="1"/>
              </p:cNvSpPr>
              <p:nvPr/>
            </p:nvSpPr>
            <p:spPr>
              <a:xfrm>
                <a:off x="6012160" y="4039020"/>
                <a:ext cx="2244204" cy="2055178"/>
              </a:xfrm>
              <a:prstGeom prst="rect">
                <a:avLst/>
              </a:prstGeom>
              <a:blipFill>
                <a:blip r:embed="rId6"/>
                <a:stretch>
                  <a:fillRect l="-5618" t="-613" r="-5056" b="-6135"/>
                </a:stretch>
              </a:blipFill>
            </p:spPr>
            <p:txBody>
              <a:bodyPr/>
              <a:lstStyle/>
              <a:p>
                <a:r>
                  <a:rPr lang="it-IT">
                    <a:noFill/>
                  </a:rPr>
                  <a:t> </a:t>
                </a:r>
              </a:p>
            </p:txBody>
          </p:sp>
        </mc:Fallback>
      </mc:AlternateContent>
      <p:sp>
        <p:nvSpPr>
          <p:cNvPr id="5" name="TextBox 4"/>
          <p:cNvSpPr txBox="1"/>
          <p:nvPr/>
        </p:nvSpPr>
        <p:spPr>
          <a:xfrm>
            <a:off x="1593223" y="6034084"/>
            <a:ext cx="3132589" cy="461665"/>
          </a:xfrm>
          <a:prstGeom prst="rect">
            <a:avLst/>
          </a:prstGeom>
          <a:noFill/>
        </p:spPr>
        <p:txBody>
          <a:bodyPr wrap="none" rtlCol="0">
            <a:spAutoFit/>
          </a:bodyPr>
          <a:lstStyle/>
          <a:p>
            <a:r>
              <a:rPr lang="en-US"/>
              <a:t>9 celle = 4.5 </a:t>
            </a:r>
            <a:r>
              <a:rPr lang="en-US">
                <a:latin typeface="Symbol" charset="2"/>
                <a:ea typeface="Symbol" charset="2"/>
                <a:cs typeface="Symbol" charset="2"/>
              </a:rPr>
              <a:t>l</a:t>
            </a:r>
            <a:r>
              <a:rPr lang="en-US"/>
              <a:t> = 1.04 m</a:t>
            </a:r>
          </a:p>
        </p:txBody>
      </p:sp>
      <p:pic>
        <p:nvPicPr>
          <p:cNvPr id="10" name="Picture 9">
            <a:extLst>
              <a:ext uri="{FF2B5EF4-FFF2-40B4-BE49-F238E27FC236}">
                <a16:creationId xmlns:a16="http://schemas.microsoft.com/office/drawing/2014/main" id="{EDE15208-7F7A-6746-A410-5D4AA9B66C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1" name="Footer Placeholder 1">
            <a:extLst>
              <a:ext uri="{FF2B5EF4-FFF2-40B4-BE49-F238E27FC236}">
                <a16:creationId xmlns:a16="http://schemas.microsoft.com/office/drawing/2014/main" id="{249A1C50-F70E-A14A-8BB8-7BE58DC27736}"/>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641100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547662" y="1484784"/>
            <a:ext cx="6264697" cy="1200329"/>
          </a:xfrm>
          <a:prstGeom prst="rect">
            <a:avLst/>
          </a:prstGeom>
          <a:noFill/>
        </p:spPr>
        <p:txBody>
          <a:bodyPr wrap="square" rtlCol="0">
            <a:spAutoFit/>
          </a:bodyPr>
          <a:lstStyle/>
          <a:p>
            <a:pPr algn="ctr"/>
            <a:r>
              <a:rPr lang="en-US" sz="2400" i="1">
                <a:latin typeface="Times New Roman" panose="02020603050405020304" pitchFamily="18" charset="0"/>
                <a:ea typeface="Symbol" charset="2"/>
                <a:cs typeface="Times New Roman" panose="02020603050405020304" pitchFamily="18" charset="0"/>
              </a:rPr>
              <a:t>E</a:t>
            </a:r>
            <a:r>
              <a:rPr lang="en-US" sz="2400" i="1" baseline="-25000">
                <a:latin typeface="Times New Roman" panose="02020603050405020304" pitchFamily="18" charset="0"/>
                <a:ea typeface="Symbol" charset="2"/>
                <a:cs typeface="Times New Roman" panose="02020603050405020304" pitchFamily="18" charset="0"/>
              </a:rPr>
              <a:t>0 </a:t>
            </a:r>
            <a:r>
              <a:rPr lang="en-US" sz="2400" i="1">
                <a:latin typeface="Times New Roman" panose="02020603050405020304" pitchFamily="18" charset="0"/>
                <a:ea typeface="Symbol" charset="2"/>
                <a:cs typeface="Times New Roman" panose="02020603050405020304" pitchFamily="18" charset="0"/>
              </a:rPr>
              <a:t>sin(kz)cos(</a:t>
            </a:r>
            <a:r>
              <a:rPr lang="en-US" sz="2400" i="1">
                <a:latin typeface="Symbol" pitchFamily="2" charset="2"/>
                <a:ea typeface="Symbol" charset="2"/>
                <a:cs typeface="Times New Roman" panose="02020603050405020304" pitchFamily="18" charset="0"/>
              </a:rPr>
              <a:t>w</a:t>
            </a:r>
            <a:r>
              <a:rPr lang="en-US" sz="2400" i="1">
                <a:latin typeface="Times New Roman" panose="02020603050405020304" pitchFamily="18" charset="0"/>
                <a:ea typeface="Symbol" charset="2"/>
                <a:cs typeface="Times New Roman" panose="02020603050405020304" pitchFamily="18" charset="0"/>
              </a:rPr>
              <a:t>t-</a:t>
            </a:r>
            <a:r>
              <a:rPr lang="en-US" sz="2400" i="1">
                <a:latin typeface="Symbol" pitchFamily="2" charset="2"/>
                <a:ea typeface="Symbol" charset="2"/>
                <a:cs typeface="Times New Roman" panose="02020603050405020304" pitchFamily="18" charset="0"/>
              </a:rPr>
              <a:t>f</a:t>
            </a:r>
            <a:r>
              <a:rPr lang="en-US" sz="2400" i="1" baseline="-25000">
                <a:latin typeface="Times New Roman" panose="02020603050405020304" pitchFamily="18" charset="0"/>
                <a:ea typeface="Symbol" charset="2"/>
                <a:cs typeface="Times New Roman" panose="02020603050405020304" pitchFamily="18" charset="0"/>
              </a:rPr>
              <a:t>0</a:t>
            </a:r>
            <a:r>
              <a:rPr lang="en-US" sz="2400" i="1">
                <a:latin typeface="Times New Roman" panose="02020603050405020304" pitchFamily="18" charset="0"/>
                <a:ea typeface="Symbol" charset="2"/>
                <a:cs typeface="Times New Roman" panose="02020603050405020304" pitchFamily="18" charset="0"/>
              </a:rPr>
              <a:t>)   =</a:t>
            </a:r>
          </a:p>
          <a:p>
            <a:pPr algn="ctr"/>
            <a:endParaRPr lang="en-US" sz="2400" i="1">
              <a:latin typeface="Times New Roman" panose="02020603050405020304" pitchFamily="18" charset="0"/>
              <a:ea typeface="Symbol" charset="2"/>
              <a:cs typeface="Times New Roman" panose="02020603050405020304" pitchFamily="18" charset="0"/>
            </a:endParaRPr>
          </a:p>
          <a:p>
            <a:pPr algn="ctr"/>
            <a:r>
              <a:rPr lang="en-US" sz="2400" i="1">
                <a:latin typeface="Times New Roman" panose="02020603050405020304" pitchFamily="18" charset="0"/>
                <a:ea typeface="Symbol" charset="2"/>
                <a:cs typeface="Times New Roman" panose="02020603050405020304" pitchFamily="18" charset="0"/>
              </a:rPr>
              <a:t>(1/2) E</a:t>
            </a:r>
            <a:r>
              <a:rPr lang="en-US" sz="2400" i="1" baseline="-25000">
                <a:latin typeface="Times New Roman" panose="02020603050405020304" pitchFamily="18" charset="0"/>
                <a:ea typeface="Symbol" charset="2"/>
                <a:cs typeface="Times New Roman" panose="02020603050405020304" pitchFamily="18" charset="0"/>
              </a:rPr>
              <a:t>0 </a:t>
            </a:r>
            <a:r>
              <a:rPr lang="en-US" sz="2400" i="1">
                <a:latin typeface="Times New Roman" panose="02020603050405020304" pitchFamily="18" charset="0"/>
                <a:ea typeface="Symbol" charset="2"/>
                <a:cs typeface="Times New Roman" panose="02020603050405020304" pitchFamily="18" charset="0"/>
              </a:rPr>
              <a:t>sin(kz-</a:t>
            </a:r>
            <a:r>
              <a:rPr lang="en-US" sz="2400" i="1">
                <a:latin typeface="Symbol" pitchFamily="2" charset="2"/>
                <a:ea typeface="Symbol" charset="2"/>
                <a:cs typeface="Times New Roman" panose="02020603050405020304" pitchFamily="18" charset="0"/>
              </a:rPr>
              <a:t>w</a:t>
            </a:r>
            <a:r>
              <a:rPr lang="en-US" sz="2400" i="1">
                <a:latin typeface="Times New Roman" panose="02020603050405020304" pitchFamily="18" charset="0"/>
                <a:ea typeface="Symbol" charset="2"/>
                <a:cs typeface="Times New Roman" panose="02020603050405020304" pitchFamily="18" charset="0"/>
              </a:rPr>
              <a:t>t+</a:t>
            </a:r>
            <a:r>
              <a:rPr lang="en-US" sz="2400" i="1">
                <a:latin typeface="Symbol" pitchFamily="2" charset="2"/>
                <a:ea typeface="Symbol" charset="2"/>
                <a:cs typeface="Times New Roman" panose="02020603050405020304" pitchFamily="18" charset="0"/>
              </a:rPr>
              <a:t>f</a:t>
            </a:r>
            <a:r>
              <a:rPr lang="en-US" sz="2400" i="1" baseline="-25000">
                <a:latin typeface="Times New Roman" panose="02020603050405020304" pitchFamily="18" charset="0"/>
                <a:ea typeface="Symbol" charset="2"/>
                <a:cs typeface="Times New Roman" panose="02020603050405020304" pitchFamily="18" charset="0"/>
              </a:rPr>
              <a:t>0</a:t>
            </a:r>
            <a:r>
              <a:rPr lang="en-US" sz="2400" i="1">
                <a:latin typeface="Times New Roman" panose="02020603050405020304" pitchFamily="18" charset="0"/>
                <a:ea typeface="Symbol" charset="2"/>
                <a:cs typeface="Times New Roman" panose="02020603050405020304" pitchFamily="18" charset="0"/>
              </a:rPr>
              <a:t>)  + (1/2) E</a:t>
            </a:r>
            <a:r>
              <a:rPr lang="en-US" sz="2400" i="1" baseline="-25000">
                <a:latin typeface="Times New Roman" panose="02020603050405020304" pitchFamily="18" charset="0"/>
                <a:ea typeface="Symbol" charset="2"/>
                <a:cs typeface="Times New Roman" panose="02020603050405020304" pitchFamily="18" charset="0"/>
              </a:rPr>
              <a:t>0 </a:t>
            </a:r>
            <a:r>
              <a:rPr lang="en-US" sz="2400" i="1">
                <a:latin typeface="Times New Roman" panose="02020603050405020304" pitchFamily="18" charset="0"/>
                <a:ea typeface="Symbol" charset="2"/>
                <a:cs typeface="Times New Roman" panose="02020603050405020304" pitchFamily="18" charset="0"/>
              </a:rPr>
              <a:t>sin(kz+</a:t>
            </a:r>
            <a:r>
              <a:rPr lang="en-US" sz="2400" i="1">
                <a:latin typeface="Symbol" pitchFamily="2" charset="2"/>
                <a:ea typeface="Symbol" charset="2"/>
                <a:cs typeface="Times New Roman" panose="02020603050405020304" pitchFamily="18" charset="0"/>
              </a:rPr>
              <a:t>w</a:t>
            </a:r>
            <a:r>
              <a:rPr lang="en-US" sz="2400" i="1">
                <a:latin typeface="Times New Roman" panose="02020603050405020304" pitchFamily="18" charset="0"/>
                <a:ea typeface="Symbol" charset="2"/>
                <a:cs typeface="Times New Roman" panose="02020603050405020304" pitchFamily="18" charset="0"/>
              </a:rPr>
              <a:t>t-</a:t>
            </a:r>
            <a:r>
              <a:rPr lang="en-US" sz="2400" i="1">
                <a:latin typeface="Symbol" pitchFamily="2" charset="2"/>
                <a:ea typeface="Symbol" charset="2"/>
                <a:cs typeface="Times New Roman" panose="02020603050405020304" pitchFamily="18" charset="0"/>
              </a:rPr>
              <a:t>f</a:t>
            </a:r>
            <a:r>
              <a:rPr lang="en-US" sz="2400" i="1" baseline="-25000">
                <a:latin typeface="Times New Roman" panose="02020603050405020304" pitchFamily="18" charset="0"/>
                <a:ea typeface="Symbol" charset="2"/>
                <a:cs typeface="Times New Roman" panose="02020603050405020304" pitchFamily="18" charset="0"/>
              </a:rPr>
              <a:t>0</a:t>
            </a:r>
            <a:r>
              <a:rPr lang="en-US" sz="2400" i="1">
                <a:latin typeface="Times New Roman" panose="02020603050405020304" pitchFamily="18" charset="0"/>
                <a:ea typeface="Symbol" charset="2"/>
                <a:cs typeface="Times New Roman" panose="02020603050405020304" pitchFamily="18" charset="0"/>
              </a:rPr>
              <a:t>) </a:t>
            </a:r>
          </a:p>
        </p:txBody>
      </p:sp>
      <p:sp>
        <p:nvSpPr>
          <p:cNvPr id="2" name="TextBox 1"/>
          <p:cNvSpPr txBox="1"/>
          <p:nvPr/>
        </p:nvSpPr>
        <p:spPr>
          <a:xfrm>
            <a:off x="3559605" y="589905"/>
            <a:ext cx="1952779" cy="461665"/>
          </a:xfrm>
          <a:prstGeom prst="rect">
            <a:avLst/>
          </a:prstGeom>
          <a:noFill/>
        </p:spPr>
        <p:txBody>
          <a:bodyPr wrap="none" rtlCol="0">
            <a:spAutoFit/>
          </a:bodyPr>
          <a:lstStyle/>
          <a:p>
            <a:r>
              <a:rPr lang="en-US">
                <a:solidFill>
                  <a:srgbClr val="FF0000"/>
                </a:solidFill>
              </a:rPr>
              <a:t>standing wave</a:t>
            </a:r>
          </a:p>
        </p:txBody>
      </p:sp>
      <p:cxnSp>
        <p:nvCxnSpPr>
          <p:cNvPr id="6" name="Straight Arrow Connector 5"/>
          <p:cNvCxnSpPr>
            <a:cxnSpLocks/>
          </p:cNvCxnSpPr>
          <p:nvPr/>
        </p:nvCxnSpPr>
        <p:spPr bwMode="auto">
          <a:xfrm flipH="1">
            <a:off x="4139952" y="896134"/>
            <a:ext cx="127248" cy="660658"/>
          </a:xfrm>
          <a:prstGeom prst="straightConnector1">
            <a:avLst/>
          </a:prstGeom>
          <a:solidFill>
            <a:schemeClr val="accent1"/>
          </a:solidFill>
          <a:ln w="41275" cap="flat" cmpd="sng" algn="ctr">
            <a:solidFill>
              <a:srgbClr val="FF0000"/>
            </a:solidFill>
            <a:prstDash val="solid"/>
            <a:round/>
            <a:headEnd type="none" w="med" len="med"/>
            <a:tailEnd type="triangle"/>
          </a:ln>
          <a:effectLst/>
        </p:spPr>
      </p:cxnSp>
      <p:sp>
        <p:nvSpPr>
          <p:cNvPr id="10" name="TextBox 9"/>
          <p:cNvSpPr txBox="1"/>
          <p:nvPr/>
        </p:nvSpPr>
        <p:spPr>
          <a:xfrm>
            <a:off x="277383" y="3445549"/>
            <a:ext cx="3130985" cy="830997"/>
          </a:xfrm>
          <a:prstGeom prst="rect">
            <a:avLst/>
          </a:prstGeom>
          <a:noFill/>
        </p:spPr>
        <p:txBody>
          <a:bodyPr wrap="none" rtlCol="0">
            <a:spAutoFit/>
          </a:bodyPr>
          <a:lstStyle/>
          <a:p>
            <a:r>
              <a:rPr lang="en-US">
                <a:solidFill>
                  <a:srgbClr val="00B050"/>
                </a:solidFill>
              </a:rPr>
              <a:t>forward traveling wave,</a:t>
            </a:r>
          </a:p>
          <a:p>
            <a:r>
              <a:rPr lang="en-US">
                <a:solidFill>
                  <a:srgbClr val="00B050"/>
                </a:solidFill>
              </a:rPr>
              <a:t>synchronous to z = ct</a:t>
            </a:r>
          </a:p>
        </p:txBody>
      </p:sp>
      <p:cxnSp>
        <p:nvCxnSpPr>
          <p:cNvPr id="11" name="Straight Arrow Connector 10"/>
          <p:cNvCxnSpPr/>
          <p:nvPr/>
        </p:nvCxnSpPr>
        <p:spPr bwMode="auto">
          <a:xfrm flipV="1">
            <a:off x="2324347" y="2612958"/>
            <a:ext cx="936104" cy="856545"/>
          </a:xfrm>
          <a:prstGeom prst="straightConnector1">
            <a:avLst/>
          </a:prstGeom>
          <a:solidFill>
            <a:schemeClr val="accent1"/>
          </a:solidFill>
          <a:ln w="41275" cap="flat" cmpd="sng" algn="ctr">
            <a:solidFill>
              <a:srgbClr val="00B050"/>
            </a:solidFill>
            <a:prstDash val="solid"/>
            <a:round/>
            <a:headEnd type="none" w="med" len="med"/>
            <a:tailEnd type="triangle"/>
          </a:ln>
          <a:effectLst/>
        </p:spPr>
      </p:cxnSp>
      <p:cxnSp>
        <p:nvCxnSpPr>
          <p:cNvPr id="15" name="Straight Arrow Connector 14"/>
          <p:cNvCxnSpPr/>
          <p:nvPr/>
        </p:nvCxnSpPr>
        <p:spPr bwMode="auto">
          <a:xfrm flipH="1" flipV="1">
            <a:off x="6157688" y="2612958"/>
            <a:ext cx="864096" cy="1360601"/>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sp>
        <p:nvSpPr>
          <p:cNvPr id="18" name="TextBox 17"/>
          <p:cNvSpPr txBox="1"/>
          <p:nvPr/>
        </p:nvSpPr>
        <p:spPr>
          <a:xfrm>
            <a:off x="5569145" y="3977705"/>
            <a:ext cx="3352200" cy="830997"/>
          </a:xfrm>
          <a:prstGeom prst="rect">
            <a:avLst/>
          </a:prstGeom>
          <a:noFill/>
        </p:spPr>
        <p:txBody>
          <a:bodyPr wrap="none" rtlCol="0">
            <a:spAutoFit/>
          </a:bodyPr>
          <a:lstStyle/>
          <a:p>
            <a:r>
              <a:rPr lang="en-US"/>
              <a:t>backward traveling wave,</a:t>
            </a:r>
          </a:p>
          <a:p>
            <a:r>
              <a:rPr lang="en-US"/>
              <a:t>synchronous to z = -ct</a:t>
            </a:r>
          </a:p>
        </p:txBody>
      </p:sp>
      <p:grpSp>
        <p:nvGrpSpPr>
          <p:cNvPr id="3" name="Group 2"/>
          <p:cNvGrpSpPr/>
          <p:nvPr/>
        </p:nvGrpSpPr>
        <p:grpSpPr>
          <a:xfrm>
            <a:off x="1752600" y="2087374"/>
            <a:ext cx="4191000" cy="3979395"/>
            <a:chOff x="1799692" y="1897877"/>
            <a:chExt cx="4068452" cy="3979395"/>
          </a:xfrm>
        </p:grpSpPr>
        <mc:AlternateContent xmlns:mc="http://schemas.openxmlformats.org/markup-compatibility/2006" xmlns:a14="http://schemas.microsoft.com/office/drawing/2010/main">
          <mc:Choice Requires="a14">
            <p:sp>
              <p:nvSpPr>
                <p:cNvPr id="19" name="Rectangle 18"/>
                <p:cNvSpPr/>
                <p:nvPr/>
              </p:nvSpPr>
              <p:spPr>
                <a:xfrm>
                  <a:off x="2267744" y="5085184"/>
                  <a:ext cx="3499937" cy="7813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i="1">
                            <a:latin typeface="Cambria Math" charset="0"/>
                            <a:ea typeface="Symbol" charset="2"/>
                            <a:cs typeface="Symbol" charset="2"/>
                          </a:rPr>
                          <m:t>Δ</m:t>
                        </m:r>
                        <m:r>
                          <a:rPr lang="it-IT" sz="2400" b="0" i="1">
                            <a:latin typeface="Cambria Math" charset="0"/>
                            <a:ea typeface="Cambria Math" charset="0"/>
                            <a:cs typeface="Cambria Math" charset="0"/>
                          </a:rPr>
                          <m:t>𝐸</m:t>
                        </m:r>
                        <m:r>
                          <a:rPr lang="it-IT" sz="2400" b="0" i="1">
                            <a:latin typeface="Cambria Math" charset="0"/>
                            <a:ea typeface="Cambria Math" charset="0"/>
                            <a:cs typeface="Cambria Math" charset="0"/>
                          </a:rPr>
                          <m:t>=</m:t>
                        </m:r>
                        <m:r>
                          <a:rPr lang="it-IT" sz="2400" i="1">
                            <a:latin typeface="Cambria Math" charset="0"/>
                          </a:rPr>
                          <m:t>𝑒</m:t>
                        </m:r>
                        <m:r>
                          <a:rPr lang="it-IT" sz="2400" b="0" i="1">
                            <a:latin typeface="Cambria Math" charset="0"/>
                          </a:rPr>
                          <m:t>  </m:t>
                        </m:r>
                        <m:f>
                          <m:fPr>
                            <m:ctrlPr>
                              <a:rPr lang="mr-IN" sz="2400" i="1">
                                <a:latin typeface="Cambria Math" panose="02040503050406030204" pitchFamily="18" charset="0"/>
                              </a:rPr>
                            </m:ctrlPr>
                          </m:fPr>
                          <m:num>
                            <m:sSub>
                              <m:sSubPr>
                                <m:ctrlPr>
                                  <a:rPr lang="en-US" sz="2400" i="1">
                                    <a:latin typeface="Cambria Math" panose="02040503050406030204" pitchFamily="18" charset="0"/>
                                  </a:rPr>
                                </m:ctrlPr>
                              </m:sSubPr>
                              <m:e>
                                <m:r>
                                  <a:rPr lang="it-IT" sz="2400" i="1">
                                    <a:latin typeface="Cambria Math" charset="0"/>
                                  </a:rPr>
                                  <m:t>𝐸</m:t>
                                </m:r>
                              </m:e>
                              <m:sub>
                                <m:r>
                                  <a:rPr lang="it-IT" sz="2400" i="1">
                                    <a:latin typeface="Cambria Math" charset="0"/>
                                  </a:rPr>
                                  <m:t>0</m:t>
                                </m:r>
                              </m:sub>
                            </m:sSub>
                          </m:num>
                          <m:den>
                            <m:r>
                              <a:rPr lang="it-IT" sz="2400" i="1">
                                <a:latin typeface="Cambria Math" charset="0"/>
                              </a:rPr>
                              <m:t>2</m:t>
                            </m:r>
                          </m:den>
                        </m:f>
                        <m:r>
                          <a:rPr lang="it-IT" sz="2400" b="0" i="1">
                            <a:latin typeface="Cambria Math" charset="0"/>
                          </a:rPr>
                          <m:t>  </m:t>
                        </m:r>
                        <m:r>
                          <a:rPr lang="it-IT" sz="2400" i="1">
                            <a:latin typeface="Cambria Math" charset="0"/>
                          </a:rPr>
                          <m:t>𝑠𝑖𝑛</m:t>
                        </m:r>
                        <m:sSub>
                          <m:sSubPr>
                            <m:ctrlPr>
                              <a:rPr lang="en-US" sz="2400" i="1">
                                <a:latin typeface="Cambria Math" panose="02040503050406030204" pitchFamily="18" charset="0"/>
                              </a:rPr>
                            </m:ctrlPr>
                          </m:sSubPr>
                          <m:e>
                            <m:r>
                              <a:rPr lang="en-US" sz="2400" i="1">
                                <a:latin typeface="Cambria Math" charset="0"/>
                                <a:ea typeface="Cambria Math" charset="0"/>
                                <a:cs typeface="Cambria Math" charset="0"/>
                              </a:rPr>
                              <m:t>𝜙</m:t>
                            </m:r>
                          </m:e>
                          <m:sub>
                            <m:r>
                              <a:rPr lang="it-IT" sz="2400" i="1">
                                <a:latin typeface="Cambria Math" charset="0"/>
                              </a:rPr>
                              <m:t>0</m:t>
                            </m:r>
                          </m:sub>
                        </m:sSub>
                        <m:sSub>
                          <m:sSubPr>
                            <m:ctrlPr>
                              <a:rPr lang="en-US" sz="2400" i="1">
                                <a:latin typeface="Cambria Math" panose="02040503050406030204" pitchFamily="18" charset="0"/>
                              </a:rPr>
                            </m:ctrlPr>
                          </m:sSubPr>
                          <m:e>
                            <m:r>
                              <a:rPr lang="it-IT" sz="2400" b="0" i="1">
                                <a:latin typeface="Cambria Math" charset="0"/>
                              </a:rPr>
                              <m:t>  </m:t>
                            </m:r>
                            <m:r>
                              <a:rPr lang="it-IT" sz="2400" i="1">
                                <a:latin typeface="Cambria Math" charset="0"/>
                              </a:rPr>
                              <m:t>𝐿</m:t>
                            </m:r>
                          </m:e>
                          <m:sub>
                            <m:r>
                              <a:rPr lang="it-IT" sz="2400" i="1">
                                <a:latin typeface="Cambria Math" charset="0"/>
                              </a:rPr>
                              <m:t>𝑐𝑎𝑣</m:t>
                            </m:r>
                          </m:sub>
                        </m:sSub>
                      </m:oMath>
                    </m:oMathPara>
                  </a14:m>
                  <a:endParaRPr lang="en-US" sz="2400" i="1">
                    <a:latin typeface="Times New Roman" panose="02020603050405020304" pitchFamily="18" charset="0"/>
                    <a:ea typeface="Symbol" charset="2"/>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267744" y="5085184"/>
                  <a:ext cx="3499937" cy="781368"/>
                </a:xfrm>
                <a:prstGeom prst="rect">
                  <a:avLst/>
                </a:prstGeom>
                <a:blipFill>
                  <a:blip r:embed="rId3"/>
                  <a:stretch>
                    <a:fillRect b="-6349"/>
                  </a:stretch>
                </a:blipFill>
              </p:spPr>
              <p:txBody>
                <a:bodyPr/>
                <a:lstStyle/>
                <a:p>
                  <a:r>
                    <a:rPr lang="it-IT">
                      <a:noFill/>
                    </a:rPr>
                    <a:t> </a:t>
                  </a:r>
                </a:p>
              </p:txBody>
            </p:sp>
          </mc:Fallback>
        </mc:AlternateContent>
        <p:sp>
          <p:nvSpPr>
            <p:cNvPr id="16" name="Oval 15"/>
            <p:cNvSpPr/>
            <p:nvPr/>
          </p:nvSpPr>
          <p:spPr bwMode="auto">
            <a:xfrm>
              <a:off x="3419873" y="5085184"/>
              <a:ext cx="648072" cy="792088"/>
            </a:xfrm>
            <a:prstGeom prst="ellipse">
              <a:avLst/>
            </a:prstGeom>
            <a:solidFill>
              <a:srgbClr val="FFFF00">
                <a:alpha val="6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
          <p:nvSpPr>
            <p:cNvPr id="21" name="TextBox 20"/>
            <p:cNvSpPr txBox="1"/>
            <p:nvPr/>
          </p:nvSpPr>
          <p:spPr>
            <a:xfrm>
              <a:off x="2357311" y="4221088"/>
              <a:ext cx="2773195" cy="923330"/>
            </a:xfrm>
            <a:prstGeom prst="rect">
              <a:avLst/>
            </a:prstGeom>
            <a:noFill/>
          </p:spPr>
          <p:txBody>
            <a:bodyPr wrap="none" rtlCol="0">
              <a:spAutoFit/>
            </a:bodyPr>
            <a:lstStyle/>
            <a:p>
              <a:pPr algn="ctr"/>
              <a:r>
                <a:rPr lang="en-US" sz="1800" i="1"/>
                <a:t>ampiezza della componente</a:t>
              </a:r>
            </a:p>
            <a:p>
              <a:pPr algn="ctr"/>
              <a:r>
                <a:rPr lang="en-US" sz="1800" i="1"/>
                <a:t>di onda viaggiante sincrona</a:t>
              </a:r>
            </a:p>
            <a:p>
              <a:pPr algn="ctr"/>
              <a:r>
                <a:rPr lang="en-US" sz="1800" i="1"/>
                <a:t>rispetto all’elettrone</a:t>
              </a:r>
            </a:p>
          </p:txBody>
        </p:sp>
        <p:cxnSp>
          <p:nvCxnSpPr>
            <p:cNvPr id="22" name="Straight Arrow Connector 21"/>
            <p:cNvCxnSpPr/>
            <p:nvPr/>
          </p:nvCxnSpPr>
          <p:spPr bwMode="auto">
            <a:xfrm flipV="1">
              <a:off x="4067945" y="2689965"/>
              <a:ext cx="1062561" cy="1590231"/>
            </a:xfrm>
            <a:prstGeom prst="straightConnector1">
              <a:avLst/>
            </a:prstGeom>
            <a:solidFill>
              <a:schemeClr val="accent1"/>
            </a:solidFill>
            <a:ln w="19050" cap="flat" cmpd="sng" algn="ctr">
              <a:solidFill>
                <a:schemeClr val="tx1"/>
              </a:solidFill>
              <a:prstDash val="sysDot"/>
              <a:round/>
              <a:headEnd type="none" w="med" len="med"/>
              <a:tailEnd type="triangle"/>
            </a:ln>
            <a:effectLst/>
          </p:spPr>
        </p:cxnSp>
        <p:sp>
          <p:nvSpPr>
            <p:cNvPr id="25" name="Oval 24"/>
            <p:cNvSpPr/>
            <p:nvPr/>
          </p:nvSpPr>
          <p:spPr bwMode="auto">
            <a:xfrm>
              <a:off x="4860032" y="1897877"/>
              <a:ext cx="1008112" cy="792088"/>
            </a:xfrm>
            <a:prstGeom prst="ellipse">
              <a:avLst/>
            </a:prstGeom>
            <a:solidFill>
              <a:srgbClr val="FFFF00">
                <a:alpha val="6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
          <p:nvSpPr>
            <p:cNvPr id="17" name="Oval 16"/>
            <p:cNvSpPr/>
            <p:nvPr/>
          </p:nvSpPr>
          <p:spPr bwMode="auto">
            <a:xfrm>
              <a:off x="1799692" y="1907834"/>
              <a:ext cx="1008112" cy="792088"/>
            </a:xfrm>
            <a:prstGeom prst="ellipse">
              <a:avLst/>
            </a:prstGeom>
            <a:solidFill>
              <a:srgbClr val="FFFF00">
                <a:alpha val="6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cxnSp>
          <p:nvCxnSpPr>
            <p:cNvPr id="20" name="Straight Arrow Connector 19"/>
            <p:cNvCxnSpPr/>
            <p:nvPr/>
          </p:nvCxnSpPr>
          <p:spPr bwMode="auto">
            <a:xfrm flipH="1" flipV="1">
              <a:off x="2769692" y="2572456"/>
              <a:ext cx="1248021" cy="1704091"/>
            </a:xfrm>
            <a:prstGeom prst="straightConnector1">
              <a:avLst/>
            </a:prstGeom>
            <a:solidFill>
              <a:schemeClr val="accent1"/>
            </a:solidFill>
            <a:ln w="19050" cap="flat" cmpd="sng" algn="ctr">
              <a:solidFill>
                <a:schemeClr val="tx1"/>
              </a:solidFill>
              <a:prstDash val="sysDot"/>
              <a:round/>
              <a:headEnd type="none" w="med" len="med"/>
              <a:tailEnd type="triangle"/>
            </a:ln>
            <a:effectLst/>
          </p:spPr>
        </p:cxnSp>
      </p:grpSp>
      <p:pic>
        <p:nvPicPr>
          <p:cNvPr id="23" name="Picture 22">
            <a:extLst>
              <a:ext uri="{FF2B5EF4-FFF2-40B4-BE49-F238E27FC236}">
                <a16:creationId xmlns:a16="http://schemas.microsoft.com/office/drawing/2014/main" id="{E8024E16-096F-0C49-B975-F58E96085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24" name="Footer Placeholder 1">
            <a:extLst>
              <a:ext uri="{FF2B5EF4-FFF2-40B4-BE49-F238E27FC236}">
                <a16:creationId xmlns:a16="http://schemas.microsoft.com/office/drawing/2014/main" id="{2C12FC77-6225-0F4E-85DE-59CBB33806B7}"/>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132164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8" name="Picture 7">
            <a:extLst>
              <a:ext uri="{FF2B5EF4-FFF2-40B4-BE49-F238E27FC236}">
                <a16:creationId xmlns:a16="http://schemas.microsoft.com/office/drawing/2014/main" id="{FF3E83C6-29DB-414E-B166-D03EC648D2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762000"/>
            <a:ext cx="6705600" cy="3143042"/>
          </a:xfrm>
          <a:prstGeom prst="rect">
            <a:avLst/>
          </a:prstGeom>
        </p:spPr>
      </p:pic>
      <p:pic>
        <p:nvPicPr>
          <p:cNvPr id="9" name="Picture 8">
            <a:extLst>
              <a:ext uri="{FF2B5EF4-FFF2-40B4-BE49-F238E27FC236}">
                <a16:creationId xmlns:a16="http://schemas.microsoft.com/office/drawing/2014/main" id="{38E90D09-F3F9-D949-9315-09B1E1744C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4376758"/>
            <a:ext cx="8763000" cy="2436997"/>
          </a:xfrm>
          <a:prstGeom prst="rect">
            <a:avLst/>
          </a:prstGeom>
        </p:spPr>
      </p:pic>
      <p:sp>
        <p:nvSpPr>
          <p:cNvPr id="2" name="TextBox 1">
            <a:extLst>
              <a:ext uri="{FF2B5EF4-FFF2-40B4-BE49-F238E27FC236}">
                <a16:creationId xmlns:a16="http://schemas.microsoft.com/office/drawing/2014/main" id="{5E0F606C-1D1D-6D46-9803-0CCA26D71CB3}"/>
              </a:ext>
            </a:extLst>
          </p:cNvPr>
          <p:cNvSpPr txBox="1"/>
          <p:nvPr/>
        </p:nvSpPr>
        <p:spPr>
          <a:xfrm>
            <a:off x="963937" y="76200"/>
            <a:ext cx="6029536" cy="707886"/>
          </a:xfrm>
          <a:prstGeom prst="rect">
            <a:avLst/>
          </a:prstGeom>
          <a:noFill/>
        </p:spPr>
        <p:txBody>
          <a:bodyPr wrap="none" rtlCol="0">
            <a:spAutoFit/>
          </a:bodyPr>
          <a:lstStyle/>
          <a:p>
            <a:pPr algn="ctr"/>
            <a:r>
              <a:rPr lang="it-IT" sz="2000" b="1">
                <a:solidFill>
                  <a:srgbClr val="0070C0"/>
                </a:solidFill>
              </a:rPr>
              <a:t>RF Focusing effective only in Standing Wave RF Cavities</a:t>
            </a:r>
          </a:p>
          <a:p>
            <a:pPr algn="ctr"/>
            <a:r>
              <a:rPr lang="it-IT" sz="2000" b="1">
                <a:solidFill>
                  <a:srgbClr val="0070C0"/>
                </a:solidFill>
              </a:rPr>
              <a:t>a lesson we learned long time ago</a:t>
            </a:r>
          </a:p>
        </p:txBody>
      </p:sp>
      <p:pic>
        <p:nvPicPr>
          <p:cNvPr id="5" name="Picture 4">
            <a:extLst>
              <a:ext uri="{FF2B5EF4-FFF2-40B4-BE49-F238E27FC236}">
                <a16:creationId xmlns:a16="http://schemas.microsoft.com/office/drawing/2014/main" id="{A347C8D0-C502-1C40-9CF8-CB792FC15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6696" y="3313360"/>
            <a:ext cx="5924904" cy="1334840"/>
          </a:xfrm>
          <a:prstGeom prst="rect">
            <a:avLst/>
          </a:prstGeom>
        </p:spPr>
      </p:pic>
      <p:sp>
        <p:nvSpPr>
          <p:cNvPr id="10" name="TextBox 9">
            <a:extLst>
              <a:ext uri="{FF2B5EF4-FFF2-40B4-BE49-F238E27FC236}">
                <a16:creationId xmlns:a16="http://schemas.microsoft.com/office/drawing/2014/main" id="{B9F1C6F7-783C-1A43-88C4-AA91DB03F726}"/>
              </a:ext>
            </a:extLst>
          </p:cNvPr>
          <p:cNvSpPr txBox="1"/>
          <p:nvPr/>
        </p:nvSpPr>
        <p:spPr>
          <a:xfrm>
            <a:off x="769810" y="3980780"/>
            <a:ext cx="2250937" cy="400110"/>
          </a:xfrm>
          <a:prstGeom prst="rect">
            <a:avLst/>
          </a:prstGeom>
          <a:noFill/>
        </p:spPr>
        <p:txBody>
          <a:bodyPr wrap="none" rtlCol="0">
            <a:spAutoFit/>
          </a:bodyPr>
          <a:lstStyle/>
          <a:p>
            <a:pPr algn="ctr"/>
            <a:r>
              <a:rPr lang="it-IT" sz="2000" b="1">
                <a:solidFill>
                  <a:srgbClr val="FF0000"/>
                </a:solidFill>
              </a:rPr>
              <a:t>RF transport matrix</a:t>
            </a:r>
          </a:p>
        </p:txBody>
      </p:sp>
    </p:spTree>
    <p:extLst>
      <p:ext uri="{BB962C8B-B14F-4D97-AF65-F5344CB8AC3E}">
        <p14:creationId xmlns:p14="http://schemas.microsoft.com/office/powerpoint/2010/main" val="3265663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9E37077-FE29-9A4E-B030-97305E3C2F2A}"/>
              </a:ext>
            </a:extLst>
          </p:cNvPr>
          <p:cNvSpPr txBox="1"/>
          <p:nvPr/>
        </p:nvSpPr>
        <p:spPr>
          <a:xfrm>
            <a:off x="926552" y="76200"/>
            <a:ext cx="8192179" cy="707886"/>
          </a:xfrm>
          <a:prstGeom prst="rect">
            <a:avLst/>
          </a:prstGeom>
          <a:noFill/>
        </p:spPr>
        <p:txBody>
          <a:bodyPr wrap="none" rtlCol="0">
            <a:spAutoFit/>
          </a:bodyPr>
          <a:lstStyle/>
          <a:p>
            <a:r>
              <a:rPr lang="it-IT" sz="2000" b="1" i="1">
                <a:solidFill>
                  <a:srgbClr val="FF0000"/>
                </a:solidFill>
              </a:rPr>
              <a:t>RMS Envelope Equation for laminar beams: a path towards the Invariant</a:t>
            </a:r>
          </a:p>
          <a:p>
            <a:r>
              <a:rPr lang="it-IT" sz="2000" b="1" i="1">
                <a:solidFill>
                  <a:srgbClr val="FF0000"/>
                </a:solidFill>
              </a:rPr>
              <a:t>Envelope Theory for High Brightness el. beams (1997, L.S and J.Rosenzweig)</a:t>
            </a:r>
          </a:p>
        </p:txBody>
      </p:sp>
      <p:pic>
        <p:nvPicPr>
          <p:cNvPr id="5" name="Picture 4">
            <a:extLst>
              <a:ext uri="{FF2B5EF4-FFF2-40B4-BE49-F238E27FC236}">
                <a16:creationId xmlns:a16="http://schemas.microsoft.com/office/drawing/2014/main" id="{16F18E13-FD70-B04E-B2F1-80B244014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914400"/>
            <a:ext cx="5891766" cy="5029200"/>
          </a:xfrm>
          <a:prstGeom prst="rect">
            <a:avLst/>
          </a:prstGeom>
        </p:spPr>
      </p:pic>
      <p:pic>
        <p:nvPicPr>
          <p:cNvPr id="8" name="Picture 7">
            <a:extLst>
              <a:ext uri="{FF2B5EF4-FFF2-40B4-BE49-F238E27FC236}">
                <a16:creationId xmlns:a16="http://schemas.microsoft.com/office/drawing/2014/main" id="{25EC26B0-F865-064C-A8A5-937562A6E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950" y="6008620"/>
            <a:ext cx="5200650" cy="773180"/>
          </a:xfrm>
          <a:prstGeom prst="rect">
            <a:avLst/>
          </a:prstGeom>
        </p:spPr>
      </p:pic>
      <p:pic>
        <p:nvPicPr>
          <p:cNvPr id="10" name="Picture 9">
            <a:extLst>
              <a:ext uri="{FF2B5EF4-FFF2-40B4-BE49-F238E27FC236}">
                <a16:creationId xmlns:a16="http://schemas.microsoft.com/office/drawing/2014/main" id="{6825C150-D7CD-6D4C-98A2-BFA5BAB67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1584070"/>
            <a:ext cx="4114800" cy="597740"/>
          </a:xfrm>
          <a:prstGeom prst="rect">
            <a:avLst/>
          </a:prstGeom>
        </p:spPr>
      </p:pic>
      <p:sp>
        <p:nvSpPr>
          <p:cNvPr id="11" name="TextBox 10">
            <a:extLst>
              <a:ext uri="{FF2B5EF4-FFF2-40B4-BE49-F238E27FC236}">
                <a16:creationId xmlns:a16="http://schemas.microsoft.com/office/drawing/2014/main" id="{FEE7C8E3-D643-044F-A713-BC8121197D60}"/>
              </a:ext>
            </a:extLst>
          </p:cNvPr>
          <p:cNvSpPr txBox="1"/>
          <p:nvPr/>
        </p:nvSpPr>
        <p:spPr>
          <a:xfrm>
            <a:off x="4616514" y="6032212"/>
            <a:ext cx="441146" cy="292388"/>
          </a:xfrm>
          <a:prstGeom prst="rect">
            <a:avLst/>
          </a:prstGeom>
          <a:solidFill>
            <a:schemeClr val="bg1"/>
          </a:solidFill>
        </p:spPr>
        <p:txBody>
          <a:bodyPr wrap="none" bIns="0" rtlCol="0">
            <a:spAutoFit/>
          </a:bodyPr>
          <a:lstStyle/>
          <a:p>
            <a:r>
              <a:rPr lang="it-IT" sz="1600">
                <a:latin typeface="Times New Roman" panose="02020603050405020304" pitchFamily="18" charset="0"/>
                <a:cs typeface="Times New Roman" panose="02020603050405020304" pitchFamily="18" charset="0"/>
              </a:rPr>
              <a:t>1.1</a:t>
            </a:r>
          </a:p>
        </p:txBody>
      </p:sp>
      <p:grpSp>
        <p:nvGrpSpPr>
          <p:cNvPr id="16" name="Group 15">
            <a:extLst>
              <a:ext uri="{FF2B5EF4-FFF2-40B4-BE49-F238E27FC236}">
                <a16:creationId xmlns:a16="http://schemas.microsoft.com/office/drawing/2014/main" id="{37927435-F6C8-494B-B2AE-44C967AD1B5F}"/>
              </a:ext>
            </a:extLst>
          </p:cNvPr>
          <p:cNvGrpSpPr/>
          <p:nvPr/>
        </p:nvGrpSpPr>
        <p:grpSpPr>
          <a:xfrm>
            <a:off x="5967966" y="3280680"/>
            <a:ext cx="2802550" cy="1735082"/>
            <a:chOff x="6265250" y="4049768"/>
            <a:chExt cx="2802550" cy="1735082"/>
          </a:xfrm>
        </p:grpSpPr>
        <p:pic>
          <p:nvPicPr>
            <p:cNvPr id="7" name="Picture 6" descr="A picture containing drawing, table&#10;&#10;Description automatically generated">
              <a:extLst>
                <a:ext uri="{FF2B5EF4-FFF2-40B4-BE49-F238E27FC236}">
                  <a16:creationId xmlns:a16="http://schemas.microsoft.com/office/drawing/2014/main" id="{49BF5372-2D9E-C145-AA01-8E4CC9BC3D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7908" y="4953000"/>
              <a:ext cx="2203450" cy="831850"/>
            </a:xfrm>
            <a:prstGeom prst="rect">
              <a:avLst/>
            </a:prstGeom>
          </p:spPr>
        </p:pic>
        <p:pic>
          <p:nvPicPr>
            <p:cNvPr id="12" name="Picture 11" descr="A close up of a clock&#10;&#10;Description automatically generated">
              <a:extLst>
                <a:ext uri="{FF2B5EF4-FFF2-40B4-BE49-F238E27FC236}">
                  <a16:creationId xmlns:a16="http://schemas.microsoft.com/office/drawing/2014/main" id="{C24EE4E5-255B-304F-A388-A50B97CEF2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5250" y="4049768"/>
              <a:ext cx="2802550" cy="1127940"/>
            </a:xfrm>
            <a:prstGeom prst="rect">
              <a:avLst/>
            </a:prstGeom>
          </p:spPr>
        </p:pic>
        <p:sp>
          <p:nvSpPr>
            <p:cNvPr id="13" name="Left Brace 12">
              <a:extLst>
                <a:ext uri="{FF2B5EF4-FFF2-40B4-BE49-F238E27FC236}">
                  <a16:creationId xmlns:a16="http://schemas.microsoft.com/office/drawing/2014/main" id="{AA0F4680-2412-4146-A1F5-325443485B5E}"/>
                </a:ext>
              </a:extLst>
            </p:cNvPr>
            <p:cNvSpPr/>
            <p:nvPr/>
          </p:nvSpPr>
          <p:spPr>
            <a:xfrm>
              <a:off x="6447908" y="4049768"/>
              <a:ext cx="181492" cy="1589032"/>
            </a:xfrm>
            <a:prstGeom prst="leftBrace">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pic>
        <p:nvPicPr>
          <p:cNvPr id="15" name="Picture 14" descr="A picture containing object, clock, drawing&#10;&#10;Description automatically generated">
            <a:extLst>
              <a:ext uri="{FF2B5EF4-FFF2-40B4-BE49-F238E27FC236}">
                <a16:creationId xmlns:a16="http://schemas.microsoft.com/office/drawing/2014/main" id="{924A1463-6537-A645-B0A6-28CD957F60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0624" y="5175152"/>
            <a:ext cx="2628900" cy="674077"/>
          </a:xfrm>
          <a:prstGeom prst="rect">
            <a:avLst/>
          </a:prstGeom>
        </p:spPr>
      </p:pic>
      <p:sp>
        <p:nvSpPr>
          <p:cNvPr id="17" name="Rectangle 16">
            <a:extLst>
              <a:ext uri="{FF2B5EF4-FFF2-40B4-BE49-F238E27FC236}">
                <a16:creationId xmlns:a16="http://schemas.microsoft.com/office/drawing/2014/main" id="{8F75C67B-E634-B545-900A-5412EAA23603}"/>
              </a:ext>
            </a:extLst>
          </p:cNvPr>
          <p:cNvSpPr/>
          <p:nvPr/>
        </p:nvSpPr>
        <p:spPr>
          <a:xfrm flipH="1">
            <a:off x="6431282" y="5486400"/>
            <a:ext cx="121918" cy="295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a:extLst>
              <a:ext uri="{FF2B5EF4-FFF2-40B4-BE49-F238E27FC236}">
                <a16:creationId xmlns:a16="http://schemas.microsoft.com/office/drawing/2014/main" id="{F5D3686C-E86F-CD4E-B6A5-CFA32CB38AE2}"/>
              </a:ext>
            </a:extLst>
          </p:cNvPr>
          <p:cNvSpPr/>
          <p:nvPr/>
        </p:nvSpPr>
        <p:spPr>
          <a:xfrm flipH="1">
            <a:off x="8657606" y="5486400"/>
            <a:ext cx="121918" cy="295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Arc 18">
            <a:extLst>
              <a:ext uri="{FF2B5EF4-FFF2-40B4-BE49-F238E27FC236}">
                <a16:creationId xmlns:a16="http://schemas.microsoft.com/office/drawing/2014/main" id="{5E9A9E89-C726-A64D-AB80-4BEC4C84A5B6}"/>
              </a:ext>
            </a:extLst>
          </p:cNvPr>
          <p:cNvSpPr/>
          <p:nvPr/>
        </p:nvSpPr>
        <p:spPr>
          <a:xfrm>
            <a:off x="3790950" y="2625310"/>
            <a:ext cx="2359674" cy="831850"/>
          </a:xfrm>
          <a:prstGeom prst="arc">
            <a:avLst/>
          </a:prstGeom>
          <a:ln w="28575">
            <a:solidFill>
              <a:srgbClr val="FF0000"/>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0" name="TextBox 19">
            <a:extLst>
              <a:ext uri="{FF2B5EF4-FFF2-40B4-BE49-F238E27FC236}">
                <a16:creationId xmlns:a16="http://schemas.microsoft.com/office/drawing/2014/main" id="{3473B88C-CA87-024D-B431-EC45C8AC12CD}"/>
              </a:ext>
            </a:extLst>
          </p:cNvPr>
          <p:cNvSpPr txBox="1"/>
          <p:nvPr/>
        </p:nvSpPr>
        <p:spPr>
          <a:xfrm>
            <a:off x="5029200" y="2667000"/>
            <a:ext cx="888385" cy="369332"/>
          </a:xfrm>
          <a:prstGeom prst="rect">
            <a:avLst/>
          </a:prstGeom>
          <a:noFill/>
        </p:spPr>
        <p:txBody>
          <a:bodyPr wrap="none" lIns="90000" rtlCol="0">
            <a:spAutoFit/>
          </a:bodyPr>
          <a:lstStyle/>
          <a:p>
            <a:r>
              <a:rPr lang="it-IT" i="1">
                <a:solidFill>
                  <a:srgbClr val="00B050"/>
                </a:solidFill>
                <a:latin typeface="Casual" pitchFamily="2" charset="77"/>
              </a:rPr>
              <a:t>Cauchy</a:t>
            </a:r>
          </a:p>
        </p:txBody>
      </p:sp>
      <p:sp>
        <p:nvSpPr>
          <p:cNvPr id="21" name="Oval 20">
            <a:extLst>
              <a:ext uri="{FF2B5EF4-FFF2-40B4-BE49-F238E27FC236}">
                <a16:creationId xmlns:a16="http://schemas.microsoft.com/office/drawing/2014/main" id="{F494771B-4539-DD4E-BCB2-EB414C3A1455}"/>
              </a:ext>
            </a:extLst>
          </p:cNvPr>
          <p:cNvSpPr/>
          <p:nvPr/>
        </p:nvSpPr>
        <p:spPr>
          <a:xfrm>
            <a:off x="762000" y="1905000"/>
            <a:ext cx="5231785" cy="990600"/>
          </a:xfrm>
          <a:prstGeom prst="ellipse">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27530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A5EC2C21-626C-6141-8AAD-1D0333034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367" y="820738"/>
            <a:ext cx="8033266" cy="4496166"/>
          </a:xfrm>
          <a:prstGeom prst="rect">
            <a:avLst/>
          </a:prstGeom>
        </p:spPr>
      </p:pic>
      <p:pic>
        <p:nvPicPr>
          <p:cNvPr id="8" name="Picture 7">
            <a:extLst>
              <a:ext uri="{FF2B5EF4-FFF2-40B4-BE49-F238E27FC236}">
                <a16:creationId xmlns:a16="http://schemas.microsoft.com/office/drawing/2014/main" id="{9B8BD7E0-C29A-5547-8B03-44252EB14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5334000"/>
            <a:ext cx="6946900" cy="914400"/>
          </a:xfrm>
          <a:prstGeom prst="rect">
            <a:avLst/>
          </a:prstGeom>
        </p:spPr>
      </p:pic>
      <p:sp>
        <p:nvSpPr>
          <p:cNvPr id="10" name="TextBox 9">
            <a:extLst>
              <a:ext uri="{FF2B5EF4-FFF2-40B4-BE49-F238E27FC236}">
                <a16:creationId xmlns:a16="http://schemas.microsoft.com/office/drawing/2014/main" id="{7BC0C06C-5687-6444-B36D-02FACC2F80A8}"/>
              </a:ext>
            </a:extLst>
          </p:cNvPr>
          <p:cNvSpPr txBox="1"/>
          <p:nvPr/>
        </p:nvSpPr>
        <p:spPr>
          <a:xfrm>
            <a:off x="2286000" y="304800"/>
            <a:ext cx="3961469" cy="461665"/>
          </a:xfrm>
          <a:prstGeom prst="rect">
            <a:avLst/>
          </a:prstGeom>
          <a:noFill/>
        </p:spPr>
        <p:txBody>
          <a:bodyPr wrap="none" rtlCol="0">
            <a:spAutoFit/>
          </a:bodyPr>
          <a:lstStyle/>
          <a:p>
            <a:r>
              <a:rPr lang="it-IT" sz="2400" b="1" i="1">
                <a:solidFill>
                  <a:srgbClr val="FF0000"/>
                </a:solidFill>
              </a:rPr>
              <a:t>RF (ponderomotive)  Focusing</a:t>
            </a:r>
          </a:p>
        </p:txBody>
      </p:sp>
      <p:cxnSp>
        <p:nvCxnSpPr>
          <p:cNvPr id="12" name="Straight Arrow Connector 11">
            <a:extLst>
              <a:ext uri="{FF2B5EF4-FFF2-40B4-BE49-F238E27FC236}">
                <a16:creationId xmlns:a16="http://schemas.microsoft.com/office/drawing/2014/main" id="{238E9638-F5F1-0541-B305-76ACE246C22A}"/>
              </a:ext>
            </a:extLst>
          </p:cNvPr>
          <p:cNvCxnSpPr>
            <a:cxnSpLocks/>
          </p:cNvCxnSpPr>
          <p:nvPr/>
        </p:nvCxnSpPr>
        <p:spPr>
          <a:xfrm flipV="1">
            <a:off x="6848168" y="5410200"/>
            <a:ext cx="924232" cy="4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91378F4-B005-9F40-AA69-04BB86DBD068}"/>
              </a:ext>
            </a:extLst>
          </p:cNvPr>
          <p:cNvCxnSpPr>
            <a:cxnSpLocks/>
          </p:cNvCxnSpPr>
          <p:nvPr/>
        </p:nvCxnSpPr>
        <p:spPr>
          <a:xfrm>
            <a:off x="6848168" y="6005452"/>
            <a:ext cx="7620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A4A4B79-0BC0-E24E-A6B2-3BC712D0B437}"/>
              </a:ext>
            </a:extLst>
          </p:cNvPr>
          <p:cNvSpPr txBox="1"/>
          <p:nvPr/>
        </p:nvSpPr>
        <p:spPr>
          <a:xfrm>
            <a:off x="7726984" y="5193762"/>
            <a:ext cx="1340816" cy="369332"/>
          </a:xfrm>
          <a:prstGeom prst="rect">
            <a:avLst/>
          </a:prstGeom>
          <a:noFill/>
        </p:spPr>
        <p:txBody>
          <a:bodyPr wrap="none" rtlCol="0">
            <a:spAutoFit/>
          </a:bodyPr>
          <a:lstStyle/>
          <a:p>
            <a:r>
              <a:rPr lang="it-IT"/>
              <a:t>~ 1 Standing</a:t>
            </a:r>
          </a:p>
        </p:txBody>
      </p:sp>
      <p:sp>
        <p:nvSpPr>
          <p:cNvPr id="16" name="TextBox 15">
            <a:extLst>
              <a:ext uri="{FF2B5EF4-FFF2-40B4-BE49-F238E27FC236}">
                <a16:creationId xmlns:a16="http://schemas.microsoft.com/office/drawing/2014/main" id="{4BD0411C-5EA7-6D4B-A37E-8682D9FD7ABB}"/>
              </a:ext>
            </a:extLst>
          </p:cNvPr>
          <p:cNvSpPr txBox="1"/>
          <p:nvPr/>
        </p:nvSpPr>
        <p:spPr>
          <a:xfrm>
            <a:off x="7696200" y="6248400"/>
            <a:ext cx="1356975" cy="369332"/>
          </a:xfrm>
          <a:prstGeom prst="rect">
            <a:avLst/>
          </a:prstGeom>
          <a:noFill/>
        </p:spPr>
        <p:txBody>
          <a:bodyPr wrap="none" rtlCol="0">
            <a:spAutoFit/>
          </a:bodyPr>
          <a:lstStyle/>
          <a:p>
            <a:r>
              <a:rPr lang="it-IT"/>
              <a:t>~ 0 Traveling</a:t>
            </a:r>
          </a:p>
        </p:txBody>
      </p:sp>
    </p:spTree>
    <p:extLst>
      <p:ext uri="{BB962C8B-B14F-4D97-AF65-F5344CB8AC3E}">
        <p14:creationId xmlns:p14="http://schemas.microsoft.com/office/powerpoint/2010/main" val="3545000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0F5B1D20-B42E-8644-A3CC-5AA92CE77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2400"/>
            <a:ext cx="8077200" cy="5871184"/>
          </a:xfrm>
          <a:prstGeom prst="rect">
            <a:avLst/>
          </a:prstGeom>
        </p:spPr>
      </p:pic>
      <p:pic>
        <p:nvPicPr>
          <p:cNvPr id="8" name="Picture 7">
            <a:extLst>
              <a:ext uri="{FF2B5EF4-FFF2-40B4-BE49-F238E27FC236}">
                <a16:creationId xmlns:a16="http://schemas.microsoft.com/office/drawing/2014/main" id="{4704AD3A-C379-4A47-BA38-9C1AB3403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6019800"/>
            <a:ext cx="1766570" cy="825500"/>
          </a:xfrm>
          <a:prstGeom prst="rect">
            <a:avLst/>
          </a:prstGeom>
        </p:spPr>
      </p:pic>
      <p:pic>
        <p:nvPicPr>
          <p:cNvPr id="10" name="Picture 9">
            <a:extLst>
              <a:ext uri="{FF2B5EF4-FFF2-40B4-BE49-F238E27FC236}">
                <a16:creationId xmlns:a16="http://schemas.microsoft.com/office/drawing/2014/main" id="{3D206FA9-C0FC-654F-A7C6-486958139F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2871" y="6102059"/>
            <a:ext cx="7088729" cy="679741"/>
          </a:xfrm>
          <a:prstGeom prst="rect">
            <a:avLst/>
          </a:prstGeom>
        </p:spPr>
      </p:pic>
      <p:pic>
        <p:nvPicPr>
          <p:cNvPr id="14" name="Picture 13">
            <a:extLst>
              <a:ext uri="{FF2B5EF4-FFF2-40B4-BE49-F238E27FC236}">
                <a16:creationId xmlns:a16="http://schemas.microsoft.com/office/drawing/2014/main" id="{FA973366-522A-BF4D-8377-293C0ABB80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437" y="198183"/>
            <a:ext cx="1149350" cy="317500"/>
          </a:xfrm>
          <a:prstGeom prst="rect">
            <a:avLst/>
          </a:prstGeom>
        </p:spPr>
      </p:pic>
      <p:pic>
        <p:nvPicPr>
          <p:cNvPr id="16" name="Picture 15">
            <a:extLst>
              <a:ext uri="{FF2B5EF4-FFF2-40B4-BE49-F238E27FC236}">
                <a16:creationId xmlns:a16="http://schemas.microsoft.com/office/drawing/2014/main" id="{8FBEC81B-8B33-934C-8B16-856983BFC6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0058" y="163966"/>
            <a:ext cx="762000" cy="448997"/>
          </a:xfrm>
          <a:prstGeom prst="rect">
            <a:avLst/>
          </a:prstGeom>
        </p:spPr>
      </p:pic>
      <p:pic>
        <p:nvPicPr>
          <p:cNvPr id="18" name="Picture 17">
            <a:extLst>
              <a:ext uri="{FF2B5EF4-FFF2-40B4-BE49-F238E27FC236}">
                <a16:creationId xmlns:a16="http://schemas.microsoft.com/office/drawing/2014/main" id="{3E315224-94FD-CD4C-B8C0-B9D67B6EC6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51042" y="173434"/>
            <a:ext cx="838200" cy="577273"/>
          </a:xfrm>
          <a:prstGeom prst="rect">
            <a:avLst/>
          </a:prstGeom>
        </p:spPr>
      </p:pic>
      <p:pic>
        <p:nvPicPr>
          <p:cNvPr id="20" name="Picture 19">
            <a:extLst>
              <a:ext uri="{FF2B5EF4-FFF2-40B4-BE49-F238E27FC236}">
                <a16:creationId xmlns:a16="http://schemas.microsoft.com/office/drawing/2014/main" id="{3EE582B3-6654-254D-980F-F06A224375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1899" y="583695"/>
            <a:ext cx="860425" cy="585638"/>
          </a:xfrm>
          <a:prstGeom prst="rect">
            <a:avLst/>
          </a:prstGeom>
        </p:spPr>
      </p:pic>
      <p:sp>
        <p:nvSpPr>
          <p:cNvPr id="2" name="TextBox 1">
            <a:extLst>
              <a:ext uri="{FF2B5EF4-FFF2-40B4-BE49-F238E27FC236}">
                <a16:creationId xmlns:a16="http://schemas.microsoft.com/office/drawing/2014/main" id="{A1403441-205A-794B-965D-6393C14B4337}"/>
              </a:ext>
            </a:extLst>
          </p:cNvPr>
          <p:cNvSpPr txBox="1"/>
          <p:nvPr/>
        </p:nvSpPr>
        <p:spPr>
          <a:xfrm rot="2575097">
            <a:off x="6311073" y="2787987"/>
            <a:ext cx="2389253" cy="338554"/>
          </a:xfrm>
          <a:prstGeom prst="rect">
            <a:avLst/>
          </a:prstGeom>
          <a:solidFill>
            <a:srgbClr val="FF0000"/>
          </a:solidFill>
        </p:spPr>
        <p:txBody>
          <a:bodyPr wrap="square" rtlCol="0">
            <a:spAutoFit/>
          </a:bodyPr>
          <a:lstStyle/>
          <a:p>
            <a:r>
              <a:rPr lang="it-IT" sz="1600"/>
              <a:t>Linea ferroviaria Mi-Torino</a:t>
            </a:r>
          </a:p>
        </p:txBody>
      </p:sp>
      <p:sp>
        <p:nvSpPr>
          <p:cNvPr id="12" name="TextBox 11">
            <a:extLst>
              <a:ext uri="{FF2B5EF4-FFF2-40B4-BE49-F238E27FC236}">
                <a16:creationId xmlns:a16="http://schemas.microsoft.com/office/drawing/2014/main" id="{4D255AAB-3DCB-7C41-853A-2D9F5AE755D5}"/>
              </a:ext>
            </a:extLst>
          </p:cNvPr>
          <p:cNvSpPr txBox="1"/>
          <p:nvPr/>
        </p:nvSpPr>
        <p:spPr>
          <a:xfrm rot="19529328">
            <a:off x="838200" y="1681257"/>
            <a:ext cx="2582956" cy="338554"/>
          </a:xfrm>
          <a:prstGeom prst="rect">
            <a:avLst/>
          </a:prstGeom>
          <a:solidFill>
            <a:srgbClr val="0070C0"/>
          </a:solidFill>
        </p:spPr>
        <p:txBody>
          <a:bodyPr wrap="square" rtlCol="0">
            <a:spAutoFit/>
          </a:bodyPr>
          <a:lstStyle/>
          <a:p>
            <a:r>
              <a:rPr lang="it-IT" sz="1600"/>
              <a:t>Autostrada A7 Como-Varese</a:t>
            </a:r>
          </a:p>
        </p:txBody>
      </p:sp>
      <p:sp>
        <p:nvSpPr>
          <p:cNvPr id="5" name="TextBox 4">
            <a:extLst>
              <a:ext uri="{FF2B5EF4-FFF2-40B4-BE49-F238E27FC236}">
                <a16:creationId xmlns:a16="http://schemas.microsoft.com/office/drawing/2014/main" id="{FBAD47AD-E34D-3846-B365-D9A7F20FA874}"/>
              </a:ext>
            </a:extLst>
          </p:cNvPr>
          <p:cNvSpPr txBox="1"/>
          <p:nvPr/>
        </p:nvSpPr>
        <p:spPr>
          <a:xfrm>
            <a:off x="3096169" y="2030409"/>
            <a:ext cx="3213252" cy="369332"/>
          </a:xfrm>
          <a:prstGeom prst="rect">
            <a:avLst/>
          </a:prstGeom>
          <a:solidFill>
            <a:srgbClr val="FFFF00"/>
          </a:solidFill>
        </p:spPr>
        <p:txBody>
          <a:bodyPr wrap="none" rtlCol="0">
            <a:spAutoFit/>
          </a:bodyPr>
          <a:lstStyle/>
          <a:p>
            <a:r>
              <a:rPr lang="it-IT"/>
              <a:t>MIND : Milan INnovation District</a:t>
            </a:r>
          </a:p>
        </p:txBody>
      </p:sp>
      <p:pic>
        <p:nvPicPr>
          <p:cNvPr id="15" name="Picture 14">
            <a:extLst>
              <a:ext uri="{FF2B5EF4-FFF2-40B4-BE49-F238E27FC236}">
                <a16:creationId xmlns:a16="http://schemas.microsoft.com/office/drawing/2014/main" id="{AC8FA034-6DB9-C249-B91D-ABA1769B80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7" name="Rectangle 16">
            <a:extLst>
              <a:ext uri="{FF2B5EF4-FFF2-40B4-BE49-F238E27FC236}">
                <a16:creationId xmlns:a16="http://schemas.microsoft.com/office/drawing/2014/main" id="{6EAB6FEB-3B94-2948-9E14-C088A4A34C50}"/>
              </a:ext>
            </a:extLst>
          </p:cNvPr>
          <p:cNvSpPr/>
          <p:nvPr/>
        </p:nvSpPr>
        <p:spPr>
          <a:xfrm>
            <a:off x="152400" y="4219810"/>
            <a:ext cx="8915400" cy="369332"/>
          </a:xfrm>
          <a:prstGeom prst="rect">
            <a:avLst/>
          </a:prstGeom>
          <a:solidFill>
            <a:srgbClr val="FFFF00"/>
          </a:solidFill>
        </p:spPr>
        <p:txBody>
          <a:bodyPr wrap="square">
            <a:spAutoFit/>
          </a:bodyPr>
          <a:lstStyle/>
          <a:p>
            <a:pPr algn="ctr" defTabSz="914400"/>
            <a:r>
              <a:rPr lang="en" b="1" i="1" kern="0">
                <a:solidFill>
                  <a:srgbClr val="FF0000"/>
                </a:solidFill>
                <a:latin typeface="Times" charset="0"/>
                <a:ea typeface="ＭＳ Ｐゴシック" charset="0"/>
              </a:rPr>
              <a:t>A Multi-disciplinary Advanced Research Infrastructure for the Milan metropolitan area</a:t>
            </a:r>
          </a:p>
        </p:txBody>
      </p:sp>
    </p:spTree>
    <p:extLst>
      <p:ext uri="{BB962C8B-B14F-4D97-AF65-F5344CB8AC3E}">
        <p14:creationId xmlns:p14="http://schemas.microsoft.com/office/powerpoint/2010/main" val="2808205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907" y="4124975"/>
            <a:ext cx="8980186" cy="2645893"/>
            <a:chOff x="81907" y="4124975"/>
            <a:chExt cx="8980186" cy="2645893"/>
          </a:xfrm>
        </p:grpSpPr>
        <p:pic>
          <p:nvPicPr>
            <p:cNvPr id="5" name="Picture 4"/>
            <p:cNvPicPr>
              <a:picLocks noChangeAspect="1"/>
            </p:cNvPicPr>
            <p:nvPr/>
          </p:nvPicPr>
          <p:blipFill>
            <a:blip r:embed="rId3"/>
            <a:stretch>
              <a:fillRect/>
            </a:stretch>
          </p:blipFill>
          <p:spPr>
            <a:xfrm>
              <a:off x="81907" y="4124975"/>
              <a:ext cx="8980186" cy="2645893"/>
            </a:xfrm>
            <a:prstGeom prst="rect">
              <a:avLst/>
            </a:prstGeom>
          </p:spPr>
        </p:pic>
        <p:sp>
          <p:nvSpPr>
            <p:cNvPr id="6" name="TextBox 5"/>
            <p:cNvSpPr txBox="1"/>
            <p:nvPr/>
          </p:nvSpPr>
          <p:spPr>
            <a:xfrm>
              <a:off x="3521792" y="4282292"/>
              <a:ext cx="2353901" cy="369332"/>
            </a:xfrm>
            <a:prstGeom prst="rect">
              <a:avLst/>
            </a:prstGeom>
            <a:noFill/>
          </p:spPr>
          <p:txBody>
            <a:bodyPr wrap="square" rtlCol="0">
              <a:spAutoFit/>
            </a:bodyPr>
            <a:lstStyle/>
            <a:p>
              <a:r>
                <a:rPr lang="it-IT" dirty="0"/>
                <a:t>Two-pass 2-way region</a:t>
              </a:r>
            </a:p>
          </p:txBody>
        </p:sp>
      </p:grpSp>
      <p:sp>
        <p:nvSpPr>
          <p:cNvPr id="7" name="Rectangle 6"/>
          <p:cNvSpPr/>
          <p:nvPr/>
        </p:nvSpPr>
        <p:spPr>
          <a:xfrm>
            <a:off x="1676399" y="69966"/>
            <a:ext cx="7385693" cy="830997"/>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rPr>
              <a:t>The Super Conductive Main Linac</a:t>
            </a:r>
          </a:p>
          <a:p>
            <a:endParaRPr lang="en-US" sz="2400" i="1" dirty="0">
              <a:latin typeface="Verdana" panose="020B0604030504040204" pitchFamily="34" charset="0"/>
              <a:ea typeface="Verdana" panose="020B0604030504040204" pitchFamily="34" charset="0"/>
            </a:endParaRPr>
          </a:p>
        </p:txBody>
      </p:sp>
      <p:cxnSp>
        <p:nvCxnSpPr>
          <p:cNvPr id="8" name="Straight Connector 7"/>
          <p:cNvCxnSpPr>
            <a:cxnSpLocks/>
          </p:cNvCxnSpPr>
          <p:nvPr/>
        </p:nvCxnSpPr>
        <p:spPr>
          <a:xfrm>
            <a:off x="1676399" y="533400"/>
            <a:ext cx="5181601"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0971" y="4147170"/>
            <a:ext cx="2419165" cy="2590982"/>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10"/>
          <p:cNvSpPr/>
          <p:nvPr/>
        </p:nvSpPr>
        <p:spPr>
          <a:xfrm>
            <a:off x="6565038" y="4151609"/>
            <a:ext cx="2497056" cy="2590982"/>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p:cNvSpPr txBox="1"/>
          <p:nvPr/>
        </p:nvSpPr>
        <p:spPr>
          <a:xfrm>
            <a:off x="209238" y="631328"/>
            <a:ext cx="7761076" cy="646331"/>
          </a:xfrm>
          <a:prstGeom prst="rect">
            <a:avLst/>
          </a:prstGeom>
          <a:noFill/>
        </p:spPr>
        <p:txBody>
          <a:bodyPr wrap="square" rtlCol="0">
            <a:spAutoFit/>
          </a:bodyPr>
          <a:lstStyle/>
          <a:p>
            <a:pPr marL="285750" indent="-285750">
              <a:buFont typeface="Wingdings" panose="05000000000000000000" pitchFamily="2" charset="2"/>
              <a:buChar char="q"/>
            </a:pPr>
            <a:r>
              <a:rPr lang="it-IT" dirty="0"/>
              <a:t>Ten Tesla like cryomodules: max grad 16 MV/m, 8 cavity per cryomodules</a:t>
            </a:r>
          </a:p>
          <a:p>
            <a:pPr marL="285750" indent="-285750">
              <a:buFont typeface="Wingdings" panose="05000000000000000000" pitchFamily="2" charset="2"/>
              <a:buChar char="q"/>
            </a:pPr>
            <a:r>
              <a:rPr lang="it-IT" dirty="0">
                <a:solidFill>
                  <a:srgbClr val="C600C6"/>
                </a:solidFill>
              </a:rPr>
              <a:t>Chirp</a:t>
            </a:r>
            <a:r>
              <a:rPr lang="it-IT" dirty="0"/>
              <a:t> for AC-compression is given injecting </a:t>
            </a:r>
            <a:r>
              <a:rPr lang="it-IT" dirty="0">
                <a:solidFill>
                  <a:srgbClr val="C600C6"/>
                </a:solidFill>
              </a:rPr>
              <a:t>@ + 6° </a:t>
            </a:r>
            <a:r>
              <a:rPr lang="it-IT" dirty="0"/>
              <a:t>from  </a:t>
            </a:r>
            <a:r>
              <a:rPr lang="it-IT" dirty="0">
                <a:solidFill>
                  <a:srgbClr val="C600C6"/>
                </a:solidFill>
              </a:rPr>
              <a:t>RF crest</a:t>
            </a:r>
            <a:r>
              <a:rPr lang="it-IT" dirty="0"/>
              <a:t>.</a:t>
            </a: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407" t="6574" r="3716" b="46718"/>
          <a:stretch/>
        </p:blipFill>
        <p:spPr>
          <a:xfrm>
            <a:off x="110971" y="1711975"/>
            <a:ext cx="8951122" cy="2209404"/>
          </a:xfrm>
          <a:prstGeom prst="rect">
            <a:avLst/>
          </a:prstGeom>
          <a:ln w="25400">
            <a:solidFill>
              <a:schemeClr val="tx1"/>
            </a:solidFill>
          </a:ln>
        </p:spPr>
      </p:pic>
      <p:grpSp>
        <p:nvGrpSpPr>
          <p:cNvPr id="25" name="Group 24"/>
          <p:cNvGrpSpPr/>
          <p:nvPr/>
        </p:nvGrpSpPr>
        <p:grpSpPr>
          <a:xfrm>
            <a:off x="6094520" y="2704467"/>
            <a:ext cx="1824362" cy="2449020"/>
            <a:chOff x="6094520" y="2704467"/>
            <a:chExt cx="1824362" cy="2449020"/>
          </a:xfrm>
        </p:grpSpPr>
        <p:cxnSp>
          <p:nvCxnSpPr>
            <p:cNvPr id="17" name="Straight Arrow Connector 16"/>
            <p:cNvCxnSpPr/>
            <p:nvPr/>
          </p:nvCxnSpPr>
          <p:spPr>
            <a:xfrm flipV="1">
              <a:off x="6094520" y="3107184"/>
              <a:ext cx="1824362" cy="2046303"/>
            </a:xfrm>
            <a:prstGeom prst="straightConnector1">
              <a:avLst/>
            </a:prstGeom>
            <a:ln w="25400">
              <a:solidFill>
                <a:srgbClr val="C600C6"/>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8781366">
              <a:off x="6508970" y="3357182"/>
              <a:ext cx="1674761" cy="369332"/>
            </a:xfrm>
            <a:prstGeom prst="rect">
              <a:avLst/>
            </a:prstGeom>
            <a:noFill/>
          </p:spPr>
          <p:txBody>
            <a:bodyPr wrap="square" rtlCol="0">
              <a:spAutoFit/>
            </a:bodyPr>
            <a:lstStyle/>
            <a:p>
              <a:r>
                <a:rPr lang="it-IT" dirty="0">
                  <a:solidFill>
                    <a:srgbClr val="C600C6"/>
                  </a:solidFill>
                </a:rPr>
                <a:t>5 T solenoid</a:t>
              </a:r>
            </a:p>
          </p:txBody>
        </p:sp>
      </p:grpSp>
      <p:cxnSp>
        <p:nvCxnSpPr>
          <p:cNvPr id="3" name="Straight Connector 2"/>
          <p:cNvCxnSpPr/>
          <p:nvPr/>
        </p:nvCxnSpPr>
        <p:spPr>
          <a:xfrm flipH="1" flipV="1">
            <a:off x="746760" y="3444240"/>
            <a:ext cx="1783376" cy="68073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565038" y="3444240"/>
            <a:ext cx="1838133" cy="7029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5"/>
          <a:srcRect l="22494" r="26894"/>
          <a:stretch/>
        </p:blipFill>
        <p:spPr>
          <a:xfrm>
            <a:off x="134785" y="2281584"/>
            <a:ext cx="219075" cy="780356"/>
          </a:xfrm>
          <a:prstGeom prst="rect">
            <a:avLst/>
          </a:prstGeom>
        </p:spPr>
      </p:pic>
      <p:sp>
        <p:nvSpPr>
          <p:cNvPr id="13" name="TextBox 12">
            <a:extLst>
              <a:ext uri="{FF2B5EF4-FFF2-40B4-BE49-F238E27FC236}">
                <a16:creationId xmlns:a16="http://schemas.microsoft.com/office/drawing/2014/main" id="{CB50642B-BBAC-FA4E-A31E-B0B881A7B1D1}"/>
              </a:ext>
            </a:extLst>
          </p:cNvPr>
          <p:cNvSpPr txBox="1"/>
          <p:nvPr/>
        </p:nvSpPr>
        <p:spPr>
          <a:xfrm>
            <a:off x="81907" y="1234034"/>
            <a:ext cx="9016970" cy="369332"/>
          </a:xfrm>
          <a:prstGeom prst="rect">
            <a:avLst/>
          </a:prstGeom>
          <a:noFill/>
        </p:spPr>
        <p:txBody>
          <a:bodyPr wrap="square" rtlCol="0">
            <a:spAutoFit/>
          </a:bodyPr>
          <a:lstStyle/>
          <a:p>
            <a:r>
              <a:rPr lang="it-IT">
                <a:solidFill>
                  <a:srgbClr val="FF0000"/>
                </a:solidFill>
              </a:rPr>
              <a:t>We rely only on second order focusing, symmetric back-and-forth: Rf focusing and solenoid foc.</a:t>
            </a:r>
          </a:p>
        </p:txBody>
      </p:sp>
    </p:spTree>
    <p:extLst>
      <p:ext uri="{BB962C8B-B14F-4D97-AF65-F5344CB8AC3E}">
        <p14:creationId xmlns:p14="http://schemas.microsoft.com/office/powerpoint/2010/main" val="36747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p:cNvPicPr>
            <a:picLocks noChangeAspect="1"/>
          </p:cNvPicPr>
          <p:nvPr/>
        </p:nvPicPr>
        <p:blipFill rotWithShape="1">
          <a:blip r:embed="rId2"/>
          <a:srcRect l="42193" t="52751" r="40426" b="21858"/>
          <a:stretch/>
        </p:blipFill>
        <p:spPr>
          <a:xfrm>
            <a:off x="413538" y="2564904"/>
            <a:ext cx="3456384" cy="2600845"/>
          </a:xfrm>
          <a:prstGeom prst="rect">
            <a:avLst/>
          </a:prstGeom>
        </p:spPr>
      </p:pic>
      <p:cxnSp>
        <p:nvCxnSpPr>
          <p:cNvPr id="31" name="Connettore diritto 30"/>
          <p:cNvCxnSpPr>
            <a:stCxn id="35" idx="0"/>
          </p:cNvCxnSpPr>
          <p:nvPr/>
        </p:nvCxnSpPr>
        <p:spPr>
          <a:xfrm flipV="1">
            <a:off x="2630943" y="3591018"/>
            <a:ext cx="1130968" cy="2346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575556" y="857251"/>
            <a:ext cx="3844044" cy="738664"/>
          </a:xfrm>
        </p:spPr>
        <p:txBody>
          <a:bodyPr/>
          <a:lstStyle/>
          <a:p>
            <a:pPr algn="ctr"/>
            <a:r>
              <a:rPr lang="it-IT" b="1" dirty="0">
                <a:solidFill>
                  <a:srgbClr val="FF0000"/>
                </a:solidFill>
                <a:latin typeface="Times New Roman" panose="02020603050405020304" pitchFamily="18" charset="0"/>
                <a:cs typeface="Times New Roman" panose="02020603050405020304" pitchFamily="18" charset="0"/>
              </a:rPr>
              <a:t>         </a:t>
            </a:r>
            <a:r>
              <a:rPr lang="it-IT" b="1" dirty="0">
                <a:solidFill>
                  <a:srgbClr val="0070C0"/>
                </a:solidFill>
                <a:latin typeface="Times New Roman" panose="02020603050405020304" pitchFamily="18" charset="0"/>
                <a:cs typeface="Times New Roman" panose="02020603050405020304" pitchFamily="18" charset="0"/>
              </a:rPr>
              <a:t>Source layout 5: </a:t>
            </a:r>
            <a:br>
              <a:rPr lang="it-IT" b="1" dirty="0">
                <a:solidFill>
                  <a:srgbClr val="0070C0"/>
                </a:solidFill>
                <a:latin typeface="Times New Roman" panose="02020603050405020304" pitchFamily="18" charset="0"/>
                <a:cs typeface="Times New Roman" panose="02020603050405020304" pitchFamily="18" charset="0"/>
              </a:rPr>
            </a:br>
            <a:r>
              <a:rPr lang="it-IT" b="1" dirty="0">
                <a:solidFill>
                  <a:srgbClr val="0070C0"/>
                </a:solidFill>
                <a:latin typeface="Times New Roman" panose="02020603050405020304" pitchFamily="18" charset="0"/>
                <a:cs typeface="Times New Roman" panose="02020603050405020304" pitchFamily="18" charset="0"/>
              </a:rPr>
              <a:t>The </a:t>
            </a:r>
            <a:r>
              <a:rPr lang="it-IT" b="1" dirty="0" err="1">
                <a:solidFill>
                  <a:srgbClr val="0070C0"/>
                </a:solidFill>
                <a:latin typeface="Times New Roman" panose="02020603050405020304" pitchFamily="18" charset="0"/>
                <a:cs typeface="Times New Roman" panose="02020603050405020304" pitchFamily="18" charset="0"/>
              </a:rPr>
              <a:t>arc</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compressor</a:t>
            </a:r>
            <a:endParaRPr lang="it-IT" b="1" dirty="0">
              <a:solidFill>
                <a:srgbClr val="0070C0"/>
              </a:solidFill>
              <a:latin typeface="Times New Roman" panose="02020603050405020304" pitchFamily="18" charset="0"/>
              <a:cs typeface="Times New Roman" panose="02020603050405020304" pitchFamily="18" charset="0"/>
            </a:endParaRPr>
          </a:p>
        </p:txBody>
      </p:sp>
      <p:grpSp>
        <p:nvGrpSpPr>
          <p:cNvPr id="26" name="Gruppo 25"/>
          <p:cNvGrpSpPr/>
          <p:nvPr/>
        </p:nvGrpSpPr>
        <p:grpSpPr>
          <a:xfrm>
            <a:off x="5166066" y="2240868"/>
            <a:ext cx="3186354" cy="783598"/>
            <a:chOff x="3716736" y="1556792"/>
            <a:chExt cx="4351126" cy="1044797"/>
          </a:xfrm>
        </p:grpSpPr>
        <p:sp>
          <p:nvSpPr>
            <p:cNvPr id="5" name="Cubo 4"/>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 name="Cubo 5"/>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 name="Cubo 6"/>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 name="Cubo 7"/>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 name="Cubo 8"/>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 name="Triangolo isoscele 9"/>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 name="Cubo 10"/>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 name="Cubo 11"/>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 name="Cubo 12"/>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 name="Triangolo isoscele 13"/>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 name="Cubo 14"/>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 name="Cubo 15"/>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 name="Cubo 16"/>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 name="Cubo 17"/>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 name="Ovale 18"/>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 name="Ovale 19"/>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 name="Ovale 20"/>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 name="Ovale 21"/>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 name="Ovale 22"/>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 name="Ovale 23"/>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pic>
        <p:nvPicPr>
          <p:cNvPr id="25" name="Immagine 24"/>
          <p:cNvPicPr>
            <a:picLocks noChangeAspect="1"/>
          </p:cNvPicPr>
          <p:nvPr/>
        </p:nvPicPr>
        <p:blipFill rotWithShape="1">
          <a:blip r:embed="rId3"/>
          <a:srcRect l="37716" t="25266" r="42693" b="51237"/>
          <a:stretch/>
        </p:blipFill>
        <p:spPr>
          <a:xfrm>
            <a:off x="4842030" y="3779304"/>
            <a:ext cx="3672408" cy="2247714"/>
          </a:xfrm>
          <a:prstGeom prst="rect">
            <a:avLst/>
          </a:prstGeom>
        </p:spPr>
      </p:pic>
      <p:sp>
        <p:nvSpPr>
          <p:cNvPr id="27" name="CasellaDiTesto 26"/>
          <p:cNvSpPr txBox="1"/>
          <p:nvPr/>
        </p:nvSpPr>
        <p:spPr>
          <a:xfrm>
            <a:off x="6192180" y="2780928"/>
            <a:ext cx="1114408" cy="369332"/>
          </a:xfrm>
          <a:prstGeom prst="rect">
            <a:avLst/>
          </a:prstGeom>
          <a:noFill/>
        </p:spPr>
        <p:txBody>
          <a:bodyPr wrap="none" rtlCol="0">
            <a:spAutoFit/>
          </a:bodyPr>
          <a:lstStyle/>
          <a:p>
            <a:r>
              <a:rPr lang="it-IT" dirty="0" err="1">
                <a:latin typeface="Times New Roman" panose="02020603050405020304" pitchFamily="18" charset="0"/>
                <a:cs typeface="Times New Roman" panose="02020603050405020304" pitchFamily="18" charset="0"/>
              </a:rPr>
              <a:t>One</a:t>
            </a:r>
            <a:r>
              <a:rPr lang="it-IT" dirty="0">
                <a:latin typeface="Times New Roman" panose="02020603050405020304" pitchFamily="18" charset="0"/>
                <a:cs typeface="Times New Roman" panose="02020603050405020304" pitchFamily="18" charset="0"/>
              </a:rPr>
              <a:t> DBA</a:t>
            </a:r>
          </a:p>
        </p:txBody>
      </p:sp>
      <p:sp>
        <p:nvSpPr>
          <p:cNvPr id="29" name="CasellaDiTesto 28"/>
          <p:cNvSpPr txBox="1"/>
          <p:nvPr/>
        </p:nvSpPr>
        <p:spPr>
          <a:xfrm>
            <a:off x="629562" y="2078850"/>
            <a:ext cx="4284250" cy="369332"/>
          </a:xfrm>
          <a:prstGeom prst="rect">
            <a:avLst/>
          </a:prstGeom>
          <a:noFill/>
        </p:spPr>
        <p:txBody>
          <a:bodyPr wrap="none" rtlCol="0">
            <a:spAutoFit/>
          </a:bodyPr>
          <a:lstStyle/>
          <a:p>
            <a:r>
              <a:rPr lang="it-IT" b="1" dirty="0">
                <a:latin typeface="Times New Roman" panose="02020603050405020304" pitchFamily="18" charset="0"/>
                <a:cs typeface="Times New Roman" panose="02020603050405020304" pitchFamily="18" charset="0"/>
              </a:rPr>
              <a:t>14 Double Bending </a:t>
            </a:r>
            <a:r>
              <a:rPr lang="it-IT" b="1" dirty="0" err="1">
                <a:latin typeface="Times New Roman" panose="02020603050405020304" pitchFamily="18" charset="0"/>
                <a:cs typeface="Times New Roman" panose="02020603050405020304" pitchFamily="18" charset="0"/>
              </a:rPr>
              <a:t>Achromats</a:t>
            </a: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Elettra-</a:t>
            </a:r>
            <a:r>
              <a:rPr lang="it-IT" dirty="0" err="1">
                <a:latin typeface="Times New Roman" panose="02020603050405020304" pitchFamily="18" charset="0"/>
                <a:cs typeface="Times New Roman" panose="02020603050405020304" pitchFamily="18" charset="0"/>
              </a:rPr>
              <a:t>like</a:t>
            </a:r>
            <a:endParaRPr lang="it-IT" dirty="0">
              <a:latin typeface="Times New Roman" panose="02020603050405020304" pitchFamily="18" charset="0"/>
              <a:cs typeface="Times New Roman" panose="02020603050405020304" pitchFamily="18" charset="0"/>
            </a:endParaRPr>
          </a:p>
        </p:txBody>
      </p:sp>
      <p:sp>
        <p:nvSpPr>
          <p:cNvPr id="32" name="Figura a mano libera 31"/>
          <p:cNvSpPr/>
          <p:nvPr/>
        </p:nvSpPr>
        <p:spPr>
          <a:xfrm>
            <a:off x="3848101" y="3104964"/>
            <a:ext cx="4396308" cy="802289"/>
          </a:xfrm>
          <a:custGeom>
            <a:avLst/>
            <a:gdLst>
              <a:gd name="connsiteX0" fmla="*/ 0 w 5872533"/>
              <a:gd name="connsiteY0" fmla="*/ 1137920 h 1201550"/>
              <a:gd name="connsiteX1" fmla="*/ 1361440 w 5872533"/>
              <a:gd name="connsiteY1" fmla="*/ 1127760 h 1201550"/>
              <a:gd name="connsiteX2" fmla="*/ 5140960 w 5872533"/>
              <a:gd name="connsiteY2" fmla="*/ 396240 h 1201550"/>
              <a:gd name="connsiteX3" fmla="*/ 5872480 w 5872533"/>
              <a:gd name="connsiteY3" fmla="*/ 0 h 1201550"/>
              <a:gd name="connsiteX4" fmla="*/ 5872480 w 5872533"/>
              <a:gd name="connsiteY4" fmla="*/ 0 h 1201550"/>
              <a:gd name="connsiteX5" fmla="*/ 5872480 w 5872533"/>
              <a:gd name="connsiteY5" fmla="*/ 0 h 120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2533" h="1201550">
                <a:moveTo>
                  <a:pt x="0" y="1137920"/>
                </a:moveTo>
                <a:cubicBezTo>
                  <a:pt x="252306" y="1194646"/>
                  <a:pt x="504613" y="1251373"/>
                  <a:pt x="1361440" y="1127760"/>
                </a:cubicBezTo>
                <a:cubicBezTo>
                  <a:pt x="2218267" y="1004147"/>
                  <a:pt x="4389120" y="584200"/>
                  <a:pt x="5140960" y="396240"/>
                </a:cubicBezTo>
                <a:cubicBezTo>
                  <a:pt x="5892800" y="208280"/>
                  <a:pt x="5872480" y="0"/>
                  <a:pt x="5872480" y="0"/>
                </a:cubicBezTo>
                <a:lnTo>
                  <a:pt x="5872480" y="0"/>
                </a:lnTo>
                <a:lnTo>
                  <a:pt x="5872480" y="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 name="Rettangolo arrotondato 32"/>
          <p:cNvSpPr/>
          <p:nvPr/>
        </p:nvSpPr>
        <p:spPr>
          <a:xfrm>
            <a:off x="5220072" y="2078850"/>
            <a:ext cx="3078342" cy="113412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 name="Figura a mano libera 33"/>
          <p:cNvSpPr/>
          <p:nvPr/>
        </p:nvSpPr>
        <p:spPr>
          <a:xfrm>
            <a:off x="3707904" y="3104964"/>
            <a:ext cx="1516380" cy="244271"/>
          </a:xfrm>
          <a:custGeom>
            <a:avLst/>
            <a:gdLst>
              <a:gd name="connsiteX0" fmla="*/ 0 w 2021840"/>
              <a:gd name="connsiteY0" fmla="*/ 274320 h 325694"/>
              <a:gd name="connsiteX1" fmla="*/ 1259840 w 2021840"/>
              <a:gd name="connsiteY1" fmla="*/ 304800 h 325694"/>
              <a:gd name="connsiteX2" fmla="*/ 2021840 w 2021840"/>
              <a:gd name="connsiteY2" fmla="*/ 0 h 325694"/>
              <a:gd name="connsiteX3" fmla="*/ 2021840 w 2021840"/>
              <a:gd name="connsiteY3" fmla="*/ 0 h 325694"/>
              <a:gd name="connsiteX4" fmla="*/ 2021840 w 2021840"/>
              <a:gd name="connsiteY4" fmla="*/ 0 h 325694"/>
              <a:gd name="connsiteX5" fmla="*/ 2021840 w 2021840"/>
              <a:gd name="connsiteY5" fmla="*/ 0 h 32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40" h="325694">
                <a:moveTo>
                  <a:pt x="0" y="274320"/>
                </a:moveTo>
                <a:cubicBezTo>
                  <a:pt x="461433" y="312420"/>
                  <a:pt x="922867" y="350520"/>
                  <a:pt x="1259840" y="304800"/>
                </a:cubicBezTo>
                <a:cubicBezTo>
                  <a:pt x="1596813" y="259080"/>
                  <a:pt x="2021840" y="0"/>
                  <a:pt x="2021840" y="0"/>
                </a:cubicBezTo>
                <a:lnTo>
                  <a:pt x="2021840" y="0"/>
                </a:lnTo>
                <a:lnTo>
                  <a:pt x="2021840" y="0"/>
                </a:lnTo>
                <a:lnTo>
                  <a:pt x="2021840" y="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 name="Triangolo isoscele 34"/>
          <p:cNvSpPr/>
          <p:nvPr/>
        </p:nvSpPr>
        <p:spPr>
          <a:xfrm rot="15481094">
            <a:off x="2910034" y="3141216"/>
            <a:ext cx="550717" cy="113359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 name="Arco 35"/>
          <p:cNvSpPr/>
          <p:nvPr/>
        </p:nvSpPr>
        <p:spPr>
          <a:xfrm>
            <a:off x="2951820" y="3645024"/>
            <a:ext cx="54006" cy="378042"/>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a:p>
        </p:txBody>
      </p:sp>
      <p:sp>
        <p:nvSpPr>
          <p:cNvPr id="37" name="CasellaDiTesto 36"/>
          <p:cNvSpPr txBox="1"/>
          <p:nvPr/>
        </p:nvSpPr>
        <p:spPr>
          <a:xfrm>
            <a:off x="3167844" y="3537012"/>
            <a:ext cx="426720"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30°</a:t>
            </a:r>
          </a:p>
        </p:txBody>
      </p:sp>
      <p:sp>
        <p:nvSpPr>
          <p:cNvPr id="38" name="Rettangolo 37"/>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 name="CasellaDiTesto 2"/>
          <p:cNvSpPr txBox="1"/>
          <p:nvPr/>
        </p:nvSpPr>
        <p:spPr>
          <a:xfrm>
            <a:off x="2735796" y="3807042"/>
            <a:ext cx="963725" cy="369332"/>
          </a:xfrm>
          <a:prstGeom prst="rect">
            <a:avLst/>
          </a:prstGeom>
          <a:noFill/>
        </p:spPr>
        <p:txBody>
          <a:bodyPr wrap="none" rtlCol="0">
            <a:spAutoFit/>
          </a:bodyPr>
          <a:lstStyle/>
          <a:p>
            <a:r>
              <a:rPr lang="it-IT" b="1" dirty="0">
                <a:latin typeface="Times New Roman" panose="02020603050405020304" pitchFamily="18" charset="0"/>
                <a:cs typeface="Times New Roman" panose="02020603050405020304" pitchFamily="18" charset="0"/>
              </a:rPr>
              <a:t>R=41 m</a:t>
            </a:r>
          </a:p>
        </p:txBody>
      </p:sp>
      <p:sp>
        <p:nvSpPr>
          <p:cNvPr id="4" name="CasellaDiTesto 3"/>
          <p:cNvSpPr txBox="1"/>
          <p:nvPr/>
        </p:nvSpPr>
        <p:spPr>
          <a:xfrm>
            <a:off x="5652120" y="3212976"/>
            <a:ext cx="1309974" cy="369332"/>
          </a:xfrm>
          <a:prstGeom prst="rect">
            <a:avLst/>
          </a:prstGeom>
          <a:noFill/>
        </p:spPr>
        <p:txBody>
          <a:bodyPr wrap="none" rtlCol="0">
            <a:spAutoFit/>
          </a:bodyPr>
          <a:lstStyle/>
          <a:p>
            <a:r>
              <a:rPr lang="it-IT" b="1" dirty="0">
                <a:latin typeface="Times New Roman" panose="02020603050405020304" pitchFamily="18" charset="0"/>
                <a:cs typeface="Times New Roman" panose="02020603050405020304" pitchFamily="18" charset="0"/>
              </a:rPr>
              <a:t>R</a:t>
            </a:r>
            <a:r>
              <a:rPr lang="it-IT" b="1" baseline="-25000" dirty="0">
                <a:latin typeface="Times New Roman" panose="02020603050405020304" pitchFamily="18" charset="0"/>
                <a:cs typeface="Times New Roman" panose="02020603050405020304" pitchFamily="18" charset="0"/>
              </a:rPr>
              <a:t>56</a:t>
            </a:r>
            <a:r>
              <a:rPr lang="it-IT" b="1" dirty="0">
                <a:latin typeface="Times New Roman" panose="02020603050405020304" pitchFamily="18" charset="0"/>
                <a:cs typeface="Times New Roman" panose="02020603050405020304" pitchFamily="18" charset="0"/>
              </a:rPr>
              <a:t>=35 mm</a:t>
            </a:r>
          </a:p>
        </p:txBody>
      </p:sp>
      <p:sp>
        <p:nvSpPr>
          <p:cNvPr id="39" name="Cubo 38"/>
          <p:cNvSpPr/>
          <p:nvPr/>
        </p:nvSpPr>
        <p:spPr>
          <a:xfrm>
            <a:off x="8406426" y="2618910"/>
            <a:ext cx="162018" cy="378042"/>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 name="Triangolo isoscele 39"/>
          <p:cNvSpPr/>
          <p:nvPr/>
        </p:nvSpPr>
        <p:spPr>
          <a:xfrm rot="7221692">
            <a:off x="8399603" y="2265384"/>
            <a:ext cx="364388" cy="318212"/>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1" name="Ovale 40"/>
          <p:cNvSpPr/>
          <p:nvPr/>
        </p:nvSpPr>
        <p:spPr>
          <a:xfrm>
            <a:off x="8406426" y="3104965"/>
            <a:ext cx="108012" cy="37804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 name="CasellaDiTesto 29"/>
          <p:cNvSpPr txBox="1"/>
          <p:nvPr/>
        </p:nvSpPr>
        <p:spPr>
          <a:xfrm>
            <a:off x="8546666" y="2402886"/>
            <a:ext cx="617477"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dipole</a:t>
            </a:r>
            <a:endParaRPr lang="it-IT" sz="1350" dirty="0">
              <a:latin typeface="Times New Roman" panose="02020603050405020304" pitchFamily="18" charset="0"/>
              <a:cs typeface="Times New Roman" panose="02020603050405020304" pitchFamily="18" charset="0"/>
            </a:endParaRPr>
          </a:p>
        </p:txBody>
      </p:sp>
      <p:sp>
        <p:nvSpPr>
          <p:cNvPr id="42" name="CasellaDiTesto 41"/>
          <p:cNvSpPr txBox="1"/>
          <p:nvPr/>
        </p:nvSpPr>
        <p:spPr>
          <a:xfrm>
            <a:off x="8460432" y="2888940"/>
            <a:ext cx="521297"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quad</a:t>
            </a:r>
            <a:endParaRPr lang="it-IT" sz="1350" dirty="0">
              <a:latin typeface="Times New Roman" panose="02020603050405020304" pitchFamily="18" charset="0"/>
              <a:cs typeface="Times New Roman" panose="02020603050405020304" pitchFamily="18" charset="0"/>
            </a:endParaRPr>
          </a:p>
        </p:txBody>
      </p:sp>
      <p:sp>
        <p:nvSpPr>
          <p:cNvPr id="43" name="CasellaDiTesto 42"/>
          <p:cNvSpPr txBox="1"/>
          <p:nvPr/>
        </p:nvSpPr>
        <p:spPr>
          <a:xfrm>
            <a:off x="8352420" y="3429000"/>
            <a:ext cx="848309"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sextupole</a:t>
            </a:r>
            <a:endParaRPr lang="it-IT" sz="1350" dirty="0">
              <a:latin typeface="Times New Roman" panose="02020603050405020304" pitchFamily="18" charset="0"/>
              <a:cs typeface="Times New Roman" panose="02020603050405020304" pitchFamily="18" charset="0"/>
            </a:endParaRPr>
          </a:p>
        </p:txBody>
      </p:sp>
      <p:sp>
        <p:nvSpPr>
          <p:cNvPr id="44" name="CasellaDiTesto 43"/>
          <p:cNvSpPr txBox="1"/>
          <p:nvPr/>
        </p:nvSpPr>
        <p:spPr>
          <a:xfrm>
            <a:off x="737574" y="5265205"/>
            <a:ext cx="3627916" cy="646331"/>
          </a:xfrm>
          <a:prstGeom prst="rect">
            <a:avLst/>
          </a:prstGeom>
          <a:noFill/>
        </p:spPr>
        <p:txBody>
          <a:bodyPr wrap="none" rtlCol="0">
            <a:spAutoFit/>
          </a:bodyPr>
          <a:lstStyle/>
          <a:p>
            <a:r>
              <a:rPr lang="it-IT" dirty="0" err="1">
                <a:latin typeface="Times New Roman" panose="02020603050405020304" pitchFamily="18" charset="0"/>
                <a:cs typeface="Times New Roman" panose="02020603050405020304" pitchFamily="18" charset="0"/>
              </a:rPr>
              <a:t>Study</a:t>
            </a:r>
            <a:r>
              <a:rPr lang="it-IT" dirty="0">
                <a:latin typeface="Times New Roman" panose="02020603050405020304" pitchFamily="18" charset="0"/>
                <a:cs typeface="Times New Roman" panose="02020603050405020304" pitchFamily="18" charset="0"/>
              </a:rPr>
              <a:t> of the </a:t>
            </a:r>
            <a:r>
              <a:rPr lang="it-IT" dirty="0" err="1">
                <a:latin typeface="Times New Roman" panose="02020603050405020304" pitchFamily="18" charset="0"/>
                <a:cs typeface="Times New Roman" panose="02020603050405020304" pitchFamily="18" charset="0"/>
              </a:rPr>
              <a:t>arc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compressor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done</a:t>
            </a:r>
            <a:r>
              <a:rPr lang="it-IT" dirty="0">
                <a:latin typeface="Times New Roman" panose="02020603050405020304" pitchFamily="18" charset="0"/>
                <a:cs typeface="Times New Roman" panose="02020603050405020304" pitchFamily="18" charset="0"/>
              </a:rPr>
              <a:t> by </a:t>
            </a:r>
          </a:p>
          <a:p>
            <a:r>
              <a:rPr lang="it-IT" b="1" dirty="0">
                <a:solidFill>
                  <a:srgbClr val="FF0000"/>
                </a:solidFill>
                <a:latin typeface="Times New Roman" panose="02020603050405020304" pitchFamily="18" charset="0"/>
                <a:cs typeface="Times New Roman" panose="02020603050405020304" pitchFamily="18" charset="0"/>
              </a:rPr>
              <a:t>M. Rossetti Conti</a:t>
            </a:r>
          </a:p>
        </p:txBody>
      </p:sp>
      <p:pic>
        <p:nvPicPr>
          <p:cNvPr id="45" name="Picture 44">
            <a:extLst>
              <a:ext uri="{FF2B5EF4-FFF2-40B4-BE49-F238E27FC236}">
                <a16:creationId xmlns:a16="http://schemas.microsoft.com/office/drawing/2014/main" id="{7622C2C6-86D7-5B4C-A609-7F0C68850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50" name="Picture 49">
            <a:extLst>
              <a:ext uri="{FF2B5EF4-FFF2-40B4-BE49-F238E27FC236}">
                <a16:creationId xmlns:a16="http://schemas.microsoft.com/office/drawing/2014/main" id="{77A39D41-6482-464B-A5CD-7ADDD04CC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759673"/>
            <a:ext cx="3716970" cy="1236424"/>
          </a:xfrm>
          <a:prstGeom prst="rect">
            <a:avLst/>
          </a:prstGeom>
          <a:ln w="25400">
            <a:noFill/>
          </a:ln>
        </p:spPr>
      </p:pic>
      <p:sp>
        <p:nvSpPr>
          <p:cNvPr id="47" name="Footer Placeholder 1">
            <a:extLst>
              <a:ext uri="{FF2B5EF4-FFF2-40B4-BE49-F238E27FC236}">
                <a16:creationId xmlns:a16="http://schemas.microsoft.com/office/drawing/2014/main" id="{F7DB823C-6FF2-CC49-BA21-67905B33297D}"/>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3982196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descr="A close up of a map&#10;&#10;Description automatically generated">
            <a:extLst>
              <a:ext uri="{FF2B5EF4-FFF2-40B4-BE49-F238E27FC236}">
                <a16:creationId xmlns:a16="http://schemas.microsoft.com/office/drawing/2014/main" id="{03F40CCC-C807-5146-BF53-7C18A88A52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2" y="1905000"/>
            <a:ext cx="9144000" cy="4413204"/>
          </a:xfrm>
          <a:prstGeom prst="rect">
            <a:avLst/>
          </a:prstGeom>
        </p:spPr>
      </p:pic>
      <p:sp>
        <p:nvSpPr>
          <p:cNvPr id="5" name="TextBox 4">
            <a:extLst>
              <a:ext uri="{FF2B5EF4-FFF2-40B4-BE49-F238E27FC236}">
                <a16:creationId xmlns:a16="http://schemas.microsoft.com/office/drawing/2014/main" id="{9E6001AF-798B-034A-BE69-EC4BD63C152C}"/>
              </a:ext>
            </a:extLst>
          </p:cNvPr>
          <p:cNvSpPr txBox="1"/>
          <p:nvPr/>
        </p:nvSpPr>
        <p:spPr>
          <a:xfrm>
            <a:off x="1600200" y="1066800"/>
            <a:ext cx="3632020" cy="369332"/>
          </a:xfrm>
          <a:prstGeom prst="rect">
            <a:avLst/>
          </a:prstGeom>
          <a:noFill/>
        </p:spPr>
        <p:txBody>
          <a:bodyPr wrap="none" rtlCol="0">
            <a:spAutoFit/>
          </a:bodyPr>
          <a:lstStyle/>
          <a:p>
            <a:r>
              <a:rPr lang="it-IT"/>
              <a:t>ISR and CSR through Arc Compressor</a:t>
            </a:r>
          </a:p>
        </p:txBody>
      </p:sp>
      <p:sp>
        <p:nvSpPr>
          <p:cNvPr id="9" name="Footer Placeholder 1">
            <a:extLst>
              <a:ext uri="{FF2B5EF4-FFF2-40B4-BE49-F238E27FC236}">
                <a16:creationId xmlns:a16="http://schemas.microsoft.com/office/drawing/2014/main" id="{1B6B16AF-9A74-C04C-9B00-62E0251DEF33}"/>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602372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2" name="Shape 166"/>
              <p:cNvSpPr txBox="1">
                <a:spLocks/>
              </p:cNvSpPr>
              <p:nvPr/>
            </p:nvSpPr>
            <p:spPr>
              <a:xfrm>
                <a:off x="561109" y="1433018"/>
                <a:ext cx="8159461" cy="1410566"/>
              </a:xfrm>
              <a:prstGeom prst="rect">
                <a:avLst/>
              </a:prstGeom>
              <a:noFill/>
              <a:ln>
                <a:noFill/>
              </a:ln>
            </p:spPr>
            <p:txBody>
              <a:bodyPr spcFirstLastPara="1" vert="horz" wrap="square" lIns="91425" tIns="91425" rIns="91425" bIns="91425" rtlCol="0" anchor="ctr" anchorCtr="0">
                <a:noAutofit/>
              </a:bodyPr>
              <a:lstStyle>
                <a:defPPr marR="0" algn="l" rtl="0">
                  <a:lnSpc>
                    <a:spcPct val="100000"/>
                  </a:lnSpc>
                  <a:spcBef>
                    <a:spcPts val="0"/>
                  </a:spcBef>
                  <a:spcAft>
                    <a:spcPts val="0"/>
                  </a:spcAft>
                </a:defPPr>
                <a:lvl1pPr marL="0" marR="0" indent="330200" algn="l" rtl="0">
                  <a:lnSpc>
                    <a:spcPct val="100000"/>
                  </a:lnSpc>
                  <a:spcBef>
                    <a:spcPts val="600"/>
                  </a:spcBef>
                  <a:spcAft>
                    <a:spcPts val="0"/>
                  </a:spcAft>
                  <a:buClr>
                    <a:srgbClr val="FFCD00"/>
                  </a:buClr>
                  <a:buFont typeface="Quattrocento Sans"/>
                  <a:buChar char="◉"/>
                  <a:defRPr sz="105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48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48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9pPr>
              </a:lstStyle>
              <a:p>
                <a:pPr indent="0">
                  <a:buClr>
                    <a:srgbClr val="F6921D"/>
                  </a:buClr>
                  <a:buSzPct val="80000"/>
                  <a:buNone/>
                </a:pPr>
                <a:r>
                  <a:rPr lang="it-IT" sz="1500" dirty="0"/>
                  <a:t>10 </a:t>
                </a:r>
                <a:r>
                  <a:rPr lang="it-IT" sz="1500" dirty="0" err="1"/>
                  <a:t>quads</a:t>
                </a:r>
                <a:r>
                  <a:rPr lang="it-IT" sz="1500" dirty="0"/>
                  <a:t> </a:t>
                </a:r>
                <a:r>
                  <a:rPr lang="it-IT" sz="1500" dirty="0" err="1"/>
                  <a:t>matching</a:t>
                </a:r>
                <a:r>
                  <a:rPr lang="it-IT" sz="1500" dirty="0"/>
                  <a:t> line with </a:t>
                </a:r>
                <a:r>
                  <a:rPr lang="it-IT" sz="1500" dirty="0" err="1"/>
                  <a:t>two</a:t>
                </a:r>
                <a:r>
                  <a:rPr lang="it-IT" sz="1500" dirty="0"/>
                  <a:t> </a:t>
                </a:r>
                <a:r>
                  <a:rPr lang="it-IT" sz="1500" dirty="0" err="1"/>
                  <a:t>different</a:t>
                </a:r>
                <a:r>
                  <a:rPr lang="it-IT" sz="1500" dirty="0"/>
                  <a:t> </a:t>
                </a:r>
                <a:r>
                  <a:rPr lang="it-IT" sz="1500" dirty="0" err="1"/>
                  <a:t>objectives</a:t>
                </a:r>
                <a:r>
                  <a:rPr lang="it-IT" sz="1500" dirty="0"/>
                  <a:t>:</a:t>
                </a:r>
              </a:p>
              <a:p>
                <a:pPr>
                  <a:buClr>
                    <a:srgbClr val="F6921D"/>
                  </a:buClr>
                  <a:buSzPct val="80000"/>
                </a:pPr>
                <a:r>
                  <a:rPr lang="it-IT" sz="1500" dirty="0"/>
                  <a:t>The </a:t>
                </a:r>
                <a:r>
                  <a:rPr lang="it-IT" sz="1500" b="1" dirty="0" err="1">
                    <a:solidFill>
                      <a:schemeClr val="accent6">
                        <a:lumMod val="75000"/>
                      </a:schemeClr>
                    </a:solidFill>
                  </a:rPr>
                  <a:t>forward</a:t>
                </a:r>
                <a:r>
                  <a:rPr lang="it-IT" sz="1500" b="1" dirty="0">
                    <a:solidFill>
                      <a:schemeClr val="accent6">
                        <a:lumMod val="75000"/>
                      </a:schemeClr>
                    </a:solidFill>
                  </a:rPr>
                  <a:t> </a:t>
                </a:r>
                <a:r>
                  <a:rPr lang="it-IT" sz="1500" b="1" dirty="0" err="1">
                    <a:solidFill>
                      <a:schemeClr val="accent6">
                        <a:lumMod val="75000"/>
                      </a:schemeClr>
                    </a:solidFill>
                  </a:rPr>
                  <a:t>traveling</a:t>
                </a:r>
                <a:r>
                  <a:rPr lang="it-IT" sz="1500" b="1" dirty="0">
                    <a:solidFill>
                      <a:schemeClr val="accent6">
                        <a:lumMod val="75000"/>
                      </a:schemeClr>
                    </a:solidFill>
                  </a:rPr>
                  <a:t> </a:t>
                </a:r>
                <a:r>
                  <a:rPr lang="it-IT" sz="1500" b="1" dirty="0" err="1">
                    <a:solidFill>
                      <a:schemeClr val="accent6">
                        <a:lumMod val="75000"/>
                      </a:schemeClr>
                    </a:solidFill>
                  </a:rPr>
                  <a:t>bunch</a:t>
                </a:r>
                <a:r>
                  <a:rPr lang="it-IT" sz="1500" dirty="0"/>
                  <a:t> </a:t>
                </a:r>
                <a:r>
                  <a:rPr lang="it-IT" sz="1500" dirty="0" err="1"/>
                  <a:t>is</a:t>
                </a:r>
                <a:r>
                  <a:rPr lang="it-IT" sz="1500" dirty="0"/>
                  <a:t> </a:t>
                </a:r>
                <a:r>
                  <a:rPr lang="it-IT" sz="1500" b="1" dirty="0" err="1"/>
                  <a:t>matched</a:t>
                </a:r>
                <a:r>
                  <a:rPr lang="it-IT" sz="1500" dirty="0"/>
                  <a:t> to the BAC (in first DBA bending).</a:t>
                </a:r>
              </a:p>
              <a:p>
                <a:pPr>
                  <a:lnSpc>
                    <a:spcPct val="150000"/>
                  </a:lnSpc>
                  <a:buClr>
                    <a:srgbClr val="F6921D"/>
                  </a:buClr>
                  <a:buSzPct val="80000"/>
                </a:pPr>
                <a:r>
                  <a:rPr lang="it-IT" sz="1500" dirty="0"/>
                  <a:t>The </a:t>
                </a:r>
                <a:r>
                  <a:rPr lang="it-IT" sz="1500" b="1" dirty="0" err="1">
                    <a:solidFill>
                      <a:srgbClr val="4472C4"/>
                    </a:solidFill>
                  </a:rPr>
                  <a:t>bunch</a:t>
                </a:r>
                <a:r>
                  <a:rPr lang="it-IT" sz="1500" dirty="0"/>
                  <a:t> </a:t>
                </a:r>
                <a:r>
                  <a:rPr lang="it-IT" sz="1500" b="1" dirty="0" err="1">
                    <a:solidFill>
                      <a:srgbClr val="4472C4"/>
                    </a:solidFill>
                  </a:rPr>
                  <a:t>traveling</a:t>
                </a:r>
                <a:r>
                  <a:rPr lang="it-IT" sz="1500" b="1" dirty="0">
                    <a:solidFill>
                      <a:srgbClr val="4472C4"/>
                    </a:solidFill>
                  </a:rPr>
                  <a:t> back </a:t>
                </a:r>
                <a:r>
                  <a:rPr lang="it-IT" sz="1500" dirty="0" err="1"/>
                  <a:t>divergence</a:t>
                </a:r>
                <a:r>
                  <a:rPr lang="it-IT" sz="1500" dirty="0"/>
                  <a:t> </a:t>
                </a:r>
                <a:r>
                  <a:rPr lang="it-IT" sz="1500" dirty="0" err="1"/>
                  <a:t>is</a:t>
                </a:r>
                <a:r>
                  <a:rPr lang="it-IT" sz="1500" dirty="0"/>
                  <a:t> </a:t>
                </a:r>
                <a:r>
                  <a:rPr lang="it-IT" sz="1500" dirty="0" err="1"/>
                  <a:t>controlled</a:t>
                </a:r>
                <a:r>
                  <a:rPr lang="it-IT" sz="1500" dirty="0"/>
                  <a:t> to </a:t>
                </a:r>
                <a:r>
                  <a:rPr lang="it-IT" sz="1500" dirty="0">
                    <a:solidFill>
                      <a:schemeClr val="tx1"/>
                    </a:solidFill>
                  </a:rPr>
                  <a:t>avoid</a:t>
                </a:r>
                <a:r>
                  <a:rPr lang="it-IT" sz="1500" b="1" dirty="0">
                    <a:solidFill>
                      <a:schemeClr val="tx1"/>
                    </a:solidFill>
                  </a:rPr>
                  <a:t> strong </a:t>
                </a:r>
                <a14:m>
                  <m:oMath xmlns:m="http://schemas.openxmlformats.org/officeDocument/2006/math">
                    <m:sSub>
                      <m:sSubPr>
                        <m:ctrlPr>
                          <a:rPr lang="it-IT" sz="1500" b="1" i="1" dirty="0">
                            <a:solidFill>
                              <a:schemeClr val="tx1"/>
                            </a:solidFill>
                            <a:latin typeface="Cambria Math" panose="02040503050406030204" pitchFamily="18" charset="0"/>
                            <a:ea typeface="Cambria Math" panose="02040503050406030204" pitchFamily="18" charset="0"/>
                          </a:rPr>
                        </m:ctrlPr>
                      </m:sSubPr>
                      <m:e>
                        <m:r>
                          <a:rPr lang="it-IT" sz="1500" b="1" i="1" dirty="0">
                            <a:solidFill>
                              <a:schemeClr val="tx1"/>
                            </a:solidFill>
                            <a:latin typeface="Cambria Math" panose="02040503050406030204" pitchFamily="18" charset="0"/>
                            <a:ea typeface="Cambria Math" panose="02040503050406030204" pitchFamily="18" charset="0"/>
                          </a:rPr>
                          <m:t>𝜺</m:t>
                        </m:r>
                      </m:e>
                      <m:sub>
                        <m:r>
                          <a:rPr lang="it-IT" sz="1500" b="1" i="1" dirty="0">
                            <a:solidFill>
                              <a:schemeClr val="tx1"/>
                            </a:solidFill>
                            <a:latin typeface="Cambria Math" panose="02040503050406030204" pitchFamily="18" charset="0"/>
                            <a:ea typeface="Cambria Math" panose="02040503050406030204" pitchFamily="18" charset="0"/>
                          </a:rPr>
                          <m:t>𝒏</m:t>
                        </m:r>
                        <m:r>
                          <a:rPr lang="it-IT" sz="1500" b="1" i="1" dirty="0">
                            <a:solidFill>
                              <a:schemeClr val="tx1"/>
                            </a:solidFill>
                            <a:latin typeface="Cambria Math" panose="02040503050406030204" pitchFamily="18" charset="0"/>
                            <a:ea typeface="Cambria Math" panose="02040503050406030204" pitchFamily="18" charset="0"/>
                          </a:rPr>
                          <m:t>,</m:t>
                        </m:r>
                        <m:r>
                          <a:rPr lang="it-IT" sz="1500" b="1" i="1" dirty="0">
                            <a:solidFill>
                              <a:schemeClr val="tx1"/>
                            </a:solidFill>
                            <a:latin typeface="Cambria Math" panose="02040503050406030204" pitchFamily="18" charset="0"/>
                            <a:ea typeface="Cambria Math" panose="02040503050406030204" pitchFamily="18" charset="0"/>
                          </a:rPr>
                          <m:t>𝒙</m:t>
                        </m:r>
                        <m:r>
                          <a:rPr lang="it-IT" sz="1500" b="1" i="1" dirty="0">
                            <a:solidFill>
                              <a:schemeClr val="tx1"/>
                            </a:solidFill>
                            <a:latin typeface="Cambria Math" panose="02040503050406030204" pitchFamily="18" charset="0"/>
                            <a:ea typeface="Cambria Math" panose="02040503050406030204" pitchFamily="18" charset="0"/>
                          </a:rPr>
                          <m:t>−</m:t>
                        </m:r>
                        <m:r>
                          <a:rPr lang="it-IT" sz="1500" b="1" i="1" dirty="0">
                            <a:solidFill>
                              <a:schemeClr val="tx1"/>
                            </a:solidFill>
                            <a:latin typeface="Cambria Math" panose="02040503050406030204" pitchFamily="18" charset="0"/>
                            <a:ea typeface="Cambria Math" panose="02040503050406030204" pitchFamily="18" charset="0"/>
                          </a:rPr>
                          <m:t>𝒚</m:t>
                        </m:r>
                      </m:sub>
                    </m:sSub>
                  </m:oMath>
                </a14:m>
                <a:r>
                  <a:rPr lang="it-IT" sz="1500" b="1" dirty="0">
                    <a:solidFill>
                      <a:schemeClr val="tx1"/>
                    </a:solidFill>
                  </a:rPr>
                  <a:t> </a:t>
                </a:r>
                <a:r>
                  <a:rPr lang="it-IT" sz="1500" b="1" dirty="0" err="1">
                    <a:solidFill>
                      <a:schemeClr val="tx1"/>
                    </a:solidFill>
                  </a:rPr>
                  <a:t>degradation</a:t>
                </a:r>
                <a:r>
                  <a:rPr lang="it-IT" sz="1500" b="1" dirty="0">
                    <a:solidFill>
                      <a:schemeClr val="tx1"/>
                    </a:solidFill>
                  </a:rPr>
                  <a:t>     </a:t>
                </a:r>
                <a:r>
                  <a:rPr lang="it-IT" sz="1500" dirty="0"/>
                  <a:t>by </a:t>
                </a:r>
                <a:r>
                  <a:rPr lang="it-IT" sz="1500" dirty="0" err="1"/>
                  <a:t>chromatic</a:t>
                </a:r>
                <a:r>
                  <a:rPr lang="it-IT" sz="1500" dirty="0"/>
                  <a:t> </a:t>
                </a:r>
                <a:r>
                  <a:rPr lang="it-IT" sz="1500" dirty="0" err="1"/>
                  <a:t>effects</a:t>
                </a:r>
                <a:r>
                  <a:rPr lang="it-IT" sz="1500" dirty="0"/>
                  <a:t> in the SC </a:t>
                </a:r>
                <a:r>
                  <a:rPr lang="it-IT" sz="1500" dirty="0" err="1"/>
                  <a:t>solenoid</a:t>
                </a:r>
                <a:r>
                  <a:rPr lang="it-IT" sz="1500" dirty="0"/>
                  <a:t>.</a:t>
                </a:r>
              </a:p>
            </p:txBody>
          </p:sp>
        </mc:Choice>
        <mc:Fallback xmlns="">
          <p:sp>
            <p:nvSpPr>
              <p:cNvPr id="32" name="Shape 166"/>
              <p:cNvSpPr txBox="1">
                <a:spLocks noRot="1" noChangeAspect="1" noMove="1" noResize="1" noEditPoints="1" noAdjustHandles="1" noChangeArrowheads="1" noChangeShapeType="1" noTextEdit="1"/>
              </p:cNvSpPr>
              <p:nvPr/>
            </p:nvSpPr>
            <p:spPr>
              <a:xfrm>
                <a:off x="561109" y="1433018"/>
                <a:ext cx="8159461" cy="1410566"/>
              </a:xfrm>
              <a:prstGeom prst="rect">
                <a:avLst/>
              </a:prstGeom>
              <a:blipFill>
                <a:blip r:embed="rId3"/>
                <a:stretch>
                  <a:fillRect l="-155" b="-4464"/>
                </a:stretch>
              </a:blipFill>
              <a:ln>
                <a:noFill/>
              </a:ln>
            </p:spPr>
            <p:txBody>
              <a:bodyPr/>
              <a:lstStyle/>
              <a:p>
                <a:r>
                  <a:rPr lang="it-IT">
                    <a:noFill/>
                  </a:rPr>
                  <a:t> </a:t>
                </a:r>
              </a:p>
            </p:txBody>
          </p:sp>
        </mc:Fallback>
      </mc:AlternateContent>
      <p:grpSp>
        <p:nvGrpSpPr>
          <p:cNvPr id="11" name="Gruppo 10"/>
          <p:cNvGrpSpPr/>
          <p:nvPr/>
        </p:nvGrpSpPr>
        <p:grpSpPr>
          <a:xfrm>
            <a:off x="5085971" y="2513095"/>
            <a:ext cx="3264950" cy="374155"/>
            <a:chOff x="6376048" y="2198765"/>
            <a:chExt cx="4353267" cy="498873"/>
          </a:xfrm>
        </p:grpSpPr>
        <p:pic>
          <p:nvPicPr>
            <p:cNvPr id="19" name="Picture 18"/>
            <p:cNvPicPr>
              <a:picLocks noChangeAspect="1"/>
            </p:cNvPicPr>
            <p:nvPr/>
          </p:nvPicPr>
          <p:blipFill>
            <a:blip r:embed="rId4"/>
            <a:stretch>
              <a:fillRect/>
            </a:stretch>
          </p:blipFill>
          <p:spPr>
            <a:xfrm>
              <a:off x="6376048" y="2198765"/>
              <a:ext cx="4353267" cy="498873"/>
            </a:xfrm>
            <a:prstGeom prst="rect">
              <a:avLst/>
            </a:prstGeom>
          </p:spPr>
        </p:pic>
        <p:sp>
          <p:nvSpPr>
            <p:cNvPr id="30" name="Oval 29"/>
            <p:cNvSpPr/>
            <p:nvPr/>
          </p:nvSpPr>
          <p:spPr>
            <a:xfrm>
              <a:off x="8117429" y="2248534"/>
              <a:ext cx="280157" cy="292634"/>
            </a:xfrm>
            <a:prstGeom prst="ellipse">
              <a:avLst/>
            </a:prstGeom>
            <a:solidFill>
              <a:srgbClr val="FF0000">
                <a:alpha val="14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1211" y="2855678"/>
            <a:ext cx="4418007" cy="3074933"/>
          </a:xfrm>
          <a:prstGeom prst="rect">
            <a:avLst/>
          </a:prstGeom>
          <a:ln w="25400">
            <a:solidFill>
              <a:schemeClr val="bg1">
                <a:lumMod val="65000"/>
              </a:schemeClr>
            </a:solidFill>
          </a:ln>
        </p:spPr>
      </p:pic>
      <p:cxnSp>
        <p:nvCxnSpPr>
          <p:cNvPr id="20" name="Shape 92"/>
          <p:cNvCxnSpPr>
            <a:stCxn id="24" idx="3"/>
          </p:cNvCxnSpPr>
          <p:nvPr/>
        </p:nvCxnSpPr>
        <p:spPr>
          <a:xfrm>
            <a:off x="3959679" y="1249781"/>
            <a:ext cx="5184322" cy="0"/>
          </a:xfrm>
          <a:prstGeom prst="straightConnector1">
            <a:avLst/>
          </a:prstGeom>
          <a:noFill/>
          <a:ln w="9525" cap="flat" cmpd="sng">
            <a:solidFill>
              <a:srgbClr val="CCCCCC"/>
            </a:solidFill>
            <a:prstDash val="solid"/>
            <a:round/>
            <a:headEnd type="none" w="med" len="med"/>
            <a:tailEnd type="none" w="med" len="med"/>
          </a:ln>
        </p:spPr>
      </p:cxnSp>
      <p:cxnSp>
        <p:nvCxnSpPr>
          <p:cNvPr id="21" name="Shape 92"/>
          <p:cNvCxnSpPr/>
          <p:nvPr/>
        </p:nvCxnSpPr>
        <p:spPr>
          <a:xfrm>
            <a:off x="1" y="1252285"/>
            <a:ext cx="820663" cy="0"/>
          </a:xfrm>
          <a:prstGeom prst="straightConnector1">
            <a:avLst/>
          </a:prstGeom>
          <a:noFill/>
          <a:ln w="9525" cap="flat" cmpd="sng">
            <a:solidFill>
              <a:srgbClr val="CCCCCC"/>
            </a:solidFill>
            <a:prstDash val="solid"/>
            <a:round/>
            <a:headEnd type="none" w="med" len="med"/>
            <a:tailEnd type="none" w="med" len="med"/>
          </a:ln>
        </p:spPr>
      </p:cxnSp>
      <p:sp>
        <p:nvSpPr>
          <p:cNvPr id="22" name="Shape 120"/>
          <p:cNvSpPr/>
          <p:nvPr/>
        </p:nvSpPr>
        <p:spPr>
          <a:xfrm>
            <a:off x="329113" y="1024572"/>
            <a:ext cx="447327" cy="455424"/>
          </a:xfrm>
          <a:prstGeom prst="ellipse">
            <a:avLst/>
          </a:prstGeom>
          <a:solidFill>
            <a:srgbClr val="FFCD00"/>
          </a:solidFill>
          <a:ln>
            <a:noFill/>
          </a:ln>
        </p:spPr>
        <p:txBody>
          <a:bodyPr lIns="68569" tIns="68569" rIns="68569" bIns="68569" anchor="ctr" anchorCtr="0">
            <a:noAutofit/>
          </a:bodyPr>
          <a:lstStyle/>
          <a:p>
            <a:endParaRPr sz="1050"/>
          </a:p>
        </p:txBody>
      </p:sp>
      <p:sp>
        <p:nvSpPr>
          <p:cNvPr id="24" name="Shape 249"/>
          <p:cNvSpPr txBox="1">
            <a:spLocks/>
          </p:cNvSpPr>
          <p:nvPr/>
        </p:nvSpPr>
        <p:spPr>
          <a:xfrm>
            <a:off x="820664" y="1086431"/>
            <a:ext cx="3139014" cy="326699"/>
          </a:xfrm>
          <a:prstGeom prst="rect">
            <a:avLst/>
          </a:prstGeom>
          <a:noFill/>
          <a:ln>
            <a:noFill/>
          </a:ln>
        </p:spPr>
        <p:txBody>
          <a:bodyPr lIns="68569" tIns="68569" rIns="68569" bIns="68569"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US" sz="2000" b="1" dirty="0">
                <a:latin typeface="Palatino Linotype" panose="02040502050505030304" pitchFamily="18" charset="0"/>
                <a:ea typeface="Lora"/>
                <a:cs typeface="Lora"/>
                <a:sym typeface="Lora"/>
              </a:rPr>
              <a:t>Bubble Arc matching line</a:t>
            </a:r>
          </a:p>
        </p:txBody>
      </p:sp>
      <p:grpSp>
        <p:nvGrpSpPr>
          <p:cNvPr id="42" name="Gruppo 41"/>
          <p:cNvGrpSpPr/>
          <p:nvPr/>
        </p:nvGrpSpPr>
        <p:grpSpPr>
          <a:xfrm>
            <a:off x="-2244397" y="-1959618"/>
            <a:ext cx="6354959" cy="11891849"/>
            <a:chOff x="-2992530" y="-3755823"/>
            <a:chExt cx="8473279" cy="15855798"/>
          </a:xfrm>
        </p:grpSpPr>
        <p:grpSp>
          <p:nvGrpSpPr>
            <p:cNvPr id="15" name="Gruppo 14"/>
            <p:cNvGrpSpPr/>
            <p:nvPr/>
          </p:nvGrpSpPr>
          <p:grpSpPr>
            <a:xfrm>
              <a:off x="838327" y="3278888"/>
              <a:ext cx="3032014" cy="2559545"/>
              <a:chOff x="155864" y="3423029"/>
              <a:chExt cx="2505796" cy="2115326"/>
            </a:xfrm>
          </p:grpSpPr>
          <p:grpSp>
            <p:nvGrpSpPr>
              <p:cNvPr id="12" name="Gruppo 11"/>
              <p:cNvGrpSpPr/>
              <p:nvPr/>
            </p:nvGrpSpPr>
            <p:grpSpPr>
              <a:xfrm>
                <a:off x="262564" y="3491726"/>
                <a:ext cx="2399096" cy="1921183"/>
                <a:chOff x="381572" y="3634479"/>
                <a:chExt cx="1982724" cy="1587755"/>
              </a:xfrm>
            </p:grpSpPr>
            <p:pic>
              <p:nvPicPr>
                <p:cNvPr id="33" name="Picture 5"/>
                <p:cNvPicPr>
                  <a:picLocks noChangeAspect="1"/>
                </p:cNvPicPr>
                <p:nvPr/>
              </p:nvPicPr>
              <p:blipFill rotWithShape="1">
                <a:blip r:embed="rId6"/>
                <a:srcRect l="4410" t="37038" r="1610" b="37972"/>
                <a:stretch/>
              </p:blipFill>
              <p:spPr>
                <a:xfrm>
                  <a:off x="525105" y="3678381"/>
                  <a:ext cx="1839191" cy="1475509"/>
                </a:xfrm>
                <a:prstGeom prst="rect">
                  <a:avLst/>
                </a:prstGeom>
              </p:spPr>
            </p:pic>
            <p:sp>
              <p:nvSpPr>
                <p:cNvPr id="34" name="Rounded Rectangle 7"/>
                <p:cNvSpPr/>
                <p:nvPr/>
              </p:nvSpPr>
              <p:spPr>
                <a:xfrm>
                  <a:off x="568195" y="4269641"/>
                  <a:ext cx="551397" cy="376788"/>
                </a:xfrm>
                <a:prstGeom prst="roundRect">
                  <a:avLst/>
                </a:prstGeom>
                <a:solidFill>
                  <a:srgbClr val="FFCD00">
                    <a:alpha val="10000"/>
                  </a:srgb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35" name="Straight Arrow Connector 12"/>
                <p:cNvCxnSpPr/>
                <p:nvPr/>
              </p:nvCxnSpPr>
              <p:spPr>
                <a:xfrm>
                  <a:off x="561098" y="4030180"/>
                  <a:ext cx="620321" cy="0"/>
                </a:xfrm>
                <a:prstGeom prst="straightConnector1">
                  <a:avLst/>
                </a:prstGeom>
                <a:ln w="25400">
                  <a:solidFill>
                    <a:srgbClr val="8EB67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15"/>
                <p:cNvCxnSpPr/>
                <p:nvPr/>
              </p:nvCxnSpPr>
              <p:spPr>
                <a:xfrm flipH="1">
                  <a:off x="561098" y="4848085"/>
                  <a:ext cx="620321" cy="0"/>
                </a:xfrm>
                <a:prstGeom prst="straightConnector1">
                  <a:avLst/>
                </a:prstGeom>
                <a:ln w="2540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16"/>
                <p:cNvSpPr/>
                <p:nvPr/>
              </p:nvSpPr>
              <p:spPr>
                <a:xfrm>
                  <a:off x="411153" y="3634479"/>
                  <a:ext cx="891898" cy="336345"/>
                </a:xfrm>
                <a:prstGeom prst="rect">
                  <a:avLst/>
                </a:prstGeom>
              </p:spPr>
              <p:txBody>
                <a:bodyPr wrap="none">
                  <a:spAutoFit/>
                </a:bodyPr>
                <a:lstStyle/>
                <a:p>
                  <a:r>
                    <a:rPr lang="it-IT" b="1" dirty="0" err="1">
                      <a:solidFill>
                        <a:srgbClr val="8EB673"/>
                      </a:solidFill>
                    </a:rPr>
                    <a:t>Forward</a:t>
                  </a:r>
                  <a:endParaRPr lang="it-IT" b="1" dirty="0">
                    <a:solidFill>
                      <a:srgbClr val="8EB673"/>
                    </a:solidFill>
                  </a:endParaRPr>
                </a:p>
              </p:txBody>
            </p:sp>
            <p:sp>
              <p:nvSpPr>
                <p:cNvPr id="38" name="Rectangle 17"/>
                <p:cNvSpPr/>
                <p:nvPr/>
              </p:nvSpPr>
              <p:spPr>
                <a:xfrm>
                  <a:off x="381572" y="4885889"/>
                  <a:ext cx="1020246" cy="336345"/>
                </a:xfrm>
                <a:prstGeom prst="rect">
                  <a:avLst/>
                </a:prstGeom>
              </p:spPr>
              <p:txBody>
                <a:bodyPr wrap="none">
                  <a:spAutoFit/>
                </a:bodyPr>
                <a:lstStyle/>
                <a:p>
                  <a:r>
                    <a:rPr lang="it-IT" b="1" dirty="0" err="1">
                      <a:solidFill>
                        <a:srgbClr val="4472C4"/>
                      </a:solidFill>
                    </a:rPr>
                    <a:t>Backward</a:t>
                  </a:r>
                  <a:endParaRPr lang="it-IT" sz="1350" b="1" dirty="0">
                    <a:solidFill>
                      <a:srgbClr val="4472C4"/>
                    </a:solidFill>
                  </a:endParaRPr>
                </a:p>
              </p:txBody>
            </p:sp>
          </p:grpSp>
          <p:sp>
            <p:nvSpPr>
              <p:cNvPr id="14" name="Rettangolo 13"/>
              <p:cNvSpPr/>
              <p:nvPr/>
            </p:nvSpPr>
            <p:spPr>
              <a:xfrm>
                <a:off x="155864" y="3423029"/>
                <a:ext cx="2505796" cy="2115326"/>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0" name="Arco 39"/>
            <p:cNvSpPr/>
            <p:nvPr/>
          </p:nvSpPr>
          <p:spPr>
            <a:xfrm rot="838329">
              <a:off x="-2992530" y="4872482"/>
              <a:ext cx="8055565" cy="7227493"/>
            </a:xfrm>
            <a:prstGeom prst="arc">
              <a:avLst>
                <a:gd name="adj1" fmla="val 17016250"/>
                <a:gd name="adj2" fmla="val 17966789"/>
              </a:avLst>
            </a:prstGeom>
            <a:ln>
              <a:headEnd type="triangle"/>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1350"/>
            </a:p>
          </p:txBody>
        </p:sp>
        <p:sp>
          <p:nvSpPr>
            <p:cNvPr id="41" name="Arco 40"/>
            <p:cNvSpPr/>
            <p:nvPr/>
          </p:nvSpPr>
          <p:spPr>
            <a:xfrm rot="8044997">
              <a:off x="-2160780" y="-3341787"/>
              <a:ext cx="8055565" cy="7227493"/>
            </a:xfrm>
            <a:prstGeom prst="arc">
              <a:avLst>
                <a:gd name="adj1" fmla="val 17016250"/>
                <a:gd name="adj2" fmla="val 17966789"/>
              </a:avLst>
            </a:prstGeom>
            <a:ln>
              <a:solidFill>
                <a:srgbClr val="8EB673"/>
              </a:solidFill>
              <a:headEnd type="triangle"/>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1350"/>
            </a:p>
          </p:txBody>
        </p:sp>
      </p:grpSp>
      <p:grpSp>
        <p:nvGrpSpPr>
          <p:cNvPr id="28" name="Google Shape;612;p39"/>
          <p:cNvGrpSpPr/>
          <p:nvPr/>
        </p:nvGrpSpPr>
        <p:grpSpPr>
          <a:xfrm>
            <a:off x="395364" y="1104699"/>
            <a:ext cx="283374" cy="289313"/>
            <a:chOff x="3951850" y="2985350"/>
            <a:chExt cx="407950" cy="416500"/>
          </a:xfrm>
        </p:grpSpPr>
        <p:sp>
          <p:nvSpPr>
            <p:cNvPr id="39"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877773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hape 92"/>
          <p:cNvCxnSpPr>
            <a:stCxn id="24" idx="3"/>
          </p:cNvCxnSpPr>
          <p:nvPr/>
        </p:nvCxnSpPr>
        <p:spPr>
          <a:xfrm>
            <a:off x="3951514" y="1249781"/>
            <a:ext cx="5192486" cy="0"/>
          </a:xfrm>
          <a:prstGeom prst="straightConnector1">
            <a:avLst/>
          </a:prstGeom>
          <a:noFill/>
          <a:ln w="9525" cap="flat" cmpd="sng">
            <a:solidFill>
              <a:srgbClr val="CCCCCC"/>
            </a:solidFill>
            <a:prstDash val="solid"/>
            <a:round/>
            <a:headEnd type="none" w="med" len="med"/>
            <a:tailEnd type="none" w="med" len="med"/>
          </a:ln>
        </p:spPr>
      </p:cxnSp>
      <p:cxnSp>
        <p:nvCxnSpPr>
          <p:cNvPr id="21" name="Shape 92"/>
          <p:cNvCxnSpPr/>
          <p:nvPr/>
        </p:nvCxnSpPr>
        <p:spPr>
          <a:xfrm>
            <a:off x="1" y="1252285"/>
            <a:ext cx="820663" cy="0"/>
          </a:xfrm>
          <a:prstGeom prst="straightConnector1">
            <a:avLst/>
          </a:prstGeom>
          <a:noFill/>
          <a:ln w="9525" cap="flat" cmpd="sng">
            <a:solidFill>
              <a:srgbClr val="CCCCCC"/>
            </a:solidFill>
            <a:prstDash val="solid"/>
            <a:round/>
            <a:headEnd type="none" w="med" len="med"/>
            <a:tailEnd type="none" w="med" len="med"/>
          </a:ln>
        </p:spPr>
      </p:cxnSp>
      <p:sp>
        <p:nvSpPr>
          <p:cNvPr id="22" name="Shape 120"/>
          <p:cNvSpPr/>
          <p:nvPr/>
        </p:nvSpPr>
        <p:spPr>
          <a:xfrm>
            <a:off x="329113" y="1024572"/>
            <a:ext cx="447327" cy="455424"/>
          </a:xfrm>
          <a:prstGeom prst="ellipse">
            <a:avLst/>
          </a:prstGeom>
          <a:solidFill>
            <a:srgbClr val="FFCD00"/>
          </a:solidFill>
          <a:ln>
            <a:noFill/>
          </a:ln>
        </p:spPr>
        <p:txBody>
          <a:bodyPr lIns="68569" tIns="68569" rIns="68569" bIns="68569" anchor="ctr" anchorCtr="0">
            <a:noAutofit/>
          </a:bodyPr>
          <a:lstStyle/>
          <a:p>
            <a:endParaRPr sz="1050"/>
          </a:p>
        </p:txBody>
      </p:sp>
      <p:sp>
        <p:nvSpPr>
          <p:cNvPr id="24" name="Shape 249"/>
          <p:cNvSpPr txBox="1">
            <a:spLocks/>
          </p:cNvSpPr>
          <p:nvPr/>
        </p:nvSpPr>
        <p:spPr>
          <a:xfrm>
            <a:off x="820664" y="1086431"/>
            <a:ext cx="3130850" cy="326699"/>
          </a:xfrm>
          <a:prstGeom prst="rect">
            <a:avLst/>
          </a:prstGeom>
          <a:noFill/>
          <a:ln>
            <a:noFill/>
          </a:ln>
        </p:spPr>
        <p:txBody>
          <a:bodyPr lIns="68569" tIns="68569" rIns="68569" bIns="68569"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US" sz="2000" b="1" dirty="0">
                <a:latin typeface="Palatino Linotype" panose="02040502050505030304" pitchFamily="18" charset="0"/>
                <a:ea typeface="Lora"/>
                <a:cs typeface="Lora"/>
                <a:sym typeface="Lora"/>
              </a:rPr>
              <a:t>Beam parameters in BAC</a:t>
            </a:r>
          </a:p>
        </p:txBody>
      </p:sp>
      <p:pic>
        <p:nvPicPr>
          <p:cNvPr id="4" name="Immagine 3"/>
          <p:cNvPicPr>
            <a:picLocks noChangeAspect="1"/>
          </p:cNvPicPr>
          <p:nvPr/>
        </p:nvPicPr>
        <p:blipFill>
          <a:blip r:embed="rId3">
            <a:extLst>
              <a:ext uri="{BEBA8EAE-BF5A-486C-A8C5-ECC9F3942E4B}">
                <a14:imgProps xmlns:a14="http://schemas.microsoft.com/office/drawing/2010/main">
                  <a14:imgLayer r:embed="rId4">
                    <a14:imgEffect>
                      <a14:saturation sat="131000"/>
                    </a14:imgEffect>
                  </a14:imgLayer>
                </a14:imgProps>
              </a:ext>
              <a:ext uri="{28A0092B-C50C-407E-A947-70E740481C1C}">
                <a14:useLocalDpi xmlns:a14="http://schemas.microsoft.com/office/drawing/2010/main" val="0"/>
              </a:ext>
            </a:extLst>
          </a:blip>
          <a:stretch>
            <a:fillRect/>
          </a:stretch>
        </p:blipFill>
        <p:spPr>
          <a:xfrm>
            <a:off x="0" y="1707709"/>
            <a:ext cx="9144000" cy="4050792"/>
          </a:xfrm>
          <a:prstGeom prst="rect">
            <a:avLst/>
          </a:prstGeom>
        </p:spPr>
      </p:pic>
      <p:grpSp>
        <p:nvGrpSpPr>
          <p:cNvPr id="16" name="Gruppo 15"/>
          <p:cNvGrpSpPr/>
          <p:nvPr/>
        </p:nvGrpSpPr>
        <p:grpSpPr>
          <a:xfrm>
            <a:off x="6964136" y="3828814"/>
            <a:ext cx="1714500" cy="1330127"/>
            <a:chOff x="9285514" y="3962085"/>
            <a:chExt cx="2286000" cy="1773503"/>
          </a:xfrm>
        </p:grpSpPr>
        <p:sp>
          <p:nvSpPr>
            <p:cNvPr id="5" name="CasellaDiTesto 4"/>
            <p:cNvSpPr txBox="1"/>
            <p:nvPr/>
          </p:nvSpPr>
          <p:spPr>
            <a:xfrm>
              <a:off x="9285514" y="3962085"/>
              <a:ext cx="1807029" cy="104644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1500" dirty="0"/>
                <a:t>Projected </a:t>
              </a:r>
              <a:r>
                <a:rPr lang="el-GR" sz="1500" dirty="0"/>
                <a:t>ε</a:t>
              </a:r>
              <a:r>
                <a:rPr lang="it-IT" sz="1500" baseline="-25000" dirty="0" err="1"/>
                <a:t>n,x</a:t>
              </a:r>
              <a:r>
                <a:rPr lang="it-IT" sz="1500" dirty="0"/>
                <a:t> </a:t>
              </a:r>
              <a:r>
                <a:rPr lang="en-US" sz="1500" dirty="0"/>
                <a:t> increase by </a:t>
              </a:r>
              <a:r>
                <a:rPr lang="en-US" sz="1500" b="1" dirty="0"/>
                <a:t>CSR</a:t>
              </a:r>
            </a:p>
          </p:txBody>
        </p:sp>
        <p:cxnSp>
          <p:nvCxnSpPr>
            <p:cNvPr id="7" name="Connettore 2 6"/>
            <p:cNvCxnSpPr/>
            <p:nvPr/>
          </p:nvCxnSpPr>
          <p:spPr>
            <a:xfrm>
              <a:off x="10896600" y="4669971"/>
              <a:ext cx="674914" cy="762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Connettore 2 38"/>
            <p:cNvCxnSpPr/>
            <p:nvPr/>
          </p:nvCxnSpPr>
          <p:spPr>
            <a:xfrm>
              <a:off x="10635343" y="4663160"/>
              <a:ext cx="261257" cy="107242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13" name="Gruppo 12"/>
          <p:cNvGrpSpPr/>
          <p:nvPr/>
        </p:nvGrpSpPr>
        <p:grpSpPr>
          <a:xfrm>
            <a:off x="7880644" y="1385490"/>
            <a:ext cx="936785" cy="1365875"/>
            <a:chOff x="10507524" y="704320"/>
            <a:chExt cx="1249047" cy="1821166"/>
          </a:xfrm>
        </p:grpSpPr>
        <p:sp>
          <p:nvSpPr>
            <p:cNvPr id="40" name="CasellaDiTesto 39"/>
            <p:cNvSpPr txBox="1"/>
            <p:nvPr/>
          </p:nvSpPr>
          <p:spPr>
            <a:xfrm>
              <a:off x="10507524" y="704320"/>
              <a:ext cx="1170038" cy="73866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it-IT" sz="1500" dirty="0" err="1"/>
                <a:t>I</a:t>
              </a:r>
              <a:r>
                <a:rPr lang="it-IT" sz="1500" baseline="-25000" dirty="0" err="1"/>
                <a:t>peak</a:t>
              </a:r>
              <a:r>
                <a:rPr lang="it-IT" sz="1500" baseline="-25000" dirty="0"/>
                <a:t> </a:t>
              </a:r>
              <a:r>
                <a:rPr lang="it-IT" sz="1500" dirty="0"/>
                <a:t>x 100</a:t>
              </a:r>
              <a:endParaRPr lang="en-US" sz="1500" b="1" baseline="-25000" dirty="0"/>
            </a:p>
          </p:txBody>
        </p:sp>
        <p:cxnSp>
          <p:nvCxnSpPr>
            <p:cNvPr id="41" name="Connettore 2 40"/>
            <p:cNvCxnSpPr/>
            <p:nvPr/>
          </p:nvCxnSpPr>
          <p:spPr>
            <a:xfrm>
              <a:off x="11255829" y="1133945"/>
              <a:ext cx="500742" cy="13915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2" name="Rettangolo 1"/>
          <p:cNvSpPr/>
          <p:nvPr/>
        </p:nvSpPr>
        <p:spPr>
          <a:xfrm>
            <a:off x="3951514" y="1412369"/>
            <a:ext cx="1441420" cy="323165"/>
          </a:xfrm>
          <a:prstGeom prst="rect">
            <a:avLst/>
          </a:prstGeom>
          <a:ln>
            <a:solidFill>
              <a:schemeClr val="tx1"/>
            </a:solidFill>
          </a:ln>
        </p:spPr>
        <p:txBody>
          <a:bodyPr wrap="none">
            <a:spAutoFit/>
          </a:bodyPr>
          <a:lstStyle/>
          <a:p>
            <a:r>
              <a:rPr lang="en-US" sz="1500" b="1" dirty="0"/>
              <a:t>CSR</a:t>
            </a:r>
            <a:r>
              <a:rPr lang="en-US" sz="1500" dirty="0"/>
              <a:t> and </a:t>
            </a:r>
            <a:r>
              <a:rPr lang="en-US" sz="1500" b="1" dirty="0"/>
              <a:t>LSC:</a:t>
            </a:r>
            <a:r>
              <a:rPr lang="en-US" sz="1500" dirty="0"/>
              <a:t> on</a:t>
            </a:r>
          </a:p>
        </p:txBody>
      </p:sp>
      <p:grpSp>
        <p:nvGrpSpPr>
          <p:cNvPr id="23" name="Google Shape;653;p39"/>
          <p:cNvGrpSpPr/>
          <p:nvPr/>
        </p:nvGrpSpPr>
        <p:grpSpPr>
          <a:xfrm>
            <a:off x="416725" y="1138960"/>
            <a:ext cx="305376" cy="221639"/>
            <a:chOff x="4604550" y="3714775"/>
            <a:chExt cx="439625" cy="319075"/>
          </a:xfrm>
        </p:grpSpPr>
        <p:sp>
          <p:nvSpPr>
            <p:cNvPr id="28" name="Google Shape;654;p39"/>
            <p:cNvSpPr/>
            <p:nvPr/>
          </p:nvSpPr>
          <p:spPr>
            <a:xfrm>
              <a:off x="4604550" y="3714775"/>
              <a:ext cx="439625" cy="319075"/>
            </a:xfrm>
            <a:custGeom>
              <a:avLst/>
              <a:gdLst/>
              <a:ahLst/>
              <a:cxnLst/>
              <a:rect l="l" t="t" r="r" b="b"/>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 name="Google Shape;655;p39"/>
            <p:cNvSpPr/>
            <p:nvPr/>
          </p:nvSpPr>
          <p:spPr>
            <a:xfrm>
              <a:off x="4647175" y="3761675"/>
              <a:ext cx="354400" cy="213725"/>
            </a:xfrm>
            <a:custGeom>
              <a:avLst/>
              <a:gdLst/>
              <a:ahLst/>
              <a:cxnLst/>
              <a:rect l="l" t="t" r="r" b="b"/>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85291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p:cNvGraphicFramePr>
            <a:graphicFrameLocks noChangeAspect="1"/>
          </p:cNvGraphicFramePr>
          <p:nvPr/>
        </p:nvGraphicFramePr>
        <p:xfrm>
          <a:off x="683569" y="3260250"/>
          <a:ext cx="3098006" cy="2180035"/>
        </p:xfrm>
        <a:graphic>
          <a:graphicData uri="http://schemas.openxmlformats.org/presentationml/2006/ole">
            <mc:AlternateContent xmlns:mc="http://schemas.openxmlformats.org/markup-compatibility/2006">
              <mc:Choice xmlns:v="urn:schemas-microsoft-com:vml" Requires="v">
                <p:oleObj spid="_x0000_s214721" name="Graph" r:id="rId3" imgW="4131360" imgH="2907360" progId="Origin50.Graph">
                  <p:embed/>
                </p:oleObj>
              </mc:Choice>
              <mc:Fallback>
                <p:oleObj name="Graph" r:id="rId3" imgW="4131360" imgH="2907360" progId="Origin50.Graph">
                  <p:embed/>
                  <p:pic>
                    <p:nvPicPr>
                      <p:cNvPr id="4" name="Oggetto 3"/>
                      <p:cNvPicPr/>
                      <p:nvPr/>
                    </p:nvPicPr>
                    <p:blipFill>
                      <a:blip r:embed="rId4"/>
                      <a:stretch>
                        <a:fillRect/>
                      </a:stretch>
                    </p:blipFill>
                    <p:spPr>
                      <a:xfrm>
                        <a:off x="683569" y="3260250"/>
                        <a:ext cx="3098006" cy="2180035"/>
                      </a:xfrm>
                      <a:prstGeom prst="rect">
                        <a:avLst/>
                      </a:prstGeom>
                    </p:spPr>
                  </p:pic>
                </p:oleObj>
              </mc:Fallback>
            </mc:AlternateContent>
          </a:graphicData>
        </a:graphic>
      </p:graphicFrame>
      <p:cxnSp>
        <p:nvCxnSpPr>
          <p:cNvPr id="417" name="Connettore 2 416"/>
          <p:cNvCxnSpPr/>
          <p:nvPr/>
        </p:nvCxnSpPr>
        <p:spPr>
          <a:xfrm>
            <a:off x="8082390" y="2186862"/>
            <a:ext cx="433869" cy="36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aphicFrame>
        <p:nvGraphicFramePr>
          <p:cNvPr id="5" name="Oggetto 4"/>
          <p:cNvGraphicFramePr>
            <a:graphicFrameLocks noChangeAspect="1"/>
          </p:cNvGraphicFramePr>
          <p:nvPr/>
        </p:nvGraphicFramePr>
        <p:xfrm>
          <a:off x="4409982" y="3212976"/>
          <a:ext cx="3132348" cy="2280208"/>
        </p:xfrm>
        <a:graphic>
          <a:graphicData uri="http://schemas.openxmlformats.org/presentationml/2006/ole">
            <mc:AlternateContent xmlns:mc="http://schemas.openxmlformats.org/markup-compatibility/2006">
              <mc:Choice xmlns:v="urn:schemas-microsoft-com:vml" Requires="v">
                <p:oleObj spid="_x0000_s214722" name="Graph" r:id="rId5" imgW="4131360" imgH="2907360" progId="Origin50.Graph">
                  <p:embed/>
                </p:oleObj>
              </mc:Choice>
              <mc:Fallback>
                <p:oleObj name="Graph" r:id="rId5" imgW="4131360" imgH="2907360" progId="Origin50.Graph">
                  <p:embed/>
                  <p:pic>
                    <p:nvPicPr>
                      <p:cNvPr id="5" name="Oggetto 4"/>
                      <p:cNvPicPr/>
                      <p:nvPr/>
                    </p:nvPicPr>
                    <p:blipFill>
                      <a:blip r:embed="rId6"/>
                      <a:stretch>
                        <a:fillRect/>
                      </a:stretch>
                    </p:blipFill>
                    <p:spPr>
                      <a:xfrm>
                        <a:off x="4409982" y="3212976"/>
                        <a:ext cx="3132348" cy="2280208"/>
                      </a:xfrm>
                      <a:prstGeom prst="rect">
                        <a:avLst/>
                      </a:prstGeom>
                    </p:spPr>
                  </p:pic>
                </p:oleObj>
              </mc:Fallback>
            </mc:AlternateContent>
          </a:graphicData>
        </a:graphic>
      </p:graphicFrame>
      <p:graphicFrame>
        <p:nvGraphicFramePr>
          <p:cNvPr id="7" name="Oggetto 6"/>
          <p:cNvGraphicFramePr>
            <a:graphicFrameLocks noChangeAspect="1"/>
          </p:cNvGraphicFramePr>
          <p:nvPr/>
        </p:nvGraphicFramePr>
        <p:xfrm>
          <a:off x="6786246" y="3266982"/>
          <a:ext cx="1512168" cy="2214246"/>
        </p:xfrm>
        <a:graphic>
          <a:graphicData uri="http://schemas.openxmlformats.org/presentationml/2006/ole">
            <mc:AlternateContent xmlns:mc="http://schemas.openxmlformats.org/markup-compatibility/2006">
              <mc:Choice xmlns:v="urn:schemas-microsoft-com:vml" Requires="v">
                <p:oleObj spid="_x0000_s214723" name="Graph" r:id="rId7" imgW="4131360" imgH="2907360" progId="Origin50.Graph">
                  <p:embed/>
                </p:oleObj>
              </mc:Choice>
              <mc:Fallback>
                <p:oleObj name="Graph" r:id="rId7" imgW="4131360" imgH="2907360" progId="Origin50.Graph">
                  <p:embed/>
                  <p:pic>
                    <p:nvPicPr>
                      <p:cNvPr id="7" name="Oggetto 6"/>
                      <p:cNvPicPr/>
                      <p:nvPr/>
                    </p:nvPicPr>
                    <p:blipFill>
                      <a:blip r:embed="rId8"/>
                      <a:stretch>
                        <a:fillRect/>
                      </a:stretch>
                    </p:blipFill>
                    <p:spPr>
                      <a:xfrm>
                        <a:off x="6786246" y="3266982"/>
                        <a:ext cx="1512168" cy="2214246"/>
                      </a:xfrm>
                      <a:prstGeom prst="rect">
                        <a:avLst/>
                      </a:prstGeom>
                    </p:spPr>
                  </p:pic>
                </p:oleObj>
              </mc:Fallback>
            </mc:AlternateContent>
          </a:graphicData>
        </a:graphic>
      </p:graphicFrame>
      <p:sp>
        <p:nvSpPr>
          <p:cNvPr id="8" name="Rettangolo 7"/>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Titolo 1"/>
          <p:cNvSpPr>
            <a:spLocks noGrp="1"/>
          </p:cNvSpPr>
          <p:nvPr>
            <p:ph type="title"/>
          </p:nvPr>
        </p:nvSpPr>
        <p:spPr>
          <a:xfrm>
            <a:off x="953598" y="857251"/>
            <a:ext cx="7886700" cy="369332"/>
          </a:xfrm>
        </p:spPr>
        <p:txBody>
          <a:bodyPr/>
          <a:lstStyle/>
          <a:p>
            <a:r>
              <a:rPr lang="it-IT" b="1" dirty="0" err="1">
                <a:solidFill>
                  <a:srgbClr val="0070C0"/>
                </a:solidFill>
                <a:latin typeface="Times New Roman" panose="02020603050405020304" pitchFamily="18" charset="0"/>
                <a:cs typeface="Times New Roman" panose="02020603050405020304" pitchFamily="18" charset="0"/>
              </a:rPr>
              <a:t>Beam</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dynamics</a:t>
            </a:r>
            <a:r>
              <a:rPr lang="it-IT" b="1" dirty="0">
                <a:solidFill>
                  <a:srgbClr val="0070C0"/>
                </a:solidFill>
                <a:latin typeface="Times New Roman" panose="02020603050405020304" pitchFamily="18" charset="0"/>
                <a:cs typeface="Times New Roman" panose="02020603050405020304" pitchFamily="18" charset="0"/>
              </a:rPr>
              <a:t> 1: </a:t>
            </a:r>
            <a:r>
              <a:rPr lang="it-IT" b="1" dirty="0" err="1">
                <a:solidFill>
                  <a:srgbClr val="0070C0"/>
                </a:solidFill>
                <a:latin typeface="Times New Roman" panose="02020603050405020304" pitchFamily="18" charset="0"/>
                <a:cs typeface="Times New Roman" panose="02020603050405020304" pitchFamily="18" charset="0"/>
              </a:rPr>
              <a:t>before</a:t>
            </a:r>
            <a:r>
              <a:rPr lang="it-IT" b="1" dirty="0">
                <a:solidFill>
                  <a:srgbClr val="0070C0"/>
                </a:solidFill>
                <a:latin typeface="Times New Roman" panose="02020603050405020304" pitchFamily="18" charset="0"/>
                <a:cs typeface="Times New Roman" panose="02020603050405020304" pitchFamily="18" charset="0"/>
              </a:rPr>
              <a:t> the </a:t>
            </a:r>
            <a:r>
              <a:rPr lang="it-IT" b="1" dirty="0" err="1">
                <a:solidFill>
                  <a:srgbClr val="0070C0"/>
                </a:solidFill>
                <a:latin typeface="Times New Roman" panose="02020603050405020304" pitchFamily="18" charset="0"/>
                <a:cs typeface="Times New Roman" panose="02020603050405020304" pitchFamily="18" charset="0"/>
              </a:rPr>
              <a:t>arc</a:t>
            </a:r>
            <a:r>
              <a:rPr lang="it-IT" b="1" dirty="0">
                <a:solidFill>
                  <a:srgbClr val="0070C0"/>
                </a:solidFill>
                <a:latin typeface="Times New Roman" panose="02020603050405020304" pitchFamily="18" charset="0"/>
                <a:cs typeface="Times New Roman" panose="02020603050405020304" pitchFamily="18" charset="0"/>
              </a:rPr>
              <a:t>, Q=50 </a:t>
            </a:r>
            <a:r>
              <a:rPr lang="it-IT" b="1" dirty="0" err="1">
                <a:solidFill>
                  <a:srgbClr val="0070C0"/>
                </a:solidFill>
                <a:latin typeface="Times New Roman" panose="02020603050405020304" pitchFamily="18" charset="0"/>
                <a:cs typeface="Times New Roman" panose="02020603050405020304" pitchFamily="18" charset="0"/>
              </a:rPr>
              <a:t>pC</a:t>
            </a:r>
            <a:endParaRPr lang="it-IT" b="1" dirty="0">
              <a:solidFill>
                <a:srgbClr val="0070C0"/>
              </a:solidFill>
              <a:latin typeface="Times New Roman" panose="02020603050405020304" pitchFamily="18" charset="0"/>
              <a:cs typeface="Times New Roman" panose="02020603050405020304" pitchFamily="18" charset="0"/>
            </a:endParaRPr>
          </a:p>
        </p:txBody>
      </p:sp>
      <p:graphicFrame>
        <p:nvGraphicFramePr>
          <p:cNvPr id="10" name="Oggetto 9"/>
          <p:cNvGraphicFramePr>
            <a:graphicFrameLocks noChangeAspect="1"/>
          </p:cNvGraphicFramePr>
          <p:nvPr/>
        </p:nvGraphicFramePr>
        <p:xfrm>
          <a:off x="683569" y="2614951"/>
          <a:ext cx="3098006" cy="1089422"/>
        </p:xfrm>
        <a:graphic>
          <a:graphicData uri="http://schemas.openxmlformats.org/presentationml/2006/ole">
            <mc:AlternateContent xmlns:mc="http://schemas.openxmlformats.org/markup-compatibility/2006">
              <mc:Choice xmlns:v="urn:schemas-microsoft-com:vml" Requires="v">
                <p:oleObj spid="_x0000_s214724" name="Graph" r:id="rId9" imgW="4131360" imgH="2907360" progId="Origin50.Graph">
                  <p:embed/>
                </p:oleObj>
              </mc:Choice>
              <mc:Fallback>
                <p:oleObj name="Graph" r:id="rId9" imgW="4131360" imgH="2907360" progId="Origin50.Graph">
                  <p:embed/>
                  <p:pic>
                    <p:nvPicPr>
                      <p:cNvPr id="10" name="Oggetto 9"/>
                      <p:cNvPicPr/>
                      <p:nvPr/>
                    </p:nvPicPr>
                    <p:blipFill>
                      <a:blip r:embed="rId10"/>
                      <a:stretch>
                        <a:fillRect/>
                      </a:stretch>
                    </p:blipFill>
                    <p:spPr>
                      <a:xfrm>
                        <a:off x="683569" y="2614951"/>
                        <a:ext cx="3098006" cy="1089422"/>
                      </a:xfrm>
                      <a:prstGeom prst="rect">
                        <a:avLst/>
                      </a:prstGeom>
                    </p:spPr>
                  </p:pic>
                </p:oleObj>
              </mc:Fallback>
            </mc:AlternateContent>
          </a:graphicData>
        </a:graphic>
      </p:graphicFrame>
      <p:graphicFrame>
        <p:nvGraphicFramePr>
          <p:cNvPr id="11" name="Oggetto 10"/>
          <p:cNvGraphicFramePr>
            <a:graphicFrameLocks noChangeAspect="1"/>
          </p:cNvGraphicFramePr>
          <p:nvPr/>
        </p:nvGraphicFramePr>
        <p:xfrm>
          <a:off x="3059832" y="3260250"/>
          <a:ext cx="1549003" cy="2160240"/>
        </p:xfrm>
        <a:graphic>
          <a:graphicData uri="http://schemas.openxmlformats.org/presentationml/2006/ole">
            <mc:AlternateContent xmlns:mc="http://schemas.openxmlformats.org/markup-compatibility/2006">
              <mc:Choice xmlns:v="urn:schemas-microsoft-com:vml" Requires="v">
                <p:oleObj spid="_x0000_s214725" name="Graph" r:id="rId11" imgW="4131360" imgH="2907360" progId="Origin50.Graph">
                  <p:embed/>
                </p:oleObj>
              </mc:Choice>
              <mc:Fallback>
                <p:oleObj name="Graph" r:id="rId11" imgW="4131360" imgH="2907360" progId="Origin50.Graph">
                  <p:embed/>
                  <p:pic>
                    <p:nvPicPr>
                      <p:cNvPr id="11" name="Oggetto 10"/>
                      <p:cNvPicPr/>
                      <p:nvPr/>
                    </p:nvPicPr>
                    <p:blipFill>
                      <a:blip r:embed="rId12"/>
                      <a:stretch>
                        <a:fillRect/>
                      </a:stretch>
                    </p:blipFill>
                    <p:spPr>
                      <a:xfrm>
                        <a:off x="3059832" y="3260250"/>
                        <a:ext cx="1549003" cy="2160240"/>
                      </a:xfrm>
                      <a:prstGeom prst="rect">
                        <a:avLst/>
                      </a:prstGeom>
                    </p:spPr>
                  </p:pic>
                </p:oleObj>
              </mc:Fallback>
            </mc:AlternateContent>
          </a:graphicData>
        </a:graphic>
      </p:graphicFrame>
      <p:sp>
        <p:nvSpPr>
          <p:cNvPr id="12" name="CasellaDiTesto 11"/>
          <p:cNvSpPr txBox="1"/>
          <p:nvPr/>
        </p:nvSpPr>
        <p:spPr>
          <a:xfrm>
            <a:off x="1385647" y="5427222"/>
            <a:ext cx="2685351" cy="369332"/>
          </a:xfrm>
          <a:prstGeom prst="rect">
            <a:avLst/>
          </a:prstGeom>
          <a:noFill/>
        </p:spPr>
        <p:txBody>
          <a:bodyPr wrap="none" rtlCol="0">
            <a:spAutoFit/>
          </a:bodyPr>
          <a:lstStyle/>
          <a:p>
            <a:r>
              <a:rPr lang="it-IT" b="1" dirty="0" err="1">
                <a:solidFill>
                  <a:srgbClr val="FF0000"/>
                </a:solidFill>
                <a:latin typeface="Times New Roman" panose="02020603050405020304" pitchFamily="18" charset="0"/>
                <a:cs typeface="Times New Roman" panose="02020603050405020304" pitchFamily="18" charset="0"/>
              </a:rPr>
              <a:t>Longitudinal</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phase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space</a:t>
            </a:r>
            <a:endParaRPr lang="it-IT" b="1" dirty="0">
              <a:solidFill>
                <a:srgbClr val="0070C0"/>
              </a:solidFill>
              <a:latin typeface="Times New Roman" panose="02020603050405020304" pitchFamily="18" charset="0"/>
              <a:cs typeface="Times New Roman" panose="02020603050405020304" pitchFamily="18" charset="0"/>
            </a:endParaRPr>
          </a:p>
        </p:txBody>
      </p:sp>
      <p:sp>
        <p:nvSpPr>
          <p:cNvPr id="367" name="Callout con freccia in su 366"/>
          <p:cNvSpPr/>
          <p:nvPr/>
        </p:nvSpPr>
        <p:spPr>
          <a:xfrm>
            <a:off x="1817694" y="2294874"/>
            <a:ext cx="648072" cy="486054"/>
          </a:xfrm>
          <a:prstGeom prst="upArrowCallout">
            <a:avLst>
              <a:gd name="adj1" fmla="val 15476"/>
              <a:gd name="adj2" fmla="val 25000"/>
              <a:gd name="adj3" fmla="val 32143"/>
              <a:gd name="adj4" fmla="val 5307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8" name="CasellaDiTesto 367"/>
          <p:cNvSpPr txBox="1"/>
          <p:nvPr/>
        </p:nvSpPr>
        <p:spPr>
          <a:xfrm>
            <a:off x="1871701" y="2456892"/>
            <a:ext cx="616515" cy="369332"/>
          </a:xfrm>
          <a:prstGeom prst="rect">
            <a:avLst/>
          </a:prstGeom>
          <a:noFill/>
        </p:spPr>
        <p:txBody>
          <a:bodyPr wrap="none" rtlCol="0">
            <a:spAutoFit/>
          </a:bodyPr>
          <a:lstStyle/>
          <a:p>
            <a:r>
              <a:rPr lang="it-IT" b="1" dirty="0" err="1">
                <a:solidFill>
                  <a:srgbClr val="0070C0"/>
                </a:solidFill>
                <a:latin typeface="Times New Roman" panose="02020603050405020304" pitchFamily="18" charset="0"/>
                <a:cs typeface="Times New Roman" panose="02020603050405020304" pitchFamily="18" charset="0"/>
              </a:rPr>
              <a:t>here</a:t>
            </a:r>
            <a:endParaRPr lang="it-IT" b="1" dirty="0">
              <a:solidFill>
                <a:srgbClr val="0070C0"/>
              </a:solidFill>
              <a:latin typeface="Times New Roman" panose="02020603050405020304" pitchFamily="18" charset="0"/>
              <a:cs typeface="Times New Roman" panose="02020603050405020304" pitchFamily="18" charset="0"/>
            </a:endParaRPr>
          </a:p>
        </p:txBody>
      </p:sp>
      <p:sp>
        <p:nvSpPr>
          <p:cNvPr id="369" name="CasellaDiTesto 368"/>
          <p:cNvSpPr txBox="1"/>
          <p:nvPr/>
        </p:nvSpPr>
        <p:spPr>
          <a:xfrm>
            <a:off x="2249742" y="4239090"/>
            <a:ext cx="1194558" cy="300082"/>
          </a:xfrm>
          <a:prstGeom prst="rect">
            <a:avLst/>
          </a:prstGeom>
          <a:noFill/>
        </p:spPr>
        <p:txBody>
          <a:bodyPr wrap="none" rtlCol="0">
            <a:spAutoFit/>
          </a:bodyPr>
          <a:lstStyle/>
          <a:p>
            <a:r>
              <a:rPr lang="it-IT" sz="1350" b="1" dirty="0">
                <a:latin typeface="Times New Roman" panose="02020603050405020304" pitchFamily="18" charset="0"/>
                <a:cs typeface="Times New Roman" panose="02020603050405020304" pitchFamily="18" charset="0"/>
              </a:rPr>
              <a:t>&lt;E&gt;=1.5 </a:t>
            </a:r>
            <a:r>
              <a:rPr lang="it-IT" sz="1350" b="1" dirty="0" err="1">
                <a:latin typeface="Times New Roman" panose="02020603050405020304" pitchFamily="18" charset="0"/>
                <a:cs typeface="Times New Roman" panose="02020603050405020304" pitchFamily="18" charset="0"/>
              </a:rPr>
              <a:t>GeV</a:t>
            </a:r>
            <a:endParaRPr lang="it-IT" sz="1350" b="1" dirty="0">
              <a:latin typeface="Times New Roman" panose="02020603050405020304" pitchFamily="18" charset="0"/>
              <a:cs typeface="Times New Roman" panose="02020603050405020304" pitchFamily="18" charset="0"/>
            </a:endParaRPr>
          </a:p>
        </p:txBody>
      </p:sp>
      <p:sp>
        <p:nvSpPr>
          <p:cNvPr id="370" name="CasellaDiTesto 369"/>
          <p:cNvSpPr txBox="1"/>
          <p:nvPr/>
        </p:nvSpPr>
        <p:spPr>
          <a:xfrm>
            <a:off x="3059832" y="2888940"/>
            <a:ext cx="920508" cy="300082"/>
          </a:xfrm>
          <a:prstGeom prst="rect">
            <a:avLst/>
          </a:prstGeom>
          <a:noFill/>
        </p:spPr>
        <p:txBody>
          <a:bodyPr wrap="none" rtlCol="0">
            <a:spAutoFit/>
          </a:bodyPr>
          <a:lstStyle/>
          <a:p>
            <a:r>
              <a:rPr lang="it-IT" sz="1350" b="1" dirty="0" err="1">
                <a:latin typeface="Times New Roman" panose="02020603050405020304" pitchFamily="18" charset="0"/>
                <a:cs typeface="Times New Roman" panose="02020603050405020304" pitchFamily="18" charset="0"/>
              </a:rPr>
              <a:t>I</a:t>
            </a:r>
            <a:r>
              <a:rPr lang="it-IT" sz="1350" b="1" baseline="-25000" dirty="0" err="1">
                <a:latin typeface="Times New Roman" panose="02020603050405020304" pitchFamily="18" charset="0"/>
                <a:cs typeface="Times New Roman" panose="02020603050405020304" pitchFamily="18" charset="0"/>
              </a:rPr>
              <a:t>peak</a:t>
            </a:r>
            <a:r>
              <a:rPr lang="it-IT" sz="1350" b="1" dirty="0">
                <a:latin typeface="Times New Roman" panose="02020603050405020304" pitchFamily="18" charset="0"/>
                <a:cs typeface="Times New Roman" panose="02020603050405020304" pitchFamily="18" charset="0"/>
              </a:rPr>
              <a:t>=16 A</a:t>
            </a:r>
          </a:p>
        </p:txBody>
      </p:sp>
      <p:sp>
        <p:nvSpPr>
          <p:cNvPr id="371" name="CasellaDiTesto 370"/>
          <p:cNvSpPr txBox="1"/>
          <p:nvPr/>
        </p:nvSpPr>
        <p:spPr>
          <a:xfrm>
            <a:off x="3059833" y="3158970"/>
            <a:ext cx="986167" cy="300082"/>
          </a:xfrm>
          <a:prstGeom prst="rect">
            <a:avLst/>
          </a:prstGeom>
          <a:noFill/>
        </p:spPr>
        <p:txBody>
          <a:bodyPr wrap="none" rtlCol="0">
            <a:spAutoFit/>
          </a:bodyPr>
          <a:lstStyle/>
          <a:p>
            <a:r>
              <a:rPr lang="it-IT" sz="1350" b="1" dirty="0" err="1">
                <a:latin typeface="Symbol" panose="05050102010706020507" pitchFamily="18" charset="2"/>
                <a:cs typeface="Times New Roman" panose="02020603050405020304" pitchFamily="18" charset="0"/>
              </a:rPr>
              <a:t>s</a:t>
            </a:r>
            <a:r>
              <a:rPr lang="it-IT" sz="1350" b="1" baseline="-25000" dirty="0" err="1">
                <a:latin typeface="Times New Roman" panose="02020603050405020304" pitchFamily="18" charset="0"/>
                <a:cs typeface="Times New Roman" panose="02020603050405020304" pitchFamily="18" charset="0"/>
              </a:rPr>
              <a:t>z</a:t>
            </a:r>
            <a:r>
              <a:rPr lang="it-IT" sz="1350" b="1" dirty="0">
                <a:latin typeface="Times New Roman" panose="02020603050405020304" pitchFamily="18" charset="0"/>
                <a:cs typeface="Times New Roman" panose="02020603050405020304" pitchFamily="18" charset="0"/>
              </a:rPr>
              <a:t>=360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372" name="CasellaDiTesto 371"/>
          <p:cNvSpPr txBox="1"/>
          <p:nvPr/>
        </p:nvSpPr>
        <p:spPr>
          <a:xfrm>
            <a:off x="3329862" y="4833156"/>
            <a:ext cx="1309974" cy="300082"/>
          </a:xfrm>
          <a:prstGeom prst="rect">
            <a:avLst/>
          </a:prstGeom>
          <a:noFill/>
        </p:spPr>
        <p:txBody>
          <a:bodyPr wrap="none" rtlCol="0">
            <a:spAutoFit/>
          </a:bodyPr>
          <a:lstStyle/>
          <a:p>
            <a:r>
              <a:rPr lang="it-IT" sz="1350" b="1" dirty="0">
                <a:latin typeface="Symbol" panose="05050102010706020507" pitchFamily="18" charset="2"/>
                <a:cs typeface="Times New Roman" panose="02020603050405020304" pitchFamily="18" charset="0"/>
              </a:rPr>
              <a:t>D</a:t>
            </a:r>
            <a:r>
              <a:rPr lang="it-IT" sz="1350" b="1" dirty="0">
                <a:latin typeface="Times New Roman" panose="02020603050405020304" pitchFamily="18" charset="0"/>
                <a:cs typeface="Times New Roman" panose="02020603050405020304" pitchFamily="18" charset="0"/>
              </a:rPr>
              <a:t>E/&lt;E&gt;=7 10</a:t>
            </a:r>
            <a:r>
              <a:rPr lang="it-IT" sz="1350" b="1" baseline="30000" dirty="0">
                <a:latin typeface="Times New Roman" panose="02020603050405020304" pitchFamily="18" charset="0"/>
                <a:cs typeface="Times New Roman" panose="02020603050405020304" pitchFamily="18" charset="0"/>
              </a:rPr>
              <a:t>-4</a:t>
            </a:r>
            <a:r>
              <a:rPr lang="it-IT" sz="1350" b="1" dirty="0">
                <a:latin typeface="Times New Roman" panose="02020603050405020304" pitchFamily="18" charset="0"/>
                <a:cs typeface="Times New Roman" panose="02020603050405020304" pitchFamily="18" charset="0"/>
              </a:rPr>
              <a:t> </a:t>
            </a:r>
          </a:p>
        </p:txBody>
      </p:sp>
      <p:graphicFrame>
        <p:nvGraphicFramePr>
          <p:cNvPr id="373" name="Oggetto 372"/>
          <p:cNvGraphicFramePr>
            <a:graphicFrameLocks noChangeAspect="1"/>
          </p:cNvGraphicFramePr>
          <p:nvPr/>
        </p:nvGraphicFramePr>
        <p:xfrm>
          <a:off x="4355976" y="2564904"/>
          <a:ext cx="3132348" cy="1153921"/>
        </p:xfrm>
        <a:graphic>
          <a:graphicData uri="http://schemas.openxmlformats.org/presentationml/2006/ole">
            <mc:AlternateContent xmlns:mc="http://schemas.openxmlformats.org/markup-compatibility/2006">
              <mc:Choice xmlns:v="urn:schemas-microsoft-com:vml" Requires="v">
                <p:oleObj spid="_x0000_s214726" name="Graph" r:id="rId13" imgW="4131360" imgH="2907360" progId="Origin50.Graph">
                  <p:embed/>
                </p:oleObj>
              </mc:Choice>
              <mc:Fallback>
                <p:oleObj name="Graph" r:id="rId13" imgW="4131360" imgH="2907360" progId="Origin50.Graph">
                  <p:embed/>
                  <p:pic>
                    <p:nvPicPr>
                      <p:cNvPr id="373" name="Oggetto 372"/>
                      <p:cNvPicPr/>
                      <p:nvPr/>
                    </p:nvPicPr>
                    <p:blipFill>
                      <a:blip r:embed="rId14"/>
                      <a:stretch>
                        <a:fillRect/>
                      </a:stretch>
                    </p:blipFill>
                    <p:spPr>
                      <a:xfrm>
                        <a:off x="4355976" y="2564904"/>
                        <a:ext cx="3132348" cy="1153921"/>
                      </a:xfrm>
                      <a:prstGeom prst="rect">
                        <a:avLst/>
                      </a:prstGeom>
                    </p:spPr>
                  </p:pic>
                </p:oleObj>
              </mc:Fallback>
            </mc:AlternateContent>
          </a:graphicData>
        </a:graphic>
      </p:graphicFrame>
      <p:sp>
        <p:nvSpPr>
          <p:cNvPr id="374" name="CasellaDiTesto 373"/>
          <p:cNvSpPr txBox="1"/>
          <p:nvPr/>
        </p:nvSpPr>
        <p:spPr>
          <a:xfrm>
            <a:off x="7272300" y="4617132"/>
            <a:ext cx="1078566" cy="300082"/>
          </a:xfrm>
          <a:prstGeom prst="rect">
            <a:avLst/>
          </a:prstGeom>
          <a:noFill/>
        </p:spPr>
        <p:txBody>
          <a:bodyPr wrap="square" rtlCol="0">
            <a:spAutoFit/>
          </a:bodyPr>
          <a:lstStyle/>
          <a:p>
            <a:r>
              <a:rPr lang="it-IT" sz="1350" b="1" dirty="0" err="1">
                <a:latin typeface="Symbol" panose="05050102010706020507" pitchFamily="18" charset="2"/>
                <a:cs typeface="Times New Roman" panose="02020603050405020304" pitchFamily="18" charset="0"/>
              </a:rPr>
              <a:t>e</a:t>
            </a:r>
            <a:r>
              <a:rPr lang="it-IT" sz="1350" b="1" baseline="-25000" dirty="0" err="1">
                <a:latin typeface="Times New Roman" panose="02020603050405020304" pitchFamily="18" charset="0"/>
                <a:cs typeface="Times New Roman" panose="02020603050405020304" pitchFamily="18" charset="0"/>
              </a:rPr>
              <a:t>nx,y</a:t>
            </a:r>
            <a:r>
              <a:rPr lang="it-IT" sz="1350" b="1" dirty="0">
                <a:latin typeface="Times New Roman" panose="02020603050405020304" pitchFamily="18" charset="0"/>
                <a:cs typeface="Times New Roman" panose="02020603050405020304" pitchFamily="18" charset="0"/>
              </a:rPr>
              <a:t>=0.2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375" name="CasellaDiTesto 374"/>
          <p:cNvSpPr txBox="1"/>
          <p:nvPr/>
        </p:nvSpPr>
        <p:spPr>
          <a:xfrm>
            <a:off x="7218295" y="2888940"/>
            <a:ext cx="819455" cy="300082"/>
          </a:xfrm>
          <a:prstGeom prst="rect">
            <a:avLst/>
          </a:prstGeom>
          <a:noFill/>
        </p:spPr>
        <p:txBody>
          <a:bodyPr wrap="none" rtlCol="0">
            <a:spAutoFit/>
          </a:bodyPr>
          <a:lstStyle/>
          <a:p>
            <a:r>
              <a:rPr lang="it-IT" sz="1350" b="1" dirty="0" err="1">
                <a:latin typeface="Symbol" panose="05050102010706020507" pitchFamily="18" charset="2"/>
                <a:cs typeface="Times New Roman" panose="02020603050405020304" pitchFamily="18" charset="0"/>
              </a:rPr>
              <a:t>s</a:t>
            </a:r>
            <a:r>
              <a:rPr lang="it-IT" sz="1350" b="1" baseline="-25000" dirty="0" err="1">
                <a:latin typeface="Times New Roman" panose="02020603050405020304" pitchFamily="18" charset="0"/>
                <a:cs typeface="Times New Roman" panose="02020603050405020304" pitchFamily="18" charset="0"/>
              </a:rPr>
              <a:t>x</a:t>
            </a:r>
            <a:r>
              <a:rPr lang="it-IT" sz="1350" b="1" dirty="0">
                <a:latin typeface="Times New Roman" panose="02020603050405020304" pitchFamily="18" charset="0"/>
                <a:cs typeface="Times New Roman" panose="02020603050405020304" pitchFamily="18" charset="0"/>
              </a:rPr>
              <a:t>=6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grpSp>
        <p:nvGrpSpPr>
          <p:cNvPr id="415" name="Gruppo 414"/>
          <p:cNvGrpSpPr/>
          <p:nvPr/>
        </p:nvGrpSpPr>
        <p:grpSpPr>
          <a:xfrm>
            <a:off x="359532" y="2078850"/>
            <a:ext cx="7992888" cy="216024"/>
            <a:chOff x="479376" y="1628800"/>
            <a:chExt cx="10657184" cy="288032"/>
          </a:xfrm>
        </p:grpSpPr>
        <p:cxnSp>
          <p:nvCxnSpPr>
            <p:cNvPr id="13" name="Connettore 2 12"/>
            <p:cNvCxnSpPr>
              <a:endCxn id="410" idx="3"/>
            </p:cNvCxnSpPr>
            <p:nvPr/>
          </p:nvCxnSpPr>
          <p:spPr>
            <a:xfrm>
              <a:off x="9840416" y="1772816"/>
              <a:ext cx="608448" cy="18211"/>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14" name="Gruppo 13"/>
            <p:cNvGrpSpPr/>
            <p:nvPr/>
          </p:nvGrpSpPr>
          <p:grpSpPr>
            <a:xfrm>
              <a:off x="479376" y="1628800"/>
              <a:ext cx="2016224" cy="288032"/>
              <a:chOff x="4727848" y="3238686"/>
              <a:chExt cx="3816424" cy="685800"/>
            </a:xfrm>
          </p:grpSpPr>
          <p:cxnSp>
            <p:nvCxnSpPr>
              <p:cNvPr id="15" name="Connettore 2 14"/>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16" name="Gruppo 15"/>
              <p:cNvGrpSpPr/>
              <p:nvPr/>
            </p:nvGrpSpPr>
            <p:grpSpPr>
              <a:xfrm>
                <a:off x="5015880" y="3238686"/>
                <a:ext cx="288032" cy="685800"/>
                <a:chOff x="4223792" y="4869160"/>
                <a:chExt cx="720080" cy="685800"/>
              </a:xfrm>
            </p:grpSpPr>
            <p:sp>
              <p:nvSpPr>
                <p:cNvPr id="47" name="Memoria ad accesso diretto 4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8" name="Ovale 4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7" name="Gruppo 16"/>
              <p:cNvGrpSpPr/>
              <p:nvPr/>
            </p:nvGrpSpPr>
            <p:grpSpPr>
              <a:xfrm>
                <a:off x="5303912" y="3238686"/>
                <a:ext cx="288032" cy="685800"/>
                <a:chOff x="4223792" y="4869160"/>
                <a:chExt cx="720080" cy="685800"/>
              </a:xfrm>
            </p:grpSpPr>
            <p:sp>
              <p:nvSpPr>
                <p:cNvPr id="45" name="Memoria ad accesso diretto 4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6" name="Ovale 4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8" name="Gruppo 17"/>
              <p:cNvGrpSpPr/>
              <p:nvPr/>
            </p:nvGrpSpPr>
            <p:grpSpPr>
              <a:xfrm>
                <a:off x="5591944" y="3238686"/>
                <a:ext cx="288032" cy="685800"/>
                <a:chOff x="4223792" y="4869160"/>
                <a:chExt cx="720080" cy="685800"/>
              </a:xfrm>
            </p:grpSpPr>
            <p:sp>
              <p:nvSpPr>
                <p:cNvPr id="43" name="Memoria ad accesso diretto 42"/>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4" name="Ovale 4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9" name="Gruppo 18"/>
              <p:cNvGrpSpPr/>
              <p:nvPr/>
            </p:nvGrpSpPr>
            <p:grpSpPr>
              <a:xfrm>
                <a:off x="5879976" y="3238686"/>
                <a:ext cx="288032" cy="685800"/>
                <a:chOff x="4223792" y="4869160"/>
                <a:chExt cx="720080" cy="685800"/>
              </a:xfrm>
            </p:grpSpPr>
            <p:sp>
              <p:nvSpPr>
                <p:cNvPr id="41" name="Memoria ad accesso diretto 40"/>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 name="Ovale 4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0" name="Gruppo 19"/>
              <p:cNvGrpSpPr/>
              <p:nvPr/>
            </p:nvGrpSpPr>
            <p:grpSpPr>
              <a:xfrm>
                <a:off x="6163635" y="3238686"/>
                <a:ext cx="288032" cy="685800"/>
                <a:chOff x="4223792" y="4869160"/>
                <a:chExt cx="720080" cy="685800"/>
              </a:xfrm>
            </p:grpSpPr>
            <p:sp>
              <p:nvSpPr>
                <p:cNvPr id="39" name="Memoria ad accesso diretto 38"/>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 name="Ovale 3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1" name="Gruppo 20"/>
              <p:cNvGrpSpPr/>
              <p:nvPr/>
            </p:nvGrpSpPr>
            <p:grpSpPr>
              <a:xfrm>
                <a:off x="6456040" y="3238686"/>
                <a:ext cx="288032" cy="685800"/>
                <a:chOff x="4223792" y="4869160"/>
                <a:chExt cx="720080" cy="685800"/>
              </a:xfrm>
            </p:grpSpPr>
            <p:sp>
              <p:nvSpPr>
                <p:cNvPr id="37" name="Memoria ad accesso diretto 3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 name="Ovale 3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2" name="Gruppo 21"/>
              <p:cNvGrpSpPr/>
              <p:nvPr/>
            </p:nvGrpSpPr>
            <p:grpSpPr>
              <a:xfrm>
                <a:off x="6744072" y="3238686"/>
                <a:ext cx="288032" cy="685800"/>
                <a:chOff x="4223792" y="4869160"/>
                <a:chExt cx="720080" cy="685800"/>
              </a:xfrm>
            </p:grpSpPr>
            <p:sp>
              <p:nvSpPr>
                <p:cNvPr id="35" name="Memoria ad accesso diretto 3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 name="Ovale 3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3" name="Gruppo 22"/>
              <p:cNvGrpSpPr/>
              <p:nvPr/>
            </p:nvGrpSpPr>
            <p:grpSpPr>
              <a:xfrm>
                <a:off x="7032104" y="3238686"/>
                <a:ext cx="288032" cy="685800"/>
                <a:chOff x="4223792" y="4869160"/>
                <a:chExt cx="720080" cy="685800"/>
              </a:xfrm>
            </p:grpSpPr>
            <p:sp>
              <p:nvSpPr>
                <p:cNvPr id="33" name="Memoria ad accesso diretto 32"/>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 name="Ovale 3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4" name="Gruppo 23"/>
              <p:cNvGrpSpPr/>
              <p:nvPr/>
            </p:nvGrpSpPr>
            <p:grpSpPr>
              <a:xfrm>
                <a:off x="7608168" y="3238686"/>
                <a:ext cx="288032" cy="685800"/>
                <a:chOff x="4223792" y="4869160"/>
                <a:chExt cx="720080" cy="685800"/>
              </a:xfrm>
            </p:grpSpPr>
            <p:sp>
              <p:nvSpPr>
                <p:cNvPr id="31" name="Memoria ad accesso diretto 30"/>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 name="Ovale 3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5" name="Gruppo 24"/>
              <p:cNvGrpSpPr/>
              <p:nvPr/>
            </p:nvGrpSpPr>
            <p:grpSpPr>
              <a:xfrm>
                <a:off x="7320136" y="3238686"/>
                <a:ext cx="288032" cy="685800"/>
                <a:chOff x="4223792" y="4869160"/>
                <a:chExt cx="720080" cy="685800"/>
              </a:xfrm>
            </p:grpSpPr>
            <p:sp>
              <p:nvSpPr>
                <p:cNvPr id="29" name="Memoria ad accesso diretto 28"/>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0" name="Ovale 2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6" name="Gruppo 25"/>
              <p:cNvGrpSpPr/>
              <p:nvPr/>
            </p:nvGrpSpPr>
            <p:grpSpPr>
              <a:xfrm>
                <a:off x="7896200" y="3238686"/>
                <a:ext cx="288032" cy="685800"/>
                <a:chOff x="4223792" y="4869160"/>
                <a:chExt cx="720080" cy="685800"/>
              </a:xfrm>
            </p:grpSpPr>
            <p:sp>
              <p:nvSpPr>
                <p:cNvPr id="27" name="Memoria ad accesso diretto 2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8" name="Ovale 2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49" name="Gruppo 48"/>
            <p:cNvGrpSpPr/>
            <p:nvPr/>
          </p:nvGrpSpPr>
          <p:grpSpPr>
            <a:xfrm>
              <a:off x="2855640" y="1628800"/>
              <a:ext cx="4680520" cy="288032"/>
              <a:chOff x="3503712" y="4005064"/>
              <a:chExt cx="4896544" cy="288032"/>
            </a:xfrm>
          </p:grpSpPr>
          <p:grpSp>
            <p:nvGrpSpPr>
              <p:cNvPr id="50" name="Gruppo 49"/>
              <p:cNvGrpSpPr/>
              <p:nvPr/>
            </p:nvGrpSpPr>
            <p:grpSpPr>
              <a:xfrm rot="10800000">
                <a:off x="3503712" y="4077072"/>
                <a:ext cx="432048" cy="216024"/>
                <a:chOff x="3716736" y="1556792"/>
                <a:chExt cx="4351126" cy="1044797"/>
              </a:xfrm>
            </p:grpSpPr>
            <p:sp>
              <p:nvSpPr>
                <p:cNvPr id="282" name="Cubo 28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3" name="Cubo 28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4" name="Cubo 28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5" name="Cubo 28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6" name="Cubo 28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7" name="Triangolo isoscele 28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8" name="Cubo 28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9" name="Cubo 28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0" name="Cubo 28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1" name="Triangolo isoscele 29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2" name="Cubo 29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3" name="Cubo 29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4" name="Cubo 29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5" name="Cubo 29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6" name="Ovale 29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7" name="Ovale 29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8" name="Ovale 29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9" name="Ovale 29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0" name="Ovale 29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1" name="Ovale 30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1" name="Gruppo 50"/>
              <p:cNvGrpSpPr/>
              <p:nvPr/>
            </p:nvGrpSpPr>
            <p:grpSpPr>
              <a:xfrm rot="10800000">
                <a:off x="3924000" y="4077072"/>
                <a:ext cx="432048" cy="216024"/>
                <a:chOff x="3716736" y="1556792"/>
                <a:chExt cx="4351126" cy="1044797"/>
              </a:xfrm>
            </p:grpSpPr>
            <p:sp>
              <p:nvSpPr>
                <p:cNvPr id="262" name="Cubo 26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3" name="Cubo 26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4" name="Cubo 26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5" name="Cubo 26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6" name="Cubo 26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7" name="Triangolo isoscele 26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8" name="Cubo 26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9" name="Cubo 26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0" name="Cubo 26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1" name="Triangolo isoscele 27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2" name="Cubo 27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3" name="Cubo 27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4" name="Cubo 27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5" name="Cubo 27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6" name="Ovale 27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7" name="Ovale 27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8" name="Ovale 27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9" name="Ovale 27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0" name="Ovale 27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1" name="Ovale 28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2" name="Gruppo 51"/>
              <p:cNvGrpSpPr/>
              <p:nvPr/>
            </p:nvGrpSpPr>
            <p:grpSpPr>
              <a:xfrm>
                <a:off x="4295800" y="4005064"/>
                <a:ext cx="432048" cy="216024"/>
                <a:chOff x="3716736" y="1556792"/>
                <a:chExt cx="4351126" cy="1044797"/>
              </a:xfrm>
            </p:grpSpPr>
            <p:sp>
              <p:nvSpPr>
                <p:cNvPr id="242" name="Cubo 24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3" name="Cubo 24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4" name="Cubo 24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5" name="Cubo 24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6" name="Cubo 24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7" name="Triangolo isoscele 24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8" name="Cubo 24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9" name="Cubo 24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0" name="Cubo 24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1" name="Triangolo isoscele 25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2" name="Cubo 25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3" name="Cubo 25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4" name="Cubo 25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5" name="Cubo 25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6" name="Ovale 25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7" name="Ovale 25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8" name="Ovale 25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9" name="Ovale 25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0" name="Ovale 25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1" name="Ovale 26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3" name="Gruppo 52"/>
              <p:cNvGrpSpPr/>
              <p:nvPr/>
            </p:nvGrpSpPr>
            <p:grpSpPr>
              <a:xfrm>
                <a:off x="4680000" y="4005064"/>
                <a:ext cx="432048" cy="216024"/>
                <a:chOff x="3716736" y="1556792"/>
                <a:chExt cx="4351126" cy="1044797"/>
              </a:xfrm>
            </p:grpSpPr>
            <p:sp>
              <p:nvSpPr>
                <p:cNvPr id="222" name="Cubo 22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3" name="Cubo 22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4" name="Cubo 22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5" name="Cubo 22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6" name="Cubo 22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7" name="Triangolo isoscele 22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8" name="Cubo 22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9" name="Cubo 22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0" name="Cubo 22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1" name="Triangolo isoscele 23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2" name="Cubo 23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3" name="Cubo 23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4" name="Cubo 23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5" name="Cubo 23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6" name="Ovale 23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7" name="Ovale 23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8" name="Ovale 23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9" name="Ovale 23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0" name="Ovale 23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1" name="Ovale 24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4" name="Gruppo 53"/>
              <p:cNvGrpSpPr/>
              <p:nvPr/>
            </p:nvGrpSpPr>
            <p:grpSpPr>
              <a:xfrm>
                <a:off x="5087888" y="4005064"/>
                <a:ext cx="432048" cy="216024"/>
                <a:chOff x="3716736" y="1556792"/>
                <a:chExt cx="4351126" cy="1044797"/>
              </a:xfrm>
            </p:grpSpPr>
            <p:sp>
              <p:nvSpPr>
                <p:cNvPr id="202" name="Cubo 20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3" name="Cubo 20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4" name="Cubo 20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5" name="Cubo 20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6" name="Cubo 20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7" name="Triangolo isoscele 20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8" name="Cubo 20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9" name="Cubo 20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0" name="Cubo 20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1" name="Triangolo isoscele 21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2" name="Cubo 21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3" name="Cubo 21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4" name="Cubo 21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5" name="Cubo 21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6" name="Ovale 21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7" name="Ovale 21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8" name="Ovale 21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9" name="Ovale 21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0" name="Ovale 21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1" name="Ovale 22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5" name="Gruppo 54"/>
              <p:cNvGrpSpPr/>
              <p:nvPr/>
            </p:nvGrpSpPr>
            <p:grpSpPr>
              <a:xfrm>
                <a:off x="5508176" y="4005064"/>
                <a:ext cx="432048" cy="216024"/>
                <a:chOff x="3716736" y="1556792"/>
                <a:chExt cx="4351126" cy="1044797"/>
              </a:xfrm>
            </p:grpSpPr>
            <p:sp>
              <p:nvSpPr>
                <p:cNvPr id="182" name="Cubo 18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3" name="Cubo 18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4" name="Cubo 18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5" name="Cubo 18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6" name="Cubo 18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7" name="Triangolo isoscele 18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8" name="Cubo 18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9" name="Cubo 18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0" name="Cubo 18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1" name="Triangolo isoscele 19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2" name="Cubo 19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3" name="Cubo 19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4" name="Cubo 19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5" name="Cubo 19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6" name="Ovale 19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7" name="Ovale 19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8" name="Ovale 19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9" name="Ovale 19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0" name="Ovale 19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1" name="Ovale 20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6" name="Gruppo 55"/>
              <p:cNvGrpSpPr/>
              <p:nvPr/>
            </p:nvGrpSpPr>
            <p:grpSpPr>
              <a:xfrm>
                <a:off x="5889600" y="4005064"/>
                <a:ext cx="432048" cy="216024"/>
                <a:chOff x="3716736" y="1556792"/>
                <a:chExt cx="4351126" cy="1044797"/>
              </a:xfrm>
            </p:grpSpPr>
            <p:sp>
              <p:nvSpPr>
                <p:cNvPr id="162" name="Cubo 16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3" name="Cubo 16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4" name="Cubo 16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5" name="Cubo 16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6" name="Cubo 16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7" name="Triangolo isoscele 16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8" name="Cubo 16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9" name="Cubo 16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0" name="Cubo 16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1" name="Triangolo isoscele 17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2" name="Cubo 17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3" name="Cubo 17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4" name="Cubo 17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5" name="Cubo 17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6" name="Ovale 17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7" name="Ovale 17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8" name="Ovale 17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9" name="Ovale 17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0" name="Ovale 17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1" name="Ovale 18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7" name="Gruppo 56"/>
              <p:cNvGrpSpPr/>
              <p:nvPr/>
            </p:nvGrpSpPr>
            <p:grpSpPr>
              <a:xfrm>
                <a:off x="6300264" y="4005064"/>
                <a:ext cx="432048" cy="216024"/>
                <a:chOff x="3716736" y="1556792"/>
                <a:chExt cx="4351126" cy="1044797"/>
              </a:xfrm>
            </p:grpSpPr>
            <p:sp>
              <p:nvSpPr>
                <p:cNvPr id="142" name="Cubo 14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3" name="Cubo 14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4" name="Cubo 14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5" name="Cubo 14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6" name="Cubo 14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7" name="Triangolo isoscele 14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8" name="Cubo 14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9" name="Cubo 14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0" name="Cubo 14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1" name="Triangolo isoscele 15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2" name="Cubo 15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3" name="Cubo 15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4" name="Cubo 15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5" name="Cubo 15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6" name="Ovale 15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7" name="Ovale 15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8" name="Ovale 15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9" name="Ovale 15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0" name="Ovale 15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1" name="Ovale 16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8" name="Gruppo 57"/>
              <p:cNvGrpSpPr/>
              <p:nvPr/>
            </p:nvGrpSpPr>
            <p:grpSpPr>
              <a:xfrm>
                <a:off x="6732000" y="4005064"/>
                <a:ext cx="432048" cy="216024"/>
                <a:chOff x="3716736" y="1556792"/>
                <a:chExt cx="4351126" cy="1044797"/>
              </a:xfrm>
            </p:grpSpPr>
            <p:sp>
              <p:nvSpPr>
                <p:cNvPr id="122" name="Cubo 12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3" name="Cubo 12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4" name="Cubo 12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5" name="Cubo 12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6" name="Cubo 12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7" name="Triangolo isoscele 12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8" name="Cubo 12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9" name="Cubo 12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0" name="Cubo 12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1" name="Triangolo isoscele 13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2" name="Cubo 13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3" name="Cubo 13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4" name="Cubo 13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5" name="Cubo 13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6" name="Ovale 13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7" name="Ovale 13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8" name="Ovale 13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9" name="Ovale 13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0" name="Ovale 13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1" name="Ovale 14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9" name="Gruppo 58"/>
              <p:cNvGrpSpPr/>
              <p:nvPr/>
            </p:nvGrpSpPr>
            <p:grpSpPr>
              <a:xfrm>
                <a:off x="7164360" y="4005064"/>
                <a:ext cx="432048" cy="216024"/>
                <a:chOff x="3716736" y="1556792"/>
                <a:chExt cx="4351126" cy="1044797"/>
              </a:xfrm>
            </p:grpSpPr>
            <p:sp>
              <p:nvSpPr>
                <p:cNvPr id="102" name="Cubo 10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3" name="Cubo 10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4" name="Cubo 10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5" name="Cubo 10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6" name="Cubo 10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7" name="Triangolo isoscele 10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8" name="Cubo 10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9" name="Cubo 10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0" name="Cubo 10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1" name="Triangolo isoscele 11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2" name="Cubo 11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3" name="Cubo 11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4" name="Cubo 11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5" name="Cubo 11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6" name="Ovale 11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7" name="Ovale 11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8" name="Ovale 11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9" name="Ovale 11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0" name="Ovale 11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1" name="Ovale 12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60" name="Gruppo 59"/>
              <p:cNvGrpSpPr/>
              <p:nvPr/>
            </p:nvGrpSpPr>
            <p:grpSpPr>
              <a:xfrm rot="10800000">
                <a:off x="7536160" y="4077072"/>
                <a:ext cx="432048" cy="216024"/>
                <a:chOff x="3716736" y="1556792"/>
                <a:chExt cx="4351126" cy="1044797"/>
              </a:xfrm>
            </p:grpSpPr>
            <p:sp>
              <p:nvSpPr>
                <p:cNvPr id="82" name="Cubo 8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3" name="Cubo 8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4" name="Cubo 8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5" name="Cubo 8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6" name="Cubo 8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7" name="Triangolo isoscele 8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8" name="Cubo 8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9" name="Cubo 8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0" name="Cubo 8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1" name="Triangolo isoscele 9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2" name="Cubo 9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3" name="Cubo 9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4" name="Cubo 9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5" name="Cubo 9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6" name="Ovale 9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7" name="Ovale 9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8" name="Ovale 9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9" name="Ovale 9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0" name="Ovale 9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1" name="Ovale 10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61" name="Gruppo 60"/>
              <p:cNvGrpSpPr/>
              <p:nvPr/>
            </p:nvGrpSpPr>
            <p:grpSpPr>
              <a:xfrm rot="10800000">
                <a:off x="7968208" y="4077072"/>
                <a:ext cx="432048" cy="216024"/>
                <a:chOff x="3716736" y="1556792"/>
                <a:chExt cx="4351126" cy="1044797"/>
              </a:xfrm>
            </p:grpSpPr>
            <p:sp>
              <p:nvSpPr>
                <p:cNvPr id="62" name="Cubo 6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 name="Cubo 6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 name="Cubo 6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 name="Cubo 6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 name="Cubo 6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 name="Triangolo isoscele 6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 name="Cubo 6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 name="Cubo 6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 name="Cubo 6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 name="Triangolo isoscele 7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2" name="Cubo 7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3" name="Cubo 7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4" name="Cubo 7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5" name="Cubo 7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6" name="Ovale 7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7" name="Ovale 7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8" name="Ovale 7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9" name="Ovale 7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0" name="Ovale 7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1" name="Ovale 8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grpSp>
          <p:nvGrpSpPr>
            <p:cNvPr id="302" name="Gruppo 301"/>
            <p:cNvGrpSpPr/>
            <p:nvPr/>
          </p:nvGrpSpPr>
          <p:grpSpPr>
            <a:xfrm>
              <a:off x="7896200" y="1628800"/>
              <a:ext cx="2016225" cy="288032"/>
              <a:chOff x="4727848" y="3238686"/>
              <a:chExt cx="3816424" cy="685800"/>
            </a:xfrm>
          </p:grpSpPr>
          <p:cxnSp>
            <p:nvCxnSpPr>
              <p:cNvPr id="303" name="Connettore 2 302"/>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304" name="Gruppo 303"/>
              <p:cNvGrpSpPr/>
              <p:nvPr/>
            </p:nvGrpSpPr>
            <p:grpSpPr>
              <a:xfrm>
                <a:off x="5015880" y="3238686"/>
                <a:ext cx="288032" cy="685800"/>
                <a:chOff x="4223792" y="4869160"/>
                <a:chExt cx="720080" cy="685800"/>
              </a:xfrm>
            </p:grpSpPr>
            <p:sp>
              <p:nvSpPr>
                <p:cNvPr id="335" name="Memoria ad accesso diretto 33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6" name="Ovale 33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05" name="Gruppo 304"/>
              <p:cNvGrpSpPr/>
              <p:nvPr/>
            </p:nvGrpSpPr>
            <p:grpSpPr>
              <a:xfrm>
                <a:off x="5303912" y="3238686"/>
                <a:ext cx="288032" cy="685800"/>
                <a:chOff x="4223792" y="4869160"/>
                <a:chExt cx="720080" cy="685800"/>
              </a:xfrm>
            </p:grpSpPr>
            <p:sp>
              <p:nvSpPr>
                <p:cNvPr id="333" name="Memoria ad accesso diretto 332"/>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4" name="Ovale 33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06" name="Gruppo 305"/>
              <p:cNvGrpSpPr/>
              <p:nvPr/>
            </p:nvGrpSpPr>
            <p:grpSpPr>
              <a:xfrm>
                <a:off x="5591944" y="3238686"/>
                <a:ext cx="288032" cy="685800"/>
                <a:chOff x="4223792" y="4869160"/>
                <a:chExt cx="720080" cy="685800"/>
              </a:xfrm>
            </p:grpSpPr>
            <p:sp>
              <p:nvSpPr>
                <p:cNvPr id="331" name="Memoria ad accesso diretto 330"/>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2" name="Ovale 33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07" name="Gruppo 306"/>
              <p:cNvGrpSpPr/>
              <p:nvPr/>
            </p:nvGrpSpPr>
            <p:grpSpPr>
              <a:xfrm>
                <a:off x="5879976" y="3238686"/>
                <a:ext cx="288032" cy="685800"/>
                <a:chOff x="4223792" y="4869160"/>
                <a:chExt cx="720080" cy="685800"/>
              </a:xfrm>
            </p:grpSpPr>
            <p:sp>
              <p:nvSpPr>
                <p:cNvPr id="329" name="Memoria ad accesso diretto 328"/>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0" name="Ovale 32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08" name="Gruppo 307"/>
              <p:cNvGrpSpPr/>
              <p:nvPr/>
            </p:nvGrpSpPr>
            <p:grpSpPr>
              <a:xfrm>
                <a:off x="6163635" y="3238686"/>
                <a:ext cx="288032" cy="685800"/>
                <a:chOff x="4223792" y="4869160"/>
                <a:chExt cx="720080" cy="685800"/>
              </a:xfrm>
            </p:grpSpPr>
            <p:sp>
              <p:nvSpPr>
                <p:cNvPr id="327" name="Memoria ad accesso diretto 32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8" name="Ovale 32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09" name="Gruppo 308"/>
              <p:cNvGrpSpPr/>
              <p:nvPr/>
            </p:nvGrpSpPr>
            <p:grpSpPr>
              <a:xfrm>
                <a:off x="6456040" y="3238686"/>
                <a:ext cx="288032" cy="685800"/>
                <a:chOff x="4223792" y="4869160"/>
                <a:chExt cx="720080" cy="685800"/>
              </a:xfrm>
            </p:grpSpPr>
            <p:sp>
              <p:nvSpPr>
                <p:cNvPr id="325" name="Memoria ad accesso diretto 32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6" name="Ovale 32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10" name="Gruppo 309"/>
              <p:cNvGrpSpPr/>
              <p:nvPr/>
            </p:nvGrpSpPr>
            <p:grpSpPr>
              <a:xfrm>
                <a:off x="6744072" y="3238686"/>
                <a:ext cx="288032" cy="685800"/>
                <a:chOff x="4223792" y="4869160"/>
                <a:chExt cx="720080" cy="685800"/>
              </a:xfrm>
            </p:grpSpPr>
            <p:sp>
              <p:nvSpPr>
                <p:cNvPr id="323" name="Memoria ad accesso diretto 322"/>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4" name="Ovale 32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11" name="Gruppo 310"/>
              <p:cNvGrpSpPr/>
              <p:nvPr/>
            </p:nvGrpSpPr>
            <p:grpSpPr>
              <a:xfrm>
                <a:off x="7032104" y="3238686"/>
                <a:ext cx="288032" cy="685800"/>
                <a:chOff x="4223792" y="4869160"/>
                <a:chExt cx="720080" cy="685800"/>
              </a:xfrm>
            </p:grpSpPr>
            <p:sp>
              <p:nvSpPr>
                <p:cNvPr id="321" name="Memoria ad accesso diretto 320"/>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2" name="Ovale 32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12" name="Gruppo 311"/>
              <p:cNvGrpSpPr/>
              <p:nvPr/>
            </p:nvGrpSpPr>
            <p:grpSpPr>
              <a:xfrm>
                <a:off x="7608168" y="3238686"/>
                <a:ext cx="288032" cy="685800"/>
                <a:chOff x="4223792" y="4869160"/>
                <a:chExt cx="720080" cy="685800"/>
              </a:xfrm>
            </p:grpSpPr>
            <p:sp>
              <p:nvSpPr>
                <p:cNvPr id="319" name="Memoria ad accesso diretto 318"/>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0" name="Ovale 31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13" name="Gruppo 312"/>
              <p:cNvGrpSpPr/>
              <p:nvPr/>
            </p:nvGrpSpPr>
            <p:grpSpPr>
              <a:xfrm>
                <a:off x="7320136" y="3238686"/>
                <a:ext cx="288032" cy="685800"/>
                <a:chOff x="4223792" y="4869160"/>
                <a:chExt cx="720080" cy="685800"/>
              </a:xfrm>
            </p:grpSpPr>
            <p:sp>
              <p:nvSpPr>
                <p:cNvPr id="317" name="Memoria ad accesso diretto 31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18" name="Ovale 31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14" name="Gruppo 313"/>
              <p:cNvGrpSpPr/>
              <p:nvPr/>
            </p:nvGrpSpPr>
            <p:grpSpPr>
              <a:xfrm>
                <a:off x="7896200" y="3238686"/>
                <a:ext cx="288032" cy="685800"/>
                <a:chOff x="4223792" y="4869160"/>
                <a:chExt cx="720080" cy="685800"/>
              </a:xfrm>
            </p:grpSpPr>
            <p:sp>
              <p:nvSpPr>
                <p:cNvPr id="315" name="Memoria ad accesso diretto 31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16" name="Ovale 31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337" name="Gruppo 336"/>
            <p:cNvGrpSpPr/>
            <p:nvPr/>
          </p:nvGrpSpPr>
          <p:grpSpPr>
            <a:xfrm>
              <a:off x="7536160" y="1628800"/>
              <a:ext cx="288032" cy="216024"/>
              <a:chOff x="5087888" y="1484784"/>
              <a:chExt cx="1332148" cy="216024"/>
            </a:xfrm>
          </p:grpSpPr>
          <p:grpSp>
            <p:nvGrpSpPr>
              <p:cNvPr id="338" name="Gruppo 337"/>
              <p:cNvGrpSpPr/>
              <p:nvPr/>
            </p:nvGrpSpPr>
            <p:grpSpPr>
              <a:xfrm>
                <a:off x="5087888" y="1484784"/>
                <a:ext cx="648072" cy="216024"/>
                <a:chOff x="5087888" y="1484784"/>
                <a:chExt cx="648072" cy="216024"/>
              </a:xfrm>
            </p:grpSpPr>
            <p:sp>
              <p:nvSpPr>
                <p:cNvPr id="345" name="Rettangolo 344"/>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6" name="Rettangolo 345"/>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7" name="Rettangolo 346"/>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8" name="Rettangolo 347"/>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9" name="Rettangolo 348"/>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9" name="Gruppo 338"/>
              <p:cNvGrpSpPr/>
              <p:nvPr/>
            </p:nvGrpSpPr>
            <p:grpSpPr>
              <a:xfrm>
                <a:off x="5771964" y="1484784"/>
                <a:ext cx="648072" cy="216024"/>
                <a:chOff x="5087888" y="1484784"/>
                <a:chExt cx="648072" cy="216024"/>
              </a:xfrm>
            </p:grpSpPr>
            <p:sp>
              <p:nvSpPr>
                <p:cNvPr id="340" name="Rettangolo 339"/>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1" name="Rettangolo 340"/>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2" name="Rettangolo 341"/>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3" name="Rettangolo 342"/>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4" name="Rettangolo 343"/>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350" name="Memoria ad accesso diretto 349"/>
            <p:cNvSpPr/>
            <p:nvPr/>
          </p:nvSpPr>
          <p:spPr>
            <a:xfrm>
              <a:off x="10056440" y="1628800"/>
              <a:ext cx="152168" cy="288032"/>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1" name="Memoria ad accesso diretto 350"/>
            <p:cNvSpPr/>
            <p:nvPr/>
          </p:nvSpPr>
          <p:spPr>
            <a:xfrm>
              <a:off x="10200456" y="1628800"/>
              <a:ext cx="152168" cy="288032"/>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2" name="Cilindro 351"/>
            <p:cNvSpPr/>
            <p:nvPr/>
          </p:nvSpPr>
          <p:spPr>
            <a:xfrm rot="5400000">
              <a:off x="2358444" y="1621940"/>
              <a:ext cx="209164" cy="222884"/>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353" name="Gruppo 352"/>
            <p:cNvGrpSpPr/>
            <p:nvPr/>
          </p:nvGrpSpPr>
          <p:grpSpPr>
            <a:xfrm>
              <a:off x="2567608" y="1628800"/>
              <a:ext cx="288032" cy="216024"/>
              <a:chOff x="5087888" y="1484784"/>
              <a:chExt cx="1332148" cy="216024"/>
            </a:xfrm>
          </p:grpSpPr>
          <p:grpSp>
            <p:nvGrpSpPr>
              <p:cNvPr id="354" name="Gruppo 353"/>
              <p:cNvGrpSpPr/>
              <p:nvPr/>
            </p:nvGrpSpPr>
            <p:grpSpPr>
              <a:xfrm>
                <a:off x="5087888" y="1484784"/>
                <a:ext cx="648072" cy="216024"/>
                <a:chOff x="5087888" y="1484784"/>
                <a:chExt cx="648072" cy="216024"/>
              </a:xfrm>
            </p:grpSpPr>
            <p:sp>
              <p:nvSpPr>
                <p:cNvPr id="361" name="Rettangolo 360"/>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2" name="Rettangolo 361"/>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3" name="Rettangolo 362"/>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4" name="Rettangolo 363"/>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5" name="Rettangolo 364"/>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55" name="Gruppo 354"/>
              <p:cNvGrpSpPr/>
              <p:nvPr/>
            </p:nvGrpSpPr>
            <p:grpSpPr>
              <a:xfrm>
                <a:off x="5771964" y="1484784"/>
                <a:ext cx="648072" cy="216024"/>
                <a:chOff x="5087888" y="1484784"/>
                <a:chExt cx="648072" cy="216024"/>
              </a:xfrm>
            </p:grpSpPr>
            <p:sp>
              <p:nvSpPr>
                <p:cNvPr id="356" name="Rettangolo 355"/>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7" name="Rettangolo 356"/>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8" name="Rettangolo 357"/>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9" name="Rettangolo 358"/>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0" name="Rettangolo 359"/>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366" name="Cilindro 365"/>
            <p:cNvSpPr/>
            <p:nvPr/>
          </p:nvSpPr>
          <p:spPr>
            <a:xfrm rot="5400000">
              <a:off x="7831052" y="1621940"/>
              <a:ext cx="209164" cy="222884"/>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376" name="Gruppo 375"/>
            <p:cNvGrpSpPr/>
            <p:nvPr/>
          </p:nvGrpSpPr>
          <p:grpSpPr>
            <a:xfrm>
              <a:off x="10848528" y="1628800"/>
              <a:ext cx="288032" cy="216024"/>
              <a:chOff x="5087888" y="1484784"/>
              <a:chExt cx="1332148" cy="216024"/>
            </a:xfrm>
          </p:grpSpPr>
          <p:grpSp>
            <p:nvGrpSpPr>
              <p:cNvPr id="377" name="Gruppo 376"/>
              <p:cNvGrpSpPr/>
              <p:nvPr/>
            </p:nvGrpSpPr>
            <p:grpSpPr>
              <a:xfrm>
                <a:off x="5087888" y="1484784"/>
                <a:ext cx="648072" cy="216024"/>
                <a:chOff x="5087888" y="1484784"/>
                <a:chExt cx="648072" cy="216024"/>
              </a:xfrm>
            </p:grpSpPr>
            <p:sp>
              <p:nvSpPr>
                <p:cNvPr id="384" name="Rettangolo 383"/>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5" name="Rettangolo 384"/>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6" name="Rettangolo 385"/>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7" name="Rettangolo 386"/>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8" name="Rettangolo 387"/>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78" name="Gruppo 377"/>
              <p:cNvGrpSpPr/>
              <p:nvPr/>
            </p:nvGrpSpPr>
            <p:grpSpPr>
              <a:xfrm>
                <a:off x="5771964" y="1484784"/>
                <a:ext cx="648072" cy="216024"/>
                <a:chOff x="5087888" y="1484784"/>
                <a:chExt cx="648072" cy="216024"/>
              </a:xfrm>
            </p:grpSpPr>
            <p:sp>
              <p:nvSpPr>
                <p:cNvPr id="379" name="Rettangolo 378"/>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0" name="Rettangolo 379"/>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1" name="Rettangolo 380"/>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2" name="Rettangolo 381"/>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3" name="Rettangolo 382"/>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413" name="Gruppo 412"/>
            <p:cNvGrpSpPr/>
            <p:nvPr/>
          </p:nvGrpSpPr>
          <p:grpSpPr>
            <a:xfrm>
              <a:off x="10416480" y="1628800"/>
              <a:ext cx="370448" cy="216024"/>
              <a:chOff x="4429408" y="2060848"/>
              <a:chExt cx="2304811" cy="767373"/>
            </a:xfrm>
          </p:grpSpPr>
          <p:grpSp>
            <p:nvGrpSpPr>
              <p:cNvPr id="389" name="Gruppo 388"/>
              <p:cNvGrpSpPr/>
              <p:nvPr/>
            </p:nvGrpSpPr>
            <p:grpSpPr>
              <a:xfrm>
                <a:off x="4511824" y="2060848"/>
                <a:ext cx="2180732" cy="655420"/>
                <a:chOff x="3716736" y="1556792"/>
                <a:chExt cx="4351126" cy="1044797"/>
              </a:xfrm>
            </p:grpSpPr>
            <p:sp>
              <p:nvSpPr>
                <p:cNvPr id="390" name="Cubo 38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1" name="Cubo 39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2" name="Cubo 39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3" name="Cubo 39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4" name="Cubo 39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5" name="Triangolo isoscele 39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6" name="Cubo 39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7" name="Cubo 39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8" name="Cubo 39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9" name="Triangolo isoscele 39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0" name="Cubo 39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1" name="Cubo 40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2" name="Cubo 40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3" name="Cubo 40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4" name="Ovale 40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5" name="Ovale 40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6" name="Ovale 40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7" name="Ovale 40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8" name="Ovale 40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9" name="Ovale 40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sp>
            <p:nvSpPr>
              <p:cNvPr id="410" name="Triangolo isoscele 409"/>
              <p:cNvSpPr/>
              <p:nvPr/>
            </p:nvSpPr>
            <p:spPr>
              <a:xfrm rot="7237299" flipH="1" flipV="1">
                <a:off x="4387116" y="2497341"/>
                <a:ext cx="301164" cy="216579"/>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11" name="Triangolo isoscele 410"/>
              <p:cNvSpPr/>
              <p:nvPr/>
            </p:nvSpPr>
            <p:spPr>
              <a:xfrm rot="7237299" flipH="1" flipV="1">
                <a:off x="6475348" y="2569349"/>
                <a:ext cx="301164" cy="216579"/>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sp>
        <p:nvSpPr>
          <p:cNvPr id="419" name="Ovale 418"/>
          <p:cNvSpPr/>
          <p:nvPr/>
        </p:nvSpPr>
        <p:spPr>
          <a:xfrm>
            <a:off x="1925706" y="1970838"/>
            <a:ext cx="432048" cy="432048"/>
          </a:xfrm>
          <a:prstGeom prst="ellipse">
            <a:avLst/>
          </a:prstGeom>
          <a:solidFill>
            <a:srgbClr val="66FF3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0" name="Rettangolo 419"/>
          <p:cNvSpPr/>
          <p:nvPr/>
        </p:nvSpPr>
        <p:spPr>
          <a:xfrm>
            <a:off x="4788025" y="5373216"/>
            <a:ext cx="2488695" cy="369332"/>
          </a:xfrm>
          <a:prstGeom prst="rect">
            <a:avLst/>
          </a:prstGeom>
        </p:spPr>
        <p:txBody>
          <a:bodyPr wrap="none">
            <a:spAutoFit/>
          </a:bodyPr>
          <a:lstStyle/>
          <a:p>
            <a:r>
              <a:rPr lang="it-IT" b="1" dirty="0" err="1">
                <a:solidFill>
                  <a:srgbClr val="0070C0"/>
                </a:solidFill>
                <a:latin typeface="Times New Roman" panose="02020603050405020304" pitchFamily="18" charset="0"/>
                <a:cs typeface="Times New Roman" panose="02020603050405020304" pitchFamily="18" charset="0"/>
              </a:rPr>
              <a:t>Transverse</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phase</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space</a:t>
            </a:r>
            <a:endParaRPr lang="it-IT" b="1" dirty="0">
              <a:solidFill>
                <a:srgbClr val="0070C0"/>
              </a:solidFill>
              <a:latin typeface="Times New Roman" panose="02020603050405020304" pitchFamily="18" charset="0"/>
              <a:cs typeface="Times New Roman" panose="02020603050405020304" pitchFamily="18" charset="0"/>
            </a:endParaRPr>
          </a:p>
        </p:txBody>
      </p:sp>
      <p:sp>
        <p:nvSpPr>
          <p:cNvPr id="421" name="Rettangolo 420"/>
          <p:cNvSpPr/>
          <p:nvPr/>
        </p:nvSpPr>
        <p:spPr>
          <a:xfrm>
            <a:off x="1231200" y="3522150"/>
            <a:ext cx="2106234" cy="156617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2" name="Rettangolo 421"/>
          <p:cNvSpPr/>
          <p:nvPr/>
        </p:nvSpPr>
        <p:spPr>
          <a:xfrm>
            <a:off x="4957200" y="3537012"/>
            <a:ext cx="2106234" cy="156617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 name="CasellaDiTesto 1"/>
          <p:cNvSpPr txBox="1"/>
          <p:nvPr/>
        </p:nvSpPr>
        <p:spPr>
          <a:xfrm>
            <a:off x="5868144" y="2348880"/>
            <a:ext cx="2921056"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Beam</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dynamic</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study</a:t>
            </a:r>
            <a:r>
              <a:rPr lang="it-IT" sz="1350" dirty="0">
                <a:latin typeface="Times New Roman" panose="02020603050405020304" pitchFamily="18" charset="0"/>
                <a:cs typeface="Times New Roman" panose="02020603050405020304" pitchFamily="18" charset="0"/>
              </a:rPr>
              <a:t> made by A. Bacci</a:t>
            </a:r>
          </a:p>
        </p:txBody>
      </p:sp>
      <p:pic>
        <p:nvPicPr>
          <p:cNvPr id="418" name="Picture 417">
            <a:extLst>
              <a:ext uri="{FF2B5EF4-FFF2-40B4-BE49-F238E27FC236}">
                <a16:creationId xmlns:a16="http://schemas.microsoft.com/office/drawing/2014/main" id="{88DFE54D-4329-F044-8103-AA553106BF7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424" name="Footer Placeholder 1">
            <a:extLst>
              <a:ext uri="{FF2B5EF4-FFF2-40B4-BE49-F238E27FC236}">
                <a16:creationId xmlns:a16="http://schemas.microsoft.com/office/drawing/2014/main" id="{62A5C0BB-EFD9-0943-8548-6179C74CCCEA}"/>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967282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1" name="Oggetto 760"/>
          <p:cNvGraphicFramePr>
            <a:graphicFrameLocks noChangeAspect="1"/>
          </p:cNvGraphicFramePr>
          <p:nvPr/>
        </p:nvGraphicFramePr>
        <p:xfrm>
          <a:off x="4564324" y="2442151"/>
          <a:ext cx="3098006" cy="1251440"/>
        </p:xfrm>
        <a:graphic>
          <a:graphicData uri="http://schemas.openxmlformats.org/presentationml/2006/ole">
            <mc:AlternateContent xmlns:mc="http://schemas.openxmlformats.org/markup-compatibility/2006">
              <mc:Choice xmlns:v="urn:schemas-microsoft-com:vml" Requires="v">
                <p:oleObj spid="_x0000_s215745" name="Graph" r:id="rId3" imgW="4131360" imgH="2907360" progId="Origin50.Graph">
                  <p:embed/>
                </p:oleObj>
              </mc:Choice>
              <mc:Fallback>
                <p:oleObj name="Graph" r:id="rId3" imgW="4131360" imgH="2907360" progId="Origin50.Graph">
                  <p:embed/>
                  <p:pic>
                    <p:nvPicPr>
                      <p:cNvPr id="761" name="Oggetto 760"/>
                      <p:cNvPicPr/>
                      <p:nvPr/>
                    </p:nvPicPr>
                    <p:blipFill>
                      <a:blip r:embed="rId4"/>
                      <a:stretch>
                        <a:fillRect/>
                      </a:stretch>
                    </p:blipFill>
                    <p:spPr>
                      <a:xfrm>
                        <a:off x="4564324" y="2442151"/>
                        <a:ext cx="3098006" cy="1251440"/>
                      </a:xfrm>
                      <a:prstGeom prst="rect">
                        <a:avLst/>
                      </a:prstGeom>
                    </p:spPr>
                  </p:pic>
                </p:oleObj>
              </mc:Fallback>
            </mc:AlternateContent>
          </a:graphicData>
        </a:graphic>
      </p:graphicFrame>
      <p:sp>
        <p:nvSpPr>
          <p:cNvPr id="4" name="Titolo 1"/>
          <p:cNvSpPr txBox="1">
            <a:spLocks/>
          </p:cNvSpPr>
          <p:nvPr/>
        </p:nvSpPr>
        <p:spPr>
          <a:xfrm>
            <a:off x="953598"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300" b="1" dirty="0" err="1">
                <a:solidFill>
                  <a:srgbClr val="0070C0"/>
                </a:solidFill>
                <a:latin typeface="Times New Roman" panose="02020603050405020304" pitchFamily="18" charset="0"/>
                <a:cs typeface="Times New Roman" panose="02020603050405020304" pitchFamily="18" charset="0"/>
              </a:rPr>
              <a:t>Beam</a:t>
            </a:r>
            <a:r>
              <a:rPr lang="it-IT" sz="3300" b="1" dirty="0">
                <a:solidFill>
                  <a:srgbClr val="0070C0"/>
                </a:solidFill>
                <a:latin typeface="Times New Roman" panose="02020603050405020304" pitchFamily="18" charset="0"/>
                <a:cs typeface="Times New Roman" panose="02020603050405020304" pitchFamily="18" charset="0"/>
              </a:rPr>
              <a:t> </a:t>
            </a:r>
            <a:r>
              <a:rPr lang="it-IT" sz="3300" b="1" dirty="0" err="1">
                <a:solidFill>
                  <a:srgbClr val="0070C0"/>
                </a:solidFill>
                <a:latin typeface="Times New Roman" panose="02020603050405020304" pitchFamily="18" charset="0"/>
                <a:cs typeface="Times New Roman" panose="02020603050405020304" pitchFamily="18" charset="0"/>
              </a:rPr>
              <a:t>dynamics</a:t>
            </a:r>
            <a:r>
              <a:rPr lang="it-IT" sz="3300" b="1" dirty="0">
                <a:solidFill>
                  <a:srgbClr val="0070C0"/>
                </a:solidFill>
                <a:latin typeface="Times New Roman" panose="02020603050405020304" pitchFamily="18" charset="0"/>
                <a:cs typeface="Times New Roman" panose="02020603050405020304" pitchFamily="18" charset="0"/>
              </a:rPr>
              <a:t> 2: </a:t>
            </a:r>
            <a:r>
              <a:rPr lang="it-IT" sz="3300" b="1" dirty="0" err="1">
                <a:solidFill>
                  <a:srgbClr val="0070C0"/>
                </a:solidFill>
                <a:latin typeface="Times New Roman" panose="02020603050405020304" pitchFamily="18" charset="0"/>
                <a:cs typeface="Times New Roman" panose="02020603050405020304" pitchFamily="18" charset="0"/>
              </a:rPr>
              <a:t>after</a:t>
            </a:r>
            <a:r>
              <a:rPr lang="it-IT" sz="3300" b="1" dirty="0">
                <a:solidFill>
                  <a:srgbClr val="0070C0"/>
                </a:solidFill>
                <a:latin typeface="Times New Roman" panose="02020603050405020304" pitchFamily="18" charset="0"/>
                <a:cs typeface="Times New Roman" panose="02020603050405020304" pitchFamily="18" charset="0"/>
              </a:rPr>
              <a:t> the </a:t>
            </a:r>
            <a:r>
              <a:rPr lang="it-IT" sz="3300" b="1" dirty="0" err="1">
                <a:solidFill>
                  <a:srgbClr val="0070C0"/>
                </a:solidFill>
                <a:latin typeface="Times New Roman" panose="02020603050405020304" pitchFamily="18" charset="0"/>
                <a:cs typeface="Times New Roman" panose="02020603050405020304" pitchFamily="18" charset="0"/>
              </a:rPr>
              <a:t>arc</a:t>
            </a:r>
            <a:r>
              <a:rPr lang="it-IT" sz="3300" b="1" dirty="0">
                <a:solidFill>
                  <a:srgbClr val="0070C0"/>
                </a:solidFill>
                <a:latin typeface="Times New Roman" panose="02020603050405020304" pitchFamily="18" charset="0"/>
                <a:cs typeface="Times New Roman" panose="02020603050405020304" pitchFamily="18" charset="0"/>
              </a:rPr>
              <a:t>, Q=50 </a:t>
            </a:r>
            <a:r>
              <a:rPr lang="it-IT" sz="3300" b="1" dirty="0" err="1">
                <a:solidFill>
                  <a:srgbClr val="0070C0"/>
                </a:solidFill>
                <a:latin typeface="Times New Roman" panose="02020603050405020304" pitchFamily="18" charset="0"/>
                <a:cs typeface="Times New Roman" panose="02020603050405020304" pitchFamily="18" charset="0"/>
              </a:rPr>
              <a:t>pC</a:t>
            </a:r>
            <a:endParaRPr lang="it-IT" sz="3300" b="1" dirty="0">
              <a:solidFill>
                <a:srgbClr val="0070C0"/>
              </a:solidFill>
              <a:latin typeface="Times New Roman" panose="02020603050405020304" pitchFamily="18" charset="0"/>
              <a:cs typeface="Times New Roman" panose="02020603050405020304" pitchFamily="18" charset="0"/>
            </a:endParaRPr>
          </a:p>
        </p:txBody>
      </p:sp>
      <p:sp>
        <p:nvSpPr>
          <p:cNvPr id="5" name="Rettangolo 4"/>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0" name="Callout con freccia in su 359"/>
          <p:cNvSpPr/>
          <p:nvPr/>
        </p:nvSpPr>
        <p:spPr>
          <a:xfrm>
            <a:off x="7164288" y="2294874"/>
            <a:ext cx="648072" cy="486054"/>
          </a:xfrm>
          <a:prstGeom prst="upArrowCallout">
            <a:avLst>
              <a:gd name="adj1" fmla="val 15476"/>
              <a:gd name="adj2" fmla="val 25000"/>
              <a:gd name="adj3" fmla="val 32143"/>
              <a:gd name="adj4" fmla="val 5307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1" name="CasellaDiTesto 360"/>
          <p:cNvSpPr txBox="1"/>
          <p:nvPr/>
        </p:nvSpPr>
        <p:spPr>
          <a:xfrm>
            <a:off x="7218295" y="2456892"/>
            <a:ext cx="616515" cy="369332"/>
          </a:xfrm>
          <a:prstGeom prst="rect">
            <a:avLst/>
          </a:prstGeom>
          <a:noFill/>
        </p:spPr>
        <p:txBody>
          <a:bodyPr wrap="none" rtlCol="0">
            <a:spAutoFit/>
          </a:bodyPr>
          <a:lstStyle/>
          <a:p>
            <a:r>
              <a:rPr lang="it-IT" b="1" dirty="0" err="1">
                <a:solidFill>
                  <a:srgbClr val="0070C0"/>
                </a:solidFill>
                <a:latin typeface="Times New Roman" panose="02020603050405020304" pitchFamily="18" charset="0"/>
                <a:cs typeface="Times New Roman" panose="02020603050405020304" pitchFamily="18" charset="0"/>
              </a:rPr>
              <a:t>here</a:t>
            </a:r>
            <a:endParaRPr lang="it-IT" b="1" dirty="0">
              <a:solidFill>
                <a:srgbClr val="0070C0"/>
              </a:solidFill>
              <a:latin typeface="Times New Roman" panose="02020603050405020304" pitchFamily="18" charset="0"/>
              <a:cs typeface="Times New Roman" panose="02020603050405020304" pitchFamily="18" charset="0"/>
            </a:endParaRPr>
          </a:p>
        </p:txBody>
      </p:sp>
      <p:grpSp>
        <p:nvGrpSpPr>
          <p:cNvPr id="362" name="Gruppo 361"/>
          <p:cNvGrpSpPr/>
          <p:nvPr/>
        </p:nvGrpSpPr>
        <p:grpSpPr>
          <a:xfrm>
            <a:off x="467544" y="2024844"/>
            <a:ext cx="7992888" cy="216024"/>
            <a:chOff x="479376" y="1628800"/>
            <a:chExt cx="10657184" cy="288032"/>
          </a:xfrm>
        </p:grpSpPr>
        <p:cxnSp>
          <p:nvCxnSpPr>
            <p:cNvPr id="373" name="Connettore 2 372"/>
            <p:cNvCxnSpPr>
              <a:endCxn id="376" idx="0"/>
            </p:cNvCxnSpPr>
            <p:nvPr/>
          </p:nvCxnSpPr>
          <p:spPr>
            <a:xfrm>
              <a:off x="9840416" y="1772816"/>
              <a:ext cx="578492" cy="48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363" name="Gruppo 362"/>
            <p:cNvGrpSpPr/>
            <p:nvPr/>
          </p:nvGrpSpPr>
          <p:grpSpPr>
            <a:xfrm>
              <a:off x="479376" y="1628800"/>
              <a:ext cx="2016224" cy="288032"/>
              <a:chOff x="4727848" y="3238686"/>
              <a:chExt cx="3816424" cy="685800"/>
            </a:xfrm>
          </p:grpSpPr>
          <p:cxnSp>
            <p:nvCxnSpPr>
              <p:cNvPr id="720" name="Connettore 2 719"/>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721" name="Gruppo 720"/>
              <p:cNvGrpSpPr/>
              <p:nvPr/>
            </p:nvGrpSpPr>
            <p:grpSpPr>
              <a:xfrm>
                <a:off x="5015880" y="3238686"/>
                <a:ext cx="288032" cy="685800"/>
                <a:chOff x="4223792" y="4869160"/>
                <a:chExt cx="720080" cy="685800"/>
              </a:xfrm>
            </p:grpSpPr>
            <p:sp>
              <p:nvSpPr>
                <p:cNvPr id="752" name="Memoria ad accesso diretto 75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53" name="Ovale 75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2" name="Gruppo 721"/>
              <p:cNvGrpSpPr/>
              <p:nvPr/>
            </p:nvGrpSpPr>
            <p:grpSpPr>
              <a:xfrm>
                <a:off x="5303912" y="3238686"/>
                <a:ext cx="288032" cy="685800"/>
                <a:chOff x="4223792" y="4869160"/>
                <a:chExt cx="720080" cy="685800"/>
              </a:xfrm>
            </p:grpSpPr>
            <p:sp>
              <p:nvSpPr>
                <p:cNvPr id="750" name="Memoria ad accesso diretto 74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51" name="Ovale 75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3" name="Gruppo 722"/>
              <p:cNvGrpSpPr/>
              <p:nvPr/>
            </p:nvGrpSpPr>
            <p:grpSpPr>
              <a:xfrm>
                <a:off x="5591944" y="3238686"/>
                <a:ext cx="288032" cy="685800"/>
                <a:chOff x="4223792" y="4869160"/>
                <a:chExt cx="720080" cy="685800"/>
              </a:xfrm>
            </p:grpSpPr>
            <p:sp>
              <p:nvSpPr>
                <p:cNvPr id="748" name="Memoria ad accesso diretto 74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49" name="Ovale 74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4" name="Gruppo 723"/>
              <p:cNvGrpSpPr/>
              <p:nvPr/>
            </p:nvGrpSpPr>
            <p:grpSpPr>
              <a:xfrm>
                <a:off x="5879976" y="3238686"/>
                <a:ext cx="288032" cy="685800"/>
                <a:chOff x="4223792" y="4869160"/>
                <a:chExt cx="720080" cy="685800"/>
              </a:xfrm>
            </p:grpSpPr>
            <p:sp>
              <p:nvSpPr>
                <p:cNvPr id="746" name="Memoria ad accesso diretto 74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47" name="Ovale 74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5" name="Gruppo 724"/>
              <p:cNvGrpSpPr/>
              <p:nvPr/>
            </p:nvGrpSpPr>
            <p:grpSpPr>
              <a:xfrm>
                <a:off x="6163635" y="3238686"/>
                <a:ext cx="288032" cy="685800"/>
                <a:chOff x="4223792" y="4869160"/>
                <a:chExt cx="720080" cy="685800"/>
              </a:xfrm>
            </p:grpSpPr>
            <p:sp>
              <p:nvSpPr>
                <p:cNvPr id="744" name="Memoria ad accesso diretto 74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45" name="Ovale 74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6" name="Gruppo 725"/>
              <p:cNvGrpSpPr/>
              <p:nvPr/>
            </p:nvGrpSpPr>
            <p:grpSpPr>
              <a:xfrm>
                <a:off x="6456040" y="3238686"/>
                <a:ext cx="288032" cy="685800"/>
                <a:chOff x="4223792" y="4869160"/>
                <a:chExt cx="720080" cy="685800"/>
              </a:xfrm>
            </p:grpSpPr>
            <p:sp>
              <p:nvSpPr>
                <p:cNvPr id="742" name="Memoria ad accesso diretto 74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43" name="Ovale 74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7" name="Gruppo 726"/>
              <p:cNvGrpSpPr/>
              <p:nvPr/>
            </p:nvGrpSpPr>
            <p:grpSpPr>
              <a:xfrm>
                <a:off x="6744072" y="3238686"/>
                <a:ext cx="288032" cy="685800"/>
                <a:chOff x="4223792" y="4869160"/>
                <a:chExt cx="720080" cy="685800"/>
              </a:xfrm>
            </p:grpSpPr>
            <p:sp>
              <p:nvSpPr>
                <p:cNvPr id="740" name="Memoria ad accesso diretto 73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41" name="Ovale 74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8" name="Gruppo 727"/>
              <p:cNvGrpSpPr/>
              <p:nvPr/>
            </p:nvGrpSpPr>
            <p:grpSpPr>
              <a:xfrm>
                <a:off x="7032104" y="3238686"/>
                <a:ext cx="288032" cy="685800"/>
                <a:chOff x="4223792" y="4869160"/>
                <a:chExt cx="720080" cy="685800"/>
              </a:xfrm>
            </p:grpSpPr>
            <p:sp>
              <p:nvSpPr>
                <p:cNvPr id="738" name="Memoria ad accesso diretto 73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39" name="Ovale 73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9" name="Gruppo 728"/>
              <p:cNvGrpSpPr/>
              <p:nvPr/>
            </p:nvGrpSpPr>
            <p:grpSpPr>
              <a:xfrm>
                <a:off x="7608168" y="3238686"/>
                <a:ext cx="288032" cy="685800"/>
                <a:chOff x="4223792" y="4869160"/>
                <a:chExt cx="720080" cy="685800"/>
              </a:xfrm>
            </p:grpSpPr>
            <p:sp>
              <p:nvSpPr>
                <p:cNvPr id="736" name="Memoria ad accesso diretto 73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37" name="Ovale 73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30" name="Gruppo 729"/>
              <p:cNvGrpSpPr/>
              <p:nvPr/>
            </p:nvGrpSpPr>
            <p:grpSpPr>
              <a:xfrm>
                <a:off x="7320136" y="3238686"/>
                <a:ext cx="288032" cy="685800"/>
                <a:chOff x="4223792" y="4869160"/>
                <a:chExt cx="720080" cy="685800"/>
              </a:xfrm>
            </p:grpSpPr>
            <p:sp>
              <p:nvSpPr>
                <p:cNvPr id="734" name="Memoria ad accesso diretto 73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35" name="Ovale 73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31" name="Gruppo 730"/>
              <p:cNvGrpSpPr/>
              <p:nvPr/>
            </p:nvGrpSpPr>
            <p:grpSpPr>
              <a:xfrm>
                <a:off x="7896200" y="3238686"/>
                <a:ext cx="288032" cy="685800"/>
                <a:chOff x="4223792" y="4869160"/>
                <a:chExt cx="720080" cy="685800"/>
              </a:xfrm>
            </p:grpSpPr>
            <p:sp>
              <p:nvSpPr>
                <p:cNvPr id="732" name="Memoria ad accesso diretto 73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33" name="Ovale 73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364" name="Gruppo 363"/>
            <p:cNvGrpSpPr/>
            <p:nvPr/>
          </p:nvGrpSpPr>
          <p:grpSpPr>
            <a:xfrm>
              <a:off x="2855640" y="1628800"/>
              <a:ext cx="4680520" cy="288032"/>
              <a:chOff x="3503712" y="4005064"/>
              <a:chExt cx="4896544" cy="288032"/>
            </a:xfrm>
          </p:grpSpPr>
          <p:grpSp>
            <p:nvGrpSpPr>
              <p:cNvPr id="468" name="Gruppo 467"/>
              <p:cNvGrpSpPr/>
              <p:nvPr/>
            </p:nvGrpSpPr>
            <p:grpSpPr>
              <a:xfrm rot="10800000">
                <a:off x="3503712" y="4077072"/>
                <a:ext cx="432048" cy="216024"/>
                <a:chOff x="3716736" y="1556792"/>
                <a:chExt cx="4351126" cy="1044797"/>
              </a:xfrm>
            </p:grpSpPr>
            <p:sp>
              <p:nvSpPr>
                <p:cNvPr id="700" name="Cubo 69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1" name="Cubo 70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2" name="Cubo 70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3" name="Cubo 70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4" name="Cubo 70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5" name="Triangolo isoscele 70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6" name="Cubo 70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7" name="Cubo 70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8" name="Cubo 70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9" name="Triangolo isoscele 70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0" name="Cubo 70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1" name="Cubo 71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2" name="Cubo 71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3" name="Cubo 71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4" name="Ovale 71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5" name="Ovale 71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6" name="Ovale 71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7" name="Ovale 71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8" name="Ovale 71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9" name="Ovale 71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69" name="Gruppo 468"/>
              <p:cNvGrpSpPr/>
              <p:nvPr/>
            </p:nvGrpSpPr>
            <p:grpSpPr>
              <a:xfrm rot="10800000">
                <a:off x="3924000" y="4077072"/>
                <a:ext cx="432048" cy="216024"/>
                <a:chOff x="3716736" y="1556792"/>
                <a:chExt cx="4351126" cy="1044797"/>
              </a:xfrm>
            </p:grpSpPr>
            <p:sp>
              <p:nvSpPr>
                <p:cNvPr id="680" name="Cubo 67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1" name="Cubo 68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2" name="Cubo 68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3" name="Cubo 68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4" name="Cubo 68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5" name="Triangolo isoscele 68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6" name="Cubo 68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7" name="Cubo 68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8" name="Cubo 68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9" name="Triangolo isoscele 68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0" name="Cubo 68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1" name="Cubo 69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2" name="Cubo 69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3" name="Cubo 69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4" name="Ovale 69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5" name="Ovale 69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6" name="Ovale 69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7" name="Ovale 69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8" name="Ovale 69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9" name="Ovale 69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0" name="Gruppo 469"/>
              <p:cNvGrpSpPr/>
              <p:nvPr/>
            </p:nvGrpSpPr>
            <p:grpSpPr>
              <a:xfrm>
                <a:off x="4295800" y="4005064"/>
                <a:ext cx="432048" cy="216024"/>
                <a:chOff x="3716736" y="1556792"/>
                <a:chExt cx="4351126" cy="1044797"/>
              </a:xfrm>
            </p:grpSpPr>
            <p:sp>
              <p:nvSpPr>
                <p:cNvPr id="660" name="Cubo 65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1" name="Cubo 66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2" name="Cubo 66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3" name="Cubo 66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4" name="Cubo 66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5" name="Triangolo isoscele 66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6" name="Cubo 66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7" name="Cubo 66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8" name="Cubo 66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9" name="Triangolo isoscele 66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0" name="Cubo 66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1" name="Cubo 67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2" name="Cubo 67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3" name="Cubo 67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4" name="Ovale 67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5" name="Ovale 67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6" name="Ovale 67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7" name="Ovale 67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8" name="Ovale 67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9" name="Ovale 67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1" name="Gruppo 470"/>
              <p:cNvGrpSpPr/>
              <p:nvPr/>
            </p:nvGrpSpPr>
            <p:grpSpPr>
              <a:xfrm>
                <a:off x="4680000" y="4005064"/>
                <a:ext cx="432048" cy="216024"/>
                <a:chOff x="3716736" y="1556792"/>
                <a:chExt cx="4351126" cy="1044797"/>
              </a:xfrm>
            </p:grpSpPr>
            <p:sp>
              <p:nvSpPr>
                <p:cNvPr id="640" name="Cubo 63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1" name="Cubo 64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2" name="Cubo 64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3" name="Cubo 64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4" name="Cubo 64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5" name="Triangolo isoscele 64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6" name="Cubo 64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7" name="Cubo 64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8" name="Cubo 64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9" name="Triangolo isoscele 64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0" name="Cubo 64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1" name="Cubo 65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2" name="Cubo 65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3" name="Cubo 65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4" name="Ovale 65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5" name="Ovale 65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6" name="Ovale 65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7" name="Ovale 65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8" name="Ovale 65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9" name="Ovale 65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2" name="Gruppo 471"/>
              <p:cNvGrpSpPr/>
              <p:nvPr/>
            </p:nvGrpSpPr>
            <p:grpSpPr>
              <a:xfrm>
                <a:off x="5087888" y="4005064"/>
                <a:ext cx="432048" cy="216024"/>
                <a:chOff x="3716736" y="1556792"/>
                <a:chExt cx="4351126" cy="1044797"/>
              </a:xfrm>
            </p:grpSpPr>
            <p:sp>
              <p:nvSpPr>
                <p:cNvPr id="620" name="Cubo 61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1" name="Cubo 62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2" name="Cubo 62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3" name="Cubo 62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4" name="Cubo 62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5" name="Triangolo isoscele 62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6" name="Cubo 62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7" name="Cubo 62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8" name="Cubo 62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9" name="Triangolo isoscele 62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0" name="Cubo 62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1" name="Cubo 63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2" name="Cubo 63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3" name="Cubo 63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4" name="Ovale 63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5" name="Ovale 63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6" name="Ovale 63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7" name="Ovale 63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8" name="Ovale 63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9" name="Ovale 63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3" name="Gruppo 472"/>
              <p:cNvGrpSpPr/>
              <p:nvPr/>
            </p:nvGrpSpPr>
            <p:grpSpPr>
              <a:xfrm>
                <a:off x="5508176" y="4005064"/>
                <a:ext cx="432048" cy="216024"/>
                <a:chOff x="3716736" y="1556792"/>
                <a:chExt cx="4351126" cy="1044797"/>
              </a:xfrm>
            </p:grpSpPr>
            <p:sp>
              <p:nvSpPr>
                <p:cNvPr id="600" name="Cubo 59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1" name="Cubo 60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2" name="Cubo 60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3" name="Cubo 60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4" name="Cubo 60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5" name="Triangolo isoscele 60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6" name="Cubo 60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7" name="Cubo 60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8" name="Cubo 60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9" name="Triangolo isoscele 60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0" name="Cubo 60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1" name="Cubo 61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2" name="Cubo 61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3" name="Cubo 61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4" name="Ovale 61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5" name="Ovale 61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6" name="Ovale 61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7" name="Ovale 61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8" name="Ovale 61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9" name="Ovale 61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4" name="Gruppo 473"/>
              <p:cNvGrpSpPr/>
              <p:nvPr/>
            </p:nvGrpSpPr>
            <p:grpSpPr>
              <a:xfrm>
                <a:off x="5889600" y="4005064"/>
                <a:ext cx="432048" cy="216024"/>
                <a:chOff x="3716736" y="1556792"/>
                <a:chExt cx="4351126" cy="1044797"/>
              </a:xfrm>
            </p:grpSpPr>
            <p:sp>
              <p:nvSpPr>
                <p:cNvPr id="580" name="Cubo 57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1" name="Cubo 58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2" name="Cubo 58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3" name="Cubo 58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4" name="Cubo 58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5" name="Triangolo isoscele 58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6" name="Cubo 58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7" name="Cubo 58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8" name="Cubo 58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9" name="Triangolo isoscele 58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0" name="Cubo 58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1" name="Cubo 59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2" name="Cubo 59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3" name="Cubo 59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4" name="Ovale 59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5" name="Ovale 59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6" name="Ovale 59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7" name="Ovale 59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8" name="Ovale 59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9" name="Ovale 59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5" name="Gruppo 474"/>
              <p:cNvGrpSpPr/>
              <p:nvPr/>
            </p:nvGrpSpPr>
            <p:grpSpPr>
              <a:xfrm>
                <a:off x="6300264" y="4005064"/>
                <a:ext cx="432048" cy="216024"/>
                <a:chOff x="3716736" y="1556792"/>
                <a:chExt cx="4351126" cy="1044797"/>
              </a:xfrm>
            </p:grpSpPr>
            <p:sp>
              <p:nvSpPr>
                <p:cNvPr id="560" name="Cubo 55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1" name="Cubo 56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2" name="Cubo 56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3" name="Cubo 56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4" name="Cubo 56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5" name="Triangolo isoscele 56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6" name="Cubo 56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7" name="Cubo 56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8" name="Cubo 56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9" name="Triangolo isoscele 56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0" name="Cubo 56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1" name="Cubo 57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2" name="Cubo 57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3" name="Cubo 57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4" name="Ovale 57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5" name="Ovale 57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6" name="Ovale 57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7" name="Ovale 57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8" name="Ovale 57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9" name="Ovale 57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6" name="Gruppo 475"/>
              <p:cNvGrpSpPr/>
              <p:nvPr/>
            </p:nvGrpSpPr>
            <p:grpSpPr>
              <a:xfrm>
                <a:off x="6732000" y="4005064"/>
                <a:ext cx="432048" cy="216024"/>
                <a:chOff x="3716736" y="1556792"/>
                <a:chExt cx="4351126" cy="1044797"/>
              </a:xfrm>
            </p:grpSpPr>
            <p:sp>
              <p:nvSpPr>
                <p:cNvPr id="540" name="Cubo 53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1" name="Cubo 54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2" name="Cubo 54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3" name="Cubo 54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4" name="Cubo 54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5" name="Triangolo isoscele 54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6" name="Cubo 54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7" name="Cubo 54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8" name="Cubo 54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9" name="Triangolo isoscele 54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0" name="Cubo 54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1" name="Cubo 55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2" name="Cubo 55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3" name="Cubo 55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4" name="Ovale 55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5" name="Ovale 55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6" name="Ovale 55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7" name="Ovale 55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8" name="Ovale 55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9" name="Ovale 55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7" name="Gruppo 476"/>
              <p:cNvGrpSpPr/>
              <p:nvPr/>
            </p:nvGrpSpPr>
            <p:grpSpPr>
              <a:xfrm>
                <a:off x="7164360" y="4005064"/>
                <a:ext cx="432048" cy="216024"/>
                <a:chOff x="3716736" y="1556792"/>
                <a:chExt cx="4351126" cy="1044797"/>
              </a:xfrm>
            </p:grpSpPr>
            <p:sp>
              <p:nvSpPr>
                <p:cNvPr id="520" name="Cubo 51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1" name="Cubo 52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2" name="Cubo 52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3" name="Cubo 52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4" name="Cubo 52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5" name="Triangolo isoscele 52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6" name="Cubo 52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7" name="Cubo 52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8" name="Cubo 52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9" name="Triangolo isoscele 52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0" name="Cubo 52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1" name="Cubo 53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2" name="Cubo 53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3" name="Cubo 53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4" name="Ovale 53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5" name="Ovale 53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6" name="Ovale 53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7" name="Ovale 53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8" name="Ovale 53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9" name="Ovale 53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8" name="Gruppo 477"/>
              <p:cNvGrpSpPr/>
              <p:nvPr/>
            </p:nvGrpSpPr>
            <p:grpSpPr>
              <a:xfrm rot="10800000">
                <a:off x="7536160" y="4077072"/>
                <a:ext cx="432048" cy="216024"/>
                <a:chOff x="3716736" y="1556792"/>
                <a:chExt cx="4351126" cy="1044797"/>
              </a:xfrm>
            </p:grpSpPr>
            <p:sp>
              <p:nvSpPr>
                <p:cNvPr id="500" name="Cubo 49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1" name="Cubo 50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2" name="Cubo 50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3" name="Cubo 50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4" name="Cubo 50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5" name="Triangolo isoscele 50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6" name="Cubo 50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7" name="Cubo 50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8" name="Cubo 50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9" name="Triangolo isoscele 50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0" name="Cubo 50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1" name="Cubo 51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2" name="Cubo 51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3" name="Cubo 51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4" name="Ovale 51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5" name="Ovale 51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6" name="Ovale 51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7" name="Ovale 51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8" name="Ovale 51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9" name="Ovale 51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9" name="Gruppo 478"/>
              <p:cNvGrpSpPr/>
              <p:nvPr/>
            </p:nvGrpSpPr>
            <p:grpSpPr>
              <a:xfrm rot="10800000">
                <a:off x="7968208" y="4077072"/>
                <a:ext cx="432048" cy="216024"/>
                <a:chOff x="3716736" y="1556792"/>
                <a:chExt cx="4351126" cy="1044797"/>
              </a:xfrm>
            </p:grpSpPr>
            <p:sp>
              <p:nvSpPr>
                <p:cNvPr id="480" name="Cubo 47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1" name="Cubo 48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2" name="Cubo 48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3" name="Cubo 48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4" name="Cubo 48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5" name="Triangolo isoscele 48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6" name="Cubo 48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7" name="Cubo 48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8" name="Cubo 48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9" name="Triangolo isoscele 48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0" name="Cubo 48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1" name="Cubo 49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2" name="Cubo 49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3" name="Cubo 49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4" name="Ovale 49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5" name="Ovale 49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6" name="Ovale 49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7" name="Ovale 49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8" name="Ovale 49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9" name="Ovale 49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grpSp>
          <p:nvGrpSpPr>
            <p:cNvPr id="365" name="Gruppo 364"/>
            <p:cNvGrpSpPr/>
            <p:nvPr/>
          </p:nvGrpSpPr>
          <p:grpSpPr>
            <a:xfrm>
              <a:off x="7896200" y="1628800"/>
              <a:ext cx="2016225" cy="288032"/>
              <a:chOff x="4727848" y="3238686"/>
              <a:chExt cx="3816424" cy="685800"/>
            </a:xfrm>
          </p:grpSpPr>
          <p:cxnSp>
            <p:nvCxnSpPr>
              <p:cNvPr id="434" name="Connettore 2 433"/>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435" name="Gruppo 434"/>
              <p:cNvGrpSpPr/>
              <p:nvPr/>
            </p:nvGrpSpPr>
            <p:grpSpPr>
              <a:xfrm>
                <a:off x="5015880" y="3238686"/>
                <a:ext cx="288032" cy="685800"/>
                <a:chOff x="4223792" y="4869160"/>
                <a:chExt cx="720080" cy="685800"/>
              </a:xfrm>
            </p:grpSpPr>
            <p:sp>
              <p:nvSpPr>
                <p:cNvPr id="466" name="Memoria ad accesso diretto 46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67" name="Ovale 46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36" name="Gruppo 435"/>
              <p:cNvGrpSpPr/>
              <p:nvPr/>
            </p:nvGrpSpPr>
            <p:grpSpPr>
              <a:xfrm>
                <a:off x="5303912" y="3238686"/>
                <a:ext cx="288032" cy="685800"/>
                <a:chOff x="4223792" y="4869160"/>
                <a:chExt cx="720080" cy="685800"/>
              </a:xfrm>
            </p:grpSpPr>
            <p:sp>
              <p:nvSpPr>
                <p:cNvPr id="464" name="Memoria ad accesso diretto 46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65" name="Ovale 46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37" name="Gruppo 436"/>
              <p:cNvGrpSpPr/>
              <p:nvPr/>
            </p:nvGrpSpPr>
            <p:grpSpPr>
              <a:xfrm>
                <a:off x="5591944" y="3238686"/>
                <a:ext cx="288032" cy="685800"/>
                <a:chOff x="4223792" y="4869160"/>
                <a:chExt cx="720080" cy="685800"/>
              </a:xfrm>
            </p:grpSpPr>
            <p:sp>
              <p:nvSpPr>
                <p:cNvPr id="462" name="Memoria ad accesso diretto 46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63" name="Ovale 46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38" name="Gruppo 437"/>
              <p:cNvGrpSpPr/>
              <p:nvPr/>
            </p:nvGrpSpPr>
            <p:grpSpPr>
              <a:xfrm>
                <a:off x="5879976" y="3238686"/>
                <a:ext cx="288032" cy="685800"/>
                <a:chOff x="4223792" y="4869160"/>
                <a:chExt cx="720080" cy="685800"/>
              </a:xfrm>
            </p:grpSpPr>
            <p:sp>
              <p:nvSpPr>
                <p:cNvPr id="460" name="Memoria ad accesso diretto 45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61" name="Ovale 46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39" name="Gruppo 438"/>
              <p:cNvGrpSpPr/>
              <p:nvPr/>
            </p:nvGrpSpPr>
            <p:grpSpPr>
              <a:xfrm>
                <a:off x="6163635" y="3238686"/>
                <a:ext cx="288032" cy="685800"/>
                <a:chOff x="4223792" y="4869160"/>
                <a:chExt cx="720080" cy="685800"/>
              </a:xfrm>
            </p:grpSpPr>
            <p:sp>
              <p:nvSpPr>
                <p:cNvPr id="458" name="Memoria ad accesso diretto 45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59" name="Ovale 45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40" name="Gruppo 439"/>
              <p:cNvGrpSpPr/>
              <p:nvPr/>
            </p:nvGrpSpPr>
            <p:grpSpPr>
              <a:xfrm>
                <a:off x="6456040" y="3238686"/>
                <a:ext cx="288032" cy="685800"/>
                <a:chOff x="4223792" y="4869160"/>
                <a:chExt cx="720080" cy="685800"/>
              </a:xfrm>
            </p:grpSpPr>
            <p:sp>
              <p:nvSpPr>
                <p:cNvPr id="456" name="Memoria ad accesso diretto 45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57" name="Ovale 45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41" name="Gruppo 440"/>
              <p:cNvGrpSpPr/>
              <p:nvPr/>
            </p:nvGrpSpPr>
            <p:grpSpPr>
              <a:xfrm>
                <a:off x="6744072" y="3238686"/>
                <a:ext cx="288032" cy="685800"/>
                <a:chOff x="4223792" y="4869160"/>
                <a:chExt cx="720080" cy="685800"/>
              </a:xfrm>
            </p:grpSpPr>
            <p:sp>
              <p:nvSpPr>
                <p:cNvPr id="454" name="Memoria ad accesso diretto 45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55" name="Ovale 45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42" name="Gruppo 441"/>
              <p:cNvGrpSpPr/>
              <p:nvPr/>
            </p:nvGrpSpPr>
            <p:grpSpPr>
              <a:xfrm>
                <a:off x="7032104" y="3238686"/>
                <a:ext cx="288032" cy="685800"/>
                <a:chOff x="4223792" y="4869160"/>
                <a:chExt cx="720080" cy="685800"/>
              </a:xfrm>
            </p:grpSpPr>
            <p:sp>
              <p:nvSpPr>
                <p:cNvPr id="452" name="Memoria ad accesso diretto 45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53" name="Ovale 45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43" name="Gruppo 442"/>
              <p:cNvGrpSpPr/>
              <p:nvPr/>
            </p:nvGrpSpPr>
            <p:grpSpPr>
              <a:xfrm>
                <a:off x="7608168" y="3238686"/>
                <a:ext cx="288032" cy="685800"/>
                <a:chOff x="4223792" y="4869160"/>
                <a:chExt cx="720080" cy="685800"/>
              </a:xfrm>
            </p:grpSpPr>
            <p:sp>
              <p:nvSpPr>
                <p:cNvPr id="450" name="Memoria ad accesso diretto 44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51" name="Ovale 45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44" name="Gruppo 443"/>
              <p:cNvGrpSpPr/>
              <p:nvPr/>
            </p:nvGrpSpPr>
            <p:grpSpPr>
              <a:xfrm>
                <a:off x="7320136" y="3238686"/>
                <a:ext cx="288032" cy="685800"/>
                <a:chOff x="4223792" y="4869160"/>
                <a:chExt cx="720080" cy="685800"/>
              </a:xfrm>
            </p:grpSpPr>
            <p:sp>
              <p:nvSpPr>
                <p:cNvPr id="448" name="Memoria ad accesso diretto 44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49" name="Ovale 44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45" name="Gruppo 444"/>
              <p:cNvGrpSpPr/>
              <p:nvPr/>
            </p:nvGrpSpPr>
            <p:grpSpPr>
              <a:xfrm>
                <a:off x="7896200" y="3238686"/>
                <a:ext cx="288032" cy="685800"/>
                <a:chOff x="4223792" y="4869160"/>
                <a:chExt cx="720080" cy="685800"/>
              </a:xfrm>
            </p:grpSpPr>
            <p:sp>
              <p:nvSpPr>
                <p:cNvPr id="446" name="Memoria ad accesso diretto 44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47" name="Ovale 44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366" name="Gruppo 365"/>
            <p:cNvGrpSpPr/>
            <p:nvPr/>
          </p:nvGrpSpPr>
          <p:grpSpPr>
            <a:xfrm>
              <a:off x="7536160" y="1628800"/>
              <a:ext cx="288032" cy="216024"/>
              <a:chOff x="5087888" y="1484784"/>
              <a:chExt cx="1332148" cy="216024"/>
            </a:xfrm>
          </p:grpSpPr>
          <p:grpSp>
            <p:nvGrpSpPr>
              <p:cNvPr id="422" name="Gruppo 421"/>
              <p:cNvGrpSpPr/>
              <p:nvPr/>
            </p:nvGrpSpPr>
            <p:grpSpPr>
              <a:xfrm>
                <a:off x="5087888" y="1484784"/>
                <a:ext cx="648072" cy="216024"/>
                <a:chOff x="5087888" y="1484784"/>
                <a:chExt cx="648072" cy="216024"/>
              </a:xfrm>
            </p:grpSpPr>
            <p:sp>
              <p:nvSpPr>
                <p:cNvPr id="429" name="Rettangolo 428"/>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30" name="Rettangolo 429"/>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31" name="Rettangolo 430"/>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32" name="Rettangolo 431"/>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33" name="Rettangolo 432"/>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23" name="Gruppo 422"/>
              <p:cNvGrpSpPr/>
              <p:nvPr/>
            </p:nvGrpSpPr>
            <p:grpSpPr>
              <a:xfrm>
                <a:off x="5771964" y="1484784"/>
                <a:ext cx="648072" cy="216024"/>
                <a:chOff x="5087888" y="1484784"/>
                <a:chExt cx="648072" cy="216024"/>
              </a:xfrm>
            </p:grpSpPr>
            <p:sp>
              <p:nvSpPr>
                <p:cNvPr id="424" name="Rettangolo 423"/>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5" name="Rettangolo 424"/>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6" name="Rettangolo 425"/>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7" name="Rettangolo 426"/>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8" name="Rettangolo 427"/>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367" name="Memoria ad accesso diretto 366"/>
            <p:cNvSpPr/>
            <p:nvPr/>
          </p:nvSpPr>
          <p:spPr>
            <a:xfrm>
              <a:off x="10056440" y="1628800"/>
              <a:ext cx="152168" cy="288032"/>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8" name="Memoria ad accesso diretto 367"/>
            <p:cNvSpPr/>
            <p:nvPr/>
          </p:nvSpPr>
          <p:spPr>
            <a:xfrm>
              <a:off x="10200456" y="1628800"/>
              <a:ext cx="152168" cy="288032"/>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9" name="Cilindro 368"/>
            <p:cNvSpPr/>
            <p:nvPr/>
          </p:nvSpPr>
          <p:spPr>
            <a:xfrm rot="5400000">
              <a:off x="2358444" y="1621940"/>
              <a:ext cx="209164" cy="222884"/>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370" name="Gruppo 369"/>
            <p:cNvGrpSpPr/>
            <p:nvPr/>
          </p:nvGrpSpPr>
          <p:grpSpPr>
            <a:xfrm>
              <a:off x="2567608" y="1628800"/>
              <a:ext cx="288032" cy="216024"/>
              <a:chOff x="5087888" y="1484784"/>
              <a:chExt cx="1332148" cy="216024"/>
            </a:xfrm>
          </p:grpSpPr>
          <p:grpSp>
            <p:nvGrpSpPr>
              <p:cNvPr id="410" name="Gruppo 409"/>
              <p:cNvGrpSpPr/>
              <p:nvPr/>
            </p:nvGrpSpPr>
            <p:grpSpPr>
              <a:xfrm>
                <a:off x="5087888" y="1484784"/>
                <a:ext cx="648072" cy="216024"/>
                <a:chOff x="5087888" y="1484784"/>
                <a:chExt cx="648072" cy="216024"/>
              </a:xfrm>
            </p:grpSpPr>
            <p:sp>
              <p:nvSpPr>
                <p:cNvPr id="417" name="Rettangolo 416"/>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8" name="Rettangolo 417"/>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9" name="Rettangolo 418"/>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0" name="Rettangolo 419"/>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1" name="Rettangolo 420"/>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11" name="Gruppo 410"/>
              <p:cNvGrpSpPr/>
              <p:nvPr/>
            </p:nvGrpSpPr>
            <p:grpSpPr>
              <a:xfrm>
                <a:off x="5771964" y="1484784"/>
                <a:ext cx="648072" cy="216024"/>
                <a:chOff x="5087888" y="1484784"/>
                <a:chExt cx="648072" cy="216024"/>
              </a:xfrm>
            </p:grpSpPr>
            <p:sp>
              <p:nvSpPr>
                <p:cNvPr id="412" name="Rettangolo 411"/>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3" name="Rettangolo 412"/>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4" name="Rettangolo 413"/>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5" name="Rettangolo 414"/>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6" name="Rettangolo 415"/>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371" name="Cilindro 370"/>
            <p:cNvSpPr/>
            <p:nvPr/>
          </p:nvSpPr>
          <p:spPr>
            <a:xfrm rot="5400000">
              <a:off x="7831052" y="1621940"/>
              <a:ext cx="209164" cy="222884"/>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372" name="Gruppo 371"/>
            <p:cNvGrpSpPr/>
            <p:nvPr/>
          </p:nvGrpSpPr>
          <p:grpSpPr>
            <a:xfrm>
              <a:off x="10848528" y="1628800"/>
              <a:ext cx="288032" cy="216024"/>
              <a:chOff x="5087888" y="1484784"/>
              <a:chExt cx="1332148" cy="216024"/>
            </a:xfrm>
          </p:grpSpPr>
          <p:grpSp>
            <p:nvGrpSpPr>
              <p:cNvPr id="398" name="Gruppo 397"/>
              <p:cNvGrpSpPr/>
              <p:nvPr/>
            </p:nvGrpSpPr>
            <p:grpSpPr>
              <a:xfrm>
                <a:off x="5087888" y="1484784"/>
                <a:ext cx="648072" cy="216024"/>
                <a:chOff x="5087888" y="1484784"/>
                <a:chExt cx="648072" cy="216024"/>
              </a:xfrm>
            </p:grpSpPr>
            <p:sp>
              <p:nvSpPr>
                <p:cNvPr id="405" name="Rettangolo 404"/>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6" name="Rettangolo 405"/>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7" name="Rettangolo 406"/>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8" name="Rettangolo 407"/>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9" name="Rettangolo 408"/>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99" name="Gruppo 398"/>
              <p:cNvGrpSpPr/>
              <p:nvPr/>
            </p:nvGrpSpPr>
            <p:grpSpPr>
              <a:xfrm>
                <a:off x="5771964" y="1484784"/>
                <a:ext cx="648072" cy="216024"/>
                <a:chOff x="5087888" y="1484784"/>
                <a:chExt cx="648072" cy="216024"/>
              </a:xfrm>
            </p:grpSpPr>
            <p:sp>
              <p:nvSpPr>
                <p:cNvPr id="400" name="Rettangolo 399"/>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1" name="Rettangolo 400"/>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2" name="Rettangolo 401"/>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3" name="Rettangolo 402"/>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4" name="Rettangolo 403"/>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374" name="Gruppo 373"/>
            <p:cNvGrpSpPr/>
            <p:nvPr/>
          </p:nvGrpSpPr>
          <p:grpSpPr>
            <a:xfrm>
              <a:off x="10416480" y="1628800"/>
              <a:ext cx="370448" cy="216024"/>
              <a:chOff x="4429408" y="2060848"/>
              <a:chExt cx="2304811" cy="767373"/>
            </a:xfrm>
          </p:grpSpPr>
          <p:grpSp>
            <p:nvGrpSpPr>
              <p:cNvPr id="375" name="Gruppo 374"/>
              <p:cNvGrpSpPr/>
              <p:nvPr/>
            </p:nvGrpSpPr>
            <p:grpSpPr>
              <a:xfrm>
                <a:off x="4511824" y="2060848"/>
                <a:ext cx="2180732" cy="655420"/>
                <a:chOff x="3716736" y="1556792"/>
                <a:chExt cx="4351126" cy="1044797"/>
              </a:xfrm>
            </p:grpSpPr>
            <p:sp>
              <p:nvSpPr>
                <p:cNvPr id="378" name="Cubo 377"/>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9" name="Cubo 378"/>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0" name="Cubo 379"/>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1" name="Cubo 380"/>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2" name="Cubo 381"/>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3" name="Triangolo isoscele 382"/>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4" name="Cubo 383"/>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5" name="Cubo 384"/>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6" name="Cubo 385"/>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7" name="Triangolo isoscele 386"/>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8" name="Cubo 387"/>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9" name="Cubo 388"/>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0" name="Cubo 389"/>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1" name="Cubo 390"/>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2" name="Ovale 391"/>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3" name="Ovale 392"/>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4" name="Ovale 393"/>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5" name="Ovale 394"/>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6" name="Ovale 395"/>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7" name="Ovale 396"/>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sp>
            <p:nvSpPr>
              <p:cNvPr id="376" name="Triangolo isoscele 375"/>
              <p:cNvSpPr/>
              <p:nvPr/>
            </p:nvSpPr>
            <p:spPr>
              <a:xfrm rot="7237299" flipH="1" flipV="1">
                <a:off x="4387116" y="2497341"/>
                <a:ext cx="301164" cy="216579"/>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7" name="Triangolo isoscele 376"/>
              <p:cNvSpPr/>
              <p:nvPr/>
            </p:nvSpPr>
            <p:spPr>
              <a:xfrm rot="7237299" flipH="1" flipV="1">
                <a:off x="6475348" y="2569349"/>
                <a:ext cx="301164" cy="216579"/>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cxnSp>
        <p:nvCxnSpPr>
          <p:cNvPr id="755" name="Connettore 2 754"/>
          <p:cNvCxnSpPr/>
          <p:nvPr/>
        </p:nvCxnSpPr>
        <p:spPr>
          <a:xfrm>
            <a:off x="8190402" y="2132856"/>
            <a:ext cx="433869" cy="36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aphicFrame>
        <p:nvGraphicFramePr>
          <p:cNvPr id="756" name="Oggetto 755"/>
          <p:cNvGraphicFramePr>
            <a:graphicFrameLocks noChangeAspect="1"/>
          </p:cNvGraphicFramePr>
          <p:nvPr/>
        </p:nvGraphicFramePr>
        <p:xfrm>
          <a:off x="683569" y="3266982"/>
          <a:ext cx="3098006" cy="2180035"/>
        </p:xfrm>
        <a:graphic>
          <a:graphicData uri="http://schemas.openxmlformats.org/presentationml/2006/ole">
            <mc:AlternateContent xmlns:mc="http://schemas.openxmlformats.org/markup-compatibility/2006">
              <mc:Choice xmlns:v="urn:schemas-microsoft-com:vml" Requires="v">
                <p:oleObj spid="_x0000_s215746" name="Graph" r:id="rId6" imgW="4131360" imgH="2907360" progId="Origin50.Graph">
                  <p:embed/>
                </p:oleObj>
              </mc:Choice>
              <mc:Fallback>
                <p:oleObj name="Graph" r:id="rId6" imgW="4131360" imgH="2907360" progId="Origin50.Graph">
                  <p:embed/>
                  <p:pic>
                    <p:nvPicPr>
                      <p:cNvPr id="756" name="Oggetto 755"/>
                      <p:cNvPicPr/>
                      <p:nvPr/>
                    </p:nvPicPr>
                    <p:blipFill>
                      <a:blip r:embed="rId7"/>
                      <a:stretch>
                        <a:fillRect/>
                      </a:stretch>
                    </p:blipFill>
                    <p:spPr>
                      <a:xfrm>
                        <a:off x="683569" y="3266982"/>
                        <a:ext cx="3098006" cy="2180035"/>
                      </a:xfrm>
                      <a:prstGeom prst="rect">
                        <a:avLst/>
                      </a:prstGeom>
                    </p:spPr>
                  </p:pic>
                </p:oleObj>
              </mc:Fallback>
            </mc:AlternateContent>
          </a:graphicData>
        </a:graphic>
      </p:graphicFrame>
      <p:graphicFrame>
        <p:nvGraphicFramePr>
          <p:cNvPr id="757" name="Oggetto 756"/>
          <p:cNvGraphicFramePr>
            <a:graphicFrameLocks noChangeAspect="1"/>
          </p:cNvGraphicFramePr>
          <p:nvPr/>
        </p:nvGraphicFramePr>
        <p:xfrm>
          <a:off x="683569" y="2456892"/>
          <a:ext cx="3098006" cy="1296144"/>
        </p:xfrm>
        <a:graphic>
          <a:graphicData uri="http://schemas.openxmlformats.org/presentationml/2006/ole">
            <mc:AlternateContent xmlns:mc="http://schemas.openxmlformats.org/markup-compatibility/2006">
              <mc:Choice xmlns:v="urn:schemas-microsoft-com:vml" Requires="v">
                <p:oleObj spid="_x0000_s215747" name="Graph" r:id="rId8" imgW="4131360" imgH="2907360" progId="Origin50.Graph">
                  <p:embed/>
                </p:oleObj>
              </mc:Choice>
              <mc:Fallback>
                <p:oleObj name="Graph" r:id="rId8" imgW="4131360" imgH="2907360" progId="Origin50.Graph">
                  <p:embed/>
                  <p:pic>
                    <p:nvPicPr>
                      <p:cNvPr id="757" name="Oggetto 756"/>
                      <p:cNvPicPr/>
                      <p:nvPr/>
                    </p:nvPicPr>
                    <p:blipFill>
                      <a:blip r:embed="rId9"/>
                      <a:stretch>
                        <a:fillRect/>
                      </a:stretch>
                    </p:blipFill>
                    <p:spPr>
                      <a:xfrm>
                        <a:off x="683569" y="2456892"/>
                        <a:ext cx="3098006" cy="1296144"/>
                      </a:xfrm>
                      <a:prstGeom prst="rect">
                        <a:avLst/>
                      </a:prstGeom>
                    </p:spPr>
                  </p:pic>
                </p:oleObj>
              </mc:Fallback>
            </mc:AlternateContent>
          </a:graphicData>
        </a:graphic>
      </p:graphicFrame>
      <p:graphicFrame>
        <p:nvGraphicFramePr>
          <p:cNvPr id="758" name="Oggetto 757"/>
          <p:cNvGraphicFramePr>
            <a:graphicFrameLocks noChangeAspect="1"/>
          </p:cNvGraphicFramePr>
          <p:nvPr/>
        </p:nvGraphicFramePr>
        <p:xfrm>
          <a:off x="3113838" y="3316951"/>
          <a:ext cx="1242138" cy="2169542"/>
        </p:xfrm>
        <a:graphic>
          <a:graphicData uri="http://schemas.openxmlformats.org/presentationml/2006/ole">
            <mc:AlternateContent xmlns:mc="http://schemas.openxmlformats.org/markup-compatibility/2006">
              <mc:Choice xmlns:v="urn:schemas-microsoft-com:vml" Requires="v">
                <p:oleObj spid="_x0000_s215748" name="Graph" r:id="rId10" imgW="4131360" imgH="2907360" progId="Origin50.Graph">
                  <p:embed/>
                </p:oleObj>
              </mc:Choice>
              <mc:Fallback>
                <p:oleObj name="Graph" r:id="rId10" imgW="4131360" imgH="2907360" progId="Origin50.Graph">
                  <p:embed/>
                  <p:pic>
                    <p:nvPicPr>
                      <p:cNvPr id="758" name="Oggetto 757"/>
                      <p:cNvPicPr/>
                      <p:nvPr/>
                    </p:nvPicPr>
                    <p:blipFill>
                      <a:blip r:embed="rId11"/>
                      <a:stretch>
                        <a:fillRect/>
                      </a:stretch>
                    </p:blipFill>
                    <p:spPr>
                      <a:xfrm>
                        <a:off x="3113838" y="3316951"/>
                        <a:ext cx="1242138" cy="2169542"/>
                      </a:xfrm>
                      <a:prstGeom prst="rect">
                        <a:avLst/>
                      </a:prstGeom>
                    </p:spPr>
                  </p:pic>
                </p:oleObj>
              </mc:Fallback>
            </mc:AlternateContent>
          </a:graphicData>
        </a:graphic>
      </p:graphicFrame>
      <p:graphicFrame>
        <p:nvGraphicFramePr>
          <p:cNvPr id="759" name="Oggetto 758"/>
          <p:cNvGraphicFramePr>
            <a:graphicFrameLocks noChangeAspect="1"/>
          </p:cNvGraphicFramePr>
          <p:nvPr/>
        </p:nvGraphicFramePr>
        <p:xfrm>
          <a:off x="4572001" y="3212976"/>
          <a:ext cx="3098006" cy="2180035"/>
        </p:xfrm>
        <a:graphic>
          <a:graphicData uri="http://schemas.openxmlformats.org/presentationml/2006/ole">
            <mc:AlternateContent xmlns:mc="http://schemas.openxmlformats.org/markup-compatibility/2006">
              <mc:Choice xmlns:v="urn:schemas-microsoft-com:vml" Requires="v">
                <p:oleObj spid="_x0000_s215749" name="Graph" r:id="rId12" imgW="4131360" imgH="2907360" progId="Origin50.Graph">
                  <p:embed/>
                </p:oleObj>
              </mc:Choice>
              <mc:Fallback>
                <p:oleObj name="Graph" r:id="rId12" imgW="4131360" imgH="2907360" progId="Origin50.Graph">
                  <p:embed/>
                  <p:pic>
                    <p:nvPicPr>
                      <p:cNvPr id="759" name="Oggetto 758"/>
                      <p:cNvPicPr/>
                      <p:nvPr/>
                    </p:nvPicPr>
                    <p:blipFill>
                      <a:blip r:embed="rId13"/>
                      <a:stretch>
                        <a:fillRect/>
                      </a:stretch>
                    </p:blipFill>
                    <p:spPr>
                      <a:xfrm>
                        <a:off x="4572001" y="3212976"/>
                        <a:ext cx="3098006" cy="2180035"/>
                      </a:xfrm>
                      <a:prstGeom prst="rect">
                        <a:avLst/>
                      </a:prstGeom>
                    </p:spPr>
                  </p:pic>
                </p:oleObj>
              </mc:Fallback>
            </mc:AlternateContent>
          </a:graphicData>
        </a:graphic>
      </p:graphicFrame>
      <p:graphicFrame>
        <p:nvGraphicFramePr>
          <p:cNvPr id="762" name="Oggetto 761"/>
          <p:cNvGraphicFramePr>
            <a:graphicFrameLocks noChangeAspect="1"/>
          </p:cNvGraphicFramePr>
          <p:nvPr/>
        </p:nvGraphicFramePr>
        <p:xfrm>
          <a:off x="7056276" y="3212976"/>
          <a:ext cx="918102" cy="2180035"/>
        </p:xfrm>
        <a:graphic>
          <a:graphicData uri="http://schemas.openxmlformats.org/presentationml/2006/ole">
            <mc:AlternateContent xmlns:mc="http://schemas.openxmlformats.org/markup-compatibility/2006">
              <mc:Choice xmlns:v="urn:schemas-microsoft-com:vml" Requires="v">
                <p:oleObj spid="_x0000_s215750" name="Graph" r:id="rId14" imgW="4131360" imgH="2907360" progId="Origin50.Graph">
                  <p:embed/>
                </p:oleObj>
              </mc:Choice>
              <mc:Fallback>
                <p:oleObj name="Graph" r:id="rId14" imgW="4131360" imgH="2907360" progId="Origin50.Graph">
                  <p:embed/>
                  <p:pic>
                    <p:nvPicPr>
                      <p:cNvPr id="762" name="Oggetto 761"/>
                      <p:cNvPicPr/>
                      <p:nvPr/>
                    </p:nvPicPr>
                    <p:blipFill>
                      <a:blip r:embed="rId15"/>
                      <a:stretch>
                        <a:fillRect/>
                      </a:stretch>
                    </p:blipFill>
                    <p:spPr>
                      <a:xfrm>
                        <a:off x="7056276" y="3212976"/>
                        <a:ext cx="918102" cy="2180035"/>
                      </a:xfrm>
                      <a:prstGeom prst="rect">
                        <a:avLst/>
                      </a:prstGeom>
                    </p:spPr>
                  </p:pic>
                </p:oleObj>
              </mc:Fallback>
            </mc:AlternateContent>
          </a:graphicData>
        </a:graphic>
      </p:graphicFrame>
      <p:sp>
        <p:nvSpPr>
          <p:cNvPr id="763" name="CasellaDiTesto 762"/>
          <p:cNvSpPr txBox="1"/>
          <p:nvPr/>
        </p:nvSpPr>
        <p:spPr>
          <a:xfrm>
            <a:off x="3059832" y="2888940"/>
            <a:ext cx="1093633" cy="300082"/>
          </a:xfrm>
          <a:prstGeom prst="rect">
            <a:avLst/>
          </a:prstGeom>
          <a:noFill/>
        </p:spPr>
        <p:txBody>
          <a:bodyPr wrap="none" rtlCol="0">
            <a:spAutoFit/>
          </a:bodyPr>
          <a:lstStyle/>
          <a:p>
            <a:r>
              <a:rPr lang="it-IT" sz="1350" b="1" dirty="0" err="1">
                <a:latin typeface="Times New Roman" panose="02020603050405020304" pitchFamily="18" charset="0"/>
                <a:cs typeface="Times New Roman" panose="02020603050405020304" pitchFamily="18" charset="0"/>
              </a:rPr>
              <a:t>I</a:t>
            </a:r>
            <a:r>
              <a:rPr lang="it-IT" sz="1350" b="1" baseline="-25000" dirty="0" err="1">
                <a:latin typeface="Times New Roman" panose="02020603050405020304" pitchFamily="18" charset="0"/>
                <a:cs typeface="Times New Roman" panose="02020603050405020304" pitchFamily="18" charset="0"/>
              </a:rPr>
              <a:t>peak</a:t>
            </a:r>
            <a:r>
              <a:rPr lang="it-IT" sz="1350" b="1" dirty="0">
                <a:latin typeface="Times New Roman" panose="02020603050405020304" pitchFamily="18" charset="0"/>
                <a:cs typeface="Times New Roman" panose="02020603050405020304" pitchFamily="18" charset="0"/>
              </a:rPr>
              <a:t>=1600 A</a:t>
            </a:r>
          </a:p>
        </p:txBody>
      </p:sp>
      <p:sp>
        <p:nvSpPr>
          <p:cNvPr id="764" name="CasellaDiTesto 763"/>
          <p:cNvSpPr txBox="1"/>
          <p:nvPr/>
        </p:nvSpPr>
        <p:spPr>
          <a:xfrm>
            <a:off x="3059832" y="3158970"/>
            <a:ext cx="899605" cy="300082"/>
          </a:xfrm>
          <a:prstGeom prst="rect">
            <a:avLst/>
          </a:prstGeom>
          <a:noFill/>
        </p:spPr>
        <p:txBody>
          <a:bodyPr wrap="none" rtlCol="0">
            <a:spAutoFit/>
          </a:bodyPr>
          <a:lstStyle/>
          <a:p>
            <a:r>
              <a:rPr lang="it-IT" sz="1350" b="1" dirty="0" err="1">
                <a:latin typeface="Symbol" panose="05050102010706020507" pitchFamily="18" charset="2"/>
                <a:cs typeface="Times New Roman" panose="02020603050405020304" pitchFamily="18" charset="0"/>
              </a:rPr>
              <a:t>s</a:t>
            </a:r>
            <a:r>
              <a:rPr lang="it-IT" sz="1350" b="1" baseline="-25000" dirty="0" err="1">
                <a:latin typeface="Times New Roman" panose="02020603050405020304" pitchFamily="18" charset="0"/>
                <a:cs typeface="Times New Roman" panose="02020603050405020304" pitchFamily="18" charset="0"/>
              </a:rPr>
              <a:t>z</a:t>
            </a:r>
            <a:r>
              <a:rPr lang="it-IT" sz="1350" b="1" dirty="0">
                <a:latin typeface="Times New Roman" panose="02020603050405020304" pitchFamily="18" charset="0"/>
                <a:cs typeface="Times New Roman" panose="02020603050405020304" pitchFamily="18" charset="0"/>
              </a:rPr>
              <a:t>=20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765" name="CasellaDiTesto 764"/>
          <p:cNvSpPr txBox="1"/>
          <p:nvPr/>
        </p:nvSpPr>
        <p:spPr>
          <a:xfrm>
            <a:off x="2033718" y="4455319"/>
            <a:ext cx="1439818" cy="300082"/>
          </a:xfrm>
          <a:prstGeom prst="rect">
            <a:avLst/>
          </a:prstGeom>
          <a:noFill/>
        </p:spPr>
        <p:txBody>
          <a:bodyPr wrap="none" rtlCol="0">
            <a:spAutoFit/>
          </a:bodyPr>
          <a:lstStyle/>
          <a:p>
            <a:r>
              <a:rPr lang="it-IT" sz="1350" b="1" dirty="0">
                <a:latin typeface="Symbol" panose="05050102010706020507" pitchFamily="18" charset="2"/>
                <a:cs typeface="Times New Roman" panose="02020603050405020304" pitchFamily="18" charset="0"/>
              </a:rPr>
              <a:t>D</a:t>
            </a:r>
            <a:r>
              <a:rPr lang="it-IT" sz="1350" b="1" dirty="0">
                <a:latin typeface="Times New Roman" panose="02020603050405020304" pitchFamily="18" charset="0"/>
                <a:cs typeface="Times New Roman" panose="02020603050405020304" pitchFamily="18" charset="0"/>
              </a:rPr>
              <a:t>E/&lt;E&gt;=3.6 10</a:t>
            </a:r>
            <a:r>
              <a:rPr lang="it-IT" sz="1350" b="1" baseline="30000" dirty="0">
                <a:latin typeface="Times New Roman" panose="02020603050405020304" pitchFamily="18" charset="0"/>
                <a:cs typeface="Times New Roman" panose="02020603050405020304" pitchFamily="18" charset="0"/>
              </a:rPr>
              <a:t>-4</a:t>
            </a:r>
            <a:r>
              <a:rPr lang="it-IT" sz="1350" b="1" dirty="0">
                <a:latin typeface="Times New Roman" panose="02020603050405020304" pitchFamily="18" charset="0"/>
                <a:cs typeface="Times New Roman" panose="02020603050405020304" pitchFamily="18" charset="0"/>
              </a:rPr>
              <a:t> </a:t>
            </a:r>
          </a:p>
        </p:txBody>
      </p:sp>
      <p:sp>
        <p:nvSpPr>
          <p:cNvPr id="766" name="CasellaDiTesto 765"/>
          <p:cNvSpPr txBox="1"/>
          <p:nvPr/>
        </p:nvSpPr>
        <p:spPr>
          <a:xfrm>
            <a:off x="7218294" y="2888940"/>
            <a:ext cx="862737" cy="300082"/>
          </a:xfrm>
          <a:prstGeom prst="rect">
            <a:avLst/>
          </a:prstGeom>
          <a:noFill/>
        </p:spPr>
        <p:txBody>
          <a:bodyPr wrap="none" rtlCol="0">
            <a:spAutoFit/>
          </a:bodyPr>
          <a:lstStyle/>
          <a:p>
            <a:r>
              <a:rPr lang="it-IT" sz="1350" b="1" dirty="0" err="1">
                <a:latin typeface="Symbol" panose="05050102010706020507" pitchFamily="18" charset="2"/>
                <a:cs typeface="Times New Roman" panose="02020603050405020304" pitchFamily="18" charset="0"/>
              </a:rPr>
              <a:t>s</a:t>
            </a:r>
            <a:r>
              <a:rPr lang="it-IT" sz="1350" b="1" baseline="-25000" dirty="0" err="1">
                <a:latin typeface="Times New Roman" panose="02020603050405020304" pitchFamily="18" charset="0"/>
                <a:cs typeface="Times New Roman" panose="02020603050405020304" pitchFamily="18" charset="0"/>
              </a:rPr>
              <a:t>x</a:t>
            </a:r>
            <a:r>
              <a:rPr lang="it-IT" sz="1350" b="1" dirty="0">
                <a:latin typeface="Times New Roman" panose="02020603050405020304" pitchFamily="18" charset="0"/>
                <a:cs typeface="Times New Roman" panose="02020603050405020304" pitchFamily="18" charset="0"/>
              </a:rPr>
              <a:t>=52</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767" name="CasellaDiTesto 766"/>
          <p:cNvSpPr txBox="1"/>
          <p:nvPr/>
        </p:nvSpPr>
        <p:spPr>
          <a:xfrm>
            <a:off x="7272300" y="4617132"/>
            <a:ext cx="1078566" cy="300082"/>
          </a:xfrm>
          <a:prstGeom prst="rect">
            <a:avLst/>
          </a:prstGeom>
          <a:noFill/>
        </p:spPr>
        <p:txBody>
          <a:bodyPr wrap="square" rtlCol="0">
            <a:spAutoFit/>
          </a:bodyPr>
          <a:lstStyle/>
          <a:p>
            <a:r>
              <a:rPr lang="it-IT" sz="1350" b="1" dirty="0" err="1">
                <a:latin typeface="Symbol" panose="05050102010706020507" pitchFamily="18" charset="2"/>
                <a:cs typeface="Times New Roman" panose="02020603050405020304" pitchFamily="18" charset="0"/>
              </a:rPr>
              <a:t>e</a:t>
            </a:r>
            <a:r>
              <a:rPr lang="it-IT" sz="1350" b="1" baseline="-25000" dirty="0" err="1">
                <a:latin typeface="Times New Roman" panose="02020603050405020304" pitchFamily="18" charset="0"/>
                <a:cs typeface="Times New Roman" panose="02020603050405020304" pitchFamily="18" charset="0"/>
              </a:rPr>
              <a:t>n,x</a:t>
            </a:r>
            <a:r>
              <a:rPr lang="it-IT" sz="1350" b="1" dirty="0">
                <a:latin typeface="Times New Roman" panose="02020603050405020304" pitchFamily="18" charset="0"/>
                <a:cs typeface="Times New Roman" panose="02020603050405020304" pitchFamily="18" charset="0"/>
              </a:rPr>
              <a:t>=1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768" name="CasellaDiTesto 767"/>
          <p:cNvSpPr txBox="1"/>
          <p:nvPr/>
        </p:nvSpPr>
        <p:spPr>
          <a:xfrm>
            <a:off x="7272300" y="5265204"/>
            <a:ext cx="1035861" cy="300082"/>
          </a:xfrm>
          <a:prstGeom prst="rect">
            <a:avLst/>
          </a:prstGeom>
          <a:noFill/>
        </p:spPr>
        <p:txBody>
          <a:bodyPr wrap="none" rtlCol="0">
            <a:spAutoFit/>
          </a:bodyPr>
          <a:lstStyle/>
          <a:p>
            <a:r>
              <a:rPr lang="it-IT" sz="1350" b="1" dirty="0" err="1">
                <a:latin typeface="Symbol" panose="05050102010706020507" pitchFamily="18" charset="2"/>
                <a:cs typeface="Times New Roman" panose="02020603050405020304" pitchFamily="18" charset="0"/>
              </a:rPr>
              <a:t>s</a:t>
            </a:r>
            <a:r>
              <a:rPr lang="it-IT" sz="1350" b="1" baseline="-25000" dirty="0" err="1">
                <a:latin typeface="Times New Roman" panose="02020603050405020304" pitchFamily="18" charset="0"/>
                <a:cs typeface="Times New Roman" panose="02020603050405020304" pitchFamily="18" charset="0"/>
              </a:rPr>
              <a:t>y</a:t>
            </a:r>
            <a:r>
              <a:rPr lang="it-IT" sz="1350" b="1" dirty="0">
                <a:latin typeface="Times New Roman" panose="02020603050405020304" pitchFamily="18" charset="0"/>
                <a:cs typeface="Times New Roman" panose="02020603050405020304" pitchFamily="18" charset="0"/>
              </a:rPr>
              <a:t>=14.5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769" name="CasellaDiTesto 768"/>
          <p:cNvSpPr txBox="1"/>
          <p:nvPr/>
        </p:nvSpPr>
        <p:spPr>
          <a:xfrm>
            <a:off x="7272300" y="5535234"/>
            <a:ext cx="1078566" cy="300082"/>
          </a:xfrm>
          <a:prstGeom prst="rect">
            <a:avLst/>
          </a:prstGeom>
          <a:noFill/>
        </p:spPr>
        <p:txBody>
          <a:bodyPr wrap="square" rtlCol="0">
            <a:spAutoFit/>
          </a:bodyPr>
          <a:lstStyle/>
          <a:p>
            <a:r>
              <a:rPr lang="it-IT" sz="1350" b="1" dirty="0" err="1">
                <a:latin typeface="Symbol" panose="05050102010706020507" pitchFamily="18" charset="2"/>
                <a:cs typeface="Times New Roman" panose="02020603050405020304" pitchFamily="18" charset="0"/>
              </a:rPr>
              <a:t>e</a:t>
            </a:r>
            <a:r>
              <a:rPr lang="it-IT" sz="1350" b="1" baseline="-25000" dirty="0" err="1">
                <a:latin typeface="Times New Roman" panose="02020603050405020304" pitchFamily="18" charset="0"/>
                <a:cs typeface="Times New Roman" panose="02020603050405020304" pitchFamily="18" charset="0"/>
              </a:rPr>
              <a:t>n,y</a:t>
            </a:r>
            <a:r>
              <a:rPr lang="it-IT" sz="1350" b="1" dirty="0">
                <a:latin typeface="Times New Roman" panose="02020603050405020304" pitchFamily="18" charset="0"/>
                <a:cs typeface="Times New Roman" panose="02020603050405020304" pitchFamily="18" charset="0"/>
              </a:rPr>
              <a:t>=0.2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770" name="Ovale 769"/>
          <p:cNvSpPr/>
          <p:nvPr/>
        </p:nvSpPr>
        <p:spPr>
          <a:xfrm>
            <a:off x="7272300" y="1916832"/>
            <a:ext cx="432048" cy="432048"/>
          </a:xfrm>
          <a:prstGeom prst="ellipse">
            <a:avLst/>
          </a:prstGeom>
          <a:solidFill>
            <a:srgbClr val="66FF3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71" name="CasellaDiTesto 770"/>
          <p:cNvSpPr txBox="1"/>
          <p:nvPr/>
        </p:nvSpPr>
        <p:spPr>
          <a:xfrm>
            <a:off x="1331641" y="5427222"/>
            <a:ext cx="2685351" cy="369332"/>
          </a:xfrm>
          <a:prstGeom prst="rect">
            <a:avLst/>
          </a:prstGeom>
          <a:noFill/>
        </p:spPr>
        <p:txBody>
          <a:bodyPr wrap="none" rtlCol="0">
            <a:spAutoFit/>
          </a:bodyPr>
          <a:lstStyle/>
          <a:p>
            <a:r>
              <a:rPr lang="it-IT" b="1" dirty="0" err="1">
                <a:solidFill>
                  <a:srgbClr val="FF0000"/>
                </a:solidFill>
                <a:latin typeface="Times New Roman" panose="02020603050405020304" pitchFamily="18" charset="0"/>
                <a:cs typeface="Times New Roman" panose="02020603050405020304" pitchFamily="18" charset="0"/>
              </a:rPr>
              <a:t>Longitudinal</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phase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space</a:t>
            </a:r>
            <a:endParaRPr lang="it-IT" b="1" dirty="0">
              <a:solidFill>
                <a:srgbClr val="FF0000"/>
              </a:solidFill>
              <a:latin typeface="Times New Roman" panose="02020603050405020304" pitchFamily="18" charset="0"/>
              <a:cs typeface="Times New Roman" panose="02020603050405020304" pitchFamily="18" charset="0"/>
            </a:endParaRPr>
          </a:p>
        </p:txBody>
      </p:sp>
      <p:sp>
        <p:nvSpPr>
          <p:cNvPr id="772" name="CasellaDiTesto 771"/>
          <p:cNvSpPr txBox="1"/>
          <p:nvPr/>
        </p:nvSpPr>
        <p:spPr>
          <a:xfrm>
            <a:off x="4950043" y="5427222"/>
            <a:ext cx="2488695" cy="369332"/>
          </a:xfrm>
          <a:prstGeom prst="rect">
            <a:avLst/>
          </a:prstGeom>
          <a:noFill/>
        </p:spPr>
        <p:txBody>
          <a:bodyPr wrap="none" rtlCol="0">
            <a:spAutoFit/>
          </a:bodyPr>
          <a:lstStyle/>
          <a:p>
            <a:r>
              <a:rPr lang="it-IT" b="1" dirty="0" err="1">
                <a:solidFill>
                  <a:srgbClr val="0070C0"/>
                </a:solidFill>
                <a:latin typeface="Times New Roman" panose="02020603050405020304" pitchFamily="18" charset="0"/>
                <a:cs typeface="Times New Roman" panose="02020603050405020304" pitchFamily="18" charset="0"/>
              </a:rPr>
              <a:t>Transverse</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phase</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space</a:t>
            </a:r>
            <a:endParaRPr lang="it-IT" b="1" dirty="0">
              <a:solidFill>
                <a:srgbClr val="0070C0"/>
              </a:solidFill>
              <a:latin typeface="Times New Roman" panose="02020603050405020304" pitchFamily="18" charset="0"/>
              <a:cs typeface="Times New Roman" panose="02020603050405020304" pitchFamily="18" charset="0"/>
            </a:endParaRPr>
          </a:p>
        </p:txBody>
      </p:sp>
      <p:sp>
        <p:nvSpPr>
          <p:cNvPr id="774" name="Rettangolo 773"/>
          <p:cNvSpPr/>
          <p:nvPr/>
        </p:nvSpPr>
        <p:spPr>
          <a:xfrm>
            <a:off x="1228500" y="3532950"/>
            <a:ext cx="2106234" cy="156617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75" name="Rettangolo 774"/>
          <p:cNvSpPr/>
          <p:nvPr/>
        </p:nvSpPr>
        <p:spPr>
          <a:xfrm>
            <a:off x="5119200" y="3476250"/>
            <a:ext cx="2106234" cy="156617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754" name="Picture 753">
            <a:extLst>
              <a:ext uri="{FF2B5EF4-FFF2-40B4-BE49-F238E27FC236}">
                <a16:creationId xmlns:a16="http://schemas.microsoft.com/office/drawing/2014/main" id="{C217402F-A57C-3D46-9F50-BFDBBB7DA83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760" name="Footer Placeholder 2">
            <a:extLst>
              <a:ext uri="{FF2B5EF4-FFF2-40B4-BE49-F238E27FC236}">
                <a16:creationId xmlns:a16="http://schemas.microsoft.com/office/drawing/2014/main" id="{2E0E7CF3-6F9C-AB4A-97F6-5A6218093C31}"/>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0903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8" name="Footer Placeholder 1">
            <a:extLst>
              <a:ext uri="{FF2B5EF4-FFF2-40B4-BE49-F238E27FC236}">
                <a16:creationId xmlns:a16="http://schemas.microsoft.com/office/drawing/2014/main" id="{BFEC21D9-C270-8844-B359-5A451AE07BEA}"/>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d</a:t>
            </a:r>
            <a:r>
              <a:rPr lang="en" dirty="0"/>
              <a:t>el Sud - INFN - Nov. 13th, 2019</a:t>
            </a:r>
            <a:endParaRPr lang="en" spc="-10" dirty="0"/>
          </a:p>
        </p:txBody>
      </p:sp>
      <p:pic>
        <p:nvPicPr>
          <p:cNvPr id="5" name="Picture 4" descr="A close up of a map&#10;&#10;Description automatically generated">
            <a:extLst>
              <a:ext uri="{FF2B5EF4-FFF2-40B4-BE49-F238E27FC236}">
                <a16:creationId xmlns:a16="http://schemas.microsoft.com/office/drawing/2014/main" id="{B80914FB-D0C7-264F-B2D6-15F4AC42C8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684" y="228600"/>
            <a:ext cx="6355116" cy="6324600"/>
          </a:xfrm>
          <a:prstGeom prst="rect">
            <a:avLst/>
          </a:prstGeom>
        </p:spPr>
      </p:pic>
    </p:spTree>
    <p:extLst>
      <p:ext uri="{BB962C8B-B14F-4D97-AF65-F5344CB8AC3E}">
        <p14:creationId xmlns:p14="http://schemas.microsoft.com/office/powerpoint/2010/main" val="692853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49"/>
          <p:cNvSpPr txBox="1">
            <a:spLocks/>
          </p:cNvSpPr>
          <p:nvPr/>
        </p:nvSpPr>
        <p:spPr>
          <a:xfrm>
            <a:off x="820664" y="1086431"/>
            <a:ext cx="2351162" cy="326699"/>
          </a:xfrm>
          <a:prstGeom prst="rect">
            <a:avLst/>
          </a:prstGeom>
          <a:noFill/>
          <a:ln>
            <a:noFill/>
          </a:ln>
        </p:spPr>
        <p:txBody>
          <a:bodyPr lIns="68569" tIns="68569" rIns="68569" bIns="68569"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US" sz="2000" b="1" dirty="0">
                <a:latin typeface="Palatino Linotype" panose="02040502050505030304" pitchFamily="18" charset="0"/>
                <a:ea typeface="Lora"/>
                <a:cs typeface="Lora"/>
                <a:sym typeface="Lora"/>
              </a:rPr>
              <a:t>CSR compensation</a:t>
            </a:r>
          </a:p>
        </p:txBody>
      </p:sp>
      <p:cxnSp>
        <p:nvCxnSpPr>
          <p:cNvPr id="63" name="Shape 92"/>
          <p:cNvCxnSpPr/>
          <p:nvPr/>
        </p:nvCxnSpPr>
        <p:spPr>
          <a:xfrm>
            <a:off x="1" y="1252285"/>
            <a:ext cx="820663" cy="0"/>
          </a:xfrm>
          <a:prstGeom prst="straightConnector1">
            <a:avLst/>
          </a:prstGeom>
          <a:noFill/>
          <a:ln w="9525" cap="flat" cmpd="sng">
            <a:solidFill>
              <a:srgbClr val="CCCCCC"/>
            </a:solidFill>
            <a:prstDash val="solid"/>
            <a:round/>
            <a:headEnd type="none" w="med" len="med"/>
            <a:tailEnd type="none" w="med" len="med"/>
          </a:ln>
        </p:spPr>
      </p:cxnSp>
      <p:sp>
        <p:nvSpPr>
          <p:cNvPr id="64" name="Shape 120"/>
          <p:cNvSpPr/>
          <p:nvPr/>
        </p:nvSpPr>
        <p:spPr>
          <a:xfrm>
            <a:off x="329113" y="1024572"/>
            <a:ext cx="447327" cy="455424"/>
          </a:xfrm>
          <a:prstGeom prst="ellipse">
            <a:avLst/>
          </a:prstGeom>
          <a:solidFill>
            <a:srgbClr val="FFCD00"/>
          </a:solidFill>
          <a:ln>
            <a:noFill/>
          </a:ln>
        </p:spPr>
        <p:txBody>
          <a:bodyPr lIns="68569" tIns="68569" rIns="68569" bIns="68569" anchor="ctr" anchorCtr="0">
            <a:noAutofit/>
          </a:bodyPr>
          <a:lstStyle/>
          <a:p>
            <a:endParaRPr sz="1050"/>
          </a:p>
        </p:txBody>
      </p:sp>
      <p:pic>
        <p:nvPicPr>
          <p:cNvPr id="72" name="Picture 5"/>
          <p:cNvPicPr>
            <a:picLocks noChangeAspect="1"/>
          </p:cNvPicPr>
          <p:nvPr/>
        </p:nvPicPr>
        <p:blipFill rotWithShape="1">
          <a:blip r:embed="rId3"/>
          <a:srcRect t="50568"/>
          <a:stretch/>
        </p:blipFill>
        <p:spPr>
          <a:xfrm>
            <a:off x="5502312" y="1366421"/>
            <a:ext cx="3536877" cy="2748041"/>
          </a:xfrm>
          <a:prstGeom prst="rect">
            <a:avLst/>
          </a:prstGeom>
          <a:ln w="25400">
            <a:solidFill>
              <a:schemeClr val="tx1"/>
            </a:solidFill>
          </a:ln>
        </p:spPr>
      </p:pic>
      <p:sp>
        <p:nvSpPr>
          <p:cNvPr id="73" name="Shape 166"/>
          <p:cNvSpPr txBox="1">
            <a:spLocks/>
          </p:cNvSpPr>
          <p:nvPr/>
        </p:nvSpPr>
        <p:spPr>
          <a:xfrm>
            <a:off x="406142" y="1290610"/>
            <a:ext cx="5137563" cy="2323988"/>
          </a:xfrm>
          <a:prstGeom prst="rect">
            <a:avLst/>
          </a:prstGeom>
          <a:noFill/>
          <a:ln>
            <a:noFill/>
          </a:ln>
        </p:spPr>
        <p:txBody>
          <a:bodyPr spcFirstLastPara="1" vert="horz" wrap="square" lIns="91425" tIns="91425" rIns="91425" bIns="91425" rtlCol="0" anchor="ctr" anchorCtr="0">
            <a:noAutofit/>
          </a:bodyPr>
          <a:lstStyle>
            <a:defPPr marR="0" algn="l" rtl="0">
              <a:lnSpc>
                <a:spcPct val="100000"/>
              </a:lnSpc>
              <a:spcBef>
                <a:spcPts val="0"/>
              </a:spcBef>
              <a:spcAft>
                <a:spcPts val="0"/>
              </a:spcAft>
            </a:defPPr>
            <a:lvl1pPr marL="0" marR="0" indent="330200" algn="l" rtl="0">
              <a:lnSpc>
                <a:spcPct val="100000"/>
              </a:lnSpc>
              <a:spcBef>
                <a:spcPts val="600"/>
              </a:spcBef>
              <a:spcAft>
                <a:spcPts val="0"/>
              </a:spcAft>
              <a:buClr>
                <a:srgbClr val="FFCD00"/>
              </a:buClr>
              <a:buFont typeface="Quattrocento Sans"/>
              <a:buChar char="◉"/>
              <a:defRPr sz="105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48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48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9pPr>
          </a:lstStyle>
          <a:p>
            <a:pPr indent="0">
              <a:buClr>
                <a:srgbClr val="F6921D"/>
              </a:buClr>
              <a:buSzPct val="80000"/>
              <a:buNone/>
            </a:pPr>
            <a:r>
              <a:rPr lang="it-IT" sz="1500" dirty="0" err="1">
                <a:latin typeface="+mn-lt"/>
              </a:rPr>
              <a:t>Two</a:t>
            </a:r>
            <a:r>
              <a:rPr lang="it-IT" sz="1500" dirty="0">
                <a:latin typeface="+mn-lt"/>
              </a:rPr>
              <a:t> </a:t>
            </a:r>
            <a:r>
              <a:rPr lang="it-IT" sz="1500" dirty="0" err="1">
                <a:latin typeface="+mn-lt"/>
              </a:rPr>
              <a:t>main</a:t>
            </a:r>
            <a:r>
              <a:rPr lang="it-IT" sz="1500" dirty="0">
                <a:latin typeface="+mn-lt"/>
              </a:rPr>
              <a:t> </a:t>
            </a:r>
            <a:r>
              <a:rPr lang="it-IT" sz="1500" dirty="0" err="1">
                <a:latin typeface="+mn-lt"/>
              </a:rPr>
              <a:t>factors</a:t>
            </a:r>
            <a:r>
              <a:rPr lang="it-IT" sz="1500" dirty="0">
                <a:latin typeface="+mn-lt"/>
              </a:rPr>
              <a:t> </a:t>
            </a:r>
            <a:r>
              <a:rPr lang="it-IT" sz="1500" dirty="0" err="1">
                <a:latin typeface="+mn-lt"/>
              </a:rPr>
              <a:t>contribute</a:t>
            </a:r>
            <a:r>
              <a:rPr lang="it-IT" sz="1500" dirty="0">
                <a:latin typeface="+mn-lt"/>
              </a:rPr>
              <a:t> in CSR </a:t>
            </a:r>
            <a:r>
              <a:rPr lang="it-IT" sz="1500" dirty="0" err="1">
                <a:latin typeface="+mn-lt"/>
              </a:rPr>
              <a:t>compensation</a:t>
            </a:r>
            <a:r>
              <a:rPr lang="it-IT" sz="1500" dirty="0">
                <a:latin typeface="+mn-lt"/>
              </a:rPr>
              <a:t>:</a:t>
            </a:r>
          </a:p>
          <a:p>
            <a:pPr indent="0">
              <a:buClr>
                <a:srgbClr val="F6921D"/>
              </a:buClr>
              <a:buSzPct val="80000"/>
              <a:buNone/>
            </a:pPr>
            <a:endParaRPr lang="it-IT" sz="1500" dirty="0">
              <a:latin typeface="+mn-lt"/>
            </a:endParaRPr>
          </a:p>
          <a:p>
            <a:pPr>
              <a:buClr>
                <a:srgbClr val="F6921D"/>
              </a:buClr>
              <a:buSzPct val="80000"/>
            </a:pPr>
            <a:r>
              <a:rPr lang="it-IT" sz="1500" b="1" dirty="0" err="1">
                <a:latin typeface="+mn-lt"/>
              </a:rPr>
              <a:t>Current</a:t>
            </a:r>
            <a:r>
              <a:rPr lang="it-IT" sz="1500" dirty="0">
                <a:latin typeface="+mn-lt"/>
              </a:rPr>
              <a:t> </a:t>
            </a:r>
            <a:r>
              <a:rPr lang="it-IT" sz="1500" dirty="0" err="1">
                <a:latin typeface="+mn-lt"/>
              </a:rPr>
              <a:t>profile</a:t>
            </a:r>
            <a:r>
              <a:rPr lang="it-IT" sz="1500" dirty="0">
                <a:latin typeface="+mn-lt"/>
              </a:rPr>
              <a:t> </a:t>
            </a:r>
            <a:r>
              <a:rPr lang="it-IT" sz="1500" b="1" dirty="0" err="1">
                <a:latin typeface="+mn-lt"/>
              </a:rPr>
              <a:t>shaping</a:t>
            </a:r>
            <a:r>
              <a:rPr lang="it-IT" sz="1500" dirty="0">
                <a:latin typeface="+mn-lt"/>
              </a:rPr>
              <a:t> (</a:t>
            </a:r>
            <a:r>
              <a:rPr lang="it-IT" sz="1500" dirty="0" err="1">
                <a:latin typeface="+mn-lt"/>
              </a:rPr>
              <a:t>injector</a:t>
            </a:r>
            <a:r>
              <a:rPr lang="it-IT" sz="1500" dirty="0">
                <a:latin typeface="+mn-lt"/>
              </a:rPr>
              <a:t>) reduce CSR kick.</a:t>
            </a:r>
          </a:p>
          <a:p>
            <a:pPr>
              <a:lnSpc>
                <a:spcPct val="150000"/>
              </a:lnSpc>
              <a:buClr>
                <a:srgbClr val="F6921D"/>
              </a:buClr>
              <a:buSzPct val="80000"/>
            </a:pPr>
            <a:r>
              <a:rPr lang="it-IT" sz="1500" dirty="0">
                <a:latin typeface="+mn-lt"/>
              </a:rPr>
              <a:t>The </a:t>
            </a:r>
            <a:r>
              <a:rPr lang="it-IT" sz="1500" b="1" dirty="0">
                <a:latin typeface="+mn-lt"/>
              </a:rPr>
              <a:t>HHL </a:t>
            </a:r>
            <a:r>
              <a:rPr lang="it-IT" sz="1500" dirty="0">
                <a:latin typeface="+mn-lt"/>
              </a:rPr>
              <a:t>in </a:t>
            </a:r>
            <a:r>
              <a:rPr lang="it-IT" sz="1500" dirty="0" err="1">
                <a:latin typeface="+mn-lt"/>
              </a:rPr>
              <a:t>acc</a:t>
            </a:r>
            <a:r>
              <a:rPr lang="it-IT" sz="1500" dirty="0">
                <a:latin typeface="+mn-lt"/>
              </a:rPr>
              <a:t>. </a:t>
            </a:r>
            <a:r>
              <a:rPr lang="it-IT" sz="1500" dirty="0" err="1">
                <a:latin typeface="+mn-lt"/>
              </a:rPr>
              <a:t>phase</a:t>
            </a:r>
            <a:r>
              <a:rPr lang="it-IT" sz="1500" dirty="0">
                <a:latin typeface="+mn-lt"/>
              </a:rPr>
              <a:t> (+100 </a:t>
            </a:r>
            <a:r>
              <a:rPr lang="it-IT" sz="1500" dirty="0" err="1">
                <a:latin typeface="+mn-lt"/>
              </a:rPr>
              <a:t>MeV</a:t>
            </a:r>
            <a:r>
              <a:rPr lang="it-IT" sz="1500" dirty="0">
                <a:latin typeface="+mn-lt"/>
              </a:rPr>
              <a:t>) </a:t>
            </a:r>
            <a:r>
              <a:rPr lang="it-IT" sz="1500" dirty="0" err="1">
                <a:latin typeface="+mn-lt"/>
              </a:rPr>
              <a:t>increases</a:t>
            </a:r>
            <a:r>
              <a:rPr lang="it-IT" sz="1500" dirty="0">
                <a:latin typeface="+mn-lt"/>
              </a:rPr>
              <a:t> LPS curvature </a:t>
            </a:r>
            <a:r>
              <a:rPr lang="it-IT" sz="1500" dirty="0" err="1">
                <a:latin typeface="+mn-lt"/>
              </a:rPr>
              <a:t>compensating</a:t>
            </a:r>
            <a:r>
              <a:rPr lang="it-IT" sz="1500" dirty="0">
                <a:latin typeface="+mn-lt"/>
              </a:rPr>
              <a:t> the </a:t>
            </a:r>
            <a:r>
              <a:rPr lang="it-IT" sz="1500" dirty="0" err="1">
                <a:latin typeface="+mn-lt"/>
              </a:rPr>
              <a:t>distorsion</a:t>
            </a:r>
            <a:r>
              <a:rPr lang="it-IT" sz="1500" dirty="0">
                <a:latin typeface="+mn-lt"/>
              </a:rPr>
              <a:t> </a:t>
            </a:r>
            <a:r>
              <a:rPr lang="it-IT" sz="1500" dirty="0" err="1">
                <a:latin typeface="+mn-lt"/>
              </a:rPr>
              <a:t>induced</a:t>
            </a:r>
            <a:r>
              <a:rPr lang="it-IT" sz="1500" dirty="0">
                <a:latin typeface="+mn-lt"/>
              </a:rPr>
              <a:t> by CSR. </a:t>
            </a:r>
          </a:p>
        </p:txBody>
      </p:sp>
      <p:pic>
        <p:nvPicPr>
          <p:cNvPr id="74"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031" y="3564826"/>
            <a:ext cx="2813618" cy="2231044"/>
          </a:xfrm>
          <a:prstGeom prst="rect">
            <a:avLst/>
          </a:prstGeom>
          <a:ln w="12700">
            <a:solidFill>
              <a:schemeClr val="bg1">
                <a:lumMod val="65000"/>
              </a:schemeClr>
            </a:solidFill>
          </a:ln>
        </p:spPr>
      </p:pic>
      <p:grpSp>
        <p:nvGrpSpPr>
          <p:cNvPr id="6" name="Gruppo 5"/>
          <p:cNvGrpSpPr/>
          <p:nvPr/>
        </p:nvGrpSpPr>
        <p:grpSpPr>
          <a:xfrm>
            <a:off x="3605055" y="-3646431"/>
            <a:ext cx="6216166" cy="11916342"/>
            <a:chOff x="-488979" y="-4763939"/>
            <a:chExt cx="8288221" cy="15888456"/>
          </a:xfrm>
        </p:grpSpPr>
        <p:grpSp>
          <p:nvGrpSpPr>
            <p:cNvPr id="51" name="Gruppo 50"/>
            <p:cNvGrpSpPr/>
            <p:nvPr/>
          </p:nvGrpSpPr>
          <p:grpSpPr>
            <a:xfrm>
              <a:off x="3124327" y="2322721"/>
              <a:ext cx="3032014" cy="2559545"/>
              <a:chOff x="155864" y="3423029"/>
              <a:chExt cx="2505796" cy="2115326"/>
            </a:xfrm>
          </p:grpSpPr>
          <p:grpSp>
            <p:nvGrpSpPr>
              <p:cNvPr id="52" name="Gruppo 51"/>
              <p:cNvGrpSpPr/>
              <p:nvPr/>
            </p:nvGrpSpPr>
            <p:grpSpPr>
              <a:xfrm>
                <a:off x="262564" y="3491727"/>
                <a:ext cx="2399096" cy="1921183"/>
                <a:chOff x="381572" y="3634479"/>
                <a:chExt cx="1982724" cy="1587755"/>
              </a:xfrm>
            </p:grpSpPr>
            <p:pic>
              <p:nvPicPr>
                <p:cNvPr id="54" name="Picture 5"/>
                <p:cNvPicPr>
                  <a:picLocks noChangeAspect="1"/>
                </p:cNvPicPr>
                <p:nvPr/>
              </p:nvPicPr>
              <p:blipFill rotWithShape="1">
                <a:blip r:embed="rId5"/>
                <a:srcRect l="4410" t="37038" r="1610" b="37972"/>
                <a:stretch/>
              </p:blipFill>
              <p:spPr>
                <a:xfrm>
                  <a:off x="525105" y="3678380"/>
                  <a:ext cx="1839191" cy="1475509"/>
                </a:xfrm>
                <a:prstGeom prst="rect">
                  <a:avLst/>
                </a:prstGeom>
              </p:spPr>
            </p:pic>
            <p:cxnSp>
              <p:nvCxnSpPr>
                <p:cNvPr id="56" name="Straight Arrow Connector 12"/>
                <p:cNvCxnSpPr/>
                <p:nvPr/>
              </p:nvCxnSpPr>
              <p:spPr>
                <a:xfrm>
                  <a:off x="561098" y="4030180"/>
                  <a:ext cx="620321" cy="0"/>
                </a:xfrm>
                <a:prstGeom prst="straightConnector1">
                  <a:avLst/>
                </a:prstGeom>
                <a:ln w="25400">
                  <a:solidFill>
                    <a:srgbClr val="8EB673"/>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15"/>
                <p:cNvCxnSpPr/>
                <p:nvPr/>
              </p:nvCxnSpPr>
              <p:spPr>
                <a:xfrm flipH="1">
                  <a:off x="561098" y="4848085"/>
                  <a:ext cx="620321" cy="0"/>
                </a:xfrm>
                <a:prstGeom prst="straightConnector1">
                  <a:avLst/>
                </a:prstGeom>
                <a:ln w="2540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16"/>
                <p:cNvSpPr/>
                <p:nvPr/>
              </p:nvSpPr>
              <p:spPr>
                <a:xfrm>
                  <a:off x="411153" y="3634479"/>
                  <a:ext cx="891898" cy="336345"/>
                </a:xfrm>
                <a:prstGeom prst="rect">
                  <a:avLst/>
                </a:prstGeom>
              </p:spPr>
              <p:txBody>
                <a:bodyPr wrap="none">
                  <a:spAutoFit/>
                </a:bodyPr>
                <a:lstStyle/>
                <a:p>
                  <a:r>
                    <a:rPr lang="it-IT" b="1" dirty="0" err="1">
                      <a:solidFill>
                        <a:srgbClr val="8EB673"/>
                      </a:solidFill>
                    </a:rPr>
                    <a:t>Forward</a:t>
                  </a:r>
                  <a:endParaRPr lang="it-IT" b="1" dirty="0">
                    <a:solidFill>
                      <a:srgbClr val="8EB673"/>
                    </a:solidFill>
                  </a:endParaRPr>
                </a:p>
              </p:txBody>
            </p:sp>
            <p:sp>
              <p:nvSpPr>
                <p:cNvPr id="59" name="Rectangle 17"/>
                <p:cNvSpPr/>
                <p:nvPr/>
              </p:nvSpPr>
              <p:spPr>
                <a:xfrm>
                  <a:off x="381572" y="4885889"/>
                  <a:ext cx="1020246" cy="336345"/>
                </a:xfrm>
                <a:prstGeom prst="rect">
                  <a:avLst/>
                </a:prstGeom>
              </p:spPr>
              <p:txBody>
                <a:bodyPr wrap="none">
                  <a:spAutoFit/>
                </a:bodyPr>
                <a:lstStyle/>
                <a:p>
                  <a:r>
                    <a:rPr lang="it-IT" b="1" dirty="0" err="1">
                      <a:solidFill>
                        <a:srgbClr val="4472C4"/>
                      </a:solidFill>
                    </a:rPr>
                    <a:t>Backward</a:t>
                  </a:r>
                  <a:endParaRPr lang="it-IT" sz="1350" b="1" dirty="0">
                    <a:solidFill>
                      <a:srgbClr val="4472C4"/>
                    </a:solidFill>
                  </a:endParaRPr>
                </a:p>
              </p:txBody>
            </p:sp>
          </p:grpSp>
          <p:sp>
            <p:nvSpPr>
              <p:cNvPr id="53" name="Rettangolo 52"/>
              <p:cNvSpPr/>
              <p:nvPr/>
            </p:nvSpPr>
            <p:spPr>
              <a:xfrm>
                <a:off x="155864" y="3423029"/>
                <a:ext cx="2505796" cy="2115326"/>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60" name="Picture 33"/>
            <p:cNvPicPr>
              <a:picLocks noChangeAspect="1"/>
            </p:cNvPicPr>
            <p:nvPr/>
          </p:nvPicPr>
          <p:blipFill rotWithShape="1">
            <a:blip r:embed="rId6"/>
            <a:srcRect t="37987" r="58050"/>
            <a:stretch/>
          </p:blipFill>
          <p:spPr>
            <a:xfrm>
              <a:off x="3181748" y="3443757"/>
              <a:ext cx="341876" cy="308764"/>
            </a:xfrm>
            <a:prstGeom prst="rect">
              <a:avLst/>
            </a:prstGeom>
          </p:spPr>
        </p:pic>
        <p:sp>
          <p:nvSpPr>
            <p:cNvPr id="61" name="TextBox 34"/>
            <p:cNvSpPr txBox="1"/>
            <p:nvPr/>
          </p:nvSpPr>
          <p:spPr>
            <a:xfrm>
              <a:off x="2761236" y="2998776"/>
              <a:ext cx="592511" cy="677108"/>
            </a:xfrm>
            <a:prstGeom prst="rect">
              <a:avLst/>
            </a:prstGeom>
            <a:solidFill>
              <a:srgbClr val="FFCD00"/>
            </a:solidFill>
            <a:ln w="28575">
              <a:solidFill>
                <a:srgbClr val="92D050"/>
              </a:solidFill>
            </a:ln>
          </p:spPr>
          <p:txBody>
            <a:bodyPr wrap="square" rtlCol="0">
              <a:spAutoFit/>
            </a:bodyPr>
            <a:lstStyle/>
            <a:p>
              <a:r>
                <a:rPr lang="it-IT" sz="1350" dirty="0"/>
                <a:t>HHL</a:t>
              </a:r>
            </a:p>
          </p:txBody>
        </p:sp>
        <p:sp>
          <p:nvSpPr>
            <p:cNvPr id="70" name="Arco 69"/>
            <p:cNvSpPr/>
            <p:nvPr/>
          </p:nvSpPr>
          <p:spPr>
            <a:xfrm rot="838329">
              <a:off x="-488979" y="3897024"/>
              <a:ext cx="8055565" cy="7227493"/>
            </a:xfrm>
            <a:prstGeom prst="arc">
              <a:avLst>
                <a:gd name="adj1" fmla="val 17016250"/>
                <a:gd name="adj2" fmla="val 17966789"/>
              </a:avLst>
            </a:prstGeom>
            <a:ln>
              <a:headEnd type="triangle"/>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1350"/>
            </a:p>
          </p:txBody>
        </p:sp>
        <p:sp>
          <p:nvSpPr>
            <p:cNvPr id="71" name="Arco 70"/>
            <p:cNvSpPr/>
            <p:nvPr/>
          </p:nvSpPr>
          <p:spPr>
            <a:xfrm rot="8044997">
              <a:off x="157713" y="-4349903"/>
              <a:ext cx="8055565" cy="7227493"/>
            </a:xfrm>
            <a:prstGeom prst="arc">
              <a:avLst>
                <a:gd name="adj1" fmla="val 17016250"/>
                <a:gd name="adj2" fmla="val 17966789"/>
              </a:avLst>
            </a:prstGeom>
            <a:ln>
              <a:solidFill>
                <a:srgbClr val="8EB673"/>
              </a:solidFill>
              <a:headEnd type="triangle"/>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1350"/>
            </a:p>
          </p:txBody>
        </p:sp>
      </p:grpSp>
      <p:pic>
        <p:nvPicPr>
          <p:cNvPr id="7" name="Immagine 6"/>
          <p:cNvPicPr>
            <a:picLocks noChangeAspect="1"/>
          </p:cNvPicPr>
          <p:nvPr/>
        </p:nvPicPr>
        <p:blipFill rotWithShape="1">
          <a:blip r:embed="rId7" cstate="print">
            <a:extLst>
              <a:ext uri="{28A0092B-C50C-407E-A947-70E740481C1C}">
                <a14:useLocalDpi xmlns:a14="http://schemas.microsoft.com/office/drawing/2010/main" val="0"/>
              </a:ext>
            </a:extLst>
          </a:blip>
          <a:srcRect l="2636" t="14386" r="2720" b="1327"/>
          <a:stretch/>
        </p:blipFill>
        <p:spPr>
          <a:xfrm>
            <a:off x="5592120" y="1252913"/>
            <a:ext cx="3279607" cy="4750971"/>
          </a:xfrm>
          <a:prstGeom prst="rect">
            <a:avLst/>
          </a:prstGeom>
        </p:spPr>
      </p:pic>
      <p:pic>
        <p:nvPicPr>
          <p:cNvPr id="75" name="Immagine 74"/>
          <p:cNvPicPr>
            <a:picLocks noChangeAspect="1"/>
          </p:cNvPicPr>
          <p:nvPr/>
        </p:nvPicPr>
        <p:blipFill rotWithShape="1">
          <a:blip r:embed="rId7" cstate="print">
            <a:extLst>
              <a:ext uri="{28A0092B-C50C-407E-A947-70E740481C1C}">
                <a14:useLocalDpi xmlns:a14="http://schemas.microsoft.com/office/drawing/2010/main" val="0"/>
              </a:ext>
            </a:extLst>
          </a:blip>
          <a:srcRect t="1542" b="87012"/>
          <a:stretch/>
        </p:blipFill>
        <p:spPr>
          <a:xfrm>
            <a:off x="1866142" y="3053444"/>
            <a:ext cx="4910339" cy="1045029"/>
          </a:xfrm>
          <a:prstGeom prst="rect">
            <a:avLst/>
          </a:prstGeom>
          <a:ln w="19050">
            <a:solidFill>
              <a:schemeClr val="accent1">
                <a:lumMod val="75000"/>
              </a:schemeClr>
            </a:solidFill>
          </a:ln>
          <a:effectLst>
            <a:outerShdw blurRad="50800" dist="38100" dir="2700000" algn="tl" rotWithShape="0">
              <a:prstClr val="black">
                <a:alpha val="40000"/>
              </a:prstClr>
            </a:outerShdw>
          </a:effectLst>
        </p:spPr>
      </p:pic>
      <p:cxnSp>
        <p:nvCxnSpPr>
          <p:cNvPr id="62" name="Shape 92"/>
          <p:cNvCxnSpPr>
            <a:stCxn id="24" idx="3"/>
          </p:cNvCxnSpPr>
          <p:nvPr/>
        </p:nvCxnSpPr>
        <p:spPr>
          <a:xfrm>
            <a:off x="3171826" y="1249781"/>
            <a:ext cx="5972174" cy="0"/>
          </a:xfrm>
          <a:prstGeom prst="straightConnector1">
            <a:avLst/>
          </a:prstGeom>
          <a:noFill/>
          <a:ln w="9525" cap="flat" cmpd="sng">
            <a:solidFill>
              <a:srgbClr val="CCCCCC"/>
            </a:solidFill>
            <a:prstDash val="solid"/>
            <a:round/>
            <a:headEnd type="none" w="med" len="med"/>
            <a:tailEnd type="none" w="med" len="med"/>
          </a:ln>
        </p:spPr>
      </p:cxnSp>
      <p:grpSp>
        <p:nvGrpSpPr>
          <p:cNvPr id="29" name="Google Shape;612;p39"/>
          <p:cNvGrpSpPr/>
          <p:nvPr/>
        </p:nvGrpSpPr>
        <p:grpSpPr>
          <a:xfrm>
            <a:off x="395364" y="1104699"/>
            <a:ext cx="283374" cy="289313"/>
            <a:chOff x="3951850" y="2985350"/>
            <a:chExt cx="407950" cy="416500"/>
          </a:xfrm>
        </p:grpSpPr>
        <p:sp>
          <p:nvSpPr>
            <p:cNvPr id="30"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87301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2"/>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hape 92"/>
          <p:cNvCxnSpPr>
            <a:stCxn id="24" idx="3"/>
          </p:cNvCxnSpPr>
          <p:nvPr/>
        </p:nvCxnSpPr>
        <p:spPr>
          <a:xfrm>
            <a:off x="4057650" y="1249781"/>
            <a:ext cx="5086350" cy="0"/>
          </a:xfrm>
          <a:prstGeom prst="straightConnector1">
            <a:avLst/>
          </a:prstGeom>
          <a:noFill/>
          <a:ln w="9525" cap="flat" cmpd="sng">
            <a:solidFill>
              <a:srgbClr val="CCCCCC"/>
            </a:solidFill>
            <a:prstDash val="solid"/>
            <a:round/>
            <a:headEnd type="none" w="med" len="med"/>
            <a:tailEnd type="none" w="med" len="med"/>
          </a:ln>
        </p:spPr>
      </p:cxnSp>
      <p:cxnSp>
        <p:nvCxnSpPr>
          <p:cNvPr id="21" name="Shape 92"/>
          <p:cNvCxnSpPr/>
          <p:nvPr/>
        </p:nvCxnSpPr>
        <p:spPr>
          <a:xfrm>
            <a:off x="1" y="1252285"/>
            <a:ext cx="820663" cy="0"/>
          </a:xfrm>
          <a:prstGeom prst="straightConnector1">
            <a:avLst/>
          </a:prstGeom>
          <a:noFill/>
          <a:ln w="9525" cap="flat" cmpd="sng">
            <a:solidFill>
              <a:srgbClr val="CCCCCC"/>
            </a:solidFill>
            <a:prstDash val="solid"/>
            <a:round/>
            <a:headEnd type="none" w="med" len="med"/>
            <a:tailEnd type="none" w="med" len="med"/>
          </a:ln>
        </p:spPr>
      </p:cxnSp>
      <p:sp>
        <p:nvSpPr>
          <p:cNvPr id="22" name="Shape 120"/>
          <p:cNvSpPr/>
          <p:nvPr/>
        </p:nvSpPr>
        <p:spPr>
          <a:xfrm>
            <a:off x="329113" y="1024572"/>
            <a:ext cx="447327" cy="455424"/>
          </a:xfrm>
          <a:prstGeom prst="ellipse">
            <a:avLst/>
          </a:prstGeom>
          <a:solidFill>
            <a:srgbClr val="FFCD00"/>
          </a:solidFill>
          <a:ln>
            <a:noFill/>
          </a:ln>
        </p:spPr>
        <p:txBody>
          <a:bodyPr lIns="68569" tIns="68569" rIns="68569" bIns="68569" anchor="ctr" anchorCtr="0">
            <a:noAutofit/>
          </a:bodyPr>
          <a:lstStyle/>
          <a:p>
            <a:endParaRPr sz="1050"/>
          </a:p>
        </p:txBody>
      </p:sp>
      <p:sp>
        <p:nvSpPr>
          <p:cNvPr id="24" name="Shape 249"/>
          <p:cNvSpPr txBox="1">
            <a:spLocks/>
          </p:cNvSpPr>
          <p:nvPr/>
        </p:nvSpPr>
        <p:spPr>
          <a:xfrm>
            <a:off x="820663" y="1086431"/>
            <a:ext cx="3236987" cy="326699"/>
          </a:xfrm>
          <a:prstGeom prst="rect">
            <a:avLst/>
          </a:prstGeom>
          <a:noFill/>
          <a:ln>
            <a:noFill/>
          </a:ln>
        </p:spPr>
        <p:txBody>
          <a:bodyPr lIns="68569" tIns="68569" rIns="68569" bIns="68569"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US" sz="2000" b="1" dirty="0">
                <a:latin typeface="Palatino Linotype" panose="02040502050505030304" pitchFamily="18" charset="0"/>
                <a:ea typeface="Lora"/>
                <a:cs typeface="Lora"/>
                <a:sym typeface="Lora"/>
              </a:rPr>
              <a:t>Beam dispersion damping</a:t>
            </a:r>
          </a:p>
        </p:txBody>
      </p:sp>
      <p:sp>
        <p:nvSpPr>
          <p:cNvPr id="57" name="Shape 166"/>
          <p:cNvSpPr txBox="1">
            <a:spLocks/>
          </p:cNvSpPr>
          <p:nvPr/>
        </p:nvSpPr>
        <p:spPr>
          <a:xfrm>
            <a:off x="468790" y="1913585"/>
            <a:ext cx="5313617" cy="642696"/>
          </a:xfrm>
          <a:prstGeom prst="rect">
            <a:avLst/>
          </a:prstGeom>
          <a:noFill/>
          <a:ln>
            <a:noFill/>
          </a:ln>
        </p:spPr>
        <p:txBody>
          <a:bodyPr spcFirstLastPara="1" vert="horz" wrap="square" lIns="91425" tIns="91425" rIns="91425" bIns="91425" rtlCol="0" anchor="ctr" anchorCtr="0">
            <a:noAutofit/>
          </a:bodyPr>
          <a:lstStyle>
            <a:defPPr marR="0" algn="l" rtl="0">
              <a:lnSpc>
                <a:spcPct val="100000"/>
              </a:lnSpc>
              <a:spcBef>
                <a:spcPts val="0"/>
              </a:spcBef>
              <a:spcAft>
                <a:spcPts val="0"/>
              </a:spcAft>
            </a:defPPr>
            <a:lvl1pPr marL="0" marR="0" indent="330200" algn="l" rtl="0">
              <a:lnSpc>
                <a:spcPct val="100000"/>
              </a:lnSpc>
              <a:spcBef>
                <a:spcPts val="600"/>
              </a:spcBef>
              <a:spcAft>
                <a:spcPts val="0"/>
              </a:spcAft>
              <a:buClr>
                <a:srgbClr val="FFCD00"/>
              </a:buClr>
              <a:buFont typeface="Quattrocento Sans"/>
              <a:buChar char="◉"/>
              <a:defRPr sz="105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48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48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9pPr>
          </a:lstStyle>
          <a:p>
            <a:pPr indent="0">
              <a:buClr>
                <a:srgbClr val="F6921D"/>
              </a:buClr>
              <a:buSzPct val="80000"/>
              <a:buNone/>
            </a:pPr>
            <a:r>
              <a:rPr lang="it-IT" sz="1800" dirty="0">
                <a:latin typeface="+mn-lt"/>
              </a:rPr>
              <a:t>The CSR kick </a:t>
            </a:r>
            <a:r>
              <a:rPr lang="it-IT" sz="1800" dirty="0" err="1">
                <a:latin typeface="+mn-lt"/>
              </a:rPr>
              <a:t>induces</a:t>
            </a:r>
            <a:r>
              <a:rPr lang="it-IT" sz="1800" dirty="0">
                <a:latin typeface="+mn-lt"/>
              </a:rPr>
              <a:t> </a:t>
            </a:r>
            <a:r>
              <a:rPr lang="it-IT" sz="1800" b="1" dirty="0">
                <a:latin typeface="+mn-lt"/>
              </a:rPr>
              <a:t>dispersive</a:t>
            </a:r>
            <a:r>
              <a:rPr lang="it-IT" sz="1800" dirty="0">
                <a:latin typeface="+mn-lt"/>
              </a:rPr>
              <a:t> </a:t>
            </a:r>
            <a:r>
              <a:rPr lang="it-IT" sz="1800" b="1" dirty="0" err="1">
                <a:latin typeface="+mn-lt"/>
              </a:rPr>
              <a:t>effects</a:t>
            </a:r>
            <a:r>
              <a:rPr lang="it-IT" sz="1800" dirty="0">
                <a:latin typeface="+mn-lt"/>
              </a:rPr>
              <a:t> on the </a:t>
            </a:r>
            <a:r>
              <a:rPr lang="it-IT" sz="1800" dirty="0" err="1">
                <a:latin typeface="+mn-lt"/>
              </a:rPr>
              <a:t>beam</a:t>
            </a:r>
            <a:r>
              <a:rPr lang="it-IT" sz="1800" dirty="0">
                <a:latin typeface="+mn-lt"/>
              </a:rPr>
              <a:t>: </a:t>
            </a:r>
          </a:p>
          <a:p>
            <a:pPr indent="0">
              <a:buClr>
                <a:srgbClr val="F6921D"/>
              </a:buClr>
              <a:buSzPct val="80000"/>
              <a:buNone/>
            </a:pPr>
            <a:r>
              <a:rPr lang="en-US" sz="1800" dirty="0">
                <a:latin typeface="+mn-lt"/>
                <a:cs typeface="Times New Roman" panose="02020603050405020304" pitchFamily="18" charset="0"/>
              </a:rPr>
              <a:t>Increase </a:t>
            </a:r>
            <a:r>
              <a:rPr lang="el-GR" sz="1800" dirty="0">
                <a:latin typeface="+mn-lt"/>
                <a:cs typeface="Times New Roman" panose="02020603050405020304" pitchFamily="18" charset="0"/>
              </a:rPr>
              <a:t>η</a:t>
            </a:r>
            <a:r>
              <a:rPr lang="it-IT" sz="1800" dirty="0">
                <a:latin typeface="+mn-lt"/>
                <a:cs typeface="Times New Roman" panose="02020603050405020304" pitchFamily="18" charset="0"/>
              </a:rPr>
              <a:t> and </a:t>
            </a:r>
            <a:r>
              <a:rPr lang="el-GR" sz="1800" dirty="0">
                <a:latin typeface="+mn-lt"/>
                <a:cs typeface="Times New Roman" panose="02020603050405020304" pitchFamily="18" charset="0"/>
              </a:rPr>
              <a:t>η</a:t>
            </a:r>
            <a:r>
              <a:rPr lang="it-IT" sz="1800" dirty="0">
                <a:latin typeface="+mn-lt"/>
                <a:cs typeface="Times New Roman" panose="02020603050405020304" pitchFamily="18" charset="0"/>
              </a:rPr>
              <a:t>’, &lt;x&gt; and &lt;x’&gt; and </a:t>
            </a:r>
            <a:r>
              <a:rPr lang="it-IT" sz="1800" b="1" dirty="0" err="1">
                <a:latin typeface="+mn-lt"/>
                <a:cs typeface="Times New Roman" panose="02020603050405020304" pitchFamily="18" charset="0"/>
              </a:rPr>
              <a:t>spoils</a:t>
            </a:r>
            <a:r>
              <a:rPr lang="it-IT" sz="1800" b="1" dirty="0">
                <a:latin typeface="+mn-lt"/>
                <a:cs typeface="Times New Roman" panose="02020603050405020304" pitchFamily="18" charset="0"/>
              </a:rPr>
              <a:t> FEL </a:t>
            </a:r>
            <a:r>
              <a:rPr lang="it-IT" sz="1800" b="1" dirty="0" err="1">
                <a:latin typeface="+mn-lt"/>
                <a:cs typeface="Times New Roman" panose="02020603050405020304" pitchFamily="18" charset="0"/>
              </a:rPr>
              <a:t>emission</a:t>
            </a:r>
            <a:endParaRPr lang="it-IT" sz="1800" b="1" dirty="0">
              <a:latin typeface="+mn-lt"/>
            </a:endParaRPr>
          </a:p>
        </p:txBody>
      </p:sp>
      <p:grpSp>
        <p:nvGrpSpPr>
          <p:cNvPr id="9" name="Gruppo 8"/>
          <p:cNvGrpSpPr/>
          <p:nvPr/>
        </p:nvGrpSpPr>
        <p:grpSpPr>
          <a:xfrm>
            <a:off x="5878285" y="1326001"/>
            <a:ext cx="3020786" cy="1934228"/>
            <a:chOff x="7674427" y="741173"/>
            <a:chExt cx="4027714" cy="2578970"/>
          </a:xfrm>
        </p:grpSpPr>
        <mc:AlternateContent xmlns:mc="http://schemas.openxmlformats.org/markup-compatibility/2006" xmlns:a14="http://schemas.microsoft.com/office/drawing/2010/main">
          <mc:Choice Requires="a14">
            <p:sp>
              <p:nvSpPr>
                <p:cNvPr id="3" name="CasellaDiTesto 2"/>
                <p:cNvSpPr txBox="1"/>
                <p:nvPr/>
              </p:nvSpPr>
              <p:spPr>
                <a:xfrm>
                  <a:off x="7910466" y="1070789"/>
                  <a:ext cx="1550168" cy="8342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nor/>
                              </m:rPr>
                              <a:rPr lang="el-GR" dirty="0">
                                <a:cs typeface="Times New Roman" panose="02020603050405020304" pitchFamily="18" charset="0"/>
                              </a:rPr>
                              <m:t>η</m:t>
                            </m:r>
                          </m:e>
                          <m:sub>
                            <m:r>
                              <a:rPr lang="it-IT" i="1">
                                <a:latin typeface="Cambria Math" panose="02040503050406030204" pitchFamily="18" charset="0"/>
                              </a:rPr>
                              <m:t>𝑥</m:t>
                            </m:r>
                          </m:sub>
                        </m:sSub>
                        <m:r>
                          <a:rPr lang="it-IT" i="1">
                            <a:latin typeface="Cambria Math" panose="02040503050406030204" pitchFamily="18" charset="0"/>
                          </a:rPr>
                          <m:t>=</m:t>
                        </m:r>
                        <m:f>
                          <m:fPr>
                            <m:ctrlPr>
                              <a:rPr lang="it-IT" i="1">
                                <a:latin typeface="Cambria Math" panose="02040503050406030204" pitchFamily="18" charset="0"/>
                              </a:rPr>
                            </m:ctrlPr>
                          </m:fPr>
                          <m:num>
                            <m:d>
                              <m:dPr>
                                <m:begChr m:val="⟨"/>
                                <m:endChr m:val="⟩"/>
                                <m:ctrlPr>
                                  <a:rPr lang="it-IT" i="1">
                                    <a:latin typeface="Cambria Math" panose="02040503050406030204" pitchFamily="18" charset="0"/>
                                  </a:rPr>
                                </m:ctrlPr>
                              </m:dPr>
                              <m:e>
                                <m:r>
                                  <a:rPr lang="it-IT" i="1">
                                    <a:latin typeface="Cambria Math" panose="02040503050406030204" pitchFamily="18" charset="0"/>
                                  </a:rPr>
                                  <m:t>𝑥</m:t>
                                </m:r>
                                <m:r>
                                  <a:rPr lang="it-IT" i="1">
                                    <a:latin typeface="Cambria Math" panose="02040503050406030204" pitchFamily="18" charset="0"/>
                                  </a:rPr>
                                  <m:t> </m:t>
                                </m:r>
                                <m:sSub>
                                  <m:sSubPr>
                                    <m:ctrlPr>
                                      <a:rPr lang="it-IT" i="1">
                                        <a:latin typeface="Cambria Math" panose="02040503050406030204" pitchFamily="18" charset="0"/>
                                      </a:rPr>
                                    </m:ctrlPr>
                                  </m:sSubPr>
                                  <m:e>
                                    <m:r>
                                      <a:rPr lang="it-IT" i="1">
                                        <a:latin typeface="Cambria Math" panose="02040503050406030204" pitchFamily="18" charset="0"/>
                                      </a:rPr>
                                      <m:t>𝑝</m:t>
                                    </m:r>
                                  </m:e>
                                  <m:sub>
                                    <m:r>
                                      <a:rPr lang="it-IT" i="1">
                                        <a:latin typeface="Cambria Math" panose="02040503050406030204" pitchFamily="18" charset="0"/>
                                      </a:rPr>
                                      <m:t>𝑟</m:t>
                                    </m:r>
                                  </m:sub>
                                </m:sSub>
                              </m:e>
                            </m:d>
                          </m:num>
                          <m:den>
                            <m:sSubSup>
                              <m:sSubSupPr>
                                <m:ctrlPr>
                                  <a:rPr lang="it-IT" i="1">
                                    <a:latin typeface="Cambria Math" panose="02040503050406030204" pitchFamily="18" charset="0"/>
                                  </a:rPr>
                                </m:ctrlPr>
                              </m:sSubSupPr>
                              <m:e>
                                <m:r>
                                  <a:rPr lang="it-IT" i="1">
                                    <a:latin typeface="Cambria Math" panose="02040503050406030204" pitchFamily="18" charset="0"/>
                                    <a:ea typeface="Cambria Math" panose="02040503050406030204" pitchFamily="18" charset="0"/>
                                  </a:rPr>
                                  <m:t>𝜎</m:t>
                                </m:r>
                              </m:e>
                              <m:sub>
                                <m:sSub>
                                  <m:sSubPr>
                                    <m:ctrlPr>
                                      <a:rPr lang="it-IT" i="1">
                                        <a:latin typeface="Cambria Math" panose="02040503050406030204" pitchFamily="18" charset="0"/>
                                      </a:rPr>
                                    </m:ctrlPr>
                                  </m:sSubPr>
                                  <m:e>
                                    <m:r>
                                      <a:rPr lang="it-IT" i="1">
                                        <a:latin typeface="Cambria Math" panose="02040503050406030204" pitchFamily="18" charset="0"/>
                                      </a:rPr>
                                      <m:t>𝑝</m:t>
                                    </m:r>
                                  </m:e>
                                  <m:sub>
                                    <m:r>
                                      <a:rPr lang="it-IT" i="1">
                                        <a:latin typeface="Cambria Math" panose="02040503050406030204" pitchFamily="18" charset="0"/>
                                      </a:rPr>
                                      <m:t>𝑟</m:t>
                                    </m:r>
                                  </m:sub>
                                </m:sSub>
                              </m:sub>
                              <m:sup>
                                <m:r>
                                  <a:rPr lang="it-IT" i="1">
                                    <a:latin typeface="Cambria Math" panose="02040503050406030204" pitchFamily="18" charset="0"/>
                                  </a:rPr>
                                  <m:t>2</m:t>
                                </m:r>
                              </m:sup>
                            </m:sSubSup>
                          </m:den>
                        </m:f>
                      </m:oMath>
                    </m:oMathPara>
                  </a14:m>
                  <a:endParaRPr lang="en-US"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7910466" y="1070789"/>
                  <a:ext cx="1550168" cy="834245"/>
                </a:xfrm>
                <a:prstGeom prst="rect">
                  <a:avLst/>
                </a:prstGeom>
                <a:blipFill>
                  <a:blip r:embed="rId3"/>
                  <a:stretch>
                    <a:fillRect l="-4348" t="-4000" b="-8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8" name="CasellaDiTesto 57"/>
                <p:cNvSpPr txBox="1"/>
                <p:nvPr/>
              </p:nvSpPr>
              <p:spPr>
                <a:xfrm>
                  <a:off x="9742005" y="1063608"/>
                  <a:ext cx="1688325" cy="8414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nor/>
                              </m:rPr>
                              <a:rPr lang="el-GR" dirty="0">
                                <a:cs typeface="Times New Roman" panose="02020603050405020304" pitchFamily="18" charset="0"/>
                              </a:rPr>
                              <m:t>η</m:t>
                            </m:r>
                            <m:r>
                              <m:rPr>
                                <m:nor/>
                              </m:rPr>
                              <a:rPr lang="it-IT" dirty="0">
                                <a:cs typeface="Times New Roman" panose="02020603050405020304" pitchFamily="18" charset="0"/>
                              </a:rPr>
                              <m:t>′</m:t>
                            </m:r>
                          </m:e>
                          <m:sub>
                            <m:r>
                              <a:rPr lang="it-IT" i="1">
                                <a:latin typeface="Cambria Math" panose="02040503050406030204" pitchFamily="18" charset="0"/>
                              </a:rPr>
                              <m:t>𝑥</m:t>
                            </m:r>
                          </m:sub>
                        </m:sSub>
                        <m:r>
                          <a:rPr lang="it-IT" i="1">
                            <a:latin typeface="Cambria Math" panose="02040503050406030204" pitchFamily="18" charset="0"/>
                          </a:rPr>
                          <m:t>=</m:t>
                        </m:r>
                        <m:f>
                          <m:fPr>
                            <m:ctrlPr>
                              <a:rPr lang="it-IT" i="1">
                                <a:latin typeface="Cambria Math" panose="02040503050406030204" pitchFamily="18" charset="0"/>
                              </a:rPr>
                            </m:ctrlPr>
                          </m:fPr>
                          <m:num>
                            <m:d>
                              <m:dPr>
                                <m:begChr m:val="⟨"/>
                                <m:endChr m:val="⟩"/>
                                <m:ctrlPr>
                                  <a:rPr lang="it-IT" i="1">
                                    <a:latin typeface="Cambria Math" panose="02040503050406030204" pitchFamily="18" charset="0"/>
                                  </a:rPr>
                                </m:ctrlPr>
                              </m:dPr>
                              <m:e>
                                <m:r>
                                  <a:rPr lang="it-IT" i="1">
                                    <a:latin typeface="Cambria Math" panose="02040503050406030204" pitchFamily="18" charset="0"/>
                                  </a:rPr>
                                  <m:t>𝑥</m:t>
                                </m:r>
                                <m:r>
                                  <a:rPr lang="it-IT" i="1">
                                    <a:latin typeface="Cambria Math" panose="02040503050406030204" pitchFamily="18" charset="0"/>
                                  </a:rPr>
                                  <m:t>′ </m:t>
                                </m:r>
                                <m:sSub>
                                  <m:sSubPr>
                                    <m:ctrlPr>
                                      <a:rPr lang="it-IT" i="1">
                                        <a:latin typeface="Cambria Math" panose="02040503050406030204" pitchFamily="18" charset="0"/>
                                      </a:rPr>
                                    </m:ctrlPr>
                                  </m:sSubPr>
                                  <m:e>
                                    <m:r>
                                      <a:rPr lang="it-IT" i="1">
                                        <a:latin typeface="Cambria Math" panose="02040503050406030204" pitchFamily="18" charset="0"/>
                                      </a:rPr>
                                      <m:t>𝑝</m:t>
                                    </m:r>
                                  </m:e>
                                  <m:sub>
                                    <m:r>
                                      <a:rPr lang="it-IT" i="1">
                                        <a:latin typeface="Cambria Math" panose="02040503050406030204" pitchFamily="18" charset="0"/>
                                      </a:rPr>
                                      <m:t>𝑟</m:t>
                                    </m:r>
                                  </m:sub>
                                </m:sSub>
                              </m:e>
                            </m:d>
                          </m:num>
                          <m:den>
                            <m:sSubSup>
                              <m:sSubSupPr>
                                <m:ctrlPr>
                                  <a:rPr lang="it-IT" i="1">
                                    <a:latin typeface="Cambria Math" panose="02040503050406030204" pitchFamily="18" charset="0"/>
                                  </a:rPr>
                                </m:ctrlPr>
                              </m:sSubSupPr>
                              <m:e>
                                <m:r>
                                  <a:rPr lang="it-IT" i="1">
                                    <a:latin typeface="Cambria Math" panose="02040503050406030204" pitchFamily="18" charset="0"/>
                                    <a:ea typeface="Cambria Math" panose="02040503050406030204" pitchFamily="18" charset="0"/>
                                  </a:rPr>
                                  <m:t>𝜎</m:t>
                                </m:r>
                              </m:e>
                              <m:sub>
                                <m:sSub>
                                  <m:sSubPr>
                                    <m:ctrlPr>
                                      <a:rPr lang="it-IT" i="1">
                                        <a:latin typeface="Cambria Math" panose="02040503050406030204" pitchFamily="18" charset="0"/>
                                      </a:rPr>
                                    </m:ctrlPr>
                                  </m:sSubPr>
                                  <m:e>
                                    <m:r>
                                      <a:rPr lang="it-IT" i="1">
                                        <a:latin typeface="Cambria Math" panose="02040503050406030204" pitchFamily="18" charset="0"/>
                                      </a:rPr>
                                      <m:t>𝑝</m:t>
                                    </m:r>
                                  </m:e>
                                  <m:sub>
                                    <m:r>
                                      <a:rPr lang="it-IT" i="1">
                                        <a:latin typeface="Cambria Math" panose="02040503050406030204" pitchFamily="18" charset="0"/>
                                      </a:rPr>
                                      <m:t>𝑟</m:t>
                                    </m:r>
                                  </m:sub>
                                </m:sSub>
                              </m:sub>
                              <m:sup>
                                <m:r>
                                  <a:rPr lang="it-IT" i="1">
                                    <a:latin typeface="Cambria Math" panose="02040503050406030204" pitchFamily="18" charset="0"/>
                                  </a:rPr>
                                  <m:t>2</m:t>
                                </m:r>
                              </m:sup>
                            </m:sSubSup>
                          </m:den>
                        </m:f>
                      </m:oMath>
                    </m:oMathPara>
                  </a14:m>
                  <a:endParaRPr lang="en-US" dirty="0"/>
                </a:p>
              </p:txBody>
            </p:sp>
          </mc:Choice>
          <mc:Fallback xmlns="">
            <p:sp>
              <p:nvSpPr>
                <p:cNvPr id="58" name="CasellaDiTesto 57"/>
                <p:cNvSpPr txBox="1">
                  <a:spLocks noRot="1" noChangeAspect="1" noMove="1" noResize="1" noEditPoints="1" noAdjustHandles="1" noChangeArrowheads="1" noChangeShapeType="1" noTextEdit="1"/>
                </p:cNvSpPr>
                <p:nvPr/>
              </p:nvSpPr>
              <p:spPr>
                <a:xfrm>
                  <a:off x="9742005" y="1063608"/>
                  <a:ext cx="1688325" cy="841426"/>
                </a:xfrm>
                <a:prstGeom prst="rect">
                  <a:avLst/>
                </a:prstGeom>
                <a:blipFill>
                  <a:blip r:embed="rId4"/>
                  <a:stretch>
                    <a:fillRect l="-2970" t="-3922" b="-588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9" name="CasellaDiTesto 58"/>
                <p:cNvSpPr txBox="1"/>
                <p:nvPr/>
              </p:nvSpPr>
              <p:spPr>
                <a:xfrm>
                  <a:off x="8337878" y="2238243"/>
                  <a:ext cx="2604986" cy="7769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rPr>
                          <m:t>𝑤𝑖𝑡h</m:t>
                        </m:r>
                        <m:r>
                          <a:rPr lang="it-IT" i="1">
                            <a:latin typeface="Cambria Math" panose="02040503050406030204" pitchFamily="18" charset="0"/>
                          </a:rPr>
                          <m:t>:  </m:t>
                        </m:r>
                        <m:sSub>
                          <m:sSubPr>
                            <m:ctrlPr>
                              <a:rPr lang="en-US" i="1">
                                <a:latin typeface="Cambria Math" panose="02040503050406030204" pitchFamily="18" charset="0"/>
                              </a:rPr>
                            </m:ctrlPr>
                          </m:sSubPr>
                          <m:e>
                            <m:r>
                              <m:rPr>
                                <m:nor/>
                              </m:rPr>
                              <a:rPr lang="it-IT"/>
                              <m:t>p</m:t>
                            </m:r>
                          </m:e>
                          <m:sub>
                            <m:r>
                              <a:rPr lang="it-IT" i="1">
                                <a:latin typeface="Cambria Math" panose="02040503050406030204" pitchFamily="18" charset="0"/>
                              </a:rPr>
                              <m:t>𝑟</m:t>
                            </m:r>
                          </m:sub>
                        </m:sSub>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𝑝</m:t>
                            </m:r>
                            <m:r>
                              <a:rPr lang="it-IT" i="1">
                                <a:latin typeface="Cambria Math" panose="02040503050406030204" pitchFamily="18" charset="0"/>
                              </a:rPr>
                              <m:t>−</m:t>
                            </m:r>
                            <m:d>
                              <m:dPr>
                                <m:begChr m:val="⟨"/>
                                <m:endChr m:val="⟩"/>
                                <m:ctrlPr>
                                  <a:rPr lang="it-IT" i="1">
                                    <a:latin typeface="Cambria Math" panose="02040503050406030204" pitchFamily="18" charset="0"/>
                                  </a:rPr>
                                </m:ctrlPr>
                              </m:dPr>
                              <m:e>
                                <m:r>
                                  <a:rPr lang="it-IT" i="1">
                                    <a:latin typeface="Cambria Math" panose="02040503050406030204" pitchFamily="18" charset="0"/>
                                  </a:rPr>
                                  <m:t>𝑝</m:t>
                                </m:r>
                              </m:e>
                            </m:d>
                          </m:num>
                          <m:den>
                            <m:d>
                              <m:dPr>
                                <m:begChr m:val="⟨"/>
                                <m:endChr m:val="⟩"/>
                                <m:ctrlPr>
                                  <a:rPr lang="it-IT" i="1">
                                    <a:latin typeface="Cambria Math" panose="02040503050406030204" pitchFamily="18" charset="0"/>
                                  </a:rPr>
                                </m:ctrlPr>
                              </m:dPr>
                              <m:e>
                                <m:r>
                                  <a:rPr lang="it-IT" i="1">
                                    <a:latin typeface="Cambria Math" panose="02040503050406030204" pitchFamily="18" charset="0"/>
                                  </a:rPr>
                                  <m:t>𝑝</m:t>
                                </m:r>
                              </m:e>
                            </m:d>
                          </m:den>
                        </m:f>
                      </m:oMath>
                    </m:oMathPara>
                  </a14:m>
                  <a:endParaRPr lang="en-US" dirty="0"/>
                </a:p>
              </p:txBody>
            </p:sp>
          </mc:Choice>
          <mc:Fallback xmlns="">
            <p:sp>
              <p:nvSpPr>
                <p:cNvPr id="59" name="CasellaDiTesto 58"/>
                <p:cNvSpPr txBox="1">
                  <a:spLocks noRot="1" noChangeAspect="1" noMove="1" noResize="1" noEditPoints="1" noAdjustHandles="1" noChangeArrowheads="1" noChangeShapeType="1" noTextEdit="1"/>
                </p:cNvSpPr>
                <p:nvPr/>
              </p:nvSpPr>
              <p:spPr>
                <a:xfrm>
                  <a:off x="8337878" y="2238243"/>
                  <a:ext cx="2604986" cy="776965"/>
                </a:xfrm>
                <a:prstGeom prst="rect">
                  <a:avLst/>
                </a:prstGeom>
                <a:blipFill>
                  <a:blip r:embed="rId5"/>
                  <a:stretch>
                    <a:fillRect l="-1935" b="-12766"/>
                  </a:stretch>
                </a:blipFill>
              </p:spPr>
              <p:txBody>
                <a:bodyPr/>
                <a:lstStyle/>
                <a:p>
                  <a:r>
                    <a:rPr lang="it-IT">
                      <a:noFill/>
                    </a:rPr>
                    <a:t> </a:t>
                  </a:r>
                </a:p>
              </p:txBody>
            </p:sp>
          </mc:Fallback>
        </mc:AlternateContent>
        <p:sp>
          <p:nvSpPr>
            <p:cNvPr id="8" name="Rettangolo 7"/>
            <p:cNvSpPr/>
            <p:nvPr/>
          </p:nvSpPr>
          <p:spPr>
            <a:xfrm>
              <a:off x="7674427" y="741173"/>
              <a:ext cx="4027714" cy="257897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9" name="Gruppo 18"/>
          <p:cNvGrpSpPr/>
          <p:nvPr/>
        </p:nvGrpSpPr>
        <p:grpSpPr>
          <a:xfrm>
            <a:off x="1196308" y="3597707"/>
            <a:ext cx="6858000" cy="2168769"/>
            <a:chOff x="1595077" y="3653942"/>
            <a:chExt cx="9144000" cy="2891692"/>
          </a:xfrm>
        </p:grpSpPr>
        <p:grpSp>
          <p:nvGrpSpPr>
            <p:cNvPr id="23" name="Gruppo 22"/>
            <p:cNvGrpSpPr/>
            <p:nvPr/>
          </p:nvGrpSpPr>
          <p:grpSpPr>
            <a:xfrm>
              <a:off x="1595077" y="3653942"/>
              <a:ext cx="9144000" cy="2891692"/>
              <a:chOff x="0" y="744511"/>
              <a:chExt cx="9144000" cy="2891692"/>
            </a:xfrm>
          </p:grpSpPr>
          <p:pic>
            <p:nvPicPr>
              <p:cNvPr id="28" name="Immagin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44511"/>
                <a:ext cx="9144000" cy="2891692"/>
              </a:xfrm>
              <a:prstGeom prst="rect">
                <a:avLst/>
              </a:prstGeom>
            </p:spPr>
          </p:pic>
          <p:sp>
            <p:nvSpPr>
              <p:cNvPr id="30" name="Rettangolo 29"/>
              <p:cNvSpPr/>
              <p:nvPr/>
            </p:nvSpPr>
            <p:spPr>
              <a:xfrm>
                <a:off x="1812114" y="1944613"/>
                <a:ext cx="1139901" cy="698132"/>
              </a:xfrm>
              <a:prstGeom prst="rect">
                <a:avLst/>
              </a:prstGeom>
              <a:scene3d>
                <a:camera prst="orthographicFront">
                  <a:rot lat="0" lon="0" rev="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ttangolo 31"/>
              <p:cNvSpPr/>
              <p:nvPr/>
            </p:nvSpPr>
            <p:spPr>
              <a:xfrm>
                <a:off x="6140607" y="1944613"/>
                <a:ext cx="1139901" cy="698132"/>
              </a:xfrm>
              <a:prstGeom prst="rect">
                <a:avLst/>
              </a:prstGeom>
              <a:scene3d>
                <a:camera prst="orthographicFront">
                  <a:rot lat="0" lon="0" rev="9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Ovale 32"/>
              <p:cNvSpPr/>
              <p:nvPr/>
            </p:nvSpPr>
            <p:spPr>
              <a:xfrm>
                <a:off x="3137725" y="1798686"/>
                <a:ext cx="210430" cy="68469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Ovale 33"/>
              <p:cNvSpPr/>
              <p:nvPr/>
            </p:nvSpPr>
            <p:spPr>
              <a:xfrm>
                <a:off x="5743434" y="1801760"/>
                <a:ext cx="210430" cy="68469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Rettangolo arrotondato 34"/>
              <p:cNvSpPr/>
              <p:nvPr/>
            </p:nvSpPr>
            <p:spPr>
              <a:xfrm>
                <a:off x="4457149" y="1798684"/>
                <a:ext cx="177425" cy="684698"/>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 name="Rombo 35"/>
              <p:cNvSpPr/>
              <p:nvPr/>
            </p:nvSpPr>
            <p:spPr>
              <a:xfrm>
                <a:off x="3440777" y="1785144"/>
                <a:ext cx="212035" cy="712652"/>
              </a:xfrm>
              <a:prstGeom prst="diamond">
                <a:avLst/>
              </a:prstGeom>
              <a:solidFill>
                <a:srgbClr val="FFCD00"/>
              </a:solidFill>
              <a:ln>
                <a:solidFill>
                  <a:srgbClr val="D0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 name="Rombo 36"/>
              <p:cNvSpPr/>
              <p:nvPr/>
            </p:nvSpPr>
            <p:spPr>
              <a:xfrm>
                <a:off x="5435764" y="1781098"/>
                <a:ext cx="212035" cy="712652"/>
              </a:xfrm>
              <a:prstGeom prst="diamond">
                <a:avLst/>
              </a:prstGeom>
              <a:solidFill>
                <a:srgbClr val="FFCD00"/>
              </a:solidFill>
              <a:ln>
                <a:solidFill>
                  <a:srgbClr val="D0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38" name="Gruppo 37"/>
              <p:cNvGrpSpPr/>
              <p:nvPr/>
            </p:nvGrpSpPr>
            <p:grpSpPr>
              <a:xfrm>
                <a:off x="4760475" y="1819239"/>
                <a:ext cx="238747" cy="670088"/>
                <a:chOff x="3072501" y="1360448"/>
                <a:chExt cx="162782" cy="502566"/>
              </a:xfrm>
            </p:grpSpPr>
            <p:sp>
              <p:nvSpPr>
                <p:cNvPr id="55" name="Triangolo isoscele 54"/>
                <p:cNvSpPr/>
                <p:nvPr/>
              </p:nvSpPr>
              <p:spPr>
                <a:xfrm>
                  <a:off x="3075301" y="1611481"/>
                  <a:ext cx="159982" cy="251533"/>
                </a:xfrm>
                <a:prstGeom prst="triangle">
                  <a:avLst>
                    <a:gd name="adj" fmla="val 47929"/>
                  </a:avLst>
                </a:prstGeom>
                <a:solidFill>
                  <a:srgbClr val="FFCD00"/>
                </a:solidFill>
                <a:ln>
                  <a:solidFill>
                    <a:srgbClr val="D0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6" name="Triangolo isoscele 55"/>
                <p:cNvSpPr/>
                <p:nvPr/>
              </p:nvSpPr>
              <p:spPr>
                <a:xfrm>
                  <a:off x="3072501" y="1360448"/>
                  <a:ext cx="159982" cy="251533"/>
                </a:xfrm>
                <a:prstGeom prst="triangle">
                  <a:avLst>
                    <a:gd name="adj" fmla="val 47929"/>
                  </a:avLst>
                </a:prstGeom>
                <a:solidFill>
                  <a:srgbClr val="FFCD00"/>
                </a:solidFill>
                <a:ln>
                  <a:solidFill>
                    <a:srgbClr val="D09E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2" name="Gruppo 41"/>
              <p:cNvGrpSpPr/>
              <p:nvPr/>
            </p:nvGrpSpPr>
            <p:grpSpPr>
              <a:xfrm>
                <a:off x="4084499" y="1813931"/>
                <a:ext cx="238747" cy="670088"/>
                <a:chOff x="3072501" y="1360448"/>
                <a:chExt cx="162782" cy="502566"/>
              </a:xfrm>
            </p:grpSpPr>
            <p:sp>
              <p:nvSpPr>
                <p:cNvPr id="53" name="Triangolo isoscele 52"/>
                <p:cNvSpPr/>
                <p:nvPr/>
              </p:nvSpPr>
              <p:spPr>
                <a:xfrm>
                  <a:off x="3075301" y="1611481"/>
                  <a:ext cx="159982" cy="251533"/>
                </a:xfrm>
                <a:prstGeom prst="triangle">
                  <a:avLst>
                    <a:gd name="adj" fmla="val 47929"/>
                  </a:avLst>
                </a:prstGeom>
                <a:solidFill>
                  <a:srgbClr val="FFCD00"/>
                </a:solidFill>
                <a:ln>
                  <a:solidFill>
                    <a:srgbClr val="D0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Triangolo isoscele 53"/>
                <p:cNvSpPr/>
                <p:nvPr/>
              </p:nvSpPr>
              <p:spPr>
                <a:xfrm>
                  <a:off x="3072501" y="1360448"/>
                  <a:ext cx="159982" cy="251533"/>
                </a:xfrm>
                <a:prstGeom prst="triangle">
                  <a:avLst>
                    <a:gd name="adj" fmla="val 47929"/>
                  </a:avLst>
                </a:prstGeom>
                <a:solidFill>
                  <a:srgbClr val="FFCD00"/>
                </a:solidFill>
                <a:ln>
                  <a:solidFill>
                    <a:srgbClr val="D09E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43" name="Immagine 42"/>
              <p:cNvPicPr>
                <a:picLocks noChangeAspect="1"/>
              </p:cNvPicPr>
              <p:nvPr/>
            </p:nvPicPr>
            <p:blipFill>
              <a:blip r:embed="rId7"/>
              <a:stretch>
                <a:fillRect/>
              </a:stretch>
            </p:blipFill>
            <p:spPr>
              <a:xfrm>
                <a:off x="416282" y="2371704"/>
                <a:ext cx="1291981" cy="841290"/>
              </a:xfrm>
              <a:prstGeom prst="rect">
                <a:avLst/>
              </a:prstGeom>
              <a:scene3d>
                <a:camera prst="orthographicFront">
                  <a:rot lat="0" lon="0" rev="1800000"/>
                </a:camera>
                <a:lightRig rig="threePt" dir="t"/>
              </a:scene3d>
            </p:spPr>
          </p:pic>
          <p:pic>
            <p:nvPicPr>
              <p:cNvPr id="44" name="Immagine 43"/>
              <p:cNvPicPr>
                <a:picLocks noChangeAspect="1"/>
              </p:cNvPicPr>
              <p:nvPr/>
            </p:nvPicPr>
            <p:blipFill>
              <a:blip r:embed="rId8"/>
              <a:stretch>
                <a:fillRect/>
              </a:stretch>
            </p:blipFill>
            <p:spPr>
              <a:xfrm>
                <a:off x="7305795" y="2420916"/>
                <a:ext cx="1318690" cy="841290"/>
              </a:xfrm>
              <a:prstGeom prst="rect">
                <a:avLst/>
              </a:prstGeom>
              <a:scene3d>
                <a:camera prst="orthographicFront">
                  <a:rot lat="0" lon="0" rev="19800000"/>
                </a:camera>
                <a:lightRig rig="threePt" dir="t"/>
              </a:scene3d>
            </p:spPr>
          </p:pic>
          <p:sp>
            <p:nvSpPr>
              <p:cNvPr id="45" name="Rombo 44"/>
              <p:cNvSpPr/>
              <p:nvPr/>
            </p:nvSpPr>
            <p:spPr>
              <a:xfrm>
                <a:off x="848873" y="2509386"/>
                <a:ext cx="212035" cy="783917"/>
              </a:xfrm>
              <a:prstGeom prst="diamond">
                <a:avLst/>
              </a:prstGeom>
              <a:solidFill>
                <a:srgbClr val="FFCD00"/>
              </a:solidFill>
              <a:ln>
                <a:solidFill>
                  <a:srgbClr val="D09E00"/>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6" name="Rombo 45"/>
              <p:cNvSpPr/>
              <p:nvPr/>
            </p:nvSpPr>
            <p:spPr>
              <a:xfrm>
                <a:off x="7978126" y="2503944"/>
                <a:ext cx="212035" cy="783917"/>
              </a:xfrm>
              <a:prstGeom prst="diamond">
                <a:avLst/>
              </a:prstGeom>
              <a:solidFill>
                <a:srgbClr val="FFCD00"/>
              </a:solidFill>
              <a:ln>
                <a:solidFill>
                  <a:srgbClr val="D09E00"/>
                </a:solidFill>
              </a:ln>
              <a:scene3d>
                <a:camera prst="orthographicFront">
                  <a:rot lat="0" lon="0" rev="19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7" name="Ovale 46"/>
              <p:cNvSpPr/>
              <p:nvPr/>
            </p:nvSpPr>
            <p:spPr>
              <a:xfrm>
                <a:off x="1326766" y="2275021"/>
                <a:ext cx="217307" cy="723779"/>
              </a:xfrm>
              <a:prstGeom prst="ellipse">
                <a:avLst/>
              </a:prstGeom>
              <a:solidFill>
                <a:srgbClr val="FF0000"/>
              </a:solidFill>
              <a:ln>
                <a:solidFill>
                  <a:srgbClr val="C00000"/>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8" name="Ovale 47"/>
              <p:cNvSpPr/>
              <p:nvPr/>
            </p:nvSpPr>
            <p:spPr>
              <a:xfrm>
                <a:off x="649555" y="2663464"/>
                <a:ext cx="197551" cy="723779"/>
              </a:xfrm>
              <a:prstGeom prst="ellipse">
                <a:avLst/>
              </a:prstGeom>
              <a:solidFill>
                <a:srgbClr val="FF0000"/>
              </a:solidFill>
              <a:ln>
                <a:solidFill>
                  <a:srgbClr val="C00000"/>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9" name="Ovale 48"/>
              <p:cNvSpPr/>
              <p:nvPr/>
            </p:nvSpPr>
            <p:spPr>
              <a:xfrm>
                <a:off x="7511943" y="2261024"/>
                <a:ext cx="199527" cy="719624"/>
              </a:xfrm>
              <a:prstGeom prst="ellipse">
                <a:avLst/>
              </a:prstGeom>
              <a:solidFill>
                <a:srgbClr val="FF0000"/>
              </a:solidFill>
              <a:ln>
                <a:solidFill>
                  <a:srgbClr val="C00000"/>
                </a:solidFill>
              </a:ln>
              <a:scene3d>
                <a:camera prst="orthographicFront">
                  <a:rot lat="0" lon="0" rev="9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0" name="Ovale 49"/>
              <p:cNvSpPr/>
              <p:nvPr/>
            </p:nvSpPr>
            <p:spPr>
              <a:xfrm>
                <a:off x="8200708" y="2665300"/>
                <a:ext cx="199527" cy="719624"/>
              </a:xfrm>
              <a:prstGeom prst="ellipse">
                <a:avLst/>
              </a:prstGeom>
              <a:solidFill>
                <a:srgbClr val="FF0000"/>
              </a:solidFill>
              <a:ln>
                <a:solidFill>
                  <a:srgbClr val="C00000"/>
                </a:solidFill>
              </a:ln>
              <a:scene3d>
                <a:camera prst="orthographicFront">
                  <a:rot lat="0" lon="0" rev="9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1" name="Rettangolo arrotondato 50"/>
              <p:cNvSpPr/>
              <p:nvPr/>
            </p:nvSpPr>
            <p:spPr>
              <a:xfrm>
                <a:off x="1064387" y="2431784"/>
                <a:ext cx="193236" cy="723779"/>
              </a:xfrm>
              <a:prstGeom prst="roundRect">
                <a:avLst/>
              </a:prstGeom>
              <a:solidFill>
                <a:srgbClr val="FF0000"/>
              </a:solidFill>
              <a:ln>
                <a:solidFill>
                  <a:srgbClr val="C00000"/>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2" name="Rettangolo arrotondato 51"/>
              <p:cNvSpPr/>
              <p:nvPr/>
            </p:nvSpPr>
            <p:spPr>
              <a:xfrm>
                <a:off x="7793774" y="2415697"/>
                <a:ext cx="177425" cy="719624"/>
              </a:xfrm>
              <a:prstGeom prst="roundRect">
                <a:avLst/>
              </a:prstGeom>
              <a:solidFill>
                <a:srgbClr val="FF0000"/>
              </a:solidFill>
              <a:ln>
                <a:solidFill>
                  <a:srgbClr val="C00000"/>
                </a:solidFill>
              </a:ln>
              <a:scene3d>
                <a:camera prst="orthographicFront">
                  <a:rot lat="0" lon="0" rev="9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0" name="CasellaDiTesto 9"/>
            <p:cNvSpPr txBox="1"/>
            <p:nvPr/>
          </p:nvSpPr>
          <p:spPr>
            <a:xfrm>
              <a:off x="4289949" y="3659830"/>
              <a:ext cx="3620181" cy="1107996"/>
            </a:xfrm>
            <a:prstGeom prst="rect">
              <a:avLst/>
            </a:prstGeom>
            <a:noFill/>
          </p:spPr>
          <p:txBody>
            <a:bodyPr wrap="square" rtlCol="0">
              <a:spAutoFit/>
            </a:bodyPr>
            <a:lstStyle/>
            <a:p>
              <a:r>
                <a:rPr lang="en-US" sz="2400" dirty="0">
                  <a:latin typeface="Palatino Linotype" panose="02040502050505030304" pitchFamily="18" charset="0"/>
                </a:rPr>
                <a:t>Modified last DBA</a:t>
              </a:r>
            </a:p>
          </p:txBody>
        </p:sp>
      </p:grpSp>
      <p:grpSp>
        <p:nvGrpSpPr>
          <p:cNvPr id="18" name="Gruppo 17"/>
          <p:cNvGrpSpPr/>
          <p:nvPr/>
        </p:nvGrpSpPr>
        <p:grpSpPr>
          <a:xfrm>
            <a:off x="1410561" y="4242184"/>
            <a:ext cx="3774656" cy="1602656"/>
            <a:chOff x="1880748" y="4513244"/>
            <a:chExt cx="5032874" cy="2136875"/>
          </a:xfrm>
        </p:grpSpPr>
        <p:sp>
          <p:nvSpPr>
            <p:cNvPr id="60" name="Ovale 59"/>
            <p:cNvSpPr/>
            <p:nvPr/>
          </p:nvSpPr>
          <p:spPr>
            <a:xfrm>
              <a:off x="5364315" y="4538345"/>
              <a:ext cx="210430" cy="1002467"/>
            </a:xfrm>
            <a:prstGeom prst="ellipse">
              <a:avLst/>
            </a:prstGeom>
            <a:solidFill>
              <a:srgbClr val="FF0000"/>
            </a:solidFill>
            <a:ln w="28575">
              <a:solidFill>
                <a:srgbClr val="002D4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1" name="Ovale 60"/>
            <p:cNvSpPr/>
            <p:nvPr/>
          </p:nvSpPr>
          <p:spPr>
            <a:xfrm>
              <a:off x="6703192" y="4513244"/>
              <a:ext cx="210430" cy="1002467"/>
            </a:xfrm>
            <a:prstGeom prst="ellipse">
              <a:avLst/>
            </a:prstGeom>
            <a:solidFill>
              <a:srgbClr val="FF0000"/>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2" name="Rettangolo arrotondato 61"/>
            <p:cNvSpPr/>
            <p:nvPr/>
          </p:nvSpPr>
          <p:spPr>
            <a:xfrm>
              <a:off x="2054151" y="5583319"/>
              <a:ext cx="99161" cy="963350"/>
            </a:xfrm>
            <a:prstGeom prst="roundRect">
              <a:avLst/>
            </a:prstGeom>
            <a:solidFill>
              <a:schemeClr val="accent5"/>
            </a:solidFill>
            <a:ln w="28575">
              <a:solidFill>
                <a:srgbClr val="002D4B"/>
              </a:solidFill>
              <a:prstDash val="sysDot"/>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3" name="Rettangolo arrotondato 62"/>
            <p:cNvSpPr/>
            <p:nvPr/>
          </p:nvSpPr>
          <p:spPr>
            <a:xfrm>
              <a:off x="1880748" y="5686769"/>
              <a:ext cx="99161" cy="963350"/>
            </a:xfrm>
            <a:prstGeom prst="roundRect">
              <a:avLst/>
            </a:prstGeom>
            <a:solidFill>
              <a:schemeClr val="accent5"/>
            </a:solidFill>
            <a:ln w="28575">
              <a:solidFill>
                <a:srgbClr val="002D4B"/>
              </a:solidFill>
              <a:prstDash val="sysDot"/>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4" name="Connettore diritto 13"/>
            <p:cNvCxnSpPr/>
            <p:nvPr/>
          </p:nvCxnSpPr>
          <p:spPr>
            <a:xfrm flipV="1">
              <a:off x="1967700" y="6093735"/>
              <a:ext cx="107075" cy="606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uppo 76"/>
          <p:cNvGrpSpPr/>
          <p:nvPr/>
        </p:nvGrpSpPr>
        <p:grpSpPr>
          <a:xfrm>
            <a:off x="816472" y="4151044"/>
            <a:ext cx="4216784" cy="1715180"/>
            <a:chOff x="1088629" y="4391726"/>
            <a:chExt cx="5622378" cy="2286906"/>
          </a:xfrm>
        </p:grpSpPr>
        <p:grpSp>
          <p:nvGrpSpPr>
            <p:cNvPr id="76" name="Gruppo 75"/>
            <p:cNvGrpSpPr/>
            <p:nvPr/>
          </p:nvGrpSpPr>
          <p:grpSpPr>
            <a:xfrm>
              <a:off x="5525651" y="5532081"/>
              <a:ext cx="1185356" cy="1146551"/>
              <a:chOff x="5525651" y="5532081"/>
              <a:chExt cx="1185356" cy="1146551"/>
            </a:xfrm>
          </p:grpSpPr>
          <p:sp>
            <p:nvSpPr>
              <p:cNvPr id="64" name="Rettangolo 63"/>
              <p:cNvSpPr/>
              <p:nvPr/>
            </p:nvSpPr>
            <p:spPr>
              <a:xfrm>
                <a:off x="5658958" y="6278523"/>
                <a:ext cx="943164" cy="400109"/>
              </a:xfrm>
              <a:prstGeom prst="rect">
                <a:avLst/>
              </a:prstGeom>
            </p:spPr>
            <p:txBody>
              <a:bodyPr wrap="none">
                <a:spAutoFit/>
              </a:bodyPr>
              <a:lstStyle/>
              <a:p>
                <a:r>
                  <a:rPr lang="it-IT" altLang="en-US" sz="1350" b="1" dirty="0">
                    <a:solidFill>
                      <a:srgbClr val="FF0505"/>
                    </a:solidFill>
                    <a:cs typeface="Calibri" panose="020F0502020204030204" pitchFamily="34" charset="0"/>
                  </a:rPr>
                  <a:t>QUADS</a:t>
                </a:r>
                <a:endParaRPr lang="en-US" sz="1350" dirty="0"/>
              </a:p>
            </p:txBody>
          </p:sp>
          <p:cxnSp>
            <p:nvCxnSpPr>
              <p:cNvPr id="66" name="Connettore 2 65"/>
              <p:cNvCxnSpPr/>
              <p:nvPr/>
            </p:nvCxnSpPr>
            <p:spPr>
              <a:xfrm flipH="1" flipV="1">
                <a:off x="5525651" y="5598949"/>
                <a:ext cx="327210" cy="643365"/>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68" name="Connettore 2 67"/>
              <p:cNvCxnSpPr/>
              <p:nvPr/>
            </p:nvCxnSpPr>
            <p:spPr>
              <a:xfrm flipV="1">
                <a:off x="6376327" y="5532081"/>
                <a:ext cx="334680" cy="710654"/>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grpSp>
        <p:grpSp>
          <p:nvGrpSpPr>
            <p:cNvPr id="75" name="Gruppo 74"/>
            <p:cNvGrpSpPr/>
            <p:nvPr/>
          </p:nvGrpSpPr>
          <p:grpSpPr>
            <a:xfrm>
              <a:off x="1088629" y="4391726"/>
              <a:ext cx="1293431" cy="1258019"/>
              <a:chOff x="1088629" y="4391726"/>
              <a:chExt cx="1293431" cy="1258019"/>
            </a:xfrm>
          </p:grpSpPr>
          <p:sp>
            <p:nvSpPr>
              <p:cNvPr id="70" name="Rettangolo 69"/>
              <p:cNvSpPr/>
              <p:nvPr/>
            </p:nvSpPr>
            <p:spPr>
              <a:xfrm>
                <a:off x="1088629" y="4391726"/>
                <a:ext cx="1293431" cy="400109"/>
              </a:xfrm>
              <a:prstGeom prst="rect">
                <a:avLst/>
              </a:prstGeom>
            </p:spPr>
            <p:txBody>
              <a:bodyPr wrap="none">
                <a:spAutoFit/>
              </a:bodyPr>
              <a:lstStyle/>
              <a:p>
                <a:r>
                  <a:rPr lang="it-IT" altLang="en-US" sz="1350" b="1" dirty="0">
                    <a:solidFill>
                      <a:srgbClr val="4472C4"/>
                    </a:solidFill>
                    <a:cs typeface="Calibri" panose="020F0502020204030204" pitchFamily="34" charset="0"/>
                  </a:rPr>
                  <a:t>STEERINGS</a:t>
                </a:r>
                <a:endParaRPr lang="en-US" sz="1350" dirty="0">
                  <a:solidFill>
                    <a:srgbClr val="4472C4"/>
                  </a:solidFill>
                </a:endParaRPr>
              </a:p>
            </p:txBody>
          </p:sp>
          <p:cxnSp>
            <p:nvCxnSpPr>
              <p:cNvPr id="71" name="Connettore 2 70"/>
              <p:cNvCxnSpPr/>
              <p:nvPr/>
            </p:nvCxnSpPr>
            <p:spPr>
              <a:xfrm>
                <a:off x="1758682" y="4723363"/>
                <a:ext cx="87036" cy="745628"/>
              </a:xfrm>
              <a:prstGeom prst="straightConnector1">
                <a:avLst/>
              </a:prstGeom>
              <a:ln>
                <a:solidFill>
                  <a:srgbClr val="4472C4"/>
                </a:solidFill>
                <a:tailEnd type="triangle"/>
              </a:ln>
            </p:spPr>
            <p:style>
              <a:lnRef idx="3">
                <a:schemeClr val="accent1"/>
              </a:lnRef>
              <a:fillRef idx="0">
                <a:schemeClr val="accent1"/>
              </a:fillRef>
              <a:effectRef idx="2">
                <a:schemeClr val="accent1"/>
              </a:effectRef>
              <a:fontRef idx="minor">
                <a:schemeClr val="tx1"/>
              </a:fontRef>
            </p:style>
          </p:cxnSp>
          <p:cxnSp>
            <p:nvCxnSpPr>
              <p:cNvPr id="73" name="Connettore 2 72"/>
              <p:cNvCxnSpPr/>
              <p:nvPr/>
            </p:nvCxnSpPr>
            <p:spPr>
              <a:xfrm>
                <a:off x="1676378" y="4723362"/>
                <a:ext cx="12262" cy="926383"/>
              </a:xfrm>
              <a:prstGeom prst="straightConnector1">
                <a:avLst/>
              </a:prstGeom>
              <a:ln>
                <a:solidFill>
                  <a:srgbClr val="4472C4"/>
                </a:solidFill>
                <a:tailEnd type="triangle"/>
              </a:ln>
            </p:spPr>
            <p:style>
              <a:lnRef idx="3">
                <a:schemeClr val="accent1"/>
              </a:lnRef>
              <a:fillRef idx="0">
                <a:schemeClr val="accent1"/>
              </a:fillRef>
              <a:effectRef idx="2">
                <a:schemeClr val="accent1"/>
              </a:effectRef>
              <a:fontRef idx="minor">
                <a:schemeClr val="tx1"/>
              </a:fontRef>
            </p:style>
          </p:cxnSp>
        </p:grpSp>
      </p:grpSp>
      <p:sp>
        <p:nvSpPr>
          <p:cNvPr id="79" name="Rettangolo 78"/>
          <p:cNvSpPr/>
          <p:nvPr/>
        </p:nvSpPr>
        <p:spPr>
          <a:xfrm>
            <a:off x="7300079" y="3760270"/>
            <a:ext cx="1598992" cy="553998"/>
          </a:xfrm>
          <a:prstGeom prst="rect">
            <a:avLst/>
          </a:prstGeom>
          <a:ln w="28575">
            <a:solidFill>
              <a:schemeClr val="accent6"/>
            </a:solidFill>
          </a:ln>
        </p:spPr>
        <p:txBody>
          <a:bodyPr wrap="square">
            <a:spAutoFit/>
          </a:bodyPr>
          <a:lstStyle/>
          <a:p>
            <a:r>
              <a:rPr lang="it-IT" sz="1500" dirty="0" err="1"/>
              <a:t>Projected</a:t>
            </a:r>
            <a:r>
              <a:rPr lang="it-IT" sz="1500" dirty="0"/>
              <a:t> </a:t>
            </a:r>
            <a:r>
              <a:rPr lang="el-GR" sz="1500" dirty="0"/>
              <a:t>ε</a:t>
            </a:r>
            <a:r>
              <a:rPr lang="it-IT" sz="1500" baseline="-25000" dirty="0" err="1"/>
              <a:t>n,x</a:t>
            </a:r>
            <a:r>
              <a:rPr lang="it-IT" sz="1500" dirty="0"/>
              <a:t> </a:t>
            </a:r>
            <a:r>
              <a:rPr lang="it-IT" sz="1500" dirty="0" err="1"/>
              <a:t>decreased</a:t>
            </a:r>
            <a:r>
              <a:rPr lang="it-IT" sz="1500" dirty="0"/>
              <a:t> by 30%</a:t>
            </a:r>
            <a:endParaRPr lang="en-US" sz="1500" dirty="0"/>
          </a:p>
        </p:txBody>
      </p:sp>
      <p:sp>
        <p:nvSpPr>
          <p:cNvPr id="81" name="Rettangolo 80"/>
          <p:cNvSpPr/>
          <p:nvPr/>
        </p:nvSpPr>
        <p:spPr>
          <a:xfrm>
            <a:off x="7452509" y="4332247"/>
            <a:ext cx="1342881" cy="784830"/>
          </a:xfrm>
          <a:prstGeom prst="rect">
            <a:avLst/>
          </a:prstGeom>
          <a:ln w="28575">
            <a:solidFill>
              <a:schemeClr val="accent6"/>
            </a:solidFill>
          </a:ln>
        </p:spPr>
        <p:txBody>
          <a:bodyPr wrap="square">
            <a:spAutoFit/>
          </a:bodyPr>
          <a:lstStyle/>
          <a:p>
            <a:r>
              <a:rPr lang="it-IT" sz="1500" dirty="0" err="1"/>
              <a:t>Beam</a:t>
            </a:r>
            <a:r>
              <a:rPr lang="it-IT" sz="1500" dirty="0"/>
              <a:t> centered on </a:t>
            </a:r>
            <a:r>
              <a:rPr lang="it-IT" sz="1500" dirty="0" err="1"/>
              <a:t>axis</a:t>
            </a:r>
            <a:endParaRPr lang="en-US" sz="1500" dirty="0"/>
          </a:p>
        </p:txBody>
      </p:sp>
      <p:grpSp>
        <p:nvGrpSpPr>
          <p:cNvPr id="65" name="Google Shape;612;p39"/>
          <p:cNvGrpSpPr/>
          <p:nvPr/>
        </p:nvGrpSpPr>
        <p:grpSpPr>
          <a:xfrm>
            <a:off x="395364" y="1104699"/>
            <a:ext cx="283374" cy="289313"/>
            <a:chOff x="3951850" y="2985350"/>
            <a:chExt cx="407950" cy="416500"/>
          </a:xfrm>
        </p:grpSpPr>
        <p:sp>
          <p:nvSpPr>
            <p:cNvPr id="67"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9"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92414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500"/>
                                        <p:tgtEl>
                                          <p:spTgt spid="7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9" name="Rectangle 13">
            <a:extLst>
              <a:ext uri="{FF2B5EF4-FFF2-40B4-BE49-F238E27FC236}">
                <a16:creationId xmlns:a16="http://schemas.microsoft.com/office/drawing/2014/main" id="{2C8C82E2-6ABF-B945-AF4B-D9960F8375B7}"/>
              </a:ext>
            </a:extLst>
          </p:cNvPr>
          <p:cNvSpPr>
            <a:spLocks noChangeArrowheads="1"/>
          </p:cNvSpPr>
          <p:nvPr/>
        </p:nvSpPr>
        <p:spPr bwMode="auto">
          <a:xfrm>
            <a:off x="152400" y="1447800"/>
            <a:ext cx="88392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120000"/>
              </a:lnSpc>
              <a:spcBef>
                <a:spcPct val="20000"/>
              </a:spcBef>
              <a:buFont typeface="Arial" charset="0"/>
              <a:buChar char="•"/>
            </a:pPr>
            <a:r>
              <a:rPr lang="en-US" sz="2400" b="1">
                <a:solidFill>
                  <a:srgbClr val="0000FF"/>
                </a:solidFill>
                <a:cs typeface="Symbol" charset="0"/>
              </a:rPr>
              <a:t>Scientific Case for a low jitter CW FEL was conceived by	        Giorgio Rossi, Giacomo Ghiringhelli, Ezio Puppin, Francesco Stellato/Silvia Morante, Bruno Paroli, Martino Bolognesi:  </a:t>
            </a:r>
            <a:r>
              <a:rPr lang="en-US" sz="2400" b="1" i="1">
                <a:solidFill>
                  <a:srgbClr val="92D050"/>
                </a:solidFill>
                <a:cs typeface="Symbol" charset="0"/>
              </a:rPr>
              <a:t>	  Linear Spectroscopy in 0.2-8 keV at femtosecond time scale</a:t>
            </a:r>
          </a:p>
          <a:p>
            <a:pPr marL="342900" indent="-342900">
              <a:lnSpc>
                <a:spcPct val="120000"/>
              </a:lnSpc>
              <a:spcBef>
                <a:spcPct val="20000"/>
              </a:spcBef>
              <a:buFont typeface="Arial" charset="0"/>
              <a:buChar char="•"/>
            </a:pPr>
            <a:r>
              <a:rPr lang="en-US" sz="2400" b="1">
                <a:solidFill>
                  <a:srgbClr val="0000FF"/>
                </a:solidFill>
                <a:cs typeface="Symbol" charset="0"/>
              </a:rPr>
              <a:t>Clinical Case for ICS monochromatic X-ray Source delineated by metropolitan Milan Hospitals: San Raffaele, Niguarda, Istituto Naz. dei Tumori, in collaboration with Ferrara and Naples Univ.</a:t>
            </a:r>
          </a:p>
          <a:p>
            <a:pPr marL="342900" indent="-342900">
              <a:lnSpc>
                <a:spcPct val="120000"/>
              </a:lnSpc>
              <a:spcBef>
                <a:spcPct val="20000"/>
              </a:spcBef>
              <a:buFont typeface="Arial" charset="0"/>
              <a:buChar char="•"/>
            </a:pPr>
            <a:r>
              <a:rPr lang="en-US" sz="2400" b="1">
                <a:solidFill>
                  <a:srgbClr val="FF0000"/>
                </a:solidFill>
                <a:cs typeface="Symbol" charset="0"/>
              </a:rPr>
              <a:t>Design of a High Sustainability CW combined FEL &amp; ICS X-ray Source for UniMi Scientific Campus spanning 0.2-180 keV (delivering 200kW to 2 MW sustainable beam power to client, 	</a:t>
            </a:r>
            <a:r>
              <a:rPr lang="en-US" sz="2400" b="1" i="1">
                <a:solidFill>
                  <a:srgbClr val="00B050"/>
                </a:solidFill>
                <a:cs typeface="Symbol" charset="0"/>
              </a:rPr>
              <a:t>cfr. Fermi 100 W, EupraXia 30 W, LCLS 2 kW </a:t>
            </a:r>
            <a:r>
              <a:rPr lang="en-US" sz="2400" b="1">
                <a:solidFill>
                  <a:srgbClr val="FF0000"/>
                </a:solidFill>
                <a:cs typeface="Symbol" charset="0"/>
              </a:rPr>
              <a:t>)</a:t>
            </a:r>
          </a:p>
        </p:txBody>
      </p:sp>
      <p:sp>
        <p:nvSpPr>
          <p:cNvPr id="10" name="Rectangle 2">
            <a:extLst>
              <a:ext uri="{FF2B5EF4-FFF2-40B4-BE49-F238E27FC236}">
                <a16:creationId xmlns:a16="http://schemas.microsoft.com/office/drawing/2014/main" id="{5CF5F3D1-371F-B446-AFC8-D43D4BEFB5F1}"/>
              </a:ext>
            </a:extLst>
          </p:cNvPr>
          <p:cNvSpPr txBox="1">
            <a:spLocks noChangeArrowheads="1"/>
          </p:cNvSpPr>
          <p:nvPr/>
        </p:nvSpPr>
        <p:spPr>
          <a:xfrm>
            <a:off x="305022" y="533400"/>
            <a:ext cx="8000777" cy="990600"/>
          </a:xfrm>
          <a:prstGeom prst="rect">
            <a:avLst/>
          </a:prstGeom>
        </p:spPr>
        <p:txBody>
          <a:bodyPr/>
          <a:lstStyle>
            <a:lvl1pPr>
              <a:defRPr>
                <a:latin typeface="+mj-lt"/>
                <a:ea typeface="+mj-ea"/>
                <a:cs typeface="+mj-cs"/>
              </a:defRPr>
            </a:lvl1pPr>
          </a:lstStyle>
          <a:p>
            <a:pPr algn="ctr" defTabSz="914400"/>
            <a:r>
              <a:rPr lang="en" sz="2400" b="1" i="1" kern="0">
                <a:solidFill>
                  <a:srgbClr val="FF0000"/>
                </a:solidFill>
                <a:latin typeface="Times" charset="0"/>
                <a:ea typeface="ＭＳ Ｐゴシック" charset="0"/>
              </a:rPr>
              <a:t>Multi-disciplinary Advanced Research Infrastructure</a:t>
            </a:r>
          </a:p>
          <a:p>
            <a:pPr algn="ctr" defTabSz="914400"/>
            <a:r>
              <a:rPr lang="en" sz="2400" b="1" i="1" kern="0">
                <a:solidFill>
                  <a:srgbClr val="FF0000"/>
                </a:solidFill>
                <a:latin typeface="Times" charset="0"/>
                <a:ea typeface="ＭＳ Ｐゴシック" charset="0"/>
              </a:rPr>
              <a:t>for the generation and application of X-rays: MariX C.D.R.</a:t>
            </a:r>
          </a:p>
        </p:txBody>
      </p:sp>
    </p:spTree>
    <p:extLst>
      <p:ext uri="{BB962C8B-B14F-4D97-AF65-F5344CB8AC3E}">
        <p14:creationId xmlns:p14="http://schemas.microsoft.com/office/powerpoint/2010/main" val="132081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2" name="Connettore 2 381"/>
          <p:cNvCxnSpPr/>
          <p:nvPr/>
        </p:nvCxnSpPr>
        <p:spPr>
          <a:xfrm>
            <a:off x="7002270" y="3969060"/>
            <a:ext cx="1512169"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197514" y="956561"/>
            <a:ext cx="8920961" cy="369332"/>
          </a:xfrm>
        </p:spPr>
        <p:txBody>
          <a:bodyPr/>
          <a:lstStyle/>
          <a:p>
            <a:r>
              <a:rPr lang="it-IT" b="1" dirty="0" err="1">
                <a:solidFill>
                  <a:srgbClr val="0070C0"/>
                </a:solidFill>
                <a:latin typeface="Times New Roman" panose="02020603050405020304" pitchFamily="18" charset="0"/>
                <a:cs typeface="Times New Roman" panose="02020603050405020304" pitchFamily="18" charset="0"/>
              </a:rPr>
              <a:t>beam</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dynamics w/o optimization in last DBA with special lay-out</a:t>
            </a:r>
            <a:endParaRPr lang="it-IT" b="1" dirty="0">
              <a:solidFill>
                <a:srgbClr val="0070C0"/>
              </a:solidFill>
              <a:latin typeface="Times New Roman" panose="02020603050405020304" pitchFamily="18" charset="0"/>
              <a:cs typeface="Times New Roman" panose="02020603050405020304" pitchFamily="18" charset="0"/>
            </a:endParaRPr>
          </a:p>
        </p:txBody>
      </p:sp>
      <p:grpSp>
        <p:nvGrpSpPr>
          <p:cNvPr id="8" name="Gruppo 7"/>
          <p:cNvGrpSpPr/>
          <p:nvPr/>
        </p:nvGrpSpPr>
        <p:grpSpPr>
          <a:xfrm>
            <a:off x="197514" y="1808820"/>
            <a:ext cx="8370930" cy="1944216"/>
            <a:chOff x="407368" y="1700808"/>
            <a:chExt cx="9721081" cy="1912198"/>
          </a:xfrm>
        </p:grpSpPr>
        <p:pic>
          <p:nvPicPr>
            <p:cNvPr id="4" name="Immagine 3"/>
            <p:cNvPicPr>
              <a:picLocks noChangeAspect="1"/>
            </p:cNvPicPr>
            <p:nvPr/>
          </p:nvPicPr>
          <p:blipFill rotWithShape="1">
            <a:blip r:embed="rId2"/>
            <a:srcRect l="38771" t="22377" r="54574" b="15451"/>
            <a:stretch/>
          </p:blipFill>
          <p:spPr>
            <a:xfrm rot="5400000">
              <a:off x="4252581" y="-2144405"/>
              <a:ext cx="1912198" cy="9602624"/>
            </a:xfrm>
            <a:prstGeom prst="rect">
              <a:avLst/>
            </a:prstGeom>
          </p:spPr>
        </p:pic>
        <p:pic>
          <p:nvPicPr>
            <p:cNvPr id="5" name="Immagine 4"/>
            <p:cNvPicPr>
              <a:picLocks noChangeAspect="1"/>
            </p:cNvPicPr>
            <p:nvPr/>
          </p:nvPicPr>
          <p:blipFill rotWithShape="1">
            <a:blip r:embed="rId3"/>
            <a:srcRect l="41947" t="19402" r="38493" b="63761"/>
            <a:stretch/>
          </p:blipFill>
          <p:spPr>
            <a:xfrm>
              <a:off x="9336361" y="1738800"/>
              <a:ext cx="792088" cy="1512168"/>
            </a:xfrm>
            <a:prstGeom prst="rect">
              <a:avLst/>
            </a:prstGeom>
          </p:spPr>
        </p:pic>
      </p:grpSp>
      <p:pic>
        <p:nvPicPr>
          <p:cNvPr id="7" name="Segnaposto contenuto 6"/>
          <p:cNvPicPr>
            <a:picLocks noGrp="1" noChangeAspect="1"/>
          </p:cNvPicPr>
          <p:nvPr>
            <p:ph idx="1"/>
          </p:nvPr>
        </p:nvPicPr>
        <p:blipFill rotWithShape="1">
          <a:blip r:embed="rId2"/>
          <a:srcRect l="52130" t="22377" r="41282" b="15451"/>
          <a:stretch/>
        </p:blipFill>
        <p:spPr>
          <a:xfrm rot="5400000">
            <a:off x="3458995" y="1193633"/>
            <a:ext cx="1685951" cy="7884876"/>
          </a:xfrm>
          <a:prstGeom prst="rect">
            <a:avLst/>
          </a:prstGeom>
        </p:spPr>
      </p:pic>
      <p:grpSp>
        <p:nvGrpSpPr>
          <p:cNvPr id="13" name="Gruppo 12"/>
          <p:cNvGrpSpPr/>
          <p:nvPr/>
        </p:nvGrpSpPr>
        <p:grpSpPr>
          <a:xfrm>
            <a:off x="953598" y="3861048"/>
            <a:ext cx="1512168" cy="216024"/>
            <a:chOff x="4727848" y="3238686"/>
            <a:chExt cx="3816424" cy="685800"/>
          </a:xfrm>
        </p:grpSpPr>
        <p:cxnSp>
          <p:nvCxnSpPr>
            <p:cNvPr id="15" name="Connettore 2 14"/>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16" name="Gruppo 15"/>
            <p:cNvGrpSpPr/>
            <p:nvPr/>
          </p:nvGrpSpPr>
          <p:grpSpPr>
            <a:xfrm>
              <a:off x="5015880" y="3238686"/>
              <a:ext cx="288032" cy="685800"/>
              <a:chOff x="4223792" y="4869160"/>
              <a:chExt cx="720080" cy="685800"/>
            </a:xfrm>
          </p:grpSpPr>
          <p:sp>
            <p:nvSpPr>
              <p:cNvPr id="47" name="Memoria ad accesso diretto 46"/>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8" name="Ovale 4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7" name="Gruppo 16"/>
            <p:cNvGrpSpPr/>
            <p:nvPr/>
          </p:nvGrpSpPr>
          <p:grpSpPr>
            <a:xfrm>
              <a:off x="5303912" y="3238686"/>
              <a:ext cx="288032" cy="685800"/>
              <a:chOff x="4223792" y="4869160"/>
              <a:chExt cx="720080" cy="685800"/>
            </a:xfrm>
          </p:grpSpPr>
          <p:sp>
            <p:nvSpPr>
              <p:cNvPr id="45" name="Memoria ad accesso diretto 44"/>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6" name="Ovale 4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8" name="Gruppo 17"/>
            <p:cNvGrpSpPr/>
            <p:nvPr/>
          </p:nvGrpSpPr>
          <p:grpSpPr>
            <a:xfrm>
              <a:off x="5591944" y="3238686"/>
              <a:ext cx="288032" cy="685800"/>
              <a:chOff x="4223792" y="4869160"/>
              <a:chExt cx="720080" cy="685800"/>
            </a:xfrm>
          </p:grpSpPr>
          <p:sp>
            <p:nvSpPr>
              <p:cNvPr id="43" name="Memoria ad accesso diretto 42"/>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4" name="Ovale 4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9" name="Gruppo 18"/>
            <p:cNvGrpSpPr/>
            <p:nvPr/>
          </p:nvGrpSpPr>
          <p:grpSpPr>
            <a:xfrm>
              <a:off x="5879976" y="3238686"/>
              <a:ext cx="288032" cy="685800"/>
              <a:chOff x="4223792" y="4869160"/>
              <a:chExt cx="720080" cy="685800"/>
            </a:xfrm>
          </p:grpSpPr>
          <p:sp>
            <p:nvSpPr>
              <p:cNvPr id="41" name="Memoria ad accesso diretto 40"/>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 name="Ovale 4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0" name="Gruppo 19"/>
            <p:cNvGrpSpPr/>
            <p:nvPr/>
          </p:nvGrpSpPr>
          <p:grpSpPr>
            <a:xfrm>
              <a:off x="6163635" y="3238686"/>
              <a:ext cx="288032" cy="685800"/>
              <a:chOff x="4223792" y="4869160"/>
              <a:chExt cx="720080" cy="685800"/>
            </a:xfrm>
          </p:grpSpPr>
          <p:sp>
            <p:nvSpPr>
              <p:cNvPr id="39" name="Memoria ad accesso diretto 38"/>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 name="Ovale 3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1" name="Gruppo 20"/>
            <p:cNvGrpSpPr/>
            <p:nvPr/>
          </p:nvGrpSpPr>
          <p:grpSpPr>
            <a:xfrm>
              <a:off x="6456040" y="3238686"/>
              <a:ext cx="288032" cy="685800"/>
              <a:chOff x="4223792" y="4869160"/>
              <a:chExt cx="720080" cy="685800"/>
            </a:xfrm>
          </p:grpSpPr>
          <p:sp>
            <p:nvSpPr>
              <p:cNvPr id="37" name="Memoria ad accesso diretto 36"/>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 name="Ovale 3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2" name="Gruppo 21"/>
            <p:cNvGrpSpPr/>
            <p:nvPr/>
          </p:nvGrpSpPr>
          <p:grpSpPr>
            <a:xfrm>
              <a:off x="6744072" y="3238686"/>
              <a:ext cx="288032" cy="685800"/>
              <a:chOff x="4223792" y="4869160"/>
              <a:chExt cx="720080" cy="685800"/>
            </a:xfrm>
          </p:grpSpPr>
          <p:sp>
            <p:nvSpPr>
              <p:cNvPr id="35" name="Memoria ad accesso diretto 34"/>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 name="Ovale 3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3" name="Gruppo 22"/>
            <p:cNvGrpSpPr/>
            <p:nvPr/>
          </p:nvGrpSpPr>
          <p:grpSpPr>
            <a:xfrm>
              <a:off x="7032104" y="3238686"/>
              <a:ext cx="288032" cy="685800"/>
              <a:chOff x="4223792" y="4869160"/>
              <a:chExt cx="720080" cy="685800"/>
            </a:xfrm>
          </p:grpSpPr>
          <p:sp>
            <p:nvSpPr>
              <p:cNvPr id="33" name="Memoria ad accesso diretto 32"/>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 name="Ovale 3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4" name="Gruppo 23"/>
            <p:cNvGrpSpPr/>
            <p:nvPr/>
          </p:nvGrpSpPr>
          <p:grpSpPr>
            <a:xfrm>
              <a:off x="7608168" y="3238686"/>
              <a:ext cx="288032" cy="685800"/>
              <a:chOff x="4223792" y="4869160"/>
              <a:chExt cx="720080" cy="685800"/>
            </a:xfrm>
          </p:grpSpPr>
          <p:sp>
            <p:nvSpPr>
              <p:cNvPr id="31" name="Memoria ad accesso diretto 30"/>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 name="Ovale 3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5" name="Gruppo 24"/>
            <p:cNvGrpSpPr/>
            <p:nvPr/>
          </p:nvGrpSpPr>
          <p:grpSpPr>
            <a:xfrm>
              <a:off x="7320136" y="3238686"/>
              <a:ext cx="288032" cy="685800"/>
              <a:chOff x="4223792" y="4869160"/>
              <a:chExt cx="720080" cy="685800"/>
            </a:xfrm>
          </p:grpSpPr>
          <p:sp>
            <p:nvSpPr>
              <p:cNvPr id="29" name="Memoria ad accesso diretto 28"/>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0" name="Ovale 2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6" name="Gruppo 25"/>
            <p:cNvGrpSpPr/>
            <p:nvPr/>
          </p:nvGrpSpPr>
          <p:grpSpPr>
            <a:xfrm>
              <a:off x="7896200" y="3238686"/>
              <a:ext cx="288032" cy="685800"/>
              <a:chOff x="4223792" y="4869160"/>
              <a:chExt cx="720080" cy="685800"/>
            </a:xfrm>
          </p:grpSpPr>
          <p:sp>
            <p:nvSpPr>
              <p:cNvPr id="27" name="Memoria ad accesso diretto 26"/>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8" name="Ovale 2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3" name="Gruppo 2"/>
          <p:cNvGrpSpPr/>
          <p:nvPr/>
        </p:nvGrpSpPr>
        <p:grpSpPr>
          <a:xfrm>
            <a:off x="2735796" y="3861048"/>
            <a:ext cx="3510390" cy="216024"/>
            <a:chOff x="3503712" y="4005064"/>
            <a:chExt cx="4896544" cy="288032"/>
          </a:xfrm>
        </p:grpSpPr>
        <p:grpSp>
          <p:nvGrpSpPr>
            <p:cNvPr id="49" name="Gruppo 48"/>
            <p:cNvGrpSpPr/>
            <p:nvPr/>
          </p:nvGrpSpPr>
          <p:grpSpPr>
            <a:xfrm rot="10800000">
              <a:off x="3503712" y="4077072"/>
              <a:ext cx="432048" cy="216024"/>
              <a:chOff x="3716736" y="1556792"/>
              <a:chExt cx="4351126" cy="1044797"/>
            </a:xfrm>
          </p:grpSpPr>
          <p:sp>
            <p:nvSpPr>
              <p:cNvPr id="50" name="Cubo 4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 name="Cubo 5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 name="Cubo 5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 name="Cubo 5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 name="Cubo 5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 name="Triangolo isoscele 5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 name="Cubo 5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 name="Cubo 5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 name="Cubo 5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 name="Triangolo isoscele 5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 name="Cubo 5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 name="Cubo 6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 name="Cubo 6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 name="Cubo 6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 name="Ovale 6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 name="Ovale 6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 name="Ovale 6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 name="Ovale 6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 name="Ovale 6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 name="Ovale 6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91" name="Gruppo 90"/>
            <p:cNvGrpSpPr/>
            <p:nvPr/>
          </p:nvGrpSpPr>
          <p:grpSpPr>
            <a:xfrm rot="10800000">
              <a:off x="3924000" y="4077072"/>
              <a:ext cx="432048" cy="216024"/>
              <a:chOff x="3716736" y="1556792"/>
              <a:chExt cx="4351126" cy="1044797"/>
            </a:xfrm>
          </p:grpSpPr>
          <p:sp>
            <p:nvSpPr>
              <p:cNvPr id="92" name="Cubo 9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3" name="Cubo 9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4" name="Cubo 9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5" name="Cubo 9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6" name="Cubo 9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7" name="Triangolo isoscele 9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8" name="Cubo 9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9" name="Cubo 9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0" name="Cubo 9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1" name="Triangolo isoscele 10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2" name="Cubo 10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3" name="Cubo 10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4" name="Cubo 10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5" name="Cubo 10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6" name="Ovale 10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7" name="Ovale 10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8" name="Ovale 10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9" name="Ovale 10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0" name="Ovale 10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1" name="Ovale 11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12" name="Gruppo 111"/>
            <p:cNvGrpSpPr/>
            <p:nvPr/>
          </p:nvGrpSpPr>
          <p:grpSpPr>
            <a:xfrm>
              <a:off x="4295800" y="4005064"/>
              <a:ext cx="432048" cy="216024"/>
              <a:chOff x="3716736" y="1556792"/>
              <a:chExt cx="4351126" cy="1044797"/>
            </a:xfrm>
          </p:grpSpPr>
          <p:sp>
            <p:nvSpPr>
              <p:cNvPr id="113" name="Cubo 112"/>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4" name="Cubo 113"/>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5" name="Cubo 114"/>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6" name="Cubo 115"/>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7" name="Cubo 116"/>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8" name="Triangolo isoscele 117"/>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9" name="Cubo 118"/>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0" name="Cubo 119"/>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1" name="Cubo 120"/>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2" name="Triangolo isoscele 121"/>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3" name="Cubo 122"/>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4" name="Cubo 123"/>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5" name="Cubo 124"/>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6" name="Cubo 125"/>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7" name="Ovale 126"/>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8" name="Ovale 127"/>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9" name="Ovale 128"/>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0" name="Ovale 129"/>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1" name="Ovale 130"/>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2" name="Ovale 131"/>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33" name="Gruppo 132"/>
            <p:cNvGrpSpPr/>
            <p:nvPr/>
          </p:nvGrpSpPr>
          <p:grpSpPr>
            <a:xfrm>
              <a:off x="4680000" y="4005064"/>
              <a:ext cx="432048" cy="216024"/>
              <a:chOff x="3716736" y="1556792"/>
              <a:chExt cx="4351126" cy="1044797"/>
            </a:xfrm>
          </p:grpSpPr>
          <p:sp>
            <p:nvSpPr>
              <p:cNvPr id="134" name="Cubo 133"/>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5" name="Cubo 134"/>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6" name="Cubo 135"/>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7" name="Cubo 136"/>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8" name="Cubo 137"/>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9" name="Triangolo isoscele 138"/>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0" name="Cubo 139"/>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1" name="Cubo 140"/>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2" name="Cubo 141"/>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3" name="Triangolo isoscele 142"/>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4" name="Cubo 143"/>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5" name="Cubo 144"/>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6" name="Cubo 145"/>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7" name="Cubo 146"/>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8" name="Ovale 147"/>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9" name="Ovale 148"/>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0" name="Ovale 149"/>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1" name="Ovale 150"/>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2" name="Ovale 151"/>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3" name="Ovale 152"/>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54" name="Gruppo 153"/>
            <p:cNvGrpSpPr/>
            <p:nvPr/>
          </p:nvGrpSpPr>
          <p:grpSpPr>
            <a:xfrm>
              <a:off x="5087888" y="4005064"/>
              <a:ext cx="432048" cy="216024"/>
              <a:chOff x="3716736" y="1556792"/>
              <a:chExt cx="4351126" cy="1044797"/>
            </a:xfrm>
          </p:grpSpPr>
          <p:sp>
            <p:nvSpPr>
              <p:cNvPr id="155" name="Cubo 154"/>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6" name="Cubo 155"/>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7" name="Cubo 156"/>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8" name="Cubo 157"/>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9" name="Cubo 158"/>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0" name="Triangolo isoscele 159"/>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1" name="Cubo 160"/>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2" name="Cubo 161"/>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3" name="Cubo 162"/>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4" name="Triangolo isoscele 163"/>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5" name="Cubo 164"/>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6" name="Cubo 165"/>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7" name="Cubo 166"/>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8" name="Cubo 167"/>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9" name="Ovale 168"/>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0" name="Ovale 169"/>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1" name="Ovale 170"/>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2" name="Ovale 171"/>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3" name="Ovale 172"/>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4" name="Ovale 173"/>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75" name="Gruppo 174"/>
            <p:cNvGrpSpPr/>
            <p:nvPr/>
          </p:nvGrpSpPr>
          <p:grpSpPr>
            <a:xfrm>
              <a:off x="5508176" y="4005064"/>
              <a:ext cx="432048" cy="216024"/>
              <a:chOff x="3716736" y="1556792"/>
              <a:chExt cx="4351126" cy="1044797"/>
            </a:xfrm>
          </p:grpSpPr>
          <p:sp>
            <p:nvSpPr>
              <p:cNvPr id="176" name="Cubo 175"/>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7" name="Cubo 176"/>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8" name="Cubo 177"/>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9" name="Cubo 178"/>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0" name="Cubo 179"/>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1" name="Triangolo isoscele 180"/>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2" name="Cubo 181"/>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3" name="Cubo 182"/>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4" name="Cubo 183"/>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5" name="Triangolo isoscele 184"/>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6" name="Cubo 185"/>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7" name="Cubo 186"/>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8" name="Cubo 187"/>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9" name="Cubo 188"/>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0" name="Ovale 189"/>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1" name="Ovale 190"/>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2" name="Ovale 191"/>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3" name="Ovale 192"/>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4" name="Ovale 193"/>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5" name="Ovale 194"/>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96" name="Gruppo 195"/>
            <p:cNvGrpSpPr/>
            <p:nvPr/>
          </p:nvGrpSpPr>
          <p:grpSpPr>
            <a:xfrm>
              <a:off x="5889600" y="4005064"/>
              <a:ext cx="432048" cy="216024"/>
              <a:chOff x="3716736" y="1556792"/>
              <a:chExt cx="4351126" cy="1044797"/>
            </a:xfrm>
          </p:grpSpPr>
          <p:sp>
            <p:nvSpPr>
              <p:cNvPr id="197" name="Cubo 196"/>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8" name="Cubo 197"/>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9" name="Cubo 198"/>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0" name="Cubo 199"/>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1" name="Cubo 200"/>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2" name="Triangolo isoscele 201"/>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3" name="Cubo 202"/>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4" name="Cubo 203"/>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5" name="Cubo 204"/>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6" name="Triangolo isoscele 205"/>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7" name="Cubo 206"/>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8" name="Cubo 207"/>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9" name="Cubo 208"/>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0" name="Cubo 209"/>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1" name="Ovale 210"/>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2" name="Ovale 211"/>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3" name="Ovale 212"/>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4" name="Ovale 213"/>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5" name="Ovale 214"/>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6" name="Ovale 215"/>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217" name="Gruppo 216"/>
            <p:cNvGrpSpPr/>
            <p:nvPr/>
          </p:nvGrpSpPr>
          <p:grpSpPr>
            <a:xfrm>
              <a:off x="6300264" y="4005064"/>
              <a:ext cx="432048" cy="216024"/>
              <a:chOff x="3716736" y="1556792"/>
              <a:chExt cx="4351126" cy="1044797"/>
            </a:xfrm>
          </p:grpSpPr>
          <p:sp>
            <p:nvSpPr>
              <p:cNvPr id="218" name="Cubo 217"/>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9" name="Cubo 218"/>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0" name="Cubo 219"/>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1" name="Cubo 220"/>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2" name="Cubo 221"/>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3" name="Triangolo isoscele 222"/>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4" name="Cubo 223"/>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5" name="Cubo 224"/>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6" name="Cubo 225"/>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7" name="Triangolo isoscele 226"/>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8" name="Cubo 227"/>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9" name="Cubo 228"/>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0" name="Cubo 229"/>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1" name="Cubo 230"/>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2" name="Ovale 231"/>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3" name="Ovale 232"/>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4" name="Ovale 233"/>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5" name="Ovale 234"/>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6" name="Ovale 235"/>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7" name="Ovale 236"/>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238" name="Gruppo 237"/>
            <p:cNvGrpSpPr/>
            <p:nvPr/>
          </p:nvGrpSpPr>
          <p:grpSpPr>
            <a:xfrm>
              <a:off x="6732000" y="4005064"/>
              <a:ext cx="432048" cy="216024"/>
              <a:chOff x="3716736" y="1556792"/>
              <a:chExt cx="4351126" cy="1044797"/>
            </a:xfrm>
          </p:grpSpPr>
          <p:sp>
            <p:nvSpPr>
              <p:cNvPr id="239" name="Cubo 238"/>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0" name="Cubo 239"/>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1" name="Cubo 240"/>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2" name="Cubo 241"/>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3" name="Cubo 242"/>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4" name="Triangolo isoscele 243"/>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5" name="Cubo 244"/>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6" name="Cubo 245"/>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7" name="Cubo 246"/>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8" name="Triangolo isoscele 247"/>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9" name="Cubo 248"/>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0" name="Cubo 249"/>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1" name="Cubo 250"/>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2" name="Cubo 251"/>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3" name="Ovale 252"/>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4" name="Ovale 253"/>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5" name="Ovale 254"/>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6" name="Ovale 255"/>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7" name="Ovale 256"/>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8" name="Ovale 257"/>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259" name="Gruppo 258"/>
            <p:cNvGrpSpPr/>
            <p:nvPr/>
          </p:nvGrpSpPr>
          <p:grpSpPr>
            <a:xfrm>
              <a:off x="7164360" y="4005064"/>
              <a:ext cx="432048" cy="216024"/>
              <a:chOff x="3716736" y="1556792"/>
              <a:chExt cx="4351126" cy="1044797"/>
            </a:xfrm>
          </p:grpSpPr>
          <p:sp>
            <p:nvSpPr>
              <p:cNvPr id="260" name="Cubo 25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1" name="Cubo 26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2" name="Cubo 26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3" name="Cubo 26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4" name="Cubo 26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5" name="Triangolo isoscele 26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6" name="Cubo 26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7" name="Cubo 26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8" name="Cubo 26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9" name="Triangolo isoscele 26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0" name="Cubo 26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1" name="Cubo 27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2" name="Cubo 27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3" name="Cubo 27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4" name="Ovale 27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5" name="Ovale 27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6" name="Ovale 27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7" name="Ovale 27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8" name="Ovale 27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9" name="Ovale 27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280" name="Gruppo 279"/>
            <p:cNvGrpSpPr/>
            <p:nvPr/>
          </p:nvGrpSpPr>
          <p:grpSpPr>
            <a:xfrm rot="10800000">
              <a:off x="7536160" y="4077072"/>
              <a:ext cx="432048" cy="216024"/>
              <a:chOff x="3716736" y="1556792"/>
              <a:chExt cx="4351126" cy="1044797"/>
            </a:xfrm>
          </p:grpSpPr>
          <p:sp>
            <p:nvSpPr>
              <p:cNvPr id="281" name="Cubo 28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2" name="Cubo 28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3" name="Cubo 28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4" name="Cubo 28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5" name="Cubo 28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6" name="Triangolo isoscele 28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7" name="Cubo 28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8" name="Cubo 28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9" name="Cubo 28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0" name="Triangolo isoscele 28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1" name="Cubo 29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2" name="Cubo 29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3" name="Cubo 29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4" name="Cubo 29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5" name="Ovale 29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6" name="Ovale 29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7" name="Ovale 29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8" name="Ovale 29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9" name="Ovale 29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0" name="Ovale 29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301" name="Gruppo 300"/>
            <p:cNvGrpSpPr/>
            <p:nvPr/>
          </p:nvGrpSpPr>
          <p:grpSpPr>
            <a:xfrm rot="10800000">
              <a:off x="7968208" y="4077072"/>
              <a:ext cx="432048" cy="216024"/>
              <a:chOff x="3716736" y="1556792"/>
              <a:chExt cx="4351126" cy="1044797"/>
            </a:xfrm>
          </p:grpSpPr>
          <p:sp>
            <p:nvSpPr>
              <p:cNvPr id="302" name="Cubo 30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3" name="Cubo 30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4" name="Cubo 30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5" name="Cubo 30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6" name="Cubo 30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7" name="Triangolo isoscele 30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8" name="Cubo 30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9" name="Cubo 30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0" name="Cubo 30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1" name="Triangolo isoscele 31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2" name="Cubo 31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3" name="Cubo 31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4" name="Cubo 31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5" name="Cubo 31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6" name="Ovale 31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7" name="Ovale 31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8" name="Ovale 31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9" name="Ovale 31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20" name="Ovale 31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21" name="Ovale 32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grpSp>
        <p:nvGrpSpPr>
          <p:cNvPr id="322" name="Gruppo 321"/>
          <p:cNvGrpSpPr/>
          <p:nvPr/>
        </p:nvGrpSpPr>
        <p:grpSpPr>
          <a:xfrm>
            <a:off x="6516216" y="3861048"/>
            <a:ext cx="1512169" cy="216024"/>
            <a:chOff x="4727848" y="3238686"/>
            <a:chExt cx="3816424" cy="685800"/>
          </a:xfrm>
        </p:grpSpPr>
        <p:cxnSp>
          <p:nvCxnSpPr>
            <p:cNvPr id="323" name="Connettore 2 322"/>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324" name="Gruppo 323"/>
            <p:cNvGrpSpPr/>
            <p:nvPr/>
          </p:nvGrpSpPr>
          <p:grpSpPr>
            <a:xfrm>
              <a:off x="5015880" y="3238686"/>
              <a:ext cx="288032" cy="685800"/>
              <a:chOff x="4223792" y="4869160"/>
              <a:chExt cx="720080" cy="685800"/>
            </a:xfrm>
          </p:grpSpPr>
          <p:sp>
            <p:nvSpPr>
              <p:cNvPr id="355" name="Memoria ad accesso diretto 354"/>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6" name="Ovale 35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25" name="Gruppo 324"/>
            <p:cNvGrpSpPr/>
            <p:nvPr/>
          </p:nvGrpSpPr>
          <p:grpSpPr>
            <a:xfrm>
              <a:off x="5303912" y="3238686"/>
              <a:ext cx="288032" cy="685800"/>
              <a:chOff x="4223792" y="4869160"/>
              <a:chExt cx="720080" cy="685800"/>
            </a:xfrm>
          </p:grpSpPr>
          <p:sp>
            <p:nvSpPr>
              <p:cNvPr id="353" name="Memoria ad accesso diretto 352"/>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4" name="Ovale 35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26" name="Gruppo 325"/>
            <p:cNvGrpSpPr/>
            <p:nvPr/>
          </p:nvGrpSpPr>
          <p:grpSpPr>
            <a:xfrm>
              <a:off x="5591944" y="3238686"/>
              <a:ext cx="288032" cy="685800"/>
              <a:chOff x="4223792" y="4869160"/>
              <a:chExt cx="720080" cy="685800"/>
            </a:xfrm>
          </p:grpSpPr>
          <p:sp>
            <p:nvSpPr>
              <p:cNvPr id="351" name="Memoria ad accesso diretto 350"/>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2" name="Ovale 35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27" name="Gruppo 326"/>
            <p:cNvGrpSpPr/>
            <p:nvPr/>
          </p:nvGrpSpPr>
          <p:grpSpPr>
            <a:xfrm>
              <a:off x="5879976" y="3238686"/>
              <a:ext cx="288032" cy="685800"/>
              <a:chOff x="4223792" y="4869160"/>
              <a:chExt cx="720080" cy="685800"/>
            </a:xfrm>
          </p:grpSpPr>
          <p:sp>
            <p:nvSpPr>
              <p:cNvPr id="349" name="Memoria ad accesso diretto 348"/>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0" name="Ovale 34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28" name="Gruppo 327"/>
            <p:cNvGrpSpPr/>
            <p:nvPr/>
          </p:nvGrpSpPr>
          <p:grpSpPr>
            <a:xfrm>
              <a:off x="6163635" y="3238686"/>
              <a:ext cx="288032" cy="685800"/>
              <a:chOff x="4223792" y="4869160"/>
              <a:chExt cx="720080" cy="685800"/>
            </a:xfrm>
          </p:grpSpPr>
          <p:sp>
            <p:nvSpPr>
              <p:cNvPr id="347" name="Memoria ad accesso diretto 346"/>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8" name="Ovale 34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29" name="Gruppo 328"/>
            <p:cNvGrpSpPr/>
            <p:nvPr/>
          </p:nvGrpSpPr>
          <p:grpSpPr>
            <a:xfrm>
              <a:off x="6456040" y="3238686"/>
              <a:ext cx="288032" cy="685800"/>
              <a:chOff x="4223792" y="4869160"/>
              <a:chExt cx="720080" cy="685800"/>
            </a:xfrm>
          </p:grpSpPr>
          <p:sp>
            <p:nvSpPr>
              <p:cNvPr id="345" name="Memoria ad accesso diretto 344"/>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6" name="Ovale 34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0" name="Gruppo 329"/>
            <p:cNvGrpSpPr/>
            <p:nvPr/>
          </p:nvGrpSpPr>
          <p:grpSpPr>
            <a:xfrm>
              <a:off x="6744072" y="3238686"/>
              <a:ext cx="288032" cy="685800"/>
              <a:chOff x="4223792" y="4869160"/>
              <a:chExt cx="720080" cy="685800"/>
            </a:xfrm>
          </p:grpSpPr>
          <p:sp>
            <p:nvSpPr>
              <p:cNvPr id="343" name="Memoria ad accesso diretto 342"/>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4" name="Ovale 34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1" name="Gruppo 330"/>
            <p:cNvGrpSpPr/>
            <p:nvPr/>
          </p:nvGrpSpPr>
          <p:grpSpPr>
            <a:xfrm>
              <a:off x="7032104" y="3238686"/>
              <a:ext cx="288032" cy="685800"/>
              <a:chOff x="4223792" y="4869160"/>
              <a:chExt cx="720080" cy="685800"/>
            </a:xfrm>
          </p:grpSpPr>
          <p:sp>
            <p:nvSpPr>
              <p:cNvPr id="341" name="Memoria ad accesso diretto 340"/>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2" name="Ovale 34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2" name="Gruppo 331"/>
            <p:cNvGrpSpPr/>
            <p:nvPr/>
          </p:nvGrpSpPr>
          <p:grpSpPr>
            <a:xfrm>
              <a:off x="7608168" y="3238686"/>
              <a:ext cx="288032" cy="685800"/>
              <a:chOff x="4223792" y="4869160"/>
              <a:chExt cx="720080" cy="685800"/>
            </a:xfrm>
          </p:grpSpPr>
          <p:sp>
            <p:nvSpPr>
              <p:cNvPr id="339" name="Memoria ad accesso diretto 338"/>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0" name="Ovale 33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3" name="Gruppo 332"/>
            <p:cNvGrpSpPr/>
            <p:nvPr/>
          </p:nvGrpSpPr>
          <p:grpSpPr>
            <a:xfrm>
              <a:off x="7320136" y="3238686"/>
              <a:ext cx="288032" cy="685800"/>
              <a:chOff x="4223792" y="4869160"/>
              <a:chExt cx="720080" cy="685800"/>
            </a:xfrm>
          </p:grpSpPr>
          <p:sp>
            <p:nvSpPr>
              <p:cNvPr id="337" name="Memoria ad accesso diretto 336"/>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8" name="Ovale 33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4" name="Gruppo 333"/>
            <p:cNvGrpSpPr/>
            <p:nvPr/>
          </p:nvGrpSpPr>
          <p:grpSpPr>
            <a:xfrm>
              <a:off x="7896200" y="3238686"/>
              <a:ext cx="288032" cy="685800"/>
              <a:chOff x="4223792" y="4869160"/>
              <a:chExt cx="720080" cy="685800"/>
            </a:xfrm>
          </p:grpSpPr>
          <p:sp>
            <p:nvSpPr>
              <p:cNvPr id="335" name="Memoria ad accesso diretto 334"/>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6" name="Ovale 33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367" name="Gruppo 366"/>
          <p:cNvGrpSpPr/>
          <p:nvPr/>
        </p:nvGrpSpPr>
        <p:grpSpPr>
          <a:xfrm>
            <a:off x="6246186" y="3861048"/>
            <a:ext cx="216024" cy="162018"/>
            <a:chOff x="5087888" y="1484784"/>
            <a:chExt cx="1332148" cy="216024"/>
          </a:xfrm>
        </p:grpSpPr>
        <p:grpSp>
          <p:nvGrpSpPr>
            <p:cNvPr id="368" name="Gruppo 367"/>
            <p:cNvGrpSpPr/>
            <p:nvPr/>
          </p:nvGrpSpPr>
          <p:grpSpPr>
            <a:xfrm>
              <a:off x="5087888" y="1484784"/>
              <a:ext cx="648072" cy="216024"/>
              <a:chOff x="5087888" y="1484784"/>
              <a:chExt cx="648072" cy="216024"/>
            </a:xfrm>
          </p:grpSpPr>
          <p:sp>
            <p:nvSpPr>
              <p:cNvPr id="375" name="Rettangolo 374"/>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6" name="Rettangolo 375"/>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7" name="Rettangolo 376"/>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8" name="Rettangolo 377"/>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9" name="Rettangolo 378"/>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69" name="Gruppo 368"/>
            <p:cNvGrpSpPr/>
            <p:nvPr/>
          </p:nvGrpSpPr>
          <p:grpSpPr>
            <a:xfrm>
              <a:off x="5771964" y="1484784"/>
              <a:ext cx="648072" cy="216024"/>
              <a:chOff x="5087888" y="1484784"/>
              <a:chExt cx="648072" cy="216024"/>
            </a:xfrm>
          </p:grpSpPr>
          <p:sp>
            <p:nvSpPr>
              <p:cNvPr id="370" name="Rettangolo 369"/>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1" name="Rettangolo 370"/>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2" name="Rettangolo 371"/>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3" name="Rettangolo 372"/>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4" name="Rettangolo 373"/>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380" name="Memoria ad accesso diretto 379"/>
          <p:cNvSpPr/>
          <p:nvPr/>
        </p:nvSpPr>
        <p:spPr>
          <a:xfrm>
            <a:off x="8136396" y="3861048"/>
            <a:ext cx="114126" cy="216024"/>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1" name="Memoria ad accesso diretto 380"/>
          <p:cNvSpPr/>
          <p:nvPr/>
        </p:nvSpPr>
        <p:spPr>
          <a:xfrm>
            <a:off x="8244408" y="3861048"/>
            <a:ext cx="114126" cy="216024"/>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CasellaDiTesto 11"/>
          <p:cNvSpPr txBox="1"/>
          <p:nvPr/>
        </p:nvSpPr>
        <p:spPr>
          <a:xfrm>
            <a:off x="1007604" y="4077072"/>
            <a:ext cx="7896970" cy="300082"/>
          </a:xfrm>
          <a:prstGeom prst="rect">
            <a:avLst/>
          </a:prstGeom>
          <a:noFill/>
        </p:spPr>
        <p:txBody>
          <a:bodyPr wrap="none" rtlCol="0">
            <a:spAutoFit/>
          </a:bodyPr>
          <a:lstStyle/>
          <a:p>
            <a:r>
              <a:rPr lang="it-IT" sz="1350" b="1" dirty="0" err="1">
                <a:solidFill>
                  <a:srgbClr val="FF0000"/>
                </a:solidFill>
                <a:latin typeface="Times New Roman" panose="02020603050405020304" pitchFamily="18" charset="0"/>
                <a:cs typeface="Times New Roman" panose="02020603050405020304" pitchFamily="18" charset="0"/>
              </a:rPr>
              <a:t>Linac</a:t>
            </a:r>
            <a:r>
              <a:rPr lang="it-IT" sz="1350" b="1" dirty="0">
                <a:solidFill>
                  <a:srgbClr val="FF0000"/>
                </a:solidFill>
                <a:latin typeface="Times New Roman" panose="02020603050405020304" pitchFamily="18" charset="0"/>
                <a:cs typeface="Times New Roman" panose="02020603050405020304" pitchFamily="18" charset="0"/>
              </a:rPr>
              <a:t> 1</a:t>
            </a:r>
            <a:r>
              <a:rPr lang="it-IT" sz="1350" dirty="0">
                <a:latin typeface="Times New Roman" panose="02020603050405020304" pitchFamily="18" charset="0"/>
                <a:cs typeface="Times New Roman" panose="02020603050405020304" pitchFamily="18" charset="0"/>
              </a:rPr>
              <a:t> 1st pass       TL                        </a:t>
            </a:r>
            <a:r>
              <a:rPr lang="it-IT" sz="1350" b="1" dirty="0" err="1">
                <a:solidFill>
                  <a:srgbClr val="00B050"/>
                </a:solidFill>
                <a:latin typeface="Times New Roman" panose="02020603050405020304" pitchFamily="18" charset="0"/>
                <a:cs typeface="Times New Roman" panose="02020603050405020304" pitchFamily="18" charset="0"/>
              </a:rPr>
              <a:t>Arc</a:t>
            </a:r>
            <a:r>
              <a:rPr lang="it-IT" sz="1350" b="1" dirty="0">
                <a:solidFill>
                  <a:srgbClr val="00B050"/>
                </a:solidFill>
                <a:latin typeface="Times New Roman" panose="02020603050405020304" pitchFamily="18" charset="0"/>
                <a:cs typeface="Times New Roman" panose="02020603050405020304" pitchFamily="18" charset="0"/>
              </a:rPr>
              <a:t> </a:t>
            </a:r>
            <a:r>
              <a:rPr lang="it-IT" sz="1350" b="1" dirty="0" err="1">
                <a:solidFill>
                  <a:srgbClr val="00B050"/>
                </a:solidFill>
                <a:latin typeface="Times New Roman" panose="02020603050405020304" pitchFamily="18" charset="0"/>
                <a:cs typeface="Times New Roman" panose="02020603050405020304" pitchFamily="18" charset="0"/>
              </a:rPr>
              <a:t>compressor</a:t>
            </a:r>
            <a:r>
              <a:rPr lang="it-IT" sz="1350" b="1" dirty="0">
                <a:solidFill>
                  <a:srgbClr val="00B050"/>
                </a:solidFill>
                <a:latin typeface="Times New Roman" panose="02020603050405020304" pitchFamily="18" charset="0"/>
                <a:cs typeface="Times New Roman" panose="02020603050405020304" pitchFamily="18" charset="0"/>
              </a:rPr>
              <a:t>                                 </a:t>
            </a:r>
            <a:r>
              <a:rPr lang="it-IT" sz="1350" dirty="0">
                <a:latin typeface="Times New Roman" panose="02020603050405020304" pitchFamily="18" charset="0"/>
                <a:cs typeface="Times New Roman" panose="02020603050405020304" pitchFamily="18" charset="0"/>
              </a:rPr>
              <a:t>TL     </a:t>
            </a:r>
            <a:r>
              <a:rPr lang="it-IT" sz="1350" b="1" dirty="0" err="1">
                <a:solidFill>
                  <a:srgbClr val="FF0000"/>
                </a:solidFill>
                <a:latin typeface="Times New Roman" panose="02020603050405020304" pitchFamily="18" charset="0"/>
                <a:cs typeface="Times New Roman" panose="02020603050405020304" pitchFamily="18" charset="0"/>
              </a:rPr>
              <a:t>Linac</a:t>
            </a:r>
            <a:r>
              <a:rPr lang="it-IT" sz="1350" b="1" dirty="0">
                <a:solidFill>
                  <a:srgbClr val="FF0000"/>
                </a:solidFill>
                <a:latin typeface="Times New Roman" panose="02020603050405020304" pitchFamily="18" charset="0"/>
                <a:cs typeface="Times New Roman" panose="02020603050405020304" pitchFamily="18" charset="0"/>
              </a:rPr>
              <a:t> 1</a:t>
            </a:r>
            <a:r>
              <a:rPr lang="it-IT" sz="1350" dirty="0">
                <a:latin typeface="Times New Roman" panose="02020603050405020304" pitchFamily="18" charset="0"/>
                <a:cs typeface="Times New Roman" panose="02020603050405020304" pitchFamily="18" charset="0"/>
              </a:rPr>
              <a:t> 2nd pass     </a:t>
            </a:r>
            <a:r>
              <a:rPr lang="it-IT" sz="1350" b="1" dirty="0">
                <a:solidFill>
                  <a:srgbClr val="0070C0"/>
                </a:solidFill>
                <a:latin typeface="Times New Roman" panose="02020603050405020304" pitchFamily="18" charset="0"/>
                <a:cs typeface="Times New Roman" panose="02020603050405020304" pitchFamily="18" charset="0"/>
              </a:rPr>
              <a:t>Linac2 </a:t>
            </a:r>
            <a:r>
              <a:rPr lang="it-IT" sz="1350" dirty="0">
                <a:latin typeface="Times New Roman" panose="02020603050405020304" pitchFamily="18" charset="0"/>
                <a:cs typeface="Times New Roman" panose="02020603050405020304" pitchFamily="18" charset="0"/>
              </a:rPr>
              <a:t> </a:t>
            </a:r>
          </a:p>
        </p:txBody>
      </p:sp>
      <p:sp>
        <p:nvSpPr>
          <p:cNvPr id="14" name="CasellaDiTesto 13"/>
          <p:cNvSpPr txBox="1"/>
          <p:nvPr/>
        </p:nvSpPr>
        <p:spPr>
          <a:xfrm>
            <a:off x="2141730" y="2078850"/>
            <a:ext cx="1184940" cy="369332"/>
          </a:xfrm>
          <a:prstGeom prst="rect">
            <a:avLst/>
          </a:prstGeom>
          <a:noFill/>
        </p:spPr>
        <p:txBody>
          <a:bodyPr wrap="none" rtlCol="0">
            <a:spAutoFit/>
          </a:bodyPr>
          <a:lstStyle/>
          <a:p>
            <a:r>
              <a:rPr lang="it-IT" b="1" dirty="0" err="1">
                <a:latin typeface="Times New Roman" panose="02020603050405020304" pitchFamily="18" charset="0"/>
                <a:cs typeface="Times New Roman" panose="02020603050405020304" pitchFamily="18" charset="0"/>
              </a:rPr>
              <a:t>Envelopes</a:t>
            </a:r>
            <a:endParaRPr lang="it-IT" b="1" dirty="0">
              <a:latin typeface="Times New Roman" panose="02020603050405020304" pitchFamily="18" charset="0"/>
              <a:cs typeface="Times New Roman" panose="02020603050405020304" pitchFamily="18" charset="0"/>
            </a:endParaRPr>
          </a:p>
        </p:txBody>
      </p:sp>
      <p:sp>
        <p:nvSpPr>
          <p:cNvPr id="383" name="CasellaDiTesto 382"/>
          <p:cNvSpPr txBox="1"/>
          <p:nvPr/>
        </p:nvSpPr>
        <p:spPr>
          <a:xfrm>
            <a:off x="1061610" y="4671138"/>
            <a:ext cx="1287532" cy="369332"/>
          </a:xfrm>
          <a:prstGeom prst="rect">
            <a:avLst/>
          </a:prstGeom>
          <a:noFill/>
        </p:spPr>
        <p:txBody>
          <a:bodyPr wrap="none" rtlCol="0">
            <a:spAutoFit/>
          </a:bodyPr>
          <a:lstStyle/>
          <a:p>
            <a:r>
              <a:rPr lang="it-IT" b="1" dirty="0" err="1">
                <a:latin typeface="Times New Roman" panose="02020603050405020304" pitchFamily="18" charset="0"/>
                <a:cs typeface="Times New Roman" panose="02020603050405020304" pitchFamily="18" charset="0"/>
              </a:rPr>
              <a:t>Emittances</a:t>
            </a:r>
            <a:endParaRPr lang="it-IT" b="1" dirty="0">
              <a:latin typeface="Times New Roman" panose="02020603050405020304" pitchFamily="18" charset="0"/>
              <a:cs typeface="Times New Roman" panose="02020603050405020304" pitchFamily="18" charset="0"/>
            </a:endParaRPr>
          </a:p>
        </p:txBody>
      </p:sp>
      <p:sp>
        <p:nvSpPr>
          <p:cNvPr id="73" name="Cilindro 72"/>
          <p:cNvSpPr/>
          <p:nvPr/>
        </p:nvSpPr>
        <p:spPr>
          <a:xfrm rot="5400000">
            <a:off x="2362899" y="3855903"/>
            <a:ext cx="156873" cy="167163"/>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11" name="Gruppo 10"/>
          <p:cNvGrpSpPr/>
          <p:nvPr/>
        </p:nvGrpSpPr>
        <p:grpSpPr>
          <a:xfrm>
            <a:off x="2519772" y="3861048"/>
            <a:ext cx="216024" cy="162018"/>
            <a:chOff x="5087888" y="1484784"/>
            <a:chExt cx="1332148" cy="216024"/>
          </a:xfrm>
        </p:grpSpPr>
        <p:grpSp>
          <p:nvGrpSpPr>
            <p:cNvPr id="10" name="Gruppo 9"/>
            <p:cNvGrpSpPr/>
            <p:nvPr/>
          </p:nvGrpSpPr>
          <p:grpSpPr>
            <a:xfrm>
              <a:off x="5087888" y="1484784"/>
              <a:ext cx="648072" cy="216024"/>
              <a:chOff x="5087888" y="1484784"/>
              <a:chExt cx="648072" cy="216024"/>
            </a:xfrm>
          </p:grpSpPr>
          <p:sp>
            <p:nvSpPr>
              <p:cNvPr id="9" name="Rettangolo 8"/>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7" name="Rettangolo 356"/>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8" name="Rettangolo 357"/>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9" name="Rettangolo 358"/>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0" name="Rettangolo 359"/>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61" name="Gruppo 360"/>
            <p:cNvGrpSpPr/>
            <p:nvPr/>
          </p:nvGrpSpPr>
          <p:grpSpPr>
            <a:xfrm>
              <a:off x="5771964" y="1484784"/>
              <a:ext cx="648072" cy="216024"/>
              <a:chOff x="5087888" y="1484784"/>
              <a:chExt cx="648072" cy="216024"/>
            </a:xfrm>
          </p:grpSpPr>
          <p:sp>
            <p:nvSpPr>
              <p:cNvPr id="362" name="Rettangolo 361"/>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3" name="Rettangolo 362"/>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4" name="Rettangolo 363"/>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5" name="Rettangolo 364"/>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6" name="Rettangolo 365"/>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384" name="Cilindro 383"/>
          <p:cNvSpPr/>
          <p:nvPr/>
        </p:nvSpPr>
        <p:spPr>
          <a:xfrm rot="5400000">
            <a:off x="6467355" y="3855903"/>
            <a:ext cx="156873" cy="167163"/>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2" name="CasellaDiTesto 71"/>
          <p:cNvSpPr txBox="1"/>
          <p:nvPr/>
        </p:nvSpPr>
        <p:spPr>
          <a:xfrm>
            <a:off x="3869922" y="1916833"/>
            <a:ext cx="5248553" cy="507831"/>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All</a:t>
            </a:r>
            <a:r>
              <a:rPr lang="it-IT" sz="1350" dirty="0">
                <a:latin typeface="Times New Roman" panose="02020603050405020304" pitchFamily="18" charset="0"/>
                <a:cs typeface="Times New Roman" panose="02020603050405020304" pitchFamily="18" charset="0"/>
              </a:rPr>
              <a:t> the </a:t>
            </a:r>
            <a:r>
              <a:rPr lang="it-IT" sz="1350" dirty="0" err="1">
                <a:latin typeface="Times New Roman" panose="02020603050405020304" pitchFamily="18" charset="0"/>
                <a:cs typeface="Times New Roman" panose="02020603050405020304" pitchFamily="18" charset="0"/>
              </a:rPr>
              <a:t>beam</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dynamics</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simulations</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have</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been</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done</a:t>
            </a:r>
            <a:r>
              <a:rPr lang="it-IT" sz="1350" dirty="0">
                <a:latin typeface="Times New Roman" panose="02020603050405020304" pitchFamily="18" charset="0"/>
                <a:cs typeface="Times New Roman" panose="02020603050405020304" pitchFamily="18" charset="0"/>
              </a:rPr>
              <a:t> with </a:t>
            </a:r>
            <a:r>
              <a:rPr lang="it-IT" sz="1350" b="1" dirty="0">
                <a:solidFill>
                  <a:srgbClr val="00B050"/>
                </a:solidFill>
                <a:latin typeface="Times New Roman" panose="02020603050405020304" pitchFamily="18" charset="0"/>
                <a:cs typeface="Times New Roman" panose="02020603050405020304" pitchFamily="18" charset="0"/>
              </a:rPr>
              <a:t>ELEGANT</a:t>
            </a:r>
            <a:r>
              <a:rPr lang="it-IT" sz="1350" dirty="0">
                <a:latin typeface="Times New Roman" panose="02020603050405020304" pitchFamily="18" charset="0"/>
                <a:cs typeface="Times New Roman" panose="02020603050405020304" pitchFamily="18" charset="0"/>
              </a:rPr>
              <a:t> by </a:t>
            </a:r>
          </a:p>
          <a:p>
            <a:r>
              <a:rPr lang="it-IT" sz="1350" dirty="0">
                <a:latin typeface="Times New Roman" panose="02020603050405020304" pitchFamily="18" charset="0"/>
                <a:cs typeface="Times New Roman" panose="02020603050405020304" pitchFamily="18" charset="0"/>
              </a:rPr>
              <a:t>Alberto Bacci and Marcello Rossetti Conti</a:t>
            </a:r>
          </a:p>
        </p:txBody>
      </p:sp>
      <p:pic>
        <p:nvPicPr>
          <p:cNvPr id="385" name="Picture 384">
            <a:extLst>
              <a:ext uri="{FF2B5EF4-FFF2-40B4-BE49-F238E27FC236}">
                <a16:creationId xmlns:a16="http://schemas.microsoft.com/office/drawing/2014/main" id="{E45225F8-420A-DC48-9732-AD4DAE4A1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387" name="Footer Placeholder 1">
            <a:extLst>
              <a:ext uri="{FF2B5EF4-FFF2-40B4-BE49-F238E27FC236}">
                <a16:creationId xmlns:a16="http://schemas.microsoft.com/office/drawing/2014/main" id="{A3995969-4A53-5C4E-ABC1-692CA5989023}"/>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2835557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188" y="1305646"/>
            <a:ext cx="8312727" cy="4655127"/>
          </a:xfrm>
          <a:prstGeom prst="rect">
            <a:avLst/>
          </a:prstGeom>
        </p:spPr>
      </p:pic>
      <p:cxnSp>
        <p:nvCxnSpPr>
          <p:cNvPr id="74" name="Shape 92"/>
          <p:cNvCxnSpPr>
            <a:stCxn id="77" idx="3"/>
          </p:cNvCxnSpPr>
          <p:nvPr/>
        </p:nvCxnSpPr>
        <p:spPr>
          <a:xfrm>
            <a:off x="2295394" y="1249781"/>
            <a:ext cx="6848606" cy="0"/>
          </a:xfrm>
          <a:prstGeom prst="straightConnector1">
            <a:avLst/>
          </a:prstGeom>
          <a:noFill/>
          <a:ln w="9525" cap="flat" cmpd="sng">
            <a:solidFill>
              <a:srgbClr val="CCCCCC"/>
            </a:solidFill>
            <a:prstDash val="solid"/>
            <a:round/>
            <a:headEnd type="none" w="med" len="med"/>
            <a:tailEnd type="none" w="med" len="med"/>
          </a:ln>
        </p:spPr>
      </p:cxnSp>
      <p:cxnSp>
        <p:nvCxnSpPr>
          <p:cNvPr id="75" name="Shape 92"/>
          <p:cNvCxnSpPr/>
          <p:nvPr/>
        </p:nvCxnSpPr>
        <p:spPr>
          <a:xfrm>
            <a:off x="1" y="1252285"/>
            <a:ext cx="820663" cy="0"/>
          </a:xfrm>
          <a:prstGeom prst="straightConnector1">
            <a:avLst/>
          </a:prstGeom>
          <a:noFill/>
          <a:ln w="9525" cap="flat" cmpd="sng">
            <a:solidFill>
              <a:srgbClr val="CCCCCC"/>
            </a:solidFill>
            <a:prstDash val="solid"/>
            <a:round/>
            <a:headEnd type="none" w="med" len="med"/>
            <a:tailEnd type="none" w="med" len="med"/>
          </a:ln>
        </p:spPr>
      </p:cxnSp>
      <p:sp>
        <p:nvSpPr>
          <p:cNvPr id="76" name="Shape 120"/>
          <p:cNvSpPr/>
          <p:nvPr/>
        </p:nvSpPr>
        <p:spPr>
          <a:xfrm>
            <a:off x="329113" y="1024572"/>
            <a:ext cx="447327" cy="455424"/>
          </a:xfrm>
          <a:prstGeom prst="ellipse">
            <a:avLst/>
          </a:prstGeom>
          <a:solidFill>
            <a:srgbClr val="FFCD00"/>
          </a:solidFill>
          <a:ln>
            <a:noFill/>
          </a:ln>
        </p:spPr>
        <p:txBody>
          <a:bodyPr lIns="68569" tIns="68569" rIns="68569" bIns="68569" anchor="ctr" anchorCtr="0">
            <a:noAutofit/>
          </a:bodyPr>
          <a:lstStyle/>
          <a:p>
            <a:endParaRPr sz="1050"/>
          </a:p>
        </p:txBody>
      </p:sp>
      <p:sp>
        <p:nvSpPr>
          <p:cNvPr id="77" name="Shape 249"/>
          <p:cNvSpPr txBox="1">
            <a:spLocks/>
          </p:cNvSpPr>
          <p:nvPr/>
        </p:nvSpPr>
        <p:spPr>
          <a:xfrm>
            <a:off x="820664" y="1086431"/>
            <a:ext cx="1474731" cy="326699"/>
          </a:xfrm>
          <a:prstGeom prst="rect">
            <a:avLst/>
          </a:prstGeom>
          <a:noFill/>
          <a:ln>
            <a:noFill/>
          </a:ln>
        </p:spPr>
        <p:txBody>
          <a:bodyPr lIns="68569" tIns="68569" rIns="68569" bIns="68569"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000" b="1" dirty="0">
                <a:latin typeface="Palatino Linotype" panose="02040502050505030304" pitchFamily="18" charset="0"/>
                <a:ea typeface="Lora"/>
                <a:cs typeface="Lora"/>
                <a:sym typeface="Lora"/>
              </a:rPr>
              <a:t>The Bunch</a:t>
            </a:r>
          </a:p>
        </p:txBody>
      </p:sp>
      <p:grpSp>
        <p:nvGrpSpPr>
          <p:cNvPr id="22" name="Shape 463"/>
          <p:cNvGrpSpPr/>
          <p:nvPr/>
        </p:nvGrpSpPr>
        <p:grpSpPr>
          <a:xfrm>
            <a:off x="427444" y="1089562"/>
            <a:ext cx="269453" cy="282518"/>
            <a:chOff x="5961125" y="1623900"/>
            <a:chExt cx="427450" cy="448175"/>
          </a:xfrm>
        </p:grpSpPr>
        <p:sp>
          <p:nvSpPr>
            <p:cNvPr id="24" name="Shape 464"/>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sp>
          <p:nvSpPr>
            <p:cNvPr id="25" name="Shape 465"/>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sp>
          <p:nvSpPr>
            <p:cNvPr id="27" name="Shape 466"/>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sp>
          <p:nvSpPr>
            <p:cNvPr id="28" name="Shape 467"/>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sp>
          <p:nvSpPr>
            <p:cNvPr id="29" name="Shape 468"/>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sp>
          <p:nvSpPr>
            <p:cNvPr id="30" name="Shape 469"/>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sp>
          <p:nvSpPr>
            <p:cNvPr id="31" name="Shape 470"/>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grpSp>
      <p:grpSp>
        <p:nvGrpSpPr>
          <p:cNvPr id="18" name="Gruppo 17"/>
          <p:cNvGrpSpPr/>
          <p:nvPr/>
        </p:nvGrpSpPr>
        <p:grpSpPr>
          <a:xfrm>
            <a:off x="4743008" y="3351012"/>
            <a:ext cx="2380550" cy="385363"/>
            <a:chOff x="7260771" y="2882526"/>
            <a:chExt cx="3174066" cy="513817"/>
          </a:xfrm>
        </p:grpSpPr>
        <p:cxnSp>
          <p:nvCxnSpPr>
            <p:cNvPr id="19" name="Connettore 2 18"/>
            <p:cNvCxnSpPr/>
            <p:nvPr/>
          </p:nvCxnSpPr>
          <p:spPr>
            <a:xfrm flipH="1">
              <a:off x="7260771" y="3385457"/>
              <a:ext cx="3167743" cy="10886"/>
            </a:xfrm>
            <a:prstGeom prst="straightConnector1">
              <a:avLst/>
            </a:prstGeom>
            <a:ln>
              <a:headEnd type="triangle"/>
              <a:tailEnd type="none"/>
            </a:ln>
          </p:spPr>
          <p:style>
            <a:lnRef idx="3">
              <a:schemeClr val="accent5"/>
            </a:lnRef>
            <a:fillRef idx="0">
              <a:schemeClr val="accent5"/>
            </a:fillRef>
            <a:effectRef idx="2">
              <a:schemeClr val="accent5"/>
            </a:effectRef>
            <a:fontRef idx="minor">
              <a:schemeClr val="tx1"/>
            </a:fontRef>
          </p:style>
        </p:cxnSp>
        <p:sp>
          <p:nvSpPr>
            <p:cNvPr id="20" name="CasellaDiTesto 19"/>
            <p:cNvSpPr txBox="1"/>
            <p:nvPr/>
          </p:nvSpPr>
          <p:spPr>
            <a:xfrm>
              <a:off x="7620720" y="2882526"/>
              <a:ext cx="2814117" cy="492442"/>
            </a:xfrm>
            <a:prstGeom prst="rect">
              <a:avLst/>
            </a:prstGeom>
            <a:noFill/>
          </p:spPr>
          <p:txBody>
            <a:bodyPr wrap="square" rtlCol="0">
              <a:spAutoFit/>
            </a:bodyPr>
            <a:lstStyle/>
            <a:p>
              <a:r>
                <a:rPr lang="en-US" b="1" dirty="0">
                  <a:solidFill>
                    <a:srgbClr val="4472C4"/>
                  </a:solidFill>
                </a:rPr>
                <a:t>Beam</a:t>
              </a:r>
              <a:r>
                <a:rPr lang="en-US" dirty="0">
                  <a:solidFill>
                    <a:srgbClr val="4472C4"/>
                  </a:solidFill>
                </a:rPr>
                <a:t> </a:t>
              </a:r>
              <a:r>
                <a:rPr lang="en-US" b="1" dirty="0">
                  <a:solidFill>
                    <a:srgbClr val="4472C4"/>
                  </a:solidFill>
                </a:rPr>
                <a:t>Propagation</a:t>
              </a:r>
            </a:p>
          </p:txBody>
        </p:sp>
      </p:grpSp>
    </p:spTree>
    <p:extLst>
      <p:ext uri="{BB962C8B-B14F-4D97-AF65-F5344CB8AC3E}">
        <p14:creationId xmlns:p14="http://schemas.microsoft.com/office/powerpoint/2010/main" val="3457314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1290720" y="1964175"/>
            <a:ext cx="3838073" cy="2941241"/>
            <a:chOff x="2355115" y="2523210"/>
            <a:chExt cx="4652209" cy="3565140"/>
          </a:xfrm>
        </p:grpSpPr>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915" y="2523210"/>
              <a:ext cx="4311409" cy="3439012"/>
            </a:xfrm>
            <a:prstGeom prst="rect">
              <a:avLst/>
            </a:prstGeom>
          </p:spPr>
        </p:pic>
        <p:sp>
          <p:nvSpPr>
            <p:cNvPr id="6" name="CasellaDiTesto 5"/>
            <p:cNvSpPr txBox="1"/>
            <p:nvPr/>
          </p:nvSpPr>
          <p:spPr>
            <a:xfrm>
              <a:off x="4671960" y="5836533"/>
              <a:ext cx="369177" cy="251817"/>
            </a:xfrm>
            <a:prstGeom prst="rect">
              <a:avLst/>
            </a:prstGeom>
            <a:noFill/>
          </p:spPr>
          <p:txBody>
            <a:bodyPr wrap="none" lIns="0" tIns="0" rIns="0" bIns="0" rtlCol="0">
              <a:spAutoFit/>
            </a:bodyPr>
            <a:lstStyle/>
            <a:p>
              <a:r>
                <a:rPr lang="it-IT" sz="1350" b="1" dirty="0">
                  <a:latin typeface="Quattrocento Sans" panose="020B0502050000020003" pitchFamily="34" charset="0"/>
                </a:rPr>
                <a:t>T [s]</a:t>
              </a:r>
              <a:endParaRPr lang="en-US" sz="1350" b="1" dirty="0">
                <a:latin typeface="Quattrocento Sans" panose="020B0502050000020003" pitchFamily="34" charset="0"/>
              </a:endParaRPr>
            </a:p>
          </p:txBody>
        </p:sp>
        <mc:AlternateContent xmlns:mc="http://schemas.openxmlformats.org/markup-compatibility/2006" xmlns:a14="http://schemas.microsoft.com/office/drawing/2010/main">
          <mc:Choice Requires="a14">
            <p:sp>
              <p:nvSpPr>
                <p:cNvPr id="8" name="CasellaDiTesto 7"/>
                <p:cNvSpPr txBox="1"/>
                <p:nvPr/>
              </p:nvSpPr>
              <p:spPr>
                <a:xfrm>
                  <a:off x="2355115" y="4036640"/>
                  <a:ext cx="220035" cy="2518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350" b="1" i="1">
                            <a:latin typeface="Cambria Math" panose="02040503050406030204" pitchFamily="18" charset="0"/>
                            <a:ea typeface="Cambria Math" panose="02040503050406030204" pitchFamily="18" charset="0"/>
                          </a:rPr>
                          <m:t>∆</m:t>
                        </m:r>
                        <m:r>
                          <a:rPr lang="el-GR" sz="1350" b="1" i="1">
                            <a:latin typeface="Cambria Math" panose="02040503050406030204" pitchFamily="18" charset="0"/>
                            <a:ea typeface="Cambria Math" panose="02040503050406030204" pitchFamily="18" charset="0"/>
                          </a:rPr>
                          <m:t>𝜸</m:t>
                        </m:r>
                      </m:oMath>
                    </m:oMathPara>
                  </a14:m>
                  <a:endParaRPr lang="en-US" sz="1350" b="1" dirty="0">
                    <a:latin typeface="Quattrocento Sans" panose="020B0502050000020003" pitchFamily="34" charset="0"/>
                  </a:endParaRPr>
                </a:p>
              </p:txBody>
            </p:sp>
          </mc:Choice>
          <mc:Fallback xmlns="">
            <p:sp>
              <p:nvSpPr>
                <p:cNvPr id="8" name="CasellaDiTesto 7"/>
                <p:cNvSpPr txBox="1">
                  <a:spLocks noRot="1" noChangeAspect="1" noMove="1" noResize="1" noEditPoints="1" noAdjustHandles="1" noChangeArrowheads="1" noChangeShapeType="1" noTextEdit="1"/>
                </p:cNvSpPr>
                <p:nvPr/>
              </p:nvSpPr>
              <p:spPr>
                <a:xfrm>
                  <a:off x="2355115" y="4036640"/>
                  <a:ext cx="220035" cy="251817"/>
                </a:xfrm>
                <a:prstGeom prst="rect">
                  <a:avLst/>
                </a:prstGeom>
                <a:blipFill>
                  <a:blip r:embed="rId4"/>
                  <a:stretch>
                    <a:fillRect l="-33333" r="-40000" b="-29412"/>
                  </a:stretch>
                </a:blipFill>
              </p:spPr>
              <p:txBody>
                <a:bodyPr/>
                <a:lstStyle/>
                <a:p>
                  <a:r>
                    <a:rPr lang="it-IT">
                      <a:noFill/>
                    </a:rPr>
                    <a:t> </a:t>
                  </a:r>
                </a:p>
              </p:txBody>
            </p:sp>
          </mc:Fallback>
        </mc:AlternateContent>
        <p:sp>
          <p:nvSpPr>
            <p:cNvPr id="2" name="Rettangolo 1"/>
            <p:cNvSpPr/>
            <p:nvPr/>
          </p:nvSpPr>
          <p:spPr>
            <a:xfrm>
              <a:off x="6524897" y="3350624"/>
              <a:ext cx="58783" cy="979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aphicFrame>
        <p:nvGraphicFramePr>
          <p:cNvPr id="26" name="Tabella 25"/>
          <p:cNvGraphicFramePr>
            <a:graphicFrameLocks noGrp="1"/>
          </p:cNvGraphicFramePr>
          <p:nvPr/>
        </p:nvGraphicFramePr>
        <p:xfrm>
          <a:off x="5230082" y="2321177"/>
          <a:ext cx="2502441" cy="2011680"/>
        </p:xfrm>
        <a:graphic>
          <a:graphicData uri="http://schemas.openxmlformats.org/drawingml/2006/table">
            <a:tbl>
              <a:tblPr firstRow="1" bandRow="1">
                <a:tableStyleId>{00A15C55-8517-42AA-B614-E9B94910E393}</a:tableStyleId>
              </a:tblPr>
              <a:tblGrid>
                <a:gridCol w="732491">
                  <a:extLst>
                    <a:ext uri="{9D8B030D-6E8A-4147-A177-3AD203B41FA5}">
                      <a16:colId xmlns:a16="http://schemas.microsoft.com/office/drawing/2014/main" val="4111992863"/>
                    </a:ext>
                  </a:extLst>
                </a:gridCol>
                <a:gridCol w="865198">
                  <a:extLst>
                    <a:ext uri="{9D8B030D-6E8A-4147-A177-3AD203B41FA5}">
                      <a16:colId xmlns:a16="http://schemas.microsoft.com/office/drawing/2014/main" val="2663552327"/>
                    </a:ext>
                  </a:extLst>
                </a:gridCol>
                <a:gridCol w="904752">
                  <a:extLst>
                    <a:ext uri="{9D8B030D-6E8A-4147-A177-3AD203B41FA5}">
                      <a16:colId xmlns:a16="http://schemas.microsoft.com/office/drawing/2014/main" val="2299602870"/>
                    </a:ext>
                  </a:extLst>
                </a:gridCol>
              </a:tblGrid>
              <a:tr h="525780">
                <a:tc>
                  <a:txBody>
                    <a:bodyPr/>
                    <a:lstStyle/>
                    <a:p>
                      <a:r>
                        <a:rPr lang="it-IT" sz="1500" dirty="0"/>
                        <a:t>Par.</a:t>
                      </a:r>
                      <a:endParaRPr lang="en-US" sz="1500" dirty="0">
                        <a:latin typeface="Quattrocento Sans" panose="020B0502050000020003" pitchFamily="34" charset="0"/>
                      </a:endParaRPr>
                    </a:p>
                  </a:txBody>
                  <a:tcPr marL="68580" marR="68580" marT="34290" marB="34290"/>
                </a:tc>
                <a:tc>
                  <a:txBody>
                    <a:bodyPr/>
                    <a:lstStyle/>
                    <a:p>
                      <a:r>
                        <a:rPr lang="it-IT" sz="1500" dirty="0"/>
                        <a:t>Full </a:t>
                      </a:r>
                      <a:r>
                        <a:rPr lang="it-IT" sz="1500" dirty="0" err="1"/>
                        <a:t>Beam</a:t>
                      </a:r>
                      <a:endParaRPr lang="en-US" sz="1500" dirty="0">
                        <a:latin typeface="Quattrocento Sans" panose="020B0502050000020003" pitchFamily="34" charset="0"/>
                      </a:endParaRPr>
                    </a:p>
                  </a:txBody>
                  <a:tcPr marL="68580" marR="68580" marT="34290" marB="34290"/>
                </a:tc>
                <a:tc>
                  <a:txBody>
                    <a:bodyPr/>
                    <a:lstStyle/>
                    <a:p>
                      <a:r>
                        <a:rPr lang="it-IT" sz="1500" dirty="0" err="1"/>
                        <a:t>Cut</a:t>
                      </a:r>
                      <a:endParaRPr lang="en-US" sz="1500" dirty="0">
                        <a:latin typeface="Quattrocento Sans" panose="020B0502050000020003" pitchFamily="34" charset="0"/>
                      </a:endParaRPr>
                    </a:p>
                  </a:txBody>
                  <a:tcPr marL="68580" marR="68580" marT="34290" marB="34290"/>
                </a:tc>
                <a:extLst>
                  <a:ext uri="{0D108BD9-81ED-4DB2-BD59-A6C34878D82A}">
                    <a16:rowId xmlns:a16="http://schemas.microsoft.com/office/drawing/2014/main" val="343732826"/>
                  </a:ext>
                </a:extLst>
              </a:tr>
              <a:tr h="297180">
                <a:tc>
                  <a:txBody>
                    <a:bodyPr/>
                    <a:lstStyle/>
                    <a:p>
                      <a:r>
                        <a:rPr lang="it-IT" sz="1500" dirty="0" err="1"/>
                        <a:t>Q</a:t>
                      </a:r>
                      <a:r>
                        <a:rPr lang="it-IT" sz="1500" baseline="-25000" dirty="0" err="1"/>
                        <a:t>tot</a:t>
                      </a:r>
                      <a:endParaRPr lang="en-US" sz="1500" baseline="-25000" dirty="0">
                        <a:latin typeface="Quattrocento Sans" panose="020B0502050000020003" pitchFamily="34" charset="0"/>
                      </a:endParaRPr>
                    </a:p>
                  </a:txBody>
                  <a:tcPr marL="68580" marR="68580" marT="34290" marB="34290"/>
                </a:tc>
                <a:tc>
                  <a:txBody>
                    <a:bodyPr/>
                    <a:lstStyle/>
                    <a:p>
                      <a:r>
                        <a:rPr lang="it-IT" sz="1500" dirty="0"/>
                        <a:t>50 </a:t>
                      </a:r>
                      <a:r>
                        <a:rPr lang="it-IT" sz="1500" dirty="0" err="1"/>
                        <a:t>pC</a:t>
                      </a:r>
                      <a:endParaRPr lang="en-US" sz="1500" dirty="0">
                        <a:latin typeface="Quattrocento Sans" panose="020B0502050000020003" pitchFamily="34" charset="0"/>
                      </a:endParaRPr>
                    </a:p>
                  </a:txBody>
                  <a:tcPr marL="68580" marR="68580" marT="34290" marB="34290"/>
                </a:tc>
                <a:tc>
                  <a:txBody>
                    <a:bodyPr/>
                    <a:lstStyle/>
                    <a:p>
                      <a:r>
                        <a:rPr lang="it-IT" sz="1500" dirty="0"/>
                        <a:t>30 </a:t>
                      </a:r>
                      <a:r>
                        <a:rPr lang="it-IT" sz="1500" dirty="0" err="1"/>
                        <a:t>pC</a:t>
                      </a:r>
                      <a:endParaRPr lang="en-US" sz="1500" dirty="0">
                        <a:latin typeface="Quattrocento Sans" panose="020B0502050000020003" pitchFamily="34" charset="0"/>
                      </a:endParaRPr>
                    </a:p>
                  </a:txBody>
                  <a:tcPr marL="68580" marR="68580" marT="34290" marB="34290"/>
                </a:tc>
                <a:extLst>
                  <a:ext uri="{0D108BD9-81ED-4DB2-BD59-A6C34878D82A}">
                    <a16:rowId xmlns:a16="http://schemas.microsoft.com/office/drawing/2014/main" val="2499606628"/>
                  </a:ext>
                </a:extLst>
              </a:tr>
              <a:tr h="297180">
                <a:tc>
                  <a:txBody>
                    <a:bodyPr/>
                    <a:lstStyle/>
                    <a:p>
                      <a:r>
                        <a:rPr lang="it-IT" sz="1500" dirty="0" err="1"/>
                        <a:t>I</a:t>
                      </a:r>
                      <a:r>
                        <a:rPr lang="it-IT" sz="1500" baseline="-25000" dirty="0" err="1"/>
                        <a:t>peak</a:t>
                      </a:r>
                      <a:endParaRPr lang="en-US" sz="1500" baseline="-25000" dirty="0">
                        <a:latin typeface="Quattrocento Sans" panose="020B0502050000020003" pitchFamily="34" charset="0"/>
                      </a:endParaRPr>
                    </a:p>
                  </a:txBody>
                  <a:tcPr marL="68580" marR="68580" marT="34290" marB="34290"/>
                </a:tc>
                <a:tc>
                  <a:txBody>
                    <a:bodyPr/>
                    <a:lstStyle/>
                    <a:p>
                      <a:r>
                        <a:rPr lang="it-IT" sz="1500" dirty="0"/>
                        <a:t>1580 A</a:t>
                      </a:r>
                      <a:endParaRPr lang="en-US" sz="1500" dirty="0">
                        <a:latin typeface="Quattrocento Sans" panose="020B0502050000020003" pitchFamily="34" charset="0"/>
                      </a:endParaRPr>
                    </a:p>
                  </a:txBody>
                  <a:tcPr marL="68580" marR="68580" marT="34290" marB="34290"/>
                </a:tc>
                <a:tc>
                  <a:txBody>
                    <a:bodyPr/>
                    <a:lstStyle/>
                    <a:p>
                      <a:r>
                        <a:rPr lang="it-IT" sz="1500" dirty="0"/>
                        <a:t>1500 A</a:t>
                      </a:r>
                      <a:endParaRPr lang="en-US" sz="1500" dirty="0">
                        <a:latin typeface="Quattrocento Sans" panose="020B0502050000020003" pitchFamily="34" charset="0"/>
                      </a:endParaRPr>
                    </a:p>
                  </a:txBody>
                  <a:tcPr marL="68580" marR="68580" marT="34290" marB="34290"/>
                </a:tc>
                <a:extLst>
                  <a:ext uri="{0D108BD9-81ED-4DB2-BD59-A6C34878D82A}">
                    <a16:rowId xmlns:a16="http://schemas.microsoft.com/office/drawing/2014/main" val="88698489"/>
                  </a:ext>
                </a:extLst>
              </a:tr>
              <a:tr h="297180">
                <a:tc>
                  <a:txBody>
                    <a:bodyPr/>
                    <a:lstStyle/>
                    <a:p>
                      <a:r>
                        <a:rPr lang="el-GR" sz="1500" dirty="0"/>
                        <a:t>σ</a:t>
                      </a:r>
                      <a:r>
                        <a:rPr lang="it-IT" sz="1500" baseline="-25000" dirty="0"/>
                        <a:t>E</a:t>
                      </a:r>
                      <a:endParaRPr lang="en-US" sz="1500" dirty="0">
                        <a:latin typeface="Quattrocento Sans" panose="020B0502050000020003" pitchFamily="34" charset="0"/>
                      </a:endParaRPr>
                    </a:p>
                  </a:txBody>
                  <a:tcPr marL="68580" marR="68580" marT="34290" marB="34290"/>
                </a:tc>
                <a:tc>
                  <a:txBody>
                    <a:bodyPr/>
                    <a:lstStyle/>
                    <a:p>
                      <a:r>
                        <a:rPr lang="it-IT" sz="1500" dirty="0"/>
                        <a:t>1.6 </a:t>
                      </a:r>
                      <a:r>
                        <a:rPr lang="it-IT" sz="1500" dirty="0" err="1"/>
                        <a:t>MeV</a:t>
                      </a:r>
                      <a:endParaRPr lang="en-US" sz="1500" dirty="0">
                        <a:latin typeface="Quattrocento Sans" panose="020B0502050000020003" pitchFamily="34" charset="0"/>
                      </a:endParaRPr>
                    </a:p>
                  </a:txBody>
                  <a:tcPr marL="68580" marR="68580" marT="34290" marB="34290"/>
                </a:tc>
                <a:tc>
                  <a:txBody>
                    <a:bodyPr/>
                    <a:lstStyle/>
                    <a:p>
                      <a:r>
                        <a:rPr lang="it-IT" sz="1500" dirty="0"/>
                        <a:t>750 </a:t>
                      </a:r>
                      <a:r>
                        <a:rPr lang="it-IT" sz="1500" dirty="0" err="1"/>
                        <a:t>keV</a:t>
                      </a:r>
                      <a:r>
                        <a:rPr lang="it-IT" sz="1500" dirty="0"/>
                        <a:t> </a:t>
                      </a:r>
                      <a:endParaRPr lang="en-US" sz="1500" dirty="0">
                        <a:latin typeface="Quattrocento Sans" panose="020B0502050000020003" pitchFamily="34" charset="0"/>
                      </a:endParaRPr>
                    </a:p>
                  </a:txBody>
                  <a:tcPr marL="68580" marR="68580" marT="34290" marB="34290"/>
                </a:tc>
                <a:extLst>
                  <a:ext uri="{0D108BD9-81ED-4DB2-BD59-A6C34878D82A}">
                    <a16:rowId xmlns:a16="http://schemas.microsoft.com/office/drawing/2014/main" val="3218429555"/>
                  </a:ext>
                </a:extLst>
              </a:tr>
              <a:tr h="2971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500" dirty="0"/>
                        <a:t>σ</a:t>
                      </a:r>
                      <a:r>
                        <a:rPr lang="it-IT" sz="1500" baseline="-25000" dirty="0"/>
                        <a:t>E</a:t>
                      </a:r>
                      <a:r>
                        <a:rPr lang="en-US" sz="1500" baseline="0" dirty="0"/>
                        <a:t>/E</a:t>
                      </a:r>
                      <a:endParaRPr lang="en-US" sz="1500" dirty="0">
                        <a:latin typeface="Quattrocento Sans" panose="020B0502050000020003"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500" dirty="0"/>
                        <a:t>1.0 </a:t>
                      </a:r>
                      <a:r>
                        <a:rPr lang="it-IT" sz="1500" baseline="0" dirty="0"/>
                        <a:t>10</a:t>
                      </a:r>
                      <a:r>
                        <a:rPr lang="it-IT" sz="1500" baseline="30000" dirty="0"/>
                        <a:t>-3</a:t>
                      </a:r>
                      <a:endParaRPr lang="en-US" sz="1500" dirty="0">
                        <a:latin typeface="Quattrocento Sans" panose="020B0502050000020003" pitchFamily="34" charset="0"/>
                      </a:endParaRPr>
                    </a:p>
                  </a:txBody>
                  <a:tcPr marL="68580" marR="68580" marT="34290" marB="34290"/>
                </a:tc>
                <a:tc>
                  <a:txBody>
                    <a:bodyPr/>
                    <a:lstStyle/>
                    <a:p>
                      <a:r>
                        <a:rPr lang="it-IT" sz="1500" dirty="0"/>
                        <a:t>4.7</a:t>
                      </a:r>
                      <a:r>
                        <a:rPr lang="it-IT" sz="1500" baseline="0" dirty="0"/>
                        <a:t> 10</a:t>
                      </a:r>
                      <a:r>
                        <a:rPr lang="it-IT" sz="1500" baseline="30000" dirty="0"/>
                        <a:t>-4</a:t>
                      </a:r>
                      <a:endParaRPr lang="en-US" sz="1500" dirty="0">
                        <a:latin typeface="Quattrocento Sans" panose="020B0502050000020003" pitchFamily="34" charset="0"/>
                      </a:endParaRPr>
                    </a:p>
                  </a:txBody>
                  <a:tcPr marL="68580" marR="68580" marT="34290" marB="34290"/>
                </a:tc>
                <a:extLst>
                  <a:ext uri="{0D108BD9-81ED-4DB2-BD59-A6C34878D82A}">
                    <a16:rowId xmlns:a16="http://schemas.microsoft.com/office/drawing/2014/main" val="2984093680"/>
                  </a:ext>
                </a:extLst>
              </a:tr>
              <a:tr h="297180">
                <a:tc>
                  <a:txBody>
                    <a:bodyPr/>
                    <a:lstStyle/>
                    <a:p>
                      <a:r>
                        <a:rPr lang="it-IT" sz="1500" dirty="0" err="1"/>
                        <a:t>ε</a:t>
                      </a:r>
                      <a:r>
                        <a:rPr lang="it-IT" sz="1500" baseline="-25000" dirty="0" err="1"/>
                        <a:t>n,x</a:t>
                      </a:r>
                      <a:endParaRPr lang="en-US" sz="1500" baseline="-25000" dirty="0">
                        <a:latin typeface="Quattrocento Sans" panose="020B0502050000020003"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500" dirty="0"/>
                        <a:t>1.01 </a:t>
                      </a:r>
                      <a:r>
                        <a:rPr lang="it-IT" sz="1500" baseline="0" dirty="0"/>
                        <a:t>µm</a:t>
                      </a:r>
                      <a:endParaRPr lang="en-US" sz="1500" dirty="0">
                        <a:latin typeface="Quattrocento Sans" panose="020B0502050000020003" pitchFamily="34" charset="0"/>
                      </a:endParaRPr>
                    </a:p>
                  </a:txBody>
                  <a:tcPr marL="68580" marR="68580" marT="34290" marB="34290"/>
                </a:tc>
                <a:tc>
                  <a:txBody>
                    <a:bodyPr/>
                    <a:lstStyle/>
                    <a:p>
                      <a:r>
                        <a:rPr lang="it-IT" sz="1500" dirty="0"/>
                        <a:t>0.29</a:t>
                      </a:r>
                      <a:r>
                        <a:rPr lang="it-IT" sz="1500" baseline="0" dirty="0"/>
                        <a:t> µm</a:t>
                      </a:r>
                      <a:endParaRPr lang="en-US" sz="1500" dirty="0">
                        <a:latin typeface="Quattrocento Sans" panose="020B0502050000020003" pitchFamily="34" charset="0"/>
                      </a:endParaRPr>
                    </a:p>
                  </a:txBody>
                  <a:tcPr marL="68580" marR="68580" marT="34290" marB="34290"/>
                </a:tc>
                <a:extLst>
                  <a:ext uri="{0D108BD9-81ED-4DB2-BD59-A6C34878D82A}">
                    <a16:rowId xmlns:a16="http://schemas.microsoft.com/office/drawing/2014/main" val="738397364"/>
                  </a:ext>
                </a:extLst>
              </a:tr>
            </a:tbl>
          </a:graphicData>
        </a:graphic>
      </p:graphicFrame>
      <p:grpSp>
        <p:nvGrpSpPr>
          <p:cNvPr id="16" name="Gruppo 15"/>
          <p:cNvGrpSpPr/>
          <p:nvPr/>
        </p:nvGrpSpPr>
        <p:grpSpPr>
          <a:xfrm>
            <a:off x="375658" y="1449179"/>
            <a:ext cx="8210933" cy="4327668"/>
            <a:chOff x="1636571" y="1475884"/>
            <a:chExt cx="8955068" cy="4958862"/>
          </a:xfrm>
        </p:grpSpPr>
        <p:pic>
          <p:nvPicPr>
            <p:cNvPr id="19" name="Immagin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6571" y="1475884"/>
              <a:ext cx="8955068" cy="4958862"/>
            </a:xfrm>
            <a:prstGeom prst="rect">
              <a:avLst/>
            </a:prstGeom>
          </p:spPr>
        </p:pic>
        <p:cxnSp>
          <p:nvCxnSpPr>
            <p:cNvPr id="20" name="Connettore diritto 19"/>
            <p:cNvCxnSpPr/>
            <p:nvPr/>
          </p:nvCxnSpPr>
          <p:spPr>
            <a:xfrm>
              <a:off x="2144179" y="4428716"/>
              <a:ext cx="8138331"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ttangolo 20"/>
            <p:cNvSpPr/>
            <p:nvPr/>
          </p:nvSpPr>
          <p:spPr>
            <a:xfrm>
              <a:off x="6340050" y="4059383"/>
              <a:ext cx="3076342" cy="343849"/>
            </a:xfrm>
            <a:prstGeom prst="rect">
              <a:avLst/>
            </a:prstGeom>
          </p:spPr>
          <p:txBody>
            <a:bodyPr wrap="none">
              <a:spAutoFit/>
            </a:bodyPr>
            <a:lstStyle/>
            <a:p>
              <a:r>
                <a:rPr lang="it-IT" sz="1350" b="1" dirty="0" err="1">
                  <a:solidFill>
                    <a:srgbClr val="FF0000"/>
                  </a:solidFill>
                  <a:latin typeface="Quattrocento Sans" panose="020B0502050000020003" pitchFamily="34" charset="0"/>
                  <a:cs typeface="Times New Roman" panose="02020603050405020304" pitchFamily="18" charset="0"/>
                </a:rPr>
                <a:t>Desired</a:t>
              </a:r>
              <a:r>
                <a:rPr lang="it-IT" sz="1350" b="1" dirty="0">
                  <a:solidFill>
                    <a:srgbClr val="FF0000"/>
                  </a:solidFill>
                  <a:latin typeface="Quattrocento Sans" panose="020B0502050000020003" pitchFamily="34" charset="0"/>
                  <a:cs typeface="Times New Roman" panose="02020603050405020304" pitchFamily="18" charset="0"/>
                </a:rPr>
                <a:t> Max </a:t>
              </a:r>
              <a:r>
                <a:rPr lang="it-IT" sz="1350" b="1" dirty="0" err="1">
                  <a:solidFill>
                    <a:srgbClr val="FF0000"/>
                  </a:solidFill>
                  <a:latin typeface="Quattrocento Sans" panose="020B0502050000020003" pitchFamily="34" charset="0"/>
                  <a:cs typeface="Times New Roman" panose="02020603050405020304" pitchFamily="18" charset="0"/>
                </a:rPr>
                <a:t>Slice</a:t>
              </a:r>
              <a:r>
                <a:rPr lang="it-IT" sz="1350" b="1" dirty="0">
                  <a:solidFill>
                    <a:srgbClr val="FF0000"/>
                  </a:solidFill>
                  <a:latin typeface="Quattrocento Sans" panose="020B0502050000020003" pitchFamily="34" charset="0"/>
                  <a:cs typeface="Times New Roman" panose="02020603050405020304" pitchFamily="18" charset="0"/>
                </a:rPr>
                <a:t> </a:t>
              </a:r>
              <a:r>
                <a:rPr lang="el-GR" sz="1350" b="1" dirty="0">
                  <a:solidFill>
                    <a:srgbClr val="FF0000"/>
                  </a:solidFill>
                  <a:latin typeface="Quattrocento Sans" panose="020B0502050000020003" pitchFamily="34" charset="0"/>
                  <a:cs typeface="Times New Roman" panose="02020603050405020304" pitchFamily="18" charset="0"/>
                </a:rPr>
                <a:t>ε</a:t>
              </a:r>
              <a:r>
                <a:rPr lang="it-IT" sz="1350" b="1" baseline="-25000" dirty="0" err="1">
                  <a:solidFill>
                    <a:srgbClr val="FF0000"/>
                  </a:solidFill>
                  <a:latin typeface="Quattrocento Sans" panose="020B0502050000020003" pitchFamily="34" charset="0"/>
                  <a:cs typeface="Times New Roman" panose="02020603050405020304" pitchFamily="18" charset="0"/>
                </a:rPr>
                <a:t>n,x</a:t>
              </a:r>
              <a:r>
                <a:rPr lang="it-IT" sz="1350" b="1" baseline="-25000" dirty="0">
                  <a:solidFill>
                    <a:srgbClr val="FF0000"/>
                  </a:solidFill>
                  <a:latin typeface="Quattrocento Sans" panose="020B0502050000020003" pitchFamily="34" charset="0"/>
                  <a:cs typeface="Times New Roman" panose="02020603050405020304" pitchFamily="18" charset="0"/>
                </a:rPr>
                <a:t> </a:t>
              </a:r>
              <a:r>
                <a:rPr lang="it-IT" sz="1350" b="1" dirty="0">
                  <a:solidFill>
                    <a:srgbClr val="FF0000"/>
                  </a:solidFill>
                  <a:latin typeface="Quattrocento Sans" panose="020B0502050000020003" pitchFamily="34" charset="0"/>
                  <a:cs typeface="Times New Roman" panose="02020603050405020304" pitchFamily="18" charset="0"/>
                </a:rPr>
                <a:t>= 0.5 mm mrad</a:t>
              </a:r>
              <a:endParaRPr lang="en-US" sz="1350" b="1" baseline="-25000" dirty="0">
                <a:solidFill>
                  <a:srgbClr val="FF0000"/>
                </a:solidFill>
                <a:latin typeface="Quattrocento Sans" panose="020B0502050000020003" pitchFamily="34" charset="0"/>
              </a:endParaRPr>
            </a:p>
          </p:txBody>
        </p:sp>
      </p:grpSp>
      <p:cxnSp>
        <p:nvCxnSpPr>
          <p:cNvPr id="74" name="Shape 92"/>
          <p:cNvCxnSpPr>
            <a:stCxn id="77" idx="3"/>
          </p:cNvCxnSpPr>
          <p:nvPr/>
        </p:nvCxnSpPr>
        <p:spPr>
          <a:xfrm>
            <a:off x="2295394" y="1249781"/>
            <a:ext cx="6848606" cy="0"/>
          </a:xfrm>
          <a:prstGeom prst="straightConnector1">
            <a:avLst/>
          </a:prstGeom>
          <a:noFill/>
          <a:ln w="9525" cap="flat" cmpd="sng">
            <a:solidFill>
              <a:srgbClr val="CCCCCC"/>
            </a:solidFill>
            <a:prstDash val="solid"/>
            <a:round/>
            <a:headEnd type="none" w="med" len="med"/>
            <a:tailEnd type="none" w="med" len="med"/>
          </a:ln>
        </p:spPr>
      </p:cxnSp>
      <p:cxnSp>
        <p:nvCxnSpPr>
          <p:cNvPr id="75" name="Shape 92"/>
          <p:cNvCxnSpPr/>
          <p:nvPr/>
        </p:nvCxnSpPr>
        <p:spPr>
          <a:xfrm>
            <a:off x="1" y="1252285"/>
            <a:ext cx="820663" cy="0"/>
          </a:xfrm>
          <a:prstGeom prst="straightConnector1">
            <a:avLst/>
          </a:prstGeom>
          <a:noFill/>
          <a:ln w="9525" cap="flat" cmpd="sng">
            <a:solidFill>
              <a:srgbClr val="CCCCCC"/>
            </a:solidFill>
            <a:prstDash val="solid"/>
            <a:round/>
            <a:headEnd type="none" w="med" len="med"/>
            <a:tailEnd type="none" w="med" len="med"/>
          </a:ln>
        </p:spPr>
      </p:cxnSp>
      <p:sp>
        <p:nvSpPr>
          <p:cNvPr id="76" name="Shape 120"/>
          <p:cNvSpPr/>
          <p:nvPr/>
        </p:nvSpPr>
        <p:spPr>
          <a:xfrm>
            <a:off x="329113" y="1024572"/>
            <a:ext cx="447327" cy="455424"/>
          </a:xfrm>
          <a:prstGeom prst="ellipse">
            <a:avLst/>
          </a:prstGeom>
          <a:solidFill>
            <a:srgbClr val="FFCD00"/>
          </a:solidFill>
          <a:ln>
            <a:noFill/>
          </a:ln>
        </p:spPr>
        <p:txBody>
          <a:bodyPr lIns="68569" tIns="68569" rIns="68569" bIns="68569" anchor="ctr" anchorCtr="0">
            <a:noAutofit/>
          </a:bodyPr>
          <a:lstStyle/>
          <a:p>
            <a:endParaRPr sz="1050"/>
          </a:p>
        </p:txBody>
      </p:sp>
      <p:sp>
        <p:nvSpPr>
          <p:cNvPr id="77" name="Shape 249"/>
          <p:cNvSpPr txBox="1">
            <a:spLocks/>
          </p:cNvSpPr>
          <p:nvPr/>
        </p:nvSpPr>
        <p:spPr>
          <a:xfrm>
            <a:off x="820664" y="1086431"/>
            <a:ext cx="1474731" cy="326699"/>
          </a:xfrm>
          <a:prstGeom prst="rect">
            <a:avLst/>
          </a:prstGeom>
          <a:noFill/>
          <a:ln>
            <a:noFill/>
          </a:ln>
        </p:spPr>
        <p:txBody>
          <a:bodyPr lIns="68569" tIns="68569" rIns="68569" bIns="68569"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000" b="1" dirty="0">
                <a:latin typeface="Palatino Linotype" panose="02040502050505030304" pitchFamily="18" charset="0"/>
                <a:ea typeface="Lora"/>
                <a:cs typeface="Lora"/>
                <a:sym typeface="Lora"/>
              </a:rPr>
              <a:t>The Bunch</a:t>
            </a:r>
          </a:p>
        </p:txBody>
      </p:sp>
      <p:grpSp>
        <p:nvGrpSpPr>
          <p:cNvPr id="22" name="Shape 463"/>
          <p:cNvGrpSpPr/>
          <p:nvPr/>
        </p:nvGrpSpPr>
        <p:grpSpPr>
          <a:xfrm>
            <a:off x="427444" y="1089562"/>
            <a:ext cx="269453" cy="282518"/>
            <a:chOff x="5961125" y="1623900"/>
            <a:chExt cx="427450" cy="448175"/>
          </a:xfrm>
        </p:grpSpPr>
        <p:sp>
          <p:nvSpPr>
            <p:cNvPr id="24" name="Shape 464"/>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sp>
          <p:nvSpPr>
            <p:cNvPr id="25" name="Shape 465"/>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sp>
          <p:nvSpPr>
            <p:cNvPr id="27" name="Shape 466"/>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sp>
          <p:nvSpPr>
            <p:cNvPr id="28" name="Shape 467"/>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sp>
          <p:nvSpPr>
            <p:cNvPr id="29" name="Shape 468"/>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sp>
          <p:nvSpPr>
            <p:cNvPr id="30" name="Shape 469"/>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sp>
          <p:nvSpPr>
            <p:cNvPr id="31" name="Shape 470"/>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000000"/>
              </a:solidFill>
              <a:prstDash val="solid"/>
              <a:round/>
              <a:headEnd type="none" w="med" len="med"/>
              <a:tailEnd type="none" w="med" len="med"/>
            </a:ln>
          </p:spPr>
          <p:txBody>
            <a:bodyPr lIns="68569" tIns="68569" rIns="68569" bIns="68569" anchor="ctr" anchorCtr="0">
              <a:noAutofit/>
            </a:bodyPr>
            <a:lstStyle/>
            <a:p>
              <a:endParaRPr sz="1350"/>
            </a:p>
          </p:txBody>
        </p:sp>
      </p:grpSp>
      <p:grpSp>
        <p:nvGrpSpPr>
          <p:cNvPr id="12" name="Gruppo 11"/>
          <p:cNvGrpSpPr/>
          <p:nvPr/>
        </p:nvGrpSpPr>
        <p:grpSpPr>
          <a:xfrm>
            <a:off x="2767402" y="1429219"/>
            <a:ext cx="6184371" cy="2540933"/>
            <a:chOff x="3689869" y="762625"/>
            <a:chExt cx="8245828" cy="3387910"/>
          </a:xfrm>
        </p:grpSpPr>
        <p:grpSp>
          <p:nvGrpSpPr>
            <p:cNvPr id="10" name="Gruppo 9"/>
            <p:cNvGrpSpPr/>
            <p:nvPr/>
          </p:nvGrpSpPr>
          <p:grpSpPr>
            <a:xfrm>
              <a:off x="3689869" y="762625"/>
              <a:ext cx="8245828" cy="3387910"/>
              <a:chOff x="3689869" y="762625"/>
              <a:chExt cx="8245828" cy="3387910"/>
            </a:xfrm>
          </p:grpSpPr>
          <p:pic>
            <p:nvPicPr>
              <p:cNvPr id="32" name="Picture 2"/>
              <p:cNvPicPr>
                <a:picLocks noChangeAspect="1"/>
              </p:cNvPicPr>
              <p:nvPr/>
            </p:nvPicPr>
            <p:blipFill rotWithShape="1">
              <a:blip r:embed="rId6"/>
              <a:srcRect l="497" t="2131" r="966" b="3062"/>
              <a:stretch/>
            </p:blipFill>
            <p:spPr>
              <a:xfrm>
                <a:off x="3689869" y="762625"/>
                <a:ext cx="8245828" cy="3387910"/>
              </a:xfrm>
              <a:prstGeom prst="rect">
                <a:avLst/>
              </a:prstGeom>
              <a:ln>
                <a:noFill/>
              </a:ln>
            </p:spPr>
          </p:pic>
          <p:sp>
            <p:nvSpPr>
              <p:cNvPr id="9" name="Rettangolo 8"/>
              <p:cNvSpPr/>
              <p:nvPr/>
            </p:nvSpPr>
            <p:spPr>
              <a:xfrm>
                <a:off x="6831637" y="2858220"/>
                <a:ext cx="870828" cy="259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CasellaDiTesto 6"/>
              <p:cNvSpPr txBox="1"/>
              <p:nvPr/>
            </p:nvSpPr>
            <p:spPr>
              <a:xfrm>
                <a:off x="6984329" y="2783799"/>
                <a:ext cx="652820" cy="384721"/>
              </a:xfrm>
              <a:prstGeom prst="rect">
                <a:avLst/>
              </a:prstGeom>
              <a:noFill/>
            </p:spPr>
            <p:txBody>
              <a:bodyPr wrap="square" rtlCol="0">
                <a:spAutoFit/>
              </a:bodyPr>
              <a:lstStyle/>
              <a:p>
                <a:r>
                  <a:rPr lang="en-US" sz="1275" dirty="0">
                    <a:solidFill>
                      <a:schemeClr val="tx1">
                        <a:lumMod val="65000"/>
                        <a:lumOff val="35000"/>
                      </a:schemeClr>
                    </a:solidFill>
                    <a:latin typeface="Cambria Math" panose="02040503050406030204" pitchFamily="18" charset="0"/>
                    <a:ea typeface="Cambria Math" panose="02040503050406030204" pitchFamily="18" charset="0"/>
                  </a:rPr>
                  <a:t>0.71</a:t>
                </a:r>
              </a:p>
            </p:txBody>
          </p:sp>
          <p:sp>
            <p:nvSpPr>
              <p:cNvPr id="33" name="Rettangolo 32"/>
              <p:cNvSpPr/>
              <p:nvPr/>
            </p:nvSpPr>
            <p:spPr>
              <a:xfrm>
                <a:off x="7953317" y="2845887"/>
                <a:ext cx="870828" cy="259508"/>
              </a:xfrm>
              <a:prstGeom prst="rect">
                <a:avLst/>
              </a:prstGeom>
              <a:solidFill>
                <a:srgbClr val="FF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CasellaDiTesto 33"/>
              <p:cNvSpPr txBox="1"/>
              <p:nvPr/>
            </p:nvSpPr>
            <p:spPr>
              <a:xfrm>
                <a:off x="8106009" y="2786765"/>
                <a:ext cx="652820" cy="384721"/>
              </a:xfrm>
              <a:prstGeom prst="rect">
                <a:avLst/>
              </a:prstGeom>
              <a:noFill/>
            </p:spPr>
            <p:txBody>
              <a:bodyPr wrap="square" rtlCol="0">
                <a:spAutoFit/>
              </a:bodyPr>
              <a:lstStyle/>
              <a:p>
                <a:r>
                  <a:rPr lang="en-US" sz="1275" dirty="0">
                    <a:solidFill>
                      <a:schemeClr val="tx1">
                        <a:lumMod val="65000"/>
                        <a:lumOff val="35000"/>
                      </a:schemeClr>
                    </a:solidFill>
                    <a:latin typeface="Cambria Math" panose="02040503050406030204" pitchFamily="18" charset="0"/>
                    <a:ea typeface="Cambria Math" panose="02040503050406030204" pitchFamily="18" charset="0"/>
                  </a:rPr>
                  <a:t>0.71</a:t>
                </a:r>
              </a:p>
            </p:txBody>
          </p:sp>
          <p:sp>
            <p:nvSpPr>
              <p:cNvPr id="35" name="Rettangolo 34"/>
              <p:cNvSpPr/>
              <p:nvPr/>
            </p:nvSpPr>
            <p:spPr>
              <a:xfrm>
                <a:off x="9934518" y="2824111"/>
                <a:ext cx="870828" cy="259508"/>
              </a:xfrm>
              <a:prstGeom prst="rect">
                <a:avLst/>
              </a:prstGeom>
              <a:solidFill>
                <a:srgbClr val="FF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CasellaDiTesto 35"/>
              <p:cNvSpPr txBox="1"/>
              <p:nvPr/>
            </p:nvSpPr>
            <p:spPr>
              <a:xfrm>
                <a:off x="10087210" y="2789703"/>
                <a:ext cx="652820" cy="384721"/>
              </a:xfrm>
              <a:prstGeom prst="rect">
                <a:avLst/>
              </a:prstGeom>
              <a:noFill/>
            </p:spPr>
            <p:txBody>
              <a:bodyPr wrap="square" rtlCol="0">
                <a:spAutoFit/>
              </a:bodyPr>
              <a:lstStyle/>
              <a:p>
                <a:r>
                  <a:rPr lang="en-US" sz="1275" dirty="0">
                    <a:solidFill>
                      <a:schemeClr val="tx1">
                        <a:lumMod val="65000"/>
                        <a:lumOff val="35000"/>
                      </a:schemeClr>
                    </a:solidFill>
                    <a:latin typeface="Cambria Math" panose="02040503050406030204" pitchFamily="18" charset="0"/>
                    <a:ea typeface="Cambria Math" panose="02040503050406030204" pitchFamily="18" charset="0"/>
                  </a:rPr>
                  <a:t>0.24</a:t>
                </a:r>
              </a:p>
            </p:txBody>
          </p:sp>
        </p:grpSp>
        <p:sp>
          <p:nvSpPr>
            <p:cNvPr id="11" name="Rettangolo 10"/>
            <p:cNvSpPr/>
            <p:nvPr/>
          </p:nvSpPr>
          <p:spPr>
            <a:xfrm>
              <a:off x="7815943" y="1213426"/>
              <a:ext cx="1099457" cy="284694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ttangolo 36"/>
            <p:cNvSpPr/>
            <p:nvPr/>
          </p:nvSpPr>
          <p:spPr>
            <a:xfrm>
              <a:off x="8926238" y="2813189"/>
              <a:ext cx="2873433" cy="30776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ttangolo 37"/>
            <p:cNvSpPr/>
            <p:nvPr/>
          </p:nvSpPr>
          <p:spPr>
            <a:xfrm>
              <a:off x="8926241" y="3760249"/>
              <a:ext cx="2873433" cy="30776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90671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5" name="Picture 4">
            <a:extLst>
              <a:ext uri="{FF2B5EF4-FFF2-40B4-BE49-F238E27FC236}">
                <a16:creationId xmlns:a16="http://schemas.microsoft.com/office/drawing/2014/main" id="{3D176DC5-983B-1B45-B1F6-C154E3AD67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685800"/>
            <a:ext cx="7066816" cy="6146201"/>
          </a:xfrm>
          <a:prstGeom prst="rect">
            <a:avLst/>
          </a:prstGeom>
        </p:spPr>
      </p:pic>
    </p:spTree>
    <p:extLst>
      <p:ext uri="{BB962C8B-B14F-4D97-AF65-F5344CB8AC3E}">
        <p14:creationId xmlns:p14="http://schemas.microsoft.com/office/powerpoint/2010/main" val="4008015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descr="A close up of a person&#10;&#10;Description automatically generated">
            <a:extLst>
              <a:ext uri="{FF2B5EF4-FFF2-40B4-BE49-F238E27FC236}">
                <a16:creationId xmlns:a16="http://schemas.microsoft.com/office/drawing/2014/main" id="{C47A6B67-D099-654D-A9BB-2563999920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5" y="969250"/>
            <a:ext cx="9144000" cy="2500082"/>
          </a:xfrm>
          <a:prstGeom prst="rect">
            <a:avLst/>
          </a:prstGeom>
        </p:spPr>
      </p:pic>
      <p:sp>
        <p:nvSpPr>
          <p:cNvPr id="5" name="TextBox 4">
            <a:extLst>
              <a:ext uri="{FF2B5EF4-FFF2-40B4-BE49-F238E27FC236}">
                <a16:creationId xmlns:a16="http://schemas.microsoft.com/office/drawing/2014/main" id="{F029656D-5AFD-DD4A-A2A8-7621A9743133}"/>
              </a:ext>
            </a:extLst>
          </p:cNvPr>
          <p:cNvSpPr txBox="1"/>
          <p:nvPr/>
        </p:nvSpPr>
        <p:spPr>
          <a:xfrm>
            <a:off x="1295400" y="248663"/>
            <a:ext cx="3049168" cy="646331"/>
          </a:xfrm>
          <a:prstGeom prst="rect">
            <a:avLst/>
          </a:prstGeom>
          <a:noFill/>
        </p:spPr>
        <p:txBody>
          <a:bodyPr wrap="none" rtlCol="0">
            <a:spAutoFit/>
          </a:bodyPr>
          <a:lstStyle/>
          <a:p>
            <a:r>
              <a:rPr lang="it-IT"/>
              <a:t>MAC-INFN  LASA, Giugno 2019</a:t>
            </a:r>
          </a:p>
          <a:p>
            <a:r>
              <a:rPr lang="it-IT"/>
              <a:t>estratto dal report:</a:t>
            </a:r>
          </a:p>
        </p:txBody>
      </p:sp>
      <p:cxnSp>
        <p:nvCxnSpPr>
          <p:cNvPr id="10" name="Straight Connector 9">
            <a:extLst>
              <a:ext uri="{FF2B5EF4-FFF2-40B4-BE49-F238E27FC236}">
                <a16:creationId xmlns:a16="http://schemas.microsoft.com/office/drawing/2014/main" id="{A24933DF-CD3C-854F-A16A-2E70D61CBDB0}"/>
              </a:ext>
            </a:extLst>
          </p:cNvPr>
          <p:cNvCxnSpPr/>
          <p:nvPr/>
        </p:nvCxnSpPr>
        <p:spPr>
          <a:xfrm>
            <a:off x="5029200" y="2514600"/>
            <a:ext cx="381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A7AA7F-9546-B34B-8F3E-967E234756DB}"/>
              </a:ext>
            </a:extLst>
          </p:cNvPr>
          <p:cNvCxnSpPr>
            <a:cxnSpLocks/>
          </p:cNvCxnSpPr>
          <p:nvPr/>
        </p:nvCxnSpPr>
        <p:spPr>
          <a:xfrm>
            <a:off x="534568" y="2819400"/>
            <a:ext cx="13704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8DD3A9-5BF3-C341-A676-ECC5C4F45652}"/>
              </a:ext>
            </a:extLst>
          </p:cNvPr>
          <p:cNvCxnSpPr>
            <a:cxnSpLocks/>
          </p:cNvCxnSpPr>
          <p:nvPr/>
        </p:nvCxnSpPr>
        <p:spPr>
          <a:xfrm>
            <a:off x="3657600" y="3048000"/>
            <a:ext cx="5181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C06A1D-3D62-1F49-93A0-05D9D03D2287}"/>
              </a:ext>
            </a:extLst>
          </p:cNvPr>
          <p:cNvCxnSpPr>
            <a:cxnSpLocks/>
          </p:cNvCxnSpPr>
          <p:nvPr/>
        </p:nvCxnSpPr>
        <p:spPr>
          <a:xfrm>
            <a:off x="534568" y="3352800"/>
            <a:ext cx="837032"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descr="A close up of text on a white background&#10;&#10;Description automatically generated">
            <a:extLst>
              <a:ext uri="{FF2B5EF4-FFF2-40B4-BE49-F238E27FC236}">
                <a16:creationId xmlns:a16="http://schemas.microsoft.com/office/drawing/2014/main" id="{84B51B5B-749E-6C44-ABB7-FCD220A94F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3467388"/>
            <a:ext cx="8154106" cy="3141949"/>
          </a:xfrm>
          <a:prstGeom prst="rect">
            <a:avLst/>
          </a:prstGeom>
        </p:spPr>
      </p:pic>
      <p:sp>
        <p:nvSpPr>
          <p:cNvPr id="14" name="Footer Placeholder 1">
            <a:extLst>
              <a:ext uri="{FF2B5EF4-FFF2-40B4-BE49-F238E27FC236}">
                <a16:creationId xmlns:a16="http://schemas.microsoft.com/office/drawing/2014/main" id="{D19E4572-9FE4-2E48-8401-0ED1C64282C6}"/>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2043770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8" name="Footer Placeholder 1">
            <a:extLst>
              <a:ext uri="{FF2B5EF4-FFF2-40B4-BE49-F238E27FC236}">
                <a16:creationId xmlns:a16="http://schemas.microsoft.com/office/drawing/2014/main" id="{BFEC21D9-C270-8844-B359-5A451AE07BEA}"/>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d</a:t>
            </a:r>
            <a:r>
              <a:rPr lang="en" dirty="0"/>
              <a:t>el Sud - INFN - Nov. 13th, 2019</a:t>
            </a:r>
            <a:endParaRPr lang="en" spc="-10" dirty="0"/>
          </a:p>
        </p:txBody>
      </p:sp>
      <p:pic>
        <p:nvPicPr>
          <p:cNvPr id="9" name="Picture 8" descr="A close up of a map&#10;&#10;Description automatically generated">
            <a:extLst>
              <a:ext uri="{FF2B5EF4-FFF2-40B4-BE49-F238E27FC236}">
                <a16:creationId xmlns:a16="http://schemas.microsoft.com/office/drawing/2014/main" id="{71E31DF4-E2AE-FE43-83A0-BFBD4DBCA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05521"/>
            <a:ext cx="9144000" cy="5295279"/>
          </a:xfrm>
          <a:prstGeom prst="rect">
            <a:avLst/>
          </a:prstGeom>
        </p:spPr>
      </p:pic>
    </p:spTree>
    <p:extLst>
      <p:ext uri="{BB962C8B-B14F-4D97-AF65-F5344CB8AC3E}">
        <p14:creationId xmlns:p14="http://schemas.microsoft.com/office/powerpoint/2010/main" val="2035023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B6C6C7AC-A8BF-C641-83EC-1F1450CFA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53121"/>
            <a:ext cx="9144000" cy="5295279"/>
          </a:xfrm>
          <a:prstGeom prst="rect">
            <a:avLst/>
          </a:prstGeom>
        </p:spPr>
      </p:pic>
      <p:sp>
        <p:nvSpPr>
          <p:cNvPr id="9" name="Footer Placeholder 1">
            <a:extLst>
              <a:ext uri="{FF2B5EF4-FFF2-40B4-BE49-F238E27FC236}">
                <a16:creationId xmlns:a16="http://schemas.microsoft.com/office/drawing/2014/main" id="{5358D46C-3534-D642-80E0-3B43270836EE}"/>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1210443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73224-5F36-B040-8671-31284FA22AA5}"/>
              </a:ext>
            </a:extLst>
          </p:cNvPr>
          <p:cNvPicPr>
            <a:picLocks noChangeAspect="1"/>
          </p:cNvPicPr>
          <p:nvPr/>
        </p:nvPicPr>
        <p:blipFill>
          <a:blip r:embed="rId2"/>
          <a:stretch>
            <a:fillRect/>
          </a:stretch>
        </p:blipFill>
        <p:spPr>
          <a:xfrm>
            <a:off x="36512" y="854598"/>
            <a:ext cx="9071992" cy="4840240"/>
          </a:xfrm>
          <a:prstGeom prst="rect">
            <a:avLst/>
          </a:prstGeom>
        </p:spPr>
      </p:pic>
      <p:sp>
        <p:nvSpPr>
          <p:cNvPr id="21" name="TextBox 20">
            <a:extLst>
              <a:ext uri="{FF2B5EF4-FFF2-40B4-BE49-F238E27FC236}">
                <a16:creationId xmlns:a16="http://schemas.microsoft.com/office/drawing/2014/main" id="{316F4AB7-E6EA-4D45-A262-1D1908C84662}"/>
              </a:ext>
            </a:extLst>
          </p:cNvPr>
          <p:cNvSpPr txBox="1"/>
          <p:nvPr/>
        </p:nvSpPr>
        <p:spPr>
          <a:xfrm>
            <a:off x="5486400" y="2966941"/>
            <a:ext cx="641522" cy="307777"/>
          </a:xfrm>
          <a:prstGeom prst="rect">
            <a:avLst/>
          </a:prstGeom>
          <a:noFill/>
        </p:spPr>
        <p:txBody>
          <a:bodyPr wrap="none" rtlCol="0">
            <a:spAutoFit/>
          </a:bodyPr>
          <a:lstStyle/>
          <a:p>
            <a:r>
              <a:rPr lang="it-IT" sz="1400"/>
              <a:t>500 m</a:t>
            </a:r>
          </a:p>
        </p:txBody>
      </p:sp>
      <p:pic>
        <p:nvPicPr>
          <p:cNvPr id="8" name="Picture 7">
            <a:extLst>
              <a:ext uri="{FF2B5EF4-FFF2-40B4-BE49-F238E27FC236}">
                <a16:creationId xmlns:a16="http://schemas.microsoft.com/office/drawing/2014/main" id="{A75C558E-E04B-0F49-9656-55BA8134C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10" name="Immagine 2" descr="infn-new.gif">
            <a:extLst>
              <a:ext uri="{FF2B5EF4-FFF2-40B4-BE49-F238E27FC236}">
                <a16:creationId xmlns:a16="http://schemas.microsoft.com/office/drawing/2014/main" id="{8840DA95-A118-A247-BD3E-205101EAA2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925D8D9-6E94-7C44-8F49-9F7AE4EE963A}"/>
              </a:ext>
            </a:extLst>
          </p:cNvPr>
          <p:cNvSpPr txBox="1"/>
          <p:nvPr/>
        </p:nvSpPr>
        <p:spPr>
          <a:xfrm>
            <a:off x="228600" y="6019800"/>
            <a:ext cx="8637877" cy="369332"/>
          </a:xfrm>
          <a:prstGeom prst="rect">
            <a:avLst/>
          </a:prstGeom>
          <a:noFill/>
        </p:spPr>
        <p:txBody>
          <a:bodyPr wrap="none" rtlCol="0">
            <a:spAutoFit/>
          </a:bodyPr>
          <a:lstStyle/>
          <a:p>
            <a:r>
              <a:rPr lang="it-IT"/>
              <a:t>Next generation CW FELs like LCLS-II are km-long: not enough space in new UniMi Campus</a:t>
            </a:r>
          </a:p>
        </p:txBody>
      </p:sp>
      <p:sp>
        <p:nvSpPr>
          <p:cNvPr id="4" name="Rectangle 3">
            <a:extLst>
              <a:ext uri="{FF2B5EF4-FFF2-40B4-BE49-F238E27FC236}">
                <a16:creationId xmlns:a16="http://schemas.microsoft.com/office/drawing/2014/main" id="{6A166042-A036-664E-80A1-83F4035C5A11}"/>
              </a:ext>
            </a:extLst>
          </p:cNvPr>
          <p:cNvSpPr/>
          <p:nvPr/>
        </p:nvSpPr>
        <p:spPr>
          <a:xfrm>
            <a:off x="4876800" y="2590800"/>
            <a:ext cx="2057400" cy="920551"/>
          </a:xfrm>
          <a:prstGeom prst="rec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11446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5" name="Immagine 2">
            <a:extLst>
              <a:ext uri="{FF2B5EF4-FFF2-40B4-BE49-F238E27FC236}">
                <a16:creationId xmlns:a16="http://schemas.microsoft.com/office/drawing/2014/main" id="{FA42B367-CB47-764D-B86E-9664F862E890}"/>
              </a:ext>
            </a:extLst>
          </p:cNvPr>
          <p:cNvPicPr/>
          <p:nvPr/>
        </p:nvPicPr>
        <p:blipFill>
          <a:blip r:embed="rId5"/>
          <a:stretch>
            <a:fillRect/>
          </a:stretch>
        </p:blipFill>
        <p:spPr>
          <a:xfrm>
            <a:off x="648176" y="685800"/>
            <a:ext cx="7847648" cy="5657850"/>
          </a:xfrm>
          <a:prstGeom prst="rect">
            <a:avLst/>
          </a:prstGeom>
        </p:spPr>
      </p:pic>
      <p:pic>
        <p:nvPicPr>
          <p:cNvPr id="8" name="Immagine 32">
            <a:extLst>
              <a:ext uri="{FF2B5EF4-FFF2-40B4-BE49-F238E27FC236}">
                <a16:creationId xmlns:a16="http://schemas.microsoft.com/office/drawing/2014/main" id="{3740F5E0-E359-B743-A6CA-3EDDC7E66EF3}"/>
              </a:ext>
            </a:extLst>
          </p:cNvPr>
          <p:cNvPicPr/>
          <p:nvPr/>
        </p:nvPicPr>
        <p:blipFill>
          <a:blip r:embed="rId6"/>
          <a:stretch>
            <a:fillRect/>
          </a:stretch>
        </p:blipFill>
        <p:spPr>
          <a:xfrm>
            <a:off x="4065069" y="1313917"/>
            <a:ext cx="3356308" cy="1022888"/>
          </a:xfrm>
          <a:prstGeom prst="rect">
            <a:avLst/>
          </a:prstGeom>
          <a:effectLst>
            <a:outerShdw blurRad="50800" dist="50800" dir="5400000" algn="ctr" rotWithShape="0">
              <a:schemeClr val="bg1">
                <a:alpha val="0"/>
              </a:schemeClr>
            </a:outerShdw>
          </a:effectLst>
        </p:spPr>
      </p:pic>
      <p:grpSp>
        <p:nvGrpSpPr>
          <p:cNvPr id="9" name="Gruppo 35">
            <a:extLst>
              <a:ext uri="{FF2B5EF4-FFF2-40B4-BE49-F238E27FC236}">
                <a16:creationId xmlns:a16="http://schemas.microsoft.com/office/drawing/2014/main" id="{E0CC40B6-CC11-EF4B-9373-F782C4402C6F}"/>
              </a:ext>
            </a:extLst>
          </p:cNvPr>
          <p:cNvGrpSpPr/>
          <p:nvPr/>
        </p:nvGrpSpPr>
        <p:grpSpPr>
          <a:xfrm>
            <a:off x="4411959" y="4183330"/>
            <a:ext cx="3525732" cy="505605"/>
            <a:chOff x="4578523" y="4735774"/>
            <a:chExt cx="4176516" cy="603069"/>
          </a:xfrm>
        </p:grpSpPr>
        <p:sp>
          <p:nvSpPr>
            <p:cNvPr id="10" name="Rettangolo 34">
              <a:extLst>
                <a:ext uri="{FF2B5EF4-FFF2-40B4-BE49-F238E27FC236}">
                  <a16:creationId xmlns:a16="http://schemas.microsoft.com/office/drawing/2014/main" id="{FD17DC92-EC6C-8843-AC2C-4708CCB55E51}"/>
                </a:ext>
              </a:extLst>
            </p:cNvPr>
            <p:cNvSpPr/>
            <p:nvPr/>
          </p:nvSpPr>
          <p:spPr>
            <a:xfrm>
              <a:off x="4578523" y="4735774"/>
              <a:ext cx="4176516" cy="600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1" name="Gruppo 26">
              <a:extLst>
                <a:ext uri="{FF2B5EF4-FFF2-40B4-BE49-F238E27FC236}">
                  <a16:creationId xmlns:a16="http://schemas.microsoft.com/office/drawing/2014/main" id="{BAD0C076-6B38-9348-BBC0-80B71306B06F}"/>
                </a:ext>
              </a:extLst>
            </p:cNvPr>
            <p:cNvGrpSpPr/>
            <p:nvPr/>
          </p:nvGrpSpPr>
          <p:grpSpPr>
            <a:xfrm>
              <a:off x="4732295" y="4861302"/>
              <a:ext cx="3897676" cy="477541"/>
              <a:chOff x="4284167" y="1636661"/>
              <a:chExt cx="3897676" cy="477541"/>
            </a:xfrm>
          </p:grpSpPr>
          <p:grpSp>
            <p:nvGrpSpPr>
              <p:cNvPr id="12" name="Gruppo 17">
                <a:extLst>
                  <a:ext uri="{FF2B5EF4-FFF2-40B4-BE49-F238E27FC236}">
                    <a16:creationId xmlns:a16="http://schemas.microsoft.com/office/drawing/2014/main" id="{A9CDBE63-6388-524B-91C8-A95C912C6B18}"/>
                  </a:ext>
                </a:extLst>
              </p:cNvPr>
              <p:cNvGrpSpPr/>
              <p:nvPr/>
            </p:nvGrpSpPr>
            <p:grpSpPr>
              <a:xfrm>
                <a:off x="4284167" y="1636661"/>
                <a:ext cx="3700780" cy="50800"/>
                <a:chOff x="180000" y="180000"/>
                <a:chExt cx="3700780" cy="50800"/>
              </a:xfrm>
            </p:grpSpPr>
            <p:sp>
              <p:nvSpPr>
                <p:cNvPr id="18" name="Rettangolo 12">
                  <a:extLst>
                    <a:ext uri="{FF2B5EF4-FFF2-40B4-BE49-F238E27FC236}">
                      <a16:creationId xmlns:a16="http://schemas.microsoft.com/office/drawing/2014/main" id="{E618DE18-0094-2840-AD38-207CD4E3F6F2}"/>
                    </a:ext>
                  </a:extLst>
                </p:cNvPr>
                <p:cNvSpPr/>
                <p:nvPr/>
              </p:nvSpPr>
              <p:spPr>
                <a:xfrm>
                  <a:off x="180000" y="180000"/>
                  <a:ext cx="738505" cy="4826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Rettangolo 13">
                  <a:extLst>
                    <a:ext uri="{FF2B5EF4-FFF2-40B4-BE49-F238E27FC236}">
                      <a16:creationId xmlns:a16="http://schemas.microsoft.com/office/drawing/2014/main" id="{98AE4326-E36E-4A46-86AB-8872AC2A48F0}"/>
                    </a:ext>
                  </a:extLst>
                </p:cNvPr>
                <p:cNvSpPr/>
                <p:nvPr/>
              </p:nvSpPr>
              <p:spPr>
                <a:xfrm>
                  <a:off x="921045" y="180000"/>
                  <a:ext cx="738505" cy="48260"/>
                </a:xfrm>
                <a:prstGeom prst="rect">
                  <a:avLst/>
                </a:prstGeom>
                <a:solidFill>
                  <a:schemeClr val="bg1"/>
                </a:solidFill>
                <a:ln w="9525"/>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ttangolo 14">
                  <a:extLst>
                    <a:ext uri="{FF2B5EF4-FFF2-40B4-BE49-F238E27FC236}">
                      <a16:creationId xmlns:a16="http://schemas.microsoft.com/office/drawing/2014/main" id="{517BFF35-6A58-E646-98DC-45A83E95BD64}"/>
                    </a:ext>
                  </a:extLst>
                </p:cNvPr>
                <p:cNvSpPr/>
                <p:nvPr/>
              </p:nvSpPr>
              <p:spPr>
                <a:xfrm>
                  <a:off x="1661455" y="180000"/>
                  <a:ext cx="738505" cy="4826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Rettangolo 15">
                  <a:extLst>
                    <a:ext uri="{FF2B5EF4-FFF2-40B4-BE49-F238E27FC236}">
                      <a16:creationId xmlns:a16="http://schemas.microsoft.com/office/drawing/2014/main" id="{4C9CA9E5-00B6-9345-826B-2F9AE13ABF54}"/>
                    </a:ext>
                  </a:extLst>
                </p:cNvPr>
                <p:cNvSpPr/>
                <p:nvPr/>
              </p:nvSpPr>
              <p:spPr>
                <a:xfrm>
                  <a:off x="2399960" y="181270"/>
                  <a:ext cx="738505" cy="48260"/>
                </a:xfrm>
                <a:prstGeom prst="rect">
                  <a:avLst/>
                </a:prstGeom>
                <a:solidFill>
                  <a:schemeClr val="bg1"/>
                </a:solidFill>
                <a:ln w="9525"/>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Rettangolo 16">
                  <a:extLst>
                    <a:ext uri="{FF2B5EF4-FFF2-40B4-BE49-F238E27FC236}">
                      <a16:creationId xmlns:a16="http://schemas.microsoft.com/office/drawing/2014/main" id="{838EEB16-10AF-8346-8DF1-F898FCBC7590}"/>
                    </a:ext>
                  </a:extLst>
                </p:cNvPr>
                <p:cNvSpPr/>
                <p:nvPr/>
              </p:nvSpPr>
              <p:spPr>
                <a:xfrm>
                  <a:off x="3142275" y="182540"/>
                  <a:ext cx="738505" cy="4826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3" name="Casella di testo 2">
                <a:extLst>
                  <a:ext uri="{FF2B5EF4-FFF2-40B4-BE49-F238E27FC236}">
                    <a16:creationId xmlns:a16="http://schemas.microsoft.com/office/drawing/2014/main" id="{DD5AF7F1-27FD-D743-90D9-E54017200982}"/>
                  </a:ext>
                </a:extLst>
              </p:cNvPr>
              <p:cNvSpPr txBox="1">
                <a:spLocks noChangeArrowheads="1"/>
              </p:cNvSpPr>
              <p:nvPr/>
            </p:nvSpPr>
            <p:spPr bwMode="auto">
              <a:xfrm>
                <a:off x="4809179" y="1786102"/>
                <a:ext cx="621155" cy="32810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6000"/>
                  </a:lnSpc>
                  <a:spcAft>
                    <a:spcPts val="0"/>
                  </a:spcAft>
                </a:pPr>
                <a:r>
                  <a:rPr lang="it-IT" sz="1200">
                    <a:effectLst/>
                    <a:latin typeface="Arial" panose="020B0604020202020204" pitchFamily="34" charset="0"/>
                    <a:ea typeface="Calibri" panose="020F0502020204030204" pitchFamily="34" charset="0"/>
                    <a:cs typeface="Times New Roman" panose="02020603050405020304" pitchFamily="18" charset="0"/>
                  </a:rPr>
                  <a:t>100</a:t>
                </a:r>
                <a:endParaRPr lang="it-IT" sz="1200">
                  <a:effectLst/>
                  <a:latin typeface="Times New Roman" panose="02020603050405020304" pitchFamily="18" charset="0"/>
                  <a:ea typeface="Times New Roman" panose="02020603050405020304" pitchFamily="18" charset="0"/>
                </a:endParaRPr>
              </a:p>
            </p:txBody>
          </p:sp>
          <p:sp>
            <p:nvSpPr>
              <p:cNvPr id="14" name="Casella di testo 2">
                <a:extLst>
                  <a:ext uri="{FF2B5EF4-FFF2-40B4-BE49-F238E27FC236}">
                    <a16:creationId xmlns:a16="http://schemas.microsoft.com/office/drawing/2014/main" id="{DBDADA2B-E968-384F-8928-24CF25B877ED}"/>
                  </a:ext>
                </a:extLst>
              </p:cNvPr>
              <p:cNvSpPr txBox="1">
                <a:spLocks noChangeArrowheads="1"/>
              </p:cNvSpPr>
              <p:nvPr/>
            </p:nvSpPr>
            <p:spPr bwMode="auto">
              <a:xfrm>
                <a:off x="5555404" y="1786515"/>
                <a:ext cx="641335" cy="32641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5000"/>
                  </a:lnSpc>
                  <a:spcAft>
                    <a:spcPts val="0"/>
                  </a:spcAft>
                </a:pPr>
                <a:r>
                  <a:rPr lang="it-IT" sz="1200">
                    <a:effectLst/>
                    <a:latin typeface="Arial" panose="020B0604020202020204" pitchFamily="34" charset="0"/>
                    <a:ea typeface="Calibri" panose="020F0502020204030204" pitchFamily="34" charset="0"/>
                    <a:cs typeface="Times New Roman" panose="02020603050405020304" pitchFamily="18" charset="0"/>
                  </a:rPr>
                  <a:t>200</a:t>
                </a:r>
                <a:endParaRPr lang="it-IT" sz="1200">
                  <a:effectLst/>
                  <a:latin typeface="Times New Roman" panose="02020603050405020304" pitchFamily="18" charset="0"/>
                  <a:ea typeface="Times New Roman" panose="02020603050405020304" pitchFamily="18" charset="0"/>
                </a:endParaRPr>
              </a:p>
            </p:txBody>
          </p:sp>
          <p:sp>
            <p:nvSpPr>
              <p:cNvPr id="15" name="Casella di testo 2">
                <a:extLst>
                  <a:ext uri="{FF2B5EF4-FFF2-40B4-BE49-F238E27FC236}">
                    <a16:creationId xmlns:a16="http://schemas.microsoft.com/office/drawing/2014/main" id="{315BBD04-DF1A-E24E-A63A-1D0492E2312A}"/>
                  </a:ext>
                </a:extLst>
              </p:cNvPr>
              <p:cNvSpPr txBox="1">
                <a:spLocks noChangeArrowheads="1"/>
              </p:cNvSpPr>
              <p:nvPr/>
            </p:nvSpPr>
            <p:spPr bwMode="auto">
              <a:xfrm>
                <a:off x="6268954" y="1781229"/>
                <a:ext cx="641335" cy="32641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5000"/>
                  </a:lnSpc>
                  <a:spcAft>
                    <a:spcPts val="0"/>
                  </a:spcAft>
                </a:pPr>
                <a:r>
                  <a:rPr lang="it-IT" sz="1200">
                    <a:effectLst/>
                    <a:latin typeface="Arial" panose="020B0604020202020204" pitchFamily="34" charset="0"/>
                    <a:ea typeface="Calibri" panose="020F0502020204030204" pitchFamily="34" charset="0"/>
                    <a:cs typeface="Times New Roman" panose="02020603050405020304" pitchFamily="18" charset="0"/>
                  </a:rPr>
                  <a:t>300</a:t>
                </a:r>
                <a:endParaRPr lang="it-IT" sz="1200">
                  <a:effectLst/>
                  <a:latin typeface="Times New Roman" panose="02020603050405020304" pitchFamily="18" charset="0"/>
                  <a:ea typeface="Times New Roman" panose="02020603050405020304" pitchFamily="18" charset="0"/>
                </a:endParaRPr>
              </a:p>
            </p:txBody>
          </p:sp>
          <p:sp>
            <p:nvSpPr>
              <p:cNvPr id="16" name="Casella di testo 2">
                <a:extLst>
                  <a:ext uri="{FF2B5EF4-FFF2-40B4-BE49-F238E27FC236}">
                    <a16:creationId xmlns:a16="http://schemas.microsoft.com/office/drawing/2014/main" id="{9E2F6131-0F91-D242-BA83-1551763E658F}"/>
                  </a:ext>
                </a:extLst>
              </p:cNvPr>
              <p:cNvSpPr txBox="1">
                <a:spLocks noChangeArrowheads="1"/>
              </p:cNvSpPr>
              <p:nvPr/>
            </p:nvSpPr>
            <p:spPr bwMode="auto">
              <a:xfrm>
                <a:off x="7035357" y="1781523"/>
                <a:ext cx="519768" cy="326419"/>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5000"/>
                  </a:lnSpc>
                  <a:spcAft>
                    <a:spcPts val="0"/>
                  </a:spcAft>
                </a:pPr>
                <a:r>
                  <a:rPr lang="it-IT" sz="1200">
                    <a:effectLst/>
                    <a:latin typeface="Arial" panose="020B0604020202020204" pitchFamily="34" charset="0"/>
                    <a:ea typeface="Calibri" panose="020F0502020204030204" pitchFamily="34" charset="0"/>
                    <a:cs typeface="Times New Roman" panose="02020603050405020304" pitchFamily="18" charset="0"/>
                  </a:rPr>
                  <a:t>400</a:t>
                </a:r>
                <a:endParaRPr lang="it-IT" sz="1200">
                  <a:effectLst/>
                  <a:latin typeface="Times New Roman" panose="02020603050405020304" pitchFamily="18" charset="0"/>
                  <a:ea typeface="Times New Roman" panose="02020603050405020304" pitchFamily="18" charset="0"/>
                </a:endParaRPr>
              </a:p>
            </p:txBody>
          </p:sp>
          <p:sp>
            <p:nvSpPr>
              <p:cNvPr id="17" name="Casella di testo 2">
                <a:extLst>
                  <a:ext uri="{FF2B5EF4-FFF2-40B4-BE49-F238E27FC236}">
                    <a16:creationId xmlns:a16="http://schemas.microsoft.com/office/drawing/2014/main" id="{8C9B9F6E-29AA-3842-A261-7DA540E9D161}"/>
                  </a:ext>
                </a:extLst>
              </p:cNvPr>
              <p:cNvSpPr txBox="1">
                <a:spLocks noChangeArrowheads="1"/>
              </p:cNvSpPr>
              <p:nvPr/>
            </p:nvSpPr>
            <p:spPr bwMode="auto">
              <a:xfrm>
                <a:off x="7680193" y="1781523"/>
                <a:ext cx="501650" cy="28702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5000"/>
                  </a:lnSpc>
                  <a:spcAft>
                    <a:spcPts val="0"/>
                  </a:spcAft>
                </a:pPr>
                <a:r>
                  <a:rPr lang="it-IT" sz="1200">
                    <a:effectLst/>
                    <a:latin typeface="Arial" panose="020B0604020202020204" pitchFamily="34" charset="0"/>
                    <a:ea typeface="Calibri" panose="020F0502020204030204" pitchFamily="34" charset="0"/>
                    <a:cs typeface="Times New Roman" panose="02020603050405020304" pitchFamily="18" charset="0"/>
                  </a:rPr>
                  <a:t>m</a:t>
                </a:r>
                <a:endParaRPr lang="it-IT" sz="1200">
                  <a:effectLst/>
                  <a:latin typeface="Times New Roman" panose="02020603050405020304" pitchFamily="18" charset="0"/>
                  <a:ea typeface="Times New Roman" panose="02020603050405020304" pitchFamily="18" charset="0"/>
                </a:endParaRPr>
              </a:p>
            </p:txBody>
          </p:sp>
        </p:grpSp>
      </p:grpSp>
      <p:sp>
        <p:nvSpPr>
          <p:cNvPr id="23" name="Footer Placeholder 1">
            <a:extLst>
              <a:ext uri="{FF2B5EF4-FFF2-40B4-BE49-F238E27FC236}">
                <a16:creationId xmlns:a16="http://schemas.microsoft.com/office/drawing/2014/main" id="{7A7F8760-AFA0-6940-902F-34BFCD2758B1}"/>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632672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36A985EC-73D5-D244-8F88-5B7A18204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 y="960079"/>
            <a:ext cx="8229600" cy="5453779"/>
          </a:xfrm>
          <a:prstGeom prst="rect">
            <a:avLst/>
          </a:prstGeom>
        </p:spPr>
      </p:pic>
      <p:sp>
        <p:nvSpPr>
          <p:cNvPr id="2" name="TextBox 1">
            <a:extLst>
              <a:ext uri="{FF2B5EF4-FFF2-40B4-BE49-F238E27FC236}">
                <a16:creationId xmlns:a16="http://schemas.microsoft.com/office/drawing/2014/main" id="{782055FD-5394-3D42-8F86-41405520C751}"/>
              </a:ext>
            </a:extLst>
          </p:cNvPr>
          <p:cNvSpPr txBox="1"/>
          <p:nvPr/>
        </p:nvSpPr>
        <p:spPr>
          <a:xfrm>
            <a:off x="228600" y="5334000"/>
            <a:ext cx="5142690" cy="646331"/>
          </a:xfrm>
          <a:prstGeom prst="rect">
            <a:avLst/>
          </a:prstGeom>
          <a:noFill/>
        </p:spPr>
        <p:txBody>
          <a:bodyPr wrap="none" rtlCol="0">
            <a:spAutoFit/>
          </a:bodyPr>
          <a:lstStyle/>
          <a:p>
            <a:r>
              <a:rPr lang="it-IT" i="1">
                <a:solidFill>
                  <a:srgbClr val="0070C0"/>
                </a:solidFill>
              </a:rPr>
              <a:t>Ezio Puppin – CDR convener for Civil Engineering and</a:t>
            </a:r>
          </a:p>
          <a:p>
            <a:r>
              <a:rPr lang="it-IT" i="1">
                <a:solidFill>
                  <a:srgbClr val="0070C0"/>
                </a:solidFill>
              </a:rPr>
              <a:t>			Infrastructure Systems</a:t>
            </a:r>
          </a:p>
        </p:txBody>
      </p:sp>
      <p:sp>
        <p:nvSpPr>
          <p:cNvPr id="8" name="Footer Placeholder 1">
            <a:extLst>
              <a:ext uri="{FF2B5EF4-FFF2-40B4-BE49-F238E27FC236}">
                <a16:creationId xmlns:a16="http://schemas.microsoft.com/office/drawing/2014/main" id="{A8DA26A0-B27A-CE4C-B7C0-3D93665E9C13}"/>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880429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234" y="1249565"/>
            <a:ext cx="3060983" cy="2186417"/>
          </a:xfrm>
          <a:prstGeom prst="rect">
            <a:avLst/>
          </a:prstGeom>
        </p:spPr>
      </p:pic>
      <p:pic>
        <p:nvPicPr>
          <p:cNvPr id="126" name="Picture 1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4348872"/>
            <a:ext cx="3276600" cy="2457451"/>
          </a:xfrm>
          <a:prstGeom prst="rect">
            <a:avLst/>
          </a:prstGeom>
        </p:spPr>
      </p:pic>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ttangolo 5"/>
          <p:cNvSpPr/>
          <p:nvPr/>
        </p:nvSpPr>
        <p:spPr>
          <a:xfrm>
            <a:off x="440727" y="3497517"/>
            <a:ext cx="8322273" cy="732573"/>
          </a:xfrm>
          <a:prstGeom prst="rect">
            <a:avLst/>
          </a:prstGeom>
        </p:spPr>
        <p:txBody>
          <a:bodyPr wrap="square">
            <a:spAutoFit/>
          </a:bodyPr>
          <a:lstStyle/>
          <a:p>
            <a:pPr>
              <a:lnSpc>
                <a:spcPct val="120000"/>
              </a:lnSpc>
              <a:spcBef>
                <a:spcPct val="20000"/>
              </a:spcBef>
            </a:pPr>
            <a:r>
              <a:rPr lang="en-US" b="1">
                <a:solidFill>
                  <a:srgbClr val="FF0000"/>
                </a:solidFill>
              </a:rPr>
              <a:t>Compton X-ray photon beam:  10</a:t>
            </a:r>
            <a:r>
              <a:rPr lang="en-US" b="1" baseline="30000">
                <a:solidFill>
                  <a:srgbClr val="FF0000"/>
                </a:solidFill>
              </a:rPr>
              <a:t>12</a:t>
            </a:r>
            <a:r>
              <a:rPr lang="en-US" b="1">
                <a:solidFill>
                  <a:srgbClr val="FF0000"/>
                </a:solidFill>
              </a:rPr>
              <a:t> - 10</a:t>
            </a:r>
            <a:r>
              <a:rPr lang="en-US" b="1" baseline="30000">
                <a:solidFill>
                  <a:srgbClr val="FF0000"/>
                </a:solidFill>
              </a:rPr>
              <a:t>13  </a:t>
            </a:r>
            <a:r>
              <a:rPr lang="en-US" b="1">
                <a:solidFill>
                  <a:srgbClr val="FF0000"/>
                </a:solidFill>
              </a:rPr>
              <a:t>h</a:t>
            </a:r>
            <a:r>
              <a:rPr lang="en-US" b="1">
                <a:solidFill>
                  <a:srgbClr val="FF0000"/>
                </a:solidFill>
                <a:latin typeface="Symbol" charset="2"/>
                <a:ea typeface="Symbol" charset="2"/>
                <a:cs typeface="Symbol" charset="2"/>
              </a:rPr>
              <a:t>n</a:t>
            </a:r>
            <a:r>
              <a:rPr lang="en-US" b="1">
                <a:solidFill>
                  <a:srgbClr val="FF0000"/>
                </a:solidFill>
              </a:rPr>
              <a:t>/s (@ 100 MHz) in 5% </a:t>
            </a:r>
            <a:r>
              <a:rPr lang="en-US" b="1">
                <a:solidFill>
                  <a:srgbClr val="FF0000"/>
                </a:solidFill>
                <a:latin typeface="Symbol" charset="2"/>
                <a:ea typeface="Symbol" charset="2"/>
                <a:cs typeface="Symbol" charset="2"/>
              </a:rPr>
              <a:t>Dn</a:t>
            </a:r>
            <a:r>
              <a:rPr lang="en-US" b="1">
                <a:solidFill>
                  <a:srgbClr val="FF0000"/>
                </a:solidFill>
              </a:rPr>
              <a:t>/</a:t>
            </a:r>
            <a:r>
              <a:rPr lang="en-US" b="1">
                <a:solidFill>
                  <a:srgbClr val="FF0000"/>
                </a:solidFill>
                <a:latin typeface="Symbol" charset="2"/>
                <a:ea typeface="Symbol" charset="2"/>
                <a:cs typeface="Symbol" charset="2"/>
              </a:rPr>
              <a:t>n, </a:t>
            </a:r>
            <a:r>
              <a:rPr lang="en-US" b="1">
                <a:solidFill>
                  <a:srgbClr val="FF0000"/>
                </a:solidFill>
              </a:rPr>
              <a:t> 20-180 keV, tunable, polarized,</a:t>
            </a:r>
            <a:r>
              <a:rPr lang="en-US" b="1">
                <a:solidFill>
                  <a:srgbClr val="0000FF"/>
                </a:solidFill>
                <a:latin typeface="Symbol" charset="2"/>
                <a:ea typeface="Symbol" charset="2"/>
                <a:cs typeface="Symbol" charset="2"/>
              </a:rPr>
              <a:t> </a:t>
            </a:r>
            <a:r>
              <a:rPr lang="en-US" b="1">
                <a:solidFill>
                  <a:srgbClr val="FF0000"/>
                </a:solidFill>
                <a:latin typeface="Symbol" charset="2"/>
                <a:ea typeface="Symbol" charset="2"/>
                <a:cs typeface="Symbol" charset="2"/>
              </a:rPr>
              <a:t>s</a:t>
            </a:r>
            <a:r>
              <a:rPr lang="en-US" b="1" baseline="-25000">
                <a:solidFill>
                  <a:srgbClr val="FF0000"/>
                </a:solidFill>
              </a:rPr>
              <a:t>t</a:t>
            </a:r>
            <a:r>
              <a:rPr lang="en-US" b="1">
                <a:solidFill>
                  <a:srgbClr val="FF0000"/>
                </a:solidFill>
              </a:rPr>
              <a:t> = 2 psec, 10 </a:t>
            </a:r>
            <a:r>
              <a:rPr lang="en-US" b="1">
                <a:solidFill>
                  <a:srgbClr val="FF0000"/>
                </a:solidFill>
                <a:latin typeface="Symbol" charset="2"/>
                <a:ea typeface="Symbol" charset="2"/>
                <a:cs typeface="Symbol" charset="2"/>
              </a:rPr>
              <a:t>m</a:t>
            </a:r>
            <a:r>
              <a:rPr lang="en-US" b="1">
                <a:solidFill>
                  <a:srgbClr val="FF0000"/>
                </a:solidFill>
              </a:rPr>
              <a:t>m round source spot size, mrad divergence</a:t>
            </a:r>
          </a:p>
        </p:txBody>
      </p:sp>
      <p:sp>
        <p:nvSpPr>
          <p:cNvPr id="9" name="Rettangolo 5"/>
          <p:cNvSpPr/>
          <p:nvPr/>
        </p:nvSpPr>
        <p:spPr>
          <a:xfrm>
            <a:off x="90124" y="900684"/>
            <a:ext cx="8825276" cy="787973"/>
          </a:xfrm>
          <a:prstGeom prst="rect">
            <a:avLst/>
          </a:prstGeom>
        </p:spPr>
        <p:txBody>
          <a:bodyPr wrap="square">
            <a:spAutoFit/>
          </a:bodyPr>
          <a:lstStyle/>
          <a:p>
            <a:pPr>
              <a:lnSpc>
                <a:spcPct val="120000"/>
              </a:lnSpc>
              <a:spcBef>
                <a:spcPct val="20000"/>
              </a:spcBef>
            </a:pPr>
            <a:r>
              <a:rPr lang="en-US" b="1">
                <a:solidFill>
                  <a:srgbClr val="0000FF"/>
                </a:solidFill>
              </a:rPr>
              <a:t>FEL fully coherent diffraction limited X-ray photon beam:  10</a:t>
            </a:r>
            <a:r>
              <a:rPr lang="en-US" b="1" baseline="30000">
                <a:solidFill>
                  <a:srgbClr val="0000FF"/>
                </a:solidFill>
              </a:rPr>
              <a:t>8-10</a:t>
            </a:r>
            <a:r>
              <a:rPr lang="en-US" b="1">
                <a:solidFill>
                  <a:srgbClr val="0000FF"/>
                </a:solidFill>
              </a:rPr>
              <a:t> h</a:t>
            </a:r>
            <a:r>
              <a:rPr lang="en-US" b="1">
                <a:solidFill>
                  <a:srgbClr val="0000FF"/>
                </a:solidFill>
                <a:latin typeface="Symbol" charset="2"/>
                <a:ea typeface="Symbol" charset="2"/>
                <a:cs typeface="Symbol" charset="2"/>
              </a:rPr>
              <a:t>n</a:t>
            </a:r>
            <a:r>
              <a:rPr lang="en-US" b="1">
                <a:solidFill>
                  <a:srgbClr val="0000FF"/>
                </a:solidFill>
              </a:rPr>
              <a:t>/pulse @ 1 MHz</a:t>
            </a:r>
          </a:p>
          <a:p>
            <a:pPr>
              <a:lnSpc>
                <a:spcPct val="120000"/>
              </a:lnSpc>
              <a:spcBef>
                <a:spcPct val="20000"/>
              </a:spcBef>
            </a:pPr>
            <a:r>
              <a:rPr lang="en-US" b="1">
                <a:solidFill>
                  <a:srgbClr val="0000FF"/>
                </a:solidFill>
              </a:rPr>
              <a:t>in 0.05% </a:t>
            </a:r>
            <a:r>
              <a:rPr lang="en-US" b="1">
                <a:solidFill>
                  <a:srgbClr val="0000FF"/>
                </a:solidFill>
                <a:latin typeface="Symbol" charset="2"/>
                <a:ea typeface="Symbol" charset="2"/>
                <a:cs typeface="Symbol" charset="2"/>
              </a:rPr>
              <a:t>Dn</a:t>
            </a:r>
            <a:r>
              <a:rPr lang="en-US" b="1">
                <a:solidFill>
                  <a:srgbClr val="0000FF"/>
                </a:solidFill>
              </a:rPr>
              <a:t>/</a:t>
            </a:r>
            <a:r>
              <a:rPr lang="en-US" b="1">
                <a:solidFill>
                  <a:srgbClr val="0000FF"/>
                </a:solidFill>
                <a:latin typeface="Symbol" charset="2"/>
                <a:ea typeface="Symbol" charset="2"/>
                <a:cs typeface="Symbol" charset="2"/>
              </a:rPr>
              <a:t>n</a:t>
            </a:r>
            <a:r>
              <a:rPr lang="en-US" b="1">
                <a:solidFill>
                  <a:srgbClr val="0000FF"/>
                </a:solidFill>
              </a:rPr>
              <a:t>,  0.2-8 keV, </a:t>
            </a:r>
            <a:r>
              <a:rPr lang="en-US" b="1">
                <a:solidFill>
                  <a:srgbClr val="0000FF"/>
                </a:solidFill>
                <a:latin typeface="Symbol" charset="2"/>
                <a:ea typeface="Symbol" charset="2"/>
                <a:cs typeface="Symbol" charset="2"/>
              </a:rPr>
              <a:t>s</a:t>
            </a:r>
            <a:r>
              <a:rPr lang="en-US" b="1" baseline="-25000">
                <a:solidFill>
                  <a:srgbClr val="0000FF"/>
                </a:solidFill>
              </a:rPr>
              <a:t>t</a:t>
            </a:r>
            <a:r>
              <a:rPr lang="en-US" b="1">
                <a:solidFill>
                  <a:srgbClr val="0000FF"/>
                </a:solidFill>
              </a:rPr>
              <a:t> &lt; 50 fsec, 10</a:t>
            </a:r>
            <a:r>
              <a:rPr lang="en-US" b="1" baseline="30000">
                <a:solidFill>
                  <a:srgbClr val="0000FF"/>
                </a:solidFill>
              </a:rPr>
              <a:t>16</a:t>
            </a:r>
            <a:r>
              <a:rPr lang="en-US" b="1">
                <a:solidFill>
                  <a:srgbClr val="0000FF"/>
                </a:solidFill>
              </a:rPr>
              <a:t> h</a:t>
            </a:r>
            <a:r>
              <a:rPr lang="en-US" b="1">
                <a:solidFill>
                  <a:srgbClr val="0000FF"/>
                </a:solidFill>
                <a:latin typeface="Symbol" charset="2"/>
                <a:ea typeface="Symbol" charset="2"/>
                <a:cs typeface="Symbol" charset="2"/>
              </a:rPr>
              <a:t>n</a:t>
            </a:r>
            <a:r>
              <a:rPr lang="en-US" b="1">
                <a:solidFill>
                  <a:srgbClr val="0000FF"/>
                </a:solidFill>
              </a:rPr>
              <a:t>/s</a:t>
            </a:r>
          </a:p>
        </p:txBody>
      </p:sp>
      <p:sp>
        <p:nvSpPr>
          <p:cNvPr id="7" name="TextBox 6"/>
          <p:cNvSpPr txBox="1"/>
          <p:nvPr/>
        </p:nvSpPr>
        <p:spPr>
          <a:xfrm>
            <a:off x="7045109" y="1605101"/>
            <a:ext cx="2098891" cy="646331"/>
          </a:xfrm>
          <a:prstGeom prst="rect">
            <a:avLst/>
          </a:prstGeom>
          <a:noFill/>
        </p:spPr>
        <p:txBody>
          <a:bodyPr wrap="square" rtlCol="0">
            <a:spAutoFit/>
          </a:bodyPr>
          <a:lstStyle/>
          <a:p>
            <a:r>
              <a:rPr lang="en-US"/>
              <a:t>FEL Spectrum</a:t>
            </a:r>
          </a:p>
          <a:p>
            <a:r>
              <a:rPr lang="en-US"/>
              <a:t>2.5 GeV, </a:t>
            </a:r>
            <a:r>
              <a:rPr lang="en-US">
                <a:latin typeface="Symbol" charset="2"/>
                <a:ea typeface="Symbol" charset="2"/>
                <a:cs typeface="Symbol" charset="2"/>
              </a:rPr>
              <a:t>l</a:t>
            </a:r>
            <a:r>
              <a:rPr lang="en-US" baseline="-25000"/>
              <a:t>w</a:t>
            </a:r>
            <a:r>
              <a:rPr lang="en-US"/>
              <a:t>=12 mm</a:t>
            </a:r>
          </a:p>
        </p:txBody>
      </p:sp>
      <p:sp>
        <p:nvSpPr>
          <p:cNvPr id="127" name="TextBox 126"/>
          <p:cNvSpPr txBox="1"/>
          <p:nvPr/>
        </p:nvSpPr>
        <p:spPr>
          <a:xfrm>
            <a:off x="6942090" y="4531547"/>
            <a:ext cx="2184957" cy="923330"/>
          </a:xfrm>
          <a:prstGeom prst="rect">
            <a:avLst/>
          </a:prstGeom>
          <a:noFill/>
        </p:spPr>
        <p:txBody>
          <a:bodyPr wrap="none" rtlCol="0">
            <a:spAutoFit/>
          </a:bodyPr>
          <a:lstStyle/>
          <a:p>
            <a:r>
              <a:rPr lang="en-US"/>
              <a:t>Compton spectrum</a:t>
            </a:r>
          </a:p>
          <a:p>
            <a:r>
              <a:rPr lang="en-US"/>
              <a:t>FP @ 400 kW, 10 mA,</a:t>
            </a:r>
          </a:p>
          <a:p>
            <a:r>
              <a:rPr lang="en-US"/>
              <a:t>e</a:t>
            </a:r>
            <a:r>
              <a:rPr lang="en-US" baseline="30000"/>
              <a:t>-</a:t>
            </a:r>
            <a:r>
              <a:rPr lang="en-US"/>
              <a:t> beam 1 MW</a:t>
            </a:r>
          </a:p>
        </p:txBody>
      </p:sp>
      <p:sp>
        <p:nvSpPr>
          <p:cNvPr id="128" name="TextBox 127"/>
          <p:cNvSpPr txBox="1"/>
          <p:nvPr/>
        </p:nvSpPr>
        <p:spPr>
          <a:xfrm>
            <a:off x="7010400" y="5650468"/>
            <a:ext cx="1954381" cy="369332"/>
          </a:xfrm>
          <a:prstGeom prst="rect">
            <a:avLst/>
          </a:prstGeom>
          <a:noFill/>
        </p:spPr>
        <p:txBody>
          <a:bodyPr wrap="none" rtlCol="0">
            <a:spAutoFit/>
          </a:bodyPr>
          <a:lstStyle/>
          <a:p>
            <a:r>
              <a:rPr lang="en-US"/>
              <a:t>2.6</a:t>
            </a:r>
            <a:r>
              <a:rPr lang="en-US" baseline="30000"/>
              <a:t>.</a:t>
            </a:r>
            <a:r>
              <a:rPr lang="en-US"/>
              <a:t>10</a:t>
            </a:r>
            <a:r>
              <a:rPr lang="en-US" baseline="30000"/>
              <a:t>12</a:t>
            </a:r>
            <a:r>
              <a:rPr lang="en-US"/>
              <a:t> photons/s</a:t>
            </a:r>
            <a:endParaRPr lang="en-US" baseline="30000"/>
          </a:p>
        </p:txBody>
      </p:sp>
      <p:sp>
        <p:nvSpPr>
          <p:cNvPr id="129" name="TextBox 128"/>
          <p:cNvSpPr txBox="1"/>
          <p:nvPr/>
        </p:nvSpPr>
        <p:spPr>
          <a:xfrm>
            <a:off x="1066800" y="76200"/>
            <a:ext cx="7620000" cy="830997"/>
          </a:xfrm>
          <a:prstGeom prst="rect">
            <a:avLst/>
          </a:prstGeom>
          <a:noFill/>
        </p:spPr>
        <p:txBody>
          <a:bodyPr wrap="square" rtlCol="0">
            <a:spAutoFit/>
          </a:bodyPr>
          <a:lstStyle/>
          <a:p>
            <a:r>
              <a:rPr lang="en-US" sz="2800">
                <a:latin typeface="Casual" charset="0"/>
                <a:ea typeface="Casual" charset="0"/>
                <a:cs typeface="Casual" charset="0"/>
              </a:rPr>
              <a:t>The Mission</a:t>
            </a:r>
            <a:r>
              <a:rPr lang="en-US" sz="2000">
                <a:latin typeface="Casual" charset="0"/>
                <a:ea typeface="Casual" charset="0"/>
                <a:cs typeface="Casual" charset="0"/>
              </a:rPr>
              <a:t>: </a:t>
            </a:r>
            <a:r>
              <a:rPr lang="en-US" sz="2000">
                <a:solidFill>
                  <a:srgbClr val="00B050"/>
                </a:solidFill>
                <a:latin typeface="Casual" charset="0"/>
                <a:ea typeface="Casual" charset="0"/>
                <a:cs typeface="Casual" charset="0"/>
              </a:rPr>
              <a:t>coherent femto-second X-rays @ (0.2-8) keV, and ultra-high brilliance hard X-rays @ 20-180 keV </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5220284"/>
            <a:ext cx="3577479" cy="723315"/>
          </a:xfrm>
          <a:prstGeom prst="rect">
            <a:avLst/>
          </a:prstGeom>
        </p:spPr>
      </p:pic>
      <p:graphicFrame>
        <p:nvGraphicFramePr>
          <p:cNvPr id="14" name="Object 5"/>
          <p:cNvGraphicFramePr>
            <a:graphicFrameLocks noChangeAspect="1"/>
          </p:cNvGraphicFramePr>
          <p:nvPr/>
        </p:nvGraphicFramePr>
        <p:xfrm>
          <a:off x="90124" y="2122660"/>
          <a:ext cx="1814876" cy="809351"/>
        </p:xfrm>
        <a:graphic>
          <a:graphicData uri="http://schemas.openxmlformats.org/presentationml/2006/ole">
            <mc:AlternateContent xmlns:mc="http://schemas.openxmlformats.org/markup-compatibility/2006">
              <mc:Choice xmlns:v="urn:schemas-microsoft-com:vml" Requires="v">
                <p:oleObj spid="_x0000_s183500" name="Equation" r:id="rId8" imgW="1054100" imgH="469900" progId="Equation.3">
                  <p:embed/>
                </p:oleObj>
              </mc:Choice>
              <mc:Fallback>
                <p:oleObj name="Equation" r:id="rId8" imgW="1054100" imgH="469900" progId="Equation.3">
                  <p:embed/>
                  <p:pic>
                    <p:nvPicPr>
                      <p:cNvPr id="14"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24" y="2122660"/>
                        <a:ext cx="1814876" cy="809351"/>
                      </a:xfrm>
                      <a:prstGeom prst="rect">
                        <a:avLst/>
                      </a:prstGeom>
                      <a:solidFill>
                        <a:srgbClr val="FF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 name="TextBox 9"/>
          <p:cNvSpPr txBox="1"/>
          <p:nvPr/>
        </p:nvSpPr>
        <p:spPr>
          <a:xfrm>
            <a:off x="1899352" y="2204169"/>
            <a:ext cx="1935658" cy="646331"/>
          </a:xfrm>
          <a:prstGeom prst="rect">
            <a:avLst/>
          </a:prstGeom>
          <a:noFill/>
        </p:spPr>
        <p:txBody>
          <a:bodyPr wrap="none" rtlCol="0">
            <a:spAutoFit/>
          </a:bodyPr>
          <a:lstStyle/>
          <a:p>
            <a:r>
              <a:rPr lang="en-US"/>
              <a:t>LCLS, 1 Angstrom</a:t>
            </a:r>
          </a:p>
          <a:p>
            <a:r>
              <a:rPr lang="en-US"/>
              <a:t>15 GeV, </a:t>
            </a:r>
            <a:r>
              <a:rPr lang="en-US">
                <a:latin typeface="Symbol" charset="2"/>
                <a:ea typeface="Symbol" charset="2"/>
                <a:cs typeface="Symbol" charset="2"/>
              </a:rPr>
              <a:t>l</a:t>
            </a:r>
            <a:r>
              <a:rPr lang="en-US" baseline="-25000"/>
              <a:t>w</a:t>
            </a:r>
            <a:r>
              <a:rPr lang="en-US"/>
              <a:t>=2.5 cm</a:t>
            </a:r>
          </a:p>
        </p:txBody>
      </p:sp>
    </p:spTree>
    <p:extLst>
      <p:ext uri="{BB962C8B-B14F-4D97-AF65-F5344CB8AC3E}">
        <p14:creationId xmlns:p14="http://schemas.microsoft.com/office/powerpoint/2010/main" val="4269551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10" name="Picture 9">
            <a:extLst>
              <a:ext uri="{FF2B5EF4-FFF2-40B4-BE49-F238E27FC236}">
                <a16:creationId xmlns:a16="http://schemas.microsoft.com/office/drawing/2014/main" id="{0268E777-9BC8-EB45-A570-C7395C2DB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38473"/>
            <a:ext cx="9144000" cy="4581053"/>
          </a:xfrm>
          <a:prstGeom prst="rect">
            <a:avLst/>
          </a:prstGeom>
        </p:spPr>
      </p:pic>
      <p:sp>
        <p:nvSpPr>
          <p:cNvPr id="2" name="TextBox 1">
            <a:extLst>
              <a:ext uri="{FF2B5EF4-FFF2-40B4-BE49-F238E27FC236}">
                <a16:creationId xmlns:a16="http://schemas.microsoft.com/office/drawing/2014/main" id="{28383D10-85A3-EA44-9489-7F530A31BF1B}"/>
              </a:ext>
            </a:extLst>
          </p:cNvPr>
          <p:cNvSpPr txBox="1"/>
          <p:nvPr/>
        </p:nvSpPr>
        <p:spPr>
          <a:xfrm>
            <a:off x="660115" y="5665947"/>
            <a:ext cx="4379276" cy="369332"/>
          </a:xfrm>
          <a:prstGeom prst="rect">
            <a:avLst/>
          </a:prstGeom>
          <a:noFill/>
        </p:spPr>
        <p:txBody>
          <a:bodyPr wrap="none" rtlCol="0">
            <a:spAutoFit/>
          </a:bodyPr>
          <a:lstStyle/>
          <a:p>
            <a:r>
              <a:rPr lang="it-IT">
                <a:solidFill>
                  <a:srgbClr val="C00000"/>
                </a:solidFill>
              </a:rPr>
              <a:t>200 kW underground beam dump @ 3.8 GeV</a:t>
            </a:r>
          </a:p>
        </p:txBody>
      </p:sp>
      <p:cxnSp>
        <p:nvCxnSpPr>
          <p:cNvPr id="9" name="Straight Arrow Connector 8">
            <a:extLst>
              <a:ext uri="{FF2B5EF4-FFF2-40B4-BE49-F238E27FC236}">
                <a16:creationId xmlns:a16="http://schemas.microsoft.com/office/drawing/2014/main" id="{94EBC1C6-193B-4647-B497-55199BB8C9FD}"/>
              </a:ext>
            </a:extLst>
          </p:cNvPr>
          <p:cNvCxnSpPr/>
          <p:nvPr/>
        </p:nvCxnSpPr>
        <p:spPr>
          <a:xfrm flipV="1">
            <a:off x="1066800" y="3962400"/>
            <a:ext cx="3048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Footer Placeholder 1">
            <a:extLst>
              <a:ext uri="{FF2B5EF4-FFF2-40B4-BE49-F238E27FC236}">
                <a16:creationId xmlns:a16="http://schemas.microsoft.com/office/drawing/2014/main" id="{158341CB-D6AA-D04F-BA03-2AD1450E31EB}"/>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1442321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1E43E4F7-1EEB-3A49-84F7-3BC2A74EE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429" y="788081"/>
            <a:ext cx="7696200" cy="5693936"/>
          </a:xfrm>
          <a:prstGeom prst="rect">
            <a:avLst/>
          </a:prstGeom>
        </p:spPr>
      </p:pic>
    </p:spTree>
    <p:extLst>
      <p:ext uri="{BB962C8B-B14F-4D97-AF65-F5344CB8AC3E}">
        <p14:creationId xmlns:p14="http://schemas.microsoft.com/office/powerpoint/2010/main" val="2989335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igura a mano libera 15"/>
          <p:cNvSpPr/>
          <p:nvPr/>
        </p:nvSpPr>
        <p:spPr>
          <a:xfrm rot="21091662">
            <a:off x="3302481" y="3303312"/>
            <a:ext cx="1314574" cy="1191925"/>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FFC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p:cNvSpPr txBox="1"/>
          <p:nvPr/>
        </p:nvSpPr>
        <p:spPr>
          <a:xfrm>
            <a:off x="3329862" y="3769059"/>
            <a:ext cx="1998222" cy="715581"/>
          </a:xfrm>
          <a:prstGeom prst="rect">
            <a:avLst/>
          </a:prstGeom>
          <a:noFill/>
        </p:spPr>
        <p:txBody>
          <a:bodyPr wrap="square" rtlCol="0">
            <a:spAutoFit/>
          </a:bodyPr>
          <a:lstStyle/>
          <a:p>
            <a:r>
              <a:rPr lang="it-IT" sz="1350" dirty="0">
                <a:latin typeface="Times New Roman" panose="02020603050405020304" pitchFamily="18" charset="0"/>
                <a:cs typeface="Times New Roman" panose="02020603050405020304" pitchFamily="18" charset="0"/>
              </a:rPr>
              <a:t> UliX1 </a:t>
            </a:r>
            <a:r>
              <a:rPr lang="it-IT" sz="1350" b="1" dirty="0">
                <a:latin typeface="Symbol" panose="05050102010706020507" pitchFamily="18" charset="2"/>
                <a:cs typeface="Times New Roman" panose="02020603050405020304" pitchFamily="18" charset="0"/>
              </a:rPr>
              <a:t>l</a:t>
            </a:r>
            <a:r>
              <a:rPr lang="it-IT" sz="1350" b="1" dirty="0">
                <a:latin typeface="Times New Roman" panose="02020603050405020304" pitchFamily="18" charset="0"/>
                <a:cs typeface="Times New Roman" panose="02020603050405020304" pitchFamily="18" charset="0"/>
              </a:rPr>
              <a:t>=2.8 cm </a:t>
            </a:r>
            <a:r>
              <a:rPr lang="it-IT" sz="1350" b="1" dirty="0" err="1">
                <a:latin typeface="Times New Roman" panose="02020603050405020304" pitchFamily="18" charset="0"/>
                <a:cs typeface="Times New Roman" panose="02020603050405020304" pitchFamily="18" charset="0"/>
              </a:rPr>
              <a:t>a</a:t>
            </a:r>
            <a:r>
              <a:rPr lang="it-IT" sz="1350" b="1" baseline="-25000" dirty="0" err="1">
                <a:latin typeface="Times New Roman" panose="02020603050405020304" pitchFamily="18" charset="0"/>
                <a:cs typeface="Times New Roman" panose="02020603050405020304" pitchFamily="18" charset="0"/>
              </a:rPr>
              <a:t>w</a:t>
            </a:r>
            <a:r>
              <a:rPr lang="it-IT" sz="1350" b="1" dirty="0">
                <a:latin typeface="Times New Roman" panose="02020603050405020304" pitchFamily="18" charset="0"/>
                <a:cs typeface="Times New Roman" panose="02020603050405020304" pitchFamily="18" charset="0"/>
              </a:rPr>
              <a:t>&lt;2.5</a:t>
            </a:r>
          </a:p>
          <a:p>
            <a:r>
              <a:rPr lang="it-IT" sz="1350" b="1" dirty="0">
                <a:latin typeface="Times New Roman" panose="02020603050405020304" pitchFamily="18" charset="0"/>
                <a:cs typeface="Times New Roman" panose="02020603050405020304" pitchFamily="18" charset="0"/>
              </a:rPr>
              <a:t>from 100 </a:t>
            </a:r>
            <a:r>
              <a:rPr lang="it-IT" sz="1350" b="1" dirty="0" err="1">
                <a:latin typeface="Times New Roman" panose="02020603050405020304" pitchFamily="18" charset="0"/>
                <a:cs typeface="Times New Roman" panose="02020603050405020304" pitchFamily="18" charset="0"/>
              </a:rPr>
              <a:t>eV</a:t>
            </a:r>
            <a:r>
              <a:rPr lang="it-IT" sz="1350" b="1" dirty="0">
                <a:latin typeface="Times New Roman" panose="02020603050405020304" pitchFamily="18" charset="0"/>
                <a:cs typeface="Times New Roman" panose="02020603050405020304" pitchFamily="18" charset="0"/>
              </a:rPr>
              <a:t> to 4KeV</a:t>
            </a:r>
          </a:p>
          <a:p>
            <a:endParaRPr lang="it-IT" sz="1350" dirty="0">
              <a:latin typeface="Times New Roman" panose="02020603050405020304" pitchFamily="18" charset="0"/>
              <a:cs typeface="Times New Roman" panose="02020603050405020304" pitchFamily="18" charset="0"/>
            </a:endParaRPr>
          </a:p>
        </p:txBody>
      </p:sp>
      <p:sp>
        <p:nvSpPr>
          <p:cNvPr id="24" name="Figura a mano libera 23"/>
          <p:cNvSpPr/>
          <p:nvPr/>
        </p:nvSpPr>
        <p:spPr>
          <a:xfrm rot="9761740">
            <a:off x="3150853" y="3908411"/>
            <a:ext cx="1649693" cy="1589300"/>
          </a:xfrm>
          <a:custGeom>
            <a:avLst/>
            <a:gdLst>
              <a:gd name="connsiteX0" fmla="*/ 83598 w 2631740"/>
              <a:gd name="connsiteY0" fmla="*/ 101600 h 2369072"/>
              <a:gd name="connsiteX1" fmla="*/ 124238 w 2631740"/>
              <a:gd name="connsiteY1" fmla="*/ 1595120 h 2369072"/>
              <a:gd name="connsiteX2" fmla="*/ 154718 w 2631740"/>
              <a:gd name="connsiteY2" fmla="*/ 1615440 h 2369072"/>
              <a:gd name="connsiteX3" fmla="*/ 235998 w 2631740"/>
              <a:gd name="connsiteY3" fmla="*/ 1666240 h 2369072"/>
              <a:gd name="connsiteX4" fmla="*/ 368078 w 2631740"/>
              <a:gd name="connsiteY4" fmla="*/ 1767840 h 2369072"/>
              <a:gd name="connsiteX5" fmla="*/ 398558 w 2631740"/>
              <a:gd name="connsiteY5" fmla="*/ 1778000 h 2369072"/>
              <a:gd name="connsiteX6" fmla="*/ 469678 w 2631740"/>
              <a:gd name="connsiteY6" fmla="*/ 1808480 h 2369072"/>
              <a:gd name="connsiteX7" fmla="*/ 500158 w 2631740"/>
              <a:gd name="connsiteY7" fmla="*/ 1828800 h 2369072"/>
              <a:gd name="connsiteX8" fmla="*/ 571278 w 2631740"/>
              <a:gd name="connsiteY8" fmla="*/ 1849120 h 2369072"/>
              <a:gd name="connsiteX9" fmla="*/ 601758 w 2631740"/>
              <a:gd name="connsiteY9" fmla="*/ 1859280 h 2369072"/>
              <a:gd name="connsiteX10" fmla="*/ 632238 w 2631740"/>
              <a:gd name="connsiteY10" fmla="*/ 1879600 h 2369072"/>
              <a:gd name="connsiteX11" fmla="*/ 713518 w 2631740"/>
              <a:gd name="connsiteY11" fmla="*/ 1889760 h 2369072"/>
              <a:gd name="connsiteX12" fmla="*/ 743998 w 2631740"/>
              <a:gd name="connsiteY12" fmla="*/ 1910080 h 2369072"/>
              <a:gd name="connsiteX13" fmla="*/ 886238 w 2631740"/>
              <a:gd name="connsiteY13" fmla="*/ 1950720 h 2369072"/>
              <a:gd name="connsiteX14" fmla="*/ 947198 w 2631740"/>
              <a:gd name="connsiteY14" fmla="*/ 1971040 h 2369072"/>
              <a:gd name="connsiteX15" fmla="*/ 987838 w 2631740"/>
              <a:gd name="connsiteY15" fmla="*/ 1991360 h 2369072"/>
              <a:gd name="connsiteX16" fmla="*/ 1028478 w 2631740"/>
              <a:gd name="connsiteY16" fmla="*/ 2001520 h 2369072"/>
              <a:gd name="connsiteX17" fmla="*/ 1089438 w 2631740"/>
              <a:gd name="connsiteY17" fmla="*/ 2021840 h 2369072"/>
              <a:gd name="connsiteX18" fmla="*/ 1140238 w 2631740"/>
              <a:gd name="connsiteY18" fmla="*/ 2042160 h 2369072"/>
              <a:gd name="connsiteX19" fmla="*/ 1201198 w 2631740"/>
              <a:gd name="connsiteY19" fmla="*/ 2062480 h 2369072"/>
              <a:gd name="connsiteX20" fmla="*/ 1231678 w 2631740"/>
              <a:gd name="connsiteY20" fmla="*/ 2072640 h 2369072"/>
              <a:gd name="connsiteX21" fmla="*/ 1272318 w 2631740"/>
              <a:gd name="connsiteY21" fmla="*/ 2082800 h 2369072"/>
              <a:gd name="connsiteX22" fmla="*/ 1333278 w 2631740"/>
              <a:gd name="connsiteY22" fmla="*/ 2113280 h 2369072"/>
              <a:gd name="connsiteX23" fmla="*/ 1373918 w 2631740"/>
              <a:gd name="connsiteY23" fmla="*/ 2123440 h 2369072"/>
              <a:gd name="connsiteX24" fmla="*/ 1434878 w 2631740"/>
              <a:gd name="connsiteY24" fmla="*/ 2143760 h 2369072"/>
              <a:gd name="connsiteX25" fmla="*/ 1475518 w 2631740"/>
              <a:gd name="connsiteY25" fmla="*/ 2153920 h 2369072"/>
              <a:gd name="connsiteX26" fmla="*/ 1546638 w 2631740"/>
              <a:gd name="connsiteY26" fmla="*/ 2184400 h 2369072"/>
              <a:gd name="connsiteX27" fmla="*/ 1638078 w 2631740"/>
              <a:gd name="connsiteY27" fmla="*/ 2204720 h 2369072"/>
              <a:gd name="connsiteX28" fmla="*/ 1699038 w 2631740"/>
              <a:gd name="connsiteY28" fmla="*/ 2225040 h 2369072"/>
              <a:gd name="connsiteX29" fmla="*/ 1831118 w 2631740"/>
              <a:gd name="connsiteY29" fmla="*/ 2255520 h 2369072"/>
              <a:gd name="connsiteX30" fmla="*/ 1871758 w 2631740"/>
              <a:gd name="connsiteY30" fmla="*/ 2265680 h 2369072"/>
              <a:gd name="connsiteX31" fmla="*/ 1902238 w 2631740"/>
              <a:gd name="connsiteY31" fmla="*/ 2275840 h 2369072"/>
              <a:gd name="connsiteX32" fmla="*/ 2054638 w 2631740"/>
              <a:gd name="connsiteY32" fmla="*/ 2306320 h 2369072"/>
              <a:gd name="connsiteX33" fmla="*/ 2115598 w 2631740"/>
              <a:gd name="connsiteY33" fmla="*/ 2326640 h 2369072"/>
              <a:gd name="connsiteX34" fmla="*/ 2146078 w 2631740"/>
              <a:gd name="connsiteY34" fmla="*/ 2336800 h 2369072"/>
              <a:gd name="connsiteX35" fmla="*/ 2186718 w 2631740"/>
              <a:gd name="connsiteY35" fmla="*/ 2346960 h 2369072"/>
              <a:gd name="connsiteX36" fmla="*/ 2349278 w 2631740"/>
              <a:gd name="connsiteY36" fmla="*/ 2357120 h 2369072"/>
              <a:gd name="connsiteX37" fmla="*/ 2521998 w 2631740"/>
              <a:gd name="connsiteY37" fmla="*/ 2346960 h 2369072"/>
              <a:gd name="connsiteX38" fmla="*/ 2511838 w 2631740"/>
              <a:gd name="connsiteY38" fmla="*/ 2153920 h 2369072"/>
              <a:gd name="connsiteX39" fmla="*/ 2501678 w 2631740"/>
              <a:gd name="connsiteY39" fmla="*/ 2082800 h 2369072"/>
              <a:gd name="connsiteX40" fmla="*/ 2491518 w 2631740"/>
              <a:gd name="connsiteY40" fmla="*/ 2001520 h 2369072"/>
              <a:gd name="connsiteX41" fmla="*/ 2379758 w 2631740"/>
              <a:gd name="connsiteY41" fmla="*/ 792480 h 2369072"/>
              <a:gd name="connsiteX42" fmla="*/ 2308638 w 2631740"/>
              <a:gd name="connsiteY42" fmla="*/ 782320 h 2369072"/>
              <a:gd name="connsiteX43" fmla="*/ 2278158 w 2631740"/>
              <a:gd name="connsiteY43" fmla="*/ 772160 h 2369072"/>
              <a:gd name="connsiteX44" fmla="*/ 2196878 w 2631740"/>
              <a:gd name="connsiteY44" fmla="*/ 731520 h 2369072"/>
              <a:gd name="connsiteX45" fmla="*/ 2156238 w 2631740"/>
              <a:gd name="connsiteY45" fmla="*/ 721360 h 2369072"/>
              <a:gd name="connsiteX46" fmla="*/ 2064798 w 2631740"/>
              <a:gd name="connsiteY46" fmla="*/ 690880 h 2369072"/>
              <a:gd name="connsiteX47" fmla="*/ 2024158 w 2631740"/>
              <a:gd name="connsiteY47" fmla="*/ 670560 h 2369072"/>
              <a:gd name="connsiteX48" fmla="*/ 1963198 w 2631740"/>
              <a:gd name="connsiteY48" fmla="*/ 650240 h 2369072"/>
              <a:gd name="connsiteX49" fmla="*/ 1932718 w 2631740"/>
              <a:gd name="connsiteY49" fmla="*/ 640080 h 2369072"/>
              <a:gd name="connsiteX50" fmla="*/ 1780318 w 2631740"/>
              <a:gd name="connsiteY50" fmla="*/ 609600 h 2369072"/>
              <a:gd name="connsiteX51" fmla="*/ 1739678 w 2631740"/>
              <a:gd name="connsiteY51" fmla="*/ 599440 h 2369072"/>
              <a:gd name="connsiteX52" fmla="*/ 1648238 w 2631740"/>
              <a:gd name="connsiteY52" fmla="*/ 589280 h 2369072"/>
              <a:gd name="connsiteX53" fmla="*/ 1577118 w 2631740"/>
              <a:gd name="connsiteY53" fmla="*/ 579120 h 2369072"/>
              <a:gd name="connsiteX54" fmla="*/ 1546638 w 2631740"/>
              <a:gd name="connsiteY54" fmla="*/ 568960 h 2369072"/>
              <a:gd name="connsiteX55" fmla="*/ 1495838 w 2631740"/>
              <a:gd name="connsiteY55" fmla="*/ 558800 h 2369072"/>
              <a:gd name="connsiteX56" fmla="*/ 1424718 w 2631740"/>
              <a:gd name="connsiteY56" fmla="*/ 528320 h 2369072"/>
              <a:gd name="connsiteX57" fmla="*/ 1353598 w 2631740"/>
              <a:gd name="connsiteY57" fmla="*/ 518160 h 2369072"/>
              <a:gd name="connsiteX58" fmla="*/ 1191038 w 2631740"/>
              <a:gd name="connsiteY58" fmla="*/ 487680 h 2369072"/>
              <a:gd name="connsiteX59" fmla="*/ 1109758 w 2631740"/>
              <a:gd name="connsiteY59" fmla="*/ 447040 h 2369072"/>
              <a:gd name="connsiteX60" fmla="*/ 947198 w 2631740"/>
              <a:gd name="connsiteY60" fmla="*/ 375920 h 2369072"/>
              <a:gd name="connsiteX61" fmla="*/ 825278 w 2631740"/>
              <a:gd name="connsiteY61" fmla="*/ 314960 h 2369072"/>
              <a:gd name="connsiteX62" fmla="*/ 784638 w 2631740"/>
              <a:gd name="connsiteY62" fmla="*/ 294640 h 2369072"/>
              <a:gd name="connsiteX63" fmla="*/ 743998 w 2631740"/>
              <a:gd name="connsiteY63" fmla="*/ 284480 h 2369072"/>
              <a:gd name="connsiteX64" fmla="*/ 683038 w 2631740"/>
              <a:gd name="connsiteY64" fmla="*/ 254000 h 2369072"/>
              <a:gd name="connsiteX65" fmla="*/ 622078 w 2631740"/>
              <a:gd name="connsiteY65" fmla="*/ 223520 h 2369072"/>
              <a:gd name="connsiteX66" fmla="*/ 581438 w 2631740"/>
              <a:gd name="connsiteY66" fmla="*/ 193040 h 2369072"/>
              <a:gd name="connsiteX67" fmla="*/ 479838 w 2631740"/>
              <a:gd name="connsiteY67" fmla="*/ 162560 h 2369072"/>
              <a:gd name="connsiteX68" fmla="*/ 408718 w 2631740"/>
              <a:gd name="connsiteY68" fmla="*/ 132080 h 2369072"/>
              <a:gd name="connsiteX69" fmla="*/ 317278 w 2631740"/>
              <a:gd name="connsiteY69" fmla="*/ 81280 h 2369072"/>
              <a:gd name="connsiteX70" fmla="*/ 286798 w 2631740"/>
              <a:gd name="connsiteY70" fmla="*/ 60960 h 2369072"/>
              <a:gd name="connsiteX71" fmla="*/ 235998 w 2631740"/>
              <a:gd name="connsiteY71" fmla="*/ 50800 h 2369072"/>
              <a:gd name="connsiteX72" fmla="*/ 195358 w 2631740"/>
              <a:gd name="connsiteY72" fmla="*/ 40640 h 2369072"/>
              <a:gd name="connsiteX73" fmla="*/ 144558 w 2631740"/>
              <a:gd name="connsiteY73" fmla="*/ 20320 h 2369072"/>
              <a:gd name="connsiteX74" fmla="*/ 83598 w 2631740"/>
              <a:gd name="connsiteY74" fmla="*/ 10160 h 2369072"/>
              <a:gd name="connsiteX75" fmla="*/ 42958 w 2631740"/>
              <a:gd name="connsiteY75" fmla="*/ 0 h 2369072"/>
              <a:gd name="connsiteX76" fmla="*/ 2318 w 2631740"/>
              <a:gd name="connsiteY76" fmla="*/ 10160 h 2369072"/>
              <a:gd name="connsiteX77" fmla="*/ 12478 w 2631740"/>
              <a:gd name="connsiteY77" fmla="*/ 60960 h 2369072"/>
              <a:gd name="connsiteX78" fmla="*/ 42958 w 2631740"/>
              <a:gd name="connsiteY78" fmla="*/ 121920 h 2369072"/>
              <a:gd name="connsiteX79" fmla="*/ 53118 w 2631740"/>
              <a:gd name="connsiteY79" fmla="*/ 152400 h 2369072"/>
              <a:gd name="connsiteX80" fmla="*/ 63278 w 2631740"/>
              <a:gd name="connsiteY80" fmla="*/ 193040 h 236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631740" h="2369072">
                <a:moveTo>
                  <a:pt x="83598" y="101600"/>
                </a:moveTo>
                <a:cubicBezTo>
                  <a:pt x="283792" y="602085"/>
                  <a:pt x="70644" y="51622"/>
                  <a:pt x="124238" y="1595120"/>
                </a:cubicBezTo>
                <a:cubicBezTo>
                  <a:pt x="124662" y="1607323"/>
                  <a:pt x="144949" y="1608114"/>
                  <a:pt x="154718" y="1615440"/>
                </a:cubicBezTo>
                <a:cubicBezTo>
                  <a:pt x="220980" y="1665137"/>
                  <a:pt x="181439" y="1648054"/>
                  <a:pt x="235998" y="1666240"/>
                </a:cubicBezTo>
                <a:cubicBezTo>
                  <a:pt x="280025" y="1700107"/>
                  <a:pt x="315383" y="1750275"/>
                  <a:pt x="368078" y="1767840"/>
                </a:cubicBezTo>
                <a:cubicBezTo>
                  <a:pt x="378238" y="1771227"/>
                  <a:pt x="388979" y="1773211"/>
                  <a:pt x="398558" y="1778000"/>
                </a:cubicBezTo>
                <a:cubicBezTo>
                  <a:pt x="468722" y="1813082"/>
                  <a:pt x="385098" y="1787335"/>
                  <a:pt x="469678" y="1808480"/>
                </a:cubicBezTo>
                <a:cubicBezTo>
                  <a:pt x="479838" y="1815253"/>
                  <a:pt x="489236" y="1823339"/>
                  <a:pt x="500158" y="1828800"/>
                </a:cubicBezTo>
                <a:cubicBezTo>
                  <a:pt x="516398" y="1836920"/>
                  <a:pt x="556087" y="1844780"/>
                  <a:pt x="571278" y="1849120"/>
                </a:cubicBezTo>
                <a:cubicBezTo>
                  <a:pt x="581576" y="1852062"/>
                  <a:pt x="592179" y="1854491"/>
                  <a:pt x="601758" y="1859280"/>
                </a:cubicBezTo>
                <a:cubicBezTo>
                  <a:pt x="612680" y="1864741"/>
                  <a:pt x="620457" y="1876387"/>
                  <a:pt x="632238" y="1879600"/>
                </a:cubicBezTo>
                <a:cubicBezTo>
                  <a:pt x="658580" y="1886784"/>
                  <a:pt x="686425" y="1886373"/>
                  <a:pt x="713518" y="1889760"/>
                </a:cubicBezTo>
                <a:cubicBezTo>
                  <a:pt x="723678" y="1896533"/>
                  <a:pt x="732840" y="1905121"/>
                  <a:pt x="743998" y="1910080"/>
                </a:cubicBezTo>
                <a:cubicBezTo>
                  <a:pt x="802705" y="1936172"/>
                  <a:pt x="821660" y="1929194"/>
                  <a:pt x="886238" y="1950720"/>
                </a:cubicBezTo>
                <a:cubicBezTo>
                  <a:pt x="906558" y="1957493"/>
                  <a:pt x="928040" y="1961461"/>
                  <a:pt x="947198" y="1971040"/>
                </a:cubicBezTo>
                <a:cubicBezTo>
                  <a:pt x="960745" y="1977813"/>
                  <a:pt x="973657" y="1986042"/>
                  <a:pt x="987838" y="1991360"/>
                </a:cubicBezTo>
                <a:cubicBezTo>
                  <a:pt x="1000913" y="1996263"/>
                  <a:pt x="1015103" y="1997508"/>
                  <a:pt x="1028478" y="2001520"/>
                </a:cubicBezTo>
                <a:cubicBezTo>
                  <a:pt x="1048994" y="2007675"/>
                  <a:pt x="1069308" y="2014520"/>
                  <a:pt x="1089438" y="2021840"/>
                </a:cubicBezTo>
                <a:cubicBezTo>
                  <a:pt x="1106578" y="2028073"/>
                  <a:pt x="1123098" y="2035927"/>
                  <a:pt x="1140238" y="2042160"/>
                </a:cubicBezTo>
                <a:cubicBezTo>
                  <a:pt x="1160368" y="2049480"/>
                  <a:pt x="1180878" y="2055707"/>
                  <a:pt x="1201198" y="2062480"/>
                </a:cubicBezTo>
                <a:cubicBezTo>
                  <a:pt x="1211358" y="2065867"/>
                  <a:pt x="1221288" y="2070043"/>
                  <a:pt x="1231678" y="2072640"/>
                </a:cubicBezTo>
                <a:cubicBezTo>
                  <a:pt x="1245225" y="2076027"/>
                  <a:pt x="1258892" y="2078964"/>
                  <a:pt x="1272318" y="2082800"/>
                </a:cubicBezTo>
                <a:cubicBezTo>
                  <a:pt x="1357941" y="2107264"/>
                  <a:pt x="1244222" y="2075113"/>
                  <a:pt x="1333278" y="2113280"/>
                </a:cubicBezTo>
                <a:cubicBezTo>
                  <a:pt x="1346113" y="2118781"/>
                  <a:pt x="1360543" y="2119428"/>
                  <a:pt x="1373918" y="2123440"/>
                </a:cubicBezTo>
                <a:cubicBezTo>
                  <a:pt x="1394434" y="2129595"/>
                  <a:pt x="1414362" y="2137605"/>
                  <a:pt x="1434878" y="2143760"/>
                </a:cubicBezTo>
                <a:cubicBezTo>
                  <a:pt x="1448253" y="2147772"/>
                  <a:pt x="1462443" y="2149017"/>
                  <a:pt x="1475518" y="2153920"/>
                </a:cubicBezTo>
                <a:cubicBezTo>
                  <a:pt x="1533672" y="2175728"/>
                  <a:pt x="1496178" y="2171785"/>
                  <a:pt x="1546638" y="2184400"/>
                </a:cubicBezTo>
                <a:cubicBezTo>
                  <a:pt x="1604645" y="2198902"/>
                  <a:pt x="1585929" y="2189075"/>
                  <a:pt x="1638078" y="2204720"/>
                </a:cubicBezTo>
                <a:cubicBezTo>
                  <a:pt x="1658594" y="2210875"/>
                  <a:pt x="1678258" y="2219845"/>
                  <a:pt x="1699038" y="2225040"/>
                </a:cubicBezTo>
                <a:cubicBezTo>
                  <a:pt x="1898224" y="2274837"/>
                  <a:pt x="1690385" y="2224246"/>
                  <a:pt x="1831118" y="2255520"/>
                </a:cubicBezTo>
                <a:cubicBezTo>
                  <a:pt x="1844749" y="2258549"/>
                  <a:pt x="1858332" y="2261844"/>
                  <a:pt x="1871758" y="2265680"/>
                </a:cubicBezTo>
                <a:cubicBezTo>
                  <a:pt x="1882056" y="2268622"/>
                  <a:pt x="1891783" y="2273517"/>
                  <a:pt x="1902238" y="2275840"/>
                </a:cubicBezTo>
                <a:cubicBezTo>
                  <a:pt x="2035098" y="2305364"/>
                  <a:pt x="1880792" y="2259961"/>
                  <a:pt x="2054638" y="2306320"/>
                </a:cubicBezTo>
                <a:cubicBezTo>
                  <a:pt x="2075334" y="2311839"/>
                  <a:pt x="2095278" y="2319867"/>
                  <a:pt x="2115598" y="2326640"/>
                </a:cubicBezTo>
                <a:cubicBezTo>
                  <a:pt x="2125758" y="2330027"/>
                  <a:pt x="2135688" y="2334203"/>
                  <a:pt x="2146078" y="2336800"/>
                </a:cubicBezTo>
                <a:cubicBezTo>
                  <a:pt x="2159625" y="2340187"/>
                  <a:pt x="2172824" y="2345571"/>
                  <a:pt x="2186718" y="2346960"/>
                </a:cubicBezTo>
                <a:cubicBezTo>
                  <a:pt x="2240741" y="2352362"/>
                  <a:pt x="2295091" y="2353733"/>
                  <a:pt x="2349278" y="2357120"/>
                </a:cubicBezTo>
                <a:cubicBezTo>
                  <a:pt x="2406851" y="2353733"/>
                  <a:pt x="2485970" y="2391995"/>
                  <a:pt x="2521998" y="2346960"/>
                </a:cubicBezTo>
                <a:cubicBezTo>
                  <a:pt x="2562251" y="2296644"/>
                  <a:pt x="2516780" y="2218166"/>
                  <a:pt x="2511838" y="2153920"/>
                </a:cubicBezTo>
                <a:cubicBezTo>
                  <a:pt x="2510001" y="2130043"/>
                  <a:pt x="2504843" y="2106537"/>
                  <a:pt x="2501678" y="2082800"/>
                </a:cubicBezTo>
                <a:cubicBezTo>
                  <a:pt x="2498069" y="2055735"/>
                  <a:pt x="2494905" y="2028613"/>
                  <a:pt x="2491518" y="2001520"/>
                </a:cubicBezTo>
                <a:cubicBezTo>
                  <a:pt x="2480192" y="665052"/>
                  <a:pt x="2879090" y="851225"/>
                  <a:pt x="2379758" y="792480"/>
                </a:cubicBezTo>
                <a:cubicBezTo>
                  <a:pt x="2355975" y="789682"/>
                  <a:pt x="2332345" y="785707"/>
                  <a:pt x="2308638" y="782320"/>
                </a:cubicBezTo>
                <a:cubicBezTo>
                  <a:pt x="2298478" y="778933"/>
                  <a:pt x="2287908" y="776592"/>
                  <a:pt x="2278158" y="772160"/>
                </a:cubicBezTo>
                <a:cubicBezTo>
                  <a:pt x="2250582" y="759625"/>
                  <a:pt x="2226265" y="738867"/>
                  <a:pt x="2196878" y="731520"/>
                </a:cubicBezTo>
                <a:lnTo>
                  <a:pt x="2156238" y="721360"/>
                </a:lnTo>
                <a:cubicBezTo>
                  <a:pt x="2092882" y="679122"/>
                  <a:pt x="2164350" y="720746"/>
                  <a:pt x="2064798" y="690880"/>
                </a:cubicBezTo>
                <a:cubicBezTo>
                  <a:pt x="2050291" y="686528"/>
                  <a:pt x="2038220" y="676185"/>
                  <a:pt x="2024158" y="670560"/>
                </a:cubicBezTo>
                <a:cubicBezTo>
                  <a:pt x="2004271" y="662605"/>
                  <a:pt x="1983518" y="657013"/>
                  <a:pt x="1963198" y="650240"/>
                </a:cubicBezTo>
                <a:cubicBezTo>
                  <a:pt x="1953038" y="646853"/>
                  <a:pt x="1943108" y="642677"/>
                  <a:pt x="1932718" y="640080"/>
                </a:cubicBezTo>
                <a:cubicBezTo>
                  <a:pt x="1762388" y="597498"/>
                  <a:pt x="1935522" y="637819"/>
                  <a:pt x="1780318" y="609600"/>
                </a:cubicBezTo>
                <a:cubicBezTo>
                  <a:pt x="1766580" y="607102"/>
                  <a:pt x="1753479" y="601563"/>
                  <a:pt x="1739678" y="599440"/>
                </a:cubicBezTo>
                <a:cubicBezTo>
                  <a:pt x="1709367" y="594777"/>
                  <a:pt x="1678669" y="593084"/>
                  <a:pt x="1648238" y="589280"/>
                </a:cubicBezTo>
                <a:cubicBezTo>
                  <a:pt x="1624476" y="586310"/>
                  <a:pt x="1600825" y="582507"/>
                  <a:pt x="1577118" y="579120"/>
                </a:cubicBezTo>
                <a:cubicBezTo>
                  <a:pt x="1566958" y="575733"/>
                  <a:pt x="1557028" y="571557"/>
                  <a:pt x="1546638" y="568960"/>
                </a:cubicBezTo>
                <a:cubicBezTo>
                  <a:pt x="1529885" y="564772"/>
                  <a:pt x="1512221" y="564261"/>
                  <a:pt x="1495838" y="558800"/>
                </a:cubicBezTo>
                <a:cubicBezTo>
                  <a:pt x="1446271" y="542278"/>
                  <a:pt x="1469106" y="537198"/>
                  <a:pt x="1424718" y="528320"/>
                </a:cubicBezTo>
                <a:cubicBezTo>
                  <a:pt x="1401236" y="523624"/>
                  <a:pt x="1377191" y="522263"/>
                  <a:pt x="1353598" y="518160"/>
                </a:cubicBezTo>
                <a:cubicBezTo>
                  <a:pt x="1299282" y="508714"/>
                  <a:pt x="1245225" y="497840"/>
                  <a:pt x="1191038" y="487680"/>
                </a:cubicBezTo>
                <a:cubicBezTo>
                  <a:pt x="1163945" y="474133"/>
                  <a:pt x="1137295" y="459661"/>
                  <a:pt x="1109758" y="447040"/>
                </a:cubicBezTo>
                <a:cubicBezTo>
                  <a:pt x="1055991" y="422397"/>
                  <a:pt x="1000099" y="402371"/>
                  <a:pt x="947198" y="375920"/>
                </a:cubicBezTo>
                <a:lnTo>
                  <a:pt x="825278" y="314960"/>
                </a:lnTo>
                <a:cubicBezTo>
                  <a:pt x="811731" y="308187"/>
                  <a:pt x="799331" y="298313"/>
                  <a:pt x="784638" y="294640"/>
                </a:cubicBezTo>
                <a:lnTo>
                  <a:pt x="743998" y="284480"/>
                </a:lnTo>
                <a:cubicBezTo>
                  <a:pt x="656647" y="226246"/>
                  <a:pt x="767166" y="296064"/>
                  <a:pt x="683038" y="254000"/>
                </a:cubicBezTo>
                <a:cubicBezTo>
                  <a:pt x="604256" y="214609"/>
                  <a:pt x="698690" y="249057"/>
                  <a:pt x="622078" y="223520"/>
                </a:cubicBezTo>
                <a:cubicBezTo>
                  <a:pt x="608531" y="213360"/>
                  <a:pt x="596584" y="200613"/>
                  <a:pt x="581438" y="193040"/>
                </a:cubicBezTo>
                <a:cubicBezTo>
                  <a:pt x="519417" y="162030"/>
                  <a:pt x="533313" y="182006"/>
                  <a:pt x="479838" y="162560"/>
                </a:cubicBezTo>
                <a:cubicBezTo>
                  <a:pt x="455599" y="153746"/>
                  <a:pt x="432198" y="142753"/>
                  <a:pt x="408718" y="132080"/>
                </a:cubicBezTo>
                <a:cubicBezTo>
                  <a:pt x="373138" y="115907"/>
                  <a:pt x="351438" y="102630"/>
                  <a:pt x="317278" y="81280"/>
                </a:cubicBezTo>
                <a:cubicBezTo>
                  <a:pt x="306923" y="74808"/>
                  <a:pt x="298231" y="65247"/>
                  <a:pt x="286798" y="60960"/>
                </a:cubicBezTo>
                <a:cubicBezTo>
                  <a:pt x="270629" y="54897"/>
                  <a:pt x="252855" y="54546"/>
                  <a:pt x="235998" y="50800"/>
                </a:cubicBezTo>
                <a:cubicBezTo>
                  <a:pt x="222367" y="47771"/>
                  <a:pt x="208605" y="45056"/>
                  <a:pt x="195358" y="40640"/>
                </a:cubicBezTo>
                <a:cubicBezTo>
                  <a:pt x="178056" y="34873"/>
                  <a:pt x="162153" y="25119"/>
                  <a:pt x="144558" y="20320"/>
                </a:cubicBezTo>
                <a:cubicBezTo>
                  <a:pt x="124684" y="14900"/>
                  <a:pt x="103798" y="14200"/>
                  <a:pt x="83598" y="10160"/>
                </a:cubicBezTo>
                <a:cubicBezTo>
                  <a:pt x="69906" y="7422"/>
                  <a:pt x="56505" y="3387"/>
                  <a:pt x="42958" y="0"/>
                </a:cubicBezTo>
                <a:cubicBezTo>
                  <a:pt x="29411" y="3387"/>
                  <a:pt x="8563" y="-2329"/>
                  <a:pt x="2318" y="10160"/>
                </a:cubicBezTo>
                <a:cubicBezTo>
                  <a:pt x="-5405" y="25606"/>
                  <a:pt x="8290" y="44207"/>
                  <a:pt x="12478" y="60960"/>
                </a:cubicBezTo>
                <a:cubicBezTo>
                  <a:pt x="25247" y="112035"/>
                  <a:pt x="18126" y="72255"/>
                  <a:pt x="42958" y="121920"/>
                </a:cubicBezTo>
                <a:cubicBezTo>
                  <a:pt x="47747" y="131499"/>
                  <a:pt x="50176" y="142102"/>
                  <a:pt x="53118" y="152400"/>
                </a:cubicBezTo>
                <a:cubicBezTo>
                  <a:pt x="56954" y="165826"/>
                  <a:pt x="63278" y="193040"/>
                  <a:pt x="63278" y="193040"/>
                </a:cubicBezTo>
              </a:path>
            </a:pathLst>
          </a:custGeom>
          <a:solidFill>
            <a:srgbClr val="FF0000"/>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Titolo 1"/>
          <p:cNvSpPr txBox="1">
            <a:spLocks/>
          </p:cNvSpPr>
          <p:nvPr/>
        </p:nvSpPr>
        <p:spPr>
          <a:xfrm>
            <a:off x="1385647" y="782707"/>
            <a:ext cx="6492720"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775" b="1" dirty="0">
                <a:solidFill>
                  <a:srgbClr val="0070C0"/>
                </a:solidFill>
                <a:latin typeface="Times New Roman" panose="02020603050405020304" pitchFamily="18" charset="0"/>
                <a:cs typeface="Times New Roman" panose="02020603050405020304" pitchFamily="18" charset="0"/>
              </a:rPr>
              <a:t>General </a:t>
            </a:r>
            <a:r>
              <a:rPr lang="it-IT" sz="2775" b="1" dirty="0" err="1">
                <a:solidFill>
                  <a:srgbClr val="0070C0"/>
                </a:solidFill>
                <a:latin typeface="Times New Roman" panose="02020603050405020304" pitchFamily="18" charset="0"/>
                <a:cs typeface="Times New Roman" panose="02020603050405020304" pitchFamily="18" charset="0"/>
              </a:rPr>
              <a:t>considerations on MariX FEL</a:t>
            </a:r>
            <a:endParaRPr lang="it-IT" sz="2775" dirty="0"/>
          </a:p>
        </p:txBody>
      </p:sp>
      <p:sp>
        <p:nvSpPr>
          <p:cNvPr id="7" name="Rettangolo 6"/>
          <p:cNvSpPr/>
          <p:nvPr/>
        </p:nvSpPr>
        <p:spPr>
          <a:xfrm>
            <a:off x="0" y="857250"/>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8" name="Immagine 7"/>
          <p:cNvPicPr>
            <a:picLocks noChangeAspect="1"/>
          </p:cNvPicPr>
          <p:nvPr/>
        </p:nvPicPr>
        <p:blipFill rotWithShape="1">
          <a:blip r:embed="rId2"/>
          <a:srcRect l="13111" t="21231" r="34477" b="4750"/>
          <a:stretch/>
        </p:blipFill>
        <p:spPr>
          <a:xfrm>
            <a:off x="501240" y="2834934"/>
            <a:ext cx="2894501" cy="2538282"/>
          </a:xfrm>
          <a:prstGeom prst="rect">
            <a:avLst/>
          </a:prstGeom>
        </p:spPr>
      </p:pic>
      <p:sp>
        <p:nvSpPr>
          <p:cNvPr id="3" name="CasellaDiTesto 2"/>
          <p:cNvSpPr txBox="1"/>
          <p:nvPr/>
        </p:nvSpPr>
        <p:spPr>
          <a:xfrm>
            <a:off x="3437874" y="2726922"/>
            <a:ext cx="65" cy="207749"/>
          </a:xfrm>
          <a:prstGeom prst="rect">
            <a:avLst/>
          </a:prstGeom>
          <a:noFill/>
        </p:spPr>
        <p:txBody>
          <a:bodyPr wrap="none" lIns="0" tIns="0" rIns="0" bIns="0" rtlCol="0">
            <a:spAutoFit/>
          </a:bodyPr>
          <a:lstStyle/>
          <a:p>
            <a:endParaRPr lang="it-IT" sz="1350" dirty="0"/>
          </a:p>
        </p:txBody>
      </p:sp>
      <p:sp>
        <p:nvSpPr>
          <p:cNvPr id="14" name="Figura a mano libera 13"/>
          <p:cNvSpPr/>
          <p:nvPr/>
        </p:nvSpPr>
        <p:spPr>
          <a:xfrm rot="11404491">
            <a:off x="388335" y="3571413"/>
            <a:ext cx="2969602" cy="1208512"/>
          </a:xfrm>
          <a:custGeom>
            <a:avLst/>
            <a:gdLst>
              <a:gd name="connsiteX0" fmla="*/ 27 w 1352189"/>
              <a:gd name="connsiteY0" fmla="*/ 20320 h 568960"/>
              <a:gd name="connsiteX1" fmla="*/ 10187 w 1352189"/>
              <a:gd name="connsiteY1" fmla="*/ 71120 h 568960"/>
              <a:gd name="connsiteX2" fmla="*/ 20347 w 1352189"/>
              <a:gd name="connsiteY2" fmla="*/ 193040 h 568960"/>
              <a:gd name="connsiteX3" fmla="*/ 50827 w 1352189"/>
              <a:gd name="connsiteY3" fmla="*/ 223520 h 568960"/>
              <a:gd name="connsiteX4" fmla="*/ 71147 w 1352189"/>
              <a:gd name="connsiteY4" fmla="*/ 254000 h 568960"/>
              <a:gd name="connsiteX5" fmla="*/ 111787 w 1352189"/>
              <a:gd name="connsiteY5" fmla="*/ 314960 h 568960"/>
              <a:gd name="connsiteX6" fmla="*/ 203227 w 1352189"/>
              <a:gd name="connsiteY6" fmla="*/ 355600 h 568960"/>
              <a:gd name="connsiteX7" fmla="*/ 264187 w 1352189"/>
              <a:gd name="connsiteY7" fmla="*/ 375920 h 568960"/>
              <a:gd name="connsiteX8" fmla="*/ 294667 w 1352189"/>
              <a:gd name="connsiteY8" fmla="*/ 386080 h 568960"/>
              <a:gd name="connsiteX9" fmla="*/ 619787 w 1352189"/>
              <a:gd name="connsiteY9" fmla="*/ 436880 h 568960"/>
              <a:gd name="connsiteX10" fmla="*/ 822987 w 1352189"/>
              <a:gd name="connsiteY10" fmla="*/ 457200 h 568960"/>
              <a:gd name="connsiteX11" fmla="*/ 904267 w 1352189"/>
              <a:gd name="connsiteY11" fmla="*/ 477520 h 568960"/>
              <a:gd name="connsiteX12" fmla="*/ 975387 w 1352189"/>
              <a:gd name="connsiteY12" fmla="*/ 487680 h 568960"/>
              <a:gd name="connsiteX13" fmla="*/ 1066827 w 1352189"/>
              <a:gd name="connsiteY13" fmla="*/ 497840 h 568960"/>
              <a:gd name="connsiteX14" fmla="*/ 1127787 w 1352189"/>
              <a:gd name="connsiteY14" fmla="*/ 508000 h 568960"/>
              <a:gd name="connsiteX15" fmla="*/ 1198907 w 1352189"/>
              <a:gd name="connsiteY15" fmla="*/ 548640 h 568960"/>
              <a:gd name="connsiteX16" fmla="*/ 1270027 w 1352189"/>
              <a:gd name="connsiteY16" fmla="*/ 558800 h 568960"/>
              <a:gd name="connsiteX17" fmla="*/ 1310667 w 1352189"/>
              <a:gd name="connsiteY17" fmla="*/ 568960 h 568960"/>
              <a:gd name="connsiteX18" fmla="*/ 1351307 w 1352189"/>
              <a:gd name="connsiteY18" fmla="*/ 558800 h 568960"/>
              <a:gd name="connsiteX19" fmla="*/ 1330987 w 1352189"/>
              <a:gd name="connsiteY19" fmla="*/ 528320 h 568960"/>
              <a:gd name="connsiteX20" fmla="*/ 1320827 w 1352189"/>
              <a:gd name="connsiteY20" fmla="*/ 477520 h 568960"/>
              <a:gd name="connsiteX21" fmla="*/ 1300507 w 1352189"/>
              <a:gd name="connsiteY21" fmla="*/ 416560 h 568960"/>
              <a:gd name="connsiteX22" fmla="*/ 1290347 w 1352189"/>
              <a:gd name="connsiteY22" fmla="*/ 386080 h 568960"/>
              <a:gd name="connsiteX23" fmla="*/ 1178587 w 1352189"/>
              <a:gd name="connsiteY23" fmla="*/ 365760 h 568960"/>
              <a:gd name="connsiteX24" fmla="*/ 1117627 w 1352189"/>
              <a:gd name="connsiteY24" fmla="*/ 345440 h 568960"/>
              <a:gd name="connsiteX25" fmla="*/ 1076987 w 1352189"/>
              <a:gd name="connsiteY25" fmla="*/ 314960 h 568960"/>
              <a:gd name="connsiteX26" fmla="*/ 1026187 w 1352189"/>
              <a:gd name="connsiteY26" fmla="*/ 304800 h 568960"/>
              <a:gd name="connsiteX27" fmla="*/ 995707 w 1352189"/>
              <a:gd name="connsiteY27" fmla="*/ 284480 h 568960"/>
              <a:gd name="connsiteX28" fmla="*/ 934747 w 1352189"/>
              <a:gd name="connsiteY28" fmla="*/ 264160 h 568960"/>
              <a:gd name="connsiteX29" fmla="*/ 873787 w 1352189"/>
              <a:gd name="connsiteY29" fmla="*/ 243840 h 568960"/>
              <a:gd name="connsiteX30" fmla="*/ 843307 w 1352189"/>
              <a:gd name="connsiteY30" fmla="*/ 233680 h 568960"/>
              <a:gd name="connsiteX31" fmla="*/ 812827 w 1352189"/>
              <a:gd name="connsiteY31" fmla="*/ 223520 h 568960"/>
              <a:gd name="connsiteX32" fmla="*/ 782347 w 1352189"/>
              <a:gd name="connsiteY32" fmla="*/ 203200 h 568960"/>
              <a:gd name="connsiteX33" fmla="*/ 721387 w 1352189"/>
              <a:gd name="connsiteY33" fmla="*/ 182880 h 568960"/>
              <a:gd name="connsiteX34" fmla="*/ 690907 w 1352189"/>
              <a:gd name="connsiteY34" fmla="*/ 172720 h 568960"/>
              <a:gd name="connsiteX35" fmla="*/ 660427 w 1352189"/>
              <a:gd name="connsiteY35" fmla="*/ 162560 h 568960"/>
              <a:gd name="connsiteX36" fmla="*/ 629947 w 1352189"/>
              <a:gd name="connsiteY36" fmla="*/ 152400 h 568960"/>
              <a:gd name="connsiteX37" fmla="*/ 497867 w 1352189"/>
              <a:gd name="connsiteY37" fmla="*/ 132080 h 568960"/>
              <a:gd name="connsiteX38" fmla="*/ 325147 w 1352189"/>
              <a:gd name="connsiteY38" fmla="*/ 101600 h 568960"/>
              <a:gd name="connsiteX39" fmla="*/ 284507 w 1352189"/>
              <a:gd name="connsiteY39" fmla="*/ 91440 h 568960"/>
              <a:gd name="connsiteX40" fmla="*/ 223547 w 1352189"/>
              <a:gd name="connsiteY40" fmla="*/ 71120 h 568960"/>
              <a:gd name="connsiteX41" fmla="*/ 182907 w 1352189"/>
              <a:gd name="connsiteY41" fmla="*/ 60960 h 568960"/>
              <a:gd name="connsiteX42" fmla="*/ 121947 w 1352189"/>
              <a:gd name="connsiteY42" fmla="*/ 40640 h 568960"/>
              <a:gd name="connsiteX43" fmla="*/ 91467 w 1352189"/>
              <a:gd name="connsiteY43" fmla="*/ 30480 h 568960"/>
              <a:gd name="connsiteX44" fmla="*/ 30507 w 1352189"/>
              <a:gd name="connsiteY44" fmla="*/ 0 h 568960"/>
              <a:gd name="connsiteX45" fmla="*/ 10187 w 1352189"/>
              <a:gd name="connsiteY45" fmla="*/ 30480 h 568960"/>
              <a:gd name="connsiteX46" fmla="*/ 27 w 1352189"/>
              <a:gd name="connsiteY46" fmla="*/ 20320 h 56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52189" h="568960">
                <a:moveTo>
                  <a:pt x="27" y="20320"/>
                </a:moveTo>
                <a:cubicBezTo>
                  <a:pt x="27" y="27093"/>
                  <a:pt x="8169" y="53970"/>
                  <a:pt x="10187" y="71120"/>
                </a:cubicBezTo>
                <a:cubicBezTo>
                  <a:pt x="14952" y="111622"/>
                  <a:pt x="9839" y="153636"/>
                  <a:pt x="20347" y="193040"/>
                </a:cubicBezTo>
                <a:cubicBezTo>
                  <a:pt x="24049" y="206923"/>
                  <a:pt x="41629" y="212482"/>
                  <a:pt x="50827" y="223520"/>
                </a:cubicBezTo>
                <a:cubicBezTo>
                  <a:pt x="58644" y="232901"/>
                  <a:pt x="65686" y="243078"/>
                  <a:pt x="71147" y="254000"/>
                </a:cubicBezTo>
                <a:cubicBezTo>
                  <a:pt x="94402" y="300510"/>
                  <a:pt x="62261" y="273689"/>
                  <a:pt x="111787" y="314960"/>
                </a:cubicBezTo>
                <a:cubicBezTo>
                  <a:pt x="143988" y="341794"/>
                  <a:pt x="158925" y="340833"/>
                  <a:pt x="203227" y="355600"/>
                </a:cubicBezTo>
                <a:lnTo>
                  <a:pt x="264187" y="375920"/>
                </a:lnTo>
                <a:cubicBezTo>
                  <a:pt x="274347" y="379307"/>
                  <a:pt x="284086" y="384427"/>
                  <a:pt x="294667" y="386080"/>
                </a:cubicBezTo>
                <a:lnTo>
                  <a:pt x="619787" y="436880"/>
                </a:lnTo>
                <a:cubicBezTo>
                  <a:pt x="714747" y="468533"/>
                  <a:pt x="586980" y="428879"/>
                  <a:pt x="822987" y="457200"/>
                </a:cubicBezTo>
                <a:cubicBezTo>
                  <a:pt x="850715" y="460527"/>
                  <a:pt x="876621" y="473571"/>
                  <a:pt x="904267" y="477520"/>
                </a:cubicBezTo>
                <a:lnTo>
                  <a:pt x="975387" y="487680"/>
                </a:lnTo>
                <a:cubicBezTo>
                  <a:pt x="1005818" y="491484"/>
                  <a:pt x="1036428" y="493787"/>
                  <a:pt x="1066827" y="497840"/>
                </a:cubicBezTo>
                <a:cubicBezTo>
                  <a:pt x="1087247" y="500563"/>
                  <a:pt x="1107467" y="504613"/>
                  <a:pt x="1127787" y="508000"/>
                </a:cubicBezTo>
                <a:cubicBezTo>
                  <a:pt x="1146886" y="520733"/>
                  <a:pt x="1177092" y="542691"/>
                  <a:pt x="1198907" y="548640"/>
                </a:cubicBezTo>
                <a:cubicBezTo>
                  <a:pt x="1222011" y="554941"/>
                  <a:pt x="1246466" y="554516"/>
                  <a:pt x="1270027" y="558800"/>
                </a:cubicBezTo>
                <a:cubicBezTo>
                  <a:pt x="1283765" y="561298"/>
                  <a:pt x="1297120" y="565573"/>
                  <a:pt x="1310667" y="568960"/>
                </a:cubicBezTo>
                <a:cubicBezTo>
                  <a:pt x="1324214" y="565573"/>
                  <a:pt x="1345062" y="571289"/>
                  <a:pt x="1351307" y="558800"/>
                </a:cubicBezTo>
                <a:cubicBezTo>
                  <a:pt x="1356768" y="547878"/>
                  <a:pt x="1335274" y="539753"/>
                  <a:pt x="1330987" y="528320"/>
                </a:cubicBezTo>
                <a:cubicBezTo>
                  <a:pt x="1324924" y="512151"/>
                  <a:pt x="1325371" y="494180"/>
                  <a:pt x="1320827" y="477520"/>
                </a:cubicBezTo>
                <a:cubicBezTo>
                  <a:pt x="1315191" y="456856"/>
                  <a:pt x="1307280" y="436880"/>
                  <a:pt x="1300507" y="416560"/>
                </a:cubicBezTo>
                <a:cubicBezTo>
                  <a:pt x="1297120" y="406400"/>
                  <a:pt x="1300507" y="389467"/>
                  <a:pt x="1290347" y="386080"/>
                </a:cubicBezTo>
                <a:cubicBezTo>
                  <a:pt x="1233964" y="367286"/>
                  <a:pt x="1270494" y="377248"/>
                  <a:pt x="1178587" y="365760"/>
                </a:cubicBezTo>
                <a:cubicBezTo>
                  <a:pt x="1158267" y="358987"/>
                  <a:pt x="1134762" y="358291"/>
                  <a:pt x="1117627" y="345440"/>
                </a:cubicBezTo>
                <a:cubicBezTo>
                  <a:pt x="1104080" y="335280"/>
                  <a:pt x="1092461" y="321837"/>
                  <a:pt x="1076987" y="314960"/>
                </a:cubicBezTo>
                <a:cubicBezTo>
                  <a:pt x="1061207" y="307947"/>
                  <a:pt x="1043120" y="308187"/>
                  <a:pt x="1026187" y="304800"/>
                </a:cubicBezTo>
                <a:cubicBezTo>
                  <a:pt x="1016027" y="298027"/>
                  <a:pt x="1006865" y="289439"/>
                  <a:pt x="995707" y="284480"/>
                </a:cubicBezTo>
                <a:cubicBezTo>
                  <a:pt x="976134" y="275781"/>
                  <a:pt x="955067" y="270933"/>
                  <a:pt x="934747" y="264160"/>
                </a:cubicBezTo>
                <a:lnTo>
                  <a:pt x="873787" y="243840"/>
                </a:lnTo>
                <a:lnTo>
                  <a:pt x="843307" y="233680"/>
                </a:lnTo>
                <a:cubicBezTo>
                  <a:pt x="833147" y="230293"/>
                  <a:pt x="821738" y="229461"/>
                  <a:pt x="812827" y="223520"/>
                </a:cubicBezTo>
                <a:cubicBezTo>
                  <a:pt x="802667" y="216747"/>
                  <a:pt x="793505" y="208159"/>
                  <a:pt x="782347" y="203200"/>
                </a:cubicBezTo>
                <a:cubicBezTo>
                  <a:pt x="762774" y="194501"/>
                  <a:pt x="741707" y="189653"/>
                  <a:pt x="721387" y="182880"/>
                </a:cubicBezTo>
                <a:lnTo>
                  <a:pt x="690907" y="172720"/>
                </a:lnTo>
                <a:lnTo>
                  <a:pt x="660427" y="162560"/>
                </a:lnTo>
                <a:cubicBezTo>
                  <a:pt x="650267" y="159173"/>
                  <a:pt x="640549" y="153915"/>
                  <a:pt x="629947" y="152400"/>
                </a:cubicBezTo>
                <a:cubicBezTo>
                  <a:pt x="614908" y="150252"/>
                  <a:pt x="516663" y="136779"/>
                  <a:pt x="497867" y="132080"/>
                </a:cubicBezTo>
                <a:cubicBezTo>
                  <a:pt x="350900" y="95338"/>
                  <a:pt x="546468" y="121720"/>
                  <a:pt x="325147" y="101600"/>
                </a:cubicBezTo>
                <a:cubicBezTo>
                  <a:pt x="311600" y="98213"/>
                  <a:pt x="297882" y="95452"/>
                  <a:pt x="284507" y="91440"/>
                </a:cubicBezTo>
                <a:cubicBezTo>
                  <a:pt x="263991" y="85285"/>
                  <a:pt x="244327" y="76315"/>
                  <a:pt x="223547" y="71120"/>
                </a:cubicBezTo>
                <a:cubicBezTo>
                  <a:pt x="210000" y="67733"/>
                  <a:pt x="196282" y="64972"/>
                  <a:pt x="182907" y="60960"/>
                </a:cubicBezTo>
                <a:cubicBezTo>
                  <a:pt x="162391" y="54805"/>
                  <a:pt x="142267" y="47413"/>
                  <a:pt x="121947" y="40640"/>
                </a:cubicBezTo>
                <a:cubicBezTo>
                  <a:pt x="111787" y="37253"/>
                  <a:pt x="100378" y="36421"/>
                  <a:pt x="91467" y="30480"/>
                </a:cubicBezTo>
                <a:cubicBezTo>
                  <a:pt x="52076" y="4219"/>
                  <a:pt x="72571" y="14021"/>
                  <a:pt x="30507" y="0"/>
                </a:cubicBezTo>
                <a:cubicBezTo>
                  <a:pt x="23734" y="10160"/>
                  <a:pt x="15648" y="19558"/>
                  <a:pt x="10187" y="30480"/>
                </a:cubicBezTo>
                <a:cubicBezTo>
                  <a:pt x="-1044" y="52942"/>
                  <a:pt x="27" y="13547"/>
                  <a:pt x="27" y="20320"/>
                </a:cubicBezTo>
                <a:close/>
              </a:path>
            </a:pathLst>
          </a:custGeom>
          <a:solidFill>
            <a:srgbClr val="FF0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 name="CasellaDiTesto 18"/>
          <p:cNvSpPr txBox="1"/>
          <p:nvPr/>
        </p:nvSpPr>
        <p:spPr>
          <a:xfrm>
            <a:off x="3383868" y="4347102"/>
            <a:ext cx="1864613" cy="715581"/>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UliX2 </a:t>
            </a:r>
            <a:r>
              <a:rPr lang="it-IT" sz="1350" b="1" dirty="0">
                <a:latin typeface="Symbol" panose="05050102010706020507" pitchFamily="18" charset="2"/>
                <a:cs typeface="Times New Roman" panose="02020603050405020304" pitchFamily="18" charset="0"/>
              </a:rPr>
              <a:t>l</a:t>
            </a:r>
            <a:r>
              <a:rPr lang="it-IT" sz="1350" b="1" dirty="0">
                <a:latin typeface="Times New Roman" panose="02020603050405020304" pitchFamily="18" charset="0"/>
                <a:cs typeface="Times New Roman" panose="02020603050405020304" pitchFamily="18" charset="0"/>
              </a:rPr>
              <a:t>=1.2 cm </a:t>
            </a:r>
            <a:r>
              <a:rPr lang="it-IT" sz="1350" b="1" dirty="0" err="1">
                <a:latin typeface="Times New Roman" panose="02020603050405020304" pitchFamily="18" charset="0"/>
                <a:cs typeface="Times New Roman" panose="02020603050405020304" pitchFamily="18" charset="0"/>
              </a:rPr>
              <a:t>a</a:t>
            </a:r>
            <a:r>
              <a:rPr lang="it-IT" sz="1350" b="1" baseline="-25000" dirty="0" err="1">
                <a:latin typeface="Times New Roman" panose="02020603050405020304" pitchFamily="18" charset="0"/>
                <a:cs typeface="Times New Roman" panose="02020603050405020304" pitchFamily="18" charset="0"/>
              </a:rPr>
              <a:t>w</a:t>
            </a:r>
            <a:r>
              <a:rPr lang="it-IT" sz="1350" b="1" dirty="0">
                <a:latin typeface="Times New Roman" panose="02020603050405020304" pitchFamily="18" charset="0"/>
                <a:cs typeface="Times New Roman" panose="02020603050405020304" pitchFamily="18" charset="0"/>
              </a:rPr>
              <a:t>&lt;0.8</a:t>
            </a:r>
          </a:p>
          <a:p>
            <a:r>
              <a:rPr lang="it-IT" sz="1350" b="1" dirty="0">
                <a:latin typeface="Times New Roman" panose="02020603050405020304" pitchFamily="18" charset="0"/>
                <a:cs typeface="Times New Roman" panose="02020603050405020304" pitchFamily="18" charset="0"/>
              </a:rPr>
              <a:t>from 2 </a:t>
            </a:r>
            <a:r>
              <a:rPr lang="it-IT" sz="1350" b="1" dirty="0" err="1">
                <a:latin typeface="Times New Roman" panose="02020603050405020304" pitchFamily="18" charset="0"/>
                <a:cs typeface="Times New Roman" panose="02020603050405020304" pitchFamily="18" charset="0"/>
              </a:rPr>
              <a:t>KeV</a:t>
            </a:r>
            <a:r>
              <a:rPr lang="it-IT" sz="1350" b="1" dirty="0">
                <a:latin typeface="Times New Roman" panose="02020603050405020304" pitchFamily="18" charset="0"/>
                <a:cs typeface="Times New Roman" panose="02020603050405020304" pitchFamily="18" charset="0"/>
              </a:rPr>
              <a:t> to 8 </a:t>
            </a:r>
            <a:r>
              <a:rPr lang="it-IT" sz="1350" b="1" dirty="0" err="1">
                <a:latin typeface="Times New Roman" panose="02020603050405020304" pitchFamily="18" charset="0"/>
                <a:cs typeface="Times New Roman" panose="02020603050405020304" pitchFamily="18" charset="0"/>
              </a:rPr>
              <a:t>KeV</a:t>
            </a:r>
            <a:endParaRPr lang="it-IT" sz="1350" b="1" dirty="0">
              <a:latin typeface="Times New Roman" panose="02020603050405020304" pitchFamily="18" charset="0"/>
              <a:cs typeface="Times New Roman" panose="02020603050405020304" pitchFamily="18" charset="0"/>
            </a:endParaRPr>
          </a:p>
          <a:p>
            <a:endParaRPr lang="it-IT" sz="1350" dirty="0">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89503" y="4371496"/>
            <a:ext cx="684803"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ULIX2</a:t>
            </a:r>
          </a:p>
        </p:txBody>
      </p:sp>
      <p:sp>
        <p:nvSpPr>
          <p:cNvPr id="22" name="CasellaDiTesto 21"/>
          <p:cNvSpPr txBox="1"/>
          <p:nvPr/>
        </p:nvSpPr>
        <p:spPr>
          <a:xfrm>
            <a:off x="105355" y="3678946"/>
            <a:ext cx="684803"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ULIX1</a:t>
            </a:r>
          </a:p>
        </p:txBody>
      </p:sp>
      <p:sp>
        <p:nvSpPr>
          <p:cNvPr id="10" name="Figura a mano libera 9"/>
          <p:cNvSpPr/>
          <p:nvPr/>
        </p:nvSpPr>
        <p:spPr>
          <a:xfrm rot="230387">
            <a:off x="1526170" y="3082028"/>
            <a:ext cx="1460947" cy="1246540"/>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FFC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1" name="Figura a mano libera 20"/>
          <p:cNvSpPr/>
          <p:nvPr/>
        </p:nvSpPr>
        <p:spPr>
          <a:xfrm rot="3912712">
            <a:off x="198162" y="2990843"/>
            <a:ext cx="1299490" cy="1308569"/>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FFC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Figura a mano libera 22"/>
          <p:cNvSpPr/>
          <p:nvPr/>
        </p:nvSpPr>
        <p:spPr>
          <a:xfrm rot="3504234">
            <a:off x="362680" y="3766533"/>
            <a:ext cx="958943" cy="978349"/>
          </a:xfrm>
          <a:custGeom>
            <a:avLst/>
            <a:gdLst>
              <a:gd name="connsiteX0" fmla="*/ 83598 w 2631740"/>
              <a:gd name="connsiteY0" fmla="*/ 101600 h 2369072"/>
              <a:gd name="connsiteX1" fmla="*/ 124238 w 2631740"/>
              <a:gd name="connsiteY1" fmla="*/ 1595120 h 2369072"/>
              <a:gd name="connsiteX2" fmla="*/ 154718 w 2631740"/>
              <a:gd name="connsiteY2" fmla="*/ 1615440 h 2369072"/>
              <a:gd name="connsiteX3" fmla="*/ 235998 w 2631740"/>
              <a:gd name="connsiteY3" fmla="*/ 1666240 h 2369072"/>
              <a:gd name="connsiteX4" fmla="*/ 368078 w 2631740"/>
              <a:gd name="connsiteY4" fmla="*/ 1767840 h 2369072"/>
              <a:gd name="connsiteX5" fmla="*/ 398558 w 2631740"/>
              <a:gd name="connsiteY5" fmla="*/ 1778000 h 2369072"/>
              <a:gd name="connsiteX6" fmla="*/ 469678 w 2631740"/>
              <a:gd name="connsiteY6" fmla="*/ 1808480 h 2369072"/>
              <a:gd name="connsiteX7" fmla="*/ 500158 w 2631740"/>
              <a:gd name="connsiteY7" fmla="*/ 1828800 h 2369072"/>
              <a:gd name="connsiteX8" fmla="*/ 571278 w 2631740"/>
              <a:gd name="connsiteY8" fmla="*/ 1849120 h 2369072"/>
              <a:gd name="connsiteX9" fmla="*/ 601758 w 2631740"/>
              <a:gd name="connsiteY9" fmla="*/ 1859280 h 2369072"/>
              <a:gd name="connsiteX10" fmla="*/ 632238 w 2631740"/>
              <a:gd name="connsiteY10" fmla="*/ 1879600 h 2369072"/>
              <a:gd name="connsiteX11" fmla="*/ 713518 w 2631740"/>
              <a:gd name="connsiteY11" fmla="*/ 1889760 h 2369072"/>
              <a:gd name="connsiteX12" fmla="*/ 743998 w 2631740"/>
              <a:gd name="connsiteY12" fmla="*/ 1910080 h 2369072"/>
              <a:gd name="connsiteX13" fmla="*/ 886238 w 2631740"/>
              <a:gd name="connsiteY13" fmla="*/ 1950720 h 2369072"/>
              <a:gd name="connsiteX14" fmla="*/ 947198 w 2631740"/>
              <a:gd name="connsiteY14" fmla="*/ 1971040 h 2369072"/>
              <a:gd name="connsiteX15" fmla="*/ 987838 w 2631740"/>
              <a:gd name="connsiteY15" fmla="*/ 1991360 h 2369072"/>
              <a:gd name="connsiteX16" fmla="*/ 1028478 w 2631740"/>
              <a:gd name="connsiteY16" fmla="*/ 2001520 h 2369072"/>
              <a:gd name="connsiteX17" fmla="*/ 1089438 w 2631740"/>
              <a:gd name="connsiteY17" fmla="*/ 2021840 h 2369072"/>
              <a:gd name="connsiteX18" fmla="*/ 1140238 w 2631740"/>
              <a:gd name="connsiteY18" fmla="*/ 2042160 h 2369072"/>
              <a:gd name="connsiteX19" fmla="*/ 1201198 w 2631740"/>
              <a:gd name="connsiteY19" fmla="*/ 2062480 h 2369072"/>
              <a:gd name="connsiteX20" fmla="*/ 1231678 w 2631740"/>
              <a:gd name="connsiteY20" fmla="*/ 2072640 h 2369072"/>
              <a:gd name="connsiteX21" fmla="*/ 1272318 w 2631740"/>
              <a:gd name="connsiteY21" fmla="*/ 2082800 h 2369072"/>
              <a:gd name="connsiteX22" fmla="*/ 1333278 w 2631740"/>
              <a:gd name="connsiteY22" fmla="*/ 2113280 h 2369072"/>
              <a:gd name="connsiteX23" fmla="*/ 1373918 w 2631740"/>
              <a:gd name="connsiteY23" fmla="*/ 2123440 h 2369072"/>
              <a:gd name="connsiteX24" fmla="*/ 1434878 w 2631740"/>
              <a:gd name="connsiteY24" fmla="*/ 2143760 h 2369072"/>
              <a:gd name="connsiteX25" fmla="*/ 1475518 w 2631740"/>
              <a:gd name="connsiteY25" fmla="*/ 2153920 h 2369072"/>
              <a:gd name="connsiteX26" fmla="*/ 1546638 w 2631740"/>
              <a:gd name="connsiteY26" fmla="*/ 2184400 h 2369072"/>
              <a:gd name="connsiteX27" fmla="*/ 1638078 w 2631740"/>
              <a:gd name="connsiteY27" fmla="*/ 2204720 h 2369072"/>
              <a:gd name="connsiteX28" fmla="*/ 1699038 w 2631740"/>
              <a:gd name="connsiteY28" fmla="*/ 2225040 h 2369072"/>
              <a:gd name="connsiteX29" fmla="*/ 1831118 w 2631740"/>
              <a:gd name="connsiteY29" fmla="*/ 2255520 h 2369072"/>
              <a:gd name="connsiteX30" fmla="*/ 1871758 w 2631740"/>
              <a:gd name="connsiteY30" fmla="*/ 2265680 h 2369072"/>
              <a:gd name="connsiteX31" fmla="*/ 1902238 w 2631740"/>
              <a:gd name="connsiteY31" fmla="*/ 2275840 h 2369072"/>
              <a:gd name="connsiteX32" fmla="*/ 2054638 w 2631740"/>
              <a:gd name="connsiteY32" fmla="*/ 2306320 h 2369072"/>
              <a:gd name="connsiteX33" fmla="*/ 2115598 w 2631740"/>
              <a:gd name="connsiteY33" fmla="*/ 2326640 h 2369072"/>
              <a:gd name="connsiteX34" fmla="*/ 2146078 w 2631740"/>
              <a:gd name="connsiteY34" fmla="*/ 2336800 h 2369072"/>
              <a:gd name="connsiteX35" fmla="*/ 2186718 w 2631740"/>
              <a:gd name="connsiteY35" fmla="*/ 2346960 h 2369072"/>
              <a:gd name="connsiteX36" fmla="*/ 2349278 w 2631740"/>
              <a:gd name="connsiteY36" fmla="*/ 2357120 h 2369072"/>
              <a:gd name="connsiteX37" fmla="*/ 2521998 w 2631740"/>
              <a:gd name="connsiteY37" fmla="*/ 2346960 h 2369072"/>
              <a:gd name="connsiteX38" fmla="*/ 2511838 w 2631740"/>
              <a:gd name="connsiteY38" fmla="*/ 2153920 h 2369072"/>
              <a:gd name="connsiteX39" fmla="*/ 2501678 w 2631740"/>
              <a:gd name="connsiteY39" fmla="*/ 2082800 h 2369072"/>
              <a:gd name="connsiteX40" fmla="*/ 2491518 w 2631740"/>
              <a:gd name="connsiteY40" fmla="*/ 2001520 h 2369072"/>
              <a:gd name="connsiteX41" fmla="*/ 2379758 w 2631740"/>
              <a:gd name="connsiteY41" fmla="*/ 792480 h 2369072"/>
              <a:gd name="connsiteX42" fmla="*/ 2308638 w 2631740"/>
              <a:gd name="connsiteY42" fmla="*/ 782320 h 2369072"/>
              <a:gd name="connsiteX43" fmla="*/ 2278158 w 2631740"/>
              <a:gd name="connsiteY43" fmla="*/ 772160 h 2369072"/>
              <a:gd name="connsiteX44" fmla="*/ 2196878 w 2631740"/>
              <a:gd name="connsiteY44" fmla="*/ 731520 h 2369072"/>
              <a:gd name="connsiteX45" fmla="*/ 2156238 w 2631740"/>
              <a:gd name="connsiteY45" fmla="*/ 721360 h 2369072"/>
              <a:gd name="connsiteX46" fmla="*/ 2064798 w 2631740"/>
              <a:gd name="connsiteY46" fmla="*/ 690880 h 2369072"/>
              <a:gd name="connsiteX47" fmla="*/ 2024158 w 2631740"/>
              <a:gd name="connsiteY47" fmla="*/ 670560 h 2369072"/>
              <a:gd name="connsiteX48" fmla="*/ 1963198 w 2631740"/>
              <a:gd name="connsiteY48" fmla="*/ 650240 h 2369072"/>
              <a:gd name="connsiteX49" fmla="*/ 1932718 w 2631740"/>
              <a:gd name="connsiteY49" fmla="*/ 640080 h 2369072"/>
              <a:gd name="connsiteX50" fmla="*/ 1780318 w 2631740"/>
              <a:gd name="connsiteY50" fmla="*/ 609600 h 2369072"/>
              <a:gd name="connsiteX51" fmla="*/ 1739678 w 2631740"/>
              <a:gd name="connsiteY51" fmla="*/ 599440 h 2369072"/>
              <a:gd name="connsiteX52" fmla="*/ 1648238 w 2631740"/>
              <a:gd name="connsiteY52" fmla="*/ 589280 h 2369072"/>
              <a:gd name="connsiteX53" fmla="*/ 1577118 w 2631740"/>
              <a:gd name="connsiteY53" fmla="*/ 579120 h 2369072"/>
              <a:gd name="connsiteX54" fmla="*/ 1546638 w 2631740"/>
              <a:gd name="connsiteY54" fmla="*/ 568960 h 2369072"/>
              <a:gd name="connsiteX55" fmla="*/ 1495838 w 2631740"/>
              <a:gd name="connsiteY55" fmla="*/ 558800 h 2369072"/>
              <a:gd name="connsiteX56" fmla="*/ 1424718 w 2631740"/>
              <a:gd name="connsiteY56" fmla="*/ 528320 h 2369072"/>
              <a:gd name="connsiteX57" fmla="*/ 1353598 w 2631740"/>
              <a:gd name="connsiteY57" fmla="*/ 518160 h 2369072"/>
              <a:gd name="connsiteX58" fmla="*/ 1191038 w 2631740"/>
              <a:gd name="connsiteY58" fmla="*/ 487680 h 2369072"/>
              <a:gd name="connsiteX59" fmla="*/ 1109758 w 2631740"/>
              <a:gd name="connsiteY59" fmla="*/ 447040 h 2369072"/>
              <a:gd name="connsiteX60" fmla="*/ 947198 w 2631740"/>
              <a:gd name="connsiteY60" fmla="*/ 375920 h 2369072"/>
              <a:gd name="connsiteX61" fmla="*/ 825278 w 2631740"/>
              <a:gd name="connsiteY61" fmla="*/ 314960 h 2369072"/>
              <a:gd name="connsiteX62" fmla="*/ 784638 w 2631740"/>
              <a:gd name="connsiteY62" fmla="*/ 294640 h 2369072"/>
              <a:gd name="connsiteX63" fmla="*/ 743998 w 2631740"/>
              <a:gd name="connsiteY63" fmla="*/ 284480 h 2369072"/>
              <a:gd name="connsiteX64" fmla="*/ 683038 w 2631740"/>
              <a:gd name="connsiteY64" fmla="*/ 254000 h 2369072"/>
              <a:gd name="connsiteX65" fmla="*/ 622078 w 2631740"/>
              <a:gd name="connsiteY65" fmla="*/ 223520 h 2369072"/>
              <a:gd name="connsiteX66" fmla="*/ 581438 w 2631740"/>
              <a:gd name="connsiteY66" fmla="*/ 193040 h 2369072"/>
              <a:gd name="connsiteX67" fmla="*/ 479838 w 2631740"/>
              <a:gd name="connsiteY67" fmla="*/ 162560 h 2369072"/>
              <a:gd name="connsiteX68" fmla="*/ 408718 w 2631740"/>
              <a:gd name="connsiteY68" fmla="*/ 132080 h 2369072"/>
              <a:gd name="connsiteX69" fmla="*/ 317278 w 2631740"/>
              <a:gd name="connsiteY69" fmla="*/ 81280 h 2369072"/>
              <a:gd name="connsiteX70" fmla="*/ 286798 w 2631740"/>
              <a:gd name="connsiteY70" fmla="*/ 60960 h 2369072"/>
              <a:gd name="connsiteX71" fmla="*/ 235998 w 2631740"/>
              <a:gd name="connsiteY71" fmla="*/ 50800 h 2369072"/>
              <a:gd name="connsiteX72" fmla="*/ 195358 w 2631740"/>
              <a:gd name="connsiteY72" fmla="*/ 40640 h 2369072"/>
              <a:gd name="connsiteX73" fmla="*/ 144558 w 2631740"/>
              <a:gd name="connsiteY73" fmla="*/ 20320 h 2369072"/>
              <a:gd name="connsiteX74" fmla="*/ 83598 w 2631740"/>
              <a:gd name="connsiteY74" fmla="*/ 10160 h 2369072"/>
              <a:gd name="connsiteX75" fmla="*/ 42958 w 2631740"/>
              <a:gd name="connsiteY75" fmla="*/ 0 h 2369072"/>
              <a:gd name="connsiteX76" fmla="*/ 2318 w 2631740"/>
              <a:gd name="connsiteY76" fmla="*/ 10160 h 2369072"/>
              <a:gd name="connsiteX77" fmla="*/ 12478 w 2631740"/>
              <a:gd name="connsiteY77" fmla="*/ 60960 h 2369072"/>
              <a:gd name="connsiteX78" fmla="*/ 42958 w 2631740"/>
              <a:gd name="connsiteY78" fmla="*/ 121920 h 2369072"/>
              <a:gd name="connsiteX79" fmla="*/ 53118 w 2631740"/>
              <a:gd name="connsiteY79" fmla="*/ 152400 h 2369072"/>
              <a:gd name="connsiteX80" fmla="*/ 63278 w 2631740"/>
              <a:gd name="connsiteY80" fmla="*/ 193040 h 236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631740" h="2369072">
                <a:moveTo>
                  <a:pt x="83598" y="101600"/>
                </a:moveTo>
                <a:cubicBezTo>
                  <a:pt x="283792" y="602085"/>
                  <a:pt x="70644" y="51622"/>
                  <a:pt x="124238" y="1595120"/>
                </a:cubicBezTo>
                <a:cubicBezTo>
                  <a:pt x="124662" y="1607323"/>
                  <a:pt x="144949" y="1608114"/>
                  <a:pt x="154718" y="1615440"/>
                </a:cubicBezTo>
                <a:cubicBezTo>
                  <a:pt x="220980" y="1665137"/>
                  <a:pt x="181439" y="1648054"/>
                  <a:pt x="235998" y="1666240"/>
                </a:cubicBezTo>
                <a:cubicBezTo>
                  <a:pt x="280025" y="1700107"/>
                  <a:pt x="315383" y="1750275"/>
                  <a:pt x="368078" y="1767840"/>
                </a:cubicBezTo>
                <a:cubicBezTo>
                  <a:pt x="378238" y="1771227"/>
                  <a:pt x="388979" y="1773211"/>
                  <a:pt x="398558" y="1778000"/>
                </a:cubicBezTo>
                <a:cubicBezTo>
                  <a:pt x="468722" y="1813082"/>
                  <a:pt x="385098" y="1787335"/>
                  <a:pt x="469678" y="1808480"/>
                </a:cubicBezTo>
                <a:cubicBezTo>
                  <a:pt x="479838" y="1815253"/>
                  <a:pt x="489236" y="1823339"/>
                  <a:pt x="500158" y="1828800"/>
                </a:cubicBezTo>
                <a:cubicBezTo>
                  <a:pt x="516398" y="1836920"/>
                  <a:pt x="556087" y="1844780"/>
                  <a:pt x="571278" y="1849120"/>
                </a:cubicBezTo>
                <a:cubicBezTo>
                  <a:pt x="581576" y="1852062"/>
                  <a:pt x="592179" y="1854491"/>
                  <a:pt x="601758" y="1859280"/>
                </a:cubicBezTo>
                <a:cubicBezTo>
                  <a:pt x="612680" y="1864741"/>
                  <a:pt x="620457" y="1876387"/>
                  <a:pt x="632238" y="1879600"/>
                </a:cubicBezTo>
                <a:cubicBezTo>
                  <a:pt x="658580" y="1886784"/>
                  <a:pt x="686425" y="1886373"/>
                  <a:pt x="713518" y="1889760"/>
                </a:cubicBezTo>
                <a:cubicBezTo>
                  <a:pt x="723678" y="1896533"/>
                  <a:pt x="732840" y="1905121"/>
                  <a:pt x="743998" y="1910080"/>
                </a:cubicBezTo>
                <a:cubicBezTo>
                  <a:pt x="802705" y="1936172"/>
                  <a:pt x="821660" y="1929194"/>
                  <a:pt x="886238" y="1950720"/>
                </a:cubicBezTo>
                <a:cubicBezTo>
                  <a:pt x="906558" y="1957493"/>
                  <a:pt x="928040" y="1961461"/>
                  <a:pt x="947198" y="1971040"/>
                </a:cubicBezTo>
                <a:cubicBezTo>
                  <a:pt x="960745" y="1977813"/>
                  <a:pt x="973657" y="1986042"/>
                  <a:pt x="987838" y="1991360"/>
                </a:cubicBezTo>
                <a:cubicBezTo>
                  <a:pt x="1000913" y="1996263"/>
                  <a:pt x="1015103" y="1997508"/>
                  <a:pt x="1028478" y="2001520"/>
                </a:cubicBezTo>
                <a:cubicBezTo>
                  <a:pt x="1048994" y="2007675"/>
                  <a:pt x="1069308" y="2014520"/>
                  <a:pt x="1089438" y="2021840"/>
                </a:cubicBezTo>
                <a:cubicBezTo>
                  <a:pt x="1106578" y="2028073"/>
                  <a:pt x="1123098" y="2035927"/>
                  <a:pt x="1140238" y="2042160"/>
                </a:cubicBezTo>
                <a:cubicBezTo>
                  <a:pt x="1160368" y="2049480"/>
                  <a:pt x="1180878" y="2055707"/>
                  <a:pt x="1201198" y="2062480"/>
                </a:cubicBezTo>
                <a:cubicBezTo>
                  <a:pt x="1211358" y="2065867"/>
                  <a:pt x="1221288" y="2070043"/>
                  <a:pt x="1231678" y="2072640"/>
                </a:cubicBezTo>
                <a:cubicBezTo>
                  <a:pt x="1245225" y="2076027"/>
                  <a:pt x="1258892" y="2078964"/>
                  <a:pt x="1272318" y="2082800"/>
                </a:cubicBezTo>
                <a:cubicBezTo>
                  <a:pt x="1357941" y="2107264"/>
                  <a:pt x="1244222" y="2075113"/>
                  <a:pt x="1333278" y="2113280"/>
                </a:cubicBezTo>
                <a:cubicBezTo>
                  <a:pt x="1346113" y="2118781"/>
                  <a:pt x="1360543" y="2119428"/>
                  <a:pt x="1373918" y="2123440"/>
                </a:cubicBezTo>
                <a:cubicBezTo>
                  <a:pt x="1394434" y="2129595"/>
                  <a:pt x="1414362" y="2137605"/>
                  <a:pt x="1434878" y="2143760"/>
                </a:cubicBezTo>
                <a:cubicBezTo>
                  <a:pt x="1448253" y="2147772"/>
                  <a:pt x="1462443" y="2149017"/>
                  <a:pt x="1475518" y="2153920"/>
                </a:cubicBezTo>
                <a:cubicBezTo>
                  <a:pt x="1533672" y="2175728"/>
                  <a:pt x="1496178" y="2171785"/>
                  <a:pt x="1546638" y="2184400"/>
                </a:cubicBezTo>
                <a:cubicBezTo>
                  <a:pt x="1604645" y="2198902"/>
                  <a:pt x="1585929" y="2189075"/>
                  <a:pt x="1638078" y="2204720"/>
                </a:cubicBezTo>
                <a:cubicBezTo>
                  <a:pt x="1658594" y="2210875"/>
                  <a:pt x="1678258" y="2219845"/>
                  <a:pt x="1699038" y="2225040"/>
                </a:cubicBezTo>
                <a:cubicBezTo>
                  <a:pt x="1898224" y="2274837"/>
                  <a:pt x="1690385" y="2224246"/>
                  <a:pt x="1831118" y="2255520"/>
                </a:cubicBezTo>
                <a:cubicBezTo>
                  <a:pt x="1844749" y="2258549"/>
                  <a:pt x="1858332" y="2261844"/>
                  <a:pt x="1871758" y="2265680"/>
                </a:cubicBezTo>
                <a:cubicBezTo>
                  <a:pt x="1882056" y="2268622"/>
                  <a:pt x="1891783" y="2273517"/>
                  <a:pt x="1902238" y="2275840"/>
                </a:cubicBezTo>
                <a:cubicBezTo>
                  <a:pt x="2035098" y="2305364"/>
                  <a:pt x="1880792" y="2259961"/>
                  <a:pt x="2054638" y="2306320"/>
                </a:cubicBezTo>
                <a:cubicBezTo>
                  <a:pt x="2075334" y="2311839"/>
                  <a:pt x="2095278" y="2319867"/>
                  <a:pt x="2115598" y="2326640"/>
                </a:cubicBezTo>
                <a:cubicBezTo>
                  <a:pt x="2125758" y="2330027"/>
                  <a:pt x="2135688" y="2334203"/>
                  <a:pt x="2146078" y="2336800"/>
                </a:cubicBezTo>
                <a:cubicBezTo>
                  <a:pt x="2159625" y="2340187"/>
                  <a:pt x="2172824" y="2345571"/>
                  <a:pt x="2186718" y="2346960"/>
                </a:cubicBezTo>
                <a:cubicBezTo>
                  <a:pt x="2240741" y="2352362"/>
                  <a:pt x="2295091" y="2353733"/>
                  <a:pt x="2349278" y="2357120"/>
                </a:cubicBezTo>
                <a:cubicBezTo>
                  <a:pt x="2406851" y="2353733"/>
                  <a:pt x="2485970" y="2391995"/>
                  <a:pt x="2521998" y="2346960"/>
                </a:cubicBezTo>
                <a:cubicBezTo>
                  <a:pt x="2562251" y="2296644"/>
                  <a:pt x="2516780" y="2218166"/>
                  <a:pt x="2511838" y="2153920"/>
                </a:cubicBezTo>
                <a:cubicBezTo>
                  <a:pt x="2510001" y="2130043"/>
                  <a:pt x="2504843" y="2106537"/>
                  <a:pt x="2501678" y="2082800"/>
                </a:cubicBezTo>
                <a:cubicBezTo>
                  <a:pt x="2498069" y="2055735"/>
                  <a:pt x="2494905" y="2028613"/>
                  <a:pt x="2491518" y="2001520"/>
                </a:cubicBezTo>
                <a:cubicBezTo>
                  <a:pt x="2480192" y="665052"/>
                  <a:pt x="2879090" y="851225"/>
                  <a:pt x="2379758" y="792480"/>
                </a:cubicBezTo>
                <a:cubicBezTo>
                  <a:pt x="2355975" y="789682"/>
                  <a:pt x="2332345" y="785707"/>
                  <a:pt x="2308638" y="782320"/>
                </a:cubicBezTo>
                <a:cubicBezTo>
                  <a:pt x="2298478" y="778933"/>
                  <a:pt x="2287908" y="776592"/>
                  <a:pt x="2278158" y="772160"/>
                </a:cubicBezTo>
                <a:cubicBezTo>
                  <a:pt x="2250582" y="759625"/>
                  <a:pt x="2226265" y="738867"/>
                  <a:pt x="2196878" y="731520"/>
                </a:cubicBezTo>
                <a:lnTo>
                  <a:pt x="2156238" y="721360"/>
                </a:lnTo>
                <a:cubicBezTo>
                  <a:pt x="2092882" y="679122"/>
                  <a:pt x="2164350" y="720746"/>
                  <a:pt x="2064798" y="690880"/>
                </a:cubicBezTo>
                <a:cubicBezTo>
                  <a:pt x="2050291" y="686528"/>
                  <a:pt x="2038220" y="676185"/>
                  <a:pt x="2024158" y="670560"/>
                </a:cubicBezTo>
                <a:cubicBezTo>
                  <a:pt x="2004271" y="662605"/>
                  <a:pt x="1983518" y="657013"/>
                  <a:pt x="1963198" y="650240"/>
                </a:cubicBezTo>
                <a:cubicBezTo>
                  <a:pt x="1953038" y="646853"/>
                  <a:pt x="1943108" y="642677"/>
                  <a:pt x="1932718" y="640080"/>
                </a:cubicBezTo>
                <a:cubicBezTo>
                  <a:pt x="1762388" y="597498"/>
                  <a:pt x="1935522" y="637819"/>
                  <a:pt x="1780318" y="609600"/>
                </a:cubicBezTo>
                <a:cubicBezTo>
                  <a:pt x="1766580" y="607102"/>
                  <a:pt x="1753479" y="601563"/>
                  <a:pt x="1739678" y="599440"/>
                </a:cubicBezTo>
                <a:cubicBezTo>
                  <a:pt x="1709367" y="594777"/>
                  <a:pt x="1678669" y="593084"/>
                  <a:pt x="1648238" y="589280"/>
                </a:cubicBezTo>
                <a:cubicBezTo>
                  <a:pt x="1624476" y="586310"/>
                  <a:pt x="1600825" y="582507"/>
                  <a:pt x="1577118" y="579120"/>
                </a:cubicBezTo>
                <a:cubicBezTo>
                  <a:pt x="1566958" y="575733"/>
                  <a:pt x="1557028" y="571557"/>
                  <a:pt x="1546638" y="568960"/>
                </a:cubicBezTo>
                <a:cubicBezTo>
                  <a:pt x="1529885" y="564772"/>
                  <a:pt x="1512221" y="564261"/>
                  <a:pt x="1495838" y="558800"/>
                </a:cubicBezTo>
                <a:cubicBezTo>
                  <a:pt x="1446271" y="542278"/>
                  <a:pt x="1469106" y="537198"/>
                  <a:pt x="1424718" y="528320"/>
                </a:cubicBezTo>
                <a:cubicBezTo>
                  <a:pt x="1401236" y="523624"/>
                  <a:pt x="1377191" y="522263"/>
                  <a:pt x="1353598" y="518160"/>
                </a:cubicBezTo>
                <a:cubicBezTo>
                  <a:pt x="1299282" y="508714"/>
                  <a:pt x="1245225" y="497840"/>
                  <a:pt x="1191038" y="487680"/>
                </a:cubicBezTo>
                <a:cubicBezTo>
                  <a:pt x="1163945" y="474133"/>
                  <a:pt x="1137295" y="459661"/>
                  <a:pt x="1109758" y="447040"/>
                </a:cubicBezTo>
                <a:cubicBezTo>
                  <a:pt x="1055991" y="422397"/>
                  <a:pt x="1000099" y="402371"/>
                  <a:pt x="947198" y="375920"/>
                </a:cubicBezTo>
                <a:lnTo>
                  <a:pt x="825278" y="314960"/>
                </a:lnTo>
                <a:cubicBezTo>
                  <a:pt x="811731" y="308187"/>
                  <a:pt x="799331" y="298313"/>
                  <a:pt x="784638" y="294640"/>
                </a:cubicBezTo>
                <a:lnTo>
                  <a:pt x="743998" y="284480"/>
                </a:lnTo>
                <a:cubicBezTo>
                  <a:pt x="656647" y="226246"/>
                  <a:pt x="767166" y="296064"/>
                  <a:pt x="683038" y="254000"/>
                </a:cubicBezTo>
                <a:cubicBezTo>
                  <a:pt x="604256" y="214609"/>
                  <a:pt x="698690" y="249057"/>
                  <a:pt x="622078" y="223520"/>
                </a:cubicBezTo>
                <a:cubicBezTo>
                  <a:pt x="608531" y="213360"/>
                  <a:pt x="596584" y="200613"/>
                  <a:pt x="581438" y="193040"/>
                </a:cubicBezTo>
                <a:cubicBezTo>
                  <a:pt x="519417" y="162030"/>
                  <a:pt x="533313" y="182006"/>
                  <a:pt x="479838" y="162560"/>
                </a:cubicBezTo>
                <a:cubicBezTo>
                  <a:pt x="455599" y="153746"/>
                  <a:pt x="432198" y="142753"/>
                  <a:pt x="408718" y="132080"/>
                </a:cubicBezTo>
                <a:cubicBezTo>
                  <a:pt x="373138" y="115907"/>
                  <a:pt x="351438" y="102630"/>
                  <a:pt x="317278" y="81280"/>
                </a:cubicBezTo>
                <a:cubicBezTo>
                  <a:pt x="306923" y="74808"/>
                  <a:pt x="298231" y="65247"/>
                  <a:pt x="286798" y="60960"/>
                </a:cubicBezTo>
                <a:cubicBezTo>
                  <a:pt x="270629" y="54897"/>
                  <a:pt x="252855" y="54546"/>
                  <a:pt x="235998" y="50800"/>
                </a:cubicBezTo>
                <a:cubicBezTo>
                  <a:pt x="222367" y="47771"/>
                  <a:pt x="208605" y="45056"/>
                  <a:pt x="195358" y="40640"/>
                </a:cubicBezTo>
                <a:cubicBezTo>
                  <a:pt x="178056" y="34873"/>
                  <a:pt x="162153" y="25119"/>
                  <a:pt x="144558" y="20320"/>
                </a:cubicBezTo>
                <a:cubicBezTo>
                  <a:pt x="124684" y="14900"/>
                  <a:pt x="103798" y="14200"/>
                  <a:pt x="83598" y="10160"/>
                </a:cubicBezTo>
                <a:cubicBezTo>
                  <a:pt x="69906" y="7422"/>
                  <a:pt x="56505" y="3387"/>
                  <a:pt x="42958" y="0"/>
                </a:cubicBezTo>
                <a:cubicBezTo>
                  <a:pt x="29411" y="3387"/>
                  <a:pt x="8563" y="-2329"/>
                  <a:pt x="2318" y="10160"/>
                </a:cubicBezTo>
                <a:cubicBezTo>
                  <a:pt x="-5405" y="25606"/>
                  <a:pt x="8290" y="44207"/>
                  <a:pt x="12478" y="60960"/>
                </a:cubicBezTo>
                <a:cubicBezTo>
                  <a:pt x="25247" y="112035"/>
                  <a:pt x="18126" y="72255"/>
                  <a:pt x="42958" y="121920"/>
                </a:cubicBezTo>
                <a:cubicBezTo>
                  <a:pt x="47747" y="131499"/>
                  <a:pt x="50176" y="142102"/>
                  <a:pt x="53118" y="152400"/>
                </a:cubicBezTo>
                <a:cubicBezTo>
                  <a:pt x="56954" y="165826"/>
                  <a:pt x="63278" y="193040"/>
                  <a:pt x="63278" y="193040"/>
                </a:cubicBezTo>
              </a:path>
            </a:pathLst>
          </a:custGeom>
          <a:solidFill>
            <a:srgbClr val="FF0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 name="CasellaDiTesto 1"/>
          <p:cNvSpPr txBox="1"/>
          <p:nvPr/>
        </p:nvSpPr>
        <p:spPr>
          <a:xfrm>
            <a:off x="629562" y="1970838"/>
            <a:ext cx="6211124" cy="415498"/>
          </a:xfrm>
          <a:prstGeom prst="rect">
            <a:avLst/>
          </a:prstGeom>
          <a:noFill/>
        </p:spPr>
        <p:txBody>
          <a:bodyPr wrap="none" rtlCol="0">
            <a:spAutoFit/>
          </a:bodyPr>
          <a:lstStyle/>
          <a:p>
            <a:r>
              <a:rPr lang="it-IT" sz="2100" dirty="0">
                <a:latin typeface="Times New Roman" panose="02020603050405020304" pitchFamily="18" charset="0"/>
                <a:cs typeface="Times New Roman" panose="02020603050405020304" pitchFamily="18" charset="0"/>
              </a:rPr>
              <a:t>1) For </a:t>
            </a:r>
            <a:r>
              <a:rPr lang="it-IT" sz="2100" dirty="0" err="1">
                <a:latin typeface="Times New Roman" panose="02020603050405020304" pitchFamily="18" charset="0"/>
                <a:cs typeface="Times New Roman" panose="02020603050405020304" pitchFamily="18" charset="0"/>
              </a:rPr>
              <a:t>emitting</a:t>
            </a:r>
            <a:r>
              <a:rPr lang="it-IT" sz="2100" dirty="0">
                <a:latin typeface="Times New Roman" panose="02020603050405020304" pitchFamily="18" charset="0"/>
                <a:cs typeface="Times New Roman" panose="02020603050405020304" pitchFamily="18" charset="0"/>
              </a:rPr>
              <a:t> with </a:t>
            </a:r>
            <a:r>
              <a:rPr lang="it-IT" sz="2100" dirty="0" err="1">
                <a:latin typeface="Times New Roman" panose="02020603050405020304" pitchFamily="18" charset="0"/>
                <a:cs typeface="Times New Roman" panose="02020603050405020304" pitchFamily="18" charset="0"/>
              </a:rPr>
              <a:t>continuity</a:t>
            </a:r>
            <a:r>
              <a:rPr lang="it-IT" sz="2100" dirty="0">
                <a:latin typeface="Times New Roman" panose="02020603050405020304" pitchFamily="18" charset="0"/>
                <a:cs typeface="Times New Roman" panose="02020603050405020304" pitchFamily="18" charset="0"/>
              </a:rPr>
              <a:t> from 100 </a:t>
            </a:r>
            <a:r>
              <a:rPr lang="it-IT" sz="2100" dirty="0" err="1">
                <a:latin typeface="Times New Roman" panose="02020603050405020304" pitchFamily="18" charset="0"/>
                <a:cs typeface="Times New Roman" panose="02020603050405020304" pitchFamily="18" charset="0"/>
              </a:rPr>
              <a:t>eV</a:t>
            </a:r>
            <a:r>
              <a:rPr lang="it-IT" sz="2100" dirty="0">
                <a:latin typeface="Times New Roman" panose="02020603050405020304" pitchFamily="18" charset="0"/>
                <a:cs typeface="Times New Roman" panose="02020603050405020304" pitchFamily="18" charset="0"/>
              </a:rPr>
              <a:t> to 8 </a:t>
            </a:r>
            <a:r>
              <a:rPr lang="it-IT" sz="2100" dirty="0" err="1">
                <a:latin typeface="Times New Roman" panose="02020603050405020304" pitchFamily="18" charset="0"/>
                <a:cs typeface="Times New Roman" panose="02020603050405020304" pitchFamily="18" charset="0"/>
              </a:rPr>
              <a:t>KeV</a:t>
            </a:r>
            <a:r>
              <a:rPr lang="it-IT" sz="2100" dirty="0">
                <a:latin typeface="Times New Roman" panose="02020603050405020304" pitchFamily="18" charset="0"/>
                <a:cs typeface="Times New Roman" panose="02020603050405020304" pitchFamily="18" charset="0"/>
              </a:rPr>
              <a:t>:  </a:t>
            </a:r>
          </a:p>
        </p:txBody>
      </p:sp>
      <p:grpSp>
        <p:nvGrpSpPr>
          <p:cNvPr id="25" name="Gruppo 24"/>
          <p:cNvGrpSpPr/>
          <p:nvPr/>
        </p:nvGrpSpPr>
        <p:grpSpPr>
          <a:xfrm>
            <a:off x="5544108" y="2456893"/>
            <a:ext cx="3462865" cy="1522948"/>
            <a:chOff x="-331148" y="1044509"/>
            <a:chExt cx="12706222" cy="5147672"/>
          </a:xfrm>
        </p:grpSpPr>
        <p:grpSp>
          <p:nvGrpSpPr>
            <p:cNvPr id="26" name="Gruppo 25"/>
            <p:cNvGrpSpPr/>
            <p:nvPr/>
          </p:nvGrpSpPr>
          <p:grpSpPr>
            <a:xfrm>
              <a:off x="1199456" y="2348880"/>
              <a:ext cx="2016224" cy="1728192"/>
              <a:chOff x="1199456" y="2348880"/>
              <a:chExt cx="2016224" cy="1728192"/>
            </a:xfrm>
          </p:grpSpPr>
          <p:grpSp>
            <p:nvGrpSpPr>
              <p:cNvPr id="124" name="Gruppo 123"/>
              <p:cNvGrpSpPr/>
              <p:nvPr/>
            </p:nvGrpSpPr>
            <p:grpSpPr>
              <a:xfrm>
                <a:off x="1602701" y="2930483"/>
                <a:ext cx="1612979" cy="781010"/>
                <a:chOff x="5879976" y="2600908"/>
                <a:chExt cx="3168352" cy="1692188"/>
              </a:xfrm>
            </p:grpSpPr>
            <p:grpSp>
              <p:nvGrpSpPr>
                <p:cNvPr id="134" name="Gruppo 133"/>
                <p:cNvGrpSpPr/>
                <p:nvPr/>
              </p:nvGrpSpPr>
              <p:grpSpPr>
                <a:xfrm>
                  <a:off x="5879976" y="2600908"/>
                  <a:ext cx="3168352" cy="1656184"/>
                  <a:chOff x="2855640" y="2600908"/>
                  <a:chExt cx="3168352" cy="1656184"/>
                </a:xfrm>
              </p:grpSpPr>
              <p:sp>
                <p:nvSpPr>
                  <p:cNvPr id="136" name="Cubo 135"/>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7" name="Parallelogramma 136"/>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35" name="Immagine 134"/>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125" name="Gruppo 124"/>
              <p:cNvGrpSpPr/>
              <p:nvPr/>
            </p:nvGrpSpPr>
            <p:grpSpPr>
              <a:xfrm>
                <a:off x="1602701" y="2348880"/>
                <a:ext cx="1612979" cy="797627"/>
                <a:chOff x="5663952" y="404664"/>
                <a:chExt cx="3168352" cy="1728192"/>
              </a:xfrm>
            </p:grpSpPr>
            <p:grpSp>
              <p:nvGrpSpPr>
                <p:cNvPr id="130" name="Gruppo 129"/>
                <p:cNvGrpSpPr/>
                <p:nvPr/>
              </p:nvGrpSpPr>
              <p:grpSpPr>
                <a:xfrm>
                  <a:off x="5663952" y="404664"/>
                  <a:ext cx="3168352" cy="1656184"/>
                  <a:chOff x="6960096" y="836712"/>
                  <a:chExt cx="3168352" cy="1656184"/>
                </a:xfrm>
              </p:grpSpPr>
              <p:sp>
                <p:nvSpPr>
                  <p:cNvPr id="132" name="Cubo 131"/>
                  <p:cNvSpPr/>
                  <p:nvPr/>
                </p:nvSpPr>
                <p:spPr>
                  <a:xfrm>
                    <a:off x="6960096" y="836712"/>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3" name="Rettangolo 132"/>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31" name="Immagine 130"/>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126" name="Gruppo 125"/>
              <p:cNvGrpSpPr/>
              <p:nvPr/>
            </p:nvGrpSpPr>
            <p:grpSpPr>
              <a:xfrm>
                <a:off x="1199456" y="3312679"/>
                <a:ext cx="1612979" cy="764393"/>
                <a:chOff x="2855640" y="2600908"/>
                <a:chExt cx="3168352" cy="1656184"/>
              </a:xfrm>
            </p:grpSpPr>
            <p:sp>
              <p:nvSpPr>
                <p:cNvPr id="128" name="Cubo 127"/>
                <p:cNvSpPr/>
                <p:nvPr/>
              </p:nvSpPr>
              <p:spPr>
                <a:xfrm>
                  <a:off x="2855640" y="2600908"/>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9" name="Parallelogramma 128"/>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27" name="Cubo 126"/>
              <p:cNvSpPr/>
              <p:nvPr/>
            </p:nvSpPr>
            <p:spPr>
              <a:xfrm>
                <a:off x="1199456" y="2747694"/>
                <a:ext cx="1612979" cy="764393"/>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7" name="Gruppo 26"/>
            <p:cNvGrpSpPr/>
            <p:nvPr/>
          </p:nvGrpSpPr>
          <p:grpSpPr>
            <a:xfrm>
              <a:off x="2711624" y="2420888"/>
              <a:ext cx="504056" cy="1800200"/>
              <a:chOff x="3431704" y="4581128"/>
              <a:chExt cx="504056" cy="1800200"/>
            </a:xfrm>
          </p:grpSpPr>
          <p:sp>
            <p:nvSpPr>
              <p:cNvPr id="121" name="Cubo 120"/>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22" name="Connettore diritto 121"/>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Connettore diritto 122"/>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uppo 27"/>
            <p:cNvGrpSpPr/>
            <p:nvPr/>
          </p:nvGrpSpPr>
          <p:grpSpPr>
            <a:xfrm>
              <a:off x="2999656" y="2348880"/>
              <a:ext cx="2016224" cy="1728192"/>
              <a:chOff x="2999656" y="2348880"/>
              <a:chExt cx="2016224" cy="1728192"/>
            </a:xfrm>
          </p:grpSpPr>
          <p:grpSp>
            <p:nvGrpSpPr>
              <p:cNvPr id="107" name="Gruppo 106"/>
              <p:cNvGrpSpPr/>
              <p:nvPr/>
            </p:nvGrpSpPr>
            <p:grpSpPr>
              <a:xfrm>
                <a:off x="3402901" y="2930483"/>
                <a:ext cx="1612979" cy="781010"/>
                <a:chOff x="5879976" y="2600908"/>
                <a:chExt cx="3168352" cy="1692188"/>
              </a:xfrm>
            </p:grpSpPr>
            <p:grpSp>
              <p:nvGrpSpPr>
                <p:cNvPr id="117" name="Gruppo 116"/>
                <p:cNvGrpSpPr/>
                <p:nvPr/>
              </p:nvGrpSpPr>
              <p:grpSpPr>
                <a:xfrm>
                  <a:off x="5879976" y="2600908"/>
                  <a:ext cx="3168352" cy="1656184"/>
                  <a:chOff x="2855640" y="2600908"/>
                  <a:chExt cx="3168352" cy="1656184"/>
                </a:xfrm>
              </p:grpSpPr>
              <p:sp>
                <p:nvSpPr>
                  <p:cNvPr id="119" name="Cubo 118"/>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0" name="Parallelogramma 119"/>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18" name="Immagine 117"/>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108" name="Gruppo 107"/>
              <p:cNvGrpSpPr/>
              <p:nvPr/>
            </p:nvGrpSpPr>
            <p:grpSpPr>
              <a:xfrm>
                <a:off x="3402901" y="2348880"/>
                <a:ext cx="1612979" cy="797627"/>
                <a:chOff x="5663952" y="404664"/>
                <a:chExt cx="3168352" cy="1728192"/>
              </a:xfrm>
            </p:grpSpPr>
            <p:grpSp>
              <p:nvGrpSpPr>
                <p:cNvPr id="113" name="Gruppo 112"/>
                <p:cNvGrpSpPr/>
                <p:nvPr/>
              </p:nvGrpSpPr>
              <p:grpSpPr>
                <a:xfrm>
                  <a:off x="5663952" y="404664"/>
                  <a:ext cx="3168352" cy="1656184"/>
                  <a:chOff x="6960096" y="836712"/>
                  <a:chExt cx="3168352" cy="1656184"/>
                </a:xfrm>
              </p:grpSpPr>
              <p:sp>
                <p:nvSpPr>
                  <p:cNvPr id="115" name="Cubo 114"/>
                  <p:cNvSpPr/>
                  <p:nvPr/>
                </p:nvSpPr>
                <p:spPr>
                  <a:xfrm>
                    <a:off x="6960096" y="836712"/>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6" name="Rettangolo 115"/>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14" name="Immagine 113"/>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109" name="Gruppo 108"/>
              <p:cNvGrpSpPr/>
              <p:nvPr/>
            </p:nvGrpSpPr>
            <p:grpSpPr>
              <a:xfrm>
                <a:off x="2999656" y="3312679"/>
                <a:ext cx="1612979" cy="764393"/>
                <a:chOff x="2855640" y="2600908"/>
                <a:chExt cx="3168352" cy="1656184"/>
              </a:xfrm>
            </p:grpSpPr>
            <p:sp>
              <p:nvSpPr>
                <p:cNvPr id="111" name="Cubo 110"/>
                <p:cNvSpPr/>
                <p:nvPr/>
              </p:nvSpPr>
              <p:spPr>
                <a:xfrm>
                  <a:off x="2855640" y="2600908"/>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2" name="Parallelogramma 111"/>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10" name="Cubo 109"/>
              <p:cNvSpPr/>
              <p:nvPr/>
            </p:nvSpPr>
            <p:spPr>
              <a:xfrm>
                <a:off x="2999656" y="2747694"/>
                <a:ext cx="1612979" cy="764393"/>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9" name="Gruppo 28"/>
            <p:cNvGrpSpPr/>
            <p:nvPr/>
          </p:nvGrpSpPr>
          <p:grpSpPr>
            <a:xfrm>
              <a:off x="4511824" y="2420888"/>
              <a:ext cx="504056" cy="1800200"/>
              <a:chOff x="3431704" y="4581128"/>
              <a:chExt cx="504056" cy="1800200"/>
            </a:xfrm>
          </p:grpSpPr>
          <p:sp>
            <p:nvSpPr>
              <p:cNvPr id="104" name="Cubo 103"/>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05" name="Connettore diritto 104"/>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Connettore diritto 105"/>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uppo 29"/>
            <p:cNvGrpSpPr/>
            <p:nvPr/>
          </p:nvGrpSpPr>
          <p:grpSpPr>
            <a:xfrm>
              <a:off x="4799856" y="2348880"/>
              <a:ext cx="2016224" cy="1728192"/>
              <a:chOff x="4799856" y="2348880"/>
              <a:chExt cx="2016224" cy="1728192"/>
            </a:xfrm>
          </p:grpSpPr>
          <p:grpSp>
            <p:nvGrpSpPr>
              <p:cNvPr id="90" name="Gruppo 89"/>
              <p:cNvGrpSpPr/>
              <p:nvPr/>
            </p:nvGrpSpPr>
            <p:grpSpPr>
              <a:xfrm>
                <a:off x="5203101" y="2930483"/>
                <a:ext cx="1612979" cy="781010"/>
                <a:chOff x="5879976" y="2600908"/>
                <a:chExt cx="3168352" cy="1692188"/>
              </a:xfrm>
            </p:grpSpPr>
            <p:grpSp>
              <p:nvGrpSpPr>
                <p:cNvPr id="100" name="Gruppo 99"/>
                <p:cNvGrpSpPr/>
                <p:nvPr/>
              </p:nvGrpSpPr>
              <p:grpSpPr>
                <a:xfrm>
                  <a:off x="5879976" y="2600908"/>
                  <a:ext cx="3168352" cy="1656184"/>
                  <a:chOff x="2855640" y="2600908"/>
                  <a:chExt cx="3168352" cy="1656184"/>
                </a:xfrm>
              </p:grpSpPr>
              <p:sp>
                <p:nvSpPr>
                  <p:cNvPr id="102" name="Cubo 101"/>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3" name="Parallelogramma 102"/>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01" name="Immagine 100"/>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91" name="Gruppo 90"/>
              <p:cNvGrpSpPr/>
              <p:nvPr/>
            </p:nvGrpSpPr>
            <p:grpSpPr>
              <a:xfrm>
                <a:off x="5203101" y="2348880"/>
                <a:ext cx="1612979" cy="797627"/>
                <a:chOff x="5663952" y="404664"/>
                <a:chExt cx="3168352" cy="1728192"/>
              </a:xfrm>
            </p:grpSpPr>
            <p:grpSp>
              <p:nvGrpSpPr>
                <p:cNvPr id="96" name="Gruppo 95"/>
                <p:cNvGrpSpPr/>
                <p:nvPr/>
              </p:nvGrpSpPr>
              <p:grpSpPr>
                <a:xfrm>
                  <a:off x="5663952" y="404664"/>
                  <a:ext cx="3168352" cy="1656184"/>
                  <a:chOff x="6960096" y="836712"/>
                  <a:chExt cx="3168352" cy="1656184"/>
                </a:xfrm>
              </p:grpSpPr>
              <p:sp>
                <p:nvSpPr>
                  <p:cNvPr id="98" name="Cubo 97"/>
                  <p:cNvSpPr/>
                  <p:nvPr/>
                </p:nvSpPr>
                <p:spPr>
                  <a:xfrm>
                    <a:off x="6960096" y="836712"/>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9" name="Rettangolo 98"/>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97" name="Immagine 96"/>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92" name="Gruppo 91"/>
              <p:cNvGrpSpPr/>
              <p:nvPr/>
            </p:nvGrpSpPr>
            <p:grpSpPr>
              <a:xfrm>
                <a:off x="4799856" y="3312679"/>
                <a:ext cx="1612979" cy="764393"/>
                <a:chOff x="2855640" y="2600908"/>
                <a:chExt cx="3168352" cy="1656184"/>
              </a:xfrm>
            </p:grpSpPr>
            <p:sp>
              <p:nvSpPr>
                <p:cNvPr id="94" name="Cubo 93"/>
                <p:cNvSpPr/>
                <p:nvPr/>
              </p:nvSpPr>
              <p:spPr>
                <a:xfrm>
                  <a:off x="2855640" y="2600908"/>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5" name="Parallelogramma 94"/>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93" name="Cubo 92"/>
              <p:cNvSpPr/>
              <p:nvPr/>
            </p:nvSpPr>
            <p:spPr>
              <a:xfrm>
                <a:off x="4799856" y="2747694"/>
                <a:ext cx="1612979" cy="764393"/>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1" name="Gruppo 30"/>
            <p:cNvGrpSpPr/>
            <p:nvPr/>
          </p:nvGrpSpPr>
          <p:grpSpPr>
            <a:xfrm>
              <a:off x="6312024" y="2420888"/>
              <a:ext cx="504056" cy="1800200"/>
              <a:chOff x="3431704" y="4581128"/>
              <a:chExt cx="504056" cy="1800200"/>
            </a:xfrm>
          </p:grpSpPr>
          <p:sp>
            <p:nvSpPr>
              <p:cNvPr id="87" name="Cubo 86"/>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88" name="Connettore diritto 87"/>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nettore diritto 88"/>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Cubo 31"/>
            <p:cNvSpPr/>
            <p:nvPr/>
          </p:nvSpPr>
          <p:spPr>
            <a:xfrm>
              <a:off x="6600056" y="2492896"/>
              <a:ext cx="504056" cy="1368152"/>
            </a:xfrm>
            <a:prstGeom prst="cube">
              <a:avLst>
                <a:gd name="adj" fmla="val 70046"/>
              </a:avLst>
            </a:prstGeom>
            <a:solidFill>
              <a:schemeClr val="tx1">
                <a:lumMod val="85000"/>
                <a:lumOff val="15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 name="Cubo 32"/>
            <p:cNvSpPr/>
            <p:nvPr/>
          </p:nvSpPr>
          <p:spPr>
            <a:xfrm>
              <a:off x="6672064" y="2780928"/>
              <a:ext cx="504056" cy="936104"/>
            </a:xfrm>
            <a:prstGeom prst="cube">
              <a:avLst>
                <a:gd name="adj" fmla="val 67901"/>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34" name="Gruppo 33"/>
            <p:cNvGrpSpPr/>
            <p:nvPr/>
          </p:nvGrpSpPr>
          <p:grpSpPr>
            <a:xfrm>
              <a:off x="9163541" y="2930483"/>
              <a:ext cx="1612979" cy="781010"/>
              <a:chOff x="5879976" y="2600908"/>
              <a:chExt cx="3168352" cy="1692188"/>
            </a:xfrm>
          </p:grpSpPr>
          <p:grpSp>
            <p:nvGrpSpPr>
              <p:cNvPr id="83" name="Gruppo 82"/>
              <p:cNvGrpSpPr/>
              <p:nvPr/>
            </p:nvGrpSpPr>
            <p:grpSpPr>
              <a:xfrm>
                <a:off x="5879976" y="2600908"/>
                <a:ext cx="3168352" cy="1656184"/>
                <a:chOff x="2855640" y="2600908"/>
                <a:chExt cx="3168352" cy="1656184"/>
              </a:xfrm>
            </p:grpSpPr>
            <p:sp>
              <p:nvSpPr>
                <p:cNvPr id="85" name="Cubo 84"/>
                <p:cNvSpPr/>
                <p:nvPr/>
              </p:nvSpPr>
              <p:spPr>
                <a:xfrm>
                  <a:off x="2855640" y="2600908"/>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6" name="Parallelogramma 85"/>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84" name="Immagine 83"/>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a:ln>
                <a:solidFill>
                  <a:srgbClr val="002060"/>
                </a:solidFill>
              </a:ln>
            </p:spPr>
          </p:pic>
        </p:grpSp>
        <p:grpSp>
          <p:nvGrpSpPr>
            <p:cNvPr id="35" name="Gruppo 34"/>
            <p:cNvGrpSpPr/>
            <p:nvPr/>
          </p:nvGrpSpPr>
          <p:grpSpPr>
            <a:xfrm>
              <a:off x="9163541" y="2348880"/>
              <a:ext cx="1612979" cy="797627"/>
              <a:chOff x="5663952" y="404664"/>
              <a:chExt cx="3168352" cy="1728192"/>
            </a:xfrm>
          </p:grpSpPr>
          <p:grpSp>
            <p:nvGrpSpPr>
              <p:cNvPr id="79" name="Gruppo 78"/>
              <p:cNvGrpSpPr/>
              <p:nvPr/>
            </p:nvGrpSpPr>
            <p:grpSpPr>
              <a:xfrm>
                <a:off x="5663952" y="404664"/>
                <a:ext cx="3168352" cy="1656184"/>
                <a:chOff x="6960096" y="836712"/>
                <a:chExt cx="3168352" cy="1656184"/>
              </a:xfrm>
            </p:grpSpPr>
            <p:sp>
              <p:nvSpPr>
                <p:cNvPr id="81" name="Cubo 80"/>
                <p:cNvSpPr/>
                <p:nvPr/>
              </p:nvSpPr>
              <p:spPr>
                <a:xfrm>
                  <a:off x="6960096" y="836712"/>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2" name="Rettangolo 81"/>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80" name="Immagine 79"/>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sp>
          <p:nvSpPr>
            <p:cNvPr id="36" name="CasellaDiTesto 35"/>
            <p:cNvSpPr txBox="1"/>
            <p:nvPr/>
          </p:nvSpPr>
          <p:spPr>
            <a:xfrm>
              <a:off x="1775712" y="1348996"/>
              <a:ext cx="3624409" cy="1014298"/>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L</a:t>
              </a:r>
              <a:r>
                <a:rPr lang="it-IT" sz="1350" baseline="-25000" dirty="0" err="1">
                  <a:latin typeface="Times New Roman" panose="02020603050405020304" pitchFamily="18" charset="0"/>
                  <a:cs typeface="Times New Roman" panose="02020603050405020304" pitchFamily="18" charset="0"/>
                </a:rPr>
                <a:t>mod</a:t>
              </a:r>
              <a:r>
                <a:rPr lang="it-IT" sz="1350" dirty="0">
                  <a:latin typeface="Times New Roman" panose="02020603050405020304" pitchFamily="18" charset="0"/>
                  <a:cs typeface="Times New Roman" panose="02020603050405020304" pitchFamily="18" charset="0"/>
                </a:rPr>
                <a:t>=2.8 m</a:t>
              </a:r>
            </a:p>
          </p:txBody>
        </p:sp>
        <p:sp>
          <p:nvSpPr>
            <p:cNvPr id="37" name="CasellaDiTesto 36"/>
            <p:cNvSpPr txBox="1"/>
            <p:nvPr/>
          </p:nvSpPr>
          <p:spPr>
            <a:xfrm>
              <a:off x="4530835" y="1501238"/>
              <a:ext cx="3724397" cy="1014298"/>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L</a:t>
              </a:r>
              <a:r>
                <a:rPr lang="it-IT" sz="1350" baseline="-25000" dirty="0" err="1">
                  <a:latin typeface="Times New Roman" panose="02020603050405020304" pitchFamily="18" charset="0"/>
                  <a:cs typeface="Times New Roman" panose="02020603050405020304" pitchFamily="18" charset="0"/>
                </a:rPr>
                <a:t>drift</a:t>
              </a:r>
              <a:r>
                <a:rPr lang="it-IT" sz="1350" dirty="0">
                  <a:latin typeface="Times New Roman" panose="02020603050405020304" pitchFamily="18" charset="0"/>
                  <a:cs typeface="Times New Roman" panose="02020603050405020304" pitchFamily="18" charset="0"/>
                </a:rPr>
                <a:t>=56 cm</a:t>
              </a:r>
            </a:p>
          </p:txBody>
        </p:sp>
        <p:cxnSp>
          <p:nvCxnSpPr>
            <p:cNvPr id="38" name="Connettore 2 37"/>
            <p:cNvCxnSpPr>
              <a:stCxn id="36" idx="2"/>
              <a:endCxn id="132" idx="0"/>
            </p:cNvCxnSpPr>
            <p:nvPr/>
          </p:nvCxnSpPr>
          <p:spPr>
            <a:xfrm flipH="1" flipV="1">
              <a:off x="2565213" y="2348882"/>
              <a:ext cx="1022705" cy="14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p:cNvCxnSpPr/>
            <p:nvPr/>
          </p:nvCxnSpPr>
          <p:spPr>
            <a:xfrm>
              <a:off x="5159896" y="2204864"/>
              <a:ext cx="5643" cy="2787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Cubo 39"/>
            <p:cNvSpPr/>
            <p:nvPr/>
          </p:nvSpPr>
          <p:spPr>
            <a:xfrm>
              <a:off x="8112224" y="3212976"/>
              <a:ext cx="3024336" cy="144016"/>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41" name="Gruppo 40"/>
            <p:cNvGrpSpPr/>
            <p:nvPr/>
          </p:nvGrpSpPr>
          <p:grpSpPr>
            <a:xfrm>
              <a:off x="6888088" y="2348880"/>
              <a:ext cx="2016224" cy="1728192"/>
              <a:chOff x="6888088" y="2348880"/>
              <a:chExt cx="2016224" cy="1728192"/>
            </a:xfrm>
          </p:grpSpPr>
          <p:grpSp>
            <p:nvGrpSpPr>
              <p:cNvPr id="65" name="Gruppo 64"/>
              <p:cNvGrpSpPr/>
              <p:nvPr/>
            </p:nvGrpSpPr>
            <p:grpSpPr>
              <a:xfrm>
                <a:off x="7291333" y="2930483"/>
                <a:ext cx="1612979" cy="781010"/>
                <a:chOff x="5879976" y="2600908"/>
                <a:chExt cx="3168352" cy="1692188"/>
              </a:xfrm>
            </p:grpSpPr>
            <p:grpSp>
              <p:nvGrpSpPr>
                <p:cNvPr id="75" name="Gruppo 74"/>
                <p:cNvGrpSpPr/>
                <p:nvPr/>
              </p:nvGrpSpPr>
              <p:grpSpPr>
                <a:xfrm>
                  <a:off x="5879976" y="2600908"/>
                  <a:ext cx="3168352" cy="1656184"/>
                  <a:chOff x="2855640" y="2600908"/>
                  <a:chExt cx="3168352" cy="1656184"/>
                </a:xfrm>
              </p:grpSpPr>
              <p:sp>
                <p:nvSpPr>
                  <p:cNvPr id="77" name="Cubo 76"/>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8" name="Parallelogramma 77"/>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76" name="Immagine 75"/>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66" name="Gruppo 65"/>
              <p:cNvGrpSpPr/>
              <p:nvPr/>
            </p:nvGrpSpPr>
            <p:grpSpPr>
              <a:xfrm>
                <a:off x="7291333" y="2348880"/>
                <a:ext cx="1612979" cy="797627"/>
                <a:chOff x="5663952" y="404664"/>
                <a:chExt cx="3168352" cy="1728192"/>
              </a:xfrm>
            </p:grpSpPr>
            <p:grpSp>
              <p:nvGrpSpPr>
                <p:cNvPr id="71" name="Gruppo 70"/>
                <p:cNvGrpSpPr/>
                <p:nvPr/>
              </p:nvGrpSpPr>
              <p:grpSpPr>
                <a:xfrm>
                  <a:off x="5663952" y="404664"/>
                  <a:ext cx="3168352" cy="1656184"/>
                  <a:chOff x="6960096" y="836712"/>
                  <a:chExt cx="3168352" cy="1656184"/>
                </a:xfrm>
              </p:grpSpPr>
              <p:sp>
                <p:nvSpPr>
                  <p:cNvPr id="73" name="Cubo 72"/>
                  <p:cNvSpPr/>
                  <p:nvPr/>
                </p:nvSpPr>
                <p:spPr>
                  <a:xfrm>
                    <a:off x="6960096" y="836712"/>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4" name="Rettangolo 73"/>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72" name="Immagine 71"/>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67" name="Gruppo 66"/>
              <p:cNvGrpSpPr/>
              <p:nvPr/>
            </p:nvGrpSpPr>
            <p:grpSpPr>
              <a:xfrm>
                <a:off x="6888088" y="3312679"/>
                <a:ext cx="1612979" cy="764393"/>
                <a:chOff x="2855640" y="2600908"/>
                <a:chExt cx="3168352" cy="1656184"/>
              </a:xfrm>
            </p:grpSpPr>
            <p:sp>
              <p:nvSpPr>
                <p:cNvPr id="69" name="Cubo 68"/>
                <p:cNvSpPr/>
                <p:nvPr/>
              </p:nvSpPr>
              <p:spPr>
                <a:xfrm>
                  <a:off x="2855640" y="2600908"/>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0" name="Parallelogramma 69"/>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68" name="Cubo 67"/>
              <p:cNvSpPr/>
              <p:nvPr/>
            </p:nvSpPr>
            <p:spPr>
              <a:xfrm>
                <a:off x="6888088" y="2747694"/>
                <a:ext cx="1612979" cy="764393"/>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2" name="Gruppo 41"/>
            <p:cNvGrpSpPr/>
            <p:nvPr/>
          </p:nvGrpSpPr>
          <p:grpSpPr>
            <a:xfrm>
              <a:off x="8400256" y="2420888"/>
              <a:ext cx="504056" cy="1800200"/>
              <a:chOff x="3431704" y="4581128"/>
              <a:chExt cx="504056" cy="1800200"/>
            </a:xfrm>
          </p:grpSpPr>
          <p:sp>
            <p:nvSpPr>
              <p:cNvPr id="62" name="Cubo 61"/>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3" name="Connettore diritto 62"/>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ttore diritto 63"/>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uppo 42"/>
            <p:cNvGrpSpPr/>
            <p:nvPr/>
          </p:nvGrpSpPr>
          <p:grpSpPr>
            <a:xfrm>
              <a:off x="8760296" y="3312679"/>
              <a:ext cx="1612979" cy="764393"/>
              <a:chOff x="2855640" y="2600908"/>
              <a:chExt cx="3168352" cy="1656184"/>
            </a:xfrm>
          </p:grpSpPr>
          <p:sp>
            <p:nvSpPr>
              <p:cNvPr id="60" name="Cubo 59"/>
              <p:cNvSpPr/>
              <p:nvPr/>
            </p:nvSpPr>
            <p:spPr>
              <a:xfrm>
                <a:off x="2855640" y="2600908"/>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1" name="Parallelogramma 60"/>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44" name="Cubo 43"/>
            <p:cNvSpPr/>
            <p:nvPr/>
          </p:nvSpPr>
          <p:spPr>
            <a:xfrm>
              <a:off x="8760296" y="2747694"/>
              <a:ext cx="1612979" cy="764393"/>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45" name="Connettore 2 44"/>
            <p:cNvCxnSpPr/>
            <p:nvPr/>
          </p:nvCxnSpPr>
          <p:spPr>
            <a:xfrm>
              <a:off x="2783632" y="3017212"/>
              <a:ext cx="5643" cy="8235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p:cNvCxnSpPr/>
            <p:nvPr/>
          </p:nvCxnSpPr>
          <p:spPr>
            <a:xfrm flipV="1">
              <a:off x="4583832" y="3048699"/>
              <a:ext cx="5643" cy="7606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ttore 2 46"/>
            <p:cNvCxnSpPr/>
            <p:nvPr/>
          </p:nvCxnSpPr>
          <p:spPr>
            <a:xfrm>
              <a:off x="6384032" y="3017212"/>
              <a:ext cx="5643" cy="8235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flipV="1">
              <a:off x="8472264" y="3012695"/>
              <a:ext cx="5643" cy="83260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331148" y="4241606"/>
              <a:ext cx="2647191" cy="1950575"/>
            </a:xfrm>
            <a:prstGeom prst="rect">
              <a:avLst/>
            </a:prstGeom>
            <a:noFill/>
          </p:spPr>
          <p:txBody>
            <a:bodyPr wrap="square" rtlCol="0">
              <a:spAutoFit/>
            </a:bodyPr>
            <a:lstStyle/>
            <a:p>
              <a:r>
                <a:rPr lang="it-IT" sz="1050" dirty="0" err="1">
                  <a:latin typeface="Times New Roman" panose="02020603050405020304" pitchFamily="18" charset="0"/>
                  <a:cs typeface="Times New Roman" panose="02020603050405020304" pitchFamily="18" charset="0"/>
                </a:rPr>
                <a:t>Undulator</a:t>
              </a:r>
              <a:r>
                <a:rPr lang="it-IT" sz="1050" dirty="0">
                  <a:latin typeface="Times New Roman" panose="02020603050405020304" pitchFamily="18" charset="0"/>
                  <a:cs typeface="Times New Roman" panose="02020603050405020304" pitchFamily="18" charset="0"/>
                </a:rPr>
                <a:t> </a:t>
              </a:r>
            </a:p>
            <a:p>
              <a:r>
                <a:rPr lang="it-IT" sz="1050" dirty="0">
                  <a:latin typeface="Times New Roman" panose="02020603050405020304" pitchFamily="18" charset="0"/>
                  <a:cs typeface="Times New Roman" panose="02020603050405020304" pitchFamily="18" charset="0"/>
                </a:rPr>
                <a:t>  </a:t>
              </a:r>
              <a:r>
                <a:rPr lang="it-IT" sz="1050" dirty="0" err="1">
                  <a:latin typeface="Times New Roman" panose="02020603050405020304" pitchFamily="18" charset="0"/>
                  <a:cs typeface="Times New Roman" panose="02020603050405020304" pitchFamily="18" charset="0"/>
                </a:rPr>
                <a:t>module</a:t>
              </a:r>
              <a:endParaRPr lang="it-IT" sz="1050" dirty="0">
                <a:latin typeface="Times New Roman" panose="02020603050405020304" pitchFamily="18" charset="0"/>
                <a:cs typeface="Times New Roman" panose="02020603050405020304" pitchFamily="18" charset="0"/>
              </a:endParaRPr>
            </a:p>
          </p:txBody>
        </p:sp>
        <p:cxnSp>
          <p:nvCxnSpPr>
            <p:cNvPr id="50" name="Connettore 2 49"/>
            <p:cNvCxnSpPr>
              <a:stCxn id="49" idx="0"/>
            </p:cNvCxnSpPr>
            <p:nvPr/>
          </p:nvCxnSpPr>
          <p:spPr>
            <a:xfrm flipV="1">
              <a:off x="992449" y="4149087"/>
              <a:ext cx="726140" cy="925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CasellaDiTesto 50"/>
            <p:cNvSpPr txBox="1"/>
            <p:nvPr/>
          </p:nvSpPr>
          <p:spPr>
            <a:xfrm>
              <a:off x="2279574" y="4509122"/>
              <a:ext cx="3677342" cy="1014298"/>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Quadrupole</a:t>
              </a:r>
            </a:p>
          </p:txBody>
        </p:sp>
        <p:cxnSp>
          <p:nvCxnSpPr>
            <p:cNvPr id="52" name="Connettore 2 51"/>
            <p:cNvCxnSpPr/>
            <p:nvPr/>
          </p:nvCxnSpPr>
          <p:spPr>
            <a:xfrm flipH="1" flipV="1">
              <a:off x="2855640" y="4293096"/>
              <a:ext cx="3162" cy="2160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p:cNvCxnSpPr/>
            <p:nvPr/>
          </p:nvCxnSpPr>
          <p:spPr>
            <a:xfrm flipV="1">
              <a:off x="6672064" y="3933056"/>
              <a:ext cx="0" cy="3600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CasellaDiTesto 53"/>
            <p:cNvSpPr txBox="1"/>
            <p:nvPr/>
          </p:nvSpPr>
          <p:spPr>
            <a:xfrm>
              <a:off x="5503235" y="4089365"/>
              <a:ext cx="2018658" cy="1014298"/>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BPM</a:t>
              </a:r>
            </a:p>
          </p:txBody>
        </p:sp>
        <p:cxnSp>
          <p:nvCxnSpPr>
            <p:cNvPr id="55" name="Connettore 2 54"/>
            <p:cNvCxnSpPr/>
            <p:nvPr/>
          </p:nvCxnSpPr>
          <p:spPr>
            <a:xfrm flipH="1" flipV="1">
              <a:off x="6816081" y="3933059"/>
              <a:ext cx="469881" cy="7652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CasellaDiTesto 55"/>
            <p:cNvSpPr txBox="1"/>
            <p:nvPr/>
          </p:nvSpPr>
          <p:spPr>
            <a:xfrm>
              <a:off x="6151498" y="4698335"/>
              <a:ext cx="4047902" cy="1014298"/>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Phase</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Shifter</a:t>
              </a:r>
              <a:endParaRPr lang="it-IT" sz="1350" dirty="0">
                <a:latin typeface="Times New Roman" panose="02020603050405020304" pitchFamily="18" charset="0"/>
                <a:cs typeface="Times New Roman" panose="02020603050405020304" pitchFamily="18" charset="0"/>
              </a:endParaRPr>
            </a:p>
          </p:txBody>
        </p:sp>
        <p:sp>
          <p:nvSpPr>
            <p:cNvPr id="57" name="CasellaDiTesto 56"/>
            <p:cNvSpPr txBox="1"/>
            <p:nvPr/>
          </p:nvSpPr>
          <p:spPr>
            <a:xfrm>
              <a:off x="7123898" y="1044509"/>
              <a:ext cx="3642095" cy="1716505"/>
            </a:xfrm>
            <a:prstGeom prst="rect">
              <a:avLst/>
            </a:prstGeom>
            <a:noFill/>
          </p:spPr>
          <p:txBody>
            <a:bodyPr wrap="square" rtlCol="0">
              <a:spAutoFit/>
            </a:bodyPr>
            <a:lstStyle/>
            <a:p>
              <a:r>
                <a:rPr lang="it-IT" sz="1350" dirty="0" err="1">
                  <a:latin typeface="Times New Roman" panose="02020603050405020304" pitchFamily="18" charset="0"/>
                  <a:cs typeface="Times New Roman" panose="02020603050405020304" pitchFamily="18" charset="0"/>
                </a:rPr>
                <a:t>L</a:t>
              </a:r>
              <a:r>
                <a:rPr lang="it-IT" sz="1350" baseline="-25000" dirty="0" err="1">
                  <a:latin typeface="Times New Roman" panose="02020603050405020304" pitchFamily="18" charset="0"/>
                  <a:cs typeface="Times New Roman" panose="02020603050405020304" pitchFamily="18" charset="0"/>
                </a:rPr>
                <a:t>quad</a:t>
              </a:r>
              <a:r>
                <a:rPr lang="it-IT" sz="1350" dirty="0">
                  <a:latin typeface="Times New Roman" panose="02020603050405020304" pitchFamily="18" charset="0"/>
                  <a:cs typeface="Times New Roman" panose="02020603050405020304" pitchFamily="18" charset="0"/>
                </a:rPr>
                <a:t>=20 cm</a:t>
              </a:r>
            </a:p>
          </p:txBody>
        </p:sp>
        <p:cxnSp>
          <p:nvCxnSpPr>
            <p:cNvPr id="58" name="Connettore 2 57"/>
            <p:cNvCxnSpPr/>
            <p:nvPr/>
          </p:nvCxnSpPr>
          <p:spPr>
            <a:xfrm flipV="1">
              <a:off x="10776520" y="3429000"/>
              <a:ext cx="0" cy="7920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CasellaDiTesto 58"/>
            <p:cNvSpPr txBox="1"/>
            <p:nvPr/>
          </p:nvSpPr>
          <p:spPr>
            <a:xfrm>
              <a:off x="10056441" y="4221089"/>
              <a:ext cx="2318633" cy="1716505"/>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Beam</a:t>
              </a:r>
              <a:r>
                <a:rPr lang="it-IT" sz="1350" dirty="0">
                  <a:latin typeface="Times New Roman" panose="02020603050405020304" pitchFamily="18" charset="0"/>
                  <a:cs typeface="Times New Roman" panose="02020603050405020304" pitchFamily="18" charset="0"/>
                </a:rPr>
                <a:t> </a:t>
              </a:r>
            </a:p>
            <a:p>
              <a:r>
                <a:rPr lang="it-IT" sz="1350" dirty="0">
                  <a:latin typeface="Times New Roman" panose="02020603050405020304" pitchFamily="18" charset="0"/>
                  <a:cs typeface="Times New Roman" panose="02020603050405020304" pitchFamily="18" charset="0"/>
                </a:rPr>
                <a:t>pipe</a:t>
              </a:r>
            </a:p>
          </p:txBody>
        </p:sp>
      </p:grpSp>
      <p:grpSp>
        <p:nvGrpSpPr>
          <p:cNvPr id="138" name="Gruppo 137"/>
          <p:cNvGrpSpPr/>
          <p:nvPr/>
        </p:nvGrpSpPr>
        <p:grpSpPr>
          <a:xfrm>
            <a:off x="5328084" y="4023066"/>
            <a:ext cx="3859857" cy="1493136"/>
            <a:chOff x="-1061441" y="1098547"/>
            <a:chExt cx="14647253" cy="5442930"/>
          </a:xfrm>
        </p:grpSpPr>
        <p:grpSp>
          <p:nvGrpSpPr>
            <p:cNvPr id="139" name="Gruppo 138"/>
            <p:cNvGrpSpPr/>
            <p:nvPr/>
          </p:nvGrpSpPr>
          <p:grpSpPr>
            <a:xfrm>
              <a:off x="1199456" y="2348880"/>
              <a:ext cx="2016224" cy="1728192"/>
              <a:chOff x="1199456" y="2348880"/>
              <a:chExt cx="2016224" cy="1728192"/>
            </a:xfrm>
          </p:grpSpPr>
          <p:grpSp>
            <p:nvGrpSpPr>
              <p:cNvPr id="238" name="Gruppo 237"/>
              <p:cNvGrpSpPr/>
              <p:nvPr/>
            </p:nvGrpSpPr>
            <p:grpSpPr>
              <a:xfrm>
                <a:off x="1602701" y="2930483"/>
                <a:ext cx="1612979" cy="781010"/>
                <a:chOff x="5879976" y="2600908"/>
                <a:chExt cx="3168352" cy="1692188"/>
              </a:xfrm>
            </p:grpSpPr>
            <p:grpSp>
              <p:nvGrpSpPr>
                <p:cNvPr id="248" name="Gruppo 247"/>
                <p:cNvGrpSpPr/>
                <p:nvPr/>
              </p:nvGrpSpPr>
              <p:grpSpPr>
                <a:xfrm>
                  <a:off x="5879976" y="2600908"/>
                  <a:ext cx="3168352" cy="1656184"/>
                  <a:chOff x="2855640" y="2600908"/>
                  <a:chExt cx="3168352" cy="1656184"/>
                </a:xfrm>
              </p:grpSpPr>
              <p:sp>
                <p:nvSpPr>
                  <p:cNvPr id="250" name="Cubo 249"/>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1" name="Parallelogramma 250"/>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249" name="Immagine 248"/>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239" name="Gruppo 238"/>
              <p:cNvGrpSpPr/>
              <p:nvPr/>
            </p:nvGrpSpPr>
            <p:grpSpPr>
              <a:xfrm>
                <a:off x="1602701" y="2348880"/>
                <a:ext cx="1612979" cy="797627"/>
                <a:chOff x="5663952" y="404664"/>
                <a:chExt cx="3168352" cy="1728192"/>
              </a:xfrm>
            </p:grpSpPr>
            <p:grpSp>
              <p:nvGrpSpPr>
                <p:cNvPr id="244" name="Gruppo 243"/>
                <p:cNvGrpSpPr/>
                <p:nvPr/>
              </p:nvGrpSpPr>
              <p:grpSpPr>
                <a:xfrm>
                  <a:off x="5663952" y="404664"/>
                  <a:ext cx="3168352" cy="1656184"/>
                  <a:chOff x="6960096" y="836712"/>
                  <a:chExt cx="3168352" cy="1656184"/>
                </a:xfrm>
              </p:grpSpPr>
              <p:sp>
                <p:nvSpPr>
                  <p:cNvPr id="246" name="Cubo 245"/>
                  <p:cNvSpPr/>
                  <p:nvPr/>
                </p:nvSpPr>
                <p:spPr>
                  <a:xfrm>
                    <a:off x="6960096" y="836712"/>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47" name="Rettangolo 246"/>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245" name="Immagine 244"/>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240" name="Gruppo 239"/>
              <p:cNvGrpSpPr/>
              <p:nvPr/>
            </p:nvGrpSpPr>
            <p:grpSpPr>
              <a:xfrm>
                <a:off x="1199456" y="3312679"/>
                <a:ext cx="1612979" cy="764393"/>
                <a:chOff x="2855640" y="2600908"/>
                <a:chExt cx="3168352" cy="1656184"/>
              </a:xfrm>
            </p:grpSpPr>
            <p:sp>
              <p:nvSpPr>
                <p:cNvPr id="242" name="Cubo 241"/>
                <p:cNvSpPr/>
                <p:nvPr/>
              </p:nvSpPr>
              <p:spPr>
                <a:xfrm>
                  <a:off x="2855640" y="2600908"/>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43" name="Parallelogramma 242"/>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241" name="Cubo 240"/>
              <p:cNvSpPr/>
              <p:nvPr/>
            </p:nvSpPr>
            <p:spPr>
              <a:xfrm>
                <a:off x="1199456" y="2747694"/>
                <a:ext cx="1612979" cy="764393"/>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40" name="Gruppo 139"/>
            <p:cNvGrpSpPr/>
            <p:nvPr/>
          </p:nvGrpSpPr>
          <p:grpSpPr>
            <a:xfrm>
              <a:off x="2711624" y="2420888"/>
              <a:ext cx="504056" cy="1800200"/>
              <a:chOff x="3431704" y="4581128"/>
              <a:chExt cx="504056" cy="1800200"/>
            </a:xfrm>
          </p:grpSpPr>
          <p:sp>
            <p:nvSpPr>
              <p:cNvPr id="235" name="Cubo 234"/>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236" name="Connettore diritto 235"/>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Connettore diritto 236"/>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 name="Gruppo 140"/>
            <p:cNvGrpSpPr/>
            <p:nvPr/>
          </p:nvGrpSpPr>
          <p:grpSpPr>
            <a:xfrm>
              <a:off x="2999656" y="2348880"/>
              <a:ext cx="2016224" cy="1728192"/>
              <a:chOff x="2999656" y="2348880"/>
              <a:chExt cx="2016224" cy="1728192"/>
            </a:xfrm>
          </p:grpSpPr>
          <p:grpSp>
            <p:nvGrpSpPr>
              <p:cNvPr id="221" name="Gruppo 220"/>
              <p:cNvGrpSpPr/>
              <p:nvPr/>
            </p:nvGrpSpPr>
            <p:grpSpPr>
              <a:xfrm>
                <a:off x="3402901" y="2930483"/>
                <a:ext cx="1612979" cy="781010"/>
                <a:chOff x="5879976" y="2600908"/>
                <a:chExt cx="3168352" cy="1692188"/>
              </a:xfrm>
            </p:grpSpPr>
            <p:grpSp>
              <p:nvGrpSpPr>
                <p:cNvPr id="231" name="Gruppo 230"/>
                <p:cNvGrpSpPr/>
                <p:nvPr/>
              </p:nvGrpSpPr>
              <p:grpSpPr>
                <a:xfrm>
                  <a:off x="5879976" y="2600908"/>
                  <a:ext cx="3168352" cy="1656184"/>
                  <a:chOff x="2855640" y="2600908"/>
                  <a:chExt cx="3168352" cy="1656184"/>
                </a:xfrm>
              </p:grpSpPr>
              <p:sp>
                <p:nvSpPr>
                  <p:cNvPr id="233" name="Cubo 232"/>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4" name="Parallelogramma 233"/>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232" name="Immagine 231"/>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222" name="Gruppo 221"/>
              <p:cNvGrpSpPr/>
              <p:nvPr/>
            </p:nvGrpSpPr>
            <p:grpSpPr>
              <a:xfrm>
                <a:off x="3402901" y="2348880"/>
                <a:ext cx="1612979" cy="797627"/>
                <a:chOff x="5663952" y="404664"/>
                <a:chExt cx="3168352" cy="1728192"/>
              </a:xfrm>
            </p:grpSpPr>
            <p:grpSp>
              <p:nvGrpSpPr>
                <p:cNvPr id="227" name="Gruppo 226"/>
                <p:cNvGrpSpPr/>
                <p:nvPr/>
              </p:nvGrpSpPr>
              <p:grpSpPr>
                <a:xfrm>
                  <a:off x="5663952" y="404664"/>
                  <a:ext cx="3168352" cy="1656184"/>
                  <a:chOff x="6960096" y="836712"/>
                  <a:chExt cx="3168352" cy="1656184"/>
                </a:xfrm>
              </p:grpSpPr>
              <p:sp>
                <p:nvSpPr>
                  <p:cNvPr id="229" name="Cubo 228"/>
                  <p:cNvSpPr/>
                  <p:nvPr/>
                </p:nvSpPr>
                <p:spPr>
                  <a:xfrm>
                    <a:off x="6960096" y="836712"/>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0" name="Rettangolo 229"/>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228" name="Immagine 227"/>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223" name="Gruppo 222"/>
              <p:cNvGrpSpPr/>
              <p:nvPr/>
            </p:nvGrpSpPr>
            <p:grpSpPr>
              <a:xfrm>
                <a:off x="2999656" y="3312679"/>
                <a:ext cx="1612979" cy="764393"/>
                <a:chOff x="2855640" y="2600908"/>
                <a:chExt cx="3168352" cy="1656184"/>
              </a:xfrm>
            </p:grpSpPr>
            <p:sp>
              <p:nvSpPr>
                <p:cNvPr id="225" name="Cubo 224"/>
                <p:cNvSpPr/>
                <p:nvPr/>
              </p:nvSpPr>
              <p:spPr>
                <a:xfrm>
                  <a:off x="2855640" y="2600908"/>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26" name="Parallelogramma 225"/>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224" name="Cubo 223"/>
              <p:cNvSpPr/>
              <p:nvPr/>
            </p:nvSpPr>
            <p:spPr>
              <a:xfrm>
                <a:off x="2999656" y="2747694"/>
                <a:ext cx="1612979" cy="764393"/>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42" name="Gruppo 141"/>
            <p:cNvGrpSpPr/>
            <p:nvPr/>
          </p:nvGrpSpPr>
          <p:grpSpPr>
            <a:xfrm>
              <a:off x="4511824" y="2420888"/>
              <a:ext cx="504056" cy="1800200"/>
              <a:chOff x="3431704" y="4581128"/>
              <a:chExt cx="504056" cy="1800200"/>
            </a:xfrm>
          </p:grpSpPr>
          <p:sp>
            <p:nvSpPr>
              <p:cNvPr id="218" name="Cubo 217"/>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219" name="Connettore diritto 218"/>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Connettore diritto 219"/>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Gruppo 142"/>
            <p:cNvGrpSpPr/>
            <p:nvPr/>
          </p:nvGrpSpPr>
          <p:grpSpPr>
            <a:xfrm>
              <a:off x="4799856" y="2348880"/>
              <a:ext cx="2016224" cy="1728192"/>
              <a:chOff x="4799856" y="2348880"/>
              <a:chExt cx="2016224" cy="1728192"/>
            </a:xfrm>
          </p:grpSpPr>
          <p:grpSp>
            <p:nvGrpSpPr>
              <p:cNvPr id="204" name="Gruppo 203"/>
              <p:cNvGrpSpPr/>
              <p:nvPr/>
            </p:nvGrpSpPr>
            <p:grpSpPr>
              <a:xfrm>
                <a:off x="5203101" y="2930483"/>
                <a:ext cx="1612979" cy="781010"/>
                <a:chOff x="5879976" y="2600908"/>
                <a:chExt cx="3168352" cy="1692188"/>
              </a:xfrm>
            </p:grpSpPr>
            <p:grpSp>
              <p:nvGrpSpPr>
                <p:cNvPr id="214" name="Gruppo 213"/>
                <p:cNvGrpSpPr/>
                <p:nvPr/>
              </p:nvGrpSpPr>
              <p:grpSpPr>
                <a:xfrm>
                  <a:off x="5879976" y="2600908"/>
                  <a:ext cx="3168352" cy="1656184"/>
                  <a:chOff x="2855640" y="2600908"/>
                  <a:chExt cx="3168352" cy="1656184"/>
                </a:xfrm>
              </p:grpSpPr>
              <p:sp>
                <p:nvSpPr>
                  <p:cNvPr id="216" name="Cubo 215"/>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17" name="Parallelogramma 216"/>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215" name="Immagine 214"/>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205" name="Gruppo 204"/>
              <p:cNvGrpSpPr/>
              <p:nvPr/>
            </p:nvGrpSpPr>
            <p:grpSpPr>
              <a:xfrm>
                <a:off x="5203101" y="2348880"/>
                <a:ext cx="1612979" cy="797627"/>
                <a:chOff x="5663952" y="404664"/>
                <a:chExt cx="3168352" cy="1728192"/>
              </a:xfrm>
            </p:grpSpPr>
            <p:grpSp>
              <p:nvGrpSpPr>
                <p:cNvPr id="210" name="Gruppo 209"/>
                <p:cNvGrpSpPr/>
                <p:nvPr/>
              </p:nvGrpSpPr>
              <p:grpSpPr>
                <a:xfrm>
                  <a:off x="5663952" y="404664"/>
                  <a:ext cx="3168352" cy="1656184"/>
                  <a:chOff x="6960096" y="836712"/>
                  <a:chExt cx="3168352" cy="1656184"/>
                </a:xfrm>
              </p:grpSpPr>
              <p:sp>
                <p:nvSpPr>
                  <p:cNvPr id="212" name="Cubo 211"/>
                  <p:cNvSpPr/>
                  <p:nvPr/>
                </p:nvSpPr>
                <p:spPr>
                  <a:xfrm>
                    <a:off x="6960096" y="836712"/>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13" name="Rettangolo 212"/>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211" name="Immagine 210"/>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206" name="Gruppo 205"/>
              <p:cNvGrpSpPr/>
              <p:nvPr/>
            </p:nvGrpSpPr>
            <p:grpSpPr>
              <a:xfrm>
                <a:off x="4799856" y="3312679"/>
                <a:ext cx="1612979" cy="764393"/>
                <a:chOff x="2855640" y="2600908"/>
                <a:chExt cx="3168352" cy="1656184"/>
              </a:xfrm>
            </p:grpSpPr>
            <p:sp>
              <p:nvSpPr>
                <p:cNvPr id="208" name="Cubo 207"/>
                <p:cNvSpPr/>
                <p:nvPr/>
              </p:nvSpPr>
              <p:spPr>
                <a:xfrm>
                  <a:off x="2855640" y="2600908"/>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9" name="Parallelogramma 208"/>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207" name="Cubo 206"/>
              <p:cNvSpPr/>
              <p:nvPr/>
            </p:nvSpPr>
            <p:spPr>
              <a:xfrm>
                <a:off x="4799856" y="2747694"/>
                <a:ext cx="1612979" cy="764393"/>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44" name="Gruppo 143"/>
            <p:cNvGrpSpPr/>
            <p:nvPr/>
          </p:nvGrpSpPr>
          <p:grpSpPr>
            <a:xfrm>
              <a:off x="6312024" y="2420888"/>
              <a:ext cx="504056" cy="1800200"/>
              <a:chOff x="3431704" y="4581128"/>
              <a:chExt cx="504056" cy="1800200"/>
            </a:xfrm>
          </p:grpSpPr>
          <p:sp>
            <p:nvSpPr>
              <p:cNvPr id="201" name="Cubo 200"/>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202" name="Connettore diritto 201"/>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Connettore diritto 202"/>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5" name="Cubo 144"/>
            <p:cNvSpPr/>
            <p:nvPr/>
          </p:nvSpPr>
          <p:spPr>
            <a:xfrm>
              <a:off x="6600056" y="2492896"/>
              <a:ext cx="504056" cy="1368152"/>
            </a:xfrm>
            <a:prstGeom prst="cube">
              <a:avLst>
                <a:gd name="adj" fmla="val 70046"/>
              </a:avLst>
            </a:prstGeom>
            <a:solidFill>
              <a:schemeClr val="tx1">
                <a:lumMod val="85000"/>
                <a:lumOff val="15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6" name="Cubo 145"/>
            <p:cNvSpPr/>
            <p:nvPr/>
          </p:nvSpPr>
          <p:spPr>
            <a:xfrm>
              <a:off x="6672064" y="2780928"/>
              <a:ext cx="504056" cy="936104"/>
            </a:xfrm>
            <a:prstGeom prst="cube">
              <a:avLst>
                <a:gd name="adj" fmla="val 67901"/>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147" name="Gruppo 146"/>
            <p:cNvGrpSpPr/>
            <p:nvPr/>
          </p:nvGrpSpPr>
          <p:grpSpPr>
            <a:xfrm>
              <a:off x="9163541" y="2930483"/>
              <a:ext cx="1612979" cy="781010"/>
              <a:chOff x="5879976" y="2600908"/>
              <a:chExt cx="3168352" cy="1692188"/>
            </a:xfrm>
          </p:grpSpPr>
          <p:grpSp>
            <p:nvGrpSpPr>
              <p:cNvPr id="197" name="Gruppo 196"/>
              <p:cNvGrpSpPr/>
              <p:nvPr/>
            </p:nvGrpSpPr>
            <p:grpSpPr>
              <a:xfrm>
                <a:off x="5879976" y="2600908"/>
                <a:ext cx="3168352" cy="1656184"/>
                <a:chOff x="2855640" y="2600908"/>
                <a:chExt cx="3168352" cy="1656184"/>
              </a:xfrm>
            </p:grpSpPr>
            <p:sp>
              <p:nvSpPr>
                <p:cNvPr id="199" name="Cubo 198"/>
                <p:cNvSpPr/>
                <p:nvPr/>
              </p:nvSpPr>
              <p:spPr>
                <a:xfrm>
                  <a:off x="2855640" y="2600908"/>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0" name="Parallelogramma 199"/>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98" name="Immagine 197"/>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a:ln>
                <a:solidFill>
                  <a:srgbClr val="002060"/>
                </a:solidFill>
              </a:ln>
            </p:spPr>
          </p:pic>
        </p:grpSp>
        <p:grpSp>
          <p:nvGrpSpPr>
            <p:cNvPr id="148" name="Gruppo 147"/>
            <p:cNvGrpSpPr/>
            <p:nvPr/>
          </p:nvGrpSpPr>
          <p:grpSpPr>
            <a:xfrm>
              <a:off x="9163541" y="2348880"/>
              <a:ext cx="1612979" cy="797627"/>
              <a:chOff x="5663952" y="404664"/>
              <a:chExt cx="3168352" cy="1728192"/>
            </a:xfrm>
          </p:grpSpPr>
          <p:grpSp>
            <p:nvGrpSpPr>
              <p:cNvPr id="193" name="Gruppo 192"/>
              <p:cNvGrpSpPr/>
              <p:nvPr/>
            </p:nvGrpSpPr>
            <p:grpSpPr>
              <a:xfrm>
                <a:off x="5663952" y="404664"/>
                <a:ext cx="3168352" cy="1656184"/>
                <a:chOff x="6960096" y="836712"/>
                <a:chExt cx="3168352" cy="1656184"/>
              </a:xfrm>
            </p:grpSpPr>
            <p:sp>
              <p:nvSpPr>
                <p:cNvPr id="195" name="Cubo 194"/>
                <p:cNvSpPr/>
                <p:nvPr/>
              </p:nvSpPr>
              <p:spPr>
                <a:xfrm>
                  <a:off x="6960096" y="836712"/>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6" name="Rettangolo 195"/>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94" name="Immagine 193"/>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sp>
          <p:nvSpPr>
            <p:cNvPr id="149" name="CasellaDiTesto 148"/>
            <p:cNvSpPr txBox="1"/>
            <p:nvPr/>
          </p:nvSpPr>
          <p:spPr>
            <a:xfrm>
              <a:off x="1515865" y="1098547"/>
              <a:ext cx="3748360" cy="1093889"/>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L</a:t>
              </a:r>
              <a:r>
                <a:rPr lang="it-IT" sz="1350" baseline="-25000" dirty="0" err="1">
                  <a:latin typeface="Times New Roman" panose="02020603050405020304" pitchFamily="18" charset="0"/>
                  <a:cs typeface="Times New Roman" panose="02020603050405020304" pitchFamily="18" charset="0"/>
                </a:rPr>
                <a:t>mod</a:t>
              </a:r>
              <a:r>
                <a:rPr lang="it-IT" sz="1350" dirty="0">
                  <a:latin typeface="Times New Roman" panose="02020603050405020304" pitchFamily="18" charset="0"/>
                  <a:cs typeface="Times New Roman" panose="02020603050405020304" pitchFamily="18" charset="0"/>
                </a:rPr>
                <a:t>=1.2 m</a:t>
              </a:r>
            </a:p>
          </p:txBody>
        </p:sp>
        <p:sp>
          <p:nvSpPr>
            <p:cNvPr id="150" name="CasellaDiTesto 149"/>
            <p:cNvSpPr txBox="1"/>
            <p:nvPr/>
          </p:nvSpPr>
          <p:spPr>
            <a:xfrm>
              <a:off x="4304794" y="1532732"/>
              <a:ext cx="3851767" cy="1093889"/>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L</a:t>
              </a:r>
              <a:r>
                <a:rPr lang="it-IT" sz="1350" baseline="-25000" dirty="0" err="1">
                  <a:latin typeface="Times New Roman" panose="02020603050405020304" pitchFamily="18" charset="0"/>
                  <a:cs typeface="Times New Roman" panose="02020603050405020304" pitchFamily="18" charset="0"/>
                </a:rPr>
                <a:t>drift</a:t>
              </a:r>
              <a:r>
                <a:rPr lang="it-IT" sz="1350" dirty="0">
                  <a:latin typeface="Times New Roman" panose="02020603050405020304" pitchFamily="18" charset="0"/>
                  <a:cs typeface="Times New Roman" panose="02020603050405020304" pitchFamily="18" charset="0"/>
                </a:rPr>
                <a:t>=24 cm</a:t>
              </a:r>
            </a:p>
          </p:txBody>
        </p:sp>
        <p:cxnSp>
          <p:nvCxnSpPr>
            <p:cNvPr id="151" name="Connettore 2 150"/>
            <p:cNvCxnSpPr>
              <a:endCxn id="246" idx="0"/>
            </p:cNvCxnSpPr>
            <p:nvPr/>
          </p:nvCxnSpPr>
          <p:spPr>
            <a:xfrm>
              <a:off x="2504249" y="1933517"/>
              <a:ext cx="46719" cy="4153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ttore 2 151"/>
            <p:cNvCxnSpPr/>
            <p:nvPr/>
          </p:nvCxnSpPr>
          <p:spPr>
            <a:xfrm>
              <a:off x="5159896" y="2204864"/>
              <a:ext cx="5643" cy="2787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Cubo 152"/>
            <p:cNvSpPr/>
            <p:nvPr/>
          </p:nvSpPr>
          <p:spPr>
            <a:xfrm>
              <a:off x="8112224" y="3212976"/>
              <a:ext cx="3024336" cy="144016"/>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154" name="Gruppo 153"/>
            <p:cNvGrpSpPr/>
            <p:nvPr/>
          </p:nvGrpSpPr>
          <p:grpSpPr>
            <a:xfrm>
              <a:off x="6888088" y="2348880"/>
              <a:ext cx="2016224" cy="1728192"/>
              <a:chOff x="6888088" y="2348880"/>
              <a:chExt cx="2016224" cy="1728192"/>
            </a:xfrm>
          </p:grpSpPr>
          <p:grpSp>
            <p:nvGrpSpPr>
              <p:cNvPr id="179" name="Gruppo 178"/>
              <p:cNvGrpSpPr/>
              <p:nvPr/>
            </p:nvGrpSpPr>
            <p:grpSpPr>
              <a:xfrm>
                <a:off x="7291333" y="2930483"/>
                <a:ext cx="1612979" cy="781010"/>
                <a:chOff x="5879976" y="2600908"/>
                <a:chExt cx="3168352" cy="1692188"/>
              </a:xfrm>
            </p:grpSpPr>
            <p:grpSp>
              <p:nvGrpSpPr>
                <p:cNvPr id="189" name="Gruppo 188"/>
                <p:cNvGrpSpPr/>
                <p:nvPr/>
              </p:nvGrpSpPr>
              <p:grpSpPr>
                <a:xfrm>
                  <a:off x="5879976" y="2600908"/>
                  <a:ext cx="3168352" cy="1656184"/>
                  <a:chOff x="2855640" y="2600908"/>
                  <a:chExt cx="3168352" cy="1656184"/>
                </a:xfrm>
              </p:grpSpPr>
              <p:sp>
                <p:nvSpPr>
                  <p:cNvPr id="191" name="Cubo 190"/>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2" name="Parallelogramma 191"/>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90" name="Immagine 189"/>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180" name="Gruppo 179"/>
              <p:cNvGrpSpPr/>
              <p:nvPr/>
            </p:nvGrpSpPr>
            <p:grpSpPr>
              <a:xfrm>
                <a:off x="7291333" y="2348880"/>
                <a:ext cx="1612979" cy="797627"/>
                <a:chOff x="5663952" y="404664"/>
                <a:chExt cx="3168352" cy="1728192"/>
              </a:xfrm>
            </p:grpSpPr>
            <p:grpSp>
              <p:nvGrpSpPr>
                <p:cNvPr id="185" name="Gruppo 184"/>
                <p:cNvGrpSpPr/>
                <p:nvPr/>
              </p:nvGrpSpPr>
              <p:grpSpPr>
                <a:xfrm>
                  <a:off x="5663952" y="404664"/>
                  <a:ext cx="3168352" cy="1656184"/>
                  <a:chOff x="6960096" y="836712"/>
                  <a:chExt cx="3168352" cy="1656184"/>
                </a:xfrm>
              </p:grpSpPr>
              <p:sp>
                <p:nvSpPr>
                  <p:cNvPr id="187" name="Cubo 186"/>
                  <p:cNvSpPr/>
                  <p:nvPr/>
                </p:nvSpPr>
                <p:spPr>
                  <a:xfrm>
                    <a:off x="6960096" y="836712"/>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8" name="Rettangolo 187"/>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86" name="Immagine 185"/>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181" name="Gruppo 180"/>
              <p:cNvGrpSpPr/>
              <p:nvPr/>
            </p:nvGrpSpPr>
            <p:grpSpPr>
              <a:xfrm>
                <a:off x="6888088" y="3312679"/>
                <a:ext cx="1612979" cy="764393"/>
                <a:chOff x="2855640" y="2600908"/>
                <a:chExt cx="3168352" cy="1656184"/>
              </a:xfrm>
            </p:grpSpPr>
            <p:sp>
              <p:nvSpPr>
                <p:cNvPr id="183" name="Cubo 182"/>
                <p:cNvSpPr/>
                <p:nvPr/>
              </p:nvSpPr>
              <p:spPr>
                <a:xfrm>
                  <a:off x="2855640" y="2600908"/>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4" name="Parallelogramma 183"/>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82" name="Cubo 181"/>
              <p:cNvSpPr/>
              <p:nvPr/>
            </p:nvSpPr>
            <p:spPr>
              <a:xfrm>
                <a:off x="6888088" y="2747694"/>
                <a:ext cx="1612979" cy="764393"/>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55" name="Gruppo 154"/>
            <p:cNvGrpSpPr/>
            <p:nvPr/>
          </p:nvGrpSpPr>
          <p:grpSpPr>
            <a:xfrm>
              <a:off x="8400256" y="2420888"/>
              <a:ext cx="504056" cy="1800200"/>
              <a:chOff x="3431704" y="4581128"/>
              <a:chExt cx="504056" cy="1800200"/>
            </a:xfrm>
          </p:grpSpPr>
          <p:sp>
            <p:nvSpPr>
              <p:cNvPr id="176" name="Cubo 175"/>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77" name="Connettore diritto 176"/>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Connettore diritto 177"/>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6" name="Gruppo 155"/>
            <p:cNvGrpSpPr/>
            <p:nvPr/>
          </p:nvGrpSpPr>
          <p:grpSpPr>
            <a:xfrm>
              <a:off x="8760296" y="3312679"/>
              <a:ext cx="1612979" cy="764393"/>
              <a:chOff x="2855640" y="2600908"/>
              <a:chExt cx="3168352" cy="1656184"/>
            </a:xfrm>
          </p:grpSpPr>
          <p:sp>
            <p:nvSpPr>
              <p:cNvPr id="174" name="Cubo 173"/>
              <p:cNvSpPr/>
              <p:nvPr/>
            </p:nvSpPr>
            <p:spPr>
              <a:xfrm>
                <a:off x="2855640" y="2600908"/>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5" name="Parallelogramma 174"/>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57" name="Cubo 156"/>
            <p:cNvSpPr/>
            <p:nvPr/>
          </p:nvSpPr>
          <p:spPr>
            <a:xfrm>
              <a:off x="8760296" y="2747694"/>
              <a:ext cx="1612979" cy="764393"/>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58" name="Connettore 2 157"/>
            <p:cNvCxnSpPr/>
            <p:nvPr/>
          </p:nvCxnSpPr>
          <p:spPr>
            <a:xfrm>
              <a:off x="2783632" y="3017212"/>
              <a:ext cx="5643" cy="8235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Connettore 2 158"/>
            <p:cNvCxnSpPr/>
            <p:nvPr/>
          </p:nvCxnSpPr>
          <p:spPr>
            <a:xfrm flipV="1">
              <a:off x="4583832" y="3048699"/>
              <a:ext cx="5643" cy="7606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Connettore 2 159"/>
            <p:cNvCxnSpPr/>
            <p:nvPr/>
          </p:nvCxnSpPr>
          <p:spPr>
            <a:xfrm>
              <a:off x="6384032" y="3017212"/>
              <a:ext cx="5643" cy="8235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Connettore 2 160"/>
            <p:cNvCxnSpPr/>
            <p:nvPr/>
          </p:nvCxnSpPr>
          <p:spPr>
            <a:xfrm flipV="1">
              <a:off x="8472264" y="3012695"/>
              <a:ext cx="5643" cy="83260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2" name="CasellaDiTesto 161"/>
            <p:cNvSpPr txBox="1"/>
            <p:nvPr/>
          </p:nvSpPr>
          <p:spPr>
            <a:xfrm>
              <a:off x="-1061441" y="4365105"/>
              <a:ext cx="3377486" cy="1514615"/>
            </a:xfrm>
            <a:prstGeom prst="rect">
              <a:avLst/>
            </a:prstGeom>
            <a:noFill/>
          </p:spPr>
          <p:txBody>
            <a:bodyPr wrap="square" rtlCol="0">
              <a:spAutoFit/>
            </a:bodyPr>
            <a:lstStyle/>
            <a:p>
              <a:r>
                <a:rPr lang="it-IT" sz="1050" dirty="0" err="1">
                  <a:latin typeface="Times New Roman" panose="02020603050405020304" pitchFamily="18" charset="0"/>
                  <a:cs typeface="Times New Roman" panose="02020603050405020304" pitchFamily="18" charset="0"/>
                </a:rPr>
                <a:t>Undulator</a:t>
              </a:r>
              <a:r>
                <a:rPr lang="it-IT" sz="1050" dirty="0">
                  <a:latin typeface="Times New Roman" panose="02020603050405020304" pitchFamily="18" charset="0"/>
                  <a:cs typeface="Times New Roman" panose="02020603050405020304" pitchFamily="18" charset="0"/>
                </a:rPr>
                <a:t> </a:t>
              </a:r>
            </a:p>
            <a:p>
              <a:r>
                <a:rPr lang="it-IT" sz="1050" dirty="0">
                  <a:latin typeface="Times New Roman" panose="02020603050405020304" pitchFamily="18" charset="0"/>
                  <a:cs typeface="Times New Roman" panose="02020603050405020304" pitchFamily="18" charset="0"/>
                </a:rPr>
                <a:t>  </a:t>
              </a:r>
              <a:r>
                <a:rPr lang="it-IT" sz="1050" dirty="0" err="1">
                  <a:latin typeface="Times New Roman" panose="02020603050405020304" pitchFamily="18" charset="0"/>
                  <a:cs typeface="Times New Roman" panose="02020603050405020304" pitchFamily="18" charset="0"/>
                </a:rPr>
                <a:t>module</a:t>
              </a:r>
              <a:endParaRPr lang="it-IT" sz="1050" dirty="0">
                <a:latin typeface="Times New Roman" panose="02020603050405020304" pitchFamily="18" charset="0"/>
                <a:cs typeface="Times New Roman" panose="02020603050405020304" pitchFamily="18" charset="0"/>
              </a:endParaRPr>
            </a:p>
          </p:txBody>
        </p:sp>
        <p:cxnSp>
          <p:nvCxnSpPr>
            <p:cNvPr id="163" name="Connettore 2 162"/>
            <p:cNvCxnSpPr>
              <a:stCxn id="162" idx="0"/>
            </p:cNvCxnSpPr>
            <p:nvPr/>
          </p:nvCxnSpPr>
          <p:spPr>
            <a:xfrm flipV="1">
              <a:off x="627302" y="4149095"/>
              <a:ext cx="1091280" cy="2160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 name="CasellaDiTesto 163"/>
            <p:cNvSpPr txBox="1"/>
            <p:nvPr/>
          </p:nvSpPr>
          <p:spPr>
            <a:xfrm>
              <a:off x="2314041" y="5191765"/>
              <a:ext cx="3803103" cy="1093889"/>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Quadrupole</a:t>
              </a:r>
            </a:p>
          </p:txBody>
        </p:sp>
        <p:cxnSp>
          <p:nvCxnSpPr>
            <p:cNvPr id="165" name="Connettore 2 164"/>
            <p:cNvCxnSpPr>
              <a:stCxn id="164" idx="0"/>
            </p:cNvCxnSpPr>
            <p:nvPr/>
          </p:nvCxnSpPr>
          <p:spPr>
            <a:xfrm flipH="1" flipV="1">
              <a:off x="2950822" y="4807878"/>
              <a:ext cx="1264773" cy="383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Connettore 2 165"/>
            <p:cNvCxnSpPr/>
            <p:nvPr/>
          </p:nvCxnSpPr>
          <p:spPr>
            <a:xfrm flipV="1">
              <a:off x="6672064" y="3933056"/>
              <a:ext cx="0" cy="3600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7" name="CasellaDiTesto 166"/>
            <p:cNvSpPr txBox="1"/>
            <p:nvPr/>
          </p:nvSpPr>
          <p:spPr>
            <a:xfrm>
              <a:off x="5172426" y="4338225"/>
              <a:ext cx="2687059" cy="1093889"/>
            </a:xfrm>
            <a:prstGeom prst="rect">
              <a:avLst/>
            </a:prstGeom>
            <a:noFill/>
          </p:spPr>
          <p:txBody>
            <a:bodyPr wrap="square" rtlCol="0">
              <a:spAutoFit/>
            </a:bodyPr>
            <a:lstStyle/>
            <a:p>
              <a:r>
                <a:rPr lang="it-IT" sz="1350" dirty="0">
                  <a:latin typeface="Times New Roman" panose="02020603050405020304" pitchFamily="18" charset="0"/>
                  <a:cs typeface="Times New Roman" panose="02020603050405020304" pitchFamily="18" charset="0"/>
                </a:rPr>
                <a:t>BPM</a:t>
              </a:r>
            </a:p>
          </p:txBody>
        </p:sp>
        <p:cxnSp>
          <p:nvCxnSpPr>
            <p:cNvPr id="168" name="Connettore 2 167"/>
            <p:cNvCxnSpPr/>
            <p:nvPr/>
          </p:nvCxnSpPr>
          <p:spPr>
            <a:xfrm flipH="1" flipV="1">
              <a:off x="7348719" y="4080582"/>
              <a:ext cx="304620" cy="8930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CasellaDiTesto 168"/>
            <p:cNvSpPr txBox="1"/>
            <p:nvPr/>
          </p:nvSpPr>
          <p:spPr>
            <a:xfrm>
              <a:off x="6412848" y="5447588"/>
              <a:ext cx="4186336" cy="1093889"/>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Phase</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Shifter</a:t>
              </a:r>
              <a:endParaRPr lang="it-IT" sz="1350" dirty="0">
                <a:latin typeface="Times New Roman" panose="02020603050405020304" pitchFamily="18" charset="0"/>
                <a:cs typeface="Times New Roman" panose="02020603050405020304" pitchFamily="18" charset="0"/>
              </a:endParaRPr>
            </a:p>
          </p:txBody>
        </p:sp>
        <p:cxnSp>
          <p:nvCxnSpPr>
            <p:cNvPr id="170" name="Connettore 2 169"/>
            <p:cNvCxnSpPr/>
            <p:nvPr/>
          </p:nvCxnSpPr>
          <p:spPr>
            <a:xfrm flipH="1">
              <a:off x="6677707" y="1766523"/>
              <a:ext cx="768458" cy="5730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1" name="CasellaDiTesto 170"/>
            <p:cNvSpPr txBox="1"/>
            <p:nvPr/>
          </p:nvSpPr>
          <p:spPr>
            <a:xfrm>
              <a:off x="6951974" y="1098547"/>
              <a:ext cx="3620613" cy="1093889"/>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L</a:t>
              </a:r>
              <a:r>
                <a:rPr lang="it-IT" sz="1350" baseline="-25000" dirty="0" err="1">
                  <a:latin typeface="Times New Roman" panose="02020603050405020304" pitchFamily="18" charset="0"/>
                  <a:cs typeface="Times New Roman" panose="02020603050405020304" pitchFamily="18" charset="0"/>
                </a:rPr>
                <a:t>quad</a:t>
              </a:r>
              <a:r>
                <a:rPr lang="it-IT" sz="1350" dirty="0">
                  <a:latin typeface="Times New Roman" panose="02020603050405020304" pitchFamily="18" charset="0"/>
                  <a:cs typeface="Times New Roman" panose="02020603050405020304" pitchFamily="18" charset="0"/>
                </a:rPr>
                <a:t>=8 cm</a:t>
              </a:r>
            </a:p>
          </p:txBody>
        </p:sp>
        <p:cxnSp>
          <p:nvCxnSpPr>
            <p:cNvPr id="172" name="Connettore 2 171"/>
            <p:cNvCxnSpPr/>
            <p:nvPr/>
          </p:nvCxnSpPr>
          <p:spPr>
            <a:xfrm flipV="1">
              <a:off x="10776520" y="3429000"/>
              <a:ext cx="0" cy="7920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3" name="CasellaDiTesto 172"/>
            <p:cNvSpPr txBox="1"/>
            <p:nvPr/>
          </p:nvSpPr>
          <p:spPr>
            <a:xfrm>
              <a:off x="10056441" y="4221086"/>
              <a:ext cx="3529371" cy="1093889"/>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Beam</a:t>
              </a:r>
              <a:r>
                <a:rPr lang="it-IT" sz="1350" dirty="0">
                  <a:latin typeface="Times New Roman" panose="02020603050405020304" pitchFamily="18" charset="0"/>
                  <a:cs typeface="Times New Roman" panose="02020603050405020304" pitchFamily="18" charset="0"/>
                </a:rPr>
                <a:t> pipe</a:t>
              </a:r>
            </a:p>
          </p:txBody>
        </p:sp>
      </p:grpSp>
      <p:pic>
        <p:nvPicPr>
          <p:cNvPr id="253" name="Immagine 252"/>
          <p:cNvPicPr>
            <a:picLocks noChangeAspect="1"/>
          </p:cNvPicPr>
          <p:nvPr/>
        </p:nvPicPr>
        <p:blipFill rotWithShape="1">
          <a:blip r:embed="rId4"/>
          <a:srcRect l="40640" t="36960" r="46086" b="49375"/>
          <a:stretch/>
        </p:blipFill>
        <p:spPr>
          <a:xfrm>
            <a:off x="3626895" y="2618910"/>
            <a:ext cx="1890210" cy="1067619"/>
          </a:xfrm>
          <a:prstGeom prst="rect">
            <a:avLst/>
          </a:prstGeom>
        </p:spPr>
      </p:pic>
      <p:sp>
        <p:nvSpPr>
          <p:cNvPr id="254" name="Rettangolo 253"/>
          <p:cNvSpPr/>
          <p:nvPr/>
        </p:nvSpPr>
        <p:spPr>
          <a:xfrm>
            <a:off x="3680901" y="2348881"/>
            <a:ext cx="1782198" cy="12959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5" name="CasellaDiTesto 254"/>
          <p:cNvSpPr txBox="1"/>
          <p:nvPr/>
        </p:nvSpPr>
        <p:spPr>
          <a:xfrm>
            <a:off x="3707905" y="2348880"/>
            <a:ext cx="2160239" cy="300082"/>
          </a:xfrm>
          <a:prstGeom prst="rect">
            <a:avLst/>
          </a:prstGeom>
          <a:noFill/>
        </p:spPr>
        <p:txBody>
          <a:bodyPr wrap="square" rtlCol="0">
            <a:spAutoFit/>
          </a:bodyPr>
          <a:lstStyle/>
          <a:p>
            <a:r>
              <a:rPr lang="it-IT" sz="1350" b="1" dirty="0" err="1">
                <a:solidFill>
                  <a:srgbClr val="FF0000"/>
                </a:solidFill>
                <a:latin typeface="Times New Roman" panose="02020603050405020304" pitchFamily="18" charset="0"/>
                <a:cs typeface="Times New Roman" panose="02020603050405020304" pitchFamily="18" charset="0"/>
              </a:rPr>
              <a:t>Nominal</a:t>
            </a:r>
            <a:r>
              <a:rPr lang="it-IT" sz="1350" b="1" dirty="0">
                <a:solidFill>
                  <a:srgbClr val="FF0000"/>
                </a:solidFill>
                <a:latin typeface="Times New Roman" panose="02020603050405020304" pitchFamily="18" charset="0"/>
                <a:cs typeface="Times New Roman" panose="02020603050405020304" pitchFamily="18" charset="0"/>
              </a:rPr>
              <a:t> electron </a:t>
            </a:r>
            <a:r>
              <a:rPr lang="it-IT" sz="1350" b="1" dirty="0" err="1">
                <a:solidFill>
                  <a:srgbClr val="FF0000"/>
                </a:solidFill>
                <a:latin typeface="Times New Roman" panose="02020603050405020304" pitchFamily="18" charset="0"/>
                <a:cs typeface="Times New Roman" panose="02020603050405020304" pitchFamily="18" charset="0"/>
              </a:rPr>
              <a:t>beam</a:t>
            </a:r>
            <a:endParaRPr lang="it-IT" sz="1350" b="1" dirty="0">
              <a:solidFill>
                <a:srgbClr val="FF0000"/>
              </a:solidFill>
              <a:latin typeface="Times New Roman" panose="02020603050405020304" pitchFamily="18" charset="0"/>
              <a:cs typeface="Times New Roman" panose="02020603050405020304" pitchFamily="18" charset="0"/>
            </a:endParaRPr>
          </a:p>
        </p:txBody>
      </p:sp>
      <p:pic>
        <p:nvPicPr>
          <p:cNvPr id="252" name="Picture 251">
            <a:extLst>
              <a:ext uri="{FF2B5EF4-FFF2-40B4-BE49-F238E27FC236}">
                <a16:creationId xmlns:a16="http://schemas.microsoft.com/office/drawing/2014/main" id="{1DD0C9F3-E889-8049-A4DF-3434D92FC2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256" name="Footer Placeholder 1">
            <a:extLst>
              <a:ext uri="{FF2B5EF4-FFF2-40B4-BE49-F238E27FC236}">
                <a16:creationId xmlns:a16="http://schemas.microsoft.com/office/drawing/2014/main" id="{21E347B4-10FE-6143-823C-0A5CE5F8928A}"/>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368556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4" grpId="0" animBg="1"/>
      <p:bldP spid="14" grpId="0" animBg="1"/>
      <p:bldP spid="19" grpId="0"/>
      <p:bldP spid="11" grpId="0"/>
      <p:bldP spid="22" grpId="0"/>
      <p:bldP spid="10" grpId="0" animBg="1"/>
      <p:bldP spid="21"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5340" t="30633" r="25997" b="17197"/>
          <a:stretch/>
        </p:blipFill>
        <p:spPr>
          <a:xfrm>
            <a:off x="3761910" y="3591019"/>
            <a:ext cx="3726667" cy="1521983"/>
          </a:xfrm>
          <a:prstGeom prst="rect">
            <a:avLst/>
          </a:prstGeom>
        </p:spPr>
      </p:pic>
      <p:pic>
        <p:nvPicPr>
          <p:cNvPr id="3" name="Immagine 2"/>
          <p:cNvPicPr>
            <a:picLocks noChangeAspect="1"/>
          </p:cNvPicPr>
          <p:nvPr/>
        </p:nvPicPr>
        <p:blipFill rotWithShape="1">
          <a:blip r:embed="rId3"/>
          <a:srcRect l="13055" t="18569" r="33481" b="4923"/>
          <a:stretch/>
        </p:blipFill>
        <p:spPr>
          <a:xfrm>
            <a:off x="3977934" y="1862826"/>
            <a:ext cx="2214246" cy="1717086"/>
          </a:xfrm>
          <a:prstGeom prst="rect">
            <a:avLst/>
          </a:prstGeom>
        </p:spPr>
      </p:pic>
      <p:sp>
        <p:nvSpPr>
          <p:cNvPr id="4" name="Rettangolo 3"/>
          <p:cNvSpPr/>
          <p:nvPr/>
        </p:nvSpPr>
        <p:spPr>
          <a:xfrm>
            <a:off x="23973" y="857189"/>
            <a:ext cx="9078278" cy="8129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 name="Rettangolo 6"/>
          <p:cNvSpPr/>
          <p:nvPr/>
        </p:nvSpPr>
        <p:spPr>
          <a:xfrm>
            <a:off x="127752" y="1030162"/>
            <a:ext cx="8901796" cy="553998"/>
          </a:xfrm>
          <a:prstGeom prst="rect">
            <a:avLst/>
          </a:prstGeom>
        </p:spPr>
        <p:txBody>
          <a:bodyPr wrap="none">
            <a:spAutoFit/>
          </a:bodyPr>
          <a:lstStyle/>
          <a:p>
            <a:r>
              <a:rPr lang="it-IT" sz="3000" b="1" dirty="0">
                <a:solidFill>
                  <a:srgbClr val="0070C0"/>
                </a:solidFill>
                <a:latin typeface="Times New Roman" panose="02020603050405020304" pitchFamily="18" charset="0"/>
                <a:cs typeface="Times New Roman" panose="02020603050405020304" pitchFamily="18" charset="0"/>
              </a:rPr>
              <a:t>SASE3:  single </a:t>
            </a:r>
            <a:r>
              <a:rPr lang="it-IT" sz="3000" b="1" dirty="0" err="1">
                <a:solidFill>
                  <a:srgbClr val="0070C0"/>
                </a:solidFill>
                <a:latin typeface="Times New Roman" panose="02020603050405020304" pitchFamily="18" charset="0"/>
                <a:cs typeface="Times New Roman" panose="02020603050405020304" pitchFamily="18" charset="0"/>
              </a:rPr>
              <a:t>shot</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imaging</a:t>
            </a:r>
            <a:r>
              <a:rPr lang="it-IT" sz="3000" b="1" dirty="0">
                <a:solidFill>
                  <a:srgbClr val="0070C0"/>
                </a:solidFill>
                <a:latin typeface="Times New Roman" panose="02020603050405020304" pitchFamily="18" charset="0"/>
                <a:cs typeface="Times New Roman" panose="02020603050405020304" pitchFamily="18" charset="0"/>
              </a:rPr>
              <a:t> (1.5 Å),    ULIX2, 1.2 cm</a:t>
            </a:r>
          </a:p>
        </p:txBody>
      </p:sp>
      <p:sp>
        <p:nvSpPr>
          <p:cNvPr id="11" name="CasellaDiTesto 10"/>
          <p:cNvSpPr txBox="1"/>
          <p:nvPr/>
        </p:nvSpPr>
        <p:spPr>
          <a:xfrm>
            <a:off x="4576362" y="2294874"/>
            <a:ext cx="713657"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Growth</a:t>
            </a:r>
            <a:endParaRPr lang="it-IT" sz="1350"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7434318" y="3976354"/>
            <a:ext cx="906017" cy="507831"/>
          </a:xfrm>
          <a:prstGeom prst="rect">
            <a:avLst/>
          </a:prstGeom>
          <a:noFill/>
        </p:spPr>
        <p:txBody>
          <a:bodyPr wrap="none" rtlCol="0">
            <a:spAutoFit/>
          </a:bodyPr>
          <a:lstStyle/>
          <a:p>
            <a:r>
              <a:rPr lang="it-IT" sz="1350" b="1" dirty="0" err="1">
                <a:solidFill>
                  <a:srgbClr val="FF0000"/>
                </a:solidFill>
                <a:latin typeface="Times New Roman" panose="02020603050405020304" pitchFamily="18" charset="0"/>
                <a:cs typeface="Times New Roman" panose="02020603050405020304" pitchFamily="18" charset="0"/>
              </a:rPr>
              <a:t>Spectrum</a:t>
            </a:r>
            <a:endParaRPr lang="it-IT" sz="1350" b="1" dirty="0">
              <a:solidFill>
                <a:srgbClr val="FF0000"/>
              </a:solidFill>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60 m</a:t>
            </a:r>
          </a:p>
        </p:txBody>
      </p:sp>
      <p:sp>
        <p:nvSpPr>
          <p:cNvPr id="14" name="CasellaDiTesto 13"/>
          <p:cNvSpPr txBox="1"/>
          <p:nvPr/>
        </p:nvSpPr>
        <p:spPr>
          <a:xfrm>
            <a:off x="3167845" y="3970571"/>
            <a:ext cx="694589" cy="507831"/>
          </a:xfrm>
          <a:prstGeom prst="rect">
            <a:avLst/>
          </a:prstGeom>
          <a:noFill/>
        </p:spPr>
        <p:txBody>
          <a:bodyPr wrap="square" rtlCol="0">
            <a:spAutoFit/>
          </a:bodyPr>
          <a:lstStyle/>
          <a:p>
            <a:r>
              <a:rPr lang="it-IT" sz="1350" b="1" dirty="0" err="1">
                <a:solidFill>
                  <a:srgbClr val="0070C0"/>
                </a:solidFill>
                <a:latin typeface="Times New Roman" panose="02020603050405020304" pitchFamily="18" charset="0"/>
                <a:cs typeface="Times New Roman" panose="02020603050405020304" pitchFamily="18" charset="0"/>
              </a:rPr>
              <a:t>Power</a:t>
            </a:r>
            <a:endParaRPr lang="it-IT" sz="1350" b="1" dirty="0">
              <a:solidFill>
                <a:srgbClr val="0070C0"/>
              </a:solidFill>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60 m</a:t>
            </a:r>
          </a:p>
        </p:txBody>
      </p:sp>
      <p:graphicFrame>
        <p:nvGraphicFramePr>
          <p:cNvPr id="17" name="Tabella 16"/>
          <p:cNvGraphicFramePr>
            <a:graphicFrameLocks noGrp="1"/>
          </p:cNvGraphicFramePr>
          <p:nvPr/>
        </p:nvGraphicFramePr>
        <p:xfrm>
          <a:off x="150418" y="2024844"/>
          <a:ext cx="2869205" cy="3767135"/>
        </p:xfrm>
        <a:graphic>
          <a:graphicData uri="http://schemas.openxmlformats.org/drawingml/2006/table">
            <a:tbl>
              <a:tblPr firstRow="1" bandRow="1">
                <a:tableStyleId>{5C22544A-7EE6-4342-B048-85BDC9FD1C3A}</a:tableStyleId>
              </a:tblPr>
              <a:tblGrid>
                <a:gridCol w="1954805">
                  <a:extLst>
                    <a:ext uri="{9D8B030D-6E8A-4147-A177-3AD203B41FA5}">
                      <a16:colId xmlns:a16="http://schemas.microsoft.com/office/drawing/2014/main" val="3546734144"/>
                    </a:ext>
                  </a:extLst>
                </a:gridCol>
                <a:gridCol w="914400">
                  <a:extLst>
                    <a:ext uri="{9D8B030D-6E8A-4147-A177-3AD203B41FA5}">
                      <a16:colId xmlns:a16="http://schemas.microsoft.com/office/drawing/2014/main" val="3315903952"/>
                    </a:ext>
                  </a:extLst>
                </a:gridCol>
              </a:tblGrid>
              <a:tr h="274320">
                <a:tc>
                  <a:txBody>
                    <a:bodyPr/>
                    <a:lstStyle/>
                    <a:p>
                      <a:r>
                        <a:rPr lang="it-IT" sz="1200" dirty="0">
                          <a:solidFill>
                            <a:srgbClr val="002060"/>
                          </a:solidFill>
                          <a:latin typeface="Times New Roman" panose="02020603050405020304" pitchFamily="18" charset="0"/>
                          <a:cs typeface="Times New Roman" panose="02020603050405020304" pitchFamily="18" charset="0"/>
                        </a:rPr>
                        <a:t>e-En (</a:t>
                      </a:r>
                      <a:r>
                        <a:rPr lang="it-IT" sz="1200" dirty="0" err="1">
                          <a:solidFill>
                            <a:srgbClr val="002060"/>
                          </a:solidFill>
                          <a:latin typeface="Times New Roman" panose="02020603050405020304" pitchFamily="18" charset="0"/>
                          <a:cs typeface="Times New Roman" panose="02020603050405020304" pitchFamily="18" charset="0"/>
                        </a:rPr>
                        <a:t>GeV</a:t>
                      </a:r>
                      <a:r>
                        <a:rPr lang="it-IT" sz="12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3.8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1718798"/>
                  </a:ext>
                </a:extLst>
              </a:tr>
              <a:tr h="274320">
                <a:tc>
                  <a:txBody>
                    <a:bodyPr/>
                    <a:lstStyle/>
                    <a:p>
                      <a:r>
                        <a:rPr lang="it-IT" sz="1200" dirty="0">
                          <a:solidFill>
                            <a:srgbClr val="002060"/>
                          </a:solidFill>
                          <a:latin typeface="Times New Roman" panose="02020603050405020304" pitchFamily="18" charset="0"/>
                          <a:cs typeface="Times New Roman" panose="02020603050405020304" pitchFamily="18" charset="0"/>
                        </a:rPr>
                        <a:t>Und (</a:t>
                      </a:r>
                      <a:r>
                        <a:rPr lang="it-IT" sz="1200" dirty="0" err="1">
                          <a:solidFill>
                            <a:srgbClr val="002060"/>
                          </a:solidFill>
                          <a:latin typeface="Times New Roman" panose="02020603050405020304" pitchFamily="18" charset="0"/>
                          <a:cs typeface="Times New Roman" panose="02020603050405020304" pitchFamily="18" charset="0"/>
                        </a:rPr>
                        <a:t>cm,m</a:t>
                      </a:r>
                      <a:r>
                        <a:rPr lang="it-IT" sz="12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latin typeface="Times New Roman" panose="02020603050405020304" pitchFamily="18" charset="0"/>
                          <a:cs typeface="Times New Roman" panose="02020603050405020304" pitchFamily="18" charset="0"/>
                        </a:rPr>
                        <a:t>1.2 60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4159587"/>
                  </a:ext>
                </a:extLst>
              </a:tr>
              <a:tr h="312993">
                <a:tc>
                  <a:txBody>
                    <a:bodyPr/>
                    <a:lstStyle/>
                    <a:p>
                      <a:r>
                        <a:rPr lang="it-IT" sz="1200" dirty="0" err="1">
                          <a:solidFill>
                            <a:srgbClr val="002060"/>
                          </a:solidFill>
                          <a:latin typeface="Times New Roman" panose="02020603050405020304" pitchFamily="18" charset="0"/>
                          <a:cs typeface="Times New Roman" panose="02020603050405020304" pitchFamily="18" charset="0"/>
                        </a:rPr>
                        <a:t>Ph</a:t>
                      </a:r>
                      <a:r>
                        <a:rPr lang="it-IT" sz="1200" dirty="0">
                          <a:solidFill>
                            <a:srgbClr val="002060"/>
                          </a:solidFill>
                          <a:latin typeface="Times New Roman" panose="02020603050405020304" pitchFamily="18" charset="0"/>
                          <a:cs typeface="Times New Roman" panose="02020603050405020304" pitchFamily="18" charset="0"/>
                        </a:rPr>
                        <a:t>-en</a:t>
                      </a:r>
                      <a:r>
                        <a:rPr lang="it-IT" sz="1200" baseline="0" dirty="0">
                          <a:solidFill>
                            <a:srgbClr val="002060"/>
                          </a:solidFill>
                          <a:latin typeface="Times New Roman" panose="02020603050405020304" pitchFamily="18" charset="0"/>
                          <a:cs typeface="Times New Roman" panose="02020603050405020304" pitchFamily="18" charset="0"/>
                        </a:rPr>
                        <a:t> </a:t>
                      </a:r>
                      <a:r>
                        <a:rPr lang="it-IT" sz="1200" dirty="0">
                          <a:solidFill>
                            <a:srgbClr val="002060"/>
                          </a:solidFill>
                          <a:latin typeface="Times New Roman" panose="02020603050405020304" pitchFamily="18" charset="0"/>
                          <a:cs typeface="Times New Roman" panose="02020603050405020304" pitchFamily="18" charset="0"/>
                        </a:rPr>
                        <a:t>(</a:t>
                      </a:r>
                      <a:r>
                        <a:rPr lang="it-IT" sz="1200" dirty="0" err="1">
                          <a:solidFill>
                            <a:srgbClr val="002060"/>
                          </a:solidFill>
                          <a:latin typeface="Times New Roman" panose="02020603050405020304" pitchFamily="18" charset="0"/>
                          <a:cs typeface="Times New Roman" panose="02020603050405020304" pitchFamily="18" charset="0"/>
                        </a:rPr>
                        <a:t>keV</a:t>
                      </a:r>
                      <a:r>
                        <a:rPr lang="it-IT" sz="12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latin typeface="Times New Roman" panose="02020603050405020304" pitchFamily="18" charset="0"/>
                          <a:cs typeface="Times New Roman" panose="02020603050405020304" pitchFamily="18" charset="0"/>
                        </a:rPr>
                        <a:t>9.25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511871"/>
                  </a:ext>
                </a:extLst>
              </a:tr>
              <a:tr h="274320">
                <a:tc>
                  <a:txBody>
                    <a:bodyPr/>
                    <a:lstStyle/>
                    <a:p>
                      <a:r>
                        <a:rPr lang="it-IT" sz="1200" dirty="0">
                          <a:solidFill>
                            <a:srgbClr val="002060"/>
                          </a:solidFill>
                          <a:latin typeface="Times New Roman" panose="02020603050405020304" pitchFamily="18" charset="0"/>
                          <a:cs typeface="Times New Roman" panose="02020603050405020304" pitchFamily="18" charset="0"/>
                        </a:rPr>
                        <a:t>Rep</a:t>
                      </a:r>
                      <a:r>
                        <a:rPr lang="it-IT" sz="1200" baseline="0" dirty="0">
                          <a:solidFill>
                            <a:srgbClr val="002060"/>
                          </a:solidFill>
                          <a:latin typeface="Times New Roman" panose="02020603050405020304" pitchFamily="18" charset="0"/>
                          <a:cs typeface="Times New Roman" panose="02020603050405020304" pitchFamily="18" charset="0"/>
                        </a:rPr>
                        <a:t> rate</a:t>
                      </a:r>
                      <a:endParaRPr lang="it-IT" sz="12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latin typeface="Times New Roman" panose="02020603050405020304" pitchFamily="18" charset="0"/>
                          <a:cs typeface="Times New Roman" panose="02020603050405020304" pitchFamily="18" charset="0"/>
                        </a:rPr>
                        <a:t>1 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1927230"/>
                  </a:ext>
                </a:extLst>
              </a:tr>
              <a:tr h="274320">
                <a:tc>
                  <a:txBody>
                    <a:bodyPr/>
                    <a:lstStyle/>
                    <a:p>
                      <a:r>
                        <a:rPr lang="it-IT" sz="1200" dirty="0">
                          <a:solidFill>
                            <a:srgbClr val="002060"/>
                          </a:solidFill>
                          <a:latin typeface="Times New Roman" panose="02020603050405020304" pitchFamily="18" charset="0"/>
                          <a:cs typeface="Times New Roman" panose="02020603050405020304" pitchFamily="18" charset="0"/>
                        </a:rPr>
                        <a:t>Energy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latin typeface="Times New Roman" panose="02020603050405020304" pitchFamily="18" charset="0"/>
                          <a:cs typeface="Times New Roman" panose="02020603050405020304" pitchFamily="18" charset="0"/>
                        </a:rPr>
                        <a:t>3.3 </a:t>
                      </a:r>
                      <a:r>
                        <a:rPr lang="it-IT" sz="1400" dirty="0" err="1">
                          <a:latin typeface="Times New Roman" panose="02020603050405020304" pitchFamily="18" charset="0"/>
                          <a:cs typeface="Times New Roman" panose="02020603050405020304" pitchFamily="18" charset="0"/>
                        </a:rPr>
                        <a:t>uJ</a:t>
                      </a:r>
                      <a:endParaRPr lang="it-IT" sz="14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0725233"/>
                  </a:ext>
                </a:extLst>
              </a:tr>
              <a:tr h="274320">
                <a:tc>
                  <a:txBody>
                    <a:bodyPr/>
                    <a:lstStyle/>
                    <a:p>
                      <a:r>
                        <a:rPr lang="it-IT" sz="1200" dirty="0" err="1">
                          <a:solidFill>
                            <a:srgbClr val="002060"/>
                          </a:solidFill>
                          <a:latin typeface="Times New Roman" panose="02020603050405020304" pitchFamily="18" charset="0"/>
                          <a:cs typeface="Times New Roman" panose="02020603050405020304" pitchFamily="18" charset="0"/>
                        </a:rPr>
                        <a:t>Numb</a:t>
                      </a:r>
                      <a:r>
                        <a:rPr lang="it-IT" sz="1200" dirty="0">
                          <a:solidFill>
                            <a:srgbClr val="002060"/>
                          </a:solidFill>
                          <a:latin typeface="Times New Roman" panose="02020603050405020304" pitchFamily="18" charset="0"/>
                          <a:cs typeface="Times New Roman" panose="02020603050405020304" pitchFamily="18" charset="0"/>
                        </a:rPr>
                        <a:t> per </a:t>
                      </a:r>
                      <a:r>
                        <a:rPr lang="it-IT" sz="1200" dirty="0" err="1">
                          <a:solidFill>
                            <a:srgbClr val="002060"/>
                          </a:solidFill>
                          <a:latin typeface="Times New Roman" panose="02020603050405020304" pitchFamily="18" charset="0"/>
                          <a:cs typeface="Times New Roman" panose="02020603050405020304" pitchFamily="18" charset="0"/>
                        </a:rPr>
                        <a:t>shot</a:t>
                      </a:r>
                      <a:endParaRPr lang="it-IT" sz="12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b="1" dirty="0">
                          <a:solidFill>
                            <a:srgbClr val="00B050"/>
                          </a:solidFill>
                          <a:latin typeface="Times New Roman" panose="02020603050405020304" pitchFamily="18" charset="0"/>
                          <a:cs typeface="Times New Roman" panose="02020603050405020304" pitchFamily="18" charset="0"/>
                        </a:rPr>
                        <a:t>2.5 10</a:t>
                      </a:r>
                      <a:r>
                        <a:rPr lang="it-IT" sz="1400" b="1" baseline="30000" dirty="0">
                          <a:solidFill>
                            <a:srgbClr val="00B050"/>
                          </a:solidFill>
                          <a:latin typeface="Times New Roman" panose="02020603050405020304" pitchFamily="18" charset="0"/>
                          <a:cs typeface="Times New Roman" panose="02020603050405020304" pitchFamily="18" charset="0"/>
                        </a:rPr>
                        <a:t>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2975355"/>
                  </a:ext>
                </a:extLst>
              </a:tr>
              <a:tr h="314807">
                <a:tc>
                  <a:txBody>
                    <a:bodyPr/>
                    <a:lstStyle/>
                    <a:p>
                      <a:r>
                        <a:rPr lang="it-IT" sz="1200" dirty="0" err="1">
                          <a:solidFill>
                            <a:srgbClr val="002060"/>
                          </a:solidFill>
                          <a:latin typeface="Times New Roman" panose="02020603050405020304" pitchFamily="18" charset="0"/>
                          <a:cs typeface="Times New Roman" panose="02020603050405020304" pitchFamily="18" charset="0"/>
                        </a:rPr>
                        <a:t>Bandwidth</a:t>
                      </a:r>
                      <a:r>
                        <a:rPr lang="it-IT" sz="1200" dirty="0">
                          <a:solidFill>
                            <a:srgbClr val="002060"/>
                          </a:solidFill>
                          <a:latin typeface="Times New Roman" panose="02020603050405020304" pitchFamily="18" charset="0"/>
                          <a:cs typeface="Times New Roman" panose="02020603050405020304" pitchFamily="18" charset="0"/>
                        </a:rPr>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latin typeface="Times New Roman" panose="02020603050405020304" pitchFamily="18" charset="0"/>
                          <a:cs typeface="Times New Roman" panose="02020603050405020304" pitchFamily="18" charset="0"/>
                        </a:rPr>
                        <a:t>0.3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4595571"/>
                  </a:ext>
                </a:extLst>
              </a:tr>
              <a:tr h="300727">
                <a:tc>
                  <a:txBody>
                    <a:bodyPr/>
                    <a:lstStyle/>
                    <a:p>
                      <a:r>
                        <a:rPr lang="it-IT" sz="1200" dirty="0">
                          <a:solidFill>
                            <a:srgbClr val="002060"/>
                          </a:solidFill>
                          <a:latin typeface="Times New Roman" panose="02020603050405020304" pitchFamily="18" charset="0"/>
                          <a:cs typeface="Times New Roman" panose="02020603050405020304" pitchFamily="18" charset="0"/>
                        </a:rPr>
                        <a:t>N/ s (s-1)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b="1" dirty="0">
                          <a:solidFill>
                            <a:srgbClr val="FF0000"/>
                          </a:solidFill>
                          <a:latin typeface="Times New Roman" panose="02020603050405020304" pitchFamily="18" charset="0"/>
                          <a:cs typeface="Times New Roman" panose="02020603050405020304" pitchFamily="18" charset="0"/>
                        </a:rPr>
                        <a:t>2.5 10 </a:t>
                      </a:r>
                      <a:r>
                        <a:rPr lang="it-IT" sz="1400" b="1" baseline="30000" dirty="0">
                          <a:solidFill>
                            <a:srgbClr val="FF0000"/>
                          </a:solidFill>
                          <a:latin typeface="Times New Roman" panose="02020603050405020304" pitchFamily="18" charset="0"/>
                          <a:cs typeface="Times New Roman" panose="02020603050405020304" pitchFamily="18" charset="0"/>
                        </a:rPr>
                        <a:t>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4528541"/>
                  </a:ext>
                </a:extLst>
              </a:tr>
              <a:tr h="283766">
                <a:tc>
                  <a:txBody>
                    <a:bodyPr/>
                    <a:lstStyle/>
                    <a:p>
                      <a:r>
                        <a:rPr lang="it-IT" sz="1200" dirty="0" err="1">
                          <a:solidFill>
                            <a:srgbClr val="002060"/>
                          </a:solidFill>
                          <a:latin typeface="Times New Roman" panose="02020603050405020304" pitchFamily="18" charset="0"/>
                          <a:cs typeface="Times New Roman" panose="02020603050405020304" pitchFamily="18" charset="0"/>
                        </a:rPr>
                        <a:t>Spectral</a:t>
                      </a:r>
                      <a:r>
                        <a:rPr lang="it-IT" sz="1200" dirty="0">
                          <a:solidFill>
                            <a:srgbClr val="002060"/>
                          </a:solidFill>
                          <a:latin typeface="Times New Roman" panose="02020603050405020304" pitchFamily="18" charset="0"/>
                          <a:cs typeface="Times New Roman" panose="02020603050405020304" pitchFamily="18" charset="0"/>
                        </a:rPr>
                        <a:t> </a:t>
                      </a:r>
                      <a:r>
                        <a:rPr lang="it-IT" sz="1200" dirty="0" err="1">
                          <a:solidFill>
                            <a:srgbClr val="002060"/>
                          </a:solidFill>
                          <a:latin typeface="Times New Roman" panose="02020603050405020304" pitchFamily="18" charset="0"/>
                          <a:cs typeface="Times New Roman" panose="02020603050405020304" pitchFamily="18" charset="0"/>
                        </a:rPr>
                        <a:t>dens</a:t>
                      </a:r>
                      <a:r>
                        <a:rPr lang="it-IT" sz="1200" dirty="0">
                          <a:solidFill>
                            <a:srgbClr val="002060"/>
                          </a:solidFill>
                          <a:latin typeface="Times New Roman" panose="02020603050405020304" pitchFamily="18" charset="0"/>
                          <a:cs typeface="Times New Roman" panose="02020603050405020304" pitchFamily="18" charset="0"/>
                        </a:rPr>
                        <a:t>(N/</a:t>
                      </a:r>
                      <a:r>
                        <a:rPr lang="it-IT" sz="1200" dirty="0" err="1">
                          <a:solidFill>
                            <a:srgbClr val="002060"/>
                          </a:solidFill>
                          <a:latin typeface="Times New Roman" panose="02020603050405020304" pitchFamily="18" charset="0"/>
                          <a:cs typeface="Times New Roman" panose="02020603050405020304" pitchFamily="18" charset="0"/>
                        </a:rPr>
                        <a:t>shot</a:t>
                      </a:r>
                      <a:r>
                        <a:rPr lang="it-IT" sz="1200" dirty="0">
                          <a:solidFill>
                            <a:srgbClr val="002060"/>
                          </a:solidFill>
                          <a:latin typeface="Times New Roman" panose="02020603050405020304" pitchFamily="18" charset="0"/>
                          <a:cs typeface="Times New Roman" panose="02020603050405020304" pitchFamily="18" charset="0"/>
                        </a:rPr>
                        <a:t>/1%bw)</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b="1" dirty="0">
                          <a:solidFill>
                            <a:srgbClr val="00B050"/>
                          </a:solidFill>
                          <a:latin typeface="Times New Roman" panose="02020603050405020304" pitchFamily="18" charset="0"/>
                          <a:cs typeface="Times New Roman" panose="02020603050405020304" pitchFamily="18" charset="0"/>
                        </a:rPr>
                        <a:t>0.8 10</a:t>
                      </a:r>
                      <a:r>
                        <a:rPr lang="it-IT" sz="1400" b="1" baseline="30000" dirty="0">
                          <a:solidFill>
                            <a:srgbClr val="00B050"/>
                          </a:solidFill>
                          <a:latin typeface="Times New Roman" panose="02020603050405020304" pitchFamily="18" charset="0"/>
                          <a:cs typeface="Times New Roman" panose="02020603050405020304" pitchFamily="18" charset="0"/>
                        </a:rPr>
                        <a:t>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3184073"/>
                  </a:ext>
                </a:extLst>
              </a:tr>
              <a:tr h="274320">
                <a:tc>
                  <a:txBody>
                    <a:bodyPr/>
                    <a:lstStyle/>
                    <a:p>
                      <a:r>
                        <a:rPr lang="it-IT" sz="1200" dirty="0" err="1">
                          <a:solidFill>
                            <a:srgbClr val="002060"/>
                          </a:solidFill>
                          <a:latin typeface="Times New Roman" panose="02020603050405020304" pitchFamily="18" charset="0"/>
                          <a:cs typeface="Times New Roman" panose="02020603050405020304" pitchFamily="18" charset="0"/>
                        </a:rPr>
                        <a:t>Radiation</a:t>
                      </a:r>
                      <a:r>
                        <a:rPr lang="it-IT" sz="1200" dirty="0">
                          <a:solidFill>
                            <a:srgbClr val="002060"/>
                          </a:solidFill>
                          <a:latin typeface="Times New Roman" panose="02020603050405020304" pitchFamily="18" charset="0"/>
                          <a:cs typeface="Times New Roman" panose="02020603050405020304" pitchFamily="18" charset="0"/>
                        </a:rPr>
                        <a:t> </a:t>
                      </a:r>
                      <a:r>
                        <a:rPr lang="it-IT" sz="1200" dirty="0" err="1">
                          <a:solidFill>
                            <a:srgbClr val="002060"/>
                          </a:solidFill>
                          <a:latin typeface="Times New Roman" panose="02020603050405020304" pitchFamily="18" charset="0"/>
                          <a:cs typeface="Times New Roman" panose="02020603050405020304" pitchFamily="18" charset="0"/>
                        </a:rPr>
                        <a:t>size</a:t>
                      </a:r>
                      <a:r>
                        <a:rPr lang="it-IT" sz="1200" dirty="0">
                          <a:solidFill>
                            <a:srgbClr val="002060"/>
                          </a:solidFill>
                          <a:latin typeface="Times New Roman" panose="02020603050405020304" pitchFamily="18" charset="0"/>
                          <a:cs typeface="Times New Roman" panose="02020603050405020304" pitchFamily="18" charset="0"/>
                        </a:rPr>
                        <a:t> mm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b="1" dirty="0">
                          <a:solidFill>
                            <a:srgbClr val="FF0000"/>
                          </a:solidFill>
                          <a:latin typeface="Times New Roman" panose="02020603050405020304" pitchFamily="18" charset="0"/>
                          <a:cs typeface="Times New Roman" panose="02020603050405020304" pitchFamily="18" charset="0"/>
                        </a:rPr>
                        <a:t>0.1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1841547"/>
                  </a:ext>
                </a:extLst>
              </a:tr>
              <a:tr h="279572">
                <a:tc>
                  <a:txBody>
                    <a:bodyPr/>
                    <a:lstStyle/>
                    <a:p>
                      <a:r>
                        <a:rPr lang="it-IT" sz="1200" dirty="0" err="1">
                          <a:solidFill>
                            <a:srgbClr val="002060"/>
                          </a:solidFill>
                          <a:latin typeface="Times New Roman" panose="02020603050405020304" pitchFamily="18" charset="0"/>
                          <a:cs typeface="Times New Roman" panose="02020603050405020304" pitchFamily="18" charset="0"/>
                        </a:rPr>
                        <a:t>Divergence</a:t>
                      </a:r>
                      <a:r>
                        <a:rPr lang="it-IT" sz="1200" dirty="0">
                          <a:solidFill>
                            <a:srgbClr val="002060"/>
                          </a:solidFill>
                          <a:latin typeface="Times New Roman" panose="02020603050405020304" pitchFamily="18" charset="0"/>
                          <a:cs typeface="Times New Roman" panose="02020603050405020304" pitchFamily="18" charset="0"/>
                        </a:rPr>
                        <a:t> </a:t>
                      </a:r>
                      <a:r>
                        <a:rPr lang="it-IT" sz="1200" dirty="0" err="1">
                          <a:solidFill>
                            <a:srgbClr val="002060"/>
                          </a:solidFill>
                          <a:latin typeface="Times New Roman" panose="02020603050405020304" pitchFamily="18" charset="0"/>
                          <a:cs typeface="Times New Roman" panose="02020603050405020304" pitchFamily="18" charset="0"/>
                        </a:rPr>
                        <a:t>mrad</a:t>
                      </a:r>
                      <a:endParaRPr lang="it-IT" sz="12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b="1" dirty="0">
                          <a:solidFill>
                            <a:srgbClr val="FF0000"/>
                          </a:solidFill>
                          <a:latin typeface="Times New Roman" panose="02020603050405020304" pitchFamily="18" charset="0"/>
                          <a:cs typeface="Times New Roman" panose="02020603050405020304" pitchFamily="18" charset="0"/>
                        </a:rPr>
                        <a:t>15 10</a:t>
                      </a:r>
                      <a:r>
                        <a:rPr lang="it-IT" sz="1400" b="1" baseline="30000" dirty="0">
                          <a:solidFill>
                            <a:srgbClr val="FF0000"/>
                          </a:solidFill>
                          <a:latin typeface="Times New Roman" panose="02020603050405020304" pitchFamily="18" charset="0"/>
                          <a:cs typeface="Times New Roman" panose="02020603050405020304" pitchFamily="18" charset="0"/>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7509816"/>
                  </a:ext>
                </a:extLst>
              </a:tr>
              <a:tr h="299322">
                <a:tc>
                  <a:txBody>
                    <a:bodyPr/>
                    <a:lstStyle/>
                    <a:p>
                      <a:r>
                        <a:rPr lang="it-IT" sz="1200" dirty="0">
                          <a:solidFill>
                            <a:srgbClr val="002060"/>
                          </a:solidFill>
                          <a:latin typeface="Times New Roman" panose="02020603050405020304" pitchFamily="18" charset="0"/>
                          <a:cs typeface="Times New Roman" panose="02020603050405020304" pitchFamily="18" charset="0"/>
                        </a:rPr>
                        <a:t>Tot. </a:t>
                      </a:r>
                      <a:r>
                        <a:rPr lang="it-IT" sz="1200" dirty="0" err="1">
                          <a:solidFill>
                            <a:srgbClr val="002060"/>
                          </a:solidFill>
                          <a:latin typeface="Times New Roman" panose="02020603050405020304" pitchFamily="18" charset="0"/>
                          <a:cs typeface="Times New Roman" panose="02020603050405020304" pitchFamily="18" charset="0"/>
                        </a:rPr>
                        <a:t>spect</a:t>
                      </a:r>
                      <a:r>
                        <a:rPr lang="it-IT" sz="1200" dirty="0">
                          <a:solidFill>
                            <a:srgbClr val="002060"/>
                          </a:solidFill>
                          <a:latin typeface="Times New Roman" panose="02020603050405020304" pitchFamily="18" charset="0"/>
                          <a:cs typeface="Times New Roman" panose="02020603050405020304" pitchFamily="18" charset="0"/>
                        </a:rPr>
                        <a:t> </a:t>
                      </a:r>
                      <a:r>
                        <a:rPr lang="it-IT" sz="1200" dirty="0" err="1">
                          <a:solidFill>
                            <a:srgbClr val="002060"/>
                          </a:solidFill>
                          <a:latin typeface="Times New Roman" panose="02020603050405020304" pitchFamily="18" charset="0"/>
                          <a:cs typeface="Times New Roman" panose="02020603050405020304" pitchFamily="18" charset="0"/>
                        </a:rPr>
                        <a:t>dens</a:t>
                      </a:r>
                      <a:r>
                        <a:rPr lang="it-IT" sz="1200" dirty="0">
                          <a:solidFill>
                            <a:srgbClr val="002060"/>
                          </a:solidFill>
                          <a:latin typeface="Times New Roman" panose="02020603050405020304" pitchFamily="18" charset="0"/>
                          <a:cs typeface="Times New Roman" panose="02020603050405020304" pitchFamily="18" charset="0"/>
                        </a:rPr>
                        <a:t>. (N/s/1%bw)</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b="1" dirty="0">
                          <a:solidFill>
                            <a:srgbClr val="FF0000"/>
                          </a:solidFill>
                          <a:latin typeface="Times New Roman" panose="02020603050405020304" pitchFamily="18" charset="0"/>
                          <a:cs typeface="Times New Roman" panose="02020603050405020304" pitchFamily="18" charset="0"/>
                        </a:rPr>
                        <a:t>8</a:t>
                      </a:r>
                      <a:r>
                        <a:rPr lang="it-IT" sz="1400" b="1" baseline="0" dirty="0">
                          <a:solidFill>
                            <a:srgbClr val="FF0000"/>
                          </a:solidFill>
                          <a:latin typeface="Times New Roman" panose="02020603050405020304" pitchFamily="18" charset="0"/>
                          <a:cs typeface="Times New Roman" panose="02020603050405020304" pitchFamily="18" charset="0"/>
                        </a:rPr>
                        <a:t> </a:t>
                      </a:r>
                      <a:r>
                        <a:rPr lang="it-IT" sz="1400" b="1" dirty="0">
                          <a:solidFill>
                            <a:srgbClr val="FF0000"/>
                          </a:solidFill>
                          <a:latin typeface="Times New Roman" panose="02020603050405020304" pitchFamily="18" charset="0"/>
                          <a:cs typeface="Times New Roman" panose="02020603050405020304" pitchFamily="18" charset="0"/>
                        </a:rPr>
                        <a:t>10^14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2880582"/>
                  </a:ext>
                </a:extLst>
              </a:tr>
              <a:tr h="274320">
                <a:tc>
                  <a:txBody>
                    <a:bodyPr/>
                    <a:lstStyle/>
                    <a:p>
                      <a:r>
                        <a:rPr lang="it-IT" sz="1200" dirty="0" err="1">
                          <a:solidFill>
                            <a:srgbClr val="002060"/>
                          </a:solidFill>
                          <a:latin typeface="Times New Roman" panose="02020603050405020304" pitchFamily="18" charset="0"/>
                          <a:cs typeface="Times New Roman" panose="02020603050405020304" pitchFamily="18" charset="0"/>
                        </a:rPr>
                        <a:t>Coherence</a:t>
                      </a:r>
                      <a:endParaRPr lang="it-IT" sz="12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latin typeface="Times New Roman" panose="02020603050405020304" pitchFamily="18" charset="0"/>
                          <a:cs typeface="Times New Roman" panose="02020603050405020304" pitchFamily="18" charset="0"/>
                        </a:rPr>
                        <a:t>SASE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2586161"/>
                  </a:ext>
                </a:extLst>
              </a:tr>
            </a:tbl>
          </a:graphicData>
        </a:graphic>
      </p:graphicFrame>
      <p:sp>
        <p:nvSpPr>
          <p:cNvPr id="15" name="CasellaDiTesto 14"/>
          <p:cNvSpPr txBox="1"/>
          <p:nvPr/>
        </p:nvSpPr>
        <p:spPr>
          <a:xfrm>
            <a:off x="6840253" y="1916832"/>
            <a:ext cx="1771639" cy="1754326"/>
          </a:xfrm>
          <a:prstGeom prst="rect">
            <a:avLst/>
          </a:prstGeom>
          <a:noFill/>
        </p:spPr>
        <p:txBody>
          <a:bodyPr wrap="none" rtlCol="0">
            <a:spAutoFit/>
          </a:bodyPr>
          <a:lstStyle/>
          <a:p>
            <a:r>
              <a:rPr lang="it-IT" b="1" dirty="0">
                <a:solidFill>
                  <a:srgbClr val="00B050"/>
                </a:solidFill>
                <a:latin typeface="Times New Roman" panose="02020603050405020304" pitchFamily="18" charset="0"/>
                <a:cs typeface="Times New Roman" panose="02020603050405020304" pitchFamily="18" charset="0"/>
              </a:rPr>
              <a:t>Q=50 </a:t>
            </a:r>
            <a:r>
              <a:rPr lang="it-IT" b="1" dirty="0" err="1">
                <a:solidFill>
                  <a:srgbClr val="00B050"/>
                </a:solidFill>
                <a:latin typeface="Times New Roman" panose="02020603050405020304" pitchFamily="18" charset="0"/>
                <a:cs typeface="Times New Roman" panose="02020603050405020304" pitchFamily="18" charset="0"/>
              </a:rPr>
              <a:t>pC</a:t>
            </a:r>
            <a:r>
              <a:rPr lang="it-IT" b="1" dirty="0">
                <a:solidFill>
                  <a:srgbClr val="00B050"/>
                </a:solidFill>
                <a:latin typeface="Times New Roman" panose="02020603050405020304" pitchFamily="18" charset="0"/>
                <a:cs typeface="Times New Roman" panose="02020603050405020304" pitchFamily="18" charset="0"/>
              </a:rPr>
              <a:t>, SASE</a:t>
            </a:r>
          </a:p>
          <a:p>
            <a:r>
              <a:rPr lang="it-IT" dirty="0">
                <a:latin typeface="Times New Roman" panose="02020603050405020304" pitchFamily="18" charset="0"/>
                <a:cs typeface="Times New Roman" panose="02020603050405020304" pitchFamily="18" charset="0"/>
              </a:rPr>
              <a:t> I=1.5 </a:t>
            </a:r>
            <a:r>
              <a:rPr lang="it-IT" dirty="0" err="1">
                <a:latin typeface="Times New Roman" panose="02020603050405020304" pitchFamily="18" charset="0"/>
                <a:cs typeface="Times New Roman" panose="02020603050405020304" pitchFamily="18" charset="0"/>
              </a:rPr>
              <a:t>kA</a:t>
            </a:r>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emit</a:t>
            </a:r>
            <a:r>
              <a:rPr lang="it-IT" dirty="0">
                <a:latin typeface="Times New Roman" panose="02020603050405020304" pitchFamily="18" charset="0"/>
                <a:cs typeface="Times New Roman" panose="02020603050405020304" pitchFamily="18" charset="0"/>
              </a:rPr>
              <a:t>=0.35 </a:t>
            </a:r>
            <a:r>
              <a:rPr lang="it-IT" dirty="0" err="1">
                <a:latin typeface="Times New Roman" panose="02020603050405020304" pitchFamily="18" charset="0"/>
                <a:cs typeface="Times New Roman" panose="02020603050405020304" pitchFamily="18" charset="0"/>
              </a:rPr>
              <a:t>um</a:t>
            </a:r>
            <a:endParaRPr lang="it-IT" dirty="0">
              <a:latin typeface="Times New Roman" panose="02020603050405020304" pitchFamily="18" charset="0"/>
              <a:cs typeface="Times New Roman" panose="02020603050405020304" pitchFamily="18" charset="0"/>
            </a:endParaRPr>
          </a:p>
          <a:p>
            <a:r>
              <a:rPr lang="it-IT" dirty="0">
                <a:latin typeface="Symbol" panose="05050102010706020507" pitchFamily="18" charset="2"/>
                <a:cs typeface="Times New Roman" panose="02020603050405020304" pitchFamily="18" charset="0"/>
              </a:rPr>
              <a:t>D</a:t>
            </a:r>
            <a:r>
              <a:rPr lang="it-IT" dirty="0">
                <a:latin typeface="Times New Roman" panose="02020603050405020304" pitchFamily="18" charset="0"/>
                <a:cs typeface="Times New Roman" panose="02020603050405020304" pitchFamily="18" charset="0"/>
              </a:rPr>
              <a:t>E/E=3.6 10</a:t>
            </a:r>
            <a:r>
              <a:rPr lang="it-IT" baseline="30000" dirty="0">
                <a:latin typeface="Times New Roman" panose="02020603050405020304" pitchFamily="18" charset="0"/>
                <a:cs typeface="Times New Roman" panose="02020603050405020304" pitchFamily="18" charset="0"/>
              </a:rPr>
              <a:t>-4</a:t>
            </a:r>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a:t>
            </a:r>
            <a:r>
              <a:rPr lang="it-IT" baseline="-25000" dirty="0" err="1">
                <a:latin typeface="Times New Roman" panose="02020603050405020304" pitchFamily="18" charset="0"/>
                <a:cs typeface="Times New Roman" panose="02020603050405020304" pitchFamily="18" charset="0"/>
              </a:rPr>
              <a:t>w</a:t>
            </a:r>
            <a:r>
              <a:rPr lang="it-IT" dirty="0">
                <a:latin typeface="Times New Roman" panose="02020603050405020304" pitchFamily="18" charset="0"/>
                <a:cs typeface="Times New Roman" panose="02020603050405020304" pitchFamily="18" charset="0"/>
              </a:rPr>
              <a:t>=0.64</a:t>
            </a:r>
          </a:p>
          <a:p>
            <a:r>
              <a:rPr lang="it-IT" dirty="0" err="1">
                <a:latin typeface="Times New Roman" panose="02020603050405020304" pitchFamily="18" charset="0"/>
                <a:cs typeface="Times New Roman" panose="02020603050405020304" pitchFamily="18" charset="0"/>
              </a:rPr>
              <a:t>dt</a:t>
            </a:r>
            <a:r>
              <a:rPr lang="it-IT" dirty="0">
                <a:latin typeface="Times New Roman" panose="02020603050405020304" pitchFamily="18" charset="0"/>
                <a:cs typeface="Times New Roman" panose="02020603050405020304" pitchFamily="18" charset="0"/>
              </a:rPr>
              <a:t>=10 </a:t>
            </a:r>
            <a:r>
              <a:rPr lang="it-IT" dirty="0" err="1">
                <a:latin typeface="Times New Roman" panose="02020603050405020304" pitchFamily="18" charset="0"/>
                <a:cs typeface="Times New Roman" panose="02020603050405020304" pitchFamily="18" charset="0"/>
              </a:rPr>
              <a:t>fs</a:t>
            </a:r>
            <a:endParaRPr lang="it-IT" dirty="0">
              <a:latin typeface="Times New Roman" panose="02020603050405020304" pitchFamily="18" charset="0"/>
              <a:cs typeface="Times New Roman" panose="02020603050405020304" pitchFamily="18" charset="0"/>
            </a:endParaRPr>
          </a:p>
        </p:txBody>
      </p:sp>
      <p:pic>
        <p:nvPicPr>
          <p:cNvPr id="6" name="Immagine 5"/>
          <p:cNvPicPr>
            <a:picLocks noChangeAspect="1"/>
          </p:cNvPicPr>
          <p:nvPr/>
        </p:nvPicPr>
        <p:blipFill rotWithShape="1">
          <a:blip r:embed="rId4"/>
          <a:srcRect l="42372" t="38615" r="44500" b="53403"/>
          <a:stretch/>
        </p:blipFill>
        <p:spPr>
          <a:xfrm>
            <a:off x="3761910" y="5504892"/>
            <a:ext cx="2274813" cy="743508"/>
          </a:xfrm>
          <a:prstGeom prst="rect">
            <a:avLst/>
          </a:prstGeom>
        </p:spPr>
      </p:pic>
      <p:sp>
        <p:nvSpPr>
          <p:cNvPr id="8" name="CasellaDiTesto 7"/>
          <p:cNvSpPr txBox="1"/>
          <p:nvPr/>
        </p:nvSpPr>
        <p:spPr>
          <a:xfrm>
            <a:off x="6084168" y="5157193"/>
            <a:ext cx="2699778" cy="507831"/>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SASE </a:t>
            </a:r>
            <a:r>
              <a:rPr lang="it-IT" sz="1350" dirty="0" err="1">
                <a:latin typeface="Times New Roman" panose="02020603050405020304" pitchFamily="18" charset="0"/>
                <a:cs typeface="Times New Roman" panose="02020603050405020304" pitchFamily="18" charset="0"/>
              </a:rPr>
              <a:t>spikes</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undersampled</a:t>
            </a:r>
            <a:endParaRPr lang="it-IT" sz="1350" dirty="0">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in the </a:t>
            </a:r>
            <a:r>
              <a:rPr lang="it-IT" sz="1350" dirty="0" err="1">
                <a:latin typeface="Times New Roman" panose="02020603050405020304" pitchFamily="18" charset="0"/>
                <a:cs typeface="Times New Roman" panose="02020603050405020304" pitchFamily="18" charset="0"/>
              </a:rPr>
              <a:t>graph</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but</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not</a:t>
            </a:r>
            <a:r>
              <a:rPr lang="it-IT" sz="1350" dirty="0">
                <a:latin typeface="Times New Roman" panose="02020603050405020304" pitchFamily="18" charset="0"/>
                <a:cs typeface="Times New Roman" panose="02020603050405020304" pitchFamily="18" charset="0"/>
              </a:rPr>
              <a:t> in the </a:t>
            </a:r>
            <a:r>
              <a:rPr lang="it-IT" sz="1350" dirty="0" err="1">
                <a:latin typeface="Times New Roman" panose="02020603050405020304" pitchFamily="18" charset="0"/>
                <a:cs typeface="Times New Roman" panose="02020603050405020304" pitchFamily="18" charset="0"/>
              </a:rPr>
              <a:t>calculus</a:t>
            </a:r>
            <a:r>
              <a:rPr lang="it-IT" sz="1350" dirty="0">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CCA70E23-E29F-364F-8F76-3AF58573A7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6" name="Footer Placeholder 1">
            <a:extLst>
              <a:ext uri="{FF2B5EF4-FFF2-40B4-BE49-F238E27FC236}">
                <a16:creationId xmlns:a16="http://schemas.microsoft.com/office/drawing/2014/main" id="{8667FA51-22A8-1345-AFD7-50884CAE98B5}"/>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395168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rotWithShape="1">
          <a:blip r:embed="rId2" cstate="print">
            <a:extLst>
              <a:ext uri="{28A0092B-C50C-407E-A947-70E740481C1C}">
                <a14:useLocalDpi xmlns:a14="http://schemas.microsoft.com/office/drawing/2010/main" val="0"/>
              </a:ext>
            </a:extLst>
          </a:blip>
          <a:srcRect t="10273" r="2172" b="4401"/>
          <a:stretch/>
        </p:blipFill>
        <p:spPr>
          <a:xfrm>
            <a:off x="4355976" y="3699031"/>
            <a:ext cx="3189774" cy="2159432"/>
          </a:xfrm>
          <a:prstGeom prst="rect">
            <a:avLst/>
          </a:prstGeom>
        </p:spPr>
      </p:pic>
      <p:sp>
        <p:nvSpPr>
          <p:cNvPr id="7" name="Rettangolo 6"/>
          <p:cNvSpPr/>
          <p:nvPr/>
        </p:nvSpPr>
        <p:spPr>
          <a:xfrm>
            <a:off x="0" y="1101857"/>
            <a:ext cx="9136925" cy="553998"/>
          </a:xfrm>
          <a:prstGeom prst="rect">
            <a:avLst/>
          </a:prstGeom>
        </p:spPr>
        <p:txBody>
          <a:bodyPr wrap="none">
            <a:spAutoFit/>
          </a:bodyPr>
          <a:lstStyle/>
          <a:p>
            <a:r>
              <a:rPr lang="it-IT" sz="3000" b="1" dirty="0">
                <a:solidFill>
                  <a:srgbClr val="0070C0"/>
                </a:solidFill>
                <a:latin typeface="Times New Roman" panose="02020603050405020304" pitchFamily="18" charset="0"/>
                <a:cs typeface="Times New Roman" panose="02020603050405020304" pitchFamily="18" charset="0"/>
              </a:rPr>
              <a:t>SASE1:  water </a:t>
            </a:r>
            <a:r>
              <a:rPr lang="it-IT" sz="3000" b="1" dirty="0" err="1">
                <a:solidFill>
                  <a:srgbClr val="0070C0"/>
                </a:solidFill>
                <a:latin typeface="Times New Roman" panose="02020603050405020304" pitchFamily="18" charset="0"/>
                <a:cs typeface="Times New Roman" panose="02020603050405020304" pitchFamily="18" charset="0"/>
              </a:rPr>
              <a:t>window</a:t>
            </a:r>
            <a:r>
              <a:rPr lang="it-IT" sz="3000" b="1" dirty="0">
                <a:solidFill>
                  <a:srgbClr val="0070C0"/>
                </a:solidFill>
                <a:latin typeface="Times New Roman" panose="02020603050405020304" pitchFamily="18" charset="0"/>
                <a:cs typeface="Times New Roman" panose="02020603050405020304" pitchFamily="18" charset="0"/>
              </a:rPr>
              <a:t> (2.77 nm)     ULIX1, </a:t>
            </a:r>
            <a:r>
              <a:rPr lang="it-IT" sz="3000" b="1" dirty="0" err="1">
                <a:solidFill>
                  <a:srgbClr val="0070C0"/>
                </a:solidFill>
                <a:latin typeface="Symbol" panose="05050102010706020507" pitchFamily="18" charset="2"/>
                <a:cs typeface="Times New Roman" panose="02020603050405020304" pitchFamily="18" charset="0"/>
              </a:rPr>
              <a:t>l</a:t>
            </a:r>
            <a:r>
              <a:rPr lang="it-IT" sz="3000" b="1" baseline="-25000" dirty="0" err="1">
                <a:solidFill>
                  <a:srgbClr val="0070C0"/>
                </a:solidFill>
                <a:latin typeface="Times New Roman" panose="02020603050405020304" pitchFamily="18" charset="0"/>
                <a:cs typeface="Times New Roman" panose="02020603050405020304" pitchFamily="18" charset="0"/>
              </a:rPr>
              <a:t>w</a:t>
            </a:r>
            <a:r>
              <a:rPr lang="it-IT" sz="3000" b="1" dirty="0">
                <a:solidFill>
                  <a:srgbClr val="0070C0"/>
                </a:solidFill>
                <a:latin typeface="Times New Roman" panose="02020603050405020304" pitchFamily="18" charset="0"/>
                <a:cs typeface="Times New Roman" panose="02020603050405020304" pitchFamily="18" charset="0"/>
              </a:rPr>
              <a:t>=2.8 cm</a:t>
            </a:r>
          </a:p>
        </p:txBody>
      </p:sp>
      <p:sp>
        <p:nvSpPr>
          <p:cNvPr id="2" name="CasellaDiTesto 1"/>
          <p:cNvSpPr txBox="1"/>
          <p:nvPr/>
        </p:nvSpPr>
        <p:spPr>
          <a:xfrm>
            <a:off x="7029788" y="2055365"/>
            <a:ext cx="1564852" cy="1477328"/>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I=1.5  </a:t>
            </a:r>
            <a:r>
              <a:rPr lang="it-IT" dirty="0" err="1">
                <a:latin typeface="Times New Roman" panose="02020603050405020304" pitchFamily="18" charset="0"/>
                <a:cs typeface="Times New Roman" panose="02020603050405020304" pitchFamily="18" charset="0"/>
              </a:rPr>
              <a:t>kA</a:t>
            </a:r>
            <a:r>
              <a:rPr lang="it-IT" dirty="0">
                <a:latin typeface="Times New Roman" panose="02020603050405020304" pitchFamily="18" charset="0"/>
                <a:cs typeface="Times New Roman" panose="02020603050405020304" pitchFamily="18" charset="0"/>
              </a:rPr>
              <a:t> </a:t>
            </a:r>
          </a:p>
          <a:p>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emit</a:t>
            </a:r>
            <a:r>
              <a:rPr lang="it-IT" dirty="0">
                <a:latin typeface="Times New Roman" panose="02020603050405020304" pitchFamily="18" charset="0"/>
                <a:cs typeface="Times New Roman" panose="02020603050405020304" pitchFamily="18" charset="0"/>
              </a:rPr>
              <a:t>=0.35 </a:t>
            </a:r>
            <a:r>
              <a:rPr lang="it-IT" dirty="0" err="1">
                <a:latin typeface="Times New Roman" panose="02020603050405020304" pitchFamily="18" charset="0"/>
                <a:cs typeface="Times New Roman" panose="02020603050405020304" pitchFamily="18" charset="0"/>
              </a:rPr>
              <a:t>um</a:t>
            </a:r>
            <a:endParaRPr lang="it-IT" dirty="0">
              <a:latin typeface="Times New Roman" panose="02020603050405020304" pitchFamily="18" charset="0"/>
              <a:cs typeface="Times New Roman" panose="02020603050405020304" pitchFamily="18" charset="0"/>
            </a:endParaRPr>
          </a:p>
          <a:p>
            <a:r>
              <a:rPr lang="it-IT" dirty="0">
                <a:latin typeface="Symbol" panose="05050102010706020507" pitchFamily="18" charset="2"/>
                <a:cs typeface="Times New Roman" panose="02020603050405020304" pitchFamily="18" charset="0"/>
              </a:rPr>
              <a:t> D</a:t>
            </a:r>
            <a:r>
              <a:rPr lang="it-IT" dirty="0">
                <a:latin typeface="Times New Roman" panose="02020603050405020304" pitchFamily="18" charset="0"/>
                <a:cs typeface="Times New Roman" panose="02020603050405020304" pitchFamily="18" charset="0"/>
              </a:rPr>
              <a:t>E/E=3.6 10</a:t>
            </a:r>
            <a:r>
              <a:rPr lang="it-IT" baseline="30000" dirty="0">
                <a:latin typeface="Times New Roman" panose="02020603050405020304" pitchFamily="18" charset="0"/>
                <a:cs typeface="Times New Roman" panose="02020603050405020304" pitchFamily="18" charset="0"/>
              </a:rPr>
              <a:t>-4</a:t>
            </a:r>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a:t>
            </a:r>
            <a:r>
              <a:rPr lang="it-IT" baseline="-25000" dirty="0" err="1">
                <a:latin typeface="Times New Roman" panose="02020603050405020304" pitchFamily="18" charset="0"/>
                <a:cs typeface="Times New Roman" panose="02020603050405020304" pitchFamily="18" charset="0"/>
              </a:rPr>
              <a:t>w</a:t>
            </a:r>
            <a:r>
              <a:rPr lang="it-IT" dirty="0">
                <a:latin typeface="Times New Roman" panose="02020603050405020304" pitchFamily="18" charset="0"/>
                <a:cs typeface="Times New Roman" panose="02020603050405020304" pitchFamily="18" charset="0"/>
              </a:rPr>
              <a:t>=2.5</a:t>
            </a:r>
          </a:p>
          <a:p>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dt</a:t>
            </a:r>
            <a:r>
              <a:rPr lang="it-IT" dirty="0">
                <a:latin typeface="Times New Roman" panose="02020603050405020304" pitchFamily="18" charset="0"/>
                <a:cs typeface="Times New Roman" panose="02020603050405020304" pitchFamily="18" charset="0"/>
              </a:rPr>
              <a:t>=10-3 </a:t>
            </a:r>
            <a:r>
              <a:rPr lang="it-IT" dirty="0" err="1">
                <a:latin typeface="Times New Roman" panose="02020603050405020304" pitchFamily="18" charset="0"/>
                <a:cs typeface="Times New Roman" panose="02020603050405020304" pitchFamily="18" charset="0"/>
              </a:rPr>
              <a:t>fs</a:t>
            </a:r>
            <a:endParaRPr lang="it-IT" dirty="0">
              <a:latin typeface="Times New Roman" panose="02020603050405020304" pitchFamily="18" charset="0"/>
              <a:cs typeface="Times New Roman" panose="02020603050405020304" pitchFamily="18" charset="0"/>
            </a:endParaRPr>
          </a:p>
        </p:txBody>
      </p:sp>
      <p:sp>
        <p:nvSpPr>
          <p:cNvPr id="4" name="Rettangolo 3"/>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CasellaDiTesto 13"/>
          <p:cNvSpPr txBox="1"/>
          <p:nvPr/>
        </p:nvSpPr>
        <p:spPr>
          <a:xfrm>
            <a:off x="7596336" y="4212945"/>
            <a:ext cx="906017" cy="507831"/>
          </a:xfrm>
          <a:prstGeom prst="rect">
            <a:avLst/>
          </a:prstGeom>
          <a:noFill/>
        </p:spPr>
        <p:txBody>
          <a:bodyPr wrap="none" rtlCol="0">
            <a:spAutoFit/>
          </a:bodyPr>
          <a:lstStyle/>
          <a:p>
            <a:r>
              <a:rPr lang="it-IT" sz="1350" b="1" dirty="0" err="1">
                <a:solidFill>
                  <a:srgbClr val="FF0000"/>
                </a:solidFill>
                <a:latin typeface="Times New Roman" panose="02020603050405020304" pitchFamily="18" charset="0"/>
                <a:cs typeface="Times New Roman" panose="02020603050405020304" pitchFamily="18" charset="0"/>
              </a:rPr>
              <a:t>Spectrum</a:t>
            </a:r>
            <a:endParaRPr lang="it-IT" sz="1350" b="1" dirty="0">
              <a:solidFill>
                <a:srgbClr val="FF0000"/>
              </a:solidFill>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30 m</a:t>
            </a:r>
          </a:p>
        </p:txBody>
      </p:sp>
      <p:graphicFrame>
        <p:nvGraphicFramePr>
          <p:cNvPr id="8" name="Tabella 7"/>
          <p:cNvGraphicFramePr>
            <a:graphicFrameLocks noGrp="1"/>
          </p:cNvGraphicFramePr>
          <p:nvPr/>
        </p:nvGraphicFramePr>
        <p:xfrm>
          <a:off x="467544" y="1916832"/>
          <a:ext cx="2862318" cy="3091459"/>
        </p:xfrm>
        <a:graphic>
          <a:graphicData uri="http://schemas.openxmlformats.org/drawingml/2006/table">
            <a:tbl>
              <a:tblPr firstRow="1" bandRow="1">
                <a:tableStyleId>{5C22544A-7EE6-4342-B048-85BDC9FD1C3A}</a:tableStyleId>
              </a:tblPr>
              <a:tblGrid>
                <a:gridCol w="1134126">
                  <a:extLst>
                    <a:ext uri="{9D8B030D-6E8A-4147-A177-3AD203B41FA5}">
                      <a16:colId xmlns:a16="http://schemas.microsoft.com/office/drawing/2014/main" val="3546734144"/>
                    </a:ext>
                  </a:extLst>
                </a:gridCol>
                <a:gridCol w="918102">
                  <a:extLst>
                    <a:ext uri="{9D8B030D-6E8A-4147-A177-3AD203B41FA5}">
                      <a16:colId xmlns:a16="http://schemas.microsoft.com/office/drawing/2014/main" val="3315903952"/>
                    </a:ext>
                  </a:extLst>
                </a:gridCol>
                <a:gridCol w="810090">
                  <a:extLst>
                    <a:ext uri="{9D8B030D-6E8A-4147-A177-3AD203B41FA5}">
                      <a16:colId xmlns:a16="http://schemas.microsoft.com/office/drawing/2014/main" val="3918886215"/>
                    </a:ext>
                  </a:extLst>
                </a:gridCol>
              </a:tblGrid>
              <a:tr h="205740">
                <a:tc>
                  <a:txBody>
                    <a:bodyPr/>
                    <a:lstStyle/>
                    <a:p>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rgbClr val="002060"/>
                          </a:solidFill>
                          <a:latin typeface="Times New Roman" panose="02020603050405020304" pitchFamily="18" charset="0"/>
                          <a:cs typeface="Times New Roman" panose="02020603050405020304" pitchFamily="18" charset="0"/>
                        </a:rPr>
                        <a:t>16pC</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rgbClr val="002060"/>
                          </a:solidFill>
                          <a:latin typeface="Times New Roman" panose="02020603050405020304" pitchFamily="18" charset="0"/>
                          <a:cs typeface="Times New Roman" panose="02020603050405020304" pitchFamily="18" charset="0"/>
                        </a:rPr>
                        <a:t>50 </a:t>
                      </a:r>
                      <a:r>
                        <a:rPr lang="it-IT" sz="900" dirty="0" err="1">
                          <a:solidFill>
                            <a:srgbClr val="002060"/>
                          </a:solidFill>
                          <a:latin typeface="Times New Roman" panose="02020603050405020304" pitchFamily="18" charset="0"/>
                          <a:cs typeface="Times New Roman" panose="02020603050405020304" pitchFamily="18" charset="0"/>
                        </a:rPr>
                        <a:t>pC</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0535951"/>
                  </a:ext>
                </a:extLst>
              </a:tr>
              <a:tr h="205740">
                <a:tc>
                  <a:txBody>
                    <a:bodyPr/>
                    <a:lstStyle/>
                    <a:p>
                      <a:r>
                        <a:rPr lang="it-IT" sz="900" dirty="0">
                          <a:solidFill>
                            <a:srgbClr val="002060"/>
                          </a:solidFill>
                          <a:latin typeface="Times New Roman" panose="02020603050405020304" pitchFamily="18" charset="0"/>
                          <a:cs typeface="Times New Roman" panose="02020603050405020304" pitchFamily="18" charset="0"/>
                        </a:rPr>
                        <a:t>e-En (</a:t>
                      </a:r>
                      <a:r>
                        <a:rPr lang="it-IT" sz="900" dirty="0" err="1">
                          <a:solidFill>
                            <a:srgbClr val="002060"/>
                          </a:solidFill>
                          <a:latin typeface="Times New Roman" panose="02020603050405020304" pitchFamily="18" charset="0"/>
                          <a:cs typeface="Times New Roman" panose="02020603050405020304" pitchFamily="18" charset="0"/>
                        </a:rPr>
                        <a:t>GeV</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3.2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3.2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1718798"/>
                  </a:ext>
                </a:extLst>
              </a:tr>
              <a:tr h="205740">
                <a:tc>
                  <a:txBody>
                    <a:bodyPr/>
                    <a:lstStyle/>
                    <a:p>
                      <a:r>
                        <a:rPr lang="it-IT" sz="900" dirty="0">
                          <a:solidFill>
                            <a:srgbClr val="002060"/>
                          </a:solidFill>
                          <a:latin typeface="Times New Roman" panose="02020603050405020304" pitchFamily="18" charset="0"/>
                          <a:cs typeface="Times New Roman" panose="02020603050405020304" pitchFamily="18" charset="0"/>
                        </a:rPr>
                        <a:t>Und </a:t>
                      </a:r>
                      <a:r>
                        <a:rPr lang="it-IT" sz="900" dirty="0" err="1">
                          <a:solidFill>
                            <a:srgbClr val="002060"/>
                          </a:solidFill>
                          <a:latin typeface="Times New Roman" panose="02020603050405020304" pitchFamily="18" charset="0"/>
                          <a:cs typeface="Times New Roman" panose="02020603050405020304" pitchFamily="18" charset="0"/>
                        </a:rPr>
                        <a:t>l_w</a:t>
                      </a:r>
                      <a:r>
                        <a:rPr lang="it-IT" sz="900" dirty="0">
                          <a:solidFill>
                            <a:srgbClr val="002060"/>
                          </a:solidFill>
                          <a:latin typeface="Times New Roman" panose="02020603050405020304" pitchFamily="18" charset="0"/>
                          <a:cs typeface="Times New Roman" panose="02020603050405020304" pitchFamily="18" charset="0"/>
                        </a:rPr>
                        <a:t>,</a:t>
                      </a:r>
                      <a:r>
                        <a:rPr lang="it-IT" sz="900" baseline="0" dirty="0">
                          <a:solidFill>
                            <a:srgbClr val="002060"/>
                          </a:solidFill>
                          <a:latin typeface="Times New Roman" panose="02020603050405020304" pitchFamily="18" charset="0"/>
                          <a:cs typeface="Times New Roman" panose="02020603050405020304" pitchFamily="18" charset="0"/>
                        </a:rPr>
                        <a:t> L</a:t>
                      </a:r>
                      <a:r>
                        <a:rPr lang="it-IT" sz="900" dirty="0">
                          <a:solidFill>
                            <a:srgbClr val="002060"/>
                          </a:solidFill>
                          <a:latin typeface="Times New Roman" panose="02020603050405020304" pitchFamily="18" charset="0"/>
                          <a:cs typeface="Times New Roman" panose="02020603050405020304" pitchFamily="18" charset="0"/>
                        </a:rPr>
                        <a:t>(</a:t>
                      </a:r>
                      <a:r>
                        <a:rPr lang="it-IT" sz="900" dirty="0" err="1">
                          <a:solidFill>
                            <a:srgbClr val="002060"/>
                          </a:solidFill>
                          <a:latin typeface="Times New Roman" panose="02020603050405020304" pitchFamily="18" charset="0"/>
                          <a:cs typeface="Times New Roman" panose="02020603050405020304" pitchFamily="18" charset="0"/>
                        </a:rPr>
                        <a:t>cm,m</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rgbClr val="002060"/>
                          </a:solidFill>
                          <a:latin typeface="Times New Roman" panose="02020603050405020304" pitchFamily="18" charset="0"/>
                          <a:cs typeface="Times New Roman" panose="02020603050405020304" pitchFamily="18" charset="0"/>
                        </a:rPr>
                        <a:t>3 , 25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5, 25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4159587"/>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Ph</a:t>
                      </a:r>
                      <a:r>
                        <a:rPr lang="it-IT" sz="900" dirty="0">
                          <a:solidFill>
                            <a:srgbClr val="002060"/>
                          </a:solidFill>
                          <a:latin typeface="Times New Roman" panose="02020603050405020304" pitchFamily="18" charset="0"/>
                          <a:cs typeface="Times New Roman" panose="02020603050405020304" pitchFamily="18" charset="0"/>
                        </a:rPr>
                        <a:t>-en</a:t>
                      </a:r>
                      <a:r>
                        <a:rPr lang="it-IT" sz="900" baseline="0" dirty="0">
                          <a:solidFill>
                            <a:srgbClr val="002060"/>
                          </a:solidFill>
                          <a:latin typeface="Times New Roman" panose="02020603050405020304" pitchFamily="18" charset="0"/>
                          <a:cs typeface="Times New Roman" panose="02020603050405020304" pitchFamily="18" charset="0"/>
                        </a:rPr>
                        <a:t> </a:t>
                      </a:r>
                      <a:r>
                        <a:rPr lang="it-IT" sz="900" dirty="0">
                          <a:solidFill>
                            <a:srgbClr val="002060"/>
                          </a:solidFill>
                          <a:latin typeface="Times New Roman" panose="02020603050405020304" pitchFamily="18" charset="0"/>
                          <a:cs typeface="Times New Roman" panose="02020603050405020304" pitchFamily="18" charset="0"/>
                        </a:rPr>
                        <a:t>(</a:t>
                      </a:r>
                      <a:r>
                        <a:rPr lang="it-IT" sz="900" dirty="0" err="1">
                          <a:solidFill>
                            <a:srgbClr val="002060"/>
                          </a:solidFill>
                          <a:latin typeface="Times New Roman" panose="02020603050405020304" pitchFamily="18" charset="0"/>
                          <a:cs typeface="Times New Roman" panose="02020603050405020304" pitchFamily="18" charset="0"/>
                        </a:rPr>
                        <a:t>keV</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rgbClr val="002060"/>
                          </a:solidFill>
                          <a:latin typeface="Times New Roman" panose="02020603050405020304" pitchFamily="18" charset="0"/>
                          <a:cs typeface="Times New Roman" panose="02020603050405020304" pitchFamily="18" charset="0"/>
                        </a:rPr>
                        <a:t>0.45 (2.8nm)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rgbClr val="002060"/>
                          </a:solidFill>
                          <a:latin typeface="Times New Roman" panose="02020603050405020304" pitchFamily="18" charset="0"/>
                          <a:cs typeface="Times New Roman" panose="02020603050405020304" pitchFamily="18" charset="0"/>
                        </a:rPr>
                        <a:t>0.45 (2.8nm)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511871"/>
                  </a:ext>
                </a:extLst>
              </a:tr>
              <a:tr h="205740">
                <a:tc>
                  <a:txBody>
                    <a:bodyPr/>
                    <a:lstStyle/>
                    <a:p>
                      <a:r>
                        <a:rPr lang="it-IT" sz="900" dirty="0">
                          <a:solidFill>
                            <a:srgbClr val="002060"/>
                          </a:solidFill>
                          <a:latin typeface="Times New Roman" panose="02020603050405020304" pitchFamily="18" charset="0"/>
                          <a:cs typeface="Times New Roman" panose="02020603050405020304" pitchFamily="18" charset="0"/>
                        </a:rPr>
                        <a:t>Rep</a:t>
                      </a:r>
                      <a:r>
                        <a:rPr lang="it-IT" sz="900" baseline="0" dirty="0">
                          <a:solidFill>
                            <a:srgbClr val="002060"/>
                          </a:solidFill>
                          <a:latin typeface="Times New Roman" panose="02020603050405020304" pitchFamily="18" charset="0"/>
                          <a:cs typeface="Times New Roman" panose="02020603050405020304" pitchFamily="18" charset="0"/>
                        </a:rPr>
                        <a:t> rate</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1 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1 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1927230"/>
                  </a:ext>
                </a:extLst>
              </a:tr>
              <a:tr h="205740">
                <a:tc>
                  <a:txBody>
                    <a:bodyPr/>
                    <a:lstStyle/>
                    <a:p>
                      <a:r>
                        <a:rPr lang="it-IT" sz="900" dirty="0">
                          <a:solidFill>
                            <a:srgbClr val="002060"/>
                          </a:solidFill>
                          <a:latin typeface="Times New Roman" panose="02020603050405020304" pitchFamily="18" charset="0"/>
                          <a:cs typeface="Times New Roman" panose="02020603050405020304" pitchFamily="18" charset="0"/>
                        </a:rPr>
                        <a:t>Energy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rgbClr val="002060"/>
                          </a:solidFill>
                          <a:latin typeface="Times New Roman" panose="02020603050405020304" pitchFamily="18" charset="0"/>
                          <a:cs typeface="Times New Roman" panose="02020603050405020304" pitchFamily="18" charset="0"/>
                        </a:rPr>
                        <a:t>21 </a:t>
                      </a:r>
                      <a:r>
                        <a:rPr lang="it-IT" sz="900" dirty="0" err="1">
                          <a:solidFill>
                            <a:srgbClr val="002060"/>
                          </a:solidFill>
                          <a:latin typeface="Symbol" panose="05050102010706020507" pitchFamily="18" charset="2"/>
                          <a:cs typeface="Times New Roman" panose="02020603050405020304" pitchFamily="18" charset="0"/>
                        </a:rPr>
                        <a:t>m</a:t>
                      </a:r>
                      <a:r>
                        <a:rPr lang="it-IT" sz="900" dirty="0" err="1">
                          <a:solidFill>
                            <a:srgbClr val="002060"/>
                          </a:solidFill>
                          <a:latin typeface="Times New Roman" panose="02020603050405020304" pitchFamily="18" charset="0"/>
                          <a:cs typeface="Times New Roman" panose="02020603050405020304" pitchFamily="18" charset="0"/>
                        </a:rPr>
                        <a:t>J</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900" dirty="0">
                          <a:solidFill>
                            <a:schemeClr val="accent1">
                              <a:lumMod val="50000"/>
                            </a:schemeClr>
                          </a:solidFill>
                          <a:latin typeface="Times New Roman" panose="02020603050405020304" pitchFamily="18" charset="0"/>
                          <a:cs typeface="Times New Roman" panose="02020603050405020304" pitchFamily="18" charset="0"/>
                        </a:rPr>
                        <a:t>156 </a:t>
                      </a:r>
                      <a:r>
                        <a:rPr lang="it-IT" sz="900" dirty="0" err="1">
                          <a:solidFill>
                            <a:srgbClr val="002060"/>
                          </a:solidFill>
                          <a:latin typeface="Symbol" panose="05050102010706020507" pitchFamily="18" charset="2"/>
                          <a:cs typeface="Times New Roman" panose="02020603050405020304" pitchFamily="18" charset="0"/>
                        </a:rPr>
                        <a:t>m</a:t>
                      </a:r>
                      <a:r>
                        <a:rPr lang="it-IT" sz="900" dirty="0" err="1">
                          <a:solidFill>
                            <a:srgbClr val="002060"/>
                          </a:solidFill>
                          <a:latin typeface="Times New Roman" panose="02020603050405020304" pitchFamily="18" charset="0"/>
                          <a:cs typeface="Times New Roman" panose="02020603050405020304" pitchFamily="18" charset="0"/>
                        </a:rPr>
                        <a:t>J</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0725233"/>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Numb</a:t>
                      </a:r>
                      <a:r>
                        <a:rPr lang="it-IT" sz="900" dirty="0">
                          <a:solidFill>
                            <a:srgbClr val="002060"/>
                          </a:solidFill>
                          <a:latin typeface="Times New Roman" panose="02020603050405020304" pitchFamily="18" charset="0"/>
                          <a:cs typeface="Times New Roman" panose="02020603050405020304" pitchFamily="18" charset="0"/>
                        </a:rPr>
                        <a:t> per </a:t>
                      </a:r>
                      <a:r>
                        <a:rPr lang="it-IT" sz="900" dirty="0" err="1">
                          <a:solidFill>
                            <a:srgbClr val="002060"/>
                          </a:solidFill>
                          <a:latin typeface="Times New Roman" panose="02020603050405020304" pitchFamily="18" charset="0"/>
                          <a:cs typeface="Times New Roman" panose="02020603050405020304" pitchFamily="18" charset="0"/>
                        </a:rPr>
                        <a:t>shot</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3 10</a:t>
                      </a:r>
                      <a:r>
                        <a:rPr lang="it-IT" sz="900" b="1" baseline="30000" dirty="0">
                          <a:solidFill>
                            <a:srgbClr val="FF0000"/>
                          </a:solidFill>
                          <a:latin typeface="Times New Roman" panose="02020603050405020304" pitchFamily="18" charset="0"/>
                          <a:cs typeface="Times New Roman" panose="02020603050405020304" pitchFamily="18" charset="0"/>
                        </a:rPr>
                        <a:t>11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2.2 10</a:t>
                      </a:r>
                      <a:r>
                        <a:rPr lang="it-IT" sz="900" b="1" baseline="30000" dirty="0">
                          <a:solidFill>
                            <a:srgbClr val="FF0000"/>
                          </a:solidFill>
                          <a:latin typeface="Times New Roman" panose="02020603050405020304" pitchFamily="18" charset="0"/>
                          <a:cs typeface="Times New Roman" panose="02020603050405020304" pitchFamily="18" charset="0"/>
                        </a:rPr>
                        <a:t>12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2975355"/>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Bandwidth</a:t>
                      </a:r>
                      <a:r>
                        <a:rPr lang="it-IT" sz="900" dirty="0">
                          <a:solidFill>
                            <a:srgbClr val="002060"/>
                          </a:solidFill>
                          <a:latin typeface="Times New Roman" panose="02020603050405020304" pitchFamily="18" charset="0"/>
                          <a:cs typeface="Times New Roman" panose="02020603050405020304" pitchFamily="18" charset="0"/>
                        </a:rPr>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00B050"/>
                          </a:solidFill>
                          <a:latin typeface="Times New Roman" panose="02020603050405020304" pitchFamily="18" charset="0"/>
                          <a:cs typeface="Times New Roman" panose="02020603050405020304" pitchFamily="18" charset="0"/>
                        </a:rPr>
                        <a:t>0.1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0.15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4595571"/>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Pulse</a:t>
                      </a:r>
                      <a:r>
                        <a:rPr lang="it-IT" sz="900" dirty="0">
                          <a:solidFill>
                            <a:srgbClr val="002060"/>
                          </a:solidFill>
                          <a:latin typeface="Times New Roman" panose="02020603050405020304" pitchFamily="18" charset="0"/>
                          <a:cs typeface="Times New Roman" panose="02020603050405020304" pitchFamily="18" charset="0"/>
                        </a:rPr>
                        <a:t> </a:t>
                      </a:r>
                      <a:r>
                        <a:rPr lang="it-IT" sz="900" dirty="0" err="1">
                          <a:solidFill>
                            <a:srgbClr val="002060"/>
                          </a:solidFill>
                          <a:latin typeface="Times New Roman" panose="02020603050405020304" pitchFamily="18" charset="0"/>
                          <a:cs typeface="Times New Roman" panose="02020603050405020304" pitchFamily="18" charset="0"/>
                        </a:rPr>
                        <a:t>duration</a:t>
                      </a:r>
                      <a:r>
                        <a:rPr lang="it-IT" sz="900" dirty="0">
                          <a:solidFill>
                            <a:srgbClr val="002060"/>
                          </a:solidFill>
                          <a:latin typeface="Times New Roman" panose="02020603050405020304" pitchFamily="18" charset="0"/>
                          <a:cs typeface="Times New Roman" panose="02020603050405020304" pitchFamily="18" charset="0"/>
                        </a:rPr>
                        <a:t> (</a:t>
                      </a:r>
                      <a:r>
                        <a:rPr lang="it-IT" sz="900" dirty="0" err="1">
                          <a:solidFill>
                            <a:srgbClr val="002060"/>
                          </a:solidFill>
                          <a:latin typeface="Times New Roman" panose="02020603050405020304" pitchFamily="18" charset="0"/>
                          <a:cs typeface="Times New Roman" panose="02020603050405020304" pitchFamily="18" charset="0"/>
                        </a:rPr>
                        <a:t>fs</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00B050"/>
                          </a:solidFill>
                          <a:latin typeface="Times New Roman" panose="02020603050405020304" pitchFamily="18" charset="0"/>
                          <a:cs typeface="Times New Roman" panose="02020603050405020304" pitchFamily="18" charset="0"/>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5100780"/>
                  </a:ext>
                </a:extLst>
              </a:tr>
              <a:tr h="205740">
                <a:tc>
                  <a:txBody>
                    <a:bodyPr/>
                    <a:lstStyle/>
                    <a:p>
                      <a:r>
                        <a:rPr lang="it-IT" sz="900" dirty="0">
                          <a:solidFill>
                            <a:srgbClr val="002060"/>
                          </a:solidFill>
                          <a:latin typeface="Times New Roman" panose="02020603050405020304" pitchFamily="18" charset="0"/>
                          <a:cs typeface="Times New Roman" panose="02020603050405020304" pitchFamily="18" charset="0"/>
                        </a:rPr>
                        <a:t>N/ s (s</a:t>
                      </a:r>
                      <a:r>
                        <a:rPr lang="it-IT" sz="900" baseline="30000" dirty="0">
                          <a:solidFill>
                            <a:srgbClr val="002060"/>
                          </a:solidFill>
                          <a:latin typeface="Times New Roman" panose="02020603050405020304" pitchFamily="18" charset="0"/>
                          <a:cs typeface="Times New Roman" panose="02020603050405020304" pitchFamily="18" charset="0"/>
                        </a:rPr>
                        <a:t>-1</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00B050"/>
                          </a:solidFill>
                          <a:latin typeface="Times New Roman" panose="02020603050405020304" pitchFamily="18" charset="0"/>
                          <a:cs typeface="Times New Roman" panose="02020603050405020304" pitchFamily="18" charset="0"/>
                        </a:rPr>
                        <a:t>3</a:t>
                      </a:r>
                      <a:r>
                        <a:rPr lang="it-IT" sz="900" b="1" baseline="0" dirty="0">
                          <a:solidFill>
                            <a:srgbClr val="00B050"/>
                          </a:solidFill>
                          <a:latin typeface="Times New Roman" panose="02020603050405020304" pitchFamily="18" charset="0"/>
                          <a:cs typeface="Times New Roman" panose="02020603050405020304" pitchFamily="18" charset="0"/>
                        </a:rPr>
                        <a:t> </a:t>
                      </a:r>
                      <a:r>
                        <a:rPr lang="it-IT" sz="900" b="1" dirty="0">
                          <a:solidFill>
                            <a:srgbClr val="00B050"/>
                          </a:solidFill>
                          <a:latin typeface="Times New Roman" panose="02020603050405020304" pitchFamily="18" charset="0"/>
                          <a:cs typeface="Times New Roman" panose="02020603050405020304" pitchFamily="18" charset="0"/>
                        </a:rPr>
                        <a:t>10</a:t>
                      </a:r>
                      <a:r>
                        <a:rPr lang="it-IT" sz="900" b="1" baseline="30000" dirty="0">
                          <a:solidFill>
                            <a:srgbClr val="00B050"/>
                          </a:solidFill>
                          <a:latin typeface="Times New Roman" panose="02020603050405020304" pitchFamily="18" charset="0"/>
                          <a:cs typeface="Times New Roman" panose="02020603050405020304" pitchFamily="18" charset="0"/>
                        </a:rPr>
                        <a:t>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2.2 10</a:t>
                      </a:r>
                      <a:r>
                        <a:rPr lang="it-IT" sz="900" baseline="30000" dirty="0">
                          <a:solidFill>
                            <a:schemeClr val="accent1">
                              <a:lumMod val="50000"/>
                            </a:schemeClr>
                          </a:solidFill>
                          <a:latin typeface="Times New Roman" panose="02020603050405020304" pitchFamily="18" charset="0"/>
                          <a:cs typeface="Times New Roman" panose="02020603050405020304" pitchFamily="18" charset="0"/>
                        </a:rPr>
                        <a:t>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4528541"/>
                  </a:ext>
                </a:extLst>
              </a:tr>
              <a:tr h="205740">
                <a:tc>
                  <a:txBody>
                    <a:bodyPr/>
                    <a:lstStyle/>
                    <a:p>
                      <a:r>
                        <a:rPr lang="it-IT" sz="900" dirty="0">
                          <a:solidFill>
                            <a:srgbClr val="002060"/>
                          </a:solidFill>
                          <a:latin typeface="Times New Roman" panose="02020603050405020304" pitchFamily="18" charset="0"/>
                          <a:cs typeface="Times New Roman" panose="02020603050405020304" pitchFamily="18" charset="0"/>
                        </a:rPr>
                        <a:t>S </a:t>
                      </a:r>
                      <a:r>
                        <a:rPr lang="it-IT" sz="900" dirty="0" err="1">
                          <a:solidFill>
                            <a:srgbClr val="002060"/>
                          </a:solidFill>
                          <a:latin typeface="Times New Roman" panose="02020603050405020304" pitchFamily="18" charset="0"/>
                          <a:cs typeface="Times New Roman" panose="02020603050405020304" pitchFamily="18" charset="0"/>
                        </a:rPr>
                        <a:t>dens</a:t>
                      </a:r>
                      <a:r>
                        <a:rPr lang="it-IT" sz="900" dirty="0">
                          <a:solidFill>
                            <a:srgbClr val="002060"/>
                          </a:solidFill>
                          <a:latin typeface="Times New Roman" panose="02020603050405020304" pitchFamily="18" charset="0"/>
                          <a:cs typeface="Times New Roman" panose="02020603050405020304" pitchFamily="18" charset="0"/>
                        </a:rPr>
                        <a:t>(N/</a:t>
                      </a:r>
                      <a:r>
                        <a:rPr lang="it-IT" sz="900" dirty="0" err="1">
                          <a:solidFill>
                            <a:srgbClr val="002060"/>
                          </a:solidFill>
                          <a:latin typeface="Times New Roman" panose="02020603050405020304" pitchFamily="18" charset="0"/>
                          <a:cs typeface="Times New Roman" panose="02020603050405020304" pitchFamily="18" charset="0"/>
                        </a:rPr>
                        <a:t>shot</a:t>
                      </a:r>
                      <a:r>
                        <a:rPr lang="it-IT" sz="900" dirty="0">
                          <a:solidFill>
                            <a:srgbClr val="002060"/>
                          </a:solidFill>
                          <a:latin typeface="Times New Roman" panose="02020603050405020304" pitchFamily="18" charset="0"/>
                          <a:cs typeface="Times New Roman" panose="02020603050405020304" pitchFamily="18" charset="0"/>
                        </a:rPr>
                        <a:t>/%</a:t>
                      </a:r>
                      <a:r>
                        <a:rPr lang="it-IT" sz="900" dirty="0" err="1">
                          <a:solidFill>
                            <a:srgbClr val="002060"/>
                          </a:solidFill>
                          <a:latin typeface="Times New Roman" panose="02020603050405020304" pitchFamily="18" charset="0"/>
                          <a:cs typeface="Times New Roman" panose="02020603050405020304" pitchFamily="18" charset="0"/>
                        </a:rPr>
                        <a:t>bw</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1.7 10</a:t>
                      </a:r>
                      <a:r>
                        <a:rPr lang="it-IT" sz="900" b="1" baseline="30000" dirty="0">
                          <a:solidFill>
                            <a:srgbClr val="FF0000"/>
                          </a:solidFill>
                          <a:latin typeface="Times New Roman" panose="02020603050405020304" pitchFamily="18" charset="0"/>
                          <a:cs typeface="Times New Roman" panose="02020603050405020304" pitchFamily="18" charset="0"/>
                        </a:rPr>
                        <a:t>12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1.5 10</a:t>
                      </a:r>
                      <a:r>
                        <a:rPr lang="it-IT" sz="900" baseline="30000" dirty="0">
                          <a:solidFill>
                            <a:schemeClr val="accent1">
                              <a:lumMod val="50000"/>
                            </a:schemeClr>
                          </a:solidFill>
                          <a:latin typeface="Times New Roman" panose="02020603050405020304" pitchFamily="18" charset="0"/>
                          <a:cs typeface="Times New Roman" panose="02020603050405020304" pitchFamily="18" charset="0"/>
                        </a:rPr>
                        <a:t>13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3184073"/>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Radiation</a:t>
                      </a:r>
                      <a:r>
                        <a:rPr lang="it-IT" sz="900" dirty="0">
                          <a:solidFill>
                            <a:srgbClr val="002060"/>
                          </a:solidFill>
                          <a:latin typeface="Times New Roman" panose="02020603050405020304" pitchFamily="18" charset="0"/>
                          <a:cs typeface="Times New Roman" panose="02020603050405020304" pitchFamily="18" charset="0"/>
                        </a:rPr>
                        <a:t> </a:t>
                      </a:r>
                      <a:r>
                        <a:rPr lang="it-IT" sz="900" dirty="0" err="1">
                          <a:solidFill>
                            <a:srgbClr val="002060"/>
                          </a:solidFill>
                          <a:latin typeface="Times New Roman" panose="02020603050405020304" pitchFamily="18" charset="0"/>
                          <a:cs typeface="Times New Roman" panose="02020603050405020304" pitchFamily="18" charset="0"/>
                        </a:rPr>
                        <a:t>size</a:t>
                      </a:r>
                      <a:r>
                        <a:rPr lang="it-IT" sz="900" dirty="0">
                          <a:solidFill>
                            <a:srgbClr val="002060"/>
                          </a:solidFill>
                          <a:latin typeface="Times New Roman" panose="02020603050405020304" pitchFamily="18" charset="0"/>
                          <a:cs typeface="Times New Roman" panose="02020603050405020304" pitchFamily="18" charset="0"/>
                        </a:rPr>
                        <a:t> mm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0.15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0.07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9865669"/>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Divergence</a:t>
                      </a:r>
                      <a:r>
                        <a:rPr lang="it-IT" sz="900" dirty="0">
                          <a:solidFill>
                            <a:srgbClr val="002060"/>
                          </a:solidFill>
                          <a:latin typeface="Times New Roman" panose="02020603050405020304" pitchFamily="18" charset="0"/>
                          <a:cs typeface="Times New Roman" panose="02020603050405020304" pitchFamily="18" charset="0"/>
                        </a:rPr>
                        <a:t> </a:t>
                      </a:r>
                      <a:r>
                        <a:rPr lang="it-IT" sz="900" dirty="0" err="1">
                          <a:solidFill>
                            <a:srgbClr val="002060"/>
                          </a:solidFill>
                          <a:latin typeface="Times New Roman" panose="02020603050405020304" pitchFamily="18" charset="0"/>
                          <a:cs typeface="Times New Roman" panose="02020603050405020304" pitchFamily="18" charset="0"/>
                        </a:rPr>
                        <a:t>mrad</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2.5 10</a:t>
                      </a:r>
                      <a:r>
                        <a:rPr lang="it-IT" sz="900" b="1" baseline="30000" dirty="0">
                          <a:solidFill>
                            <a:srgbClr val="FF0000"/>
                          </a:solidFill>
                          <a:latin typeface="Times New Roman" panose="02020603050405020304" pitchFamily="18" charset="0"/>
                          <a:cs typeface="Times New Roman" panose="02020603050405020304" pitchFamily="18" charset="0"/>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1.810</a:t>
                      </a:r>
                      <a:r>
                        <a:rPr lang="it-IT" sz="900" baseline="30000" dirty="0">
                          <a:solidFill>
                            <a:schemeClr val="accent1">
                              <a:lumMod val="50000"/>
                            </a:schemeClr>
                          </a:solidFill>
                          <a:latin typeface="Times New Roman" panose="02020603050405020304" pitchFamily="18" charset="0"/>
                          <a:cs typeface="Times New Roman" panose="02020603050405020304" pitchFamily="18" charset="0"/>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9428776"/>
                  </a:ext>
                </a:extLst>
              </a:tr>
              <a:tr h="211099">
                <a:tc>
                  <a:txBody>
                    <a:bodyPr/>
                    <a:lstStyle/>
                    <a:p>
                      <a:r>
                        <a:rPr lang="it-IT" sz="900" dirty="0">
                          <a:solidFill>
                            <a:srgbClr val="002060"/>
                          </a:solidFill>
                          <a:latin typeface="Times New Roman" panose="02020603050405020304" pitchFamily="18" charset="0"/>
                          <a:cs typeface="Times New Roman" panose="02020603050405020304" pitchFamily="18" charset="0"/>
                        </a:rPr>
                        <a:t>Tot. S. d. (N/s/%</a:t>
                      </a:r>
                      <a:r>
                        <a:rPr lang="it-IT" sz="900" dirty="0" err="1">
                          <a:solidFill>
                            <a:srgbClr val="002060"/>
                          </a:solidFill>
                          <a:latin typeface="Times New Roman" panose="02020603050405020304" pitchFamily="18" charset="0"/>
                          <a:cs typeface="Times New Roman" panose="02020603050405020304" pitchFamily="18" charset="0"/>
                        </a:rPr>
                        <a:t>bw</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00B050"/>
                          </a:solidFill>
                          <a:latin typeface="Times New Roman" panose="02020603050405020304" pitchFamily="18" charset="0"/>
                          <a:cs typeface="Times New Roman" panose="02020603050405020304" pitchFamily="18" charset="0"/>
                        </a:rPr>
                        <a:t>1.7 10</a:t>
                      </a:r>
                      <a:r>
                        <a:rPr lang="it-IT" sz="900" b="1" baseline="30000" dirty="0">
                          <a:solidFill>
                            <a:srgbClr val="00B050"/>
                          </a:solidFill>
                          <a:latin typeface="Times New Roman" panose="02020603050405020304" pitchFamily="18" charset="0"/>
                          <a:cs typeface="Times New Roman" panose="02020603050405020304" pitchFamily="18" charset="0"/>
                        </a:rPr>
                        <a:t>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1.5 10</a:t>
                      </a:r>
                      <a:r>
                        <a:rPr lang="it-IT" sz="900" baseline="30000" dirty="0">
                          <a:solidFill>
                            <a:schemeClr val="accent1">
                              <a:lumMod val="50000"/>
                            </a:schemeClr>
                          </a:solidFill>
                          <a:latin typeface="Times New Roman" panose="02020603050405020304" pitchFamily="18" charset="0"/>
                          <a:cs typeface="Times New Roman" panose="02020603050405020304" pitchFamily="18" charset="0"/>
                        </a:rPr>
                        <a:t>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2880582"/>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Coherence</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aseline="0" dirty="0">
                          <a:solidFill>
                            <a:srgbClr val="00B050"/>
                          </a:solidFill>
                          <a:latin typeface="Times New Roman" panose="02020603050405020304" pitchFamily="18" charset="0"/>
                          <a:cs typeface="Times New Roman" panose="02020603050405020304" pitchFamily="18" charset="0"/>
                        </a:rPr>
                        <a:t> </a:t>
                      </a:r>
                      <a:r>
                        <a:rPr lang="it-IT" sz="900" b="1" baseline="0" dirty="0">
                          <a:solidFill>
                            <a:srgbClr val="00B050"/>
                          </a:solidFill>
                          <a:latin typeface="Times New Roman" panose="02020603050405020304" pitchFamily="18" charset="0"/>
                          <a:cs typeface="Times New Roman" panose="02020603050405020304" pitchFamily="18" charset="0"/>
                        </a:rPr>
                        <a:t>Single Spike</a:t>
                      </a:r>
                      <a:endParaRPr lang="it-IT" sz="900" b="1" dirty="0">
                        <a:solidFill>
                          <a:srgbClr val="00B05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CC0000"/>
                          </a:solidFill>
                          <a:latin typeface="Times New Roman" panose="02020603050405020304" pitchFamily="18" charset="0"/>
                          <a:cs typeface="Times New Roman" panose="02020603050405020304" pitchFamily="18" charset="0"/>
                        </a:rPr>
                        <a:t>SASE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2586161"/>
                  </a:ext>
                </a:extLst>
              </a:tr>
            </a:tbl>
          </a:graphicData>
        </a:graphic>
      </p:graphicFrame>
      <p:sp>
        <p:nvSpPr>
          <p:cNvPr id="12" name="CasellaDiTesto 11"/>
          <p:cNvSpPr txBox="1"/>
          <p:nvPr/>
        </p:nvSpPr>
        <p:spPr>
          <a:xfrm>
            <a:off x="3787403" y="4293097"/>
            <a:ext cx="655949" cy="507831"/>
          </a:xfrm>
          <a:prstGeom prst="rect">
            <a:avLst/>
          </a:prstGeom>
          <a:noFill/>
        </p:spPr>
        <p:txBody>
          <a:bodyPr wrap="none" rtlCol="0">
            <a:spAutoFit/>
          </a:bodyPr>
          <a:lstStyle/>
          <a:p>
            <a:r>
              <a:rPr lang="it-IT" sz="1350" b="1" dirty="0" err="1">
                <a:solidFill>
                  <a:schemeClr val="accent5">
                    <a:lumMod val="75000"/>
                  </a:schemeClr>
                </a:solidFill>
                <a:latin typeface="Times New Roman" panose="02020603050405020304" pitchFamily="18" charset="0"/>
                <a:cs typeface="Times New Roman" panose="02020603050405020304" pitchFamily="18" charset="0"/>
              </a:rPr>
              <a:t>Power</a:t>
            </a:r>
            <a:endParaRPr lang="it-IT" sz="1350" b="1" dirty="0">
              <a:solidFill>
                <a:schemeClr val="accent5">
                  <a:lumMod val="75000"/>
                </a:schemeClr>
              </a:solidFill>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30 m</a:t>
            </a:r>
          </a:p>
        </p:txBody>
      </p:sp>
      <p:pic>
        <p:nvPicPr>
          <p:cNvPr id="3" name="Immagine 2"/>
          <p:cNvPicPr>
            <a:picLocks noChangeAspect="1"/>
          </p:cNvPicPr>
          <p:nvPr/>
        </p:nvPicPr>
        <p:blipFill rotWithShape="1">
          <a:blip r:embed="rId3"/>
          <a:srcRect l="9104" t="22384" r="35381" b="5158"/>
          <a:stretch/>
        </p:blipFill>
        <p:spPr>
          <a:xfrm>
            <a:off x="4193958" y="1916833"/>
            <a:ext cx="2493252" cy="1785386"/>
          </a:xfrm>
          <a:prstGeom prst="rect">
            <a:avLst/>
          </a:prstGeom>
        </p:spPr>
      </p:pic>
      <p:sp>
        <p:nvSpPr>
          <p:cNvPr id="5" name="Rettangolo 4"/>
          <p:cNvSpPr/>
          <p:nvPr/>
        </p:nvSpPr>
        <p:spPr>
          <a:xfrm>
            <a:off x="5544108" y="2834934"/>
            <a:ext cx="856325" cy="300082"/>
          </a:xfrm>
          <a:prstGeom prst="rect">
            <a:avLst/>
          </a:prstGeom>
          <a:solidFill>
            <a:schemeClr val="bg1"/>
          </a:solidFill>
        </p:spPr>
        <p:txBody>
          <a:bodyPr wrap="none">
            <a:spAutoFit/>
          </a:bodyPr>
          <a:lstStyle/>
          <a:p>
            <a:r>
              <a:rPr lang="it-IT" sz="1350" b="1" dirty="0">
                <a:solidFill>
                  <a:srgbClr val="00B050"/>
                </a:solidFill>
                <a:latin typeface="Times New Roman" panose="02020603050405020304" pitchFamily="18" charset="0"/>
                <a:cs typeface="Times New Roman" panose="02020603050405020304" pitchFamily="18" charset="0"/>
              </a:rPr>
              <a:t>Q=16 </a:t>
            </a:r>
            <a:r>
              <a:rPr lang="it-IT" sz="1350" b="1" dirty="0" err="1">
                <a:solidFill>
                  <a:srgbClr val="00B050"/>
                </a:solidFill>
                <a:latin typeface="Times New Roman" panose="02020603050405020304" pitchFamily="18" charset="0"/>
                <a:cs typeface="Times New Roman" panose="02020603050405020304" pitchFamily="18" charset="0"/>
              </a:rPr>
              <a:t>pC</a:t>
            </a:r>
            <a:endParaRPr lang="it-IT" sz="1350" b="1" dirty="0">
              <a:solidFill>
                <a:srgbClr val="00B050"/>
              </a:solidFill>
              <a:latin typeface="Times New Roman" panose="02020603050405020304" pitchFamily="18" charset="0"/>
              <a:cs typeface="Times New Roman" panose="02020603050405020304" pitchFamily="18" charset="0"/>
            </a:endParaRPr>
          </a:p>
        </p:txBody>
      </p:sp>
      <p:sp>
        <p:nvSpPr>
          <p:cNvPr id="18" name="Rettangolo 17"/>
          <p:cNvSpPr/>
          <p:nvPr/>
        </p:nvSpPr>
        <p:spPr>
          <a:xfrm>
            <a:off x="4788024" y="2294874"/>
            <a:ext cx="856325" cy="300082"/>
          </a:xfrm>
          <a:prstGeom prst="rect">
            <a:avLst/>
          </a:prstGeom>
          <a:solidFill>
            <a:schemeClr val="bg1"/>
          </a:solidFill>
        </p:spPr>
        <p:txBody>
          <a:bodyPr wrap="none">
            <a:spAutoFit/>
          </a:bodyPr>
          <a:lstStyle/>
          <a:p>
            <a:r>
              <a:rPr lang="it-IT" sz="1350" b="1" dirty="0">
                <a:solidFill>
                  <a:srgbClr val="00B050"/>
                </a:solidFill>
                <a:latin typeface="Times New Roman" panose="02020603050405020304" pitchFamily="18" charset="0"/>
                <a:cs typeface="Times New Roman" panose="02020603050405020304" pitchFamily="18" charset="0"/>
              </a:rPr>
              <a:t>Q=50 </a:t>
            </a:r>
            <a:r>
              <a:rPr lang="it-IT" sz="1350" b="1" dirty="0" err="1">
                <a:solidFill>
                  <a:srgbClr val="00B050"/>
                </a:solidFill>
                <a:latin typeface="Times New Roman" panose="02020603050405020304" pitchFamily="18" charset="0"/>
                <a:cs typeface="Times New Roman" panose="02020603050405020304" pitchFamily="18" charset="0"/>
              </a:rPr>
              <a:t>pC</a:t>
            </a:r>
            <a:endParaRPr lang="it-IT" sz="1350" b="1" dirty="0">
              <a:solidFill>
                <a:srgbClr val="00B050"/>
              </a:solidFill>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4626006" y="1916832"/>
            <a:ext cx="713657"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Growth</a:t>
            </a:r>
            <a:endParaRPr lang="it-IT" sz="1350" dirty="0">
              <a:latin typeface="Times New Roman" panose="02020603050405020304" pitchFamily="18" charset="0"/>
              <a:cs typeface="Times New Roman" panose="02020603050405020304" pitchFamily="18" charset="0"/>
            </a:endParaRPr>
          </a:p>
        </p:txBody>
      </p:sp>
      <p:sp>
        <p:nvSpPr>
          <p:cNvPr id="19" name="Rettangolo 18"/>
          <p:cNvSpPr/>
          <p:nvPr/>
        </p:nvSpPr>
        <p:spPr>
          <a:xfrm>
            <a:off x="7596336" y="3807043"/>
            <a:ext cx="856325" cy="507831"/>
          </a:xfrm>
          <a:prstGeom prst="rect">
            <a:avLst/>
          </a:prstGeom>
          <a:solidFill>
            <a:schemeClr val="bg1"/>
          </a:solidFill>
        </p:spPr>
        <p:txBody>
          <a:bodyPr wrap="none">
            <a:spAutoFit/>
          </a:bodyPr>
          <a:lstStyle/>
          <a:p>
            <a:r>
              <a:rPr lang="it-IT" sz="1350" b="1" dirty="0">
                <a:solidFill>
                  <a:srgbClr val="00B050"/>
                </a:solidFill>
                <a:latin typeface="Times New Roman" panose="02020603050405020304" pitchFamily="18" charset="0"/>
                <a:cs typeface="Times New Roman" panose="02020603050405020304" pitchFamily="18" charset="0"/>
              </a:rPr>
              <a:t>Q=50 </a:t>
            </a:r>
            <a:r>
              <a:rPr lang="it-IT" sz="1350" b="1" dirty="0" err="1">
                <a:solidFill>
                  <a:srgbClr val="00B050"/>
                </a:solidFill>
                <a:latin typeface="Times New Roman" panose="02020603050405020304" pitchFamily="18" charset="0"/>
                <a:cs typeface="Times New Roman" panose="02020603050405020304" pitchFamily="18" charset="0"/>
              </a:rPr>
              <a:t>pC</a:t>
            </a:r>
            <a:endParaRPr lang="it-IT" sz="1350" b="1" dirty="0">
              <a:solidFill>
                <a:srgbClr val="00B050"/>
              </a:solidFill>
              <a:latin typeface="Times New Roman" panose="02020603050405020304" pitchFamily="18" charset="0"/>
              <a:cs typeface="Times New Roman" panose="02020603050405020304" pitchFamily="18" charset="0"/>
            </a:endParaRPr>
          </a:p>
          <a:p>
            <a:r>
              <a:rPr lang="it-IT" sz="1350" b="1" dirty="0">
                <a:solidFill>
                  <a:srgbClr val="00B050"/>
                </a:solidFill>
                <a:latin typeface="Times New Roman" panose="02020603050405020304" pitchFamily="18" charset="0"/>
                <a:cs typeface="Times New Roman" panose="02020603050405020304" pitchFamily="18" charset="0"/>
              </a:rPr>
              <a:t>SASE</a:t>
            </a:r>
          </a:p>
        </p:txBody>
      </p:sp>
      <p:sp>
        <p:nvSpPr>
          <p:cNvPr id="20" name="Rettangolo 19"/>
          <p:cNvSpPr/>
          <p:nvPr/>
        </p:nvSpPr>
        <p:spPr>
          <a:xfrm>
            <a:off x="7596336" y="4995175"/>
            <a:ext cx="1093569" cy="507831"/>
          </a:xfrm>
          <a:prstGeom prst="rect">
            <a:avLst/>
          </a:prstGeom>
          <a:solidFill>
            <a:schemeClr val="bg1"/>
          </a:solidFill>
        </p:spPr>
        <p:txBody>
          <a:bodyPr wrap="none">
            <a:spAutoFit/>
          </a:bodyPr>
          <a:lstStyle/>
          <a:p>
            <a:r>
              <a:rPr lang="it-IT" sz="1350" b="1" dirty="0">
                <a:solidFill>
                  <a:srgbClr val="00B050"/>
                </a:solidFill>
                <a:latin typeface="Times New Roman" panose="02020603050405020304" pitchFamily="18" charset="0"/>
                <a:cs typeface="Times New Roman" panose="02020603050405020304" pitchFamily="18" charset="0"/>
              </a:rPr>
              <a:t>Q=16 </a:t>
            </a:r>
            <a:r>
              <a:rPr lang="it-IT" sz="1350" b="1" dirty="0" err="1">
                <a:solidFill>
                  <a:srgbClr val="00B050"/>
                </a:solidFill>
                <a:latin typeface="Times New Roman" panose="02020603050405020304" pitchFamily="18" charset="0"/>
                <a:cs typeface="Times New Roman" panose="02020603050405020304" pitchFamily="18" charset="0"/>
              </a:rPr>
              <a:t>pC</a:t>
            </a:r>
            <a:endParaRPr lang="it-IT" sz="1350" b="1" dirty="0">
              <a:solidFill>
                <a:srgbClr val="00B050"/>
              </a:solidFill>
              <a:latin typeface="Times New Roman" panose="02020603050405020304" pitchFamily="18" charset="0"/>
              <a:cs typeface="Times New Roman" panose="02020603050405020304" pitchFamily="18" charset="0"/>
            </a:endParaRPr>
          </a:p>
          <a:p>
            <a:r>
              <a:rPr lang="it-IT" sz="1350" b="1" dirty="0">
                <a:solidFill>
                  <a:srgbClr val="00B050"/>
                </a:solidFill>
                <a:latin typeface="Times New Roman" panose="02020603050405020304" pitchFamily="18" charset="0"/>
                <a:cs typeface="Times New Roman" panose="02020603050405020304" pitchFamily="18" charset="0"/>
              </a:rPr>
              <a:t>Single Spike</a:t>
            </a:r>
          </a:p>
        </p:txBody>
      </p:sp>
      <p:pic>
        <p:nvPicPr>
          <p:cNvPr id="15" name="Picture 14">
            <a:extLst>
              <a:ext uri="{FF2B5EF4-FFF2-40B4-BE49-F238E27FC236}">
                <a16:creationId xmlns:a16="http://schemas.microsoft.com/office/drawing/2014/main" id="{BBC3E1DE-B4BB-3E4D-8821-163A9E457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6" name="Footer Placeholder 1">
            <a:extLst>
              <a:ext uri="{FF2B5EF4-FFF2-40B4-BE49-F238E27FC236}">
                <a16:creationId xmlns:a16="http://schemas.microsoft.com/office/drawing/2014/main" id="{CC32B5DF-E591-D340-8306-3FF7670EEE1A}"/>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3951725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37050" t="43289" r="43223" b="35679"/>
          <a:stretch/>
        </p:blipFill>
        <p:spPr>
          <a:xfrm>
            <a:off x="152400" y="3591017"/>
            <a:ext cx="4894632" cy="2863059"/>
          </a:xfrm>
          <a:prstGeom prst="rect">
            <a:avLst/>
          </a:prstGeom>
        </p:spPr>
      </p:pic>
      <p:pic>
        <p:nvPicPr>
          <p:cNvPr id="5" name="Segnaposto contenuto 4"/>
          <p:cNvPicPr>
            <a:picLocks noGrp="1" noChangeAspect="1"/>
          </p:cNvPicPr>
          <p:nvPr>
            <p:ph idx="1"/>
          </p:nvPr>
        </p:nvPicPr>
        <p:blipFill rotWithShape="1">
          <a:blip r:embed="rId2"/>
          <a:srcRect l="39508" t="64125" r="42734" b="14874"/>
          <a:stretch/>
        </p:blipFill>
        <p:spPr>
          <a:xfrm>
            <a:off x="4724400" y="3645024"/>
            <a:ext cx="4400022" cy="2854904"/>
          </a:xfrm>
          <a:prstGeom prst="rect">
            <a:avLst/>
          </a:prstGeom>
        </p:spPr>
      </p:pic>
      <p:sp>
        <p:nvSpPr>
          <p:cNvPr id="6" name="Rettangolo 5"/>
          <p:cNvSpPr/>
          <p:nvPr/>
        </p:nvSpPr>
        <p:spPr>
          <a:xfrm>
            <a:off x="1447800" y="228600"/>
            <a:ext cx="4572000"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 name="Titolo 1"/>
          <p:cNvSpPr txBox="1">
            <a:spLocks/>
          </p:cNvSpPr>
          <p:nvPr/>
        </p:nvSpPr>
        <p:spPr>
          <a:xfrm>
            <a:off x="2057400" y="350217"/>
            <a:ext cx="3234480"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75" b="1" dirty="0">
                <a:solidFill>
                  <a:srgbClr val="0070C0"/>
                </a:solidFill>
                <a:latin typeface="Times New Roman" panose="02020603050405020304" pitchFamily="18" charset="0"/>
                <a:cs typeface="Times New Roman" panose="02020603050405020304" pitchFamily="18" charset="0"/>
              </a:rPr>
              <a:t> </a:t>
            </a:r>
            <a:r>
              <a:rPr lang="it-IT" sz="3075" b="1" dirty="0">
                <a:solidFill>
                  <a:srgbClr val="0070C0"/>
                </a:solidFill>
                <a:latin typeface="Times New Roman" panose="02020603050405020304" pitchFamily="18" charset="0"/>
                <a:cs typeface="Times New Roman" panose="02020603050405020304" pitchFamily="18" charset="0"/>
              </a:rPr>
              <a:t>FEL </a:t>
            </a:r>
            <a:r>
              <a:rPr lang="it-IT" sz="3075" b="1" dirty="0" err="1">
                <a:solidFill>
                  <a:srgbClr val="0070C0"/>
                </a:solidFill>
                <a:latin typeface="Times New Roman" panose="02020603050405020304" pitchFamily="18" charset="0"/>
                <a:cs typeface="Times New Roman" panose="02020603050405020304" pitchFamily="18" charset="0"/>
              </a:rPr>
              <a:t>simulations</a:t>
            </a:r>
            <a:endParaRPr lang="it-IT" sz="3075" dirty="0"/>
          </a:p>
        </p:txBody>
      </p:sp>
      <p:pic>
        <p:nvPicPr>
          <p:cNvPr id="8" name="Immagine 7"/>
          <p:cNvPicPr>
            <a:picLocks noChangeAspect="1"/>
          </p:cNvPicPr>
          <p:nvPr/>
        </p:nvPicPr>
        <p:blipFill rotWithShape="1">
          <a:blip r:embed="rId3"/>
          <a:srcRect l="41089" t="58061" r="45816" b="25090"/>
          <a:stretch/>
        </p:blipFill>
        <p:spPr>
          <a:xfrm>
            <a:off x="5410200" y="1321463"/>
            <a:ext cx="3429000" cy="2083568"/>
          </a:xfrm>
          <a:prstGeom prst="rect">
            <a:avLst/>
          </a:prstGeom>
        </p:spPr>
      </p:pic>
      <p:sp>
        <p:nvSpPr>
          <p:cNvPr id="14" name="CasellaDiTesto 13"/>
          <p:cNvSpPr txBox="1"/>
          <p:nvPr/>
        </p:nvSpPr>
        <p:spPr>
          <a:xfrm>
            <a:off x="152400" y="1583577"/>
            <a:ext cx="5433410" cy="1200329"/>
          </a:xfrm>
          <a:prstGeom prst="rect">
            <a:avLst/>
          </a:prstGeom>
          <a:noFill/>
        </p:spPr>
        <p:txBody>
          <a:bodyPr wrap="none" rtlCol="0">
            <a:spAutoFit/>
          </a:bodyPr>
          <a:lstStyle/>
          <a:p>
            <a:r>
              <a:rPr lang="it-IT" sz="2400" dirty="0">
                <a:latin typeface="Times New Roman" panose="02020603050405020304" pitchFamily="18" charset="0"/>
                <a:cs typeface="Times New Roman" panose="02020603050405020304" pitchFamily="18" charset="0"/>
              </a:rPr>
              <a:t>With </a:t>
            </a:r>
            <a:r>
              <a:rPr lang="it-IT" sz="2400" b="1" dirty="0">
                <a:solidFill>
                  <a:srgbClr val="FF0000"/>
                </a:solidFill>
                <a:latin typeface="Times New Roman" panose="02020603050405020304" pitchFamily="18" charset="0"/>
                <a:cs typeface="Times New Roman" panose="02020603050405020304" pitchFamily="18" charset="0"/>
              </a:rPr>
              <a:t>ELEGANT</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simulations</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we</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obtained</a:t>
            </a:r>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an electron </a:t>
            </a:r>
            <a:r>
              <a:rPr lang="it-IT" sz="2400" dirty="0" err="1">
                <a:latin typeface="Times New Roman" panose="02020603050405020304" pitchFamily="18" charset="0"/>
                <a:cs typeface="Times New Roman" panose="02020603050405020304" pitchFamily="18" charset="0"/>
              </a:rPr>
              <a:t>beam</a:t>
            </a:r>
            <a:r>
              <a:rPr lang="it-IT" sz="2400" dirty="0">
                <a:latin typeface="Times New Roman" panose="02020603050405020304" pitchFamily="18" charset="0"/>
                <a:cs typeface="Times New Roman" panose="02020603050405020304" pitchFamily="18" charset="0"/>
              </a:rPr>
              <a:t> with </a:t>
            </a:r>
            <a:r>
              <a:rPr lang="it-IT" sz="2400" dirty="0" err="1">
                <a:latin typeface="Times New Roman" panose="02020603050405020304" pitchFamily="18" charset="0"/>
                <a:cs typeface="Times New Roman" panose="02020603050405020304" pitchFamily="18" charset="0"/>
              </a:rPr>
              <a:t>parameters</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very</a:t>
            </a:r>
            <a:r>
              <a:rPr lang="it-IT" sz="2400" dirty="0">
                <a:latin typeface="Times New Roman" panose="02020603050405020304" pitchFamily="18" charset="0"/>
                <a:cs typeface="Times New Roman" panose="02020603050405020304" pitchFamily="18" charset="0"/>
              </a:rPr>
              <a:t> </a:t>
            </a:r>
          </a:p>
          <a:p>
            <a:r>
              <a:rPr lang="it-IT" sz="2400" dirty="0" err="1">
                <a:latin typeface="Times New Roman" panose="02020603050405020304" pitchFamily="18" charset="0"/>
                <a:cs typeface="Times New Roman" panose="02020603050405020304" pitchFamily="18" charset="0"/>
              </a:rPr>
              <a:t>similar</a:t>
            </a:r>
            <a:r>
              <a:rPr lang="it-IT" sz="2400" dirty="0">
                <a:latin typeface="Times New Roman" panose="02020603050405020304" pitchFamily="18" charset="0"/>
                <a:cs typeface="Times New Roman" panose="02020603050405020304" pitchFamily="18" charset="0"/>
              </a:rPr>
              <a:t> to the </a:t>
            </a:r>
            <a:r>
              <a:rPr lang="it-IT" sz="2400" dirty="0" err="1">
                <a:latin typeface="Times New Roman" panose="02020603050405020304" pitchFamily="18" charset="0"/>
                <a:cs typeface="Times New Roman" panose="02020603050405020304" pitchFamily="18" charset="0"/>
              </a:rPr>
              <a:t>nominal</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ones</a:t>
            </a:r>
            <a:endParaRPr lang="it-IT" sz="2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6F3DBCB-69EC-A94F-BB28-6D2FC92E9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1" name="CasellaDiTesto 10"/>
          <p:cNvSpPr txBox="1"/>
          <p:nvPr/>
        </p:nvSpPr>
        <p:spPr>
          <a:xfrm>
            <a:off x="7620000" y="1981200"/>
            <a:ext cx="762000" cy="230832"/>
          </a:xfrm>
          <a:prstGeom prst="rect">
            <a:avLst/>
          </a:prstGeom>
          <a:solidFill>
            <a:schemeClr val="bg1"/>
          </a:solidFill>
        </p:spPr>
        <p:txBody>
          <a:bodyPr wrap="square" rtlCol="0">
            <a:spAutoFit/>
          </a:bodyPr>
          <a:lstStyle/>
          <a:p>
            <a:r>
              <a:rPr lang="it-IT" sz="900" dirty="0"/>
              <a:t>0.5-0.35</a:t>
            </a:r>
          </a:p>
        </p:txBody>
      </p:sp>
      <p:sp>
        <p:nvSpPr>
          <p:cNvPr id="2" name="Oval 1">
            <a:extLst>
              <a:ext uri="{FF2B5EF4-FFF2-40B4-BE49-F238E27FC236}">
                <a16:creationId xmlns:a16="http://schemas.microsoft.com/office/drawing/2014/main" id="{F03AA566-AB5B-9A46-AF37-753D566522B1}"/>
              </a:ext>
            </a:extLst>
          </p:cNvPr>
          <p:cNvSpPr/>
          <p:nvPr/>
        </p:nvSpPr>
        <p:spPr>
          <a:xfrm>
            <a:off x="6858000" y="6019800"/>
            <a:ext cx="1600200" cy="304800"/>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extBox 2">
            <a:extLst>
              <a:ext uri="{FF2B5EF4-FFF2-40B4-BE49-F238E27FC236}">
                <a16:creationId xmlns:a16="http://schemas.microsoft.com/office/drawing/2014/main" id="{7ECF5047-0CB7-DF43-991B-B62B777E9424}"/>
              </a:ext>
            </a:extLst>
          </p:cNvPr>
          <p:cNvSpPr txBox="1"/>
          <p:nvPr/>
        </p:nvSpPr>
        <p:spPr>
          <a:xfrm>
            <a:off x="5534645" y="6402926"/>
            <a:ext cx="3334967" cy="369332"/>
          </a:xfrm>
          <a:prstGeom prst="rect">
            <a:avLst/>
          </a:prstGeom>
          <a:noFill/>
        </p:spPr>
        <p:txBody>
          <a:bodyPr wrap="square" rtlCol="0">
            <a:spAutoFit/>
          </a:bodyPr>
          <a:lstStyle/>
          <a:p>
            <a:r>
              <a:rPr lang="it-IT"/>
              <a:t>Sirius like,  ESRF-upgrade like</a:t>
            </a:r>
          </a:p>
        </p:txBody>
      </p:sp>
      <p:sp>
        <p:nvSpPr>
          <p:cNvPr id="13" name="Oval 12">
            <a:extLst>
              <a:ext uri="{FF2B5EF4-FFF2-40B4-BE49-F238E27FC236}">
                <a16:creationId xmlns:a16="http://schemas.microsoft.com/office/drawing/2014/main" id="{566FDB39-2814-5F4A-927D-1DC50F3A9A7A}"/>
              </a:ext>
            </a:extLst>
          </p:cNvPr>
          <p:cNvSpPr/>
          <p:nvPr/>
        </p:nvSpPr>
        <p:spPr>
          <a:xfrm>
            <a:off x="7239000" y="3964779"/>
            <a:ext cx="762000" cy="304800"/>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 14">
            <a:extLst>
              <a:ext uri="{FF2B5EF4-FFF2-40B4-BE49-F238E27FC236}">
                <a16:creationId xmlns:a16="http://schemas.microsoft.com/office/drawing/2014/main" id="{4D5D4959-840C-984E-B0AD-D9ACA8638F27}"/>
              </a:ext>
            </a:extLst>
          </p:cNvPr>
          <p:cNvSpPr/>
          <p:nvPr/>
        </p:nvSpPr>
        <p:spPr>
          <a:xfrm>
            <a:off x="7202129" y="5029200"/>
            <a:ext cx="762000" cy="304800"/>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81293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 name="Rettangolo 4"/>
          <p:cNvSpPr/>
          <p:nvPr/>
        </p:nvSpPr>
        <p:spPr>
          <a:xfrm>
            <a:off x="737574" y="857251"/>
            <a:ext cx="8029442" cy="1015663"/>
          </a:xfrm>
          <a:prstGeom prst="rect">
            <a:avLst/>
          </a:prstGeom>
        </p:spPr>
        <p:txBody>
          <a:bodyPr wrap="none">
            <a:spAutoFit/>
          </a:bodyPr>
          <a:lstStyle/>
          <a:p>
            <a:r>
              <a:rPr lang="it-IT" sz="3000" b="1" dirty="0" err="1">
                <a:solidFill>
                  <a:srgbClr val="0070C0"/>
                </a:solidFill>
                <a:latin typeface="Times New Roman" panose="02020603050405020304" pitchFamily="18" charset="0"/>
                <a:cs typeface="Times New Roman" panose="02020603050405020304" pitchFamily="18" charset="0"/>
              </a:rPr>
              <a:t>Seeded</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pulses</a:t>
            </a:r>
            <a:r>
              <a:rPr lang="it-IT" sz="3000" b="1" dirty="0">
                <a:solidFill>
                  <a:srgbClr val="0070C0"/>
                </a:solidFill>
                <a:latin typeface="Times New Roman" panose="02020603050405020304" pitchFamily="18" charset="0"/>
                <a:cs typeface="Times New Roman" panose="02020603050405020304" pitchFamily="18" charset="0"/>
              </a:rPr>
              <a:t> for linear </a:t>
            </a:r>
            <a:r>
              <a:rPr lang="it-IT" sz="3000" b="1" dirty="0" err="1">
                <a:solidFill>
                  <a:srgbClr val="0070C0"/>
                </a:solidFill>
                <a:latin typeface="Times New Roman" panose="02020603050405020304" pitchFamily="18" charset="0"/>
                <a:cs typeface="Times New Roman" panose="02020603050405020304" pitchFamily="18" charset="0"/>
              </a:rPr>
              <a:t>spectroscopy</a:t>
            </a:r>
            <a:r>
              <a:rPr lang="it-IT" sz="3000" b="1" dirty="0">
                <a:solidFill>
                  <a:srgbClr val="0070C0"/>
                </a:solidFill>
                <a:latin typeface="Times New Roman" panose="02020603050405020304" pitchFamily="18" charset="0"/>
                <a:cs typeface="Times New Roman" panose="02020603050405020304" pitchFamily="18" charset="0"/>
              </a:rPr>
              <a:t> (3-6 </a:t>
            </a:r>
            <a:r>
              <a:rPr lang="it-IT" sz="3000" b="1" dirty="0" err="1">
                <a:solidFill>
                  <a:srgbClr val="0070C0"/>
                </a:solidFill>
                <a:latin typeface="Times New Roman" panose="02020603050405020304" pitchFamily="18" charset="0"/>
                <a:cs typeface="Times New Roman" panose="02020603050405020304" pitchFamily="18" charset="0"/>
              </a:rPr>
              <a:t>Ang</a:t>
            </a:r>
            <a:r>
              <a:rPr lang="it-IT" sz="3000" b="1" dirty="0">
                <a:solidFill>
                  <a:srgbClr val="0070C0"/>
                </a:solidFill>
                <a:latin typeface="Times New Roman" panose="02020603050405020304" pitchFamily="18" charset="0"/>
                <a:cs typeface="Times New Roman" panose="02020603050405020304" pitchFamily="18" charset="0"/>
              </a:rPr>
              <a:t>):</a:t>
            </a:r>
          </a:p>
          <a:p>
            <a:r>
              <a:rPr lang="it-IT" sz="3000" b="1" dirty="0" err="1">
                <a:solidFill>
                  <a:srgbClr val="0070C0"/>
                </a:solidFill>
                <a:latin typeface="Times New Roman" panose="02020603050405020304" pitchFamily="18" charset="0"/>
                <a:cs typeface="Times New Roman" panose="02020603050405020304" pitchFamily="18" charset="0"/>
              </a:rPr>
              <a:t>three</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options</a:t>
            </a:r>
            <a:r>
              <a:rPr lang="it-IT" sz="3000" b="1" dirty="0">
                <a:solidFill>
                  <a:srgbClr val="0070C0"/>
                </a:solidFill>
                <a:latin typeface="Times New Roman" panose="02020603050405020304" pitchFamily="18" charset="0"/>
                <a:cs typeface="Times New Roman" panose="02020603050405020304" pitchFamily="18" charset="0"/>
              </a:rPr>
              <a:t> </a:t>
            </a:r>
          </a:p>
        </p:txBody>
      </p:sp>
      <p:pic>
        <p:nvPicPr>
          <p:cNvPr id="6" name="Segnaposto contenuto 6">
            <a:extLst>
              <a:ext uri="{FF2B5EF4-FFF2-40B4-BE49-F238E27FC236}">
                <a16:creationId xmlns:a16="http://schemas.microsoft.com/office/drawing/2014/main" id="{D284AD5C-397E-4706-A344-4B720CCC7AAB}"/>
              </a:ext>
            </a:extLst>
          </p:cNvPr>
          <p:cNvPicPr>
            <a:picLocks noGrp="1" noChangeAspect="1"/>
          </p:cNvPicPr>
          <p:nvPr>
            <p:ph sz="half" idx="4294967295"/>
          </p:nvPr>
        </p:nvPicPr>
        <p:blipFill>
          <a:blip r:embed="rId2"/>
          <a:stretch>
            <a:fillRect/>
          </a:stretch>
        </p:blipFill>
        <p:spPr>
          <a:xfrm>
            <a:off x="521550" y="2186862"/>
            <a:ext cx="4563837" cy="1026114"/>
          </a:xfrm>
          <a:prstGeom prst="rect">
            <a:avLst/>
          </a:prstGeom>
        </p:spPr>
      </p:pic>
      <p:pic>
        <p:nvPicPr>
          <p:cNvPr id="8" name="Segnaposto contenut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1550" y="4703272"/>
            <a:ext cx="3834426" cy="1297478"/>
          </a:xfrm>
        </p:spPr>
      </p:pic>
      <p:sp>
        <p:nvSpPr>
          <p:cNvPr id="2" name="CasellaDiTesto 1"/>
          <p:cNvSpPr txBox="1"/>
          <p:nvPr/>
        </p:nvSpPr>
        <p:spPr>
          <a:xfrm>
            <a:off x="931471" y="1862826"/>
            <a:ext cx="4826962" cy="369332"/>
          </a:xfrm>
          <a:prstGeom prst="rect">
            <a:avLst/>
          </a:prstGeom>
          <a:noFill/>
        </p:spPr>
        <p:txBody>
          <a:bodyPr wrap="none" rtlCol="0">
            <a:spAutoFit/>
          </a:bodyPr>
          <a:lstStyle/>
          <a:p>
            <a:r>
              <a:rPr lang="it-IT" b="1" dirty="0">
                <a:solidFill>
                  <a:srgbClr val="FF0000"/>
                </a:solidFill>
                <a:latin typeface="Times New Roman" panose="02020603050405020304" pitchFamily="18" charset="0"/>
                <a:cs typeface="Times New Roman" panose="02020603050405020304" pitchFamily="18" charset="0"/>
              </a:rPr>
              <a:t>Multi-</a:t>
            </a:r>
            <a:r>
              <a:rPr lang="it-IT" b="1" dirty="0" err="1">
                <a:solidFill>
                  <a:srgbClr val="FF0000"/>
                </a:solidFill>
                <a:latin typeface="Times New Roman" panose="02020603050405020304" pitchFamily="18" charset="0"/>
                <a:cs typeface="Times New Roman" panose="02020603050405020304" pitchFamily="18" charset="0"/>
              </a:rPr>
              <a:t>Cascade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Seeded</a:t>
            </a:r>
            <a:r>
              <a:rPr lang="it-IT" b="1" dirty="0">
                <a:solidFill>
                  <a:srgbClr val="FF0000"/>
                </a:solidFill>
                <a:latin typeface="Times New Roman" panose="02020603050405020304" pitchFamily="18" charset="0"/>
                <a:cs typeface="Times New Roman" panose="02020603050405020304" pitchFamily="18" charset="0"/>
              </a:rPr>
              <a:t> by HHG in gas </a:t>
            </a:r>
            <a:r>
              <a:rPr lang="it-IT" b="1" dirty="0" err="1">
                <a:solidFill>
                  <a:srgbClr val="FF0000"/>
                </a:solidFill>
                <a:latin typeface="Times New Roman" panose="02020603050405020304" pitchFamily="18" charset="0"/>
                <a:cs typeface="Times New Roman" panose="02020603050405020304" pitchFamily="18" charset="0"/>
              </a:rPr>
              <a:t>at</a:t>
            </a:r>
            <a:r>
              <a:rPr lang="it-IT" b="1" dirty="0">
                <a:solidFill>
                  <a:srgbClr val="FF0000"/>
                </a:solidFill>
                <a:latin typeface="Times New Roman" panose="02020603050405020304" pitchFamily="18" charset="0"/>
                <a:cs typeface="Times New Roman" panose="02020603050405020304" pitchFamily="18" charset="0"/>
              </a:rPr>
              <a:t> 13 nm</a:t>
            </a:r>
          </a:p>
        </p:txBody>
      </p:sp>
      <p:sp>
        <p:nvSpPr>
          <p:cNvPr id="10" name="CasellaDiTesto 9"/>
          <p:cNvSpPr txBox="1"/>
          <p:nvPr/>
        </p:nvSpPr>
        <p:spPr>
          <a:xfrm>
            <a:off x="2519773" y="2996952"/>
            <a:ext cx="6684587" cy="369332"/>
          </a:xfrm>
          <a:prstGeom prst="rect">
            <a:avLst/>
          </a:prstGeom>
          <a:noFill/>
        </p:spPr>
        <p:txBody>
          <a:bodyPr wrap="none" rtlCol="0">
            <a:spAutoFit/>
          </a:bodyPr>
          <a:lstStyle/>
          <a:p>
            <a:r>
              <a:rPr lang="it-IT" b="1" dirty="0">
                <a:solidFill>
                  <a:srgbClr val="FF0000"/>
                </a:solidFill>
                <a:latin typeface="Times New Roman" panose="02020603050405020304" pitchFamily="18" charset="0"/>
                <a:cs typeface="Times New Roman" panose="02020603050405020304" pitchFamily="18" charset="0"/>
              </a:rPr>
              <a:t>Multi-</a:t>
            </a:r>
            <a:r>
              <a:rPr lang="it-IT" b="1" dirty="0" err="1">
                <a:solidFill>
                  <a:srgbClr val="FF0000"/>
                </a:solidFill>
                <a:latin typeface="Times New Roman" panose="02020603050405020304" pitchFamily="18" charset="0"/>
                <a:cs typeface="Times New Roman" panose="02020603050405020304" pitchFamily="18" charset="0"/>
              </a:rPr>
              <a:t>Cascade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seesed</a:t>
            </a:r>
            <a:r>
              <a:rPr lang="it-IT" b="1" dirty="0">
                <a:solidFill>
                  <a:srgbClr val="FF0000"/>
                </a:solidFill>
                <a:latin typeface="Times New Roman" panose="02020603050405020304" pitchFamily="18" charset="0"/>
                <a:cs typeface="Times New Roman" panose="02020603050405020304" pitchFamily="18" charset="0"/>
              </a:rPr>
              <a:t> by a FEL </a:t>
            </a:r>
            <a:r>
              <a:rPr lang="it-IT" b="1" dirty="0" err="1">
                <a:solidFill>
                  <a:srgbClr val="FF0000"/>
                </a:solidFill>
                <a:latin typeface="Times New Roman" panose="02020603050405020304" pitchFamily="18" charset="0"/>
                <a:cs typeface="Times New Roman" panose="02020603050405020304" pitchFamily="18" charset="0"/>
              </a:rPr>
              <a:t>Oscillator</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at</a:t>
            </a:r>
            <a:r>
              <a:rPr lang="it-IT" b="1" dirty="0">
                <a:solidFill>
                  <a:srgbClr val="FF0000"/>
                </a:solidFill>
                <a:latin typeface="Times New Roman" panose="02020603050405020304" pitchFamily="18" charset="0"/>
                <a:cs typeface="Times New Roman" panose="02020603050405020304" pitchFamily="18" charset="0"/>
              </a:rPr>
              <a:t> 13 nm, </a:t>
            </a:r>
            <a:r>
              <a:rPr lang="it-IT" b="1" dirty="0" err="1">
                <a:solidFill>
                  <a:srgbClr val="FF0000"/>
                </a:solidFill>
                <a:latin typeface="Times New Roman" panose="02020603050405020304" pitchFamily="18" charset="0"/>
                <a:cs typeface="Times New Roman" panose="02020603050405020304" pitchFamily="18" charset="0"/>
              </a:rPr>
              <a:t>MoSi</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mirrors</a:t>
            </a:r>
            <a:endParaRPr lang="it-IT" b="1" dirty="0">
              <a:solidFill>
                <a:srgbClr val="FF0000"/>
              </a:solidFill>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521551" y="4455319"/>
            <a:ext cx="4728923" cy="369332"/>
          </a:xfrm>
          <a:prstGeom prst="rect">
            <a:avLst/>
          </a:prstGeom>
          <a:noFill/>
        </p:spPr>
        <p:txBody>
          <a:bodyPr wrap="none" rtlCol="0">
            <a:spAutoFit/>
          </a:bodyPr>
          <a:lstStyle/>
          <a:p>
            <a:r>
              <a:rPr lang="it-IT" b="1" dirty="0" err="1">
                <a:solidFill>
                  <a:srgbClr val="FF0000"/>
                </a:solidFill>
                <a:latin typeface="Times New Roman" panose="02020603050405020304" pitchFamily="18" charset="0"/>
                <a:cs typeface="Times New Roman" panose="02020603050405020304" pitchFamily="18" charset="0"/>
              </a:rPr>
              <a:t>Regenerative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Amplifier</a:t>
            </a:r>
            <a:r>
              <a:rPr lang="it-IT" b="1" dirty="0">
                <a:solidFill>
                  <a:srgbClr val="FF0000"/>
                </a:solidFill>
                <a:latin typeface="Times New Roman" panose="02020603050405020304" pitchFamily="18" charset="0"/>
                <a:cs typeface="Times New Roman" panose="02020603050405020304" pitchFamily="18" charset="0"/>
              </a:rPr>
              <a:t> with </a:t>
            </a:r>
            <a:r>
              <a:rPr lang="it-IT" b="1" dirty="0" err="1">
                <a:solidFill>
                  <a:srgbClr val="FF0000"/>
                </a:solidFill>
                <a:latin typeface="Times New Roman" panose="02020603050405020304" pitchFamily="18" charset="0"/>
                <a:cs typeface="Times New Roman" panose="02020603050405020304" pitchFamily="18" charset="0"/>
              </a:rPr>
              <a:t>diamond</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mirrors</a:t>
            </a:r>
            <a:endParaRPr lang="it-IT" b="1" dirty="0">
              <a:solidFill>
                <a:srgbClr val="FF0000"/>
              </a:solidFill>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4950042" y="5103186"/>
            <a:ext cx="3228961"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1 MHz, Optical line by </a:t>
            </a:r>
            <a:r>
              <a:rPr lang="it-IT" sz="1350" b="1" dirty="0">
                <a:solidFill>
                  <a:srgbClr val="FF0000"/>
                </a:solidFill>
                <a:latin typeface="Times New Roman" panose="02020603050405020304" pitchFamily="18" charset="0"/>
                <a:cs typeface="Times New Roman" panose="02020603050405020304" pitchFamily="18" charset="0"/>
              </a:rPr>
              <a:t>Alberto </a:t>
            </a:r>
            <a:r>
              <a:rPr lang="it-IT" sz="1350" b="1" dirty="0" err="1">
                <a:solidFill>
                  <a:srgbClr val="FF0000"/>
                </a:solidFill>
                <a:latin typeface="Times New Roman" panose="02020603050405020304" pitchFamily="18" charset="0"/>
                <a:cs typeface="Times New Roman" panose="02020603050405020304" pitchFamily="18" charset="0"/>
              </a:rPr>
              <a:t>Tagliaferri</a:t>
            </a:r>
            <a:endParaRPr lang="it-IT" sz="1350" b="1" dirty="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5112060" y="2348880"/>
            <a:ext cx="2735108" cy="300082"/>
          </a:xfrm>
          <a:prstGeom prst="rect">
            <a:avLst/>
          </a:prstGeom>
          <a:noFill/>
        </p:spPr>
        <p:txBody>
          <a:bodyPr wrap="none" rtlCol="0">
            <a:spAutoFit/>
          </a:bodyPr>
          <a:lstStyle/>
          <a:p>
            <a:r>
              <a:rPr lang="it-IT" sz="1350" b="1" dirty="0" err="1">
                <a:solidFill>
                  <a:srgbClr val="0070C0"/>
                </a:solidFill>
                <a:latin typeface="Times New Roman" panose="02020603050405020304" pitchFamily="18" charset="0"/>
                <a:cs typeface="Times New Roman" panose="02020603050405020304" pitchFamily="18" charset="0"/>
              </a:rPr>
              <a:t>Possible</a:t>
            </a:r>
            <a:r>
              <a:rPr lang="it-IT" sz="1350" b="1" dirty="0">
                <a:solidFill>
                  <a:srgbClr val="0070C0"/>
                </a:solidFill>
                <a:latin typeface="Times New Roman" panose="02020603050405020304" pitchFamily="18" charset="0"/>
                <a:cs typeface="Times New Roman" panose="02020603050405020304" pitchFamily="18" charset="0"/>
              </a:rPr>
              <a:t> </a:t>
            </a:r>
            <a:r>
              <a:rPr lang="it-IT" sz="1350" b="1" dirty="0" err="1">
                <a:solidFill>
                  <a:srgbClr val="0070C0"/>
                </a:solidFill>
                <a:latin typeface="Times New Roman" panose="02020603050405020304" pitchFamily="18" charset="0"/>
                <a:cs typeface="Times New Roman" panose="02020603050405020304" pitchFamily="18" charset="0"/>
              </a:rPr>
              <a:t>only</a:t>
            </a:r>
            <a:r>
              <a:rPr lang="it-IT" sz="1350" b="1" dirty="0">
                <a:solidFill>
                  <a:srgbClr val="0070C0"/>
                </a:solidFill>
                <a:latin typeface="Times New Roman" panose="02020603050405020304" pitchFamily="18" charset="0"/>
                <a:cs typeface="Times New Roman" panose="02020603050405020304" pitchFamily="18" charset="0"/>
              </a:rPr>
              <a:t> </a:t>
            </a:r>
            <a:r>
              <a:rPr lang="it-IT" sz="1350" b="1" dirty="0" err="1">
                <a:solidFill>
                  <a:srgbClr val="0070C0"/>
                </a:solidFill>
                <a:latin typeface="Times New Roman" panose="02020603050405020304" pitchFamily="18" charset="0"/>
                <a:cs typeface="Times New Roman" panose="02020603050405020304" pitchFamily="18" charset="0"/>
              </a:rPr>
              <a:t>at</a:t>
            </a:r>
            <a:r>
              <a:rPr lang="it-IT" sz="1350" b="1" dirty="0">
                <a:solidFill>
                  <a:srgbClr val="0070C0"/>
                </a:solidFill>
                <a:latin typeface="Times New Roman" panose="02020603050405020304" pitchFamily="18" charset="0"/>
                <a:cs typeface="Times New Roman" panose="02020603050405020304" pitchFamily="18" charset="0"/>
              </a:rPr>
              <a:t> </a:t>
            </a:r>
            <a:r>
              <a:rPr lang="it-IT" sz="1350" b="1" dirty="0" err="1">
                <a:solidFill>
                  <a:srgbClr val="0070C0"/>
                </a:solidFill>
                <a:latin typeface="Times New Roman" panose="02020603050405020304" pitchFamily="18" charset="0"/>
                <a:cs typeface="Times New Roman" panose="02020603050405020304" pitchFamily="18" charset="0"/>
              </a:rPr>
              <a:t>low</a:t>
            </a:r>
            <a:r>
              <a:rPr lang="it-IT" sz="1350" b="1" dirty="0">
                <a:solidFill>
                  <a:srgbClr val="0070C0"/>
                </a:solidFill>
                <a:latin typeface="Times New Roman" panose="02020603050405020304" pitchFamily="18" charset="0"/>
                <a:cs typeface="Times New Roman" panose="02020603050405020304" pitchFamily="18" charset="0"/>
              </a:rPr>
              <a:t> </a:t>
            </a:r>
            <a:r>
              <a:rPr lang="it-IT" sz="1350" b="1" dirty="0" err="1">
                <a:solidFill>
                  <a:srgbClr val="0070C0"/>
                </a:solidFill>
                <a:latin typeface="Times New Roman" panose="02020603050405020304" pitchFamily="18" charset="0"/>
                <a:cs typeface="Times New Roman" panose="02020603050405020304" pitchFamily="18" charset="0"/>
              </a:rPr>
              <a:t>repetition</a:t>
            </a:r>
            <a:r>
              <a:rPr lang="it-IT" sz="1350" b="1" dirty="0">
                <a:solidFill>
                  <a:srgbClr val="0070C0"/>
                </a:solidFill>
                <a:latin typeface="Times New Roman" panose="02020603050405020304" pitchFamily="18" charset="0"/>
                <a:cs typeface="Times New Roman" panose="02020603050405020304" pitchFamily="18" charset="0"/>
              </a:rPr>
              <a:t> rate</a:t>
            </a:r>
          </a:p>
        </p:txBody>
      </p:sp>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9982" y="3374994"/>
            <a:ext cx="4655217" cy="1184494"/>
          </a:xfrm>
          <a:prstGeom prst="rect">
            <a:avLst/>
          </a:prstGeom>
        </p:spPr>
      </p:pic>
      <p:sp>
        <p:nvSpPr>
          <p:cNvPr id="14" name="CasellaDiTesto 13"/>
          <p:cNvSpPr txBox="1"/>
          <p:nvPr/>
        </p:nvSpPr>
        <p:spPr>
          <a:xfrm>
            <a:off x="1115616" y="3537012"/>
            <a:ext cx="1646605" cy="300082"/>
          </a:xfrm>
          <a:prstGeom prst="rect">
            <a:avLst/>
          </a:prstGeom>
          <a:noFill/>
        </p:spPr>
        <p:txBody>
          <a:bodyPr wrap="none" rtlCol="0">
            <a:spAutoFit/>
          </a:bodyPr>
          <a:lstStyle/>
          <a:p>
            <a:r>
              <a:rPr lang="it-IT" sz="1350" b="1" dirty="0" err="1">
                <a:solidFill>
                  <a:srgbClr val="0070C0"/>
                </a:solidFill>
                <a:latin typeface="Times New Roman" panose="02020603050405020304" pitchFamily="18" charset="0"/>
                <a:cs typeface="Times New Roman" panose="02020603050405020304" pitchFamily="18" charset="0"/>
              </a:rPr>
              <a:t>Possible</a:t>
            </a:r>
            <a:r>
              <a:rPr lang="it-IT" sz="1350" b="1" dirty="0">
                <a:solidFill>
                  <a:srgbClr val="0070C0"/>
                </a:solidFill>
                <a:latin typeface="Times New Roman" panose="02020603050405020304" pitchFamily="18" charset="0"/>
                <a:cs typeface="Times New Roman" panose="02020603050405020304" pitchFamily="18" charset="0"/>
              </a:rPr>
              <a:t> </a:t>
            </a:r>
            <a:r>
              <a:rPr lang="it-IT" sz="1350" b="1" dirty="0" err="1">
                <a:solidFill>
                  <a:srgbClr val="0070C0"/>
                </a:solidFill>
                <a:latin typeface="Times New Roman" panose="02020603050405020304" pitchFamily="18" charset="0"/>
                <a:cs typeface="Times New Roman" panose="02020603050405020304" pitchFamily="18" charset="0"/>
              </a:rPr>
              <a:t>at</a:t>
            </a:r>
            <a:r>
              <a:rPr lang="it-IT" sz="1350" b="1" dirty="0">
                <a:solidFill>
                  <a:srgbClr val="0070C0"/>
                </a:solidFill>
                <a:latin typeface="Times New Roman" panose="02020603050405020304" pitchFamily="18" charset="0"/>
                <a:cs typeface="Times New Roman" panose="02020603050405020304" pitchFamily="18" charset="0"/>
              </a:rPr>
              <a:t> 0.5 MHz</a:t>
            </a:r>
          </a:p>
        </p:txBody>
      </p:sp>
      <p:sp>
        <p:nvSpPr>
          <p:cNvPr id="15" name="Footer Placeholder 1">
            <a:extLst>
              <a:ext uri="{FF2B5EF4-FFF2-40B4-BE49-F238E27FC236}">
                <a16:creationId xmlns:a16="http://schemas.microsoft.com/office/drawing/2014/main" id="{ABC28FC2-B6E0-1F4F-9911-650B69E4FC89}"/>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2951919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b="9475"/>
          <a:stretch/>
        </p:blipFill>
        <p:spPr>
          <a:xfrm>
            <a:off x="5058054" y="1916832"/>
            <a:ext cx="2808312" cy="1789964"/>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3748" y="1970838"/>
            <a:ext cx="2906175" cy="1900416"/>
          </a:xfrm>
          <a:prstGeom prst="rect">
            <a:avLst/>
          </a:prstGeom>
        </p:spPr>
      </p:pic>
      <p:sp>
        <p:nvSpPr>
          <p:cNvPr id="7" name="Titolo 1">
            <a:extLst>
              <a:ext uri="{FF2B5EF4-FFF2-40B4-BE49-F238E27FC236}">
                <a16:creationId xmlns:a16="http://schemas.microsoft.com/office/drawing/2014/main" id="{565906A4-6F12-4276-BAC3-FFA74E684C22}"/>
              </a:ext>
            </a:extLst>
          </p:cNvPr>
          <p:cNvSpPr txBox="1">
            <a:spLocks/>
          </p:cNvSpPr>
          <p:nvPr/>
        </p:nvSpPr>
        <p:spPr>
          <a:xfrm>
            <a:off x="118573" y="869856"/>
            <a:ext cx="8906855" cy="840694"/>
          </a:xfrm>
          <a:prstGeom prst="rect">
            <a:avLst/>
          </a:prstGeom>
          <a:ln w="28575">
            <a:solidFill>
              <a:srgbClr val="FF0000"/>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400" b="1" dirty="0">
                <a:solidFill>
                  <a:srgbClr val="00B050"/>
                </a:solidFill>
                <a:latin typeface="Times New Roman" panose="02020603050405020304" pitchFamily="18" charset="0"/>
                <a:cs typeface="Times New Roman" panose="02020603050405020304" pitchFamily="18" charset="0"/>
              </a:rPr>
              <a:t>3° option: </a:t>
            </a:r>
            <a:r>
              <a:rPr lang="it-IT" sz="2400" b="1" dirty="0" err="1">
                <a:solidFill>
                  <a:srgbClr val="00B050"/>
                </a:solidFill>
                <a:latin typeface="Times New Roman" panose="02020603050405020304" pitchFamily="18" charset="0"/>
                <a:cs typeface="Times New Roman" panose="02020603050405020304" pitchFamily="18" charset="0"/>
              </a:rPr>
              <a:t>Regenerative</a:t>
            </a:r>
            <a:r>
              <a:rPr lang="it-IT" sz="2400" b="1" dirty="0">
                <a:solidFill>
                  <a:srgbClr val="00B050"/>
                </a:solidFill>
                <a:latin typeface="Times New Roman" panose="02020603050405020304" pitchFamily="18" charset="0"/>
                <a:cs typeface="Times New Roman" panose="02020603050405020304" pitchFamily="18" charset="0"/>
              </a:rPr>
              <a:t> </a:t>
            </a:r>
            <a:r>
              <a:rPr lang="it-IT" sz="2400" b="1" dirty="0" err="1">
                <a:solidFill>
                  <a:srgbClr val="00B050"/>
                </a:solidFill>
                <a:latin typeface="Times New Roman" panose="02020603050405020304" pitchFamily="18" charset="0"/>
                <a:cs typeface="Times New Roman" panose="02020603050405020304" pitchFamily="18" charset="0"/>
              </a:rPr>
              <a:t>amplifier</a:t>
            </a:r>
            <a:r>
              <a:rPr lang="it-IT" sz="2400" b="1" dirty="0">
                <a:solidFill>
                  <a:srgbClr val="00B050"/>
                </a:solidFill>
                <a:latin typeface="Times New Roman" panose="02020603050405020304" pitchFamily="18" charset="0"/>
                <a:cs typeface="Times New Roman" panose="02020603050405020304" pitchFamily="18" charset="0"/>
              </a:rPr>
              <a:t> </a:t>
            </a:r>
            <a:r>
              <a:rPr lang="it-IT" sz="2400" b="1" dirty="0" err="1">
                <a:solidFill>
                  <a:srgbClr val="00B050"/>
                </a:solidFill>
                <a:latin typeface="Times New Roman" panose="02020603050405020304" pitchFamily="18" charset="0"/>
                <a:cs typeface="Times New Roman" panose="02020603050405020304" pitchFamily="18" charset="0"/>
              </a:rPr>
              <a:t>at</a:t>
            </a:r>
            <a:r>
              <a:rPr lang="it-IT" sz="2400" b="1" dirty="0">
                <a:solidFill>
                  <a:srgbClr val="00B050"/>
                </a:solidFill>
                <a:latin typeface="Times New Roman" panose="02020603050405020304" pitchFamily="18" charset="0"/>
                <a:cs typeface="Times New Roman" panose="02020603050405020304" pitchFamily="18" charset="0"/>
              </a:rPr>
              <a:t> 4 </a:t>
            </a:r>
            <a:r>
              <a:rPr lang="it-IT" sz="2400" b="1" dirty="0" err="1">
                <a:solidFill>
                  <a:srgbClr val="00B050"/>
                </a:solidFill>
                <a:latin typeface="Times New Roman" panose="02020603050405020304" pitchFamily="18" charset="0"/>
                <a:cs typeface="Times New Roman" panose="02020603050405020304" pitchFamily="18" charset="0"/>
              </a:rPr>
              <a:t>Ang</a:t>
            </a:r>
            <a:r>
              <a:rPr lang="it-IT" sz="2400" b="1" dirty="0">
                <a:solidFill>
                  <a:srgbClr val="00B050"/>
                </a:solidFill>
                <a:latin typeface="Times New Roman" panose="02020603050405020304" pitchFamily="18" charset="0"/>
                <a:cs typeface="Times New Roman" panose="02020603050405020304" pitchFamily="18" charset="0"/>
              </a:rPr>
              <a:t> with Diamond </a:t>
            </a:r>
            <a:r>
              <a:rPr lang="it-IT" sz="2400" b="1" dirty="0" err="1">
                <a:solidFill>
                  <a:srgbClr val="00B050"/>
                </a:solidFill>
                <a:latin typeface="Times New Roman" panose="02020603050405020304" pitchFamily="18" charset="0"/>
                <a:cs typeface="Times New Roman" panose="02020603050405020304" pitchFamily="18" charset="0"/>
              </a:rPr>
              <a:t>mirrors</a:t>
            </a:r>
            <a:endParaRPr lang="it-IT" sz="2400" b="1" dirty="0">
              <a:solidFill>
                <a:srgbClr val="FF0000"/>
              </a:solidFill>
              <a:latin typeface="Times New Roman" panose="02020603050405020304" pitchFamily="18" charset="0"/>
              <a:cs typeface="Times New Roman" panose="02020603050405020304" pitchFamily="18" charset="0"/>
            </a:endParaRPr>
          </a:p>
        </p:txBody>
      </p:sp>
      <p:sp>
        <p:nvSpPr>
          <p:cNvPr id="8" name="CasellaDiTesto 7"/>
          <p:cNvSpPr txBox="1"/>
          <p:nvPr/>
        </p:nvSpPr>
        <p:spPr>
          <a:xfrm>
            <a:off x="2735796" y="1646802"/>
            <a:ext cx="1124026" cy="553998"/>
          </a:xfrm>
          <a:prstGeom prst="rect">
            <a:avLst/>
          </a:prstGeom>
          <a:noFill/>
        </p:spPr>
        <p:txBody>
          <a:bodyPr wrap="none" rtlCol="0">
            <a:spAutoFit/>
          </a:bodyPr>
          <a:lstStyle/>
          <a:p>
            <a:r>
              <a:rPr lang="it-IT" sz="3000" dirty="0">
                <a:latin typeface="Times New Roman" panose="02020603050405020304" pitchFamily="18" charset="0"/>
                <a:cs typeface="Times New Roman" panose="02020603050405020304" pitchFamily="18" charset="0"/>
              </a:rPr>
              <a:t>SASE</a:t>
            </a:r>
          </a:p>
        </p:txBody>
      </p:sp>
      <p:sp>
        <p:nvSpPr>
          <p:cNvPr id="9" name="CasellaDiTesto 8"/>
          <p:cNvSpPr txBox="1"/>
          <p:nvPr/>
        </p:nvSpPr>
        <p:spPr>
          <a:xfrm>
            <a:off x="251520" y="2348880"/>
            <a:ext cx="1661032" cy="553998"/>
          </a:xfrm>
          <a:prstGeom prst="rect">
            <a:avLst/>
          </a:prstGeom>
          <a:noFill/>
        </p:spPr>
        <p:txBody>
          <a:bodyPr wrap="none" rtlCol="0">
            <a:spAutoFit/>
          </a:bodyPr>
          <a:lstStyle/>
          <a:p>
            <a:r>
              <a:rPr lang="it-IT" sz="3000" dirty="0" err="1">
                <a:latin typeface="Times New Roman" panose="02020603050405020304" pitchFamily="18" charset="0"/>
                <a:cs typeface="Times New Roman" panose="02020603050405020304" pitchFamily="18" charset="0"/>
              </a:rPr>
              <a:t>Spectrum</a:t>
            </a:r>
            <a:endParaRPr lang="it-IT" sz="3000"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0042" y="3591018"/>
            <a:ext cx="2991412" cy="2106234"/>
          </a:xfrm>
          <a:prstGeom prst="rect">
            <a:avLst/>
          </a:prstGeom>
        </p:spPr>
      </p:pic>
      <p:pic>
        <p:nvPicPr>
          <p:cNvPr id="3" name="Immagin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3748" y="3591018"/>
            <a:ext cx="2962243" cy="2085696"/>
          </a:xfrm>
          <a:prstGeom prst="rect">
            <a:avLst/>
          </a:prstGeom>
        </p:spPr>
      </p:pic>
      <p:sp>
        <p:nvSpPr>
          <p:cNvPr id="10" name="CasellaDiTesto 9"/>
          <p:cNvSpPr txBox="1"/>
          <p:nvPr/>
        </p:nvSpPr>
        <p:spPr>
          <a:xfrm>
            <a:off x="143509" y="4189861"/>
            <a:ext cx="2008883" cy="553998"/>
          </a:xfrm>
          <a:prstGeom prst="rect">
            <a:avLst/>
          </a:prstGeom>
          <a:noFill/>
        </p:spPr>
        <p:txBody>
          <a:bodyPr wrap="none" rtlCol="0">
            <a:spAutoFit/>
          </a:bodyPr>
          <a:lstStyle/>
          <a:p>
            <a:r>
              <a:rPr lang="it-IT" sz="3000" dirty="0" err="1">
                <a:latin typeface="Times New Roman" panose="02020603050405020304" pitchFamily="18" charset="0"/>
                <a:cs typeface="Times New Roman" panose="02020603050405020304" pitchFamily="18" charset="0"/>
              </a:rPr>
              <a:t>Temp</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distr</a:t>
            </a:r>
            <a:r>
              <a:rPr lang="it-IT" sz="3000" dirty="0">
                <a:latin typeface="Times New Roman" panose="02020603050405020304" pitchFamily="18" charset="0"/>
                <a:cs typeface="Times New Roman" panose="02020603050405020304" pitchFamily="18" charset="0"/>
              </a:rPr>
              <a:t>.</a:t>
            </a:r>
          </a:p>
        </p:txBody>
      </p:sp>
      <p:sp>
        <p:nvSpPr>
          <p:cNvPr id="11" name="CasellaDiTesto 10"/>
          <p:cNvSpPr txBox="1"/>
          <p:nvPr/>
        </p:nvSpPr>
        <p:spPr>
          <a:xfrm>
            <a:off x="5058054" y="1646802"/>
            <a:ext cx="2411238" cy="553998"/>
          </a:xfrm>
          <a:prstGeom prst="rect">
            <a:avLst/>
          </a:prstGeom>
          <a:noFill/>
        </p:spPr>
        <p:txBody>
          <a:bodyPr wrap="none" rtlCol="0">
            <a:spAutoFit/>
          </a:bodyPr>
          <a:lstStyle/>
          <a:p>
            <a:r>
              <a:rPr lang="it-IT" sz="3000" dirty="0">
                <a:latin typeface="Times New Roman" panose="02020603050405020304" pitchFamily="18" charset="0"/>
                <a:cs typeface="Times New Roman" panose="02020603050405020304" pitchFamily="18" charset="0"/>
              </a:rPr>
              <a:t>Reg. </a:t>
            </a:r>
            <a:r>
              <a:rPr lang="it-IT" sz="3000" dirty="0" err="1">
                <a:latin typeface="Times New Roman" panose="02020603050405020304" pitchFamily="18" charset="0"/>
                <a:cs typeface="Times New Roman" panose="02020603050405020304" pitchFamily="18" charset="0"/>
              </a:rPr>
              <a:t>amplifier</a:t>
            </a:r>
            <a:endParaRPr lang="it-IT" sz="3000"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rot="16200000">
            <a:off x="1858175" y="2652619"/>
            <a:ext cx="851515" cy="415498"/>
          </a:xfrm>
          <a:prstGeom prst="rect">
            <a:avLst/>
          </a:prstGeom>
          <a:solidFill>
            <a:schemeClr val="bg1"/>
          </a:solidFill>
        </p:spPr>
        <p:txBody>
          <a:bodyPr wrap="none" rtlCol="0">
            <a:spAutoFit/>
          </a:bodyPr>
          <a:lstStyle/>
          <a:p>
            <a:r>
              <a:rPr lang="it-IT" sz="2100" dirty="0">
                <a:latin typeface="Symbol" panose="05050102010706020507" pitchFamily="18" charset="2"/>
              </a:rPr>
              <a:t>l</a:t>
            </a:r>
            <a:r>
              <a:rPr lang="it-IT" sz="2100" dirty="0"/>
              <a:t>(nm)</a:t>
            </a:r>
          </a:p>
        </p:txBody>
      </p:sp>
      <p:sp>
        <p:nvSpPr>
          <p:cNvPr id="13" name="CasellaDiTesto 12"/>
          <p:cNvSpPr txBox="1"/>
          <p:nvPr/>
        </p:nvSpPr>
        <p:spPr>
          <a:xfrm rot="16200000">
            <a:off x="1882204" y="4356982"/>
            <a:ext cx="1003801" cy="507831"/>
          </a:xfrm>
          <a:prstGeom prst="rect">
            <a:avLst/>
          </a:prstGeom>
          <a:solidFill>
            <a:schemeClr val="bg1"/>
          </a:solidFill>
        </p:spPr>
        <p:txBody>
          <a:bodyPr wrap="none" rtlCol="0">
            <a:spAutoFit/>
          </a:bodyPr>
          <a:lstStyle/>
          <a:p>
            <a:r>
              <a:rPr lang="it-IT" sz="2700" dirty="0"/>
              <a:t>s(</a:t>
            </a:r>
            <a:r>
              <a:rPr lang="it-IT" sz="2700" dirty="0">
                <a:latin typeface="Symbol" panose="05050102010706020507" pitchFamily="18" charset="2"/>
              </a:rPr>
              <a:t>m</a:t>
            </a:r>
            <a:r>
              <a:rPr lang="it-IT" sz="2700" dirty="0"/>
              <a:t>m)</a:t>
            </a:r>
          </a:p>
        </p:txBody>
      </p:sp>
      <p:sp>
        <p:nvSpPr>
          <p:cNvPr id="14" name="CasellaDiTesto 13"/>
          <p:cNvSpPr txBox="1"/>
          <p:nvPr/>
        </p:nvSpPr>
        <p:spPr>
          <a:xfrm>
            <a:off x="2344743" y="5427222"/>
            <a:ext cx="2267865" cy="415498"/>
          </a:xfrm>
          <a:prstGeom prst="rect">
            <a:avLst/>
          </a:prstGeom>
          <a:solidFill>
            <a:schemeClr val="bg1"/>
          </a:solidFill>
        </p:spPr>
        <p:txBody>
          <a:bodyPr wrap="none" rtlCol="0">
            <a:spAutoFit/>
          </a:bodyPr>
          <a:lstStyle/>
          <a:p>
            <a:r>
              <a:rPr lang="it-IT" sz="2100" dirty="0"/>
              <a:t>Round trip </a:t>
            </a:r>
            <a:r>
              <a:rPr lang="it-IT" sz="2100" dirty="0" err="1"/>
              <a:t>number</a:t>
            </a:r>
            <a:endParaRPr lang="it-IT" sz="2100" dirty="0"/>
          </a:p>
        </p:txBody>
      </p:sp>
      <p:sp>
        <p:nvSpPr>
          <p:cNvPr id="16" name="CasellaDiTesto 15"/>
          <p:cNvSpPr txBox="1"/>
          <p:nvPr/>
        </p:nvSpPr>
        <p:spPr>
          <a:xfrm>
            <a:off x="5220072" y="5481228"/>
            <a:ext cx="2267865" cy="415498"/>
          </a:xfrm>
          <a:prstGeom prst="rect">
            <a:avLst/>
          </a:prstGeom>
          <a:solidFill>
            <a:schemeClr val="bg1"/>
          </a:solidFill>
        </p:spPr>
        <p:txBody>
          <a:bodyPr wrap="none" rtlCol="0">
            <a:spAutoFit/>
          </a:bodyPr>
          <a:lstStyle/>
          <a:p>
            <a:r>
              <a:rPr lang="it-IT" sz="2100" dirty="0"/>
              <a:t>Round trip </a:t>
            </a:r>
            <a:r>
              <a:rPr lang="it-IT" sz="2100" dirty="0" err="1"/>
              <a:t>number</a:t>
            </a:r>
            <a:endParaRPr lang="it-IT" sz="2100" dirty="0"/>
          </a:p>
        </p:txBody>
      </p:sp>
      <p:sp>
        <p:nvSpPr>
          <p:cNvPr id="15" name="Footer Placeholder 1">
            <a:extLst>
              <a:ext uri="{FF2B5EF4-FFF2-40B4-BE49-F238E27FC236}">
                <a16:creationId xmlns:a16="http://schemas.microsoft.com/office/drawing/2014/main" id="{C19F4D6F-9608-FA40-AB98-50C944ADBA57}"/>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245091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857250"/>
            <a:ext cx="9078278" cy="11049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a:off x="197514" y="914400"/>
            <a:ext cx="8466870" cy="1015663"/>
          </a:xfrm>
          <a:prstGeom prst="rect">
            <a:avLst/>
          </a:prstGeom>
        </p:spPr>
        <p:txBody>
          <a:bodyPr wrap="none">
            <a:spAutoFit/>
          </a:bodyPr>
          <a:lstStyle/>
          <a:p>
            <a:r>
              <a:rPr lang="it-IT" sz="3000" b="1" dirty="0" err="1">
                <a:solidFill>
                  <a:srgbClr val="0070C0"/>
                </a:solidFill>
                <a:latin typeface="Times New Roman" panose="02020603050405020304" pitchFamily="18" charset="0"/>
                <a:cs typeface="Times New Roman" panose="02020603050405020304" pitchFamily="18" charset="0"/>
              </a:rPr>
              <a:t>Comparison</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between</a:t>
            </a:r>
            <a:r>
              <a:rPr lang="it-IT" sz="3000" b="1" dirty="0">
                <a:solidFill>
                  <a:srgbClr val="0070C0"/>
                </a:solidFill>
                <a:latin typeface="Times New Roman" panose="02020603050405020304" pitchFamily="18" charset="0"/>
                <a:cs typeface="Times New Roman" panose="02020603050405020304" pitchFamily="18" charset="0"/>
              </a:rPr>
              <a:t> X </a:t>
            </a:r>
            <a:r>
              <a:rPr lang="it-IT" sz="3000" b="1" dirty="0" err="1">
                <a:solidFill>
                  <a:srgbClr val="0070C0"/>
                </a:solidFill>
                <a:latin typeface="Times New Roman" panose="02020603050405020304" pitchFamily="18" charset="0"/>
                <a:cs typeface="Times New Roman" panose="02020603050405020304" pitchFamily="18" charset="0"/>
              </a:rPr>
              <a:t>FELs</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photons</a:t>
            </a:r>
            <a:r>
              <a:rPr lang="it-IT" sz="3000" b="1" dirty="0">
                <a:solidFill>
                  <a:srgbClr val="0070C0"/>
                </a:solidFill>
                <a:latin typeface="Times New Roman" panose="02020603050405020304" pitchFamily="18" charset="0"/>
                <a:cs typeface="Times New Roman" panose="02020603050405020304" pitchFamily="18" charset="0"/>
              </a:rPr>
              <a:t> per </a:t>
            </a:r>
            <a:r>
              <a:rPr lang="it-IT" sz="3000" b="1" dirty="0" err="1">
                <a:solidFill>
                  <a:srgbClr val="0070C0"/>
                </a:solidFill>
                <a:latin typeface="Times New Roman" panose="02020603050405020304" pitchFamily="18" charset="0"/>
                <a:cs typeface="Times New Roman" panose="02020603050405020304" pitchFamily="18" charset="0"/>
              </a:rPr>
              <a:t>second,</a:t>
            </a:r>
          </a:p>
          <a:p>
            <a:r>
              <a:rPr lang="it-IT" sz="3000" b="1" dirty="0" err="1">
                <a:solidFill>
                  <a:srgbClr val="0070C0"/>
                </a:solidFill>
                <a:latin typeface="Times New Roman" panose="02020603050405020304" pitchFamily="18" charset="0"/>
                <a:cs typeface="Times New Roman" panose="02020603050405020304" pitchFamily="18" charset="0"/>
              </a:rPr>
              <a:t>Electron Beam Energy to radiate at ~ Angstrom</a:t>
            </a:r>
          </a:p>
        </p:txBody>
      </p:sp>
      <p:graphicFrame>
        <p:nvGraphicFramePr>
          <p:cNvPr id="9" name="Tabella 8"/>
          <p:cNvGraphicFramePr>
            <a:graphicFrameLocks noGrp="1"/>
          </p:cNvGraphicFramePr>
          <p:nvPr>
            <p:extLst>
              <p:ext uri="{D42A27DB-BD31-4B8C-83A1-F6EECF244321}">
                <p14:modId xmlns:p14="http://schemas.microsoft.com/office/powerpoint/2010/main" val="2014442690"/>
              </p:ext>
            </p:extLst>
          </p:nvPr>
        </p:nvGraphicFramePr>
        <p:xfrm>
          <a:off x="143508" y="2132857"/>
          <a:ext cx="2904492" cy="2631465"/>
        </p:xfrm>
        <a:graphic>
          <a:graphicData uri="http://schemas.openxmlformats.org/drawingml/2006/table">
            <a:tbl>
              <a:tblPr firstRow="1" bandRow="1">
                <a:tableStyleId>{5C22544A-7EE6-4342-B048-85BDC9FD1C3A}</a:tableStyleId>
              </a:tblPr>
              <a:tblGrid>
                <a:gridCol w="1367246">
                  <a:extLst>
                    <a:ext uri="{9D8B030D-6E8A-4147-A177-3AD203B41FA5}">
                      <a16:colId xmlns:a16="http://schemas.microsoft.com/office/drawing/2014/main" val="1362055675"/>
                    </a:ext>
                  </a:extLst>
                </a:gridCol>
                <a:gridCol w="1537246">
                  <a:extLst>
                    <a:ext uri="{9D8B030D-6E8A-4147-A177-3AD203B41FA5}">
                      <a16:colId xmlns:a16="http://schemas.microsoft.com/office/drawing/2014/main" val="2576708051"/>
                    </a:ext>
                  </a:extLst>
                </a:gridCol>
              </a:tblGrid>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FEL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err="1">
                          <a:solidFill>
                            <a:schemeClr val="tx1"/>
                          </a:solidFill>
                          <a:latin typeface="Times New Roman" panose="02020603050405020304" pitchFamily="18" charset="0"/>
                          <a:cs typeface="Times New Roman" panose="02020603050405020304" pitchFamily="18" charset="0"/>
                        </a:rPr>
                        <a:t>Pulse</a:t>
                      </a:r>
                      <a:r>
                        <a:rPr lang="it-IT" sz="1400" dirty="0">
                          <a:solidFill>
                            <a:schemeClr val="tx1"/>
                          </a:solidFill>
                          <a:latin typeface="Times New Roman" panose="02020603050405020304" pitchFamily="18" charset="0"/>
                          <a:cs typeface="Times New Roman" panose="02020603050405020304" pitchFamily="18" charset="0"/>
                        </a:rPr>
                        <a:t> per </a:t>
                      </a:r>
                      <a:r>
                        <a:rPr lang="it-IT" sz="1400" dirty="0" err="1">
                          <a:solidFill>
                            <a:schemeClr val="tx1"/>
                          </a:solidFill>
                          <a:latin typeface="Times New Roman" panose="02020603050405020304" pitchFamily="18" charset="0"/>
                          <a:cs typeface="Times New Roman" panose="02020603050405020304" pitchFamily="18" charset="0"/>
                        </a:rPr>
                        <a:t>second</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5857211"/>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LCLS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120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696061"/>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SACLA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30-60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2635225"/>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FERMI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10-50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093849"/>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PAL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30-60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2935487"/>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PSI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100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760045"/>
                  </a:ext>
                </a:extLst>
              </a:tr>
              <a:tr h="292385">
                <a:tc>
                  <a:txBody>
                    <a:bodyPr/>
                    <a:lstStyle/>
                    <a:p>
                      <a:r>
                        <a:rPr lang="it-IT" sz="1400" dirty="0" err="1">
                          <a:solidFill>
                            <a:schemeClr val="tx1"/>
                          </a:solidFill>
                          <a:latin typeface="Times New Roman" panose="02020603050405020304" pitchFamily="18" charset="0"/>
                          <a:cs typeface="Times New Roman" panose="02020603050405020304" pitchFamily="18" charset="0"/>
                        </a:rPr>
                        <a:t>EuXFEL</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27 kHz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6303489"/>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LCLS II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 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8251789"/>
                  </a:ext>
                </a:extLst>
              </a:tr>
              <a:tr h="292385">
                <a:tc>
                  <a:txBody>
                    <a:bodyPr/>
                    <a:lstStyle/>
                    <a:p>
                      <a:r>
                        <a:rPr lang="it-IT" sz="1400" dirty="0" err="1">
                          <a:solidFill>
                            <a:schemeClr val="tx1"/>
                          </a:solidFill>
                          <a:latin typeface="Times New Roman" panose="02020603050405020304" pitchFamily="18" charset="0"/>
                          <a:cs typeface="Times New Roman" panose="02020603050405020304" pitchFamily="18" charset="0"/>
                        </a:rPr>
                        <a:t>MariX</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8237217"/>
                  </a:ext>
                </a:extLst>
              </a:tr>
            </a:tbl>
          </a:graphicData>
        </a:graphic>
      </p:graphicFrame>
      <p:sp>
        <p:nvSpPr>
          <p:cNvPr id="11" name="Rettangolo 10"/>
          <p:cNvSpPr/>
          <p:nvPr/>
        </p:nvSpPr>
        <p:spPr>
          <a:xfrm>
            <a:off x="143507" y="2432336"/>
            <a:ext cx="2869035" cy="1458432"/>
          </a:xfrm>
          <a:prstGeom prst="rect">
            <a:avLst/>
          </a:prstGeom>
          <a:solidFill>
            <a:srgbClr val="D1A3FF">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Rettangolo 11"/>
          <p:cNvSpPr/>
          <p:nvPr/>
        </p:nvSpPr>
        <p:spPr>
          <a:xfrm>
            <a:off x="143508" y="3892670"/>
            <a:ext cx="2727960" cy="297577"/>
          </a:xfrm>
          <a:prstGeom prst="rect">
            <a:avLst/>
          </a:prstGeom>
          <a:solidFill>
            <a:srgbClr val="FFC000">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Rettangolo 12"/>
          <p:cNvSpPr/>
          <p:nvPr/>
        </p:nvSpPr>
        <p:spPr>
          <a:xfrm>
            <a:off x="143508" y="4166378"/>
            <a:ext cx="2727960" cy="577882"/>
          </a:xfrm>
          <a:prstGeom prst="rect">
            <a:avLst/>
          </a:prstGeom>
          <a:solidFill>
            <a:srgbClr val="FFFF00">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7" name="Gruppo 6"/>
          <p:cNvGrpSpPr/>
          <p:nvPr/>
        </p:nvGrpSpPr>
        <p:grpSpPr>
          <a:xfrm>
            <a:off x="3276600" y="2031992"/>
            <a:ext cx="4335001" cy="3225808"/>
            <a:chOff x="4132423" y="1360171"/>
            <a:chExt cx="7206344" cy="5328520"/>
          </a:xfrm>
        </p:grpSpPr>
        <p:pic>
          <p:nvPicPr>
            <p:cNvPr id="4" name="Immagine 3"/>
            <p:cNvPicPr>
              <a:picLocks noChangeAspect="1"/>
            </p:cNvPicPr>
            <p:nvPr/>
          </p:nvPicPr>
          <p:blipFill rotWithShape="1">
            <a:blip r:embed="rId2"/>
            <a:srcRect l="4047" t="30119" r="51629" b="8907"/>
            <a:stretch/>
          </p:blipFill>
          <p:spPr>
            <a:xfrm>
              <a:off x="4132423" y="1360171"/>
              <a:ext cx="7206344" cy="5328520"/>
            </a:xfrm>
            <a:prstGeom prst="rect">
              <a:avLst/>
            </a:prstGeom>
          </p:spPr>
        </p:pic>
        <p:cxnSp>
          <p:nvCxnSpPr>
            <p:cNvPr id="10" name="Connettore diritto 9"/>
            <p:cNvCxnSpPr/>
            <p:nvPr/>
          </p:nvCxnSpPr>
          <p:spPr>
            <a:xfrm>
              <a:off x="5422641" y="3353735"/>
              <a:ext cx="5355771" cy="93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Stella a 5 punte 13"/>
            <p:cNvSpPr/>
            <p:nvPr/>
          </p:nvSpPr>
          <p:spPr>
            <a:xfrm>
              <a:off x="5663952" y="2276872"/>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5" name="Stella a 5 punte 14"/>
            <p:cNvSpPr/>
            <p:nvPr/>
          </p:nvSpPr>
          <p:spPr>
            <a:xfrm>
              <a:off x="6528048" y="2348880"/>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Stella a 5 punte 15"/>
            <p:cNvSpPr/>
            <p:nvPr/>
          </p:nvSpPr>
          <p:spPr>
            <a:xfrm>
              <a:off x="7248128" y="2492896"/>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Stella a 5 punte 16"/>
            <p:cNvSpPr/>
            <p:nvPr/>
          </p:nvSpPr>
          <p:spPr>
            <a:xfrm>
              <a:off x="7824192" y="2708920"/>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 name="Stella a 5 punte 17"/>
            <p:cNvSpPr/>
            <p:nvPr/>
          </p:nvSpPr>
          <p:spPr>
            <a:xfrm>
              <a:off x="8472264" y="2996952"/>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 name="Stella a 5 punte 18"/>
            <p:cNvSpPr/>
            <p:nvPr/>
          </p:nvSpPr>
          <p:spPr>
            <a:xfrm>
              <a:off x="9696400" y="3429000"/>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 name="Stella a 5 punte 19"/>
            <p:cNvSpPr/>
            <p:nvPr/>
          </p:nvSpPr>
          <p:spPr>
            <a:xfrm>
              <a:off x="9336360" y="3212976"/>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1" name="Stella a 5 punte 20"/>
            <p:cNvSpPr/>
            <p:nvPr/>
          </p:nvSpPr>
          <p:spPr>
            <a:xfrm>
              <a:off x="8904312" y="2996952"/>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2" name="Stella a 5 punte 21"/>
            <p:cNvSpPr/>
            <p:nvPr/>
          </p:nvSpPr>
          <p:spPr>
            <a:xfrm>
              <a:off x="8544272" y="2780928"/>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Stella a 5 punte 22"/>
            <p:cNvSpPr/>
            <p:nvPr/>
          </p:nvSpPr>
          <p:spPr>
            <a:xfrm>
              <a:off x="9984432" y="3645024"/>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4" name="Figura a mano libera 23"/>
            <p:cNvSpPr/>
            <p:nvPr/>
          </p:nvSpPr>
          <p:spPr>
            <a:xfrm rot="20605251">
              <a:off x="5719086" y="1842582"/>
              <a:ext cx="2770055" cy="1799467"/>
            </a:xfrm>
            <a:custGeom>
              <a:avLst/>
              <a:gdLst>
                <a:gd name="connsiteX0" fmla="*/ 737823 w 2530083"/>
                <a:gd name="connsiteY0" fmla="*/ 106897 h 1478497"/>
                <a:gd name="connsiteX1" fmla="*/ 572723 w 2530083"/>
                <a:gd name="connsiteY1" fmla="*/ 94197 h 1478497"/>
                <a:gd name="connsiteX2" fmla="*/ 496523 w 2530083"/>
                <a:gd name="connsiteY2" fmla="*/ 68797 h 1478497"/>
                <a:gd name="connsiteX3" fmla="*/ 458423 w 2530083"/>
                <a:gd name="connsiteY3" fmla="*/ 56097 h 1478497"/>
                <a:gd name="connsiteX4" fmla="*/ 344123 w 2530083"/>
                <a:gd name="connsiteY4" fmla="*/ 43397 h 1478497"/>
                <a:gd name="connsiteX5" fmla="*/ 26623 w 2530083"/>
                <a:gd name="connsiteY5" fmla="*/ 43397 h 1478497"/>
                <a:gd name="connsiteX6" fmla="*/ 64723 w 2530083"/>
                <a:gd name="connsiteY6" fmla="*/ 284697 h 1478497"/>
                <a:gd name="connsiteX7" fmla="*/ 102823 w 2530083"/>
                <a:gd name="connsiteY7" fmla="*/ 322797 h 1478497"/>
                <a:gd name="connsiteX8" fmla="*/ 153623 w 2530083"/>
                <a:gd name="connsiteY8" fmla="*/ 335497 h 1478497"/>
                <a:gd name="connsiteX9" fmla="*/ 191723 w 2530083"/>
                <a:gd name="connsiteY9" fmla="*/ 348197 h 1478497"/>
                <a:gd name="connsiteX10" fmla="*/ 394923 w 2530083"/>
                <a:gd name="connsiteY10" fmla="*/ 373597 h 1478497"/>
                <a:gd name="connsiteX11" fmla="*/ 483823 w 2530083"/>
                <a:gd name="connsiteY11" fmla="*/ 398997 h 1478497"/>
                <a:gd name="connsiteX12" fmla="*/ 585423 w 2530083"/>
                <a:gd name="connsiteY12" fmla="*/ 411697 h 1478497"/>
                <a:gd name="connsiteX13" fmla="*/ 687023 w 2530083"/>
                <a:gd name="connsiteY13" fmla="*/ 449797 h 1478497"/>
                <a:gd name="connsiteX14" fmla="*/ 877523 w 2530083"/>
                <a:gd name="connsiteY14" fmla="*/ 475197 h 1478497"/>
                <a:gd name="connsiteX15" fmla="*/ 941023 w 2530083"/>
                <a:gd name="connsiteY15" fmla="*/ 500597 h 1478497"/>
                <a:gd name="connsiteX16" fmla="*/ 991823 w 2530083"/>
                <a:gd name="connsiteY16" fmla="*/ 525997 h 1478497"/>
                <a:gd name="connsiteX17" fmla="*/ 1068023 w 2530083"/>
                <a:gd name="connsiteY17" fmla="*/ 551397 h 1478497"/>
                <a:gd name="connsiteX18" fmla="*/ 1106123 w 2530083"/>
                <a:gd name="connsiteY18" fmla="*/ 576797 h 1478497"/>
                <a:gd name="connsiteX19" fmla="*/ 1195023 w 2530083"/>
                <a:gd name="connsiteY19" fmla="*/ 614897 h 1478497"/>
                <a:gd name="connsiteX20" fmla="*/ 1283923 w 2530083"/>
                <a:gd name="connsiteY20" fmla="*/ 678397 h 1478497"/>
                <a:gd name="connsiteX21" fmla="*/ 1322023 w 2530083"/>
                <a:gd name="connsiteY21" fmla="*/ 691097 h 1478497"/>
                <a:gd name="connsiteX22" fmla="*/ 1360123 w 2530083"/>
                <a:gd name="connsiteY22" fmla="*/ 716497 h 1478497"/>
                <a:gd name="connsiteX23" fmla="*/ 1398223 w 2530083"/>
                <a:gd name="connsiteY23" fmla="*/ 729197 h 1478497"/>
                <a:gd name="connsiteX24" fmla="*/ 1487123 w 2530083"/>
                <a:gd name="connsiteY24" fmla="*/ 792697 h 1478497"/>
                <a:gd name="connsiteX25" fmla="*/ 1525223 w 2530083"/>
                <a:gd name="connsiteY25" fmla="*/ 805397 h 1478497"/>
                <a:gd name="connsiteX26" fmla="*/ 1601423 w 2530083"/>
                <a:gd name="connsiteY26" fmla="*/ 843497 h 1478497"/>
                <a:gd name="connsiteX27" fmla="*/ 1639523 w 2530083"/>
                <a:gd name="connsiteY27" fmla="*/ 881597 h 1478497"/>
                <a:gd name="connsiteX28" fmla="*/ 1677623 w 2530083"/>
                <a:gd name="connsiteY28" fmla="*/ 906997 h 1478497"/>
                <a:gd name="connsiteX29" fmla="*/ 1728423 w 2530083"/>
                <a:gd name="connsiteY29" fmla="*/ 945097 h 1478497"/>
                <a:gd name="connsiteX30" fmla="*/ 1804623 w 2530083"/>
                <a:gd name="connsiteY30" fmla="*/ 995897 h 1478497"/>
                <a:gd name="connsiteX31" fmla="*/ 1880823 w 2530083"/>
                <a:gd name="connsiteY31" fmla="*/ 1072097 h 1478497"/>
                <a:gd name="connsiteX32" fmla="*/ 1969723 w 2530083"/>
                <a:gd name="connsiteY32" fmla="*/ 1135597 h 1478497"/>
                <a:gd name="connsiteX33" fmla="*/ 2033223 w 2530083"/>
                <a:gd name="connsiteY33" fmla="*/ 1211797 h 1478497"/>
                <a:gd name="connsiteX34" fmla="*/ 2084023 w 2530083"/>
                <a:gd name="connsiteY34" fmla="*/ 1224497 h 1478497"/>
                <a:gd name="connsiteX35" fmla="*/ 2223723 w 2530083"/>
                <a:gd name="connsiteY35" fmla="*/ 1313397 h 1478497"/>
                <a:gd name="connsiteX36" fmla="*/ 2261823 w 2530083"/>
                <a:gd name="connsiteY36" fmla="*/ 1338797 h 1478497"/>
                <a:gd name="connsiteX37" fmla="*/ 2376123 w 2530083"/>
                <a:gd name="connsiteY37" fmla="*/ 1402297 h 1478497"/>
                <a:gd name="connsiteX38" fmla="*/ 2452323 w 2530083"/>
                <a:gd name="connsiteY38" fmla="*/ 1453097 h 1478497"/>
                <a:gd name="connsiteX39" fmla="*/ 2490423 w 2530083"/>
                <a:gd name="connsiteY39" fmla="*/ 1478497 h 1478497"/>
                <a:gd name="connsiteX40" fmla="*/ 2528523 w 2530083"/>
                <a:gd name="connsiteY40" fmla="*/ 1465797 h 1478497"/>
                <a:gd name="connsiteX41" fmla="*/ 2490423 w 2530083"/>
                <a:gd name="connsiteY41" fmla="*/ 1300697 h 1478497"/>
                <a:gd name="connsiteX42" fmla="*/ 2477723 w 2530083"/>
                <a:gd name="connsiteY42" fmla="*/ 1262597 h 1478497"/>
                <a:gd name="connsiteX43" fmla="*/ 2426923 w 2530083"/>
                <a:gd name="connsiteY43" fmla="*/ 1186397 h 1478497"/>
                <a:gd name="connsiteX44" fmla="*/ 2363423 w 2530083"/>
                <a:gd name="connsiteY44" fmla="*/ 1072097 h 1478497"/>
                <a:gd name="connsiteX45" fmla="*/ 2287223 w 2530083"/>
                <a:gd name="connsiteY45" fmla="*/ 1008597 h 1478497"/>
                <a:gd name="connsiteX46" fmla="*/ 2261823 w 2530083"/>
                <a:gd name="connsiteY46" fmla="*/ 970497 h 1478497"/>
                <a:gd name="connsiteX47" fmla="*/ 2185623 w 2530083"/>
                <a:gd name="connsiteY47" fmla="*/ 906997 h 1478497"/>
                <a:gd name="connsiteX48" fmla="*/ 2160223 w 2530083"/>
                <a:gd name="connsiteY48" fmla="*/ 868897 h 1478497"/>
                <a:gd name="connsiteX49" fmla="*/ 2084023 w 2530083"/>
                <a:gd name="connsiteY49" fmla="*/ 830797 h 1478497"/>
                <a:gd name="connsiteX50" fmla="*/ 2007823 w 2530083"/>
                <a:gd name="connsiteY50" fmla="*/ 779997 h 1478497"/>
                <a:gd name="connsiteX51" fmla="*/ 1931623 w 2530083"/>
                <a:gd name="connsiteY51" fmla="*/ 729197 h 1478497"/>
                <a:gd name="connsiteX52" fmla="*/ 1855423 w 2530083"/>
                <a:gd name="connsiteY52" fmla="*/ 678397 h 1478497"/>
                <a:gd name="connsiteX53" fmla="*/ 1779223 w 2530083"/>
                <a:gd name="connsiteY53" fmla="*/ 640297 h 1478497"/>
                <a:gd name="connsiteX54" fmla="*/ 1741123 w 2530083"/>
                <a:gd name="connsiteY54" fmla="*/ 627597 h 1478497"/>
                <a:gd name="connsiteX55" fmla="*/ 1703023 w 2530083"/>
                <a:gd name="connsiteY55" fmla="*/ 602197 h 1478497"/>
                <a:gd name="connsiteX56" fmla="*/ 1614123 w 2530083"/>
                <a:gd name="connsiteY56" fmla="*/ 551397 h 1478497"/>
                <a:gd name="connsiteX57" fmla="*/ 1512523 w 2530083"/>
                <a:gd name="connsiteY57" fmla="*/ 462497 h 1478497"/>
                <a:gd name="connsiteX58" fmla="*/ 1474423 w 2530083"/>
                <a:gd name="connsiteY58" fmla="*/ 437097 h 1478497"/>
                <a:gd name="connsiteX59" fmla="*/ 1398223 w 2530083"/>
                <a:gd name="connsiteY59" fmla="*/ 411697 h 1478497"/>
                <a:gd name="connsiteX60" fmla="*/ 1322023 w 2530083"/>
                <a:gd name="connsiteY60" fmla="*/ 373597 h 1478497"/>
                <a:gd name="connsiteX61" fmla="*/ 1283923 w 2530083"/>
                <a:gd name="connsiteY61" fmla="*/ 348197 h 1478497"/>
                <a:gd name="connsiteX62" fmla="*/ 1156923 w 2530083"/>
                <a:gd name="connsiteY62" fmla="*/ 310097 h 1478497"/>
                <a:gd name="connsiteX63" fmla="*/ 1068023 w 2530083"/>
                <a:gd name="connsiteY63" fmla="*/ 271997 h 1478497"/>
                <a:gd name="connsiteX64" fmla="*/ 941023 w 2530083"/>
                <a:gd name="connsiteY64" fmla="*/ 233897 h 1478497"/>
                <a:gd name="connsiteX65" fmla="*/ 864823 w 2530083"/>
                <a:gd name="connsiteY65" fmla="*/ 183097 h 1478497"/>
                <a:gd name="connsiteX66" fmla="*/ 826723 w 2530083"/>
                <a:gd name="connsiteY66" fmla="*/ 157697 h 1478497"/>
                <a:gd name="connsiteX67" fmla="*/ 737823 w 2530083"/>
                <a:gd name="connsiteY67" fmla="*/ 106897 h 14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30083" h="1478497">
                  <a:moveTo>
                    <a:pt x="737823" y="106897"/>
                  </a:moveTo>
                  <a:cubicBezTo>
                    <a:pt x="695490" y="96314"/>
                    <a:pt x="627243" y="102805"/>
                    <a:pt x="572723" y="94197"/>
                  </a:cubicBezTo>
                  <a:cubicBezTo>
                    <a:pt x="546277" y="90021"/>
                    <a:pt x="521923" y="77264"/>
                    <a:pt x="496523" y="68797"/>
                  </a:cubicBezTo>
                  <a:cubicBezTo>
                    <a:pt x="483823" y="64564"/>
                    <a:pt x="471728" y="57575"/>
                    <a:pt x="458423" y="56097"/>
                  </a:cubicBezTo>
                  <a:lnTo>
                    <a:pt x="344123" y="43397"/>
                  </a:lnTo>
                  <a:cubicBezTo>
                    <a:pt x="245684" y="10584"/>
                    <a:pt x="123660" y="-35156"/>
                    <a:pt x="26623" y="43397"/>
                  </a:cubicBezTo>
                  <a:cubicBezTo>
                    <a:pt x="-32076" y="90915"/>
                    <a:pt x="17950" y="228570"/>
                    <a:pt x="64723" y="284697"/>
                  </a:cubicBezTo>
                  <a:cubicBezTo>
                    <a:pt x="76221" y="298495"/>
                    <a:pt x="87229" y="313886"/>
                    <a:pt x="102823" y="322797"/>
                  </a:cubicBezTo>
                  <a:cubicBezTo>
                    <a:pt x="117978" y="331457"/>
                    <a:pt x="136840" y="330702"/>
                    <a:pt x="153623" y="335497"/>
                  </a:cubicBezTo>
                  <a:cubicBezTo>
                    <a:pt x="166495" y="339175"/>
                    <a:pt x="178655" y="345293"/>
                    <a:pt x="191723" y="348197"/>
                  </a:cubicBezTo>
                  <a:cubicBezTo>
                    <a:pt x="256177" y="362520"/>
                    <a:pt x="331042" y="367209"/>
                    <a:pt x="394923" y="373597"/>
                  </a:cubicBezTo>
                  <a:cubicBezTo>
                    <a:pt x="425120" y="383663"/>
                    <a:pt x="451929" y="393681"/>
                    <a:pt x="483823" y="398997"/>
                  </a:cubicBezTo>
                  <a:cubicBezTo>
                    <a:pt x="517489" y="404608"/>
                    <a:pt x="551757" y="406086"/>
                    <a:pt x="585423" y="411697"/>
                  </a:cubicBezTo>
                  <a:cubicBezTo>
                    <a:pt x="731449" y="436035"/>
                    <a:pt x="537246" y="408949"/>
                    <a:pt x="687023" y="449797"/>
                  </a:cubicBezTo>
                  <a:cubicBezTo>
                    <a:pt x="701853" y="453842"/>
                    <a:pt x="869196" y="474156"/>
                    <a:pt x="877523" y="475197"/>
                  </a:cubicBezTo>
                  <a:cubicBezTo>
                    <a:pt x="898690" y="483664"/>
                    <a:pt x="920191" y="491338"/>
                    <a:pt x="941023" y="500597"/>
                  </a:cubicBezTo>
                  <a:cubicBezTo>
                    <a:pt x="958323" y="508286"/>
                    <a:pt x="974245" y="518966"/>
                    <a:pt x="991823" y="525997"/>
                  </a:cubicBezTo>
                  <a:cubicBezTo>
                    <a:pt x="1016682" y="535941"/>
                    <a:pt x="1045746" y="536545"/>
                    <a:pt x="1068023" y="551397"/>
                  </a:cubicBezTo>
                  <a:cubicBezTo>
                    <a:pt x="1080723" y="559864"/>
                    <a:pt x="1092471" y="569971"/>
                    <a:pt x="1106123" y="576797"/>
                  </a:cubicBezTo>
                  <a:cubicBezTo>
                    <a:pt x="1192543" y="620007"/>
                    <a:pt x="1089314" y="548829"/>
                    <a:pt x="1195023" y="614897"/>
                  </a:cubicBezTo>
                  <a:cubicBezTo>
                    <a:pt x="1218034" y="629279"/>
                    <a:pt x="1257056" y="664963"/>
                    <a:pt x="1283923" y="678397"/>
                  </a:cubicBezTo>
                  <a:cubicBezTo>
                    <a:pt x="1295897" y="684384"/>
                    <a:pt x="1310049" y="685110"/>
                    <a:pt x="1322023" y="691097"/>
                  </a:cubicBezTo>
                  <a:cubicBezTo>
                    <a:pt x="1335675" y="697923"/>
                    <a:pt x="1346471" y="709671"/>
                    <a:pt x="1360123" y="716497"/>
                  </a:cubicBezTo>
                  <a:cubicBezTo>
                    <a:pt x="1372097" y="722484"/>
                    <a:pt x="1386249" y="723210"/>
                    <a:pt x="1398223" y="729197"/>
                  </a:cubicBezTo>
                  <a:cubicBezTo>
                    <a:pt x="1437535" y="748853"/>
                    <a:pt x="1446854" y="769686"/>
                    <a:pt x="1487123" y="792697"/>
                  </a:cubicBezTo>
                  <a:cubicBezTo>
                    <a:pt x="1498746" y="799339"/>
                    <a:pt x="1513249" y="799410"/>
                    <a:pt x="1525223" y="805397"/>
                  </a:cubicBezTo>
                  <a:cubicBezTo>
                    <a:pt x="1623700" y="854636"/>
                    <a:pt x="1505658" y="811575"/>
                    <a:pt x="1601423" y="843497"/>
                  </a:cubicBezTo>
                  <a:cubicBezTo>
                    <a:pt x="1614123" y="856197"/>
                    <a:pt x="1625725" y="870099"/>
                    <a:pt x="1639523" y="881597"/>
                  </a:cubicBezTo>
                  <a:cubicBezTo>
                    <a:pt x="1651249" y="891368"/>
                    <a:pt x="1665203" y="898125"/>
                    <a:pt x="1677623" y="906997"/>
                  </a:cubicBezTo>
                  <a:cubicBezTo>
                    <a:pt x="1694847" y="919300"/>
                    <a:pt x="1711083" y="932959"/>
                    <a:pt x="1728423" y="945097"/>
                  </a:cubicBezTo>
                  <a:cubicBezTo>
                    <a:pt x="1753432" y="962603"/>
                    <a:pt x="1783037" y="974311"/>
                    <a:pt x="1804623" y="995897"/>
                  </a:cubicBezTo>
                  <a:cubicBezTo>
                    <a:pt x="1830023" y="1021297"/>
                    <a:pt x="1850935" y="1052172"/>
                    <a:pt x="1880823" y="1072097"/>
                  </a:cubicBezTo>
                  <a:cubicBezTo>
                    <a:pt x="1902456" y="1086519"/>
                    <a:pt x="1953970" y="1119844"/>
                    <a:pt x="1969723" y="1135597"/>
                  </a:cubicBezTo>
                  <a:cubicBezTo>
                    <a:pt x="2004791" y="1170665"/>
                    <a:pt x="1984677" y="1184056"/>
                    <a:pt x="2033223" y="1211797"/>
                  </a:cubicBezTo>
                  <a:cubicBezTo>
                    <a:pt x="2048378" y="1220457"/>
                    <a:pt x="2067090" y="1220264"/>
                    <a:pt x="2084023" y="1224497"/>
                  </a:cubicBezTo>
                  <a:cubicBezTo>
                    <a:pt x="2173700" y="1278303"/>
                    <a:pt x="2126984" y="1248905"/>
                    <a:pt x="2223723" y="1313397"/>
                  </a:cubicBezTo>
                  <a:cubicBezTo>
                    <a:pt x="2236423" y="1321864"/>
                    <a:pt x="2247343" y="1333970"/>
                    <a:pt x="2261823" y="1338797"/>
                  </a:cubicBezTo>
                  <a:cubicBezTo>
                    <a:pt x="2328883" y="1361150"/>
                    <a:pt x="2288784" y="1344071"/>
                    <a:pt x="2376123" y="1402297"/>
                  </a:cubicBezTo>
                  <a:lnTo>
                    <a:pt x="2452323" y="1453097"/>
                  </a:lnTo>
                  <a:lnTo>
                    <a:pt x="2490423" y="1478497"/>
                  </a:lnTo>
                  <a:cubicBezTo>
                    <a:pt x="2503123" y="1474264"/>
                    <a:pt x="2525276" y="1478784"/>
                    <a:pt x="2528523" y="1465797"/>
                  </a:cubicBezTo>
                  <a:cubicBezTo>
                    <a:pt x="2537944" y="1428114"/>
                    <a:pt x="2502117" y="1335779"/>
                    <a:pt x="2490423" y="1300697"/>
                  </a:cubicBezTo>
                  <a:cubicBezTo>
                    <a:pt x="2486190" y="1287997"/>
                    <a:pt x="2485149" y="1273736"/>
                    <a:pt x="2477723" y="1262597"/>
                  </a:cubicBezTo>
                  <a:cubicBezTo>
                    <a:pt x="2460790" y="1237197"/>
                    <a:pt x="2436576" y="1215357"/>
                    <a:pt x="2426923" y="1186397"/>
                  </a:cubicBezTo>
                  <a:cubicBezTo>
                    <a:pt x="2413689" y="1146694"/>
                    <a:pt x="2400854" y="1097051"/>
                    <a:pt x="2363423" y="1072097"/>
                  </a:cubicBezTo>
                  <a:cubicBezTo>
                    <a:pt x="2325961" y="1047122"/>
                    <a:pt x="2317781" y="1045267"/>
                    <a:pt x="2287223" y="1008597"/>
                  </a:cubicBezTo>
                  <a:cubicBezTo>
                    <a:pt x="2277452" y="996871"/>
                    <a:pt x="2271594" y="982223"/>
                    <a:pt x="2261823" y="970497"/>
                  </a:cubicBezTo>
                  <a:cubicBezTo>
                    <a:pt x="2231265" y="933827"/>
                    <a:pt x="2223085" y="931972"/>
                    <a:pt x="2185623" y="906997"/>
                  </a:cubicBezTo>
                  <a:cubicBezTo>
                    <a:pt x="2177156" y="894297"/>
                    <a:pt x="2171016" y="879690"/>
                    <a:pt x="2160223" y="868897"/>
                  </a:cubicBezTo>
                  <a:cubicBezTo>
                    <a:pt x="2117938" y="826612"/>
                    <a:pt x="2130504" y="856620"/>
                    <a:pt x="2084023" y="830797"/>
                  </a:cubicBezTo>
                  <a:cubicBezTo>
                    <a:pt x="2057338" y="815972"/>
                    <a:pt x="2029409" y="801583"/>
                    <a:pt x="2007823" y="779997"/>
                  </a:cubicBezTo>
                  <a:cubicBezTo>
                    <a:pt x="1923269" y="695443"/>
                    <a:pt x="2014331" y="775146"/>
                    <a:pt x="1931623" y="729197"/>
                  </a:cubicBezTo>
                  <a:cubicBezTo>
                    <a:pt x="1904938" y="714372"/>
                    <a:pt x="1884383" y="688050"/>
                    <a:pt x="1855423" y="678397"/>
                  </a:cubicBezTo>
                  <a:cubicBezTo>
                    <a:pt x="1759658" y="646475"/>
                    <a:pt x="1877700" y="689536"/>
                    <a:pt x="1779223" y="640297"/>
                  </a:cubicBezTo>
                  <a:cubicBezTo>
                    <a:pt x="1767249" y="634310"/>
                    <a:pt x="1753097" y="633584"/>
                    <a:pt x="1741123" y="627597"/>
                  </a:cubicBezTo>
                  <a:cubicBezTo>
                    <a:pt x="1727471" y="620771"/>
                    <a:pt x="1716275" y="609770"/>
                    <a:pt x="1703023" y="602197"/>
                  </a:cubicBezTo>
                  <a:cubicBezTo>
                    <a:pt x="1590232" y="537745"/>
                    <a:pt x="1706948" y="613280"/>
                    <a:pt x="1614123" y="551397"/>
                  </a:cubicBezTo>
                  <a:cubicBezTo>
                    <a:pt x="1571790" y="487897"/>
                    <a:pt x="1601423" y="521764"/>
                    <a:pt x="1512523" y="462497"/>
                  </a:cubicBezTo>
                  <a:cubicBezTo>
                    <a:pt x="1499823" y="454030"/>
                    <a:pt x="1488903" y="441924"/>
                    <a:pt x="1474423" y="437097"/>
                  </a:cubicBezTo>
                  <a:cubicBezTo>
                    <a:pt x="1449023" y="428630"/>
                    <a:pt x="1420500" y="426549"/>
                    <a:pt x="1398223" y="411697"/>
                  </a:cubicBezTo>
                  <a:cubicBezTo>
                    <a:pt x="1289034" y="338904"/>
                    <a:pt x="1427183" y="426177"/>
                    <a:pt x="1322023" y="373597"/>
                  </a:cubicBezTo>
                  <a:cubicBezTo>
                    <a:pt x="1308371" y="366771"/>
                    <a:pt x="1297952" y="354210"/>
                    <a:pt x="1283923" y="348197"/>
                  </a:cubicBezTo>
                  <a:cubicBezTo>
                    <a:pt x="1234227" y="326899"/>
                    <a:pt x="1208145" y="344245"/>
                    <a:pt x="1156923" y="310097"/>
                  </a:cubicBezTo>
                  <a:cubicBezTo>
                    <a:pt x="1096476" y="269799"/>
                    <a:pt x="1142577" y="294363"/>
                    <a:pt x="1068023" y="271997"/>
                  </a:cubicBezTo>
                  <a:cubicBezTo>
                    <a:pt x="913425" y="225618"/>
                    <a:pt x="1058112" y="263169"/>
                    <a:pt x="941023" y="233897"/>
                  </a:cubicBezTo>
                  <a:cubicBezTo>
                    <a:pt x="868798" y="161672"/>
                    <a:pt x="938341" y="219856"/>
                    <a:pt x="864823" y="183097"/>
                  </a:cubicBezTo>
                  <a:cubicBezTo>
                    <a:pt x="851171" y="176271"/>
                    <a:pt x="840671" y="163896"/>
                    <a:pt x="826723" y="157697"/>
                  </a:cubicBezTo>
                  <a:cubicBezTo>
                    <a:pt x="728467" y="114028"/>
                    <a:pt x="780156" y="117480"/>
                    <a:pt x="737823" y="106897"/>
                  </a:cubicBezTo>
                  <a:close/>
                </a:path>
              </a:pathLst>
            </a:cu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 name="Figura a mano libera 24"/>
            <p:cNvSpPr/>
            <p:nvPr/>
          </p:nvSpPr>
          <p:spPr>
            <a:xfrm rot="21431200">
              <a:off x="8219972" y="2613489"/>
              <a:ext cx="2016750" cy="1505891"/>
            </a:xfrm>
            <a:custGeom>
              <a:avLst/>
              <a:gdLst>
                <a:gd name="connsiteX0" fmla="*/ 737823 w 2530083"/>
                <a:gd name="connsiteY0" fmla="*/ 106897 h 1478497"/>
                <a:gd name="connsiteX1" fmla="*/ 572723 w 2530083"/>
                <a:gd name="connsiteY1" fmla="*/ 94197 h 1478497"/>
                <a:gd name="connsiteX2" fmla="*/ 496523 w 2530083"/>
                <a:gd name="connsiteY2" fmla="*/ 68797 h 1478497"/>
                <a:gd name="connsiteX3" fmla="*/ 458423 w 2530083"/>
                <a:gd name="connsiteY3" fmla="*/ 56097 h 1478497"/>
                <a:gd name="connsiteX4" fmla="*/ 344123 w 2530083"/>
                <a:gd name="connsiteY4" fmla="*/ 43397 h 1478497"/>
                <a:gd name="connsiteX5" fmla="*/ 26623 w 2530083"/>
                <a:gd name="connsiteY5" fmla="*/ 43397 h 1478497"/>
                <a:gd name="connsiteX6" fmla="*/ 64723 w 2530083"/>
                <a:gd name="connsiteY6" fmla="*/ 284697 h 1478497"/>
                <a:gd name="connsiteX7" fmla="*/ 102823 w 2530083"/>
                <a:gd name="connsiteY7" fmla="*/ 322797 h 1478497"/>
                <a:gd name="connsiteX8" fmla="*/ 153623 w 2530083"/>
                <a:gd name="connsiteY8" fmla="*/ 335497 h 1478497"/>
                <a:gd name="connsiteX9" fmla="*/ 191723 w 2530083"/>
                <a:gd name="connsiteY9" fmla="*/ 348197 h 1478497"/>
                <a:gd name="connsiteX10" fmla="*/ 394923 w 2530083"/>
                <a:gd name="connsiteY10" fmla="*/ 373597 h 1478497"/>
                <a:gd name="connsiteX11" fmla="*/ 483823 w 2530083"/>
                <a:gd name="connsiteY11" fmla="*/ 398997 h 1478497"/>
                <a:gd name="connsiteX12" fmla="*/ 585423 w 2530083"/>
                <a:gd name="connsiteY12" fmla="*/ 411697 h 1478497"/>
                <a:gd name="connsiteX13" fmla="*/ 687023 w 2530083"/>
                <a:gd name="connsiteY13" fmla="*/ 449797 h 1478497"/>
                <a:gd name="connsiteX14" fmla="*/ 877523 w 2530083"/>
                <a:gd name="connsiteY14" fmla="*/ 475197 h 1478497"/>
                <a:gd name="connsiteX15" fmla="*/ 941023 w 2530083"/>
                <a:gd name="connsiteY15" fmla="*/ 500597 h 1478497"/>
                <a:gd name="connsiteX16" fmla="*/ 991823 w 2530083"/>
                <a:gd name="connsiteY16" fmla="*/ 525997 h 1478497"/>
                <a:gd name="connsiteX17" fmla="*/ 1068023 w 2530083"/>
                <a:gd name="connsiteY17" fmla="*/ 551397 h 1478497"/>
                <a:gd name="connsiteX18" fmla="*/ 1106123 w 2530083"/>
                <a:gd name="connsiteY18" fmla="*/ 576797 h 1478497"/>
                <a:gd name="connsiteX19" fmla="*/ 1195023 w 2530083"/>
                <a:gd name="connsiteY19" fmla="*/ 614897 h 1478497"/>
                <a:gd name="connsiteX20" fmla="*/ 1283923 w 2530083"/>
                <a:gd name="connsiteY20" fmla="*/ 678397 h 1478497"/>
                <a:gd name="connsiteX21" fmla="*/ 1322023 w 2530083"/>
                <a:gd name="connsiteY21" fmla="*/ 691097 h 1478497"/>
                <a:gd name="connsiteX22" fmla="*/ 1360123 w 2530083"/>
                <a:gd name="connsiteY22" fmla="*/ 716497 h 1478497"/>
                <a:gd name="connsiteX23" fmla="*/ 1398223 w 2530083"/>
                <a:gd name="connsiteY23" fmla="*/ 729197 h 1478497"/>
                <a:gd name="connsiteX24" fmla="*/ 1487123 w 2530083"/>
                <a:gd name="connsiteY24" fmla="*/ 792697 h 1478497"/>
                <a:gd name="connsiteX25" fmla="*/ 1525223 w 2530083"/>
                <a:gd name="connsiteY25" fmla="*/ 805397 h 1478497"/>
                <a:gd name="connsiteX26" fmla="*/ 1601423 w 2530083"/>
                <a:gd name="connsiteY26" fmla="*/ 843497 h 1478497"/>
                <a:gd name="connsiteX27" fmla="*/ 1639523 w 2530083"/>
                <a:gd name="connsiteY27" fmla="*/ 881597 h 1478497"/>
                <a:gd name="connsiteX28" fmla="*/ 1677623 w 2530083"/>
                <a:gd name="connsiteY28" fmla="*/ 906997 h 1478497"/>
                <a:gd name="connsiteX29" fmla="*/ 1728423 w 2530083"/>
                <a:gd name="connsiteY29" fmla="*/ 945097 h 1478497"/>
                <a:gd name="connsiteX30" fmla="*/ 1804623 w 2530083"/>
                <a:gd name="connsiteY30" fmla="*/ 995897 h 1478497"/>
                <a:gd name="connsiteX31" fmla="*/ 1880823 w 2530083"/>
                <a:gd name="connsiteY31" fmla="*/ 1072097 h 1478497"/>
                <a:gd name="connsiteX32" fmla="*/ 1969723 w 2530083"/>
                <a:gd name="connsiteY32" fmla="*/ 1135597 h 1478497"/>
                <a:gd name="connsiteX33" fmla="*/ 2033223 w 2530083"/>
                <a:gd name="connsiteY33" fmla="*/ 1211797 h 1478497"/>
                <a:gd name="connsiteX34" fmla="*/ 2084023 w 2530083"/>
                <a:gd name="connsiteY34" fmla="*/ 1224497 h 1478497"/>
                <a:gd name="connsiteX35" fmla="*/ 2223723 w 2530083"/>
                <a:gd name="connsiteY35" fmla="*/ 1313397 h 1478497"/>
                <a:gd name="connsiteX36" fmla="*/ 2261823 w 2530083"/>
                <a:gd name="connsiteY36" fmla="*/ 1338797 h 1478497"/>
                <a:gd name="connsiteX37" fmla="*/ 2376123 w 2530083"/>
                <a:gd name="connsiteY37" fmla="*/ 1402297 h 1478497"/>
                <a:gd name="connsiteX38" fmla="*/ 2452323 w 2530083"/>
                <a:gd name="connsiteY38" fmla="*/ 1453097 h 1478497"/>
                <a:gd name="connsiteX39" fmla="*/ 2490423 w 2530083"/>
                <a:gd name="connsiteY39" fmla="*/ 1478497 h 1478497"/>
                <a:gd name="connsiteX40" fmla="*/ 2528523 w 2530083"/>
                <a:gd name="connsiteY40" fmla="*/ 1465797 h 1478497"/>
                <a:gd name="connsiteX41" fmla="*/ 2490423 w 2530083"/>
                <a:gd name="connsiteY41" fmla="*/ 1300697 h 1478497"/>
                <a:gd name="connsiteX42" fmla="*/ 2477723 w 2530083"/>
                <a:gd name="connsiteY42" fmla="*/ 1262597 h 1478497"/>
                <a:gd name="connsiteX43" fmla="*/ 2426923 w 2530083"/>
                <a:gd name="connsiteY43" fmla="*/ 1186397 h 1478497"/>
                <a:gd name="connsiteX44" fmla="*/ 2363423 w 2530083"/>
                <a:gd name="connsiteY44" fmla="*/ 1072097 h 1478497"/>
                <a:gd name="connsiteX45" fmla="*/ 2287223 w 2530083"/>
                <a:gd name="connsiteY45" fmla="*/ 1008597 h 1478497"/>
                <a:gd name="connsiteX46" fmla="*/ 2261823 w 2530083"/>
                <a:gd name="connsiteY46" fmla="*/ 970497 h 1478497"/>
                <a:gd name="connsiteX47" fmla="*/ 2185623 w 2530083"/>
                <a:gd name="connsiteY47" fmla="*/ 906997 h 1478497"/>
                <a:gd name="connsiteX48" fmla="*/ 2160223 w 2530083"/>
                <a:gd name="connsiteY48" fmla="*/ 868897 h 1478497"/>
                <a:gd name="connsiteX49" fmla="*/ 2084023 w 2530083"/>
                <a:gd name="connsiteY49" fmla="*/ 830797 h 1478497"/>
                <a:gd name="connsiteX50" fmla="*/ 2007823 w 2530083"/>
                <a:gd name="connsiteY50" fmla="*/ 779997 h 1478497"/>
                <a:gd name="connsiteX51" fmla="*/ 1931623 w 2530083"/>
                <a:gd name="connsiteY51" fmla="*/ 729197 h 1478497"/>
                <a:gd name="connsiteX52" fmla="*/ 1855423 w 2530083"/>
                <a:gd name="connsiteY52" fmla="*/ 678397 h 1478497"/>
                <a:gd name="connsiteX53" fmla="*/ 1779223 w 2530083"/>
                <a:gd name="connsiteY53" fmla="*/ 640297 h 1478497"/>
                <a:gd name="connsiteX54" fmla="*/ 1741123 w 2530083"/>
                <a:gd name="connsiteY54" fmla="*/ 627597 h 1478497"/>
                <a:gd name="connsiteX55" fmla="*/ 1703023 w 2530083"/>
                <a:gd name="connsiteY55" fmla="*/ 602197 h 1478497"/>
                <a:gd name="connsiteX56" fmla="*/ 1614123 w 2530083"/>
                <a:gd name="connsiteY56" fmla="*/ 551397 h 1478497"/>
                <a:gd name="connsiteX57" fmla="*/ 1512523 w 2530083"/>
                <a:gd name="connsiteY57" fmla="*/ 462497 h 1478497"/>
                <a:gd name="connsiteX58" fmla="*/ 1474423 w 2530083"/>
                <a:gd name="connsiteY58" fmla="*/ 437097 h 1478497"/>
                <a:gd name="connsiteX59" fmla="*/ 1398223 w 2530083"/>
                <a:gd name="connsiteY59" fmla="*/ 411697 h 1478497"/>
                <a:gd name="connsiteX60" fmla="*/ 1322023 w 2530083"/>
                <a:gd name="connsiteY60" fmla="*/ 373597 h 1478497"/>
                <a:gd name="connsiteX61" fmla="*/ 1283923 w 2530083"/>
                <a:gd name="connsiteY61" fmla="*/ 348197 h 1478497"/>
                <a:gd name="connsiteX62" fmla="*/ 1156923 w 2530083"/>
                <a:gd name="connsiteY62" fmla="*/ 310097 h 1478497"/>
                <a:gd name="connsiteX63" fmla="*/ 1068023 w 2530083"/>
                <a:gd name="connsiteY63" fmla="*/ 271997 h 1478497"/>
                <a:gd name="connsiteX64" fmla="*/ 941023 w 2530083"/>
                <a:gd name="connsiteY64" fmla="*/ 233897 h 1478497"/>
                <a:gd name="connsiteX65" fmla="*/ 864823 w 2530083"/>
                <a:gd name="connsiteY65" fmla="*/ 183097 h 1478497"/>
                <a:gd name="connsiteX66" fmla="*/ 826723 w 2530083"/>
                <a:gd name="connsiteY66" fmla="*/ 157697 h 1478497"/>
                <a:gd name="connsiteX67" fmla="*/ 737823 w 2530083"/>
                <a:gd name="connsiteY67" fmla="*/ 106897 h 14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30083" h="1478497">
                  <a:moveTo>
                    <a:pt x="737823" y="106897"/>
                  </a:moveTo>
                  <a:cubicBezTo>
                    <a:pt x="695490" y="96314"/>
                    <a:pt x="627243" y="102805"/>
                    <a:pt x="572723" y="94197"/>
                  </a:cubicBezTo>
                  <a:cubicBezTo>
                    <a:pt x="546277" y="90021"/>
                    <a:pt x="521923" y="77264"/>
                    <a:pt x="496523" y="68797"/>
                  </a:cubicBezTo>
                  <a:cubicBezTo>
                    <a:pt x="483823" y="64564"/>
                    <a:pt x="471728" y="57575"/>
                    <a:pt x="458423" y="56097"/>
                  </a:cubicBezTo>
                  <a:lnTo>
                    <a:pt x="344123" y="43397"/>
                  </a:lnTo>
                  <a:cubicBezTo>
                    <a:pt x="245684" y="10584"/>
                    <a:pt x="123660" y="-35156"/>
                    <a:pt x="26623" y="43397"/>
                  </a:cubicBezTo>
                  <a:cubicBezTo>
                    <a:pt x="-32076" y="90915"/>
                    <a:pt x="17950" y="228570"/>
                    <a:pt x="64723" y="284697"/>
                  </a:cubicBezTo>
                  <a:cubicBezTo>
                    <a:pt x="76221" y="298495"/>
                    <a:pt x="87229" y="313886"/>
                    <a:pt x="102823" y="322797"/>
                  </a:cubicBezTo>
                  <a:cubicBezTo>
                    <a:pt x="117978" y="331457"/>
                    <a:pt x="136840" y="330702"/>
                    <a:pt x="153623" y="335497"/>
                  </a:cubicBezTo>
                  <a:cubicBezTo>
                    <a:pt x="166495" y="339175"/>
                    <a:pt x="178655" y="345293"/>
                    <a:pt x="191723" y="348197"/>
                  </a:cubicBezTo>
                  <a:cubicBezTo>
                    <a:pt x="256177" y="362520"/>
                    <a:pt x="331042" y="367209"/>
                    <a:pt x="394923" y="373597"/>
                  </a:cubicBezTo>
                  <a:cubicBezTo>
                    <a:pt x="425120" y="383663"/>
                    <a:pt x="451929" y="393681"/>
                    <a:pt x="483823" y="398997"/>
                  </a:cubicBezTo>
                  <a:cubicBezTo>
                    <a:pt x="517489" y="404608"/>
                    <a:pt x="551757" y="406086"/>
                    <a:pt x="585423" y="411697"/>
                  </a:cubicBezTo>
                  <a:cubicBezTo>
                    <a:pt x="731449" y="436035"/>
                    <a:pt x="537246" y="408949"/>
                    <a:pt x="687023" y="449797"/>
                  </a:cubicBezTo>
                  <a:cubicBezTo>
                    <a:pt x="701853" y="453842"/>
                    <a:pt x="869196" y="474156"/>
                    <a:pt x="877523" y="475197"/>
                  </a:cubicBezTo>
                  <a:cubicBezTo>
                    <a:pt x="898690" y="483664"/>
                    <a:pt x="920191" y="491338"/>
                    <a:pt x="941023" y="500597"/>
                  </a:cubicBezTo>
                  <a:cubicBezTo>
                    <a:pt x="958323" y="508286"/>
                    <a:pt x="974245" y="518966"/>
                    <a:pt x="991823" y="525997"/>
                  </a:cubicBezTo>
                  <a:cubicBezTo>
                    <a:pt x="1016682" y="535941"/>
                    <a:pt x="1045746" y="536545"/>
                    <a:pt x="1068023" y="551397"/>
                  </a:cubicBezTo>
                  <a:cubicBezTo>
                    <a:pt x="1080723" y="559864"/>
                    <a:pt x="1092471" y="569971"/>
                    <a:pt x="1106123" y="576797"/>
                  </a:cubicBezTo>
                  <a:cubicBezTo>
                    <a:pt x="1192543" y="620007"/>
                    <a:pt x="1089314" y="548829"/>
                    <a:pt x="1195023" y="614897"/>
                  </a:cubicBezTo>
                  <a:cubicBezTo>
                    <a:pt x="1218034" y="629279"/>
                    <a:pt x="1257056" y="664963"/>
                    <a:pt x="1283923" y="678397"/>
                  </a:cubicBezTo>
                  <a:cubicBezTo>
                    <a:pt x="1295897" y="684384"/>
                    <a:pt x="1310049" y="685110"/>
                    <a:pt x="1322023" y="691097"/>
                  </a:cubicBezTo>
                  <a:cubicBezTo>
                    <a:pt x="1335675" y="697923"/>
                    <a:pt x="1346471" y="709671"/>
                    <a:pt x="1360123" y="716497"/>
                  </a:cubicBezTo>
                  <a:cubicBezTo>
                    <a:pt x="1372097" y="722484"/>
                    <a:pt x="1386249" y="723210"/>
                    <a:pt x="1398223" y="729197"/>
                  </a:cubicBezTo>
                  <a:cubicBezTo>
                    <a:pt x="1437535" y="748853"/>
                    <a:pt x="1446854" y="769686"/>
                    <a:pt x="1487123" y="792697"/>
                  </a:cubicBezTo>
                  <a:cubicBezTo>
                    <a:pt x="1498746" y="799339"/>
                    <a:pt x="1513249" y="799410"/>
                    <a:pt x="1525223" y="805397"/>
                  </a:cubicBezTo>
                  <a:cubicBezTo>
                    <a:pt x="1623700" y="854636"/>
                    <a:pt x="1505658" y="811575"/>
                    <a:pt x="1601423" y="843497"/>
                  </a:cubicBezTo>
                  <a:cubicBezTo>
                    <a:pt x="1614123" y="856197"/>
                    <a:pt x="1625725" y="870099"/>
                    <a:pt x="1639523" y="881597"/>
                  </a:cubicBezTo>
                  <a:cubicBezTo>
                    <a:pt x="1651249" y="891368"/>
                    <a:pt x="1665203" y="898125"/>
                    <a:pt x="1677623" y="906997"/>
                  </a:cubicBezTo>
                  <a:cubicBezTo>
                    <a:pt x="1694847" y="919300"/>
                    <a:pt x="1711083" y="932959"/>
                    <a:pt x="1728423" y="945097"/>
                  </a:cubicBezTo>
                  <a:cubicBezTo>
                    <a:pt x="1753432" y="962603"/>
                    <a:pt x="1783037" y="974311"/>
                    <a:pt x="1804623" y="995897"/>
                  </a:cubicBezTo>
                  <a:cubicBezTo>
                    <a:pt x="1830023" y="1021297"/>
                    <a:pt x="1850935" y="1052172"/>
                    <a:pt x="1880823" y="1072097"/>
                  </a:cubicBezTo>
                  <a:cubicBezTo>
                    <a:pt x="1902456" y="1086519"/>
                    <a:pt x="1953970" y="1119844"/>
                    <a:pt x="1969723" y="1135597"/>
                  </a:cubicBezTo>
                  <a:cubicBezTo>
                    <a:pt x="2004791" y="1170665"/>
                    <a:pt x="1984677" y="1184056"/>
                    <a:pt x="2033223" y="1211797"/>
                  </a:cubicBezTo>
                  <a:cubicBezTo>
                    <a:pt x="2048378" y="1220457"/>
                    <a:pt x="2067090" y="1220264"/>
                    <a:pt x="2084023" y="1224497"/>
                  </a:cubicBezTo>
                  <a:cubicBezTo>
                    <a:pt x="2173700" y="1278303"/>
                    <a:pt x="2126984" y="1248905"/>
                    <a:pt x="2223723" y="1313397"/>
                  </a:cubicBezTo>
                  <a:cubicBezTo>
                    <a:pt x="2236423" y="1321864"/>
                    <a:pt x="2247343" y="1333970"/>
                    <a:pt x="2261823" y="1338797"/>
                  </a:cubicBezTo>
                  <a:cubicBezTo>
                    <a:pt x="2328883" y="1361150"/>
                    <a:pt x="2288784" y="1344071"/>
                    <a:pt x="2376123" y="1402297"/>
                  </a:cubicBezTo>
                  <a:lnTo>
                    <a:pt x="2452323" y="1453097"/>
                  </a:lnTo>
                  <a:lnTo>
                    <a:pt x="2490423" y="1478497"/>
                  </a:lnTo>
                  <a:cubicBezTo>
                    <a:pt x="2503123" y="1474264"/>
                    <a:pt x="2525276" y="1478784"/>
                    <a:pt x="2528523" y="1465797"/>
                  </a:cubicBezTo>
                  <a:cubicBezTo>
                    <a:pt x="2537944" y="1428114"/>
                    <a:pt x="2502117" y="1335779"/>
                    <a:pt x="2490423" y="1300697"/>
                  </a:cubicBezTo>
                  <a:cubicBezTo>
                    <a:pt x="2486190" y="1287997"/>
                    <a:pt x="2485149" y="1273736"/>
                    <a:pt x="2477723" y="1262597"/>
                  </a:cubicBezTo>
                  <a:cubicBezTo>
                    <a:pt x="2460790" y="1237197"/>
                    <a:pt x="2436576" y="1215357"/>
                    <a:pt x="2426923" y="1186397"/>
                  </a:cubicBezTo>
                  <a:cubicBezTo>
                    <a:pt x="2413689" y="1146694"/>
                    <a:pt x="2400854" y="1097051"/>
                    <a:pt x="2363423" y="1072097"/>
                  </a:cubicBezTo>
                  <a:cubicBezTo>
                    <a:pt x="2325961" y="1047122"/>
                    <a:pt x="2317781" y="1045267"/>
                    <a:pt x="2287223" y="1008597"/>
                  </a:cubicBezTo>
                  <a:cubicBezTo>
                    <a:pt x="2277452" y="996871"/>
                    <a:pt x="2271594" y="982223"/>
                    <a:pt x="2261823" y="970497"/>
                  </a:cubicBezTo>
                  <a:cubicBezTo>
                    <a:pt x="2231265" y="933827"/>
                    <a:pt x="2223085" y="931972"/>
                    <a:pt x="2185623" y="906997"/>
                  </a:cubicBezTo>
                  <a:cubicBezTo>
                    <a:pt x="2177156" y="894297"/>
                    <a:pt x="2171016" y="879690"/>
                    <a:pt x="2160223" y="868897"/>
                  </a:cubicBezTo>
                  <a:cubicBezTo>
                    <a:pt x="2117938" y="826612"/>
                    <a:pt x="2130504" y="856620"/>
                    <a:pt x="2084023" y="830797"/>
                  </a:cubicBezTo>
                  <a:cubicBezTo>
                    <a:pt x="2057338" y="815972"/>
                    <a:pt x="2029409" y="801583"/>
                    <a:pt x="2007823" y="779997"/>
                  </a:cubicBezTo>
                  <a:cubicBezTo>
                    <a:pt x="1923269" y="695443"/>
                    <a:pt x="2014331" y="775146"/>
                    <a:pt x="1931623" y="729197"/>
                  </a:cubicBezTo>
                  <a:cubicBezTo>
                    <a:pt x="1904938" y="714372"/>
                    <a:pt x="1884383" y="688050"/>
                    <a:pt x="1855423" y="678397"/>
                  </a:cubicBezTo>
                  <a:cubicBezTo>
                    <a:pt x="1759658" y="646475"/>
                    <a:pt x="1877700" y="689536"/>
                    <a:pt x="1779223" y="640297"/>
                  </a:cubicBezTo>
                  <a:cubicBezTo>
                    <a:pt x="1767249" y="634310"/>
                    <a:pt x="1753097" y="633584"/>
                    <a:pt x="1741123" y="627597"/>
                  </a:cubicBezTo>
                  <a:cubicBezTo>
                    <a:pt x="1727471" y="620771"/>
                    <a:pt x="1716275" y="609770"/>
                    <a:pt x="1703023" y="602197"/>
                  </a:cubicBezTo>
                  <a:cubicBezTo>
                    <a:pt x="1590232" y="537745"/>
                    <a:pt x="1706948" y="613280"/>
                    <a:pt x="1614123" y="551397"/>
                  </a:cubicBezTo>
                  <a:cubicBezTo>
                    <a:pt x="1571790" y="487897"/>
                    <a:pt x="1601423" y="521764"/>
                    <a:pt x="1512523" y="462497"/>
                  </a:cubicBezTo>
                  <a:cubicBezTo>
                    <a:pt x="1499823" y="454030"/>
                    <a:pt x="1488903" y="441924"/>
                    <a:pt x="1474423" y="437097"/>
                  </a:cubicBezTo>
                  <a:cubicBezTo>
                    <a:pt x="1449023" y="428630"/>
                    <a:pt x="1420500" y="426549"/>
                    <a:pt x="1398223" y="411697"/>
                  </a:cubicBezTo>
                  <a:cubicBezTo>
                    <a:pt x="1289034" y="338904"/>
                    <a:pt x="1427183" y="426177"/>
                    <a:pt x="1322023" y="373597"/>
                  </a:cubicBezTo>
                  <a:cubicBezTo>
                    <a:pt x="1308371" y="366771"/>
                    <a:pt x="1297952" y="354210"/>
                    <a:pt x="1283923" y="348197"/>
                  </a:cubicBezTo>
                  <a:cubicBezTo>
                    <a:pt x="1234227" y="326899"/>
                    <a:pt x="1208145" y="344245"/>
                    <a:pt x="1156923" y="310097"/>
                  </a:cubicBezTo>
                  <a:cubicBezTo>
                    <a:pt x="1096476" y="269799"/>
                    <a:pt x="1142577" y="294363"/>
                    <a:pt x="1068023" y="271997"/>
                  </a:cubicBezTo>
                  <a:cubicBezTo>
                    <a:pt x="913425" y="225618"/>
                    <a:pt x="1058112" y="263169"/>
                    <a:pt x="941023" y="233897"/>
                  </a:cubicBezTo>
                  <a:cubicBezTo>
                    <a:pt x="868798" y="161672"/>
                    <a:pt x="938341" y="219856"/>
                    <a:pt x="864823" y="183097"/>
                  </a:cubicBezTo>
                  <a:cubicBezTo>
                    <a:pt x="851171" y="176271"/>
                    <a:pt x="840671" y="163896"/>
                    <a:pt x="826723" y="157697"/>
                  </a:cubicBezTo>
                  <a:cubicBezTo>
                    <a:pt x="728467" y="114028"/>
                    <a:pt x="780156" y="117480"/>
                    <a:pt x="737823" y="106897"/>
                  </a:cubicBezTo>
                  <a:close/>
                </a:path>
              </a:pathLst>
            </a:cu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7" name="Figura a mano libera 26"/>
            <p:cNvSpPr/>
            <p:nvPr/>
          </p:nvSpPr>
          <p:spPr>
            <a:xfrm rot="1078952">
              <a:off x="8415834" y="2725708"/>
              <a:ext cx="1714726" cy="1305196"/>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FFC000"/>
            </a:solidFill>
            <a:ln>
              <a:solidFill>
                <a:srgbClr val="FF0000"/>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 name="Figura a mano libera 1"/>
            <p:cNvSpPr/>
            <p:nvPr/>
          </p:nvSpPr>
          <p:spPr>
            <a:xfrm>
              <a:off x="8700940" y="3176833"/>
              <a:ext cx="947375" cy="603315"/>
            </a:xfrm>
            <a:custGeom>
              <a:avLst/>
              <a:gdLst>
                <a:gd name="connsiteX0" fmla="*/ 763571 w 947375"/>
                <a:gd name="connsiteY0" fmla="*/ 358219 h 603315"/>
                <a:gd name="connsiteX1" fmla="*/ 659876 w 947375"/>
                <a:gd name="connsiteY1" fmla="*/ 263951 h 603315"/>
                <a:gd name="connsiteX2" fmla="*/ 631596 w 947375"/>
                <a:gd name="connsiteY2" fmla="*/ 245097 h 603315"/>
                <a:gd name="connsiteX3" fmla="*/ 575035 w 947375"/>
                <a:gd name="connsiteY3" fmla="*/ 197963 h 603315"/>
                <a:gd name="connsiteX4" fmla="*/ 490194 w 947375"/>
                <a:gd name="connsiteY4" fmla="*/ 141402 h 603315"/>
                <a:gd name="connsiteX5" fmla="*/ 424206 w 947375"/>
                <a:gd name="connsiteY5" fmla="*/ 94268 h 603315"/>
                <a:gd name="connsiteX6" fmla="*/ 301658 w 947375"/>
                <a:gd name="connsiteY6" fmla="*/ 56561 h 603315"/>
                <a:gd name="connsiteX7" fmla="*/ 226244 w 947375"/>
                <a:gd name="connsiteY7" fmla="*/ 18854 h 603315"/>
                <a:gd name="connsiteX8" fmla="*/ 122549 w 947375"/>
                <a:gd name="connsiteY8" fmla="*/ 0 h 603315"/>
                <a:gd name="connsiteX9" fmla="*/ 37707 w 947375"/>
                <a:gd name="connsiteY9" fmla="*/ 9427 h 603315"/>
                <a:gd name="connsiteX10" fmla="*/ 9427 w 947375"/>
                <a:gd name="connsiteY10" fmla="*/ 18854 h 603315"/>
                <a:gd name="connsiteX11" fmla="*/ 0 w 947375"/>
                <a:gd name="connsiteY11" fmla="*/ 47134 h 603315"/>
                <a:gd name="connsiteX12" fmla="*/ 18854 w 947375"/>
                <a:gd name="connsiteY12" fmla="*/ 160256 h 603315"/>
                <a:gd name="connsiteX13" fmla="*/ 84841 w 947375"/>
                <a:gd name="connsiteY13" fmla="*/ 207390 h 603315"/>
                <a:gd name="connsiteX14" fmla="*/ 113122 w 947375"/>
                <a:gd name="connsiteY14" fmla="*/ 226243 h 603315"/>
                <a:gd name="connsiteX15" fmla="*/ 188536 w 947375"/>
                <a:gd name="connsiteY15" fmla="*/ 254524 h 603315"/>
                <a:gd name="connsiteX16" fmla="*/ 254524 w 947375"/>
                <a:gd name="connsiteY16" fmla="*/ 292231 h 603315"/>
                <a:gd name="connsiteX17" fmla="*/ 273378 w 947375"/>
                <a:gd name="connsiteY17" fmla="*/ 320511 h 603315"/>
                <a:gd name="connsiteX18" fmla="*/ 301658 w 947375"/>
                <a:gd name="connsiteY18" fmla="*/ 329938 h 603315"/>
                <a:gd name="connsiteX19" fmla="*/ 339365 w 947375"/>
                <a:gd name="connsiteY19" fmla="*/ 348792 h 603315"/>
                <a:gd name="connsiteX20" fmla="*/ 452487 w 947375"/>
                <a:gd name="connsiteY20" fmla="*/ 424206 h 603315"/>
                <a:gd name="connsiteX21" fmla="*/ 518474 w 947375"/>
                <a:gd name="connsiteY21" fmla="*/ 480767 h 603315"/>
                <a:gd name="connsiteX22" fmla="*/ 546755 w 947375"/>
                <a:gd name="connsiteY22" fmla="*/ 490194 h 603315"/>
                <a:gd name="connsiteX23" fmla="*/ 575035 w 947375"/>
                <a:gd name="connsiteY23" fmla="*/ 509047 h 603315"/>
                <a:gd name="connsiteX24" fmla="*/ 612742 w 947375"/>
                <a:gd name="connsiteY24" fmla="*/ 518474 h 603315"/>
                <a:gd name="connsiteX25" fmla="*/ 716437 w 947375"/>
                <a:gd name="connsiteY25" fmla="*/ 556181 h 603315"/>
                <a:gd name="connsiteX26" fmla="*/ 791852 w 947375"/>
                <a:gd name="connsiteY26" fmla="*/ 575035 h 603315"/>
                <a:gd name="connsiteX27" fmla="*/ 886120 w 947375"/>
                <a:gd name="connsiteY27" fmla="*/ 603315 h 603315"/>
                <a:gd name="connsiteX28" fmla="*/ 942681 w 947375"/>
                <a:gd name="connsiteY28" fmla="*/ 593889 h 603315"/>
                <a:gd name="connsiteX29" fmla="*/ 933254 w 947375"/>
                <a:gd name="connsiteY29" fmla="*/ 509047 h 603315"/>
                <a:gd name="connsiteX30" fmla="*/ 895547 w 947375"/>
                <a:gd name="connsiteY30" fmla="*/ 424206 h 603315"/>
                <a:gd name="connsiteX31" fmla="*/ 867266 w 947375"/>
                <a:gd name="connsiteY31" fmla="*/ 414779 h 603315"/>
                <a:gd name="connsiteX32" fmla="*/ 810705 w 947375"/>
                <a:gd name="connsiteY32" fmla="*/ 386499 h 603315"/>
                <a:gd name="connsiteX33" fmla="*/ 763571 w 947375"/>
                <a:gd name="connsiteY33" fmla="*/ 358219 h 60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47375" h="603315">
                  <a:moveTo>
                    <a:pt x="763571" y="358219"/>
                  </a:moveTo>
                  <a:cubicBezTo>
                    <a:pt x="738433" y="337794"/>
                    <a:pt x="819158" y="405534"/>
                    <a:pt x="659876" y="263951"/>
                  </a:cubicBezTo>
                  <a:cubicBezTo>
                    <a:pt x="651408" y="256424"/>
                    <a:pt x="640539" y="252053"/>
                    <a:pt x="631596" y="245097"/>
                  </a:cubicBezTo>
                  <a:cubicBezTo>
                    <a:pt x="612224" y="230030"/>
                    <a:pt x="594826" y="212476"/>
                    <a:pt x="575035" y="197963"/>
                  </a:cubicBezTo>
                  <a:cubicBezTo>
                    <a:pt x="547626" y="177863"/>
                    <a:pt x="517385" y="161795"/>
                    <a:pt x="490194" y="141402"/>
                  </a:cubicBezTo>
                  <a:cubicBezTo>
                    <a:pt x="487115" y="139093"/>
                    <a:pt x="434052" y="98206"/>
                    <a:pt x="424206" y="94268"/>
                  </a:cubicBezTo>
                  <a:cubicBezTo>
                    <a:pt x="299018" y="44192"/>
                    <a:pt x="414751" y="105029"/>
                    <a:pt x="301658" y="56561"/>
                  </a:cubicBezTo>
                  <a:cubicBezTo>
                    <a:pt x="275825" y="45490"/>
                    <a:pt x="253967" y="23475"/>
                    <a:pt x="226244" y="18854"/>
                  </a:cubicBezTo>
                  <a:cubicBezTo>
                    <a:pt x="153879" y="6793"/>
                    <a:pt x="188426" y="13176"/>
                    <a:pt x="122549" y="0"/>
                  </a:cubicBezTo>
                  <a:cubicBezTo>
                    <a:pt x="94268" y="3142"/>
                    <a:pt x="65775" y="4749"/>
                    <a:pt x="37707" y="9427"/>
                  </a:cubicBezTo>
                  <a:cubicBezTo>
                    <a:pt x="27906" y="11061"/>
                    <a:pt x="16453" y="11828"/>
                    <a:pt x="9427" y="18854"/>
                  </a:cubicBezTo>
                  <a:cubicBezTo>
                    <a:pt x="2401" y="25880"/>
                    <a:pt x="3142" y="37707"/>
                    <a:pt x="0" y="47134"/>
                  </a:cubicBezTo>
                  <a:cubicBezTo>
                    <a:pt x="6285" y="84841"/>
                    <a:pt x="-8177" y="133225"/>
                    <a:pt x="18854" y="160256"/>
                  </a:cubicBezTo>
                  <a:cubicBezTo>
                    <a:pt x="64916" y="206318"/>
                    <a:pt x="26941" y="174305"/>
                    <a:pt x="84841" y="207390"/>
                  </a:cubicBezTo>
                  <a:cubicBezTo>
                    <a:pt x="94678" y="213011"/>
                    <a:pt x="102708" y="221780"/>
                    <a:pt x="113122" y="226243"/>
                  </a:cubicBezTo>
                  <a:cubicBezTo>
                    <a:pt x="162464" y="247389"/>
                    <a:pt x="141408" y="220862"/>
                    <a:pt x="188536" y="254524"/>
                  </a:cubicBezTo>
                  <a:cubicBezTo>
                    <a:pt x="249018" y="297725"/>
                    <a:pt x="181493" y="273973"/>
                    <a:pt x="254524" y="292231"/>
                  </a:cubicBezTo>
                  <a:cubicBezTo>
                    <a:pt x="260809" y="301658"/>
                    <a:pt x="264531" y="313433"/>
                    <a:pt x="273378" y="320511"/>
                  </a:cubicBezTo>
                  <a:cubicBezTo>
                    <a:pt x="281137" y="326718"/>
                    <a:pt x="292525" y="326024"/>
                    <a:pt x="301658" y="329938"/>
                  </a:cubicBezTo>
                  <a:cubicBezTo>
                    <a:pt x="314574" y="335474"/>
                    <a:pt x="327673" y="340997"/>
                    <a:pt x="339365" y="348792"/>
                  </a:cubicBezTo>
                  <a:cubicBezTo>
                    <a:pt x="469343" y="435444"/>
                    <a:pt x="367301" y="381614"/>
                    <a:pt x="452487" y="424206"/>
                  </a:cubicBezTo>
                  <a:cubicBezTo>
                    <a:pt x="474776" y="446495"/>
                    <a:pt x="490255" y="464642"/>
                    <a:pt x="518474" y="480767"/>
                  </a:cubicBezTo>
                  <a:cubicBezTo>
                    <a:pt x="527102" y="485697"/>
                    <a:pt x="537867" y="485750"/>
                    <a:pt x="546755" y="490194"/>
                  </a:cubicBezTo>
                  <a:cubicBezTo>
                    <a:pt x="556888" y="495261"/>
                    <a:pt x="564622" y="504584"/>
                    <a:pt x="575035" y="509047"/>
                  </a:cubicBezTo>
                  <a:cubicBezTo>
                    <a:pt x="586943" y="514151"/>
                    <a:pt x="600451" y="514377"/>
                    <a:pt x="612742" y="518474"/>
                  </a:cubicBezTo>
                  <a:cubicBezTo>
                    <a:pt x="668980" y="537220"/>
                    <a:pt x="654801" y="540772"/>
                    <a:pt x="716437" y="556181"/>
                  </a:cubicBezTo>
                  <a:cubicBezTo>
                    <a:pt x="741575" y="562466"/>
                    <a:pt x="768676" y="563447"/>
                    <a:pt x="791852" y="575035"/>
                  </a:cubicBezTo>
                  <a:cubicBezTo>
                    <a:pt x="846655" y="602437"/>
                    <a:pt x="815698" y="591579"/>
                    <a:pt x="886120" y="603315"/>
                  </a:cubicBezTo>
                  <a:lnTo>
                    <a:pt x="942681" y="593889"/>
                  </a:lnTo>
                  <a:cubicBezTo>
                    <a:pt x="955406" y="568438"/>
                    <a:pt x="938835" y="536949"/>
                    <a:pt x="933254" y="509047"/>
                  </a:cubicBezTo>
                  <a:cubicBezTo>
                    <a:pt x="930237" y="493962"/>
                    <a:pt x="914352" y="439250"/>
                    <a:pt x="895547" y="424206"/>
                  </a:cubicBezTo>
                  <a:cubicBezTo>
                    <a:pt x="887788" y="417998"/>
                    <a:pt x="876154" y="419223"/>
                    <a:pt x="867266" y="414779"/>
                  </a:cubicBezTo>
                  <a:cubicBezTo>
                    <a:pt x="794169" y="378231"/>
                    <a:pt x="881791" y="410194"/>
                    <a:pt x="810705" y="386499"/>
                  </a:cubicBezTo>
                  <a:cubicBezTo>
                    <a:pt x="787954" y="352373"/>
                    <a:pt x="788709" y="378644"/>
                    <a:pt x="763571" y="35821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6" name="Stella a 5 punte 25"/>
            <p:cNvSpPr/>
            <p:nvPr/>
          </p:nvSpPr>
          <p:spPr>
            <a:xfrm>
              <a:off x="8976320" y="3284984"/>
              <a:ext cx="144016" cy="144016"/>
            </a:xfrm>
            <a:prstGeom prst="star5">
              <a:avLst/>
            </a:prstGeom>
            <a:solidFill>
              <a:srgbClr val="FFFF00"/>
            </a:solidFill>
            <a:ln w="28575">
              <a:solidFill>
                <a:srgbClr val="00F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8" name="Stella a 5 punte 27"/>
            <p:cNvSpPr/>
            <p:nvPr/>
          </p:nvSpPr>
          <p:spPr>
            <a:xfrm>
              <a:off x="9336360" y="3501008"/>
              <a:ext cx="144016" cy="144016"/>
            </a:xfrm>
            <a:prstGeom prst="star5">
              <a:avLst/>
            </a:prstGeom>
            <a:solidFill>
              <a:srgbClr val="FFFF00"/>
            </a:solidFill>
            <a:ln w="28575">
              <a:solidFill>
                <a:srgbClr val="00F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3" name="TextBox 2">
            <a:extLst>
              <a:ext uri="{FF2B5EF4-FFF2-40B4-BE49-F238E27FC236}">
                <a16:creationId xmlns:a16="http://schemas.microsoft.com/office/drawing/2014/main" id="{8F27EBA6-2A05-7644-9BB2-B245A1869339}"/>
              </a:ext>
            </a:extLst>
          </p:cNvPr>
          <p:cNvSpPr txBox="1"/>
          <p:nvPr/>
        </p:nvSpPr>
        <p:spPr>
          <a:xfrm>
            <a:off x="3412080" y="141082"/>
            <a:ext cx="2037737" cy="523220"/>
          </a:xfrm>
          <a:prstGeom prst="rect">
            <a:avLst/>
          </a:prstGeom>
          <a:noFill/>
        </p:spPr>
        <p:txBody>
          <a:bodyPr wrap="none" rtlCol="0">
            <a:spAutoFit/>
          </a:bodyPr>
          <a:lstStyle/>
          <a:p>
            <a:r>
              <a:rPr lang="it-IT" sz="2800">
                <a:latin typeface="Symbol" pitchFamily="2" charset="2"/>
              </a:rPr>
              <a:t>l</a:t>
            </a:r>
            <a:r>
              <a:rPr lang="it-IT" sz="2800" baseline="-25000"/>
              <a:t>R</a:t>
            </a:r>
            <a:r>
              <a:rPr lang="it-IT" sz="2800"/>
              <a:t> = </a:t>
            </a:r>
            <a:r>
              <a:rPr lang="it-IT" sz="2800">
                <a:latin typeface="Symbol" pitchFamily="2" charset="2"/>
              </a:rPr>
              <a:t>l</a:t>
            </a:r>
            <a:r>
              <a:rPr lang="it-IT" sz="2800" baseline="-25000">
                <a:latin typeface="+mj-lt"/>
              </a:rPr>
              <a:t>u</a:t>
            </a:r>
            <a:r>
              <a:rPr lang="it-IT" sz="2800"/>
              <a:t> / 2</a:t>
            </a:r>
            <a:r>
              <a:rPr lang="it-IT" sz="2800">
                <a:latin typeface="Symbol" pitchFamily="2" charset="2"/>
              </a:rPr>
              <a:t>g</a:t>
            </a:r>
            <a:r>
              <a:rPr lang="it-IT" sz="2800" baseline="30000"/>
              <a:t>2</a:t>
            </a:r>
            <a:r>
              <a:rPr lang="it-IT"/>
              <a:t>  </a:t>
            </a:r>
          </a:p>
        </p:txBody>
      </p:sp>
      <p:sp>
        <p:nvSpPr>
          <p:cNvPr id="30" name="Footer Placeholder 1">
            <a:extLst>
              <a:ext uri="{FF2B5EF4-FFF2-40B4-BE49-F238E27FC236}">
                <a16:creationId xmlns:a16="http://schemas.microsoft.com/office/drawing/2014/main" id="{7C0886A2-BC55-704C-A6FA-A5215D38CAB9}"/>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40996178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B36A1A-B730-DD4A-9561-6297F3F09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88EFB500-1F14-6B42-80AC-129465AC0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982" y="834472"/>
            <a:ext cx="7400218" cy="5718728"/>
          </a:xfrm>
          <a:prstGeom prst="rect">
            <a:avLst/>
          </a:prstGeom>
        </p:spPr>
      </p:pic>
    </p:spTree>
    <p:extLst>
      <p:ext uri="{BB962C8B-B14F-4D97-AF65-F5344CB8AC3E}">
        <p14:creationId xmlns:p14="http://schemas.microsoft.com/office/powerpoint/2010/main" val="2583600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454943B-3EC0-9A48-A550-BF6EFACEBAE8}"/>
              </a:ext>
            </a:extLst>
          </p:cNvPr>
          <p:cNvSpPr txBox="1"/>
          <p:nvPr/>
        </p:nvSpPr>
        <p:spPr>
          <a:xfrm>
            <a:off x="5867400" y="2286000"/>
            <a:ext cx="3246402" cy="369332"/>
          </a:xfrm>
          <a:prstGeom prst="rect">
            <a:avLst/>
          </a:prstGeom>
          <a:solidFill>
            <a:srgbClr val="92D050"/>
          </a:solidFill>
        </p:spPr>
        <p:txBody>
          <a:bodyPr wrap="none" rtlCol="0">
            <a:spAutoFit/>
          </a:bodyPr>
          <a:lstStyle/>
          <a:p>
            <a:r>
              <a:rPr lang="it-IT">
                <a:latin typeface="Casual" pitchFamily="2" charset="77"/>
              </a:rPr>
              <a:t>After 1 year of hard work...</a:t>
            </a:r>
          </a:p>
        </p:txBody>
      </p:sp>
      <p:pic>
        <p:nvPicPr>
          <p:cNvPr id="5" name="Picture 4">
            <a:extLst>
              <a:ext uri="{FF2B5EF4-FFF2-40B4-BE49-F238E27FC236}">
                <a16:creationId xmlns:a16="http://schemas.microsoft.com/office/drawing/2014/main" id="{1C72546F-FDB0-2F4C-B152-D4A886184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0"/>
            <a:ext cx="4849346" cy="6858000"/>
          </a:xfrm>
          <a:prstGeom prst="rect">
            <a:avLst/>
          </a:prstGeom>
        </p:spPr>
      </p:pic>
      <p:sp>
        <p:nvSpPr>
          <p:cNvPr id="8" name="TextBox 7">
            <a:extLst>
              <a:ext uri="{FF2B5EF4-FFF2-40B4-BE49-F238E27FC236}">
                <a16:creationId xmlns:a16="http://schemas.microsoft.com/office/drawing/2014/main" id="{11D2248B-0C9A-DA44-8788-9B989463FCA3}"/>
              </a:ext>
            </a:extLst>
          </p:cNvPr>
          <p:cNvSpPr txBox="1"/>
          <p:nvPr/>
        </p:nvSpPr>
        <p:spPr>
          <a:xfrm>
            <a:off x="5867400" y="3238500"/>
            <a:ext cx="3140603" cy="1200329"/>
          </a:xfrm>
          <a:prstGeom prst="rect">
            <a:avLst/>
          </a:prstGeom>
          <a:solidFill>
            <a:srgbClr val="92D050"/>
          </a:solidFill>
        </p:spPr>
        <p:txBody>
          <a:bodyPr wrap="none" rtlCol="0">
            <a:spAutoFit/>
          </a:bodyPr>
          <a:lstStyle/>
          <a:p>
            <a:r>
              <a:rPr lang="it-IT">
                <a:latin typeface="Casual" pitchFamily="2" charset="77"/>
              </a:rPr>
              <a:t>CDR has been published and</a:t>
            </a:r>
          </a:p>
          <a:p>
            <a:r>
              <a:rPr lang="it-IT">
                <a:latin typeface="Casual" pitchFamily="2" charset="77"/>
              </a:rPr>
              <a:t>available for download at</a:t>
            </a:r>
          </a:p>
          <a:p>
            <a:endParaRPr lang="it-IT">
              <a:latin typeface="Casual" pitchFamily="2" charset="77"/>
            </a:endParaRPr>
          </a:p>
          <a:p>
            <a:pPr algn="ctr"/>
            <a:r>
              <a:rPr lang="it-IT">
                <a:latin typeface="Casual" pitchFamily="2" charset="77"/>
              </a:rPr>
              <a:t>www.marix.eu</a:t>
            </a:r>
          </a:p>
        </p:txBody>
      </p:sp>
      <p:pic>
        <p:nvPicPr>
          <p:cNvPr id="9" name="Picture 8">
            <a:extLst>
              <a:ext uri="{FF2B5EF4-FFF2-40B4-BE49-F238E27FC236}">
                <a16:creationId xmlns:a16="http://schemas.microsoft.com/office/drawing/2014/main" id="{B7C6D7F5-FF60-4A4D-843B-A1A1EA9AD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0" name="TextBox 9">
            <a:extLst>
              <a:ext uri="{FF2B5EF4-FFF2-40B4-BE49-F238E27FC236}">
                <a16:creationId xmlns:a16="http://schemas.microsoft.com/office/drawing/2014/main" id="{80883E37-A975-9F49-A580-D5897AC8A656}"/>
              </a:ext>
            </a:extLst>
          </p:cNvPr>
          <p:cNvSpPr txBox="1"/>
          <p:nvPr/>
        </p:nvSpPr>
        <p:spPr>
          <a:xfrm>
            <a:off x="3505200" y="1229499"/>
            <a:ext cx="5257800" cy="523220"/>
          </a:xfrm>
          <a:prstGeom prst="rect">
            <a:avLst/>
          </a:prstGeom>
          <a:noFill/>
        </p:spPr>
        <p:txBody>
          <a:bodyPr wrap="square" rtlCol="0">
            <a:spAutoFit/>
          </a:bodyPr>
          <a:lstStyle/>
          <a:p>
            <a:r>
              <a:rPr lang="en-US" sz="2800">
                <a:latin typeface="Casual" charset="0"/>
                <a:ea typeface="Casual" charset="0"/>
                <a:cs typeface="Casual" charset="0"/>
              </a:rPr>
              <a:t>The Product</a:t>
            </a:r>
            <a:r>
              <a:rPr lang="en-US" sz="2000">
                <a:latin typeface="Casual" charset="0"/>
                <a:ea typeface="Casual" charset="0"/>
                <a:cs typeface="Casual" charset="0"/>
              </a:rPr>
              <a:t>: Conceptual Design Report</a:t>
            </a:r>
            <a:endParaRPr lang="en-US" sz="2000">
              <a:solidFill>
                <a:srgbClr val="00B050"/>
              </a:solidFill>
              <a:latin typeface="Casual" charset="0"/>
              <a:ea typeface="Casual" charset="0"/>
              <a:cs typeface="Casual" charset="0"/>
            </a:endParaRPr>
          </a:p>
        </p:txBody>
      </p:sp>
    </p:spTree>
    <p:extLst>
      <p:ext uri="{BB962C8B-B14F-4D97-AF65-F5344CB8AC3E}">
        <p14:creationId xmlns:p14="http://schemas.microsoft.com/office/powerpoint/2010/main" val="3418028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BDDBE9C-59D6-1844-8794-3C256D807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36" y="618622"/>
            <a:ext cx="7963728" cy="6021887"/>
          </a:xfrm>
          <a:prstGeom prst="rect">
            <a:avLst/>
          </a:prstGeom>
        </p:spPr>
      </p:pic>
      <p:sp>
        <p:nvSpPr>
          <p:cNvPr id="5" name="TextBox 4">
            <a:extLst>
              <a:ext uri="{FF2B5EF4-FFF2-40B4-BE49-F238E27FC236}">
                <a16:creationId xmlns:a16="http://schemas.microsoft.com/office/drawing/2014/main" id="{2BA37AE7-D5DA-BD4F-B01E-3B55CD88901E}"/>
              </a:ext>
            </a:extLst>
          </p:cNvPr>
          <p:cNvSpPr txBox="1"/>
          <p:nvPr/>
        </p:nvSpPr>
        <p:spPr>
          <a:xfrm>
            <a:off x="1827972" y="76200"/>
            <a:ext cx="7163628" cy="923330"/>
          </a:xfrm>
          <a:prstGeom prst="rect">
            <a:avLst/>
          </a:prstGeom>
          <a:noFill/>
        </p:spPr>
        <p:txBody>
          <a:bodyPr wrap="square" rtlCol="0">
            <a:spAutoFit/>
          </a:bodyPr>
          <a:lstStyle/>
          <a:p>
            <a:r>
              <a:rPr lang="it-IT">
                <a:solidFill>
                  <a:srgbClr val="00B050"/>
                </a:solidFill>
              </a:rPr>
              <a:t>BriXS: an example of high sustainability. High power 2 MW beam delivered to user with only 200 kW power consumption/dissipation with outstanding beam quality (larger than storage rings, same current)</a:t>
            </a:r>
          </a:p>
        </p:txBody>
      </p:sp>
      <p:sp>
        <p:nvSpPr>
          <p:cNvPr id="2" name="Rectangle 1">
            <a:extLst>
              <a:ext uri="{FF2B5EF4-FFF2-40B4-BE49-F238E27FC236}">
                <a16:creationId xmlns:a16="http://schemas.microsoft.com/office/drawing/2014/main" id="{161F6AD7-D235-144D-9C1B-FE83837C091D}"/>
              </a:ext>
            </a:extLst>
          </p:cNvPr>
          <p:cNvSpPr/>
          <p:nvPr/>
        </p:nvSpPr>
        <p:spPr>
          <a:xfrm>
            <a:off x="3581400" y="6400800"/>
            <a:ext cx="838200" cy="23970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extBox 6">
            <a:extLst>
              <a:ext uri="{FF2B5EF4-FFF2-40B4-BE49-F238E27FC236}">
                <a16:creationId xmlns:a16="http://schemas.microsoft.com/office/drawing/2014/main" id="{10C2ED00-331F-AF4F-81A5-E62CA3E65890}"/>
              </a:ext>
            </a:extLst>
          </p:cNvPr>
          <p:cNvSpPr txBox="1"/>
          <p:nvPr/>
        </p:nvSpPr>
        <p:spPr>
          <a:xfrm>
            <a:off x="418686" y="3059708"/>
            <a:ext cx="7163628" cy="923330"/>
          </a:xfrm>
          <a:prstGeom prst="rect">
            <a:avLst/>
          </a:prstGeom>
          <a:solidFill>
            <a:srgbClr val="FFFF00"/>
          </a:solidFill>
        </p:spPr>
        <p:txBody>
          <a:bodyPr wrap="square" rtlCol="0">
            <a:spAutoFit/>
          </a:bodyPr>
          <a:lstStyle/>
          <a:p>
            <a:r>
              <a:rPr lang="it-IT">
                <a:solidFill>
                  <a:srgbClr val="FF0000"/>
                </a:solidFill>
              </a:rPr>
              <a:t>Great advantage of BriXS ERL vs.  storage ring based ICS: we do not care about electron beam quality preservation after collision (tighter focusing, round beam) – we just need to recover its kinetic energy by deceleration </a:t>
            </a:r>
          </a:p>
        </p:txBody>
      </p:sp>
      <p:sp>
        <p:nvSpPr>
          <p:cNvPr id="8" name="Rectangle 7">
            <a:extLst>
              <a:ext uri="{FF2B5EF4-FFF2-40B4-BE49-F238E27FC236}">
                <a16:creationId xmlns:a16="http://schemas.microsoft.com/office/drawing/2014/main" id="{72080054-B91D-2A4F-8F44-EE982A43D58C}"/>
              </a:ext>
            </a:extLst>
          </p:cNvPr>
          <p:cNvSpPr/>
          <p:nvPr/>
        </p:nvSpPr>
        <p:spPr>
          <a:xfrm>
            <a:off x="838200" y="4800600"/>
            <a:ext cx="3962400" cy="152400"/>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446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6200"/>
            <a:ext cx="6948264" cy="1725612"/>
          </a:xfrm>
          <a:prstGeom prst="rect">
            <a:avLst/>
          </a:prstGeom>
          <a:effectLst>
            <a:outerShdw blurRad="50800" dist="76200" dir="2700000" algn="tl" rotWithShape="0">
              <a:prstClr val="black">
                <a:alpha val="40000"/>
              </a:prstClr>
            </a:outerShdw>
          </a:effectLst>
        </p:spPr>
      </p:pic>
      <p:pic>
        <p:nvPicPr>
          <p:cNvPr id="5" name="Immagine 2" descr="infn-new.gif">
            <a:extLst>
              <a:ext uri="{FF2B5EF4-FFF2-40B4-BE49-F238E27FC236}">
                <a16:creationId xmlns:a16="http://schemas.microsoft.com/office/drawing/2014/main" id="{00391175-2C43-3546-9E27-CA4034C977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EF8852B-70DB-904D-8E25-800BC1EAFCDE}"/>
              </a:ext>
            </a:extLst>
          </p:cNvPr>
          <p:cNvSpPr txBox="1"/>
          <p:nvPr/>
        </p:nvSpPr>
        <p:spPr>
          <a:xfrm>
            <a:off x="228600" y="1905000"/>
            <a:ext cx="8662115" cy="369332"/>
          </a:xfrm>
          <a:prstGeom prst="rect">
            <a:avLst/>
          </a:prstGeom>
          <a:noFill/>
        </p:spPr>
        <p:txBody>
          <a:bodyPr wrap="none" rtlCol="0">
            <a:spAutoFit/>
          </a:bodyPr>
          <a:lstStyle/>
          <a:p>
            <a:r>
              <a:rPr lang="en-US" b="1">
                <a:solidFill>
                  <a:srgbClr val="00B050"/>
                </a:solidFill>
              </a:rPr>
              <a:t>4</a:t>
            </a:r>
            <a:r>
              <a:rPr lang="en-US" b="1" baseline="30000">
                <a:solidFill>
                  <a:srgbClr val="00B050"/>
                </a:solidFill>
              </a:rPr>
              <a:t>th</a:t>
            </a:r>
            <a:r>
              <a:rPr lang="en-US" b="1">
                <a:solidFill>
                  <a:srgbClr val="00B050"/>
                </a:solidFill>
              </a:rPr>
              <a:t> order variational expansion over rms phase space distribution of e-h</a:t>
            </a:r>
            <a:r>
              <a:rPr lang="en-US" b="1">
                <a:solidFill>
                  <a:srgbClr val="00B050"/>
                </a:solidFill>
                <a:latin typeface="Symbol" pitchFamily="2" charset="2"/>
              </a:rPr>
              <a:t>n</a:t>
            </a:r>
            <a:r>
              <a:rPr lang="en-US" b="1">
                <a:solidFill>
                  <a:srgbClr val="00B050"/>
                </a:solidFill>
              </a:rPr>
              <a:t> colliding beams</a:t>
            </a:r>
          </a:p>
        </p:txBody>
      </p:sp>
      <p:pic>
        <p:nvPicPr>
          <p:cNvPr id="8" name="Picture 7">
            <a:extLst>
              <a:ext uri="{FF2B5EF4-FFF2-40B4-BE49-F238E27FC236}">
                <a16:creationId xmlns:a16="http://schemas.microsoft.com/office/drawing/2014/main" id="{C1C89F3F-C380-204B-9EAE-F1F01F3DD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8400"/>
            <a:ext cx="9144000" cy="2630905"/>
          </a:xfrm>
          <a:prstGeom prst="rect">
            <a:avLst/>
          </a:prstGeom>
        </p:spPr>
      </p:pic>
      <p:pic>
        <p:nvPicPr>
          <p:cNvPr id="15" name="Picture 14">
            <a:extLst>
              <a:ext uri="{FF2B5EF4-FFF2-40B4-BE49-F238E27FC236}">
                <a16:creationId xmlns:a16="http://schemas.microsoft.com/office/drawing/2014/main" id="{B5E2AFF7-619A-E645-9FA3-08297AF572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5105400"/>
            <a:ext cx="3721100" cy="1696865"/>
          </a:xfrm>
          <a:prstGeom prst="rect">
            <a:avLst/>
          </a:prstGeom>
        </p:spPr>
      </p:pic>
    </p:spTree>
    <p:extLst>
      <p:ext uri="{BB962C8B-B14F-4D97-AF65-F5344CB8AC3E}">
        <p14:creationId xmlns:p14="http://schemas.microsoft.com/office/powerpoint/2010/main" val="3279824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B36A1A-B730-DD4A-9561-6297F3F09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3" name="Picture 2">
            <a:extLst>
              <a:ext uri="{FF2B5EF4-FFF2-40B4-BE49-F238E27FC236}">
                <a16:creationId xmlns:a16="http://schemas.microsoft.com/office/drawing/2014/main" id="{8A2496FD-4B62-1740-9263-5DE9BDF12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45" y="762622"/>
            <a:ext cx="8216310" cy="5880479"/>
          </a:xfrm>
          <a:prstGeom prst="rect">
            <a:avLst/>
          </a:prstGeom>
        </p:spPr>
      </p:pic>
    </p:spTree>
    <p:extLst>
      <p:ext uri="{BB962C8B-B14F-4D97-AF65-F5344CB8AC3E}">
        <p14:creationId xmlns:p14="http://schemas.microsoft.com/office/powerpoint/2010/main" val="24426617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B490A-0D9F-A648-B374-B560945E29C9}"/>
              </a:ext>
            </a:extLst>
          </p:cNvPr>
          <p:cNvPicPr>
            <a:picLocks noChangeAspect="1"/>
          </p:cNvPicPr>
          <p:nvPr/>
        </p:nvPicPr>
        <p:blipFill>
          <a:blip r:embed="rId2"/>
          <a:stretch>
            <a:fillRect/>
          </a:stretch>
        </p:blipFill>
        <p:spPr>
          <a:xfrm>
            <a:off x="0" y="885130"/>
            <a:ext cx="9144000" cy="5928246"/>
          </a:xfrm>
          <a:prstGeom prst="rect">
            <a:avLst/>
          </a:prstGeom>
        </p:spPr>
      </p:pic>
      <p:sp>
        <p:nvSpPr>
          <p:cNvPr id="6" name="Rettangolo 4">
            <a:extLst>
              <a:ext uri="{FF2B5EF4-FFF2-40B4-BE49-F238E27FC236}">
                <a16:creationId xmlns:a16="http://schemas.microsoft.com/office/drawing/2014/main" id="{423F94D1-60C5-6442-8FA0-12B26D7ACB74}"/>
              </a:ext>
            </a:extLst>
          </p:cNvPr>
          <p:cNvSpPr/>
          <p:nvPr/>
        </p:nvSpPr>
        <p:spPr>
          <a:xfrm>
            <a:off x="107504" y="116632"/>
            <a:ext cx="8928992" cy="960263"/>
          </a:xfrm>
          <a:prstGeom prst="rect">
            <a:avLst/>
          </a:prstGeom>
        </p:spPr>
        <p:txBody>
          <a:bodyPr wrap="square">
            <a:spAutoFit/>
          </a:bodyPr>
          <a:lstStyle/>
          <a:p>
            <a:pPr algn="ctr" eaLnBrk="1" hangingPunct="1">
              <a:lnSpc>
                <a:spcPct val="120000"/>
              </a:lnSpc>
              <a:spcBef>
                <a:spcPct val="20000"/>
              </a:spcBef>
            </a:pPr>
            <a:r>
              <a:rPr lang="en-US" b="1">
                <a:solidFill>
                  <a:srgbClr val="C00000"/>
                </a:solidFill>
              </a:rPr>
              <a:t>Inverse Compton Sources rivaling in Average Brightness with Synchrotron Light Sources at photon energies above 80-100 keV</a:t>
            </a:r>
          </a:p>
        </p:txBody>
      </p:sp>
      <p:sp>
        <p:nvSpPr>
          <p:cNvPr id="7" name="TextBox 6">
            <a:extLst>
              <a:ext uri="{FF2B5EF4-FFF2-40B4-BE49-F238E27FC236}">
                <a16:creationId xmlns:a16="http://schemas.microsoft.com/office/drawing/2014/main" id="{756B61D8-7925-E143-A459-D5911A3104A3}"/>
              </a:ext>
            </a:extLst>
          </p:cNvPr>
          <p:cNvSpPr txBox="1"/>
          <p:nvPr/>
        </p:nvSpPr>
        <p:spPr>
          <a:xfrm>
            <a:off x="127530" y="6381328"/>
            <a:ext cx="844070" cy="215444"/>
          </a:xfrm>
          <a:prstGeom prst="rect">
            <a:avLst/>
          </a:prstGeom>
          <a:solidFill>
            <a:schemeClr val="bg1"/>
          </a:solidFill>
        </p:spPr>
        <p:txBody>
          <a:bodyPr wrap="square" lIns="0" tIns="0" rIns="0" bIns="0" rtlCol="0">
            <a:spAutoFit/>
          </a:bodyPr>
          <a:lstStyle/>
          <a:p>
            <a:pPr algn="r"/>
            <a:r>
              <a:rPr lang="it-IT" sz="1400"/>
              <a:t>I.C.S.</a:t>
            </a:r>
          </a:p>
        </p:txBody>
      </p:sp>
      <p:sp>
        <p:nvSpPr>
          <p:cNvPr id="8" name="TextBox 7">
            <a:extLst>
              <a:ext uri="{FF2B5EF4-FFF2-40B4-BE49-F238E27FC236}">
                <a16:creationId xmlns:a16="http://schemas.microsoft.com/office/drawing/2014/main" id="{4E42B796-A65F-FD4E-ACD9-12FDE6F484A0}"/>
              </a:ext>
            </a:extLst>
          </p:cNvPr>
          <p:cNvSpPr txBox="1"/>
          <p:nvPr/>
        </p:nvSpPr>
        <p:spPr>
          <a:xfrm>
            <a:off x="5652120" y="2946430"/>
            <a:ext cx="690895" cy="338554"/>
          </a:xfrm>
          <a:prstGeom prst="rect">
            <a:avLst/>
          </a:prstGeom>
          <a:noFill/>
        </p:spPr>
        <p:txBody>
          <a:bodyPr wrap="none" rtlCol="0">
            <a:spAutoFit/>
          </a:bodyPr>
          <a:lstStyle/>
          <a:p>
            <a:r>
              <a:rPr lang="it-IT" sz="1600"/>
              <a:t>STAR</a:t>
            </a:r>
          </a:p>
        </p:txBody>
      </p:sp>
      <p:sp>
        <p:nvSpPr>
          <p:cNvPr id="2" name="Oval 1">
            <a:extLst>
              <a:ext uri="{FF2B5EF4-FFF2-40B4-BE49-F238E27FC236}">
                <a16:creationId xmlns:a16="http://schemas.microsoft.com/office/drawing/2014/main" id="{3EFC1979-46F7-C04C-A743-6C014C39B5CC}"/>
              </a:ext>
            </a:extLst>
          </p:cNvPr>
          <p:cNvSpPr/>
          <p:nvPr/>
        </p:nvSpPr>
        <p:spPr bwMode="auto">
          <a:xfrm rot="20291464">
            <a:off x="7472637" y="1786063"/>
            <a:ext cx="1671482" cy="25736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0" name="TextBox 9">
            <a:extLst>
              <a:ext uri="{FF2B5EF4-FFF2-40B4-BE49-F238E27FC236}">
                <a16:creationId xmlns:a16="http://schemas.microsoft.com/office/drawing/2014/main" id="{7E1862D5-5BD4-144E-A686-1DD6C92A416B}"/>
              </a:ext>
            </a:extLst>
          </p:cNvPr>
          <p:cNvSpPr txBox="1"/>
          <p:nvPr/>
        </p:nvSpPr>
        <p:spPr>
          <a:xfrm rot="20253610">
            <a:off x="7617009" y="1721796"/>
            <a:ext cx="1441420" cy="369332"/>
          </a:xfrm>
          <a:prstGeom prst="rect">
            <a:avLst/>
          </a:prstGeom>
          <a:noFill/>
        </p:spPr>
        <p:txBody>
          <a:bodyPr wrap="none" rtlCol="0">
            <a:spAutoFit/>
          </a:bodyPr>
          <a:lstStyle/>
          <a:p>
            <a:r>
              <a:rPr lang="it-IT" sz="1800"/>
              <a:t>ELI-NP-GBS</a:t>
            </a:r>
          </a:p>
        </p:txBody>
      </p:sp>
    </p:spTree>
    <p:extLst>
      <p:ext uri="{BB962C8B-B14F-4D97-AF65-F5344CB8AC3E}">
        <p14:creationId xmlns:p14="http://schemas.microsoft.com/office/powerpoint/2010/main" val="3249429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p:cNvSpPr/>
          <p:nvPr/>
        </p:nvSpPr>
        <p:spPr>
          <a:xfrm>
            <a:off x="8195872" y="5193255"/>
            <a:ext cx="948128" cy="807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CasellaDiTesto 5"/>
          <p:cNvSpPr txBox="1"/>
          <p:nvPr/>
        </p:nvSpPr>
        <p:spPr>
          <a:xfrm rot="16200000">
            <a:off x="-1487838" y="3124541"/>
            <a:ext cx="3229592" cy="276999"/>
          </a:xfrm>
          <a:prstGeom prst="rect">
            <a:avLst/>
          </a:prstGeom>
          <a:noFill/>
        </p:spPr>
        <p:txBody>
          <a:bodyPr wrap="square" rtlCol="0">
            <a:spAutoFit/>
          </a:bodyPr>
          <a:lstStyle/>
          <a:p>
            <a:pPr algn="ctr"/>
            <a:r>
              <a:rPr lang="it-IT" sz="1200" dirty="0">
                <a:solidFill>
                  <a:schemeClr val="accent5">
                    <a:lumMod val="60000"/>
                    <a:lumOff val="40000"/>
                  </a:schemeClr>
                </a:solidFill>
                <a:latin typeface="+mj-lt"/>
              </a:rPr>
              <a:t>Fonte dei grafici: </a:t>
            </a:r>
            <a:r>
              <a:rPr lang="it-IT" sz="1200" dirty="0" err="1">
                <a:solidFill>
                  <a:schemeClr val="accent5">
                    <a:lumMod val="60000"/>
                    <a:lumOff val="40000"/>
                  </a:schemeClr>
                </a:solidFill>
                <a:latin typeface="+mj-lt"/>
              </a:rPr>
              <a:t>SwissFEL</a:t>
            </a:r>
            <a:r>
              <a:rPr lang="it-IT" sz="1200" dirty="0">
                <a:solidFill>
                  <a:schemeClr val="accent5">
                    <a:lumMod val="60000"/>
                    <a:lumOff val="40000"/>
                  </a:schemeClr>
                </a:solidFill>
                <a:latin typeface="+mj-lt"/>
              </a:rPr>
              <a:t> Science Case</a:t>
            </a:r>
          </a:p>
        </p:txBody>
      </p:sp>
      <p:sp>
        <p:nvSpPr>
          <p:cNvPr id="7" name="object 2">
            <a:extLst>
              <a:ext uri="{FF2B5EF4-FFF2-40B4-BE49-F238E27FC236}">
                <a16:creationId xmlns:a16="http://schemas.microsoft.com/office/drawing/2014/main" id="{C007B410-6C01-8349-A7F5-64BAD32D4DA7}"/>
              </a:ext>
            </a:extLst>
          </p:cNvPr>
          <p:cNvSpPr/>
          <p:nvPr/>
        </p:nvSpPr>
        <p:spPr>
          <a:xfrm>
            <a:off x="126958" y="116632"/>
            <a:ext cx="3816424" cy="2736304"/>
          </a:xfrm>
          <a:prstGeom prst="rect">
            <a:avLst/>
          </a:prstGeom>
          <a:blipFill>
            <a:blip r:embed="rId5" cstate="print"/>
            <a:stretch>
              <a:fillRect/>
            </a:stretch>
          </a:blipFill>
        </p:spPr>
        <p:txBody>
          <a:bodyPr wrap="square" lIns="0" tIns="0" rIns="0" bIns="0" rtlCol="0"/>
          <a:lstStyle/>
          <a:p>
            <a:endParaRPr/>
          </a:p>
        </p:txBody>
      </p:sp>
      <p:pic>
        <p:nvPicPr>
          <p:cNvPr id="8" name="Malapa_UW88-50_all_small_rapid_jpeg.mov">
            <a:hlinkClick r:id="" action="ppaction://media"/>
            <a:extLst>
              <a:ext uri="{FF2B5EF4-FFF2-40B4-BE49-F238E27FC236}">
                <a16:creationId xmlns:a16="http://schemas.microsoft.com/office/drawing/2014/main" id="{00F13A9E-5DB6-C342-B022-8D9C4B77A85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36096" y="4077072"/>
            <a:ext cx="3707904" cy="2780928"/>
          </a:xfrm>
          <a:prstGeom prst="rect">
            <a:avLst/>
          </a:prstGeom>
        </p:spPr>
      </p:pic>
      <p:pic>
        <p:nvPicPr>
          <p:cNvPr id="12" name="Picture 11">
            <a:extLst>
              <a:ext uri="{FF2B5EF4-FFF2-40B4-BE49-F238E27FC236}">
                <a16:creationId xmlns:a16="http://schemas.microsoft.com/office/drawing/2014/main" id="{FF3659F4-FB9D-E742-9E6E-050728B77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958" y="3095228"/>
            <a:ext cx="5054548" cy="1845940"/>
          </a:xfrm>
          <a:prstGeom prst="rect">
            <a:avLst/>
          </a:prstGeom>
        </p:spPr>
      </p:pic>
      <p:pic>
        <p:nvPicPr>
          <p:cNvPr id="5" name="Picture 4">
            <a:extLst>
              <a:ext uri="{FF2B5EF4-FFF2-40B4-BE49-F238E27FC236}">
                <a16:creationId xmlns:a16="http://schemas.microsoft.com/office/drawing/2014/main" id="{19DCE03F-51F8-8549-A706-4301B50E9D88}"/>
              </a:ext>
            </a:extLst>
          </p:cNvPr>
          <p:cNvPicPr>
            <a:picLocks noChangeAspect="1"/>
          </p:cNvPicPr>
          <p:nvPr/>
        </p:nvPicPr>
        <p:blipFill>
          <a:blip r:embed="rId8"/>
          <a:stretch>
            <a:fillRect/>
          </a:stretch>
        </p:blipFill>
        <p:spPr>
          <a:xfrm>
            <a:off x="71512" y="4962935"/>
            <a:ext cx="5220568" cy="1850441"/>
          </a:xfrm>
          <a:prstGeom prst="rect">
            <a:avLst/>
          </a:prstGeom>
        </p:spPr>
      </p:pic>
      <p:pic>
        <p:nvPicPr>
          <p:cNvPr id="14" name="Picture 13">
            <a:extLst>
              <a:ext uri="{FF2B5EF4-FFF2-40B4-BE49-F238E27FC236}">
                <a16:creationId xmlns:a16="http://schemas.microsoft.com/office/drawing/2014/main" id="{F1D255DD-90E6-524F-9D54-81BD4237B8B2}"/>
              </a:ext>
            </a:extLst>
          </p:cNvPr>
          <p:cNvPicPr>
            <a:picLocks noChangeAspect="1"/>
          </p:cNvPicPr>
          <p:nvPr/>
        </p:nvPicPr>
        <p:blipFill>
          <a:blip r:embed="rId9"/>
          <a:stretch>
            <a:fillRect/>
          </a:stretch>
        </p:blipFill>
        <p:spPr>
          <a:xfrm>
            <a:off x="5841030" y="2525390"/>
            <a:ext cx="2401682" cy="1479674"/>
          </a:xfrm>
          <a:prstGeom prst="rect">
            <a:avLst/>
          </a:prstGeom>
        </p:spPr>
      </p:pic>
      <p:sp>
        <p:nvSpPr>
          <p:cNvPr id="16" name="Titolo 1">
            <a:extLst>
              <a:ext uri="{FF2B5EF4-FFF2-40B4-BE49-F238E27FC236}">
                <a16:creationId xmlns:a16="http://schemas.microsoft.com/office/drawing/2014/main" id="{AD401208-2273-1040-B045-D31CF0F823B7}"/>
              </a:ext>
            </a:extLst>
          </p:cNvPr>
          <p:cNvSpPr txBox="1">
            <a:spLocks/>
          </p:cNvSpPr>
          <p:nvPr/>
        </p:nvSpPr>
        <p:spPr>
          <a:xfrm>
            <a:off x="2351066" y="2348880"/>
            <a:ext cx="2869006" cy="687996"/>
          </a:xfrm>
          <a:prstGeom prst="rect">
            <a:avLst/>
          </a:prstGeom>
          <a:solidFill>
            <a:srgbClr val="FFFF00"/>
          </a:solidFill>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b="1" i="1" dirty="0">
                <a:latin typeface="Times New Roman" panose="02020603050405020304" pitchFamily="18" charset="0"/>
                <a:cs typeface="Times New Roman" panose="02020603050405020304" pitchFamily="18" charset="0"/>
              </a:rPr>
              <a:t>   BriXS Compton Source</a:t>
            </a:r>
          </a:p>
          <a:p>
            <a:pPr algn="ctr"/>
            <a:r>
              <a:rPr lang="it-IT" sz="2000" b="1" i="1" dirty="0">
                <a:latin typeface="Times New Roman" panose="02020603050405020304" pitchFamily="18" charset="0"/>
                <a:cs typeface="Times New Roman" panose="02020603050405020304" pitchFamily="18" charset="0"/>
              </a:rPr>
              <a:t>Clinical/Scientific Case</a:t>
            </a:r>
            <a:endParaRPr lang="it-IT" sz="2000" i="1" dirty="0"/>
          </a:p>
        </p:txBody>
      </p:sp>
      <p:pic>
        <p:nvPicPr>
          <p:cNvPr id="4" name="Picture 3">
            <a:extLst>
              <a:ext uri="{FF2B5EF4-FFF2-40B4-BE49-F238E27FC236}">
                <a16:creationId xmlns:a16="http://schemas.microsoft.com/office/drawing/2014/main" id="{BC34D2E2-20CB-494C-97B3-7BB47873FF8F}"/>
              </a:ext>
            </a:extLst>
          </p:cNvPr>
          <p:cNvPicPr>
            <a:picLocks noChangeAspect="1"/>
          </p:cNvPicPr>
          <p:nvPr/>
        </p:nvPicPr>
        <p:blipFill>
          <a:blip r:embed="rId10"/>
          <a:stretch>
            <a:fillRect/>
          </a:stretch>
        </p:blipFill>
        <p:spPr>
          <a:xfrm>
            <a:off x="4716016" y="47974"/>
            <a:ext cx="4099283" cy="2427973"/>
          </a:xfrm>
          <a:prstGeom prst="rect">
            <a:avLst/>
          </a:prstGeom>
        </p:spPr>
      </p:pic>
      <p:sp>
        <p:nvSpPr>
          <p:cNvPr id="9" name="TextBox 8">
            <a:extLst>
              <a:ext uri="{FF2B5EF4-FFF2-40B4-BE49-F238E27FC236}">
                <a16:creationId xmlns:a16="http://schemas.microsoft.com/office/drawing/2014/main" id="{5A5FE33E-3D76-4F43-9121-82CDC607AD03}"/>
              </a:ext>
            </a:extLst>
          </p:cNvPr>
          <p:cNvSpPr txBox="1"/>
          <p:nvPr/>
        </p:nvSpPr>
        <p:spPr>
          <a:xfrm>
            <a:off x="7884368" y="2676936"/>
            <a:ext cx="1172309" cy="923330"/>
          </a:xfrm>
          <a:prstGeom prst="rect">
            <a:avLst/>
          </a:prstGeom>
          <a:noFill/>
        </p:spPr>
        <p:txBody>
          <a:bodyPr wrap="none" rtlCol="0">
            <a:spAutoFit/>
          </a:bodyPr>
          <a:lstStyle/>
          <a:p>
            <a:r>
              <a:rPr lang="it-IT" sz="1800" i="1"/>
              <a:t>enrolling</a:t>
            </a:r>
          </a:p>
          <a:p>
            <a:r>
              <a:rPr lang="it-IT" sz="1800" i="1"/>
              <a:t>Ercolano’s</a:t>
            </a:r>
          </a:p>
          <a:p>
            <a:r>
              <a:rPr lang="it-IT" sz="1800" i="1"/>
              <a:t>papyri</a:t>
            </a:r>
          </a:p>
        </p:txBody>
      </p:sp>
    </p:spTree>
    <p:extLst>
      <p:ext uri="{BB962C8B-B14F-4D97-AF65-F5344CB8AC3E}">
        <p14:creationId xmlns:p14="http://schemas.microsoft.com/office/powerpoint/2010/main" val="2406383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CFF5EE0D-405D-3149-968C-E0DEF563D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6794"/>
            <a:ext cx="9144000" cy="5706406"/>
          </a:xfrm>
          <a:prstGeom prst="rect">
            <a:avLst/>
          </a:prstGeom>
        </p:spPr>
      </p:pic>
    </p:spTree>
    <p:extLst>
      <p:ext uri="{BB962C8B-B14F-4D97-AF65-F5344CB8AC3E}">
        <p14:creationId xmlns:p14="http://schemas.microsoft.com/office/powerpoint/2010/main" val="7242927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C78F740B-3DD5-5844-8D80-024D4C296C25}"/>
              </a:ext>
            </a:extLst>
          </p:cNvPr>
          <p:cNvSpPr txBox="1"/>
          <p:nvPr/>
        </p:nvSpPr>
        <p:spPr>
          <a:xfrm>
            <a:off x="1295400" y="5647384"/>
            <a:ext cx="6063519" cy="707886"/>
          </a:xfrm>
          <a:prstGeom prst="rect">
            <a:avLst/>
          </a:prstGeom>
          <a:noFill/>
        </p:spPr>
        <p:txBody>
          <a:bodyPr wrap="none" rtlCol="0">
            <a:spAutoFit/>
          </a:bodyPr>
          <a:lstStyle/>
          <a:p>
            <a:r>
              <a:rPr lang="it-IT" sz="2000"/>
              <a:t>MariX-RAD CSN5-INFN  (FE, MI, NA)</a:t>
            </a:r>
          </a:p>
          <a:p>
            <a:r>
              <a:rPr lang="it-IT" sz="2000"/>
              <a:t>Resp. Naz. Paolo Cardarelli - Univ. di Ferrara and INFN-FE</a:t>
            </a:r>
          </a:p>
        </p:txBody>
      </p:sp>
      <p:pic>
        <p:nvPicPr>
          <p:cNvPr id="6" name="Picture 5">
            <a:extLst>
              <a:ext uri="{FF2B5EF4-FFF2-40B4-BE49-F238E27FC236}">
                <a16:creationId xmlns:a16="http://schemas.microsoft.com/office/drawing/2014/main" id="{2178E20F-2100-C644-82A2-5B6F905A1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4586126"/>
          </a:xfrm>
          <a:prstGeom prst="rect">
            <a:avLst/>
          </a:prstGeom>
        </p:spPr>
      </p:pic>
      <p:pic>
        <p:nvPicPr>
          <p:cNvPr id="10" name="Picture 9">
            <a:extLst>
              <a:ext uri="{FF2B5EF4-FFF2-40B4-BE49-F238E27FC236}">
                <a16:creationId xmlns:a16="http://schemas.microsoft.com/office/drawing/2014/main" id="{77B36A1A-B730-DD4A-9561-6297F3F09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4382909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A7871087-DADD-BD46-AC61-6BC1312C14FC}"/>
              </a:ext>
            </a:extLst>
          </p:cNvPr>
          <p:cNvPicPr>
            <a:picLocks noChangeAspect="1"/>
          </p:cNvPicPr>
          <p:nvPr/>
        </p:nvPicPr>
        <p:blipFill>
          <a:blip r:embed="rId3"/>
          <a:stretch>
            <a:fillRect/>
          </a:stretch>
        </p:blipFill>
        <p:spPr>
          <a:xfrm>
            <a:off x="1331640" y="116632"/>
            <a:ext cx="7236296" cy="3467700"/>
          </a:xfrm>
          <a:prstGeom prst="rect">
            <a:avLst/>
          </a:prstGeom>
        </p:spPr>
      </p:pic>
      <p:pic>
        <p:nvPicPr>
          <p:cNvPr id="5" name="Picture 4">
            <a:extLst>
              <a:ext uri="{FF2B5EF4-FFF2-40B4-BE49-F238E27FC236}">
                <a16:creationId xmlns:a16="http://schemas.microsoft.com/office/drawing/2014/main" id="{53CBABE9-D8AA-3643-800E-BF062DF97516}"/>
              </a:ext>
            </a:extLst>
          </p:cNvPr>
          <p:cNvPicPr>
            <a:picLocks noChangeAspect="1"/>
          </p:cNvPicPr>
          <p:nvPr/>
        </p:nvPicPr>
        <p:blipFill>
          <a:blip r:embed="rId4"/>
          <a:stretch>
            <a:fillRect/>
          </a:stretch>
        </p:blipFill>
        <p:spPr>
          <a:xfrm>
            <a:off x="29522" y="3513162"/>
            <a:ext cx="5477278" cy="3300214"/>
          </a:xfrm>
          <a:prstGeom prst="rect">
            <a:avLst/>
          </a:prstGeom>
        </p:spPr>
      </p:pic>
      <p:pic>
        <p:nvPicPr>
          <p:cNvPr id="7" name="Picture 6">
            <a:extLst>
              <a:ext uri="{FF2B5EF4-FFF2-40B4-BE49-F238E27FC236}">
                <a16:creationId xmlns:a16="http://schemas.microsoft.com/office/drawing/2014/main" id="{32FD845F-F68F-4F49-B0A2-5B36353F1973}"/>
              </a:ext>
            </a:extLst>
          </p:cNvPr>
          <p:cNvPicPr>
            <a:picLocks noChangeAspect="1"/>
          </p:cNvPicPr>
          <p:nvPr/>
        </p:nvPicPr>
        <p:blipFill>
          <a:blip r:embed="rId5"/>
          <a:stretch>
            <a:fillRect/>
          </a:stretch>
        </p:blipFill>
        <p:spPr>
          <a:xfrm>
            <a:off x="4932040" y="3645024"/>
            <a:ext cx="4096681" cy="3140968"/>
          </a:xfrm>
          <a:prstGeom prst="rect">
            <a:avLst/>
          </a:prstGeom>
        </p:spPr>
      </p:pic>
    </p:spTree>
    <p:extLst>
      <p:ext uri="{BB962C8B-B14F-4D97-AF65-F5344CB8AC3E}">
        <p14:creationId xmlns:p14="http://schemas.microsoft.com/office/powerpoint/2010/main" val="378855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F0F992E8-4B84-7142-B738-FC6423220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436" y="762455"/>
            <a:ext cx="7735128" cy="5849028"/>
          </a:xfrm>
          <a:prstGeom prst="rect">
            <a:avLst/>
          </a:prstGeom>
        </p:spPr>
      </p:pic>
      <p:sp>
        <p:nvSpPr>
          <p:cNvPr id="5" name="TextBox 4">
            <a:extLst>
              <a:ext uri="{FF2B5EF4-FFF2-40B4-BE49-F238E27FC236}">
                <a16:creationId xmlns:a16="http://schemas.microsoft.com/office/drawing/2014/main" id="{D368A839-9D72-E54D-A21F-B0A85AD34764}"/>
              </a:ext>
            </a:extLst>
          </p:cNvPr>
          <p:cNvSpPr txBox="1"/>
          <p:nvPr/>
        </p:nvSpPr>
        <p:spPr>
          <a:xfrm>
            <a:off x="1371600" y="6267420"/>
            <a:ext cx="6590971" cy="400110"/>
          </a:xfrm>
          <a:prstGeom prst="rect">
            <a:avLst/>
          </a:prstGeom>
          <a:solidFill>
            <a:srgbClr val="FFFF00"/>
          </a:solidFill>
        </p:spPr>
        <p:txBody>
          <a:bodyPr wrap="none" rtlCol="0">
            <a:spAutoFit/>
          </a:bodyPr>
          <a:lstStyle/>
          <a:p>
            <a:r>
              <a:rPr lang="it-IT" sz="2000" b="1"/>
              <a:t>≈ 6 M€,  TDR preparation approved by INFN within mid 2020</a:t>
            </a:r>
          </a:p>
        </p:txBody>
      </p:sp>
      <p:sp>
        <p:nvSpPr>
          <p:cNvPr id="10" name="TextBox 9">
            <a:extLst>
              <a:ext uri="{FF2B5EF4-FFF2-40B4-BE49-F238E27FC236}">
                <a16:creationId xmlns:a16="http://schemas.microsoft.com/office/drawing/2014/main" id="{0A220F4C-4215-7E4A-AB83-B0861E57330D}"/>
              </a:ext>
            </a:extLst>
          </p:cNvPr>
          <p:cNvSpPr txBox="1"/>
          <p:nvPr/>
        </p:nvSpPr>
        <p:spPr>
          <a:xfrm>
            <a:off x="6096000" y="990600"/>
            <a:ext cx="2579617" cy="646331"/>
          </a:xfrm>
          <a:prstGeom prst="rect">
            <a:avLst/>
          </a:prstGeom>
          <a:noFill/>
        </p:spPr>
        <p:txBody>
          <a:bodyPr wrap="none" rtlCol="0">
            <a:spAutoFit/>
          </a:bodyPr>
          <a:lstStyle/>
          <a:p>
            <a:r>
              <a:rPr lang="it-IT"/>
              <a:t>20 mA, 100 MHz, 10 MeV</a:t>
            </a:r>
          </a:p>
          <a:p>
            <a:r>
              <a:rPr lang="it-IT"/>
              <a:t>&gt; 60% energy recovery</a:t>
            </a:r>
          </a:p>
        </p:txBody>
      </p:sp>
    </p:spTree>
    <p:extLst>
      <p:ext uri="{BB962C8B-B14F-4D97-AF65-F5344CB8AC3E}">
        <p14:creationId xmlns:p14="http://schemas.microsoft.com/office/powerpoint/2010/main" val="29786347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2E00CECB-DD98-7044-BCCB-DC2F75F95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52400"/>
            <a:ext cx="5029200" cy="6265889"/>
          </a:xfrm>
          <a:prstGeom prst="rect">
            <a:avLst/>
          </a:prstGeom>
        </p:spPr>
      </p:pic>
      <p:sp>
        <p:nvSpPr>
          <p:cNvPr id="8" name="TextBox 7">
            <a:extLst>
              <a:ext uri="{FF2B5EF4-FFF2-40B4-BE49-F238E27FC236}">
                <a16:creationId xmlns:a16="http://schemas.microsoft.com/office/drawing/2014/main" id="{4A565D0C-FA97-5E43-8C0B-153250841A16}"/>
              </a:ext>
            </a:extLst>
          </p:cNvPr>
          <p:cNvSpPr txBox="1"/>
          <p:nvPr/>
        </p:nvSpPr>
        <p:spPr>
          <a:xfrm>
            <a:off x="6172200" y="3222287"/>
            <a:ext cx="2613216" cy="2308324"/>
          </a:xfrm>
          <a:prstGeom prst="rect">
            <a:avLst/>
          </a:prstGeom>
          <a:noFill/>
        </p:spPr>
        <p:txBody>
          <a:bodyPr wrap="none" rtlCol="0">
            <a:spAutoFit/>
          </a:bodyPr>
          <a:lstStyle/>
          <a:p>
            <a:r>
              <a:rPr lang="it-IT" b="1">
                <a:solidFill>
                  <a:srgbClr val="0070C0"/>
                </a:solidFill>
              </a:rPr>
              <a:t>MariX  2-Phases        (M€)</a:t>
            </a:r>
          </a:p>
          <a:p>
            <a:endParaRPr lang="it-IT" b="1">
              <a:solidFill>
                <a:srgbClr val="0070C0"/>
              </a:solidFill>
            </a:endParaRPr>
          </a:p>
          <a:p>
            <a:r>
              <a:rPr lang="it-IT" b="1">
                <a:solidFill>
                  <a:srgbClr val="0070C0"/>
                </a:solidFill>
              </a:rPr>
              <a:t>BriXS		            82.5</a:t>
            </a:r>
          </a:p>
          <a:p>
            <a:r>
              <a:rPr lang="it-IT" b="1">
                <a:solidFill>
                  <a:srgbClr val="0070C0"/>
                </a:solidFill>
              </a:rPr>
              <a:t>MariX-FEL		 685.3</a:t>
            </a:r>
          </a:p>
          <a:p>
            <a:endParaRPr lang="it-IT" b="1">
              <a:solidFill>
                <a:srgbClr val="0070C0"/>
              </a:solidFill>
            </a:endParaRPr>
          </a:p>
          <a:p>
            <a:endParaRPr lang="it-IT" b="1">
              <a:solidFill>
                <a:srgbClr val="0070C0"/>
              </a:solidFill>
            </a:endParaRPr>
          </a:p>
          <a:p>
            <a:r>
              <a:rPr lang="it-IT" b="1">
                <a:solidFill>
                  <a:srgbClr val="0070C0"/>
                </a:solidFill>
              </a:rPr>
              <a:t>cmp.  LCLS-II  &gt; 1 G€</a:t>
            </a:r>
          </a:p>
          <a:p>
            <a:r>
              <a:rPr lang="it-IT" b="1">
                <a:solidFill>
                  <a:srgbClr val="0070C0"/>
                </a:solidFill>
              </a:rPr>
              <a:t>	  XFEL      &gt; 1 G€</a:t>
            </a:r>
          </a:p>
        </p:txBody>
      </p:sp>
      <p:sp>
        <p:nvSpPr>
          <p:cNvPr id="9" name="Footer Placeholder 1">
            <a:extLst>
              <a:ext uri="{FF2B5EF4-FFF2-40B4-BE49-F238E27FC236}">
                <a16:creationId xmlns:a16="http://schemas.microsoft.com/office/drawing/2014/main" id="{E0AF1637-3947-9B4A-8768-ECB7CFF9E6F5}"/>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3773598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40C09EE5-2C8F-EC4B-8693-FED16D811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07" y="914400"/>
            <a:ext cx="8796693" cy="5430945"/>
          </a:xfrm>
          <a:prstGeom prst="rect">
            <a:avLst/>
          </a:prstGeom>
        </p:spPr>
      </p:pic>
      <p:sp>
        <p:nvSpPr>
          <p:cNvPr id="8" name="Footer Placeholder 1">
            <a:extLst>
              <a:ext uri="{FF2B5EF4-FFF2-40B4-BE49-F238E27FC236}">
                <a16:creationId xmlns:a16="http://schemas.microsoft.com/office/drawing/2014/main" id="{E910CF92-D332-4E45-908D-82957A852531}"/>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36938443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4" name="TextBox 3">
            <a:extLst>
              <a:ext uri="{FF2B5EF4-FFF2-40B4-BE49-F238E27FC236}">
                <a16:creationId xmlns:a16="http://schemas.microsoft.com/office/drawing/2014/main" id="{4A7D5DD0-5024-5347-AD1C-A31948D2D1A3}"/>
              </a:ext>
            </a:extLst>
          </p:cNvPr>
          <p:cNvSpPr txBox="1"/>
          <p:nvPr/>
        </p:nvSpPr>
        <p:spPr>
          <a:xfrm>
            <a:off x="1295400" y="1484174"/>
            <a:ext cx="6463629" cy="1754326"/>
          </a:xfrm>
          <a:prstGeom prst="rect">
            <a:avLst/>
          </a:prstGeom>
          <a:noFill/>
        </p:spPr>
        <p:txBody>
          <a:bodyPr wrap="none" rtlCol="0">
            <a:spAutoFit/>
          </a:bodyPr>
          <a:lstStyle/>
          <a:p>
            <a:r>
              <a:rPr lang="it-IT"/>
              <a:t>               Operational Costs (M€/year)      Footprint (m</a:t>
            </a:r>
            <a:r>
              <a:rPr lang="it-IT" baseline="30000"/>
              <a:t>2</a:t>
            </a:r>
            <a:r>
              <a:rPr lang="it-IT"/>
              <a:t>)   	(€/kwh)</a:t>
            </a:r>
          </a:p>
          <a:p>
            <a:endParaRPr lang="it-IT"/>
          </a:p>
          <a:p>
            <a:r>
              <a:rPr lang="it-IT"/>
              <a:t>MariX		       45.5 (18 A/C)                    35.000   		  0.234</a:t>
            </a:r>
          </a:p>
          <a:p>
            <a:r>
              <a:rPr lang="it-IT"/>
              <a:t>LCLS			     110</a:t>
            </a:r>
          </a:p>
          <a:p>
            <a:r>
              <a:rPr lang="it-IT"/>
              <a:t>XFEL			     120</a:t>
            </a:r>
          </a:p>
          <a:p>
            <a:r>
              <a:rPr lang="it-IT"/>
              <a:t>SIRIUS		       35                                       68.000		  0.11</a:t>
            </a:r>
          </a:p>
        </p:txBody>
      </p:sp>
      <p:sp>
        <p:nvSpPr>
          <p:cNvPr id="8" name="Footer Placeholder 1">
            <a:extLst>
              <a:ext uri="{FF2B5EF4-FFF2-40B4-BE49-F238E27FC236}">
                <a16:creationId xmlns:a16="http://schemas.microsoft.com/office/drawing/2014/main" id="{08DDDFF4-BA84-8944-982E-7A65FDF1626C}"/>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5399024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9" name="Rectangle 13">
            <a:extLst>
              <a:ext uri="{FF2B5EF4-FFF2-40B4-BE49-F238E27FC236}">
                <a16:creationId xmlns:a16="http://schemas.microsoft.com/office/drawing/2014/main" id="{0503EEA1-29C2-3241-B36E-60AEC0C2C78A}"/>
              </a:ext>
            </a:extLst>
          </p:cNvPr>
          <p:cNvSpPr>
            <a:spLocks noChangeArrowheads="1"/>
          </p:cNvSpPr>
          <p:nvPr/>
        </p:nvSpPr>
        <p:spPr bwMode="auto">
          <a:xfrm>
            <a:off x="152400" y="860207"/>
            <a:ext cx="8915400" cy="5692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120000"/>
              </a:lnSpc>
              <a:spcBef>
                <a:spcPct val="20000"/>
              </a:spcBef>
              <a:buFont typeface="Arial" charset="0"/>
              <a:buChar char="•"/>
            </a:pPr>
            <a:r>
              <a:rPr lang="en-US" sz="2400" b="1">
                <a:solidFill>
                  <a:srgbClr val="0000FF"/>
                </a:solidFill>
                <a:cs typeface="Symbol" charset="0"/>
              </a:rPr>
              <a:t>MariX/BriXS/BriXSino – the Italian way towards </a:t>
            </a:r>
            <a:r>
              <a:rPr lang="en-US" sz="2400" b="1">
                <a:solidFill>
                  <a:srgbClr val="00B050"/>
                </a:solidFill>
                <a:cs typeface="Symbol" charset="0"/>
              </a:rPr>
              <a:t>sustainable high power e</a:t>
            </a:r>
            <a:r>
              <a:rPr lang="en-US" sz="2400" b="1" baseline="30000">
                <a:solidFill>
                  <a:srgbClr val="00B050"/>
                </a:solidFill>
                <a:cs typeface="Symbol" charset="0"/>
              </a:rPr>
              <a:t>-</a:t>
            </a:r>
            <a:r>
              <a:rPr lang="en-US" sz="2400" b="1">
                <a:solidFill>
                  <a:srgbClr val="00B050"/>
                </a:solidFill>
                <a:cs typeface="Symbol" charset="0"/>
              </a:rPr>
              <a:t> (e</a:t>
            </a:r>
            <a:r>
              <a:rPr lang="en-US" sz="2400" b="1" baseline="30000">
                <a:solidFill>
                  <a:srgbClr val="00B050"/>
                </a:solidFill>
                <a:cs typeface="Symbol" charset="0"/>
              </a:rPr>
              <a:t>+</a:t>
            </a:r>
            <a:r>
              <a:rPr lang="en-US" sz="2400" b="1">
                <a:solidFill>
                  <a:srgbClr val="00B050"/>
                </a:solidFill>
                <a:cs typeface="Symbol" charset="0"/>
              </a:rPr>
              <a:t>) accelerators (</a:t>
            </a:r>
            <a:r>
              <a:rPr lang="en-US" sz="2400" b="1" i="1">
                <a:solidFill>
                  <a:srgbClr val="00B050"/>
                </a:solidFill>
                <a:cs typeface="Symbol" charset="0"/>
              </a:rPr>
              <a:t>MW and multi-MW class</a:t>
            </a:r>
            <a:r>
              <a:rPr lang="en-US" sz="2400" b="1">
                <a:solidFill>
                  <a:srgbClr val="00B050"/>
                </a:solidFill>
                <a:cs typeface="Symbol" charset="0"/>
              </a:rPr>
              <a:t>)</a:t>
            </a:r>
          </a:p>
          <a:p>
            <a:pPr marL="342900" indent="-342900">
              <a:lnSpc>
                <a:spcPct val="120000"/>
              </a:lnSpc>
              <a:spcBef>
                <a:spcPct val="20000"/>
              </a:spcBef>
              <a:buFont typeface="Arial" charset="0"/>
              <a:buChar char="•"/>
            </a:pPr>
            <a:r>
              <a:rPr lang="en-US" sz="2400" b="1">
                <a:solidFill>
                  <a:srgbClr val="0000FF"/>
                </a:solidFill>
                <a:cs typeface="Symbol" charset="0"/>
              </a:rPr>
              <a:t>A </a:t>
            </a:r>
            <a:r>
              <a:rPr lang="en-US" sz="2400" b="1">
                <a:solidFill>
                  <a:srgbClr val="C00000"/>
                </a:solidFill>
                <a:cs typeface="Symbol" charset="0"/>
              </a:rPr>
              <a:t>new genetic line in accelerator zoology (2-way 2-pass)</a:t>
            </a:r>
            <a:endParaRPr lang="en-US" sz="2400" b="1" i="1">
              <a:solidFill>
                <a:srgbClr val="C00000"/>
              </a:solidFill>
              <a:cs typeface="Symbol" charset="0"/>
            </a:endParaRPr>
          </a:p>
          <a:p>
            <a:pPr marL="342900" indent="-342900">
              <a:lnSpc>
                <a:spcPct val="120000"/>
              </a:lnSpc>
              <a:spcBef>
                <a:spcPct val="20000"/>
              </a:spcBef>
              <a:buFont typeface="Arial" charset="0"/>
              <a:buChar char="•"/>
            </a:pPr>
            <a:r>
              <a:rPr lang="en-US" sz="2400" b="1">
                <a:solidFill>
                  <a:srgbClr val="0000FF"/>
                </a:solidFill>
                <a:cs typeface="Symbol" charset="0"/>
              </a:rPr>
              <a:t>Both are </a:t>
            </a:r>
            <a:r>
              <a:rPr lang="en-US" sz="2400" b="1">
                <a:cs typeface="Symbol" charset="0"/>
              </a:rPr>
              <a:t>strategic motivations for INFN </a:t>
            </a:r>
            <a:r>
              <a:rPr lang="en-US" sz="2400" b="1">
                <a:solidFill>
                  <a:srgbClr val="0000FF"/>
                </a:solidFill>
                <a:cs typeface="Symbol" charset="0"/>
              </a:rPr>
              <a:t>(BriXSino aims at filling an Italian void in this field)</a:t>
            </a:r>
          </a:p>
          <a:p>
            <a:pPr marL="342900" indent="-342900">
              <a:lnSpc>
                <a:spcPct val="120000"/>
              </a:lnSpc>
              <a:spcBef>
                <a:spcPct val="20000"/>
              </a:spcBef>
              <a:buFont typeface="Arial" charset="0"/>
              <a:buChar char="•"/>
            </a:pPr>
            <a:r>
              <a:rPr lang="en-US" sz="2400" b="1">
                <a:solidFill>
                  <a:srgbClr val="0000FF"/>
                </a:solidFill>
                <a:cs typeface="Symbol" charset="0"/>
              </a:rPr>
              <a:t>Why Milano: unique overlap among </a:t>
            </a:r>
            <a:r>
              <a:rPr lang="en-US" sz="2400" b="1">
                <a:solidFill>
                  <a:srgbClr val="FF0000"/>
                </a:solidFill>
                <a:cs typeface="Symbol" charset="0"/>
              </a:rPr>
              <a:t>expertise in accelerator &amp; laser physics and technology</a:t>
            </a:r>
            <a:r>
              <a:rPr lang="en-US" sz="2400" b="1">
                <a:solidFill>
                  <a:srgbClr val="0000FF"/>
                </a:solidFill>
                <a:cs typeface="Symbol" charset="0"/>
              </a:rPr>
              <a:t>, like High Brightness Beams/FEL/ICS Physics - SC/RF technology - High QE photocathodes - High Power Optical FP cavities, and a </a:t>
            </a:r>
            <a:r>
              <a:rPr lang="en-US" sz="2400" b="1">
                <a:solidFill>
                  <a:srgbClr val="FFC000"/>
                </a:solidFill>
                <a:cs typeface="Symbol" charset="0"/>
              </a:rPr>
              <a:t>qualified User Community in Synchro-tron Light and FELs</a:t>
            </a:r>
            <a:r>
              <a:rPr lang="en-US" sz="2400" b="1">
                <a:solidFill>
                  <a:srgbClr val="0000FF"/>
                </a:solidFill>
                <a:cs typeface="Symbol" charset="0"/>
              </a:rPr>
              <a:t>,  with the endorsement in MariX-CDR and BriXS-EoI from </a:t>
            </a:r>
            <a:r>
              <a:rPr lang="en-US" sz="2400" b="1">
                <a:cs typeface="Symbol" charset="0"/>
              </a:rPr>
              <a:t>IRCCS  San Raffaele, Niguarda, Istituto Nazionale dei Tumori</a:t>
            </a:r>
          </a:p>
        </p:txBody>
      </p:sp>
      <p:sp>
        <p:nvSpPr>
          <p:cNvPr id="2" name="TextBox 1">
            <a:extLst>
              <a:ext uri="{FF2B5EF4-FFF2-40B4-BE49-F238E27FC236}">
                <a16:creationId xmlns:a16="http://schemas.microsoft.com/office/drawing/2014/main" id="{121A092A-F3B6-F245-A1F7-282D02BD1A00}"/>
              </a:ext>
            </a:extLst>
          </p:cNvPr>
          <p:cNvSpPr txBox="1"/>
          <p:nvPr/>
        </p:nvSpPr>
        <p:spPr>
          <a:xfrm>
            <a:off x="3429000" y="148759"/>
            <a:ext cx="1920719" cy="523220"/>
          </a:xfrm>
          <a:prstGeom prst="rect">
            <a:avLst/>
          </a:prstGeom>
          <a:noFill/>
        </p:spPr>
        <p:txBody>
          <a:bodyPr wrap="none" rtlCol="0">
            <a:spAutoFit/>
          </a:bodyPr>
          <a:lstStyle/>
          <a:p>
            <a:r>
              <a:rPr lang="it-IT" sz="2800" i="1">
                <a:latin typeface="Casual" pitchFamily="2" charset="77"/>
                <a:cs typeface="Apple Chancery" panose="03020702040506060504" pitchFamily="66" charset="-79"/>
              </a:rPr>
              <a:t>conclusions</a:t>
            </a:r>
          </a:p>
        </p:txBody>
      </p:sp>
      <p:sp>
        <p:nvSpPr>
          <p:cNvPr id="8" name="Footer Placeholder 1">
            <a:extLst>
              <a:ext uri="{FF2B5EF4-FFF2-40B4-BE49-F238E27FC236}">
                <a16:creationId xmlns:a16="http://schemas.microsoft.com/office/drawing/2014/main" id="{2065E1A9-1BA4-CD4D-8A12-DD4BD63D2B3D}"/>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44917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allAtOnce"/>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9" name="TextBox 8">
            <a:extLst>
              <a:ext uri="{FF2B5EF4-FFF2-40B4-BE49-F238E27FC236}">
                <a16:creationId xmlns:a16="http://schemas.microsoft.com/office/drawing/2014/main" id="{7AFA8567-C33B-EC4B-86A7-D114BB9945E7}"/>
              </a:ext>
            </a:extLst>
          </p:cNvPr>
          <p:cNvSpPr txBox="1"/>
          <p:nvPr/>
        </p:nvSpPr>
        <p:spPr>
          <a:xfrm>
            <a:off x="0" y="746482"/>
            <a:ext cx="8991599" cy="892552"/>
          </a:xfrm>
          <a:prstGeom prst="rect">
            <a:avLst/>
          </a:prstGeom>
          <a:noFill/>
        </p:spPr>
        <p:txBody>
          <a:bodyPr wrap="square" rtlCol="0">
            <a:spAutoFit/>
          </a:bodyPr>
          <a:lstStyle/>
          <a:p>
            <a:pPr algn="ctr"/>
            <a:r>
              <a:rPr lang="en-US" sz="2400">
                <a:latin typeface="Casual" charset="0"/>
                <a:ea typeface="Casual" charset="0"/>
                <a:cs typeface="Casual" charset="0"/>
              </a:rPr>
              <a:t>An Arc Compressor at Eupraxia@SPARC-Lab?</a:t>
            </a:r>
          </a:p>
          <a:p>
            <a:pPr algn="ctr"/>
            <a:endParaRPr lang="en-US" sz="1000">
              <a:latin typeface="Casual" charset="0"/>
              <a:ea typeface="Casual" charset="0"/>
              <a:cs typeface="Casual" charset="0"/>
            </a:endParaRPr>
          </a:p>
          <a:p>
            <a:pPr algn="ctr"/>
            <a:r>
              <a:rPr lang="en-US">
                <a:solidFill>
                  <a:srgbClr val="C00000"/>
                </a:solidFill>
                <a:latin typeface="Casual" charset="0"/>
                <a:ea typeface="Casual" charset="0"/>
                <a:cs typeface="Casual" charset="0"/>
              </a:rPr>
              <a:t>A better footprint sustainability, additional space for a 60 m long undulator</a:t>
            </a:r>
          </a:p>
        </p:txBody>
      </p:sp>
      <p:pic>
        <p:nvPicPr>
          <p:cNvPr id="4" name="Picture 3">
            <a:extLst>
              <a:ext uri="{FF2B5EF4-FFF2-40B4-BE49-F238E27FC236}">
                <a16:creationId xmlns:a16="http://schemas.microsoft.com/office/drawing/2014/main" id="{B5CA0065-F23E-0B47-959C-45244D9A8F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91968"/>
            <a:ext cx="9144000" cy="3775432"/>
          </a:xfrm>
          <a:prstGeom prst="rect">
            <a:avLst/>
          </a:prstGeom>
        </p:spPr>
      </p:pic>
      <p:sp>
        <p:nvSpPr>
          <p:cNvPr id="10" name="Text Box 6">
            <a:extLst>
              <a:ext uri="{FF2B5EF4-FFF2-40B4-BE49-F238E27FC236}">
                <a16:creationId xmlns:a16="http://schemas.microsoft.com/office/drawing/2014/main" id="{FFC79B2D-D692-2940-AC8B-5CDBF1F192B8}"/>
              </a:ext>
            </a:extLst>
          </p:cNvPr>
          <p:cNvSpPr txBox="1">
            <a:spLocks noChangeArrowheads="1"/>
          </p:cNvSpPr>
          <p:nvPr/>
        </p:nvSpPr>
        <p:spPr bwMode="auto">
          <a:xfrm>
            <a:off x="6096000" y="5926852"/>
            <a:ext cx="2895600"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Andrea R.  Rossi</a:t>
            </a:r>
            <a:endParaRPr lang="en-US"/>
          </a:p>
        </p:txBody>
      </p:sp>
      <p:sp>
        <p:nvSpPr>
          <p:cNvPr id="11" name="Footer Placeholder 1">
            <a:extLst>
              <a:ext uri="{FF2B5EF4-FFF2-40B4-BE49-F238E27FC236}">
                <a16:creationId xmlns:a16="http://schemas.microsoft.com/office/drawing/2014/main" id="{F480219B-EF75-1E4B-8202-9CA6065A90AE}"/>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Frascati</a:t>
            </a:r>
            <a:r>
              <a:rPr lang="en" dirty="0"/>
              <a:t> - INFN - Dec. 2nd, 2019</a:t>
            </a:r>
            <a:endParaRPr lang="en" spc="-10" dirty="0"/>
          </a:p>
        </p:txBody>
      </p:sp>
    </p:spTree>
    <p:extLst>
      <p:ext uri="{BB962C8B-B14F-4D97-AF65-F5344CB8AC3E}">
        <p14:creationId xmlns:p14="http://schemas.microsoft.com/office/powerpoint/2010/main" val="38342192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8" name="Footer Placeholder 1">
            <a:extLst>
              <a:ext uri="{FF2B5EF4-FFF2-40B4-BE49-F238E27FC236}">
                <a16:creationId xmlns:a16="http://schemas.microsoft.com/office/drawing/2014/main" id="{BFEC21D9-C270-8844-B359-5A451AE07BEA}"/>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d</a:t>
            </a:r>
            <a:r>
              <a:rPr lang="en" dirty="0"/>
              <a:t>el Sud - INFN - Nov. 13th, 2019</a:t>
            </a:r>
            <a:endParaRPr lang="en" spc="-10" dirty="0"/>
          </a:p>
        </p:txBody>
      </p:sp>
    </p:spTree>
    <p:extLst>
      <p:ext uri="{BB962C8B-B14F-4D97-AF65-F5344CB8AC3E}">
        <p14:creationId xmlns:p14="http://schemas.microsoft.com/office/powerpoint/2010/main" val="2840136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0"/>
            <a:ext cx="1524000" cy="486475"/>
          </a:xfrm>
          <a:prstGeom prst="rect">
            <a:avLst/>
          </a:prstGeom>
        </p:spPr>
      </p:pic>
      <p:pic>
        <p:nvPicPr>
          <p:cNvPr id="4" name="Picture 3">
            <a:extLst>
              <a:ext uri="{FF2B5EF4-FFF2-40B4-BE49-F238E27FC236}">
                <a16:creationId xmlns:a16="http://schemas.microsoft.com/office/drawing/2014/main" id="{8D5A8331-DC58-C44F-BDDE-C8A72E46D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105" y="0"/>
            <a:ext cx="6703695" cy="6858000"/>
          </a:xfrm>
          <a:prstGeom prst="rect">
            <a:avLst/>
          </a:prstGeom>
        </p:spPr>
      </p:pic>
      <p:sp>
        <p:nvSpPr>
          <p:cNvPr id="8" name="TextBox 7">
            <a:extLst>
              <a:ext uri="{FF2B5EF4-FFF2-40B4-BE49-F238E27FC236}">
                <a16:creationId xmlns:a16="http://schemas.microsoft.com/office/drawing/2014/main" id="{51B740E7-1588-AC4F-BCEA-17FCB194147B}"/>
              </a:ext>
            </a:extLst>
          </p:cNvPr>
          <p:cNvSpPr txBox="1"/>
          <p:nvPr/>
        </p:nvSpPr>
        <p:spPr>
          <a:xfrm>
            <a:off x="6629400" y="3581400"/>
            <a:ext cx="2231701" cy="646331"/>
          </a:xfrm>
          <a:prstGeom prst="rect">
            <a:avLst/>
          </a:prstGeom>
          <a:solidFill>
            <a:srgbClr val="92D050"/>
          </a:solidFill>
        </p:spPr>
        <p:txBody>
          <a:bodyPr wrap="none" rtlCol="0">
            <a:spAutoFit/>
          </a:bodyPr>
          <a:lstStyle/>
          <a:p>
            <a:pPr algn="ctr"/>
            <a:r>
              <a:rPr lang="it-IT">
                <a:latin typeface="Casual" pitchFamily="2" charset="77"/>
              </a:rPr>
              <a:t>Executive Summary</a:t>
            </a:r>
          </a:p>
          <a:p>
            <a:pPr algn="ctr"/>
            <a:r>
              <a:rPr lang="it-IT">
                <a:latin typeface="Casual" pitchFamily="2" charset="77"/>
              </a:rPr>
              <a:t>published on NIM-A</a:t>
            </a:r>
          </a:p>
        </p:txBody>
      </p:sp>
    </p:spTree>
    <p:extLst>
      <p:ext uri="{BB962C8B-B14F-4D97-AF65-F5344CB8AC3E}">
        <p14:creationId xmlns:p14="http://schemas.microsoft.com/office/powerpoint/2010/main" val="2097363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949BB9-092B-D34D-8893-5E6AF306E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76200"/>
            <a:ext cx="7171673" cy="4400800"/>
          </a:xfrm>
          <a:prstGeom prst="rect">
            <a:avLst/>
          </a:prstGeom>
        </p:spPr>
      </p:pic>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5" name="TextBox 4">
            <a:extLst>
              <a:ext uri="{FF2B5EF4-FFF2-40B4-BE49-F238E27FC236}">
                <a16:creationId xmlns:a16="http://schemas.microsoft.com/office/drawing/2014/main" id="{89AC6A35-6692-864D-A270-D32BB9A79B26}"/>
              </a:ext>
            </a:extLst>
          </p:cNvPr>
          <p:cNvSpPr txBox="1"/>
          <p:nvPr/>
        </p:nvSpPr>
        <p:spPr>
          <a:xfrm>
            <a:off x="152400" y="4495800"/>
            <a:ext cx="8839200" cy="2308324"/>
          </a:xfrm>
          <a:prstGeom prst="rect">
            <a:avLst/>
          </a:prstGeom>
          <a:noFill/>
        </p:spPr>
        <p:txBody>
          <a:bodyPr wrap="square" rtlCol="0">
            <a:spAutoFit/>
          </a:bodyPr>
          <a:lstStyle/>
          <a:p>
            <a:r>
              <a:rPr lang="it-IT" b="1"/>
              <a:t>Machine Team: </a:t>
            </a:r>
            <a:r>
              <a:rPr lang="it-IT"/>
              <a:t>A. Bacci, A. Bosotti, F. Broggi, S. Cialdi, C. Curatolo (INFN-PD), S. DiMitri (ST),</a:t>
            </a:r>
          </a:p>
          <a:p>
            <a:r>
              <a:rPr lang="it-IT"/>
              <a:t>I. Drebot, A. Esposito (LNF), D. Giove, G. Galzerano (PoliMi/CNR), P. Michelato, L. Monaco,</a:t>
            </a:r>
          </a:p>
          <a:p>
            <a:r>
              <a:rPr lang="it-IT"/>
              <a:t>R. Paparella, V. Petrillo, F. Prelz, E. Pinotti (PoliMi), M. Placidi (Univ. BO), E. Puppin (PoliMi),</a:t>
            </a:r>
          </a:p>
          <a:p>
            <a:r>
              <a:rPr lang="it-IT"/>
              <a:t>A.R. Rossi, D. Sertore, V. Torri</a:t>
            </a:r>
          </a:p>
          <a:p>
            <a:r>
              <a:rPr lang="it-IT"/>
              <a:t>		</a:t>
            </a:r>
          </a:p>
          <a:p>
            <a:r>
              <a:rPr lang="it-IT" b="1"/>
              <a:t>Fellows:</a:t>
            </a:r>
            <a:r>
              <a:rPr lang="it-IT"/>
              <a:t> D. Giannotti</a:t>
            </a:r>
            <a:r>
              <a:rPr lang="it-IT" baseline="30000"/>
              <a:t>INFN</a:t>
            </a:r>
            <a:r>
              <a:rPr lang="it-IT"/>
              <a:t>, L. Faillace</a:t>
            </a:r>
            <a:r>
              <a:rPr lang="it-IT" baseline="30000"/>
              <a:t>INFN</a:t>
            </a:r>
            <a:r>
              <a:rPr lang="it-IT"/>
              <a:t>, M. Rossetti Conti</a:t>
            </a:r>
            <a:r>
              <a:rPr lang="it-IT" baseline="30000"/>
              <a:t>INFN</a:t>
            </a:r>
            <a:r>
              <a:rPr lang="it-IT"/>
              <a:t>, S. Capra</a:t>
            </a:r>
            <a:r>
              <a:rPr lang="it-IT" baseline="30000"/>
              <a:t>UniMi</a:t>
            </a:r>
            <a:r>
              <a:rPr lang="it-IT"/>
              <a:t>  </a:t>
            </a:r>
          </a:p>
          <a:p>
            <a:r>
              <a:rPr lang="it-IT" b="1"/>
              <a:t>PhD/Master Students:</a:t>
            </a:r>
            <a:r>
              <a:rPr lang="it-IT"/>
              <a:t> F. Canella, M. Opromolla, C. Paulin, M. Ruijter</a:t>
            </a:r>
            <a:r>
              <a:rPr lang="it-IT" baseline="30000"/>
              <a:t>INFN</a:t>
            </a:r>
            <a:r>
              <a:rPr lang="it-IT"/>
              <a:t>,</a:t>
            </a:r>
          </a:p>
          <a:p>
            <a:r>
              <a:rPr lang="it-IT"/>
              <a:t>					S. Samsam</a:t>
            </a:r>
            <a:r>
              <a:rPr lang="it-IT" baseline="30000"/>
              <a:t>ICTP</a:t>
            </a:r>
            <a:r>
              <a:rPr lang="it-IT"/>
              <a:t>, E. Suerra </a:t>
            </a:r>
          </a:p>
        </p:txBody>
      </p:sp>
      <p:sp>
        <p:nvSpPr>
          <p:cNvPr id="11" name="TextBox 10">
            <a:extLst>
              <a:ext uri="{FF2B5EF4-FFF2-40B4-BE49-F238E27FC236}">
                <a16:creationId xmlns:a16="http://schemas.microsoft.com/office/drawing/2014/main" id="{0D72F08D-2288-0F4B-B35A-623CD827B302}"/>
              </a:ext>
            </a:extLst>
          </p:cNvPr>
          <p:cNvSpPr txBox="1"/>
          <p:nvPr/>
        </p:nvSpPr>
        <p:spPr>
          <a:xfrm>
            <a:off x="10166555" y="2585884"/>
            <a:ext cx="184731" cy="369332"/>
          </a:xfrm>
          <a:prstGeom prst="rect">
            <a:avLst/>
          </a:prstGeom>
          <a:noFill/>
        </p:spPr>
        <p:txBody>
          <a:bodyPr wrap="none" rtlCol="0">
            <a:spAutoFit/>
          </a:bodyPr>
          <a:lstStyle/>
          <a:p>
            <a:endParaRPr lang="it-IT"/>
          </a:p>
        </p:txBody>
      </p:sp>
      <p:sp>
        <p:nvSpPr>
          <p:cNvPr id="2" name="TextBox 1">
            <a:extLst>
              <a:ext uri="{FF2B5EF4-FFF2-40B4-BE49-F238E27FC236}">
                <a16:creationId xmlns:a16="http://schemas.microsoft.com/office/drawing/2014/main" id="{54891CEC-FEB4-4345-85F0-C95DAB806365}"/>
              </a:ext>
            </a:extLst>
          </p:cNvPr>
          <p:cNvSpPr txBox="1"/>
          <p:nvPr/>
        </p:nvSpPr>
        <p:spPr>
          <a:xfrm>
            <a:off x="9998765" y="5377070"/>
            <a:ext cx="184731" cy="369332"/>
          </a:xfrm>
          <a:prstGeom prst="rect">
            <a:avLst/>
          </a:prstGeom>
          <a:noFill/>
        </p:spPr>
        <p:txBody>
          <a:bodyPr wrap="none" rtlCol="0">
            <a:spAutoFit/>
          </a:bodyPr>
          <a:lstStyle/>
          <a:p>
            <a:endParaRPr lang="it-IT"/>
          </a:p>
        </p:txBody>
      </p:sp>
    </p:spTree>
    <p:extLst>
      <p:ext uri="{BB962C8B-B14F-4D97-AF65-F5344CB8AC3E}">
        <p14:creationId xmlns:p14="http://schemas.microsoft.com/office/powerpoint/2010/main" val="818621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25" y="944335"/>
            <a:ext cx="2422367" cy="1513114"/>
          </a:xfrm>
          <a:prstGeom prst="rect">
            <a:avLst/>
          </a:prstGeom>
        </p:spPr>
      </p:pic>
      <p:pic>
        <p:nvPicPr>
          <p:cNvPr id="5" name="Immagine 4"/>
          <p:cNvPicPr>
            <a:picLocks noChangeAspect="1"/>
          </p:cNvPicPr>
          <p:nvPr/>
        </p:nvPicPr>
        <p:blipFill rotWithShape="1">
          <a:blip r:embed="rId4" cstate="print">
            <a:extLst>
              <a:ext uri="{28A0092B-C50C-407E-A947-70E740481C1C}">
                <a14:useLocalDpi xmlns:a14="http://schemas.microsoft.com/office/drawing/2010/main" val="0"/>
              </a:ext>
            </a:extLst>
          </a:blip>
          <a:srcRect r="13768"/>
          <a:stretch/>
        </p:blipFill>
        <p:spPr>
          <a:xfrm>
            <a:off x="6613051" y="944335"/>
            <a:ext cx="2249107" cy="1513114"/>
          </a:xfrm>
          <a:prstGeom prst="rect">
            <a:avLst/>
          </a:prstGeom>
        </p:spPr>
      </p:pic>
      <p:sp>
        <p:nvSpPr>
          <p:cNvPr id="6" name="CasellaDiTesto 5"/>
          <p:cNvSpPr txBox="1"/>
          <p:nvPr/>
        </p:nvSpPr>
        <p:spPr>
          <a:xfrm>
            <a:off x="95251" y="2410450"/>
            <a:ext cx="2941865" cy="923330"/>
          </a:xfrm>
          <a:prstGeom prst="rect">
            <a:avLst/>
          </a:prstGeom>
          <a:noFill/>
        </p:spPr>
        <p:txBody>
          <a:bodyPr wrap="square" rtlCol="0">
            <a:spAutoFit/>
          </a:bodyPr>
          <a:lstStyle/>
          <a:p>
            <a:pPr algn="ctr" defTabSz="685800"/>
            <a:r>
              <a:rPr lang="it-IT" sz="2700" dirty="0" err="1">
                <a:solidFill>
                  <a:srgbClr val="00B0F0"/>
                </a:solidFill>
                <a:latin typeface="+mj-lt"/>
              </a:rPr>
              <a:t>Synchrotron</a:t>
            </a:r>
            <a:r>
              <a:rPr lang="it-IT" sz="2700" dirty="0">
                <a:solidFill>
                  <a:srgbClr val="00B0F0"/>
                </a:solidFill>
                <a:latin typeface="+mj-lt"/>
              </a:rPr>
              <a:t> </a:t>
            </a:r>
            <a:r>
              <a:rPr lang="it-IT" sz="2700" dirty="0" err="1">
                <a:solidFill>
                  <a:srgbClr val="00B0F0"/>
                </a:solidFill>
                <a:latin typeface="+mj-lt"/>
              </a:rPr>
              <a:t>Radiation</a:t>
            </a:r>
            <a:r>
              <a:rPr lang="it-IT" sz="2700" dirty="0">
                <a:solidFill>
                  <a:srgbClr val="00B0F0"/>
                </a:solidFill>
                <a:latin typeface="+mj-lt"/>
              </a:rPr>
              <a:t> </a:t>
            </a:r>
            <a:r>
              <a:rPr lang="it-IT" sz="2700" dirty="0" err="1">
                <a:solidFill>
                  <a:srgbClr val="00B0F0"/>
                </a:solidFill>
                <a:latin typeface="+mj-lt"/>
              </a:rPr>
              <a:t>sources</a:t>
            </a:r>
            <a:endParaRPr lang="it-IT" sz="2700" dirty="0">
              <a:solidFill>
                <a:srgbClr val="00B0F0"/>
              </a:solidFill>
              <a:latin typeface="+mj-lt"/>
            </a:endParaRPr>
          </a:p>
        </p:txBody>
      </p:sp>
      <p:sp>
        <p:nvSpPr>
          <p:cNvPr id="7" name="CasellaDiTesto 6"/>
          <p:cNvSpPr txBox="1"/>
          <p:nvPr/>
        </p:nvSpPr>
        <p:spPr>
          <a:xfrm>
            <a:off x="103323" y="3302627"/>
            <a:ext cx="2941865" cy="2606073"/>
          </a:xfrm>
          <a:prstGeom prst="rect">
            <a:avLst/>
          </a:prstGeom>
          <a:noFill/>
          <a:ln w="38100">
            <a:solidFill>
              <a:srgbClr val="00B0F0"/>
            </a:solidFill>
          </a:ln>
        </p:spPr>
        <p:txBody>
          <a:bodyPr wrap="square" rtlCol="0">
            <a:noAutofit/>
          </a:bodyPr>
          <a:lstStyle/>
          <a:p>
            <a:pPr defTabSz="621506">
              <a:tabLst>
                <a:tab pos="2483644" algn="l"/>
              </a:tabLst>
            </a:pPr>
            <a:r>
              <a:rPr lang="it-IT" sz="2100" dirty="0">
                <a:solidFill>
                  <a:prstClr val="black"/>
                </a:solidFill>
                <a:latin typeface="+mj-lt"/>
              </a:rPr>
              <a:t>500 MHz </a:t>
            </a:r>
            <a:r>
              <a:rPr lang="it-IT" sz="2100" dirty="0" err="1">
                <a:solidFill>
                  <a:prstClr val="black"/>
                </a:solidFill>
                <a:latin typeface="+mj-lt"/>
              </a:rPr>
              <a:t>repetition</a:t>
            </a:r>
            <a:endParaRPr lang="it-IT" sz="2100" dirty="0">
              <a:solidFill>
                <a:prstClr val="black"/>
              </a:solidFill>
              <a:latin typeface="+mj-lt"/>
            </a:endParaRPr>
          </a:p>
          <a:p>
            <a:pPr defTabSz="621506">
              <a:tabLst>
                <a:tab pos="2483644" algn="l"/>
              </a:tabLst>
            </a:pPr>
            <a:r>
              <a:rPr lang="it-IT" sz="2100" dirty="0" err="1">
                <a:solidFill>
                  <a:srgbClr val="FF6600"/>
                </a:solidFill>
                <a:latin typeface="+mj-lt"/>
              </a:rPr>
              <a:t>nJ</a:t>
            </a:r>
            <a:r>
              <a:rPr lang="it-IT" sz="2100" dirty="0">
                <a:solidFill>
                  <a:prstClr val="black"/>
                </a:solidFill>
                <a:latin typeface="+mj-lt"/>
              </a:rPr>
              <a:t> </a:t>
            </a:r>
            <a:r>
              <a:rPr lang="it-IT" sz="2100" dirty="0" err="1">
                <a:solidFill>
                  <a:prstClr val="black"/>
                </a:solidFill>
                <a:latin typeface="+mj-lt"/>
              </a:rPr>
              <a:t>pulse</a:t>
            </a:r>
            <a:r>
              <a:rPr lang="it-IT" sz="2100" dirty="0">
                <a:solidFill>
                  <a:prstClr val="black"/>
                </a:solidFill>
                <a:latin typeface="+mj-lt"/>
              </a:rPr>
              <a:t> </a:t>
            </a:r>
            <a:r>
              <a:rPr lang="it-IT" sz="2100" dirty="0" err="1">
                <a:solidFill>
                  <a:prstClr val="black"/>
                </a:solidFill>
                <a:latin typeface="+mj-lt"/>
              </a:rPr>
              <a:t>energy</a:t>
            </a:r>
            <a:r>
              <a:rPr lang="it-IT" sz="2100" dirty="0">
                <a:solidFill>
                  <a:prstClr val="black"/>
                </a:solidFill>
                <a:latin typeface="+mj-lt"/>
              </a:rPr>
              <a:t>; </a:t>
            </a:r>
            <a:r>
              <a:rPr lang="it-IT" sz="2100" dirty="0">
                <a:latin typeface="+mj-lt"/>
                <a:cs typeface="Times New Roman" pitchFamily="18" charset="0"/>
              </a:rPr>
              <a:t>≈</a:t>
            </a:r>
            <a:r>
              <a:rPr lang="it-IT" sz="2100" dirty="0">
                <a:solidFill>
                  <a:prstClr val="black"/>
                </a:solidFill>
                <a:latin typeface="+mj-lt"/>
              </a:rPr>
              <a:t>50ps</a:t>
            </a:r>
            <a:endParaRPr lang="it-IT" sz="2400" dirty="0">
              <a:solidFill>
                <a:prstClr val="black"/>
              </a:solidFill>
              <a:latin typeface="+mj-lt"/>
            </a:endParaRPr>
          </a:p>
          <a:p>
            <a:pPr defTabSz="621506">
              <a:tabLst>
                <a:tab pos="2483644" algn="l"/>
              </a:tabLst>
            </a:pPr>
            <a:r>
              <a:rPr lang="it-IT" sz="2400" dirty="0">
                <a:solidFill>
                  <a:srgbClr val="0000FF"/>
                </a:solidFill>
                <a:latin typeface="+mj-lt"/>
              </a:rPr>
              <a:t>10</a:t>
            </a:r>
            <a:r>
              <a:rPr lang="it-IT" sz="2400" baseline="30000" dirty="0">
                <a:solidFill>
                  <a:srgbClr val="0000FF"/>
                </a:solidFill>
                <a:latin typeface="+mj-lt"/>
              </a:rPr>
              <a:t>5-6 </a:t>
            </a:r>
            <a:r>
              <a:rPr lang="it-IT" sz="2400" dirty="0" err="1">
                <a:solidFill>
                  <a:srgbClr val="0000FF"/>
                </a:solidFill>
                <a:latin typeface="+mj-lt"/>
              </a:rPr>
              <a:t>photons</a:t>
            </a:r>
            <a:r>
              <a:rPr lang="it-IT" sz="2400" dirty="0">
                <a:solidFill>
                  <a:srgbClr val="0000FF"/>
                </a:solidFill>
                <a:latin typeface="+mj-lt"/>
              </a:rPr>
              <a:t> x (5)x10</a:t>
            </a:r>
            <a:r>
              <a:rPr lang="it-IT" sz="2400" baseline="30000" dirty="0">
                <a:solidFill>
                  <a:srgbClr val="0000FF"/>
                </a:solidFill>
                <a:latin typeface="+mj-lt"/>
              </a:rPr>
              <a:t>8</a:t>
            </a:r>
            <a:r>
              <a:rPr lang="it-IT" sz="2400" dirty="0">
                <a:solidFill>
                  <a:srgbClr val="0000FF"/>
                </a:solidFill>
                <a:latin typeface="+mj-lt"/>
              </a:rPr>
              <a:t>pulses</a:t>
            </a:r>
          </a:p>
          <a:p>
            <a:pPr defTabSz="621506">
              <a:tabLst>
                <a:tab pos="2483644" algn="l"/>
              </a:tabLst>
            </a:pPr>
            <a:endParaRPr lang="it-IT" sz="2400" baseline="30000" dirty="0">
              <a:solidFill>
                <a:srgbClr val="0000FF"/>
              </a:solidFill>
              <a:latin typeface="+mj-lt"/>
            </a:endParaRPr>
          </a:p>
          <a:p>
            <a:pPr defTabSz="621506">
              <a:lnSpc>
                <a:spcPct val="90000"/>
              </a:lnSpc>
              <a:tabLst>
                <a:tab pos="2483644" algn="l"/>
              </a:tabLst>
            </a:pPr>
            <a:r>
              <a:rPr lang="it-IT" sz="2700" baseline="30000" dirty="0">
                <a:solidFill>
                  <a:prstClr val="black"/>
                </a:solidFill>
                <a:latin typeface="+mj-lt"/>
              </a:rPr>
              <a:t>Linear </a:t>
            </a:r>
            <a:r>
              <a:rPr lang="it-IT" sz="2700" baseline="30000" dirty="0" err="1">
                <a:solidFill>
                  <a:prstClr val="black"/>
                </a:solidFill>
                <a:latin typeface="+mj-lt"/>
              </a:rPr>
              <a:t>response</a:t>
            </a:r>
            <a:r>
              <a:rPr lang="it-IT" sz="2700" dirty="0">
                <a:solidFill>
                  <a:prstClr val="black"/>
                </a:solidFill>
                <a:latin typeface="+mj-lt"/>
              </a:rPr>
              <a:t> </a:t>
            </a:r>
            <a:r>
              <a:rPr lang="it-IT" sz="2700" baseline="30000" dirty="0">
                <a:solidFill>
                  <a:prstClr val="black"/>
                </a:solidFill>
                <a:latin typeface="+mj-lt"/>
              </a:rPr>
              <a:t>regime:</a:t>
            </a:r>
          </a:p>
          <a:p>
            <a:pPr defTabSz="621506">
              <a:lnSpc>
                <a:spcPct val="90000"/>
              </a:lnSpc>
              <a:tabLst>
                <a:tab pos="2483644" algn="l"/>
              </a:tabLst>
            </a:pPr>
            <a:r>
              <a:rPr lang="it-IT" sz="2700" baseline="30000" dirty="0" err="1">
                <a:solidFill>
                  <a:prstClr val="black"/>
                </a:solidFill>
                <a:latin typeface="+mj-lt"/>
              </a:rPr>
              <a:t>Imaging</a:t>
            </a:r>
            <a:r>
              <a:rPr lang="it-IT" sz="2700" dirty="0">
                <a:solidFill>
                  <a:prstClr val="black"/>
                </a:solidFill>
                <a:latin typeface="+mj-lt"/>
              </a:rPr>
              <a:t> </a:t>
            </a:r>
            <a:r>
              <a:rPr lang="it-IT" sz="2700" baseline="30000" dirty="0">
                <a:solidFill>
                  <a:prstClr val="black"/>
                </a:solidFill>
                <a:latin typeface="+mj-lt"/>
              </a:rPr>
              <a:t>and </a:t>
            </a:r>
            <a:r>
              <a:rPr lang="it-IT" sz="2700" baseline="30000" dirty="0" err="1">
                <a:solidFill>
                  <a:prstClr val="black"/>
                </a:solidFill>
                <a:latin typeface="+mj-lt"/>
              </a:rPr>
              <a:t>spectroscopy</a:t>
            </a:r>
            <a:r>
              <a:rPr lang="it-IT" sz="2700" baseline="30000" dirty="0">
                <a:solidFill>
                  <a:prstClr val="black"/>
                </a:solidFill>
                <a:latin typeface="+mj-lt"/>
              </a:rPr>
              <a:t> (</a:t>
            </a:r>
            <a:r>
              <a:rPr lang="it-IT" sz="2700" baseline="30000" dirty="0" err="1">
                <a:solidFill>
                  <a:prstClr val="black"/>
                </a:solidFill>
                <a:latin typeface="+mj-lt"/>
              </a:rPr>
              <a:t>perturbation</a:t>
            </a:r>
            <a:r>
              <a:rPr lang="it-IT" sz="2700" baseline="30000" dirty="0">
                <a:solidFill>
                  <a:prstClr val="black"/>
                </a:solidFill>
                <a:latin typeface="+mj-lt"/>
              </a:rPr>
              <a:t> </a:t>
            </a:r>
            <a:r>
              <a:rPr lang="it-IT" sz="2700" baseline="30000" dirty="0" err="1">
                <a:solidFill>
                  <a:prstClr val="black"/>
                </a:solidFill>
                <a:latin typeface="+mj-lt"/>
              </a:rPr>
              <a:t>theory</a:t>
            </a:r>
            <a:r>
              <a:rPr lang="it-IT" sz="2700" baseline="30000" dirty="0">
                <a:solidFill>
                  <a:prstClr val="black"/>
                </a:solidFill>
                <a:latin typeface="+mj-lt"/>
              </a:rPr>
              <a:t>) </a:t>
            </a:r>
          </a:p>
          <a:p>
            <a:pPr defTabSz="621506">
              <a:tabLst>
                <a:tab pos="2483644" algn="l"/>
              </a:tabLst>
            </a:pPr>
            <a:endParaRPr lang="it-IT" sz="2400" baseline="30000" dirty="0">
              <a:solidFill>
                <a:prstClr val="black"/>
              </a:solidFill>
              <a:latin typeface="+mj-lt"/>
            </a:endParaRPr>
          </a:p>
          <a:p>
            <a:pPr defTabSz="685800"/>
            <a:endParaRPr lang="en-US" sz="1350" dirty="0">
              <a:solidFill>
                <a:prstClr val="black"/>
              </a:solidFill>
            </a:endParaRPr>
          </a:p>
        </p:txBody>
      </p:sp>
      <p:sp>
        <p:nvSpPr>
          <p:cNvPr id="8" name="CasellaDiTesto 7"/>
          <p:cNvSpPr txBox="1"/>
          <p:nvPr/>
        </p:nvSpPr>
        <p:spPr>
          <a:xfrm>
            <a:off x="6332754" y="2446563"/>
            <a:ext cx="2808515" cy="923330"/>
          </a:xfrm>
          <a:prstGeom prst="rect">
            <a:avLst/>
          </a:prstGeom>
          <a:noFill/>
        </p:spPr>
        <p:txBody>
          <a:bodyPr wrap="square" rtlCol="0">
            <a:spAutoFit/>
          </a:bodyPr>
          <a:lstStyle/>
          <a:p>
            <a:pPr algn="ctr" defTabSz="685800"/>
            <a:r>
              <a:rPr lang="it-IT" sz="2700" dirty="0">
                <a:solidFill>
                  <a:srgbClr val="FF0000"/>
                </a:solidFill>
                <a:latin typeface="+mj-lt"/>
              </a:rPr>
              <a:t>Free Electron Laser </a:t>
            </a:r>
            <a:r>
              <a:rPr lang="it-IT" sz="2700" dirty="0" err="1">
                <a:solidFill>
                  <a:srgbClr val="FF0000"/>
                </a:solidFill>
                <a:latin typeface="+mj-lt"/>
              </a:rPr>
              <a:t>sources</a:t>
            </a:r>
            <a:endParaRPr lang="it-IT" sz="2700" dirty="0">
              <a:solidFill>
                <a:srgbClr val="FF0000"/>
              </a:solidFill>
              <a:latin typeface="+mj-lt"/>
            </a:endParaRPr>
          </a:p>
        </p:txBody>
      </p:sp>
      <p:sp>
        <p:nvSpPr>
          <p:cNvPr id="9" name="CasellaDiTesto 8"/>
          <p:cNvSpPr txBox="1"/>
          <p:nvPr/>
        </p:nvSpPr>
        <p:spPr>
          <a:xfrm>
            <a:off x="6332754" y="3310698"/>
            <a:ext cx="2811246" cy="2606074"/>
          </a:xfrm>
          <a:prstGeom prst="rect">
            <a:avLst/>
          </a:prstGeom>
          <a:noFill/>
          <a:ln w="38100">
            <a:solidFill>
              <a:srgbClr val="FF0000"/>
            </a:solidFill>
          </a:ln>
        </p:spPr>
        <p:txBody>
          <a:bodyPr wrap="square" rtlCol="0">
            <a:noAutofit/>
          </a:bodyPr>
          <a:lstStyle/>
          <a:p>
            <a:pPr defTabSz="685800"/>
            <a:r>
              <a:rPr lang="en-US" sz="2100" dirty="0">
                <a:solidFill>
                  <a:prstClr val="black"/>
                </a:solidFill>
                <a:latin typeface="+mj-lt"/>
              </a:rPr>
              <a:t>10Hz-27kHz repetition </a:t>
            </a:r>
          </a:p>
          <a:p>
            <a:pPr defTabSz="685800"/>
            <a:r>
              <a:rPr lang="en-US" sz="2100" dirty="0" err="1">
                <a:solidFill>
                  <a:srgbClr val="FF6600"/>
                </a:solidFill>
                <a:latin typeface="+mj-lt"/>
              </a:rPr>
              <a:t>mJ</a:t>
            </a:r>
            <a:r>
              <a:rPr lang="en-US" sz="2100" dirty="0">
                <a:solidFill>
                  <a:prstClr val="black"/>
                </a:solidFill>
                <a:latin typeface="+mj-lt"/>
              </a:rPr>
              <a:t> pulse energy; </a:t>
            </a:r>
            <a:r>
              <a:rPr lang="it-IT" sz="2100" dirty="0">
                <a:latin typeface="+mj-lt"/>
                <a:cs typeface="Times New Roman" pitchFamily="18" charset="0"/>
              </a:rPr>
              <a:t>≈</a:t>
            </a:r>
            <a:r>
              <a:rPr lang="en-US" sz="2100" dirty="0">
                <a:solidFill>
                  <a:prstClr val="black"/>
                </a:solidFill>
                <a:latin typeface="+mj-lt"/>
              </a:rPr>
              <a:t>50fs</a:t>
            </a:r>
          </a:p>
          <a:p>
            <a:pPr defTabSz="685800"/>
            <a:r>
              <a:rPr lang="it-IT" sz="2400" dirty="0">
                <a:solidFill>
                  <a:srgbClr val="0000FF"/>
                </a:solidFill>
                <a:latin typeface="+mj-lt"/>
              </a:rPr>
              <a:t>10</a:t>
            </a:r>
            <a:r>
              <a:rPr lang="it-IT" sz="2400" baseline="30000" dirty="0">
                <a:solidFill>
                  <a:srgbClr val="0000FF"/>
                </a:solidFill>
                <a:latin typeface="+mj-lt"/>
              </a:rPr>
              <a:t>12-13 </a:t>
            </a:r>
            <a:r>
              <a:rPr lang="it-IT" sz="2400" dirty="0" err="1">
                <a:solidFill>
                  <a:srgbClr val="0000FF"/>
                </a:solidFill>
                <a:latin typeface="+mj-lt"/>
              </a:rPr>
              <a:t>photons</a:t>
            </a:r>
            <a:r>
              <a:rPr lang="it-IT" sz="2400" dirty="0">
                <a:solidFill>
                  <a:srgbClr val="0000FF"/>
                </a:solidFill>
                <a:latin typeface="+mj-lt"/>
              </a:rPr>
              <a:t> x </a:t>
            </a:r>
          </a:p>
          <a:p>
            <a:pPr defTabSz="685800"/>
            <a:r>
              <a:rPr lang="it-IT" sz="2400" dirty="0">
                <a:solidFill>
                  <a:srgbClr val="0000FF"/>
                </a:solidFill>
                <a:latin typeface="+mj-lt"/>
              </a:rPr>
              <a:t>10</a:t>
            </a:r>
            <a:r>
              <a:rPr lang="it-IT" sz="2400" baseline="30000" dirty="0">
                <a:solidFill>
                  <a:srgbClr val="0000FF"/>
                </a:solidFill>
                <a:latin typeface="+mj-lt"/>
              </a:rPr>
              <a:t>1-3-(6)</a:t>
            </a:r>
            <a:r>
              <a:rPr lang="it-IT" sz="2400" dirty="0" err="1">
                <a:solidFill>
                  <a:srgbClr val="0000FF"/>
                </a:solidFill>
                <a:latin typeface="+mj-lt"/>
              </a:rPr>
              <a:t>pulses</a:t>
            </a:r>
            <a:endParaRPr lang="en-US" sz="2100" dirty="0">
              <a:solidFill>
                <a:prstClr val="black"/>
              </a:solidFill>
            </a:endParaRPr>
          </a:p>
          <a:p>
            <a:pPr defTabSz="685800"/>
            <a:endParaRPr lang="en-US" dirty="0">
              <a:solidFill>
                <a:prstClr val="black"/>
              </a:solidFill>
              <a:latin typeface="+mj-lt"/>
            </a:endParaRPr>
          </a:p>
          <a:p>
            <a:pPr defTabSz="685800"/>
            <a:r>
              <a:rPr lang="en-US" dirty="0">
                <a:solidFill>
                  <a:prstClr val="black"/>
                </a:solidFill>
                <a:latin typeface="+mj-lt"/>
              </a:rPr>
              <a:t>Ultrafast Non-linear response regime </a:t>
            </a:r>
          </a:p>
          <a:p>
            <a:pPr defTabSz="685800"/>
            <a:r>
              <a:rPr lang="en-US" dirty="0">
                <a:solidFill>
                  <a:prstClr val="black"/>
                </a:solidFill>
                <a:latin typeface="+mj-lt"/>
              </a:rPr>
              <a:t>Imaging, </a:t>
            </a:r>
            <a:r>
              <a:rPr lang="en-US" dirty="0" err="1">
                <a:solidFill>
                  <a:prstClr val="black"/>
                </a:solidFill>
                <a:latin typeface="+mj-lt"/>
              </a:rPr>
              <a:t>flash+destroy</a:t>
            </a:r>
            <a:endParaRPr lang="en-US" dirty="0">
              <a:solidFill>
                <a:prstClr val="black"/>
              </a:solidFill>
              <a:latin typeface="+mj-lt"/>
            </a:endParaRPr>
          </a:p>
        </p:txBody>
      </p:sp>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3107" y="2733979"/>
            <a:ext cx="3298370" cy="1058357"/>
          </a:xfrm>
          <a:prstGeom prst="rect">
            <a:avLst/>
          </a:prstGeom>
        </p:spPr>
      </p:pic>
      <p:sp>
        <p:nvSpPr>
          <p:cNvPr id="19" name="Rettangolo 18"/>
          <p:cNvSpPr/>
          <p:nvPr/>
        </p:nvSpPr>
        <p:spPr>
          <a:xfrm>
            <a:off x="3088155" y="3742372"/>
            <a:ext cx="3196291" cy="2177317"/>
          </a:xfrm>
          <a:prstGeom prst="rect">
            <a:avLst/>
          </a:prstGeom>
          <a:noFill/>
          <a:ln w="38100">
            <a:solidFill>
              <a:srgbClr val="B04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8" name="Immagin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3293" y="857250"/>
            <a:ext cx="3183795" cy="1931454"/>
          </a:xfrm>
          <a:prstGeom prst="rect">
            <a:avLst/>
          </a:prstGeom>
        </p:spPr>
      </p:pic>
      <p:sp>
        <p:nvSpPr>
          <p:cNvPr id="20" name="CasellaDiTesto 19"/>
          <p:cNvSpPr txBox="1"/>
          <p:nvPr/>
        </p:nvSpPr>
        <p:spPr>
          <a:xfrm>
            <a:off x="3021466" y="857251"/>
            <a:ext cx="3262980" cy="507831"/>
          </a:xfrm>
          <a:prstGeom prst="rect">
            <a:avLst/>
          </a:prstGeom>
          <a:noFill/>
        </p:spPr>
        <p:txBody>
          <a:bodyPr wrap="square" rtlCol="0">
            <a:spAutoFit/>
          </a:bodyPr>
          <a:lstStyle/>
          <a:p>
            <a:pPr defTabSz="685800"/>
            <a:r>
              <a:rPr lang="it-IT" sz="2700" b="1" dirty="0">
                <a:solidFill>
                  <a:schemeClr val="bg1"/>
                </a:solidFill>
                <a:latin typeface="+mj-lt"/>
              </a:rPr>
              <a:t>Laser-HHG  UV-Soft X</a:t>
            </a:r>
          </a:p>
        </p:txBody>
      </p:sp>
      <p:sp>
        <p:nvSpPr>
          <p:cNvPr id="3" name="Rettangolo 2"/>
          <p:cNvSpPr/>
          <p:nvPr/>
        </p:nvSpPr>
        <p:spPr>
          <a:xfrm>
            <a:off x="3405105" y="3794696"/>
            <a:ext cx="2445862" cy="415498"/>
          </a:xfrm>
          <a:prstGeom prst="rect">
            <a:avLst/>
          </a:prstGeom>
        </p:spPr>
        <p:txBody>
          <a:bodyPr wrap="none">
            <a:spAutoFit/>
          </a:bodyPr>
          <a:lstStyle/>
          <a:p>
            <a:pPr algn="ctr" defTabSz="685800"/>
            <a:r>
              <a:rPr lang="it-IT" sz="2100" dirty="0">
                <a:solidFill>
                  <a:srgbClr val="008000"/>
                </a:solidFill>
              </a:rPr>
              <a:t>MARIX+FEL  (10 </a:t>
            </a:r>
            <a:r>
              <a:rPr lang="it-IT" sz="2100" dirty="0" err="1">
                <a:solidFill>
                  <a:srgbClr val="008000"/>
                </a:solidFill>
              </a:rPr>
              <a:t>keV</a:t>
            </a:r>
            <a:r>
              <a:rPr lang="it-IT" sz="2100" dirty="0">
                <a:solidFill>
                  <a:srgbClr val="008000"/>
                </a:solidFill>
              </a:rPr>
              <a:t>)</a:t>
            </a:r>
          </a:p>
        </p:txBody>
      </p:sp>
      <p:sp>
        <p:nvSpPr>
          <p:cNvPr id="10" name="Rettangolo 9"/>
          <p:cNvSpPr/>
          <p:nvPr/>
        </p:nvSpPr>
        <p:spPr>
          <a:xfrm>
            <a:off x="3112497" y="4180104"/>
            <a:ext cx="3135261" cy="1923604"/>
          </a:xfrm>
          <a:prstGeom prst="rect">
            <a:avLst/>
          </a:prstGeom>
        </p:spPr>
        <p:txBody>
          <a:bodyPr wrap="square">
            <a:spAutoFit/>
          </a:bodyPr>
          <a:lstStyle/>
          <a:p>
            <a:pPr algn="ctr" defTabSz="621506">
              <a:tabLst>
                <a:tab pos="2483644" algn="l"/>
              </a:tabLst>
            </a:pPr>
            <a:r>
              <a:rPr lang="it-IT" sz="2100" dirty="0">
                <a:solidFill>
                  <a:prstClr val="black"/>
                </a:solidFill>
                <a:latin typeface="+mj-lt"/>
              </a:rPr>
              <a:t>1 MHz </a:t>
            </a:r>
            <a:r>
              <a:rPr lang="it-IT" sz="2100" dirty="0" err="1">
                <a:solidFill>
                  <a:prstClr val="black"/>
                </a:solidFill>
                <a:latin typeface="+mj-lt"/>
              </a:rPr>
              <a:t>repetition</a:t>
            </a:r>
            <a:endParaRPr lang="it-IT" sz="2100" dirty="0">
              <a:solidFill>
                <a:prstClr val="black"/>
              </a:solidFill>
              <a:latin typeface="+mj-lt"/>
            </a:endParaRPr>
          </a:p>
          <a:p>
            <a:pPr algn="ctr" defTabSz="621506">
              <a:tabLst>
                <a:tab pos="2483644" algn="l"/>
              </a:tabLst>
            </a:pPr>
            <a:r>
              <a:rPr lang="it-IT" sz="2100" dirty="0">
                <a:solidFill>
                  <a:srgbClr val="FF6600"/>
                </a:solidFill>
                <a:latin typeface="+mj-lt"/>
              </a:rPr>
              <a:t>100nJ</a:t>
            </a:r>
            <a:r>
              <a:rPr lang="it-IT" sz="2100" dirty="0">
                <a:solidFill>
                  <a:prstClr val="black"/>
                </a:solidFill>
                <a:latin typeface="+mj-lt"/>
              </a:rPr>
              <a:t> </a:t>
            </a:r>
            <a:r>
              <a:rPr lang="it-IT" sz="2100" dirty="0" err="1">
                <a:solidFill>
                  <a:prstClr val="black"/>
                </a:solidFill>
                <a:latin typeface="+mj-lt"/>
              </a:rPr>
              <a:t>pulse</a:t>
            </a:r>
            <a:r>
              <a:rPr lang="it-IT" sz="2100" dirty="0">
                <a:solidFill>
                  <a:prstClr val="black"/>
                </a:solidFill>
                <a:latin typeface="+mj-lt"/>
              </a:rPr>
              <a:t> </a:t>
            </a:r>
            <a:r>
              <a:rPr lang="it-IT" sz="2100" dirty="0" err="1">
                <a:solidFill>
                  <a:prstClr val="black"/>
                </a:solidFill>
                <a:latin typeface="+mj-lt"/>
              </a:rPr>
              <a:t>energy</a:t>
            </a:r>
            <a:r>
              <a:rPr lang="it-IT" sz="2100" dirty="0">
                <a:solidFill>
                  <a:prstClr val="black"/>
                </a:solidFill>
                <a:latin typeface="+mj-lt"/>
              </a:rPr>
              <a:t>; </a:t>
            </a:r>
            <a:r>
              <a:rPr lang="it-IT" sz="2100" dirty="0">
                <a:latin typeface="+mj-lt"/>
                <a:cs typeface="Times New Roman" pitchFamily="18" charset="0"/>
              </a:rPr>
              <a:t>≈</a:t>
            </a:r>
            <a:r>
              <a:rPr lang="it-IT" sz="2100" dirty="0">
                <a:solidFill>
                  <a:prstClr val="black"/>
                </a:solidFill>
                <a:latin typeface="+mj-lt"/>
              </a:rPr>
              <a:t>50fs</a:t>
            </a:r>
          </a:p>
          <a:p>
            <a:pPr algn="ctr" defTabSz="621506">
              <a:tabLst>
                <a:tab pos="2483644" algn="l"/>
              </a:tabLst>
            </a:pPr>
            <a:r>
              <a:rPr lang="it-IT" sz="2100" dirty="0">
                <a:solidFill>
                  <a:srgbClr val="0000FF"/>
                </a:solidFill>
                <a:latin typeface="+mj-lt"/>
              </a:rPr>
              <a:t>10</a:t>
            </a:r>
            <a:r>
              <a:rPr lang="it-IT" sz="2100" baseline="30000" dirty="0">
                <a:solidFill>
                  <a:srgbClr val="0000FF"/>
                </a:solidFill>
                <a:latin typeface="+mj-lt"/>
              </a:rPr>
              <a:t>8-11 </a:t>
            </a:r>
            <a:r>
              <a:rPr lang="it-IT" sz="2100" dirty="0" err="1">
                <a:solidFill>
                  <a:srgbClr val="0000FF"/>
                </a:solidFill>
                <a:latin typeface="+mj-lt"/>
              </a:rPr>
              <a:t>photons</a:t>
            </a:r>
            <a:r>
              <a:rPr lang="it-IT" sz="2100" dirty="0">
                <a:solidFill>
                  <a:srgbClr val="0000FF"/>
                </a:solidFill>
                <a:latin typeface="+mj-lt"/>
              </a:rPr>
              <a:t> x 10</a:t>
            </a:r>
            <a:r>
              <a:rPr lang="it-IT" sz="2100" baseline="30000" dirty="0">
                <a:solidFill>
                  <a:srgbClr val="0000FF"/>
                </a:solidFill>
                <a:latin typeface="+mj-lt"/>
              </a:rPr>
              <a:t>6</a:t>
            </a:r>
            <a:r>
              <a:rPr lang="it-IT" sz="2100" dirty="0">
                <a:solidFill>
                  <a:srgbClr val="0000FF"/>
                </a:solidFill>
                <a:latin typeface="+mj-lt"/>
              </a:rPr>
              <a:t>pulses</a:t>
            </a:r>
          </a:p>
          <a:p>
            <a:pPr defTabSz="621506">
              <a:tabLst>
                <a:tab pos="2483644" algn="l"/>
              </a:tabLst>
            </a:pPr>
            <a:endParaRPr lang="it-IT" sz="2100" dirty="0">
              <a:solidFill>
                <a:srgbClr val="0000FF"/>
              </a:solidFill>
              <a:latin typeface="+mj-lt"/>
            </a:endParaRPr>
          </a:p>
          <a:p>
            <a:pPr algn="ctr" defTabSz="621506">
              <a:tabLst>
                <a:tab pos="2483644" algn="l"/>
              </a:tabLst>
            </a:pPr>
            <a:r>
              <a:rPr lang="it-IT" sz="2100" b="1" dirty="0" err="1">
                <a:solidFill>
                  <a:srgbClr val="008000"/>
                </a:solidFill>
                <a:latin typeface="+mj-lt"/>
              </a:rPr>
              <a:t>Ultrafast</a:t>
            </a:r>
            <a:r>
              <a:rPr lang="it-IT" sz="2100" b="1" dirty="0">
                <a:solidFill>
                  <a:srgbClr val="008000"/>
                </a:solidFill>
                <a:latin typeface="+mj-lt"/>
              </a:rPr>
              <a:t> Linear </a:t>
            </a:r>
            <a:r>
              <a:rPr lang="it-IT" sz="2100" b="1" dirty="0" err="1">
                <a:solidFill>
                  <a:srgbClr val="008000"/>
                </a:solidFill>
                <a:latin typeface="+mj-lt"/>
              </a:rPr>
              <a:t>response</a:t>
            </a:r>
            <a:endParaRPr lang="it-IT" sz="2100" b="1" dirty="0">
              <a:solidFill>
                <a:srgbClr val="008000"/>
              </a:solidFill>
              <a:latin typeface="+mj-lt"/>
            </a:endParaRPr>
          </a:p>
          <a:p>
            <a:pPr defTabSz="621506">
              <a:tabLst>
                <a:tab pos="2483644" algn="l"/>
              </a:tabLst>
            </a:pPr>
            <a:endParaRPr lang="it-IT" sz="2100" baseline="30000" dirty="0">
              <a:solidFill>
                <a:prstClr val="black"/>
              </a:solidFill>
              <a:latin typeface="+mj-lt"/>
            </a:endParaRPr>
          </a:p>
        </p:txBody>
      </p:sp>
      <p:sp>
        <p:nvSpPr>
          <p:cNvPr id="14" name="Text Box 6">
            <a:extLst>
              <a:ext uri="{FF2B5EF4-FFF2-40B4-BE49-F238E27FC236}">
                <a16:creationId xmlns:a16="http://schemas.microsoft.com/office/drawing/2014/main" id="{E4174213-160B-0143-8320-0304BAA22D46}"/>
              </a:ext>
            </a:extLst>
          </p:cNvPr>
          <p:cNvSpPr txBox="1">
            <a:spLocks noChangeArrowheads="1"/>
          </p:cNvSpPr>
          <p:nvPr/>
        </p:nvSpPr>
        <p:spPr bwMode="auto">
          <a:xfrm>
            <a:off x="6629400" y="6488668"/>
            <a:ext cx="2476127"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Giorgio Rossi</a:t>
            </a:r>
            <a:endParaRPr lang="en-US"/>
          </a:p>
        </p:txBody>
      </p:sp>
      <p:pic>
        <p:nvPicPr>
          <p:cNvPr id="16" name="Picture 15">
            <a:extLst>
              <a:ext uri="{FF2B5EF4-FFF2-40B4-BE49-F238E27FC236}">
                <a16:creationId xmlns:a16="http://schemas.microsoft.com/office/drawing/2014/main" id="{59A9220E-E6C3-1D4B-A7E2-8F9E19E3CE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17" name="Immagine 2" descr="infn-new.gif">
            <a:extLst>
              <a:ext uri="{FF2B5EF4-FFF2-40B4-BE49-F238E27FC236}">
                <a16:creationId xmlns:a16="http://schemas.microsoft.com/office/drawing/2014/main" id="{50E73ECA-94BF-FF45-84D6-43DC8E02F93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1EBF8664-8F77-1140-970C-A4D0D3DCD973}"/>
              </a:ext>
            </a:extLst>
          </p:cNvPr>
          <p:cNvGrpSpPr/>
          <p:nvPr/>
        </p:nvGrpSpPr>
        <p:grpSpPr>
          <a:xfrm>
            <a:off x="0" y="5943600"/>
            <a:ext cx="9061116" cy="646331"/>
            <a:chOff x="0" y="5943600"/>
            <a:chExt cx="9061116" cy="646331"/>
          </a:xfrm>
        </p:grpSpPr>
        <p:sp>
          <p:nvSpPr>
            <p:cNvPr id="2" name="TextBox 1">
              <a:extLst>
                <a:ext uri="{FF2B5EF4-FFF2-40B4-BE49-F238E27FC236}">
                  <a16:creationId xmlns:a16="http://schemas.microsoft.com/office/drawing/2014/main" id="{0C70E794-0D93-B249-8D92-CFD8D0D89201}"/>
                </a:ext>
              </a:extLst>
            </p:cNvPr>
            <p:cNvSpPr txBox="1"/>
            <p:nvPr/>
          </p:nvSpPr>
          <p:spPr>
            <a:xfrm>
              <a:off x="0" y="5943600"/>
              <a:ext cx="3763081" cy="646331"/>
            </a:xfrm>
            <a:prstGeom prst="rect">
              <a:avLst/>
            </a:prstGeom>
            <a:noFill/>
          </p:spPr>
          <p:txBody>
            <a:bodyPr wrap="none" rtlCol="0">
              <a:spAutoFit/>
            </a:bodyPr>
            <a:lstStyle/>
            <a:p>
              <a:r>
                <a:rPr lang="it-IT" b="1" i="1">
                  <a:solidFill>
                    <a:srgbClr val="C00000"/>
                  </a:solidFill>
                </a:rPr>
                <a:t>DLSR: vertical emittance 2-8 picorad,</a:t>
              </a:r>
            </a:p>
            <a:p>
              <a:r>
                <a:rPr lang="it-IT" b="1" i="1">
                  <a:solidFill>
                    <a:srgbClr val="C00000"/>
                  </a:solidFill>
                </a:rPr>
                <a:t>horizontal emittance 200-300 picorad</a:t>
              </a:r>
            </a:p>
          </p:txBody>
        </p:sp>
        <p:sp>
          <p:nvSpPr>
            <p:cNvPr id="22" name="TextBox 21">
              <a:extLst>
                <a:ext uri="{FF2B5EF4-FFF2-40B4-BE49-F238E27FC236}">
                  <a16:creationId xmlns:a16="http://schemas.microsoft.com/office/drawing/2014/main" id="{02388548-E0C6-5B41-9219-155135873576}"/>
                </a:ext>
              </a:extLst>
            </p:cNvPr>
            <p:cNvSpPr txBox="1"/>
            <p:nvPr/>
          </p:nvSpPr>
          <p:spPr>
            <a:xfrm>
              <a:off x="3760986" y="5943600"/>
              <a:ext cx="2669320" cy="646331"/>
            </a:xfrm>
            <a:prstGeom prst="rect">
              <a:avLst/>
            </a:prstGeom>
            <a:noFill/>
          </p:spPr>
          <p:txBody>
            <a:bodyPr wrap="none" rtlCol="0">
              <a:spAutoFit/>
            </a:bodyPr>
            <a:lstStyle/>
            <a:p>
              <a:r>
                <a:rPr lang="it-IT" b="1" i="1">
                  <a:solidFill>
                    <a:srgbClr val="00B050"/>
                  </a:solidFill>
                </a:rPr>
                <a:t>MariX: vertical/horizontal</a:t>
              </a:r>
            </a:p>
            <a:p>
              <a:r>
                <a:rPr lang="it-IT" b="1" i="1">
                  <a:solidFill>
                    <a:srgbClr val="00B050"/>
                  </a:solidFill>
                </a:rPr>
                <a:t>emittance 45 picorad</a:t>
              </a:r>
            </a:p>
          </p:txBody>
        </p:sp>
        <p:sp>
          <p:nvSpPr>
            <p:cNvPr id="12" name="TextBox 11">
              <a:extLst>
                <a:ext uri="{FF2B5EF4-FFF2-40B4-BE49-F238E27FC236}">
                  <a16:creationId xmlns:a16="http://schemas.microsoft.com/office/drawing/2014/main" id="{6A057C90-8AB5-4F44-B49E-0B1C2561CAA7}"/>
                </a:ext>
              </a:extLst>
            </p:cNvPr>
            <p:cNvSpPr txBox="1"/>
            <p:nvPr/>
          </p:nvSpPr>
          <p:spPr>
            <a:xfrm>
              <a:off x="6599032" y="6070469"/>
              <a:ext cx="2462084" cy="369332"/>
            </a:xfrm>
            <a:prstGeom prst="rect">
              <a:avLst/>
            </a:prstGeom>
            <a:noFill/>
          </p:spPr>
          <p:txBody>
            <a:bodyPr wrap="none" rtlCol="0">
              <a:spAutoFit/>
            </a:bodyPr>
            <a:lstStyle/>
            <a:p>
              <a:r>
                <a:rPr lang="it-IT" b="1"/>
                <a:t>⇒ Round vs. Flat beams</a:t>
              </a:r>
            </a:p>
          </p:txBody>
        </p:sp>
      </p:grpSp>
    </p:spTree>
    <p:extLst>
      <p:ext uri="{BB962C8B-B14F-4D97-AF65-F5344CB8AC3E}">
        <p14:creationId xmlns:p14="http://schemas.microsoft.com/office/powerpoint/2010/main" val="115568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2221</TotalTime>
  <Words>3800</Words>
  <Application>Microsoft Macintosh PowerPoint</Application>
  <PresentationFormat>On-screen Show (4:3)</PresentationFormat>
  <Paragraphs>600</Paragraphs>
  <Slides>63</Slides>
  <Notes>41</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79" baseType="lpstr">
      <vt:lpstr>Arial</vt:lpstr>
      <vt:lpstr>Calibri</vt:lpstr>
      <vt:lpstr>Cambria Math</vt:lpstr>
      <vt:lpstr>Casual</vt:lpstr>
      <vt:lpstr>Cooper Black</vt:lpstr>
      <vt:lpstr>Helvetica</vt:lpstr>
      <vt:lpstr>Palatino Linotype</vt:lpstr>
      <vt:lpstr>Quattrocento Sans</vt:lpstr>
      <vt:lpstr>Symbol</vt:lpstr>
      <vt:lpstr>Times</vt:lpstr>
      <vt:lpstr>Times New Roman</vt:lpstr>
      <vt:lpstr>Verdana</vt:lpstr>
      <vt:lpstr>Wingdings</vt:lpstr>
      <vt:lpstr>Office Theme</vt:lpstr>
      <vt:lpstr>Equation</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Source layout 5:  The arc compressor</vt:lpstr>
      <vt:lpstr>PowerPoint Presentation</vt:lpstr>
      <vt:lpstr>PowerPoint Presentation</vt:lpstr>
      <vt:lpstr>PowerPoint Presentation</vt:lpstr>
      <vt:lpstr>Beam dynamics 1: before the arc, Q=50 pC</vt:lpstr>
      <vt:lpstr>PowerPoint Presentation</vt:lpstr>
      <vt:lpstr>PowerPoint Presentation</vt:lpstr>
      <vt:lpstr>PowerPoint Presentation</vt:lpstr>
      <vt:lpstr>PowerPoint Presentation</vt:lpstr>
      <vt:lpstr>beam dynamics w/o optimization in last DBA with special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Luca Serafini</cp:lastModifiedBy>
  <cp:revision>949</cp:revision>
  <cp:lastPrinted>2017-07-24T16:13:17Z</cp:lastPrinted>
  <dcterms:created xsi:type="dcterms:W3CDTF">2016-09-13T21:42:06Z</dcterms:created>
  <dcterms:modified xsi:type="dcterms:W3CDTF">2019-11-30T16:08:53Z</dcterms:modified>
</cp:coreProperties>
</file>