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61" r:id="rId3"/>
    <p:sldId id="362" r:id="rId4"/>
    <p:sldId id="344" r:id="rId5"/>
    <p:sldId id="357" r:id="rId6"/>
    <p:sldId id="355" r:id="rId7"/>
    <p:sldId id="360" r:id="rId8"/>
    <p:sldId id="358" r:id="rId9"/>
    <p:sldId id="359" r:id="rId10"/>
    <p:sldId id="35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C00"/>
    <a:srgbClr val="EEEE98"/>
    <a:srgbClr val="BCEAEE"/>
    <a:srgbClr val="222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12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E78A3-DF37-824B-B405-DF4241C80084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F45E6-328E-124F-AAE3-A9D4F01AE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4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5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6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7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8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9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85790" y="4343399"/>
            <a:ext cx="5485975" cy="4114393"/>
          </a:xfrm>
          <a:prstGeom prst="rect">
            <a:avLst/>
          </a:prstGeom>
        </p:spPr>
        <p:txBody>
          <a:bodyPr lIns="91387" tIns="45860" rIns="91387" bIns="45860">
            <a:normAutofit/>
          </a:bodyPr>
          <a:lstStyle/>
          <a:p>
            <a:endParaRPr lang="en-US" sz="1800" spc="-1">
              <a:latin typeface="Arial"/>
            </a:endParaRPr>
          </a:p>
        </p:txBody>
      </p:sp>
      <p:sp>
        <p:nvSpPr>
          <p:cNvPr id="1469" name="TextShape 3"/>
          <p:cNvSpPr txBox="1"/>
          <p:nvPr/>
        </p:nvSpPr>
        <p:spPr>
          <a:xfrm>
            <a:off x="3884523" y="8685190"/>
            <a:ext cx="2971294" cy="456726"/>
          </a:xfrm>
          <a:prstGeom prst="rect">
            <a:avLst/>
          </a:prstGeom>
          <a:noFill/>
          <a:ln>
            <a:noFill/>
          </a:ln>
        </p:spPr>
        <p:txBody>
          <a:bodyPr lIns="91387" tIns="45860" rIns="91387" bIns="45860" anchor="b"/>
          <a:lstStyle/>
          <a:p>
            <a:pPr algn="r">
              <a:lnSpc>
                <a:spcPct val="100000"/>
              </a:lnSpc>
            </a:pPr>
            <a:fld id="{A33C24B3-92F2-40AE-AFE4-F5E1E5B1577F}" type="slidenum">
              <a:rPr lang="en-US" sz="1200" spc="-1">
                <a:solidFill>
                  <a:srgbClr val="000000"/>
                </a:solidFill>
              </a:rPr>
              <a:t>10</a:t>
            </a:fld>
            <a:endParaRPr lang="en-US" sz="1200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CNAO, 19/3/2019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_TORINO_LOGO_SIGLA_invertit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21" y="6301317"/>
            <a:ext cx="1173279" cy="54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CNAO, 19/3/2019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Piergiorgio Cerello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3_TORINO_LOGO_SIGLA_invertit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21" y="6301317"/>
            <a:ext cx="1173279" cy="5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utiger 55 Roman"/>
          <a:ea typeface="+mj-ea"/>
          <a:cs typeface="Frutiger 55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utiger 55 Roman"/>
          <a:ea typeface="+mn-ea"/>
          <a:cs typeface="Frutiger 55 Roman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utiger 55 Roman"/>
          <a:ea typeface="+mn-ea"/>
          <a:cs typeface="Frutiger 55 Roman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utiger 55 Roman"/>
          <a:ea typeface="+mn-ea"/>
          <a:cs typeface="Frutiger 55 Roman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utiger 55 Roman"/>
          <a:ea typeface="+mn-ea"/>
          <a:cs typeface="Frutiger 55 Roman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utiger 55 Roman"/>
          <a:ea typeface="+mn-ea"/>
          <a:cs typeface="Frutiger 55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file://localhost/Users/cerello/Desktop/PET/INSIDE/2017-03-16-filmino/Filmato_con_tempo.mp4" TargetMode="External"/><Relationship Id="rId2" Type="http://schemas.openxmlformats.org/officeDocument/2006/relationships/video" Target="file://localhost/Users/cerello/Desktop/PET/INSIDE/2017-03-16-filmino/Filmato_con_tempo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3.jpg"/><Relationship Id="rId8" Type="http://schemas.openxmlformats.org/officeDocument/2006/relationships/image" Target="../media/image18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TORINO_LOGO_SIGLA_invert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0" y="5697945"/>
            <a:ext cx="1586227" cy="73713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6314" y="5847044"/>
            <a:ext cx="4610762" cy="6744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9AC00"/>
                </a:solidFill>
              </a:rPr>
              <a:t>Piergiorgio Cerello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530" y="399995"/>
            <a:ext cx="7449099" cy="14700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Practical Issues in</a:t>
            </a:r>
            <a:br>
              <a:rPr lang="en-US" dirty="0" smtClean="0">
                <a:solidFill>
                  <a:srgbClr val="F9AC00"/>
                </a:solidFill>
              </a:rPr>
            </a:br>
            <a:r>
              <a:rPr lang="en-US" dirty="0" smtClean="0">
                <a:solidFill>
                  <a:srgbClr val="F9AC00"/>
                </a:solidFill>
              </a:rPr>
              <a:t>PET instrumentation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31759" y="2919455"/>
            <a:ext cx="4543652" cy="2588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+mn-ea"/>
                <a:cs typeface="Frutiger 55 Roman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+mn-ea"/>
                <a:cs typeface="Frutiger 55 Roman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+mn-ea"/>
                <a:cs typeface="Frutiger 55 Roman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+mn-ea"/>
                <a:cs typeface="Frutiger 55 Roman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+mn-ea"/>
                <a:cs typeface="Frutiger 55 Roman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 smtClean="0">
                <a:solidFill>
                  <a:srgbClr val="F9AC00"/>
                </a:solidFill>
              </a:rPr>
              <a:t>SiPM</a:t>
            </a:r>
            <a:r>
              <a:rPr lang="en-US" sz="2800" dirty="0" smtClean="0">
                <a:solidFill>
                  <a:srgbClr val="F9AC00"/>
                </a:solidFill>
              </a:rPr>
              <a:t> coupled to crystals</a:t>
            </a:r>
          </a:p>
          <a:p>
            <a:pPr algn="l"/>
            <a:r>
              <a:rPr lang="en-US" sz="2800" dirty="0">
                <a:solidFill>
                  <a:srgbClr val="F9AC00"/>
                </a:solidFill>
              </a:rPr>
              <a:t>	</a:t>
            </a:r>
            <a:r>
              <a:rPr lang="en-US" sz="2800" dirty="0" smtClean="0">
                <a:solidFill>
                  <a:srgbClr val="F9AC00"/>
                </a:solidFill>
              </a:rPr>
              <a:t>- single crystal</a:t>
            </a:r>
          </a:p>
          <a:p>
            <a:pPr algn="l"/>
            <a:r>
              <a:rPr lang="en-US" sz="2800" dirty="0">
                <a:solidFill>
                  <a:srgbClr val="F9AC00"/>
                </a:solidFill>
              </a:rPr>
              <a:t>	</a:t>
            </a:r>
            <a:r>
              <a:rPr lang="en-US" sz="2800" dirty="0" smtClean="0">
                <a:solidFill>
                  <a:srgbClr val="F9AC00"/>
                </a:solidFill>
              </a:rPr>
              <a:t>- PET configuration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13" name="Picture 12" descr="IMG-13032019-15535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29" y="2749177"/>
            <a:ext cx="3367736" cy="18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People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245" y="1831462"/>
            <a:ext cx="746522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Stefano </a:t>
            </a:r>
            <a:r>
              <a:rPr lang="en-US" sz="3600" dirty="0" err="1" smtClean="0">
                <a:latin typeface="Frutiger 55 Roman"/>
                <a:cs typeface="Frutiger 55 Roman"/>
              </a:rPr>
              <a:t>Argiro</a:t>
            </a:r>
            <a:r>
              <a:rPr lang="en-US" sz="3600" dirty="0" smtClean="0">
                <a:latin typeface="Frutiger 55 Roman"/>
                <a:cs typeface="Frutiger 55 Roman"/>
              </a:rPr>
              <a:t>’</a:t>
            </a:r>
          </a:p>
          <a:p>
            <a:pPr>
              <a:lnSpc>
                <a:spcPct val="120000"/>
              </a:lnSpc>
            </a:pPr>
            <a:r>
              <a:rPr lang="en-US" sz="3600" dirty="0" err="1" smtClean="0">
                <a:latin typeface="Frutiger 55 Roman"/>
                <a:cs typeface="Frutiger 55 Roman"/>
              </a:rPr>
              <a:t>Nazar</a:t>
            </a:r>
            <a:r>
              <a:rPr lang="en-US" sz="3600" dirty="0" smtClean="0">
                <a:latin typeface="Frutiger 55 Roman"/>
                <a:cs typeface="Frutiger 55 Roman"/>
              </a:rPr>
              <a:t> </a:t>
            </a:r>
            <a:r>
              <a:rPr lang="en-US" sz="3600" dirty="0" err="1" smtClean="0">
                <a:latin typeface="Frutiger 55 Roman"/>
                <a:cs typeface="Frutiger 55 Roman"/>
              </a:rPr>
              <a:t>Bartosik</a:t>
            </a:r>
            <a:r>
              <a:rPr lang="en-US" sz="3600" dirty="0" smtClean="0">
                <a:latin typeface="Frutiger 55 Roman"/>
                <a:cs typeface="Frutiger 55 Roman"/>
              </a:rPr>
              <a:t> (Post-doc)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Piergiorgio Cerello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Elisa Fiorina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Francesco </a:t>
            </a:r>
            <a:r>
              <a:rPr lang="en-US" sz="3600" dirty="0" err="1" smtClean="0">
                <a:latin typeface="Frutiger 55 Roman"/>
                <a:cs typeface="Frutiger 55 Roman"/>
              </a:rPr>
              <a:t>Pennazio</a:t>
            </a:r>
            <a:endParaRPr lang="en-US" sz="3600" dirty="0" smtClean="0">
              <a:latin typeface="Frutiger 55 Roman"/>
              <a:cs typeface="Frutiger 55 Roman"/>
            </a:endParaRP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Lorenzo </a:t>
            </a:r>
            <a:r>
              <a:rPr lang="en-US" sz="3600" dirty="0" err="1" smtClean="0">
                <a:latin typeface="Frutiger 55 Roman"/>
                <a:cs typeface="Frutiger 55 Roman"/>
              </a:rPr>
              <a:t>Scavarda</a:t>
            </a:r>
            <a:r>
              <a:rPr lang="en-US" sz="3600" dirty="0" smtClean="0">
                <a:latin typeface="Frutiger 55 Roman"/>
                <a:cs typeface="Frutiger 55 Roman"/>
              </a:rPr>
              <a:t> (Ph.D.)</a:t>
            </a:r>
            <a:endParaRPr lang="en-US" sz="3200" dirty="0" smtClean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9665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Range Monitoring / INSIDE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729" y="6272856"/>
            <a:ext cx="1152128" cy="3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8486" y="5996030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V. Ferrero et al., “</a:t>
            </a:r>
            <a:r>
              <a:rPr lang="en-US" sz="1600" b="1" dirty="0">
                <a:solidFill>
                  <a:srgbClr val="FFFFFF"/>
                </a:solidFill>
                <a:latin typeface="Frutiger 55 Roman"/>
                <a:cs typeface="Frutiger 55 Roman"/>
              </a:rPr>
              <a:t>Online proton therapy </a:t>
            </a:r>
            <a:r>
              <a:rPr lang="en-US" sz="1600" b="1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monitoring</a:t>
            </a:r>
            <a:r>
              <a:rPr lang="en-US" sz="1600" b="1" dirty="0">
                <a:solidFill>
                  <a:srgbClr val="FFFFFF"/>
                </a:solidFill>
                <a:latin typeface="Frutiger 55 Roman"/>
                <a:cs typeface="Frutiger 55 Roman"/>
              </a:rPr>
              <a:t>: clinical test of a Silicon</a:t>
            </a:r>
            <a:r>
              <a:rPr lang="en-US" sz="1600" b="1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-</a:t>
            </a:r>
            <a:r>
              <a:rPr lang="en-US" sz="1600" b="1" dirty="0" err="1" smtClean="0">
                <a:solidFill>
                  <a:srgbClr val="FFFFFF"/>
                </a:solidFill>
                <a:latin typeface="Frutiger 55 Roman"/>
                <a:cs typeface="Frutiger 55 Roman"/>
              </a:rPr>
              <a:t>photodetector</a:t>
            </a:r>
            <a:r>
              <a:rPr lang="en-US" sz="1600" b="1" dirty="0">
                <a:solidFill>
                  <a:srgbClr val="FFFFFF"/>
                </a:solidFill>
                <a:latin typeface="Frutiger 55 Roman"/>
                <a:cs typeface="Frutiger 55 Roman"/>
              </a:rPr>
              <a:t>-based in-beam </a:t>
            </a:r>
            <a:r>
              <a:rPr lang="en-US" sz="1600" b="1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PET</a:t>
            </a:r>
            <a:r>
              <a:rPr lang="en-US" sz="1600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”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Scientific Reports, </a:t>
            </a:r>
            <a:r>
              <a:rPr lang="hr-HR" sz="1600" i="1" dirty="0">
                <a:solidFill>
                  <a:srgbClr val="FFFFFF"/>
                </a:solidFill>
                <a:latin typeface="Frutiger 55 Roman"/>
                <a:cs typeface="Frutiger 55 Roman"/>
              </a:rPr>
              <a:t>(2018) 8:4100 </a:t>
            </a:r>
            <a:r>
              <a:rPr lang="hr-HR" sz="1600" dirty="0">
                <a:solidFill>
                  <a:srgbClr val="FFFFFF"/>
                </a:solidFill>
                <a:latin typeface="Frutiger 55 Roman"/>
                <a:cs typeface="Frutiger 55 Roman"/>
              </a:rPr>
              <a:t>| DOI:10.1038/s41598-018-22325-6 </a:t>
            </a:r>
          </a:p>
        </p:txBody>
      </p:sp>
      <p:pic>
        <p:nvPicPr>
          <p:cNvPr id="6" name="Filmato_con_tempo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" y="1279923"/>
            <a:ext cx="8100392" cy="4556471"/>
          </a:xfrm>
          <a:prstGeom prst="rect">
            <a:avLst/>
          </a:prstGeom>
        </p:spPr>
      </p:pic>
      <p:cxnSp>
        <p:nvCxnSpPr>
          <p:cNvPr id="7" name="Straight Connector 13"/>
          <p:cNvCxnSpPr/>
          <p:nvPr/>
        </p:nvCxnSpPr>
        <p:spPr>
          <a:xfrm flipH="1" flipV="1">
            <a:off x="1764606" y="869676"/>
            <a:ext cx="597872" cy="4189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hape 319"/>
          <p:cNvSpPr/>
          <p:nvPr/>
        </p:nvSpPr>
        <p:spPr>
          <a:xfrm>
            <a:off x="3638253" y="2225899"/>
            <a:ext cx="1982911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 defTabSz="457200">
              <a:defRPr sz="1800"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dirty="0">
                <a:solidFill>
                  <a:srgbClr val="FFFFFF"/>
                </a:solidFill>
                <a:latin typeface="Frutiger 55 Roman"/>
                <a:cs typeface="Frutiger 55 Roman"/>
              </a:rPr>
              <a:t>Measured activity</a:t>
            </a:r>
          </a:p>
        </p:txBody>
      </p:sp>
      <p:sp>
        <p:nvSpPr>
          <p:cNvPr id="9" name="Shape 319"/>
          <p:cNvSpPr/>
          <p:nvPr/>
        </p:nvSpPr>
        <p:spPr>
          <a:xfrm>
            <a:off x="2593506" y="1243072"/>
            <a:ext cx="392010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 defTabSz="457200">
              <a:defRPr sz="1800"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Frutiger 55 Roman"/>
                <a:cs typeface="Frutiger 55 Roman"/>
              </a:rPr>
              <a:t>Time-resolved image reconstruction</a:t>
            </a:r>
            <a:endParaRPr dirty="0">
              <a:solidFill>
                <a:srgbClr val="FFFFFF"/>
              </a:solidFill>
              <a:latin typeface="Frutiger 55 Roman"/>
              <a:cs typeface="Frutiger 55 Roman"/>
            </a:endParaRPr>
          </a:p>
        </p:txBody>
      </p:sp>
      <p:sp>
        <p:nvSpPr>
          <p:cNvPr id="10" name="Shape 320"/>
          <p:cNvSpPr/>
          <p:nvPr/>
        </p:nvSpPr>
        <p:spPr>
          <a:xfrm>
            <a:off x="755576" y="1728369"/>
            <a:ext cx="970172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sz="2800" dirty="0">
                <a:latin typeface="Frutiger 55 Roman"/>
                <a:cs typeface="Frutiger 55 Roman"/>
              </a:rPr>
              <a:t>day 1</a:t>
            </a:r>
          </a:p>
        </p:txBody>
      </p:sp>
      <p:sp>
        <p:nvSpPr>
          <p:cNvPr id="11" name="Shape 320"/>
          <p:cNvSpPr/>
          <p:nvPr/>
        </p:nvSpPr>
        <p:spPr>
          <a:xfrm>
            <a:off x="7236296" y="1722880"/>
            <a:ext cx="1069994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lang="en-US" sz="2800" dirty="0">
                <a:latin typeface="Frutiger 55 Roman"/>
                <a:cs typeface="Frutiger 55 Roman"/>
              </a:rPr>
              <a:t>d</a:t>
            </a:r>
            <a:r>
              <a:rPr sz="2800" dirty="0" smtClean="0">
                <a:latin typeface="Frutiger 55 Roman"/>
                <a:cs typeface="Frutiger 55 Roman"/>
              </a:rPr>
              <a:t>ay </a:t>
            </a:r>
            <a:r>
              <a:rPr lang="en-US" sz="2800" dirty="0" smtClean="0">
                <a:latin typeface="Frutiger 55 Roman"/>
                <a:cs typeface="Frutiger 55 Roman"/>
              </a:rPr>
              <a:t> 2</a:t>
            </a:r>
            <a:endParaRPr sz="2800" dirty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13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Target Fragmentation / FOOT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12" name="FOOTlogo.png" descr="FOO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767" y="6236326"/>
            <a:ext cx="740359" cy="73416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Line"/>
          <p:cNvSpPr>
            <a:spLocks noChangeAspect="1"/>
          </p:cNvSpPr>
          <p:nvPr/>
        </p:nvSpPr>
        <p:spPr>
          <a:xfrm flipH="1">
            <a:off x="2100075" y="5327681"/>
            <a:ext cx="1440000" cy="168157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3022152" y="3997419"/>
            <a:ext cx="5846439" cy="2797860"/>
            <a:chOff x="2072385" y="2893962"/>
            <a:chExt cx="6613628" cy="3459117"/>
          </a:xfrm>
        </p:grpSpPr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63012" y="2893962"/>
              <a:ext cx="1323001" cy="1836000"/>
            </a:xfrm>
            <a:prstGeom prst="rect">
              <a:avLst/>
            </a:prstGeom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5" name="Shape"/>
            <p:cNvSpPr>
              <a:spLocks noChangeAspect="1"/>
            </p:cNvSpPr>
            <p:nvPr/>
          </p:nvSpPr>
          <p:spPr>
            <a:xfrm rot="21360000">
              <a:off x="7017152" y="3101381"/>
              <a:ext cx="1053534" cy="187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164"/>
                  </a:moveTo>
                  <a:lnTo>
                    <a:pt x="21600" y="21600"/>
                  </a:lnTo>
                  <a:lnTo>
                    <a:pt x="21581" y="5458"/>
                  </a:lnTo>
                  <a:lnTo>
                    <a:pt x="241" y="0"/>
                  </a:lnTo>
                  <a:lnTo>
                    <a:pt x="0" y="15164"/>
                  </a:lnTo>
                  <a:close/>
                </a:path>
              </a:pathLst>
            </a:custGeom>
            <a:solidFill>
              <a:srgbClr val="D6D6D6">
                <a:alpha val="49261"/>
              </a:srgbClr>
            </a:solidFill>
            <a:ln w="25400">
              <a:solidFill>
                <a:srgbClr val="000000">
                  <a:alpha val="49261"/>
                </a:srgbClr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72385" y="3833079"/>
              <a:ext cx="5098690" cy="2520000"/>
            </a:xfrm>
            <a:prstGeom prst="rect">
              <a:avLst/>
            </a:prstGeom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7" name="BEAM"/>
          <p:cNvSpPr txBox="1"/>
          <p:nvPr/>
        </p:nvSpPr>
        <p:spPr>
          <a:xfrm>
            <a:off x="1409163" y="5504782"/>
            <a:ext cx="111477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sz="2000" dirty="0">
                <a:latin typeface="Frutiger 55 Roman"/>
                <a:cs typeface="Frutiger 55 Roman"/>
              </a:rPr>
              <a:t>BEAM</a:t>
            </a:r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197" y="1455428"/>
            <a:ext cx="2880467" cy="1807034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Box 39"/>
          <p:cNvSpPr txBox="1"/>
          <p:nvPr/>
        </p:nvSpPr>
        <p:spPr>
          <a:xfrm>
            <a:off x="558333" y="1041325"/>
            <a:ext cx="2442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utiger 55 Roman"/>
                <a:cs typeface="Frutiger 55 Roman"/>
              </a:rPr>
              <a:t>Particle therapy</a:t>
            </a:r>
            <a:endParaRPr lang="en-US" sz="2400" dirty="0">
              <a:latin typeface="Frutiger 55 Roman"/>
              <a:cs typeface="Frutiger 55 Roman"/>
            </a:endParaRP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5562" y="3258304"/>
            <a:ext cx="1461103" cy="120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198" y="3275246"/>
            <a:ext cx="1420486" cy="11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1664278" y="3294522"/>
            <a:ext cx="1412387" cy="1165724"/>
          </a:xfrm>
          <a:prstGeom prst="rect">
            <a:avLst/>
          </a:prstGeom>
          <a:noFill/>
          <a:ln w="57150" cmpd="sng">
            <a:solidFill>
              <a:srgbClr val="F9A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225" y="2543831"/>
            <a:ext cx="1926192" cy="191641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226506" y="1073198"/>
            <a:ext cx="305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utiger 55 Roman"/>
                <a:cs typeface="Frutiger 55 Roman"/>
              </a:rPr>
              <a:t>Spacecraft shielding</a:t>
            </a:r>
            <a:endParaRPr lang="en-US" sz="2400" dirty="0">
              <a:latin typeface="Frutiger 55 Roman"/>
              <a:cs typeface="Frutiger 55 Roman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4630557" y="1622716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943700" y="1553774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94111" y="1428112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433290" y="1559969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734737" y="1536133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852273" y="1688533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057593" y="1715270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086513" y="1993333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185993" y="2145733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6224813" y="2433596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6200696" y="2762091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108640" y="3168858"/>
            <a:ext cx="696847" cy="860925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4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48099"/>
            <a:ext cx="629826" cy="409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1657" y="4176831"/>
            <a:ext cx="629826" cy="409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56931" y="3678328"/>
            <a:ext cx="846713" cy="559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88742" y="4297943"/>
            <a:ext cx="846713" cy="25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05733" y="4238293"/>
            <a:ext cx="464497" cy="30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11306" y="4297250"/>
            <a:ext cx="464497" cy="30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17500" y="6589168"/>
            <a:ext cx="1270184" cy="190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011" y="1726873"/>
            <a:ext cx="8906587" cy="1996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Objectives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latin typeface="Frutiger 55 Roman"/>
                <a:cs typeface="Frutiger 55 Roman"/>
              </a:rPr>
              <a:t>	</a:t>
            </a:r>
            <a:r>
              <a:rPr lang="en-US" sz="3200" dirty="0" err="1" smtClean="0">
                <a:latin typeface="Frutiger 55 Roman"/>
                <a:cs typeface="Frutiger 55 Roman"/>
              </a:rPr>
              <a:t>SiPM</a:t>
            </a:r>
            <a:r>
              <a:rPr lang="en-US" sz="3200" dirty="0" smtClean="0">
                <a:latin typeface="Frutiger 55 Roman"/>
                <a:cs typeface="Frutiger 55 Roman"/>
              </a:rPr>
              <a:t> concept and basic parameters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Frutiger 55 Roman"/>
                <a:cs typeface="Frutiger 55 Roman"/>
              </a:rPr>
              <a:t>	</a:t>
            </a:r>
            <a:r>
              <a:rPr lang="en-US" sz="3200" dirty="0" smtClean="0">
                <a:latin typeface="Frutiger 55 Roman"/>
                <a:cs typeface="Frutiger 55 Roman"/>
              </a:rPr>
              <a:t>A simple setup for cosmic rays detection</a:t>
            </a:r>
          </a:p>
        </p:txBody>
      </p:sp>
      <p:pic>
        <p:nvPicPr>
          <p:cNvPr id="2" name="Picture 1" descr="Screenshot 2019-11-21 at 10.2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30" y="4518964"/>
            <a:ext cx="1600200" cy="1600200"/>
          </a:xfrm>
          <a:prstGeom prst="rect">
            <a:avLst/>
          </a:prstGeom>
        </p:spPr>
      </p:pic>
      <p:pic>
        <p:nvPicPr>
          <p:cNvPr id="18" name="Picture 17" descr="PHOTO-2019-11-06-10-59-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42" y="4518964"/>
            <a:ext cx="2851136" cy="1600200"/>
          </a:xfrm>
          <a:prstGeom prst="rect">
            <a:avLst/>
          </a:prstGeom>
        </p:spPr>
      </p:pic>
      <p:pic>
        <p:nvPicPr>
          <p:cNvPr id="4" name="Picture 3" descr="Screenshot 2019-11-21 at 15.20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4548100"/>
            <a:ext cx="1571064" cy="157106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Single Crystal</a:t>
            </a:r>
            <a:endParaRPr lang="en-US" dirty="0">
              <a:solidFill>
                <a:srgbClr val="F9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Single Crystal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471" y="1831462"/>
            <a:ext cx="8224656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BGO Crystal</a:t>
            </a:r>
          </a:p>
          <a:p>
            <a:pPr>
              <a:lnSpc>
                <a:spcPct val="120000"/>
              </a:lnSpc>
            </a:pPr>
            <a:r>
              <a:rPr lang="en-US" sz="3600" dirty="0" err="1" smtClean="0">
                <a:latin typeface="Frutiger 55 Roman"/>
                <a:cs typeface="Frutiger 55 Roman"/>
              </a:rPr>
              <a:t>SiPM</a:t>
            </a:r>
            <a:r>
              <a:rPr lang="en-US" sz="3600" dirty="0" smtClean="0">
                <a:latin typeface="Frutiger 55 Roman"/>
                <a:cs typeface="Frutiger 55 Roman"/>
              </a:rPr>
              <a:t> tile + front-end board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CAEN V1742 digitizer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DAQ system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Oscilloscope</a:t>
            </a:r>
            <a:endParaRPr lang="en-US" sz="3200" dirty="0" smtClean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9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04112019-1200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38" y="2725106"/>
            <a:ext cx="2580846" cy="1451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6931" y="3678328"/>
            <a:ext cx="846713" cy="559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9834" y="1637227"/>
            <a:ext cx="8906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Program: from the crystal to the signal</a:t>
            </a:r>
            <a:endParaRPr lang="en-US" sz="3200" dirty="0" smtClean="0">
              <a:latin typeface="Frutiger 55 Roman"/>
              <a:cs typeface="Frutiger 55 Roman"/>
            </a:endParaRPr>
          </a:p>
        </p:txBody>
      </p:sp>
      <p:pic>
        <p:nvPicPr>
          <p:cNvPr id="2" name="Picture 1" descr="Screenshot 2019-11-21 at 10.24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5" y="2725106"/>
            <a:ext cx="1600200" cy="1600200"/>
          </a:xfrm>
          <a:prstGeom prst="rect">
            <a:avLst/>
          </a:prstGeom>
        </p:spPr>
      </p:pic>
      <p:pic>
        <p:nvPicPr>
          <p:cNvPr id="4" name="Picture 3" descr="Screenshot 2019-11-21 at 10.25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" y="4726586"/>
            <a:ext cx="1600200" cy="1600200"/>
          </a:xfrm>
          <a:prstGeom prst="rect">
            <a:avLst/>
          </a:prstGeom>
        </p:spPr>
      </p:pic>
      <p:pic>
        <p:nvPicPr>
          <p:cNvPr id="6" name="Picture 5" descr="IMG-04112019-115834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6" y="2723415"/>
            <a:ext cx="2693114" cy="1514877"/>
          </a:xfrm>
          <a:prstGeom prst="rect">
            <a:avLst/>
          </a:prstGeom>
        </p:spPr>
      </p:pic>
      <p:pic>
        <p:nvPicPr>
          <p:cNvPr id="8" name="Picture 7" descr="PHOTO-2019-11-06-10-59-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64" y="4726586"/>
            <a:ext cx="2851136" cy="1600200"/>
          </a:xfrm>
          <a:prstGeom prst="rect">
            <a:avLst/>
          </a:prstGeom>
        </p:spPr>
      </p:pic>
      <p:pic>
        <p:nvPicPr>
          <p:cNvPr id="16" name="Picture 15" descr="Screenshot 2019-11-21 at 10.31.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49" y="4726586"/>
            <a:ext cx="4710793" cy="1600200"/>
          </a:xfrm>
          <a:prstGeom prst="rect">
            <a:avLst/>
          </a:prstGeom>
        </p:spPr>
      </p:pic>
      <p:pic>
        <p:nvPicPr>
          <p:cNvPr id="11" name="Picture 10" descr="Screenshot 2019-11-21 at 15.20.5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0" y="2723415"/>
            <a:ext cx="1601891" cy="160189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Single Crystal</a:t>
            </a:r>
            <a:endParaRPr lang="en-US" dirty="0">
              <a:solidFill>
                <a:srgbClr val="F9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011" y="1726873"/>
            <a:ext cx="8906587" cy="258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Objectives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latin typeface="Frutiger 55 Roman"/>
                <a:cs typeface="Frutiger 55 Roman"/>
              </a:rPr>
              <a:t>	</a:t>
            </a:r>
            <a:r>
              <a:rPr lang="en-US" sz="3200" dirty="0" smtClean="0">
                <a:latin typeface="Frutiger 55 Roman"/>
                <a:cs typeface="Frutiger 55 Roman"/>
              </a:rPr>
              <a:t>e</a:t>
            </a:r>
            <a:r>
              <a:rPr lang="en-US" sz="3200" baseline="30000" dirty="0" smtClean="0">
                <a:latin typeface="Frutiger 55 Roman"/>
                <a:cs typeface="Frutiger 55 Roman"/>
              </a:rPr>
              <a:t>+</a:t>
            </a:r>
            <a:r>
              <a:rPr lang="en-US" sz="3200" dirty="0" smtClean="0">
                <a:latin typeface="Frutiger 55 Roman"/>
                <a:cs typeface="Frutiger 55 Roman"/>
              </a:rPr>
              <a:t>e</a:t>
            </a:r>
            <a:r>
              <a:rPr lang="en-US" sz="3200" baseline="30000" dirty="0" smtClean="0">
                <a:latin typeface="Frutiger 55 Roman"/>
                <a:cs typeface="Frutiger 55 Roman"/>
              </a:rPr>
              <a:t>- </a:t>
            </a:r>
            <a:r>
              <a:rPr lang="en-US" sz="3200" dirty="0" smtClean="0">
                <a:latin typeface="Frutiger 55 Roman"/>
                <a:cs typeface="Frutiger 55 Roman"/>
              </a:rPr>
              <a:t>annihilation detection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Frutiger 55 Roman"/>
                <a:cs typeface="Frutiger 55 Roman"/>
              </a:rPr>
              <a:t>	</a:t>
            </a:r>
            <a:r>
              <a:rPr lang="en-US" sz="3200" dirty="0" smtClean="0">
                <a:latin typeface="Frutiger 55 Roman"/>
                <a:cs typeface="Frutiger 55 Roman"/>
              </a:rPr>
              <a:t>energy spectrum, reconstruction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latin typeface="Frutiger 55 Roman"/>
                <a:cs typeface="Frutiger 55 Roman"/>
              </a:rPr>
              <a:t>	effect of Depth Of Interaction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PET configuration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17" name="Picture 16" descr="IMG-13032019-15535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1" y="4875296"/>
            <a:ext cx="2804455" cy="1577506"/>
          </a:xfrm>
          <a:prstGeom prst="rect">
            <a:avLst/>
          </a:prstGeom>
        </p:spPr>
      </p:pic>
      <p:pic>
        <p:nvPicPr>
          <p:cNvPr id="19" name="Picture 18" descr="Screenshot 2019-11-21 at 15.27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36" y="4875296"/>
            <a:ext cx="4232976" cy="1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PET configuration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471" y="1831462"/>
            <a:ext cx="8224656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aseline="30000" dirty="0">
                <a:latin typeface="Frutiger 55 Roman"/>
                <a:cs typeface="Frutiger 55 Roman"/>
              </a:rPr>
              <a:t>22</a:t>
            </a:r>
            <a:r>
              <a:rPr lang="en-US" sz="3600" dirty="0">
                <a:latin typeface="Frutiger 55 Roman"/>
                <a:cs typeface="Frutiger 55 Roman"/>
              </a:rPr>
              <a:t>Na </a:t>
            </a:r>
            <a:r>
              <a:rPr lang="en-US" sz="3600" dirty="0" smtClean="0">
                <a:latin typeface="Frutiger 55 Roman"/>
                <a:cs typeface="Frutiger 55 Roman"/>
              </a:rPr>
              <a:t>source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2 PET modules + front-end boards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FPGA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DAQ system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Frutiger 55 Roman"/>
                <a:cs typeface="Frutiger 55 Roman"/>
              </a:rPr>
              <a:t>PC for image reconstruction</a:t>
            </a:r>
            <a:endParaRPr lang="en-US" sz="3200" dirty="0" smtClean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23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dirty="0" smtClean="0">
                <a:solidFill>
                  <a:srgbClr val="F9AC00"/>
                </a:solidFill>
              </a:rPr>
              <a:t>PET configuration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834" y="1303802"/>
            <a:ext cx="8906587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latin typeface="Frutiger 55 Roman"/>
                <a:cs typeface="Frutiger 55 Roman"/>
              </a:rPr>
              <a:t>Program: PET detection and reconstruction</a:t>
            </a:r>
          </a:p>
        </p:txBody>
      </p:sp>
      <p:pic>
        <p:nvPicPr>
          <p:cNvPr id="12" name="Picture 11" descr="IMG-13032019-15535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74" y="2704353"/>
            <a:ext cx="3367736" cy="1894352"/>
          </a:xfrm>
          <a:prstGeom prst="rect">
            <a:avLst/>
          </a:prstGeom>
        </p:spPr>
      </p:pic>
      <p:pic>
        <p:nvPicPr>
          <p:cNvPr id="5" name="Picture 4" descr="Screenshot 2019-11-21 at 15.24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50" y="2704353"/>
            <a:ext cx="2962961" cy="1894352"/>
          </a:xfrm>
          <a:prstGeom prst="rect">
            <a:avLst/>
          </a:prstGeom>
        </p:spPr>
      </p:pic>
      <p:pic>
        <p:nvPicPr>
          <p:cNvPr id="9" name="Picture 8" descr="Screenshot 2019-11-21 at 15.27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85" y="4777999"/>
            <a:ext cx="5071029" cy="18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31972</TotalTime>
  <Words>171</Words>
  <Application>Microsoft Macintosh PowerPoint</Application>
  <PresentationFormat>On-screen Show (4:3)</PresentationFormat>
  <Paragraphs>55</Paragraphs>
  <Slides>10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 Black </vt:lpstr>
      <vt:lpstr>Practical Issues in PET instrumentation</vt:lpstr>
      <vt:lpstr>Range Monitoring / INSIDE</vt:lpstr>
      <vt:lpstr>Target Fragmentation / FOOT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Piergiorgio Cerello</dc:creator>
  <cp:lastModifiedBy>Piergiorgio Cerello</cp:lastModifiedBy>
  <cp:revision>264</cp:revision>
  <dcterms:created xsi:type="dcterms:W3CDTF">2019-02-13T10:08:54Z</dcterms:created>
  <dcterms:modified xsi:type="dcterms:W3CDTF">2019-11-22T10:09:48Z</dcterms:modified>
</cp:coreProperties>
</file>