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2" r:id="rId4"/>
    <p:sldId id="261" r:id="rId5"/>
    <p:sldId id="263" r:id="rId6"/>
    <p:sldId id="264" r:id="rId7"/>
    <p:sldId id="272" r:id="rId8"/>
    <p:sldId id="265" r:id="rId9"/>
    <p:sldId id="266" r:id="rId10"/>
    <p:sldId id="267" r:id="rId11"/>
    <p:sldId id="268" r:id="rId12"/>
    <p:sldId id="270" r:id="rId13"/>
    <p:sldId id="271" r:id="rId14"/>
    <p:sldId id="269" r:id="rId15"/>
    <p:sldId id="273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5A00"/>
    <a:srgbClr val="FF6600"/>
    <a:srgbClr val="002060"/>
    <a:srgbClr val="0000B0"/>
    <a:srgbClr val="481F67"/>
    <a:srgbClr val="006600"/>
    <a:srgbClr val="FFFF47"/>
    <a:srgbClr val="CCFF99"/>
    <a:srgbClr val="000000"/>
    <a:srgbClr val="B9CD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03/01/2010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ET WP2-WP3 Joint Meeting - Jena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E3D8A-3130-4298-8BD2-21BD491D24F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03/01/2010</a:t>
            </a:r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ET WP2-WP3 Joint Meeting - Jena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31F42-0989-4C31-9EE1-5E30CCB3248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1614476"/>
            <a:ext cx="7958166" cy="210027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</a:rPr>
              <a:t>coating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</a:rPr>
              <a:t>thermal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</a:rPr>
              <a:t>noise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</a:rPr>
              <a:t>R&amp;D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the 3rd generation: </a:t>
            </a:r>
            <a:b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</a:rPr>
              <a:t>multitechnique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</a:rPr>
              <a:t>investigation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428728" y="3886200"/>
            <a:ext cx="6572296" cy="2400320"/>
          </a:xfrm>
        </p:spPr>
        <p:txBody>
          <a:bodyPr>
            <a:normAutofit lnSpcReduction="10000"/>
          </a:bodyPr>
          <a:lstStyle/>
          <a:p>
            <a:pPr algn="l"/>
            <a:r>
              <a:rPr lang="it-IT" u="sng" dirty="0" smtClean="0">
                <a:solidFill>
                  <a:srgbClr val="0000B0"/>
                </a:solidFill>
              </a:rPr>
              <a:t>E. Cesarini</a:t>
            </a:r>
            <a:r>
              <a:rPr lang="it-IT" baseline="30000" dirty="0" smtClean="0">
                <a:solidFill>
                  <a:srgbClr val="002060"/>
                </a:solidFill>
              </a:rPr>
              <a:t>1,2)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M.Prato</a:t>
            </a:r>
            <a:r>
              <a:rPr lang="it-IT" baseline="30000" dirty="0" smtClean="0">
                <a:solidFill>
                  <a:srgbClr val="002060"/>
                </a:solidFill>
              </a:rPr>
              <a:t>3)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, M. </a:t>
            </a:r>
            <a:r>
              <a:rPr lang="it-IT" dirty="0" smtClean="0">
                <a:solidFill>
                  <a:srgbClr val="002060"/>
                </a:solidFill>
              </a:rPr>
              <a:t>Lorenzini</a:t>
            </a:r>
            <a:r>
              <a:rPr lang="it-IT" baseline="30000" dirty="0" smtClean="0">
                <a:solidFill>
                  <a:srgbClr val="002060"/>
                </a:solidFill>
              </a:rPr>
              <a:t>2)</a:t>
            </a:r>
            <a:endParaRPr lang="it-IT" dirty="0" smtClean="0">
              <a:solidFill>
                <a:srgbClr val="002060"/>
              </a:solidFill>
            </a:endParaRPr>
          </a:p>
          <a:p>
            <a:pPr marL="1828800" lvl="3" indent="-457200" algn="l">
              <a:buAutoNum type="arabicParenR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Università di Urbino</a:t>
            </a:r>
          </a:p>
          <a:p>
            <a:pPr marL="1828800" lvl="3" indent="-457200" algn="l">
              <a:buAutoNum type="arabicParenR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INFN Firenze</a:t>
            </a:r>
          </a:p>
          <a:p>
            <a:pPr marL="1828800" lvl="3" indent="-457200" algn="l">
              <a:buAutoNum type="arabicParenR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INFN Genova</a:t>
            </a:r>
          </a:p>
          <a:p>
            <a:pPr algn="l"/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it-IT" sz="2800" dirty="0" smtClean="0">
                <a:solidFill>
                  <a:srgbClr val="002060"/>
                </a:solidFill>
              </a:rPr>
              <a:t>on </a:t>
            </a:r>
            <a:r>
              <a:rPr lang="it-IT" sz="2800" dirty="0" err="1" smtClean="0">
                <a:solidFill>
                  <a:srgbClr val="002060"/>
                </a:solidFill>
              </a:rPr>
              <a:t>behalf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of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CoaCh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collaboration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</a:p>
          <a:p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magine 5" descr="ET-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4" y="0"/>
            <a:ext cx="5643570" cy="1502398"/>
          </a:xfrm>
          <a:prstGeom prst="rect">
            <a:avLst/>
          </a:prstGeom>
        </p:spPr>
      </p:pic>
      <p:pic>
        <p:nvPicPr>
          <p:cNvPr id="7" name="Immagine 5" descr="Logo+Universit%C3%A0+Urbin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8852" y="0"/>
            <a:ext cx="12334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NFN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0"/>
            <a:ext cx="185738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XPS </a:t>
            </a:r>
            <a:r>
              <a:rPr lang="it-IT" sz="48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analysis</a:t>
            </a:r>
            <a:endParaRPr lang="en-GB" sz="4800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428736"/>
            <a:ext cx="91440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737" y="1909501"/>
            <a:ext cx="6352263" cy="43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14282" y="1571612"/>
            <a:ext cx="2214546" cy="1477328"/>
          </a:xfrm>
          <a:prstGeom prst="rect">
            <a:avLst/>
          </a:prstGeom>
          <a:solidFill>
            <a:srgbClr val="CCFF99">
              <a:alpha val="4902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>
                <a:solidFill>
                  <a:srgbClr val="002060"/>
                </a:solidFill>
                <a:latin typeface="Tw Cen MT" pitchFamily="34" charset="0"/>
              </a:rPr>
              <a:t>X-Rays</a:t>
            </a:r>
            <a:r>
              <a:rPr lang="it-IT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w Cen MT" pitchFamily="34" charset="0"/>
              </a:rPr>
              <a:t>Photo-electron</a:t>
            </a:r>
            <a:r>
              <a:rPr lang="it-IT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w Cen MT" pitchFamily="34" charset="0"/>
              </a:rPr>
              <a:t>Spectroscopy</a:t>
            </a:r>
            <a:r>
              <a:rPr lang="it-IT" dirty="0" smtClean="0">
                <a:solidFill>
                  <a:srgbClr val="002060"/>
                </a:solidFill>
                <a:latin typeface="Tw Cen MT" pitchFamily="34" charset="0"/>
              </a:rPr>
              <a:t> (XPS) </a:t>
            </a:r>
            <a:r>
              <a:rPr lang="it-IT" dirty="0" err="1" smtClean="0">
                <a:solidFill>
                  <a:srgbClr val="002060"/>
                </a:solidFill>
                <a:latin typeface="Tw Cen MT" pitchFamily="34" charset="0"/>
              </a:rPr>
              <a:t>used</a:t>
            </a:r>
            <a:r>
              <a:rPr lang="it-IT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w Cen MT" pitchFamily="34" charset="0"/>
              </a:rPr>
              <a:t>to</a:t>
            </a:r>
            <a:r>
              <a:rPr lang="it-IT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w Cen MT" pitchFamily="34" charset="0"/>
              </a:rPr>
              <a:t>study</a:t>
            </a:r>
            <a:r>
              <a:rPr lang="it-IT" dirty="0" smtClean="0">
                <a:solidFill>
                  <a:srgbClr val="002060"/>
                </a:solidFill>
                <a:latin typeface="Tw Cen MT" pitchFamily="34" charset="0"/>
              </a:rPr>
              <a:t> the </a:t>
            </a:r>
            <a:r>
              <a:rPr lang="it-IT" dirty="0" err="1" smtClean="0">
                <a:solidFill>
                  <a:srgbClr val="C00000"/>
                </a:solidFill>
                <a:latin typeface="Tw Cen MT" pitchFamily="34" charset="0"/>
              </a:rPr>
              <a:t>chemical</a:t>
            </a:r>
            <a:r>
              <a:rPr lang="it-IT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Tw Cen MT" pitchFamily="34" charset="0"/>
              </a:rPr>
              <a:t>composition</a:t>
            </a:r>
            <a:r>
              <a:rPr lang="it-IT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w Cen MT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Tw Cen MT" pitchFamily="34" charset="0"/>
              </a:rPr>
              <a:t> the </a:t>
            </a:r>
            <a:r>
              <a:rPr lang="it-IT" dirty="0" err="1" smtClean="0">
                <a:solidFill>
                  <a:srgbClr val="002060"/>
                </a:solidFill>
                <a:latin typeface="Tw Cen MT" pitchFamily="34" charset="0"/>
              </a:rPr>
              <a:t>surface</a:t>
            </a:r>
            <a:r>
              <a:rPr lang="it-IT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endParaRPr lang="en-GB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000364" y="1467137"/>
            <a:ext cx="569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Tw Cen MT" pitchFamily="34" charset="0"/>
              </a:rPr>
              <a:t>High </a:t>
            </a:r>
            <a:r>
              <a:rPr lang="it-IT" sz="2400" dirty="0" err="1" smtClean="0">
                <a:solidFill>
                  <a:srgbClr val="002060"/>
                </a:solidFill>
                <a:latin typeface="Tw Cen MT" pitchFamily="34" charset="0"/>
              </a:rPr>
              <a:t>resolution</a:t>
            </a:r>
            <a:r>
              <a:rPr lang="it-IT" sz="24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latin typeface="Tw Cen MT" pitchFamily="34" charset="0"/>
              </a:rPr>
              <a:t>image</a:t>
            </a:r>
            <a:r>
              <a:rPr lang="it-IT" sz="24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latin typeface="Tw Cen MT" pitchFamily="34" charset="0"/>
              </a:rPr>
              <a:t>of</a:t>
            </a:r>
            <a:r>
              <a:rPr lang="it-IT" sz="2400" dirty="0" smtClean="0">
                <a:solidFill>
                  <a:srgbClr val="002060"/>
                </a:solidFill>
                <a:latin typeface="Tw Cen MT" pitchFamily="34" charset="0"/>
              </a:rPr>
              <a:t> Ta4f and O1s </a:t>
            </a:r>
            <a:r>
              <a:rPr lang="it-IT" sz="2400" dirty="0" err="1" smtClean="0">
                <a:solidFill>
                  <a:srgbClr val="002060"/>
                </a:solidFill>
                <a:latin typeface="Tw Cen MT" pitchFamily="34" charset="0"/>
              </a:rPr>
              <a:t>peak</a:t>
            </a:r>
            <a:endParaRPr lang="en-GB" sz="24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5720" y="342900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Tw Cen MT" pitchFamily="34" charset="0"/>
              </a:rPr>
              <a:t>Ta</a:t>
            </a:r>
            <a:r>
              <a:rPr lang="it-IT" sz="2000" baseline="-25000" dirty="0" smtClean="0">
                <a:latin typeface="Tw Cen MT" pitchFamily="34" charset="0"/>
              </a:rPr>
              <a:t>2</a:t>
            </a:r>
            <a:r>
              <a:rPr lang="it-IT" sz="2000" dirty="0" smtClean="0">
                <a:latin typeface="Tw Cen MT" pitchFamily="34" charset="0"/>
              </a:rPr>
              <a:t>O</a:t>
            </a:r>
            <a:r>
              <a:rPr lang="it-IT" sz="2000" baseline="-25000" dirty="0" smtClean="0">
                <a:latin typeface="Tw Cen MT" pitchFamily="34" charset="0"/>
              </a:rPr>
              <a:t>5 </a:t>
            </a:r>
            <a:r>
              <a:rPr lang="it-IT" sz="2000" dirty="0" smtClean="0">
                <a:latin typeface="Tw Cen MT" pitchFamily="34" charset="0"/>
              </a:rPr>
              <a:t>200 </a:t>
            </a:r>
            <a:r>
              <a:rPr lang="it-IT" sz="2000" dirty="0" err="1" smtClean="0">
                <a:latin typeface="Tw Cen MT" pitchFamily="34" charset="0"/>
              </a:rPr>
              <a:t>nm</a:t>
            </a:r>
            <a:r>
              <a:rPr lang="it-IT" sz="2000" dirty="0" smtClean="0">
                <a:latin typeface="Tw Cen MT" pitchFamily="34" charset="0"/>
              </a:rPr>
              <a:t> </a:t>
            </a:r>
            <a:r>
              <a:rPr lang="it-IT" sz="2000" dirty="0" err="1" smtClean="0">
                <a:latin typeface="Tw Cen MT" pitchFamily="34" charset="0"/>
              </a:rPr>
              <a:t>amorphous</a:t>
            </a:r>
            <a:r>
              <a:rPr lang="it-IT" sz="2000" dirty="0" smtClean="0">
                <a:latin typeface="Tw Cen MT" pitchFamily="34" charset="0"/>
              </a:rPr>
              <a:t> </a:t>
            </a:r>
            <a:r>
              <a:rPr lang="it-IT" sz="2000" dirty="0" err="1" smtClean="0">
                <a:latin typeface="Tw Cen MT" pitchFamily="34" charset="0"/>
              </a:rPr>
              <a:t>layer</a:t>
            </a:r>
            <a:endParaRPr lang="en-GB" sz="2000" dirty="0">
              <a:latin typeface="Tw Cen MT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5720" y="5286388"/>
            <a:ext cx="2000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Tw Cen MT" pitchFamily="34" charset="0"/>
              </a:rPr>
              <a:t>Ta</a:t>
            </a:r>
            <a:r>
              <a:rPr lang="it-IT" sz="2000" baseline="-25000" dirty="0" smtClean="0">
                <a:latin typeface="Tw Cen MT" pitchFamily="34" charset="0"/>
              </a:rPr>
              <a:t>2</a:t>
            </a:r>
            <a:r>
              <a:rPr lang="it-IT" sz="2000" dirty="0" smtClean="0">
                <a:latin typeface="Tw Cen MT" pitchFamily="34" charset="0"/>
              </a:rPr>
              <a:t>O</a:t>
            </a:r>
            <a:r>
              <a:rPr lang="it-IT" sz="2000" baseline="-25000" dirty="0" smtClean="0">
                <a:latin typeface="Tw Cen MT" pitchFamily="34" charset="0"/>
              </a:rPr>
              <a:t>5</a:t>
            </a:r>
            <a:r>
              <a:rPr lang="it-IT" sz="2000" dirty="0" smtClean="0">
                <a:latin typeface="Tw Cen MT" pitchFamily="34" charset="0"/>
              </a:rPr>
              <a:t> </a:t>
            </a:r>
            <a:r>
              <a:rPr lang="it-IT" sz="2000" dirty="0" err="1" smtClean="0">
                <a:latin typeface="Tw Cen MT" pitchFamily="34" charset="0"/>
              </a:rPr>
              <a:t>amorphous</a:t>
            </a:r>
            <a:r>
              <a:rPr lang="it-IT" sz="2000" dirty="0" smtClean="0">
                <a:latin typeface="Tw Cen MT" pitchFamily="34" charset="0"/>
              </a:rPr>
              <a:t> </a:t>
            </a:r>
            <a:r>
              <a:rPr lang="it-IT" sz="2000" dirty="0" err="1" smtClean="0">
                <a:latin typeface="Tw Cen MT" pitchFamily="34" charset="0"/>
              </a:rPr>
              <a:t>powder</a:t>
            </a:r>
            <a:endParaRPr lang="en-GB" sz="2000" dirty="0">
              <a:latin typeface="Tw Cen MT" pitchFamily="34" charset="0"/>
            </a:endParaRPr>
          </a:p>
        </p:txBody>
      </p:sp>
      <p:cxnSp>
        <p:nvCxnSpPr>
          <p:cNvPr id="13" name="Connettore 2 12"/>
          <p:cNvCxnSpPr>
            <a:stCxn id="10" idx="3"/>
          </p:cNvCxnSpPr>
          <p:nvPr/>
        </p:nvCxnSpPr>
        <p:spPr>
          <a:xfrm flipV="1">
            <a:off x="2285984" y="3214686"/>
            <a:ext cx="1500198" cy="5682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11" idx="3"/>
          </p:cNvCxnSpPr>
          <p:nvPr/>
        </p:nvCxnSpPr>
        <p:spPr>
          <a:xfrm flipV="1">
            <a:off x="2285983" y="5286388"/>
            <a:ext cx="1428761" cy="3539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/>
          <p:cNvSpPr/>
          <p:nvPr/>
        </p:nvSpPr>
        <p:spPr>
          <a:xfrm>
            <a:off x="5000628" y="3071810"/>
            <a:ext cx="414334" cy="4143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e 17"/>
          <p:cNvSpPr/>
          <p:nvPr/>
        </p:nvSpPr>
        <p:spPr>
          <a:xfrm>
            <a:off x="5143504" y="5143512"/>
            <a:ext cx="414334" cy="4143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asellaDiTesto 22"/>
          <p:cNvSpPr txBox="1"/>
          <p:nvPr/>
        </p:nvSpPr>
        <p:spPr>
          <a:xfrm>
            <a:off x="5643570" y="3214686"/>
            <a:ext cx="10715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C00000"/>
                </a:solidFill>
                <a:latin typeface="Tw Cen MT" pitchFamily="34" charset="0"/>
              </a:rPr>
              <a:t>metallic</a:t>
            </a:r>
            <a:r>
              <a:rPr lang="it-IT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Tw Cen MT" pitchFamily="34" charset="0"/>
              </a:rPr>
              <a:t>Tantalium</a:t>
            </a:r>
            <a:endParaRPr lang="en-GB" dirty="0">
              <a:solidFill>
                <a:srgbClr val="C00000"/>
              </a:solidFill>
              <a:latin typeface="Tw Cen MT" pitchFamily="34" charset="0"/>
            </a:endParaRPr>
          </a:p>
        </p:txBody>
      </p:sp>
      <p:cxnSp>
        <p:nvCxnSpPr>
          <p:cNvPr id="20" name="Connettore 2 19"/>
          <p:cNvCxnSpPr>
            <a:stCxn id="17" idx="4"/>
          </p:cNvCxnSpPr>
          <p:nvPr/>
        </p:nvCxnSpPr>
        <p:spPr>
          <a:xfrm rot="16200000" flipH="1">
            <a:off x="5239940" y="3453998"/>
            <a:ext cx="300048" cy="36433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rot="5400000" flipH="1" flipV="1">
            <a:off x="4864899" y="4350547"/>
            <a:ext cx="1275124" cy="28928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57158" y="3500438"/>
            <a:ext cx="6907660" cy="584775"/>
          </a:xfrm>
          <a:prstGeom prst="rect">
            <a:avLst/>
          </a:prstGeom>
          <a:solidFill>
            <a:srgbClr val="FFFF47"/>
          </a:solidFill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Tw Cen MT" pitchFamily="34" charset="0"/>
              </a:rPr>
              <a:t>NO CHANGING AFTER THE ANNEALING</a:t>
            </a:r>
            <a:endParaRPr lang="en-GB" sz="32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further</a:t>
            </a:r>
            <a:r>
              <a:rPr lang="it-IT" sz="48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48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possible</a:t>
            </a:r>
            <a:r>
              <a:rPr lang="it-IT" sz="48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48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investigation</a:t>
            </a:r>
            <a:endParaRPr lang="en-GB" sz="4800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428736"/>
            <a:ext cx="91440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357290" y="1500174"/>
            <a:ext cx="6429420" cy="4857784"/>
          </a:xfrm>
          <a:prstGeom prst="rect">
            <a:avLst/>
          </a:prstGeom>
          <a:solidFill>
            <a:srgbClr val="CCFF99">
              <a:alpha val="3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Control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of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the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structural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properties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XRD (Pisa, M. Tonelli)</a:t>
            </a:r>
          </a:p>
          <a:p>
            <a:pPr>
              <a:buFont typeface="Wingdings" pitchFamily="2" charset="2"/>
              <a:buChar char="q"/>
            </a:pP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Direct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measurement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of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the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layers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thickness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to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fit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the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optical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properties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(Modena, Pisa SEM) </a:t>
            </a:r>
            <a:endParaRPr lang="en-GB" sz="3100" dirty="0" smtClean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Changing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of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the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Annealing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procedure: </a:t>
            </a:r>
          </a:p>
          <a:p>
            <a:pPr lvl="2">
              <a:buFont typeface="Wingdings" pitchFamily="2" charset="2"/>
              <a:buChar char="§"/>
            </a:pP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Annealing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temperature</a:t>
            </a:r>
          </a:p>
          <a:p>
            <a:pPr lvl="2">
              <a:buFont typeface="Wingdings" pitchFamily="2" charset="2"/>
              <a:buChar char="§"/>
            </a:pP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Quick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cooling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rate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to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preserve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amorphous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structure</a:t>
            </a:r>
            <a:endParaRPr lang="it-IT" sz="3100" dirty="0" smtClean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Upgrades</a:t>
            </a:r>
            <a:endParaRPr lang="en-GB" sz="4800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285860"/>
            <a:ext cx="9144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071538" y="1500174"/>
            <a:ext cx="7215238" cy="4647426"/>
          </a:xfrm>
          <a:prstGeom prst="rect">
            <a:avLst/>
          </a:prstGeom>
          <a:solidFill>
            <a:srgbClr val="CCFF99">
              <a:alpha val="3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2400" dirty="0" smtClean="0">
                <a:solidFill>
                  <a:srgbClr val="0000B0"/>
                </a:solidFill>
                <a:latin typeface="Tw Cen MT" pitchFamily="34" charset="0"/>
              </a:rPr>
              <a:t>GENS at </a:t>
            </a:r>
            <a:r>
              <a:rPr lang="it-IT" sz="2400" dirty="0" err="1" smtClean="0">
                <a:solidFill>
                  <a:srgbClr val="0000B0"/>
                </a:solidFill>
                <a:latin typeface="Tw Cen MT" pitchFamily="34" charset="0"/>
              </a:rPr>
              <a:t>cryogenic</a:t>
            </a:r>
            <a:r>
              <a:rPr lang="it-IT" sz="24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0000B0"/>
                </a:solidFill>
                <a:latin typeface="Tw Cen MT" pitchFamily="34" charset="0"/>
              </a:rPr>
              <a:t>temperatures</a:t>
            </a:r>
            <a:r>
              <a:rPr lang="it-IT" sz="2400" dirty="0" smtClean="0">
                <a:solidFill>
                  <a:srgbClr val="0000B0"/>
                </a:solidFill>
                <a:latin typeface="Tw Cen MT" pitchFamily="34" charset="0"/>
              </a:rPr>
              <a:t> (</a:t>
            </a:r>
            <a:r>
              <a:rPr lang="it-IT" sz="2400" dirty="0" err="1" smtClean="0">
                <a:solidFill>
                  <a:srgbClr val="0000B0"/>
                </a:solidFill>
                <a:latin typeface="Tw Cen MT" pitchFamily="34" charset="0"/>
              </a:rPr>
              <a:t>see</a:t>
            </a:r>
            <a:r>
              <a:rPr lang="it-IT" sz="2400" dirty="0" smtClean="0">
                <a:solidFill>
                  <a:srgbClr val="0000B0"/>
                </a:solidFill>
                <a:latin typeface="Tw Cen MT" pitchFamily="34" charset="0"/>
              </a:rPr>
              <a:t> talk </a:t>
            </a:r>
            <a:r>
              <a:rPr lang="it-IT" sz="2400" dirty="0" err="1" smtClean="0">
                <a:solidFill>
                  <a:srgbClr val="0000B0"/>
                </a:solidFill>
                <a:latin typeface="Tw Cen MT" pitchFamily="34" charset="0"/>
              </a:rPr>
              <a:t>by</a:t>
            </a:r>
            <a:r>
              <a:rPr lang="it-IT" sz="2400" dirty="0" smtClean="0">
                <a:solidFill>
                  <a:srgbClr val="0000B0"/>
                </a:solidFill>
                <a:latin typeface="Tw Cen MT" pitchFamily="34" charset="0"/>
              </a:rPr>
              <a:t> M. Lorenzini), </a:t>
            </a:r>
            <a:r>
              <a:rPr lang="it-IT" sz="2400" dirty="0" err="1" smtClean="0">
                <a:solidFill>
                  <a:srgbClr val="0000B0"/>
                </a:solidFill>
                <a:latin typeface="Tw Cen MT" pitchFamily="34" charset="0"/>
              </a:rPr>
              <a:t>silicon</a:t>
            </a:r>
            <a:r>
              <a:rPr lang="it-IT" sz="24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0000B0"/>
                </a:solidFill>
                <a:latin typeface="Tw Cen MT" pitchFamily="34" charset="0"/>
              </a:rPr>
              <a:t>substrates</a:t>
            </a:r>
            <a:endParaRPr lang="it-IT" sz="2400" dirty="0" smtClean="0">
              <a:solidFill>
                <a:srgbClr val="0000B0"/>
              </a:solidFill>
              <a:latin typeface="Tw Cen MT" pitchFamily="34" charset="0"/>
            </a:endParaRPr>
          </a:p>
          <a:p>
            <a:endParaRPr lang="it-IT" sz="1400" dirty="0" smtClean="0">
              <a:solidFill>
                <a:srgbClr val="0000B0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latin typeface="Tw Cen MT" pitchFamily="34" charset="0"/>
              </a:rPr>
              <a:t>Furnace</a:t>
            </a:r>
            <a:r>
              <a:rPr lang="it-IT" sz="24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latin typeface="Tw Cen MT" pitchFamily="34" charset="0"/>
              </a:rPr>
              <a:t>chamber</a:t>
            </a:r>
            <a:r>
              <a:rPr lang="it-IT" sz="24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latin typeface="Tw Cen MT" pitchFamily="34" charset="0"/>
              </a:rPr>
              <a:t>to</a:t>
            </a:r>
            <a:r>
              <a:rPr lang="it-IT" sz="24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latin typeface="Tw Cen MT" pitchFamily="34" charset="0"/>
              </a:rPr>
              <a:t>connect</a:t>
            </a:r>
            <a:r>
              <a:rPr lang="it-IT" sz="24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latin typeface="Tw Cen MT" pitchFamily="34" charset="0"/>
              </a:rPr>
              <a:t>to</a:t>
            </a:r>
            <a:r>
              <a:rPr lang="it-IT" sz="2400" dirty="0" smtClean="0">
                <a:solidFill>
                  <a:srgbClr val="C00000"/>
                </a:solidFill>
                <a:latin typeface="Tw Cen MT" pitchFamily="34" charset="0"/>
              </a:rPr>
              <a:t> XPS </a:t>
            </a:r>
            <a:r>
              <a:rPr lang="it-IT" sz="2400" dirty="0" err="1" smtClean="0">
                <a:solidFill>
                  <a:srgbClr val="C00000"/>
                </a:solidFill>
                <a:latin typeface="Tw Cen MT" pitchFamily="34" charset="0"/>
              </a:rPr>
              <a:t>machine</a:t>
            </a:r>
            <a:r>
              <a:rPr lang="it-IT" sz="2400" dirty="0" smtClean="0">
                <a:solidFill>
                  <a:srgbClr val="C00000"/>
                </a:solidFill>
                <a:latin typeface="Tw Cen MT" pitchFamily="34" charset="0"/>
              </a:rPr>
              <a:t>, </a:t>
            </a:r>
            <a:r>
              <a:rPr lang="it-IT" sz="2400" dirty="0" err="1" smtClean="0">
                <a:solidFill>
                  <a:srgbClr val="C00000"/>
                </a:solidFill>
                <a:latin typeface="Tw Cen MT" pitchFamily="34" charset="0"/>
              </a:rPr>
              <a:t>to</a:t>
            </a:r>
            <a:r>
              <a:rPr lang="it-IT" sz="24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latin typeface="Tw Cen MT" pitchFamily="34" charset="0"/>
              </a:rPr>
              <a:t>control</a:t>
            </a:r>
            <a:r>
              <a:rPr lang="it-IT" sz="24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latin typeface="Tw Cen MT" pitchFamily="34" charset="0"/>
              </a:rPr>
              <a:t>any</a:t>
            </a:r>
            <a:r>
              <a:rPr lang="it-IT" sz="24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latin typeface="Tw Cen MT" pitchFamily="34" charset="0"/>
              </a:rPr>
              <a:t>chemical</a:t>
            </a:r>
            <a:r>
              <a:rPr lang="it-IT" sz="24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latin typeface="Tw Cen MT" pitchFamily="34" charset="0"/>
              </a:rPr>
              <a:t>structure</a:t>
            </a:r>
            <a:r>
              <a:rPr lang="it-IT" sz="24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latin typeface="Tw Cen MT" pitchFamily="34" charset="0"/>
              </a:rPr>
              <a:t>changes</a:t>
            </a:r>
            <a:r>
              <a:rPr lang="it-IT" sz="24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latin typeface="Tw Cen MT" pitchFamily="34" charset="0"/>
              </a:rPr>
              <a:t>during</a:t>
            </a:r>
            <a:r>
              <a:rPr lang="it-IT" sz="2400" dirty="0" smtClean="0">
                <a:solidFill>
                  <a:srgbClr val="C00000"/>
                </a:solidFill>
                <a:latin typeface="Tw Cen MT" pitchFamily="34" charset="0"/>
              </a:rPr>
              <a:t> the </a:t>
            </a:r>
            <a:r>
              <a:rPr lang="it-IT" sz="2400" dirty="0" err="1" smtClean="0">
                <a:solidFill>
                  <a:srgbClr val="C00000"/>
                </a:solidFill>
                <a:latin typeface="Tw Cen MT" pitchFamily="34" charset="0"/>
              </a:rPr>
              <a:t>heat</a:t>
            </a:r>
            <a:r>
              <a:rPr lang="it-IT" sz="2400" dirty="0" smtClean="0">
                <a:solidFill>
                  <a:srgbClr val="C00000"/>
                </a:solidFill>
                <a:latin typeface="Tw Cen MT" pitchFamily="34" charset="0"/>
              </a:rPr>
              <a:t> treatment</a:t>
            </a:r>
          </a:p>
          <a:p>
            <a:endParaRPr lang="it-IT" sz="1400" dirty="0" smtClean="0">
              <a:solidFill>
                <a:srgbClr val="C00000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DE5A00"/>
                </a:solidFill>
                <a:latin typeface="Tw Cen MT" pitchFamily="34" charset="0"/>
              </a:rPr>
              <a:t>Possibility</a:t>
            </a:r>
            <a:r>
              <a:rPr lang="it-IT" sz="2400" dirty="0" smtClean="0">
                <a:solidFill>
                  <a:srgbClr val="DE5A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DE5A00"/>
                </a:solidFill>
                <a:latin typeface="Tw Cen MT" pitchFamily="34" charset="0"/>
              </a:rPr>
              <a:t>to</a:t>
            </a:r>
            <a:r>
              <a:rPr lang="it-IT" sz="2400" dirty="0" smtClean="0">
                <a:solidFill>
                  <a:srgbClr val="DE5A00"/>
                </a:solidFill>
                <a:latin typeface="Tw Cen MT" pitchFamily="34" charset="0"/>
              </a:rPr>
              <a:t> introduce a </a:t>
            </a:r>
            <a:r>
              <a:rPr lang="it-IT" sz="2400" dirty="0" err="1" smtClean="0">
                <a:solidFill>
                  <a:srgbClr val="DE5A00"/>
                </a:solidFill>
                <a:latin typeface="Tw Cen MT" pitchFamily="34" charset="0"/>
              </a:rPr>
              <a:t>small</a:t>
            </a:r>
            <a:r>
              <a:rPr lang="it-IT" sz="2400" dirty="0" smtClean="0">
                <a:solidFill>
                  <a:srgbClr val="DE5A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DE5A00"/>
                </a:solidFill>
                <a:latin typeface="Tw Cen MT" pitchFamily="34" charset="0"/>
              </a:rPr>
              <a:t>cryostat</a:t>
            </a:r>
            <a:r>
              <a:rPr lang="it-IT" sz="2400" dirty="0" smtClean="0">
                <a:solidFill>
                  <a:srgbClr val="DE5A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DE5A00"/>
                </a:solidFill>
                <a:latin typeface="Tw Cen MT" pitchFamily="34" charset="0"/>
              </a:rPr>
              <a:t>to</a:t>
            </a:r>
            <a:r>
              <a:rPr lang="it-IT" sz="2400" dirty="0" smtClean="0">
                <a:solidFill>
                  <a:srgbClr val="DE5A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DE5A00"/>
                </a:solidFill>
                <a:latin typeface="Tw Cen MT" pitchFamily="34" charset="0"/>
              </a:rPr>
              <a:t>cool</a:t>
            </a:r>
            <a:r>
              <a:rPr lang="it-IT" sz="2400" dirty="0" smtClean="0">
                <a:solidFill>
                  <a:srgbClr val="DE5A00"/>
                </a:solidFill>
                <a:latin typeface="Tw Cen MT" pitchFamily="34" charset="0"/>
              </a:rPr>
              <a:t> the sample </a:t>
            </a:r>
            <a:r>
              <a:rPr lang="it-IT" sz="2400" dirty="0" err="1" smtClean="0">
                <a:solidFill>
                  <a:srgbClr val="DE5A00"/>
                </a:solidFill>
                <a:latin typeface="Tw Cen MT" pitchFamily="34" charset="0"/>
              </a:rPr>
              <a:t>during</a:t>
            </a:r>
            <a:r>
              <a:rPr lang="it-IT" sz="2400" dirty="0" smtClean="0">
                <a:solidFill>
                  <a:srgbClr val="DE5A00"/>
                </a:solidFill>
                <a:latin typeface="Tw Cen MT" pitchFamily="34" charset="0"/>
              </a:rPr>
              <a:t> SE </a:t>
            </a:r>
            <a:r>
              <a:rPr lang="it-IT" sz="2400" dirty="0" err="1" smtClean="0">
                <a:solidFill>
                  <a:srgbClr val="DE5A00"/>
                </a:solidFill>
                <a:latin typeface="Tw Cen MT" pitchFamily="34" charset="0"/>
              </a:rPr>
              <a:t>analysis</a:t>
            </a:r>
            <a:r>
              <a:rPr lang="it-IT" sz="2400" dirty="0" smtClean="0">
                <a:solidFill>
                  <a:srgbClr val="DE5A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DE5A00"/>
                </a:solidFill>
                <a:latin typeface="Tw Cen MT" pitchFamily="34" charset="0"/>
              </a:rPr>
              <a:t>to</a:t>
            </a:r>
            <a:r>
              <a:rPr lang="it-IT" sz="2400" dirty="0" smtClean="0">
                <a:solidFill>
                  <a:srgbClr val="DE5A00"/>
                </a:solidFill>
                <a:latin typeface="Tw Cen MT" pitchFamily="34" charset="0"/>
              </a:rPr>
              <a:t> investigate </a:t>
            </a:r>
            <a:r>
              <a:rPr lang="it-IT" sz="2400" dirty="0" err="1" smtClean="0">
                <a:solidFill>
                  <a:srgbClr val="DE5A00"/>
                </a:solidFill>
                <a:latin typeface="Tw Cen MT" pitchFamily="34" charset="0"/>
              </a:rPr>
              <a:t>optical</a:t>
            </a:r>
            <a:r>
              <a:rPr lang="it-IT" sz="2400" dirty="0" smtClean="0">
                <a:solidFill>
                  <a:srgbClr val="DE5A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DE5A00"/>
                </a:solidFill>
                <a:latin typeface="Tw Cen MT" pitchFamily="34" charset="0"/>
              </a:rPr>
              <a:t>properties</a:t>
            </a:r>
            <a:r>
              <a:rPr lang="it-IT" sz="2400" dirty="0" smtClean="0">
                <a:solidFill>
                  <a:srgbClr val="DE5A00"/>
                </a:solidFill>
                <a:latin typeface="Tw Cen MT" pitchFamily="34" charset="0"/>
              </a:rPr>
              <a:t> at low temperature</a:t>
            </a:r>
          </a:p>
          <a:p>
            <a:endParaRPr lang="en-GB" sz="1400" dirty="0" smtClean="0">
              <a:solidFill>
                <a:srgbClr val="C00000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006600"/>
                </a:solidFill>
                <a:latin typeface="Tw Cen MT" pitchFamily="34" charset="0"/>
              </a:rPr>
              <a:t>Introduction</a:t>
            </a:r>
            <a:r>
              <a:rPr lang="it-IT" sz="2400" dirty="0" smtClean="0">
                <a:solidFill>
                  <a:srgbClr val="0066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006600"/>
                </a:solidFill>
                <a:latin typeface="Tw Cen MT" pitchFamily="34" charset="0"/>
              </a:rPr>
              <a:t>of</a:t>
            </a:r>
            <a:r>
              <a:rPr lang="it-IT" sz="2400" dirty="0" smtClean="0">
                <a:solidFill>
                  <a:srgbClr val="006600"/>
                </a:solidFill>
                <a:latin typeface="Tw Cen MT" pitchFamily="34" charset="0"/>
              </a:rPr>
              <a:t> the </a:t>
            </a:r>
            <a:r>
              <a:rPr lang="it-IT" sz="2400" dirty="0" err="1" smtClean="0">
                <a:solidFill>
                  <a:srgbClr val="006600"/>
                </a:solidFill>
                <a:latin typeface="Tw Cen MT" pitchFamily="34" charset="0"/>
              </a:rPr>
              <a:t>possibility</a:t>
            </a:r>
            <a:r>
              <a:rPr lang="it-IT" sz="2400" dirty="0" smtClean="0">
                <a:solidFill>
                  <a:srgbClr val="00660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006600"/>
                </a:solidFill>
                <a:latin typeface="Tw Cen MT" pitchFamily="34" charset="0"/>
              </a:rPr>
              <a:t>to</a:t>
            </a:r>
            <a:r>
              <a:rPr lang="it-IT" sz="2400" dirty="0" smtClean="0">
                <a:solidFill>
                  <a:srgbClr val="006600"/>
                </a:solidFill>
                <a:latin typeface="Tw Cen MT" pitchFamily="34" charset="0"/>
              </a:rPr>
              <a:t> do </a:t>
            </a:r>
            <a:r>
              <a:rPr lang="it-IT" sz="2400" dirty="0" err="1" smtClean="0">
                <a:solidFill>
                  <a:srgbClr val="006600"/>
                </a:solidFill>
                <a:latin typeface="Tw Cen MT" pitchFamily="34" charset="0"/>
              </a:rPr>
              <a:t>annealing</a:t>
            </a:r>
            <a:r>
              <a:rPr lang="it-IT" sz="2400" dirty="0" smtClean="0">
                <a:solidFill>
                  <a:srgbClr val="006600"/>
                </a:solidFill>
                <a:latin typeface="Tw Cen MT" pitchFamily="34" charset="0"/>
              </a:rPr>
              <a:t> in a </a:t>
            </a:r>
            <a:r>
              <a:rPr lang="it-IT" sz="2400" dirty="0" err="1" smtClean="0">
                <a:solidFill>
                  <a:srgbClr val="006600"/>
                </a:solidFill>
                <a:latin typeface="Tw Cen MT" pitchFamily="34" charset="0"/>
              </a:rPr>
              <a:t>controlled</a:t>
            </a:r>
            <a:r>
              <a:rPr lang="it-IT" sz="2400" dirty="0" smtClean="0">
                <a:solidFill>
                  <a:srgbClr val="006600"/>
                </a:solidFill>
                <a:latin typeface="Tw Cen MT" pitchFamily="34" charset="0"/>
              </a:rPr>
              <a:t> atmosphere (e.g. N2)</a:t>
            </a:r>
          </a:p>
          <a:p>
            <a:pPr>
              <a:buFont typeface="Wingdings" pitchFamily="2" charset="2"/>
              <a:buChar char="ü"/>
            </a:pPr>
            <a:endParaRPr lang="it-IT" sz="1400" dirty="0" smtClean="0">
              <a:solidFill>
                <a:srgbClr val="006600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481F67"/>
                </a:solidFill>
                <a:latin typeface="Tw Cen MT" pitchFamily="34" charset="0"/>
              </a:rPr>
              <a:t>Correlation</a:t>
            </a:r>
            <a:r>
              <a:rPr lang="it-IT" sz="2400" dirty="0" smtClean="0">
                <a:solidFill>
                  <a:srgbClr val="481F67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481F67"/>
                </a:solidFill>
                <a:latin typeface="Tw Cen MT" pitchFamily="34" charset="0"/>
              </a:rPr>
              <a:t>with</a:t>
            </a:r>
            <a:r>
              <a:rPr lang="it-IT" sz="2400" dirty="0" smtClean="0">
                <a:solidFill>
                  <a:srgbClr val="481F67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481F67"/>
                </a:solidFill>
                <a:latin typeface="Tw Cen MT" pitchFamily="34" charset="0"/>
              </a:rPr>
              <a:t>structural</a:t>
            </a:r>
            <a:r>
              <a:rPr lang="it-IT" sz="2400" dirty="0" smtClean="0">
                <a:solidFill>
                  <a:srgbClr val="481F67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481F67"/>
                </a:solidFill>
                <a:latin typeface="Tw Cen MT" pitchFamily="34" charset="0"/>
              </a:rPr>
              <a:t>properties</a:t>
            </a:r>
            <a:endParaRPr lang="it-IT" sz="2400" dirty="0" smtClean="0">
              <a:solidFill>
                <a:srgbClr val="481F67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EXAFS</a:t>
            </a:r>
            <a:endParaRPr lang="en-GB" sz="4800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357298"/>
            <a:ext cx="91440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42844" y="207167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This powerful technique for probing the local structure . It gives information on the number and chemical identities of near </a:t>
            </a:r>
            <a:r>
              <a:rPr lang="en-US" dirty="0" err="1" smtClean="0">
                <a:latin typeface="Tw Cen MT" pitchFamily="34" charset="0"/>
              </a:rPr>
              <a:t>neighbours</a:t>
            </a:r>
            <a:r>
              <a:rPr lang="en-US" dirty="0" smtClean="0">
                <a:latin typeface="Tw Cen MT" pitchFamily="34" charset="0"/>
              </a:rPr>
              <a:t> and the average </a:t>
            </a:r>
            <a:r>
              <a:rPr lang="en-US" dirty="0" err="1" smtClean="0">
                <a:latin typeface="Tw Cen MT" pitchFamily="34" charset="0"/>
              </a:rPr>
              <a:t>interatomic</a:t>
            </a:r>
            <a:r>
              <a:rPr lang="en-US" dirty="0" smtClean="0">
                <a:latin typeface="Tw Cen MT" pitchFamily="34" charset="0"/>
              </a:rPr>
              <a:t> distances  up to 5-6 Å</a:t>
            </a:r>
            <a:endParaRPr lang="en-GB" dirty="0" smtClean="0">
              <a:latin typeface="Tw Cen MT" pitchFamily="34" charset="0"/>
            </a:endParaRPr>
          </a:p>
          <a:p>
            <a:endParaRPr lang="en-GB" dirty="0">
              <a:latin typeface="Tw Cen MT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143372" y="435769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The X-ray source is  </a:t>
            </a:r>
            <a:r>
              <a:rPr lang="en-US" dirty="0" smtClean="0">
                <a:solidFill>
                  <a:srgbClr val="C00000"/>
                </a:solidFill>
                <a:latin typeface="Tw Cen MT" pitchFamily="34" charset="0"/>
              </a:rPr>
              <a:t>synchrotron radiation, </a:t>
            </a:r>
            <a:r>
              <a:rPr lang="en-US" dirty="0" smtClean="0">
                <a:latin typeface="Tw Cen MT" pitchFamily="34" charset="0"/>
              </a:rPr>
              <a:t>allowing the EXAFS technique to be used  for atoms in any aggregation state (solid,</a:t>
            </a:r>
          </a:p>
          <a:p>
            <a:r>
              <a:rPr lang="en-US" dirty="0" smtClean="0">
                <a:latin typeface="Tw Cen MT" pitchFamily="34" charset="0"/>
              </a:rPr>
              <a:t>liquid or gas) in all kinds of environment: crystalline solids, glasses, amorphous phases, liquids and solutions. </a:t>
            </a:r>
            <a:endParaRPr lang="it-IT" dirty="0">
              <a:latin typeface="Tw Cen MT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500438"/>
            <a:ext cx="3726761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285720" y="1643050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>
                <a:solidFill>
                  <a:srgbClr val="002060"/>
                </a:solidFill>
                <a:latin typeface="Tw Cen MT" pitchFamily="34" charset="0"/>
              </a:rPr>
              <a:t>Extended</a:t>
            </a:r>
            <a:r>
              <a:rPr lang="it-IT" sz="24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latin typeface="Tw Cen MT" pitchFamily="34" charset="0"/>
              </a:rPr>
              <a:t>X-ray</a:t>
            </a:r>
            <a:r>
              <a:rPr lang="it-IT" sz="24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latin typeface="Tw Cen MT" pitchFamily="34" charset="0"/>
              </a:rPr>
              <a:t>absorption</a:t>
            </a:r>
            <a:r>
              <a:rPr lang="it-IT" sz="2400" dirty="0" smtClean="0">
                <a:solidFill>
                  <a:srgbClr val="002060"/>
                </a:solidFill>
                <a:latin typeface="Tw Cen MT" pitchFamily="34" charset="0"/>
              </a:rPr>
              <a:t> ﬁne </a:t>
            </a:r>
            <a:r>
              <a:rPr lang="it-IT" sz="2400" dirty="0" err="1" smtClean="0">
                <a:solidFill>
                  <a:srgbClr val="002060"/>
                </a:solidFill>
                <a:latin typeface="Tw Cen MT" pitchFamily="34" charset="0"/>
              </a:rPr>
              <a:t>structure</a:t>
            </a:r>
            <a:r>
              <a:rPr lang="it-IT" sz="24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latin typeface="Tw Cen MT" pitchFamily="34" charset="0"/>
              </a:rPr>
              <a:t>spectroscopy</a:t>
            </a:r>
            <a:endParaRPr lang="it-IT" sz="2400" dirty="0">
              <a:solidFill>
                <a:srgbClr val="002060"/>
              </a:solidFill>
              <a:latin typeface="Tw Cen MT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643314"/>
            <a:ext cx="18764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647955"/>
            <a:ext cx="1628775" cy="14954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16" name="Connettore 2 15"/>
          <p:cNvCxnSpPr/>
          <p:nvPr/>
        </p:nvCxnSpPr>
        <p:spPr>
          <a:xfrm rot="10800000">
            <a:off x="1500166" y="5429264"/>
            <a:ext cx="1571636" cy="142876"/>
          </a:xfrm>
          <a:prstGeom prst="straightConnector1">
            <a:avLst/>
          </a:prstGeom>
          <a:ln w="28575">
            <a:solidFill>
              <a:srgbClr val="0000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 rot="324902">
            <a:off x="1230223" y="5098610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00B0"/>
                </a:solidFill>
                <a:latin typeface="Tw Cen MT" pitchFamily="34" charset="0"/>
              </a:rPr>
              <a:t>Threshold</a:t>
            </a:r>
            <a:r>
              <a:rPr lang="it-IT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dirty="0" err="1" smtClean="0">
                <a:solidFill>
                  <a:srgbClr val="0000B0"/>
                </a:solidFill>
                <a:latin typeface="Tw Cen MT" pitchFamily="34" charset="0"/>
              </a:rPr>
              <a:t>behaviour</a:t>
            </a:r>
            <a:r>
              <a:rPr lang="it-IT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endParaRPr lang="en-GB" dirty="0">
              <a:solidFill>
                <a:srgbClr val="0000B0"/>
              </a:solidFill>
              <a:latin typeface="Tw Cen MT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 rot="16200000">
            <a:off x="-1022490" y="4665772"/>
            <a:ext cx="270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B0"/>
                </a:solidFill>
                <a:latin typeface="Tw Cen MT" pitchFamily="34" charset="0"/>
              </a:rPr>
              <a:t>ABSORPTION</a:t>
            </a:r>
            <a:endParaRPr lang="en-GB" dirty="0">
              <a:solidFill>
                <a:srgbClr val="0000B0"/>
              </a:solidFill>
              <a:latin typeface="Tw Cen MT" pitchFamily="34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1714480" y="2643182"/>
            <a:ext cx="3929090" cy="16478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2000232" y="4143380"/>
            <a:ext cx="3643338" cy="3571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2000232" y="5286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7286644" y="2571744"/>
            <a:ext cx="1857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rgbClr val="C00000"/>
                </a:solidFill>
                <a:latin typeface="Tw Cen MT" pitchFamily="34" charset="0"/>
              </a:rPr>
              <a:t>interference</a:t>
            </a:r>
            <a:r>
              <a:rPr lang="it-IT" sz="16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  <a:latin typeface="Tw Cen MT" pitchFamily="34" charset="0"/>
              </a:rPr>
              <a:t>between</a:t>
            </a:r>
            <a:r>
              <a:rPr lang="it-IT" sz="16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  <a:latin typeface="Tw Cen MT" pitchFamily="34" charset="0"/>
              </a:rPr>
              <a:t>scattered</a:t>
            </a:r>
            <a:r>
              <a:rPr lang="it-IT" sz="16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  <a:latin typeface="Tw Cen MT" pitchFamily="34" charset="0"/>
              </a:rPr>
              <a:t>photons</a:t>
            </a:r>
            <a:r>
              <a:rPr lang="it-IT" sz="1600" dirty="0" smtClean="0">
                <a:solidFill>
                  <a:srgbClr val="C00000"/>
                </a:solidFill>
                <a:latin typeface="Tw Cen MT" pitchFamily="34" charset="0"/>
              </a:rPr>
              <a:t> and  </a:t>
            </a:r>
            <a:r>
              <a:rPr lang="it-IT" sz="1600" dirty="0" err="1" smtClean="0">
                <a:solidFill>
                  <a:srgbClr val="C00000"/>
                </a:solidFill>
                <a:latin typeface="Tw Cen MT" pitchFamily="34" charset="0"/>
              </a:rPr>
              <a:t>photons</a:t>
            </a:r>
            <a:r>
              <a:rPr lang="it-IT" sz="16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  <a:latin typeface="Tw Cen MT" pitchFamily="34" charset="0"/>
              </a:rPr>
              <a:t>reflected</a:t>
            </a:r>
            <a:r>
              <a:rPr lang="it-IT" sz="16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  <a:latin typeface="Tw Cen MT" pitchFamily="34" charset="0"/>
              </a:rPr>
              <a:t>by</a:t>
            </a:r>
            <a:r>
              <a:rPr lang="it-IT" sz="16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  <a:latin typeface="Tw Cen MT" pitchFamily="34" charset="0"/>
              </a:rPr>
              <a:t>neighbouring</a:t>
            </a:r>
            <a:r>
              <a:rPr lang="it-IT" sz="16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  <a:latin typeface="Tw Cen MT" pitchFamily="34" charset="0"/>
              </a:rPr>
              <a:t>sites</a:t>
            </a:r>
            <a:endParaRPr lang="en-GB" sz="1600" dirty="0">
              <a:solidFill>
                <a:srgbClr val="C00000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0" y="1285860"/>
            <a:ext cx="91440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Conclusion</a:t>
            </a:r>
            <a:endParaRPr lang="en-GB" sz="4800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42910" y="1568785"/>
            <a:ext cx="7715304" cy="4493538"/>
          </a:xfrm>
          <a:prstGeom prst="rect">
            <a:avLst/>
          </a:prstGeom>
          <a:solidFill>
            <a:srgbClr val="CCFF99">
              <a:alpha val="3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2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3200" dirty="0" smtClean="0">
                <a:solidFill>
                  <a:srgbClr val="C00000"/>
                </a:solidFill>
                <a:latin typeface="Tw Cen MT" pitchFamily="34" charset="0"/>
              </a:rPr>
              <a:t>A </a:t>
            </a:r>
            <a:r>
              <a:rPr lang="it-IT" sz="3200" dirty="0" err="1" smtClean="0">
                <a:solidFill>
                  <a:srgbClr val="C00000"/>
                </a:solidFill>
                <a:latin typeface="Tw Cen MT" pitchFamily="34" charset="0"/>
              </a:rPr>
              <a:t>multi-technique</a:t>
            </a:r>
            <a:r>
              <a:rPr lang="it-IT" sz="32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3200" dirty="0" err="1" smtClean="0">
                <a:solidFill>
                  <a:srgbClr val="C00000"/>
                </a:solidFill>
                <a:latin typeface="Tw Cen MT" pitchFamily="34" charset="0"/>
              </a:rPr>
              <a:t>approach</a:t>
            </a:r>
            <a:r>
              <a:rPr lang="it-IT" sz="3200" dirty="0" smtClean="0">
                <a:solidFill>
                  <a:srgbClr val="C00000"/>
                </a:solidFill>
                <a:latin typeface="Tw Cen MT" pitchFamily="34" charset="0"/>
              </a:rPr>
              <a:t> (</a:t>
            </a:r>
            <a:r>
              <a:rPr lang="it-IT" sz="3200" dirty="0" err="1" smtClean="0">
                <a:solidFill>
                  <a:srgbClr val="C00000"/>
                </a:solidFill>
                <a:latin typeface="Tw Cen MT" pitchFamily="34" charset="0"/>
              </a:rPr>
              <a:t>CoaCh</a:t>
            </a:r>
            <a:r>
              <a:rPr lang="it-IT" sz="3200" dirty="0" smtClean="0">
                <a:solidFill>
                  <a:srgbClr val="C00000"/>
                </a:solidFill>
                <a:latin typeface="Tw Cen MT" pitchFamily="34" charset="0"/>
              </a:rPr>
              <a:t> project) on </a:t>
            </a:r>
            <a:r>
              <a:rPr lang="it-IT" sz="3200" dirty="0" err="1" smtClean="0">
                <a:solidFill>
                  <a:srgbClr val="C00000"/>
                </a:solidFill>
                <a:latin typeface="Tw Cen MT" pitchFamily="34" charset="0"/>
              </a:rPr>
              <a:t>coating</a:t>
            </a:r>
            <a:r>
              <a:rPr lang="it-IT" sz="32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3200" dirty="0" err="1" smtClean="0">
                <a:solidFill>
                  <a:srgbClr val="C00000"/>
                </a:solidFill>
                <a:latin typeface="Tw Cen MT" pitchFamily="34" charset="0"/>
              </a:rPr>
              <a:t>thermal</a:t>
            </a:r>
            <a:r>
              <a:rPr lang="it-IT" sz="32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3200" dirty="0" err="1" smtClean="0">
                <a:solidFill>
                  <a:srgbClr val="C00000"/>
                </a:solidFill>
                <a:latin typeface="Tw Cen MT" pitchFamily="34" charset="0"/>
              </a:rPr>
              <a:t>noise</a:t>
            </a:r>
            <a:r>
              <a:rPr lang="it-IT" sz="32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3200" dirty="0" err="1" smtClean="0">
                <a:solidFill>
                  <a:srgbClr val="C00000"/>
                </a:solidFill>
                <a:latin typeface="Tw Cen MT" pitchFamily="34" charset="0"/>
              </a:rPr>
              <a:t>problem</a:t>
            </a:r>
            <a:r>
              <a:rPr lang="it-IT" sz="32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3200" dirty="0" err="1" smtClean="0">
                <a:solidFill>
                  <a:srgbClr val="C00000"/>
                </a:solidFill>
                <a:latin typeface="Tw Cen MT" pitchFamily="34" charset="0"/>
              </a:rPr>
              <a:t>is</a:t>
            </a:r>
            <a:r>
              <a:rPr lang="it-IT" sz="32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3200" dirty="0" err="1" smtClean="0">
                <a:solidFill>
                  <a:srgbClr val="C00000"/>
                </a:solidFill>
                <a:latin typeface="Tw Cen MT" pitchFamily="34" charset="0"/>
              </a:rPr>
              <a:t>on-going</a:t>
            </a:r>
            <a:r>
              <a:rPr lang="it-IT" sz="32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it-IT" sz="3200" dirty="0" err="1" smtClean="0">
                <a:solidFill>
                  <a:srgbClr val="C00000"/>
                </a:solidFill>
                <a:latin typeface="Tw Cen MT" pitchFamily="34" charset="0"/>
              </a:rPr>
              <a:t>for</a:t>
            </a:r>
            <a:r>
              <a:rPr lang="it-IT" sz="3200" dirty="0" smtClean="0">
                <a:solidFill>
                  <a:srgbClr val="C00000"/>
                </a:solidFill>
                <a:latin typeface="Tw Cen MT" pitchFamily="34" charset="0"/>
              </a:rPr>
              <a:t> 2</a:t>
            </a:r>
            <a:r>
              <a:rPr lang="it-IT" sz="3200" baseline="30000" dirty="0" smtClean="0">
                <a:solidFill>
                  <a:srgbClr val="C00000"/>
                </a:solidFill>
                <a:latin typeface="Tw Cen MT" pitchFamily="34" charset="0"/>
              </a:rPr>
              <a:t>nd</a:t>
            </a:r>
            <a:r>
              <a:rPr lang="it-IT" sz="3200" dirty="0" smtClean="0">
                <a:solidFill>
                  <a:srgbClr val="C00000"/>
                </a:solidFill>
                <a:latin typeface="Tw Cen MT" pitchFamily="34" charset="0"/>
              </a:rPr>
              <a:t> and 3</a:t>
            </a:r>
            <a:r>
              <a:rPr lang="it-IT" sz="3200" baseline="30000" dirty="0" smtClean="0">
                <a:solidFill>
                  <a:srgbClr val="C00000"/>
                </a:solidFill>
                <a:latin typeface="Tw Cen MT" pitchFamily="34" charset="0"/>
              </a:rPr>
              <a:t>rd</a:t>
            </a:r>
            <a:r>
              <a:rPr lang="it-IT" sz="3200" dirty="0" smtClean="0">
                <a:solidFill>
                  <a:srgbClr val="C00000"/>
                </a:solidFill>
                <a:latin typeface="Tw Cen MT" pitchFamily="34" charset="0"/>
              </a:rPr>
              <a:t> generation </a:t>
            </a:r>
            <a:r>
              <a:rPr lang="it-IT" sz="3200" dirty="0" err="1" smtClean="0">
                <a:solidFill>
                  <a:srgbClr val="C00000"/>
                </a:solidFill>
                <a:latin typeface="Tw Cen MT" pitchFamily="34" charset="0"/>
              </a:rPr>
              <a:t>of</a:t>
            </a:r>
            <a:r>
              <a:rPr lang="it-IT" sz="3200" dirty="0" smtClean="0">
                <a:solidFill>
                  <a:srgbClr val="C00000"/>
                </a:solidFill>
                <a:latin typeface="Tw Cen MT" pitchFamily="34" charset="0"/>
              </a:rPr>
              <a:t> GW </a:t>
            </a:r>
            <a:r>
              <a:rPr lang="it-IT" sz="3200" dirty="0" err="1" smtClean="0">
                <a:solidFill>
                  <a:srgbClr val="C00000"/>
                </a:solidFill>
                <a:latin typeface="Tw Cen MT" pitchFamily="34" charset="0"/>
              </a:rPr>
              <a:t>detectors</a:t>
            </a:r>
            <a:endParaRPr lang="it-IT" sz="3200" dirty="0" smtClean="0">
              <a:solidFill>
                <a:srgbClr val="C00000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t-IT" sz="1100" dirty="0" smtClean="0">
              <a:solidFill>
                <a:srgbClr val="002060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t-IT" sz="1100" dirty="0" smtClean="0">
              <a:solidFill>
                <a:srgbClr val="002060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it-IT" sz="3100" dirty="0" smtClean="0">
                <a:solidFill>
                  <a:srgbClr val="002060"/>
                </a:solidFill>
                <a:latin typeface="Tw Cen MT" pitchFamily="34" charset="0"/>
              </a:rPr>
              <a:t> First </a:t>
            </a:r>
            <a:r>
              <a:rPr lang="it-IT" sz="3100" dirty="0" err="1" smtClean="0">
                <a:solidFill>
                  <a:srgbClr val="002060"/>
                </a:solidFill>
                <a:latin typeface="Tw Cen MT" pitchFamily="34" charset="0"/>
              </a:rPr>
              <a:t>preliminary</a:t>
            </a:r>
            <a:r>
              <a:rPr lang="it-IT" sz="31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rgbClr val="002060"/>
                </a:solidFill>
                <a:latin typeface="Tw Cen MT" pitchFamily="34" charset="0"/>
              </a:rPr>
              <a:t>results</a:t>
            </a:r>
            <a:r>
              <a:rPr lang="it-IT" sz="3100" dirty="0" smtClean="0">
                <a:solidFill>
                  <a:srgbClr val="002060"/>
                </a:solidFill>
                <a:latin typeface="Tw Cen MT" pitchFamily="34" charset="0"/>
              </a:rPr>
              <a:t> can </a:t>
            </a:r>
            <a:r>
              <a:rPr lang="it-IT" sz="3100" dirty="0" err="1" smtClean="0">
                <a:solidFill>
                  <a:srgbClr val="002060"/>
                </a:solidFill>
                <a:latin typeface="Tw Cen MT" pitchFamily="34" charset="0"/>
              </a:rPr>
              <a:t>be</a:t>
            </a:r>
            <a:r>
              <a:rPr lang="it-IT" sz="31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rgbClr val="002060"/>
                </a:solidFill>
                <a:latin typeface="Tw Cen MT" pitchFamily="34" charset="0"/>
              </a:rPr>
              <a:t>useful</a:t>
            </a:r>
            <a:r>
              <a:rPr lang="it-IT" sz="31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rgbClr val="002060"/>
                </a:solidFill>
                <a:latin typeface="Tw Cen MT" pitchFamily="34" charset="0"/>
              </a:rPr>
              <a:t>to</a:t>
            </a:r>
            <a:r>
              <a:rPr lang="it-IT" sz="31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rgbClr val="002060"/>
                </a:solidFill>
                <a:latin typeface="Tw Cen MT" pitchFamily="34" charset="0"/>
              </a:rPr>
              <a:t>understand</a:t>
            </a:r>
            <a:r>
              <a:rPr lang="it-IT" sz="31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rgbClr val="002060"/>
                </a:solidFill>
                <a:latin typeface="Tw Cen MT" pitchFamily="34" charset="0"/>
              </a:rPr>
              <a:t>which</a:t>
            </a:r>
            <a:r>
              <a:rPr lang="it-IT" sz="31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rgbClr val="002060"/>
                </a:solidFill>
                <a:latin typeface="Tw Cen MT" pitchFamily="34" charset="0"/>
              </a:rPr>
              <a:t>properties</a:t>
            </a:r>
            <a:r>
              <a:rPr lang="it-IT" sz="31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rgbClr val="002060"/>
                </a:solidFill>
                <a:latin typeface="Tw Cen MT" pitchFamily="34" charset="0"/>
              </a:rPr>
              <a:t>to</a:t>
            </a:r>
            <a:r>
              <a:rPr lang="it-IT" sz="3100" dirty="0" smtClean="0">
                <a:solidFill>
                  <a:srgbClr val="002060"/>
                </a:solidFill>
                <a:latin typeface="Tw Cen MT" pitchFamily="34" charset="0"/>
              </a:rPr>
              <a:t> correlate and </a:t>
            </a:r>
            <a:r>
              <a:rPr lang="it-IT" sz="3100" dirty="0" err="1" smtClean="0">
                <a:solidFill>
                  <a:srgbClr val="002060"/>
                </a:solidFill>
                <a:latin typeface="Tw Cen MT" pitchFamily="34" charset="0"/>
              </a:rPr>
              <a:t>which</a:t>
            </a:r>
            <a:r>
              <a:rPr lang="it-IT" sz="31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rgbClr val="002060"/>
                </a:solidFill>
                <a:latin typeface="Tw Cen MT" pitchFamily="34" charset="0"/>
              </a:rPr>
              <a:t>analyses</a:t>
            </a:r>
            <a:r>
              <a:rPr lang="it-IT" sz="3100" dirty="0" smtClean="0">
                <a:solidFill>
                  <a:srgbClr val="002060"/>
                </a:solidFill>
                <a:latin typeface="Tw Cen MT" pitchFamily="34" charset="0"/>
              </a:rPr>
              <a:t> are </a:t>
            </a:r>
            <a:r>
              <a:rPr lang="it-IT" sz="3100" dirty="0" err="1" smtClean="0">
                <a:solidFill>
                  <a:srgbClr val="002060"/>
                </a:solidFill>
                <a:latin typeface="Tw Cen MT" pitchFamily="34" charset="0"/>
              </a:rPr>
              <a:t>needed</a:t>
            </a:r>
            <a:endParaRPr lang="it-IT" sz="3100" dirty="0" smtClean="0">
              <a:solidFill>
                <a:srgbClr val="002060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t-IT" sz="1100" dirty="0" smtClean="0">
              <a:solidFill>
                <a:srgbClr val="002060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sz="1100" dirty="0" smtClean="0">
              <a:solidFill>
                <a:srgbClr val="002060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it-IT" sz="31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rgbClr val="002060"/>
                </a:solidFill>
                <a:latin typeface="Tw Cen MT" pitchFamily="34" charset="0"/>
              </a:rPr>
              <a:t>Upgrades</a:t>
            </a:r>
            <a:r>
              <a:rPr lang="it-IT" sz="31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3100" dirty="0" err="1" smtClean="0">
                <a:solidFill>
                  <a:srgbClr val="002060"/>
                </a:solidFill>
                <a:latin typeface="Tw Cen MT" pitchFamily="34" charset="0"/>
              </a:rPr>
              <a:t>of</a:t>
            </a:r>
            <a:r>
              <a:rPr lang="it-IT" sz="3100" dirty="0" smtClean="0">
                <a:solidFill>
                  <a:srgbClr val="002060"/>
                </a:solidFill>
                <a:latin typeface="Tw Cen MT" pitchFamily="34" charset="0"/>
              </a:rPr>
              <a:t> set up are </a:t>
            </a:r>
            <a:r>
              <a:rPr lang="it-IT" sz="3100" dirty="0" err="1" smtClean="0">
                <a:solidFill>
                  <a:srgbClr val="002060"/>
                </a:solidFill>
                <a:latin typeface="Tw Cen MT" pitchFamily="34" charset="0"/>
              </a:rPr>
              <a:t>beginning</a:t>
            </a:r>
            <a:endParaRPr lang="it-IT" sz="3100" dirty="0" smtClean="0">
              <a:solidFill>
                <a:srgbClr val="002060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t-IT" sz="1100" dirty="0" smtClean="0">
              <a:solidFill>
                <a:srgbClr val="002060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t-IT" sz="1100" dirty="0" smtClean="0">
              <a:solidFill>
                <a:srgbClr val="002060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0" y="1285860"/>
            <a:ext cx="91440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043363" y="2663825"/>
            <a:ext cx="1814512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 cap="sq" algn="ctr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Modeling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6257925" y="2643188"/>
            <a:ext cx="1814513" cy="914400"/>
          </a:xfrm>
          <a:prstGeom prst="ellipse">
            <a:avLst/>
          </a:prstGeom>
          <a:solidFill>
            <a:srgbClr val="CC99FF"/>
          </a:solidFill>
          <a:ln w="38100" cap="sq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Hints for 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Production/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Post-production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6200000">
            <a:off x="3579812" y="3063876"/>
            <a:ext cx="485775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>
              <a:defRPr/>
            </a:pPr>
            <a:endParaRPr lang="en-GB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643063" y="5357813"/>
            <a:ext cx="1814512" cy="914400"/>
          </a:xfrm>
          <a:prstGeom prst="ellipse">
            <a:avLst/>
          </a:prstGeom>
          <a:solidFill>
            <a:srgbClr val="FFCC66"/>
          </a:solidFill>
          <a:ln w="38100" cap="sq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New samples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286000" y="5072063"/>
            <a:ext cx="485775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>
              <a:defRPr/>
            </a:pPr>
            <a:endParaRPr lang="en-GB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643063" y="1500188"/>
            <a:ext cx="1814512" cy="914400"/>
          </a:xfrm>
          <a:prstGeom prst="ellipse">
            <a:avLst/>
          </a:prstGeom>
          <a:solidFill>
            <a:srgbClr val="FFCC66"/>
          </a:solidFill>
          <a:ln w="38100" cap="sq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Single layer</a:t>
            </a:r>
          </a:p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sample set</a:t>
            </a: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1643063" y="2724150"/>
            <a:ext cx="1814512" cy="914400"/>
          </a:xfrm>
          <a:prstGeom prst="ellipse">
            <a:avLst/>
          </a:prstGeom>
          <a:solidFill>
            <a:srgbClr val="6B95C7"/>
          </a:solidFill>
          <a:ln w="38100" cap="sq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Characterization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316163" y="2454275"/>
            <a:ext cx="485775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>
              <a:defRPr/>
            </a:pPr>
            <a:endParaRPr lang="en-GB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2286000" y="3786188"/>
            <a:ext cx="485775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>
              <a:defRPr/>
            </a:pPr>
            <a:endParaRPr lang="en-GB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1614488" y="4071938"/>
            <a:ext cx="1814512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Modification/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alteration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 rot="16200000">
            <a:off x="-197644" y="3539332"/>
            <a:ext cx="2808287" cy="18732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90" y="10780"/>
                </a:moveTo>
                <a:cubicBezTo>
                  <a:pt x="19180" y="6154"/>
                  <a:pt x="15426" y="2409"/>
                  <a:pt x="10800" y="2409"/>
                </a:cubicBezTo>
                <a:cubicBezTo>
                  <a:pt x="6205" y="2408"/>
                  <a:pt x="2466" y="6103"/>
                  <a:pt x="2409" y="10697"/>
                </a:cubicBezTo>
                <a:lnTo>
                  <a:pt x="0" y="10667"/>
                </a:lnTo>
                <a:cubicBezTo>
                  <a:pt x="73" y="4754"/>
                  <a:pt x="4887" y="-1"/>
                  <a:pt x="10800" y="0"/>
                </a:cubicBezTo>
                <a:cubicBezTo>
                  <a:pt x="16755" y="0"/>
                  <a:pt x="21586" y="4820"/>
                  <a:pt x="21599" y="10775"/>
                </a:cubicBezTo>
                <a:lnTo>
                  <a:pt x="24299" y="10769"/>
                </a:lnTo>
                <a:lnTo>
                  <a:pt x="20404" y="14683"/>
                </a:lnTo>
                <a:lnTo>
                  <a:pt x="16490" y="10787"/>
                </a:lnTo>
                <a:lnTo>
                  <a:pt x="19190" y="10780"/>
                </a:lnTo>
                <a:close/>
              </a:path>
            </a:pathLst>
          </a:custGeom>
          <a:solidFill>
            <a:srgbClr val="FFFF00"/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>
              <a:defRPr/>
            </a:pPr>
            <a:endParaRPr lang="en-GB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 rot="16200000">
            <a:off x="5794375" y="2992438"/>
            <a:ext cx="485775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>
              <a:defRPr/>
            </a:pPr>
            <a:endParaRPr lang="en-GB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3571875" y="1576976"/>
            <a:ext cx="3929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Substrate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with a single layer of Ta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2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O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5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, crafted to enhance the layer characteristics and to be easily handled</a:t>
            </a:r>
            <a:endParaRPr lang="en-GB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4214810" y="2786058"/>
            <a:ext cx="3214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Mechanical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,  bulk, 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optical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,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surface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and interface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properties</a:t>
            </a:r>
            <a:endParaRPr lang="en-GB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3786188" y="4214818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Global alterations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:</a:t>
            </a:r>
          </a:p>
          <a:p>
            <a:pPr lvl="1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Thermal processing/annealing in vacuum or controlled atmosphere </a:t>
            </a:r>
          </a:p>
          <a:p>
            <a:pPr lvl="1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EM radiation exposure (X-rays, UV)</a:t>
            </a:r>
          </a:p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Local alterations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:</a:t>
            </a:r>
          </a:p>
          <a:p>
            <a:pPr lvl="1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Laser heating/damaging</a:t>
            </a:r>
          </a:p>
          <a:p>
            <a:pPr lvl="1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Ion implantation</a:t>
            </a:r>
          </a:p>
        </p:txBody>
      </p:sp>
      <p:sp>
        <p:nvSpPr>
          <p:cNvPr id="22" name="Titolo 2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  <a:cs typeface="Arial" pitchFamily="34" charset="0"/>
              </a:rPr>
              <a:t>The </a:t>
            </a:r>
            <a:r>
              <a:rPr lang="it-IT" sz="48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  <a:cs typeface="Arial" pitchFamily="34" charset="0"/>
              </a:rPr>
              <a:t>CoaCh</a:t>
            </a:r>
            <a:r>
              <a:rPr lang="it-IT" sz="48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  <a:cs typeface="Arial" pitchFamily="34" charset="0"/>
              </a:rPr>
              <a:t> project</a:t>
            </a:r>
            <a:endParaRPr lang="en-GB" sz="4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egnaposto data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24" name="Segnaposto numero diapositiva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25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/>
      <p:bldP spid="20" grpId="0"/>
      <p:bldP spid="20" grpId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0" y="1285860"/>
            <a:ext cx="91440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8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The </a:t>
            </a:r>
            <a:r>
              <a:rPr lang="it-IT" sz="48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CoaCh</a:t>
            </a:r>
            <a:r>
              <a:rPr lang="it-IT" sz="48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48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for</a:t>
            </a:r>
            <a:r>
              <a:rPr lang="it-IT" sz="48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the 3</a:t>
            </a:r>
            <a:r>
              <a:rPr lang="it-IT" sz="4800" baseline="300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rd</a:t>
            </a:r>
            <a:r>
              <a:rPr lang="it-IT" sz="48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 generation</a:t>
            </a:r>
            <a:endParaRPr lang="en-GB" sz="4800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pic>
        <p:nvPicPr>
          <p:cNvPr id="9" name="Picture 6" descr="45 cm alpha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65488"/>
            <a:ext cx="5848401" cy="4492470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00760" y="2428868"/>
            <a:ext cx="2786180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High </a:t>
            </a:r>
            <a:r>
              <a:rPr lang="fr-FR" dirty="0" err="1">
                <a:solidFill>
                  <a:schemeClr val="bg1"/>
                </a:solidFill>
              </a:rPr>
              <a:t>Brownian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Coating</a:t>
            </a:r>
            <a:r>
              <a:rPr lang="fr-FR" dirty="0">
                <a:solidFill>
                  <a:schemeClr val="bg1"/>
                </a:solidFill>
              </a:rPr>
              <a:t> Noise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886095" y="2172465"/>
            <a:ext cx="274523" cy="475514"/>
          </a:xfrm>
          <a:prstGeom prst="downArrow">
            <a:avLst>
              <a:gd name="adj1" fmla="val 50000"/>
              <a:gd name="adj2" fmla="val 43923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10074" y="1806675"/>
            <a:ext cx="1572820" cy="46166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200" b="1">
                <a:solidFill>
                  <a:schemeClr val="bg1"/>
                </a:solidFill>
              </a:rPr>
              <a:t>Higher Brownian Noise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786182" y="1814444"/>
            <a:ext cx="2178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Simulation </a:t>
            </a:r>
            <a:r>
              <a:rPr lang="fr-FR" sz="2000" b="1" dirty="0" err="1" smtClean="0">
                <a:solidFill>
                  <a:srgbClr val="002060"/>
                </a:solidFill>
              </a:rPr>
              <a:t>at</a:t>
            </a:r>
            <a:r>
              <a:rPr lang="fr-FR" sz="2000" b="1" dirty="0" smtClean="0">
                <a:solidFill>
                  <a:srgbClr val="002060"/>
                </a:solidFill>
              </a:rPr>
              <a:t> 18K 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143636" y="1988098"/>
            <a:ext cx="293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w Cen MT" pitchFamily="34" charset="0"/>
              </a:rPr>
              <a:t>see talk J. Franc or ET-021-09</a:t>
            </a:r>
            <a:endParaRPr lang="en-GB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Facilities</a:t>
            </a:r>
            <a:endParaRPr lang="en-GB" sz="4800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285860"/>
            <a:ext cx="91440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oup 172"/>
          <p:cNvGraphicFramePr>
            <a:graphicFrameLocks/>
          </p:cNvGraphicFramePr>
          <p:nvPr/>
        </p:nvGraphicFramePr>
        <p:xfrm>
          <a:off x="214282" y="1500174"/>
          <a:ext cx="8715436" cy="5622751"/>
        </p:xfrm>
        <a:graphic>
          <a:graphicData uri="http://schemas.openxmlformats.org/drawingml/2006/table">
            <a:tbl>
              <a:tblPr/>
              <a:tblGrid>
                <a:gridCol w="1428760"/>
                <a:gridCol w="1640823"/>
                <a:gridCol w="3209140"/>
                <a:gridCol w="2436713"/>
              </a:tblGrid>
              <a:tr h="5021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Properties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Description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Facility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</a:tr>
              <a:tr h="498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Chemical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Bonding state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To evaluate the presence of dangling bonds or the oxidation state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XPS in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Genova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w Cen MT" pitchFamily="34" charset="0"/>
                        <a:cs typeface="Estrangelo Edess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</a:tr>
              <a:tr h="27089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Structural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Short range ordering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To quantify the degree of amorphousness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SEM (Modena/Pisa)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w Cen MT" pitchFamily="34" charset="0"/>
                        <a:cs typeface="Estrangelo Edess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</a:tr>
              <a:tr h="2708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XRD in Pisa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</a:tr>
              <a:tr h="270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Tribological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w Cen MT" pitchFamily="34" charset="0"/>
                        <a:cs typeface="Estrangelo Edess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Roughness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Nano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 and micro scale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AFM in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Genova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</a:tr>
              <a:tr h="355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Optical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Index of refraction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w Cen MT" pitchFamily="34" charset="0"/>
                        </a:rPr>
                        <a:t>245-1700 nm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w Cen MT" pitchFamily="34" charset="0"/>
                        <a:cs typeface="Estrangelo Edess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SE in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Genova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w Cen MT" pitchFamily="34" charset="0"/>
                        <a:cs typeface="Estrangelo Edess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</a:tr>
              <a:tr h="355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Thermal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Conductivity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Thermal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conductivity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 4 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Firenze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w Cen MT" pitchFamily="34" charset="0"/>
                        <a:cs typeface="Estrangelo Edess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</a:tr>
              <a:tr h="4514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Mechanical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Young’s modulus and density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Measured through the effects on mode frequencies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Q measurement setup/AFM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</a:tr>
              <a:tr h="4514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Mechanical loss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Loss angle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measurements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w Cen MT" pitchFamily="34" charset="0"/>
                        <a:cs typeface="Estrangelo Edess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Q measurement in FI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PG &amp; PD (Low &amp;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Cryo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w Cen MT" pitchFamily="34" charset="0"/>
                          <a:cs typeface="Estrangelo Edessa" pitchFamily="66" charset="0"/>
                        </a:rPr>
                        <a:t> 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0" y="1285860"/>
            <a:ext cx="91440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>
            <a:noAutofit/>
          </a:bodyPr>
          <a:lstStyle/>
          <a:p>
            <a:r>
              <a:rPr lang="it-IT" sz="36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Preliminary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6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results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on 200 </a:t>
            </a:r>
            <a:r>
              <a:rPr lang="it-IT" sz="36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nm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Ta</a:t>
            </a:r>
            <a:r>
              <a:rPr lang="it-IT" sz="3600" baseline="-250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2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O</a:t>
            </a:r>
            <a:r>
              <a:rPr lang="it-IT" sz="3600" baseline="-250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5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6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mono-layer</a:t>
            </a:r>
            <a:endParaRPr lang="en-GB" sz="3600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7290" y="1714488"/>
            <a:ext cx="6429420" cy="4524315"/>
          </a:xfrm>
          <a:prstGeom prst="rect">
            <a:avLst/>
          </a:prstGeom>
          <a:solidFill>
            <a:srgbClr val="CCFF99">
              <a:alpha val="3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2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Q-measurements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2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facility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in Firenze</a:t>
            </a:r>
          </a:p>
          <a:p>
            <a:pPr>
              <a:buFont typeface="Wingdings" pitchFamily="2" charset="2"/>
              <a:buChar char="q"/>
            </a:pPr>
            <a:endParaRPr lang="it-IT" sz="3200" dirty="0" smtClean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sz="32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Annealing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treatment in </a:t>
            </a:r>
            <a:r>
              <a:rPr lang="it-IT" sz="32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vacuum</a:t>
            </a:r>
            <a:endParaRPr lang="it-IT" sz="3200" dirty="0" smtClean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3200" dirty="0" smtClean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SE </a:t>
            </a:r>
            <a:r>
              <a:rPr lang="it-IT" sz="32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analysis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in Genova</a:t>
            </a:r>
          </a:p>
          <a:p>
            <a:pPr>
              <a:buFont typeface="Wingdings" pitchFamily="2" charset="2"/>
              <a:buChar char="q"/>
            </a:pPr>
            <a:endParaRPr lang="it-IT" sz="3200" dirty="0" smtClean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XPS </a:t>
            </a:r>
            <a:r>
              <a:rPr lang="it-IT" sz="32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analysis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in Genova</a:t>
            </a:r>
          </a:p>
          <a:p>
            <a:pPr>
              <a:buFont typeface="Wingdings" pitchFamily="2" charset="2"/>
              <a:buChar char="q"/>
            </a:pPr>
            <a:endParaRPr lang="it-IT" sz="3200" dirty="0" smtClean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Future </a:t>
            </a:r>
            <a:r>
              <a:rPr lang="it-IT" sz="32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upgrades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01/03/2010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Q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measurements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with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GeNS</a:t>
            </a:r>
            <a:endParaRPr lang="en-GB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>
            <a:off x="1142976" y="1357298"/>
            <a:ext cx="6786610" cy="2435212"/>
            <a:chOff x="928662" y="1428736"/>
            <a:chExt cx="7572428" cy="2863840"/>
          </a:xfrm>
        </p:grpSpPr>
        <p:pic>
          <p:nvPicPr>
            <p:cNvPr id="5" name="Immagine 4" descr="fig3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4810" y="1428736"/>
              <a:ext cx="4286280" cy="2863840"/>
            </a:xfrm>
            <a:prstGeom prst="rect">
              <a:avLst/>
            </a:prstGeom>
          </p:spPr>
        </p:pic>
        <p:pic>
          <p:nvPicPr>
            <p:cNvPr id="8" name="Immagine 7" descr="Genscoatin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8662" y="1445010"/>
              <a:ext cx="3286148" cy="2840134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3214678" y="1500174"/>
              <a:ext cx="2119491" cy="80021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equilibrium</a:t>
              </a:r>
              <a:r>
                <a:rPr lang="it-IT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 </a:t>
              </a:r>
              <a:r>
                <a:rPr lang="it-IT" dirty="0" err="1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condition</a:t>
              </a:r>
              <a:r>
                <a:rPr lang="it-IT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:</a:t>
              </a:r>
            </a:p>
            <a:p>
              <a:pPr algn="ctr"/>
              <a:r>
                <a:rPr lang="it-IT" sz="28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D&gt;t</a:t>
              </a:r>
              <a:endParaRPr lang="en-GB" sz="2800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928662" y="1428736"/>
              <a:ext cx="7572428" cy="28575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ttangolo 10"/>
          <p:cNvSpPr/>
          <p:nvPr/>
        </p:nvSpPr>
        <p:spPr>
          <a:xfrm>
            <a:off x="357158" y="3926523"/>
            <a:ext cx="8429684" cy="2492990"/>
          </a:xfrm>
          <a:prstGeom prst="rect">
            <a:avLst/>
          </a:prstGeom>
          <a:solidFill>
            <a:srgbClr val="CCFF99">
              <a:alpha val="45882"/>
            </a:srgb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800" dirty="0" err="1" smtClean="0">
                <a:solidFill>
                  <a:srgbClr val="0000B0"/>
                </a:solidFill>
                <a:latin typeface="Tw Cen MT" pitchFamily="34" charset="0"/>
              </a:rPr>
              <a:t>GeNS</a:t>
            </a:r>
            <a:r>
              <a:rPr lang="it-IT" sz="2000" dirty="0" smtClean="0">
                <a:solidFill>
                  <a:srgbClr val="FFC000"/>
                </a:solidFill>
                <a:latin typeface="Tw Cen MT" pitchFamily="34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w Cen MT" pitchFamily="34" charset="0"/>
              </a:rPr>
              <a:t>(INFN FI) </a:t>
            </a:r>
            <a:r>
              <a:rPr lang="it-IT" sz="2400" dirty="0" smtClean="0">
                <a:solidFill>
                  <a:schemeClr val="bg1"/>
                </a:solidFill>
                <a:latin typeface="Tw Cen MT" pitchFamily="34" charset="0"/>
              </a:rPr>
              <a:t>Q </a:t>
            </a:r>
            <a:r>
              <a:rPr lang="it-IT" sz="2400" dirty="0" err="1" smtClean="0">
                <a:solidFill>
                  <a:schemeClr val="bg1"/>
                </a:solidFill>
                <a:latin typeface="Tw Cen MT" pitchFamily="34" charset="0"/>
              </a:rPr>
              <a:t>measurements</a:t>
            </a:r>
            <a:r>
              <a:rPr lang="it-IT" sz="2400" dirty="0" smtClean="0">
                <a:solidFill>
                  <a:schemeClr val="bg1"/>
                </a:solidFill>
                <a:latin typeface="Tw Cen MT" pitchFamily="34" charset="0"/>
              </a:rPr>
              <a:t> at </a:t>
            </a:r>
            <a:r>
              <a:rPr lang="it-IT" sz="2400" dirty="0" err="1" smtClean="0">
                <a:solidFill>
                  <a:schemeClr val="bg1"/>
                </a:solidFill>
                <a:latin typeface="Tw Cen MT" pitchFamily="34" charset="0"/>
              </a:rPr>
              <a:t>room</a:t>
            </a:r>
            <a:r>
              <a:rPr lang="it-IT" sz="2400" dirty="0" smtClean="0">
                <a:solidFill>
                  <a:schemeClr val="bg1"/>
                </a:solidFill>
                <a:latin typeface="Tw Cen MT" pitchFamily="34" charset="0"/>
              </a:rPr>
              <a:t> temperature </a:t>
            </a:r>
            <a:r>
              <a:rPr lang="it-IT" sz="2400" dirty="0" err="1" smtClean="0">
                <a:solidFill>
                  <a:schemeClr val="bg1"/>
                </a:solidFill>
                <a:latin typeface="Tw Cen MT" pitchFamily="34" charset="0"/>
              </a:rPr>
              <a:t>with</a:t>
            </a:r>
            <a:r>
              <a:rPr lang="it-IT" sz="2400" dirty="0" smtClean="0">
                <a:solidFill>
                  <a:schemeClr val="bg1"/>
                </a:solidFill>
                <a:latin typeface="Tw Cen MT" pitchFamily="34" charset="0"/>
              </a:rPr>
              <a:t> a </a:t>
            </a:r>
            <a:r>
              <a:rPr lang="it-IT" sz="2400" dirty="0" err="1" smtClean="0">
                <a:solidFill>
                  <a:schemeClr val="bg1"/>
                </a:solidFill>
                <a:latin typeface="Tw Cen MT" pitchFamily="34" charset="0"/>
              </a:rPr>
              <a:t>nodal</a:t>
            </a:r>
            <a:r>
              <a:rPr lang="it-IT" sz="2400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Tw Cen MT" pitchFamily="34" charset="0"/>
              </a:rPr>
              <a:t>suspension</a:t>
            </a:r>
            <a:r>
              <a:rPr lang="it-IT" sz="2400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Tw Cen MT" pitchFamily="34" charset="0"/>
              </a:rPr>
              <a:t>controlled</a:t>
            </a:r>
            <a:r>
              <a:rPr lang="it-IT" sz="2400" dirty="0" smtClean="0">
                <a:solidFill>
                  <a:schemeClr val="bg1"/>
                </a:solidFill>
                <a:latin typeface="Tw Cen MT" pitchFamily="34" charset="0"/>
              </a:rPr>
              <a:t> in temperature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The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reproducibility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between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two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different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suspensions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is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within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20%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Q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value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is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not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depending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on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suspension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point</a:t>
            </a:r>
            <a:endParaRPr lang="it-IT" sz="2200" dirty="0" smtClean="0">
              <a:solidFill>
                <a:srgbClr val="0000B0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The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deposited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coating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is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preserved</a:t>
            </a:r>
            <a:endParaRPr lang="it-IT" sz="2200" dirty="0" smtClean="0">
              <a:solidFill>
                <a:srgbClr val="0000B0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Maximum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measured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 Q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value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for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a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thin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disk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is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00B0"/>
                </a:solidFill>
                <a:latin typeface="Tw Cen MT" pitchFamily="34" charset="0"/>
              </a:rPr>
              <a:t>about</a:t>
            </a:r>
            <a:r>
              <a:rPr lang="it-IT" sz="2200" dirty="0" smtClean="0">
                <a:solidFill>
                  <a:srgbClr val="0000B0"/>
                </a:solidFill>
                <a:latin typeface="Tw Cen MT" pitchFamily="34" charset="0"/>
              </a:rPr>
              <a:t> 20∙10</a:t>
            </a:r>
            <a:r>
              <a:rPr lang="it-IT" sz="2200" baseline="30000" dirty="0" smtClean="0">
                <a:solidFill>
                  <a:srgbClr val="0000B0"/>
                </a:solidFill>
                <a:latin typeface="Tw Cen MT" pitchFamily="34" charset="0"/>
              </a:rPr>
              <a:t>6</a:t>
            </a:r>
            <a:endParaRPr lang="it-IT" dirty="0" smtClean="0">
              <a:solidFill>
                <a:schemeClr val="bg1"/>
              </a:solidFill>
              <a:latin typeface="Tw Cen MT" pitchFamily="34" charset="0"/>
            </a:endParaRPr>
          </a:p>
          <a:p>
            <a:pPr>
              <a:defRPr/>
            </a:pPr>
            <a:r>
              <a:rPr lang="it-IT" sz="1400" b="1" dirty="0" smtClean="0">
                <a:solidFill>
                  <a:srgbClr val="008000"/>
                </a:solidFill>
                <a:latin typeface="Tw Cen MT" pitchFamily="34" charset="0"/>
                <a:cs typeface="Estrangelo Edessa" pitchFamily="66" charset="0"/>
              </a:rPr>
              <a:t>E. Cesarini </a:t>
            </a:r>
            <a:r>
              <a:rPr lang="it-IT" sz="1400" b="1" dirty="0" err="1" smtClean="0">
                <a:solidFill>
                  <a:srgbClr val="008000"/>
                </a:solidFill>
                <a:latin typeface="Tw Cen MT" pitchFamily="34" charset="0"/>
                <a:cs typeface="Estrangelo Edessa" pitchFamily="66" charset="0"/>
              </a:rPr>
              <a:t>et</a:t>
            </a:r>
            <a:r>
              <a:rPr lang="it-IT" sz="1400" b="1" dirty="0" smtClean="0">
                <a:solidFill>
                  <a:srgbClr val="008000"/>
                </a:solidFill>
                <a:latin typeface="Tw Cen MT" pitchFamily="34" charset="0"/>
                <a:cs typeface="Estrangelo Edessa" pitchFamily="66" charset="0"/>
              </a:rPr>
              <a:t> al. </a:t>
            </a:r>
            <a:r>
              <a:rPr lang="en-GB" sz="1400" b="1" dirty="0" smtClean="0">
                <a:solidFill>
                  <a:srgbClr val="008000"/>
                </a:solidFill>
                <a:latin typeface="Tw Cen MT" pitchFamily="34" charset="0"/>
                <a:cs typeface="Estrangelo Edessa" pitchFamily="66" charset="0"/>
              </a:rPr>
              <a:t>REVIEW OF SCIENTIFIC INSTRUMENTS 80, 053904 (2009)</a:t>
            </a:r>
            <a:endParaRPr lang="it-IT" sz="1400" b="1" dirty="0">
              <a:solidFill>
                <a:srgbClr val="008000"/>
              </a:solidFill>
              <a:latin typeface="Tw Cen MT" pitchFamily="34" charset="0"/>
              <a:cs typeface="Estrangelo Edessa" pitchFamily="66" charset="0"/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ph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000" y="1440000"/>
            <a:ext cx="5696603" cy="4320000"/>
          </a:xfrm>
          <a:prstGeom prst="rect">
            <a:avLst/>
          </a:prstGeom>
        </p:spPr>
      </p:pic>
      <p:cxnSp>
        <p:nvCxnSpPr>
          <p:cNvPr id="20" name="Connettore 2 19"/>
          <p:cNvCxnSpPr/>
          <p:nvPr/>
        </p:nvCxnSpPr>
        <p:spPr>
          <a:xfrm>
            <a:off x="2643174" y="2928934"/>
            <a:ext cx="3786214" cy="71438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rot="10800000">
            <a:off x="4500562" y="2643182"/>
            <a:ext cx="1928826" cy="35719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Q measurements with GeNS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1285860"/>
            <a:ext cx="91440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ph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000" y="1440000"/>
            <a:ext cx="5696604" cy="4320000"/>
          </a:xfrm>
          <a:prstGeom prst="rect">
            <a:avLst/>
          </a:prstGeom>
        </p:spPr>
      </p:pic>
      <p:cxnSp>
        <p:nvCxnSpPr>
          <p:cNvPr id="16" name="Connettore 2 15"/>
          <p:cNvCxnSpPr/>
          <p:nvPr/>
        </p:nvCxnSpPr>
        <p:spPr>
          <a:xfrm rot="10800000">
            <a:off x="4572000" y="3214686"/>
            <a:ext cx="2143140" cy="121444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10800000">
            <a:off x="2714612" y="3929066"/>
            <a:ext cx="4000528" cy="5715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phi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00" y="1440000"/>
            <a:ext cx="5696604" cy="4320000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>
            <a:off x="2786050" y="4929198"/>
            <a:ext cx="3714776" cy="857256"/>
          </a:xfrm>
          <a:prstGeom prst="straightConnector1">
            <a:avLst/>
          </a:prstGeom>
          <a:ln w="28575">
            <a:solidFill>
              <a:srgbClr val="6492B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4572000" y="4429132"/>
            <a:ext cx="1928826" cy="1357322"/>
          </a:xfrm>
          <a:prstGeom prst="straightConnector1">
            <a:avLst/>
          </a:prstGeom>
          <a:ln w="28575">
            <a:solidFill>
              <a:srgbClr val="6492B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6572264" y="5643578"/>
            <a:ext cx="2016258" cy="369332"/>
          </a:xfrm>
          <a:prstGeom prst="rect">
            <a:avLst/>
          </a:prstGeom>
          <a:solidFill>
            <a:srgbClr val="6492BC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Substrate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 loss angle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Tw Cen MT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500826" y="2786058"/>
            <a:ext cx="1899238" cy="646331"/>
          </a:xfrm>
          <a:prstGeom prst="rect">
            <a:avLst/>
          </a:prstGeom>
          <a:solidFill>
            <a:srgbClr val="00800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Tw Cen MT" pitchFamily="34" charset="0"/>
              </a:rPr>
              <a:t>Substrate+500nm </a:t>
            </a:r>
          </a:p>
          <a:p>
            <a:r>
              <a:rPr lang="it-IT" dirty="0" smtClean="0">
                <a:solidFill>
                  <a:schemeClr val="bg1"/>
                </a:solidFill>
                <a:latin typeface="Tw Cen MT" pitchFamily="34" charset="0"/>
              </a:rPr>
              <a:t>Ta2O5 loss angle</a:t>
            </a:r>
            <a:endParaRPr lang="en-GB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786578" y="4357694"/>
            <a:ext cx="1857388" cy="646331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Tw Cen MT" pitchFamily="34" charset="0"/>
              </a:rPr>
              <a:t>Substrate+200nm Ta2O5 loss angle</a:t>
            </a:r>
            <a:endParaRPr lang="en-GB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6143637" y="1428736"/>
            <a:ext cx="2714644" cy="1077218"/>
          </a:xfrm>
          <a:prstGeom prst="rect">
            <a:avLst/>
          </a:prstGeom>
          <a:solidFill>
            <a:srgbClr val="002060">
              <a:alpha val="50196"/>
            </a:srgb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Tw Cen MT" pitchFamily="34" charset="0"/>
              </a:rPr>
              <a:t>CORNING </a:t>
            </a:r>
            <a:r>
              <a:rPr lang="it-IT" sz="1600" dirty="0" err="1" smtClean="0">
                <a:solidFill>
                  <a:schemeClr val="bg1"/>
                </a:solidFill>
                <a:latin typeface="Tw Cen MT" pitchFamily="34" charset="0"/>
              </a:rPr>
              <a:t>substrate</a:t>
            </a:r>
            <a:endParaRPr lang="it-IT" sz="1600" dirty="0" smtClean="0">
              <a:solidFill>
                <a:schemeClr val="bg1"/>
              </a:solidFill>
              <a:latin typeface="Tw Cen MT" pitchFamily="34" charset="0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Tw Cen MT" pitchFamily="34" charset="0"/>
              </a:rPr>
              <a:t>+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Tw Cen MT" pitchFamily="34" charset="0"/>
              </a:rPr>
              <a:t>Ta2O5 </a:t>
            </a:r>
            <a:r>
              <a:rPr lang="it-IT" sz="1600" dirty="0" err="1" smtClean="0">
                <a:solidFill>
                  <a:schemeClr val="bg1"/>
                </a:solidFill>
                <a:latin typeface="Tw Cen MT" pitchFamily="34" charset="0"/>
              </a:rPr>
              <a:t>mono-layer</a:t>
            </a:r>
            <a:r>
              <a:rPr lang="it-IT" sz="1600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Tw Cen MT" pitchFamily="34" charset="0"/>
              </a:rPr>
              <a:t>ion</a:t>
            </a:r>
            <a:r>
              <a:rPr lang="it-IT" sz="1600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Tw Cen MT" pitchFamily="34" charset="0"/>
              </a:rPr>
              <a:t>beam</a:t>
            </a:r>
            <a:r>
              <a:rPr lang="it-IT" sz="1600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Tw Cen MT" pitchFamily="34" charset="0"/>
              </a:rPr>
              <a:t>sputtered</a:t>
            </a:r>
            <a:r>
              <a:rPr lang="it-IT" sz="1600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Tw Cen MT" pitchFamily="34" charset="0"/>
              </a:rPr>
              <a:t>by</a:t>
            </a:r>
            <a:r>
              <a:rPr lang="it-IT" sz="1600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Tw Cen MT" pitchFamily="34" charset="0"/>
              </a:rPr>
              <a:t>ATFilms</a:t>
            </a:r>
            <a:endParaRPr lang="en-GB" sz="1600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8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Annealing</a:t>
            </a:r>
            <a:r>
              <a:rPr lang="it-IT" sz="48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treatment in </a:t>
            </a:r>
            <a:r>
              <a:rPr lang="it-IT" sz="48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vacuum</a:t>
            </a:r>
            <a:endParaRPr lang="en-GB" sz="4800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428736"/>
            <a:ext cx="91440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la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5214974" cy="3913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14282" y="3643314"/>
            <a:ext cx="3500462" cy="27146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Connettore 1 11"/>
          <p:cNvCxnSpPr/>
          <p:nvPr/>
        </p:nvCxnSpPr>
        <p:spPr>
          <a:xfrm rot="5400000" flipH="1" flipV="1">
            <a:off x="139033" y="4917933"/>
            <a:ext cx="1357322" cy="42862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032008" y="4453586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317760" y="4453586"/>
            <a:ext cx="785818" cy="428628"/>
          </a:xfrm>
          <a:prstGeom prst="line">
            <a:avLst/>
          </a:prstGeom>
          <a:ln w="38100"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o 20"/>
          <p:cNvSpPr/>
          <p:nvPr/>
        </p:nvSpPr>
        <p:spPr>
          <a:xfrm rot="10324295">
            <a:off x="2125230" y="3277616"/>
            <a:ext cx="1781500" cy="2971678"/>
          </a:xfrm>
          <a:prstGeom prst="arc">
            <a:avLst/>
          </a:prstGeom>
          <a:ln w="38100">
            <a:solidFill>
              <a:srgbClr val="649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asellaDiTesto 24"/>
          <p:cNvSpPr txBox="1"/>
          <p:nvPr/>
        </p:nvSpPr>
        <p:spPr>
          <a:xfrm>
            <a:off x="819558" y="3631172"/>
            <a:ext cx="20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w Cen MT" pitchFamily="34" charset="0"/>
              </a:rPr>
              <a:t>ANNEALING CURVE</a:t>
            </a:r>
            <a:endParaRPr lang="en-GB" dirty="0">
              <a:latin typeface="Tw Cen MT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 rot="17456991">
            <a:off x="147525" y="4876938"/>
            <a:ext cx="87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  <a:latin typeface="Tw Cen MT" pitchFamily="34" charset="0"/>
              </a:rPr>
              <a:t>HEATING</a:t>
            </a:r>
            <a:endParaRPr lang="en-GB" sz="1400" b="1" dirty="0">
              <a:solidFill>
                <a:schemeClr val="accent6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91166" y="3927816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w Cen MT" pitchFamily="34" charset="0"/>
              </a:rPr>
              <a:t>500 °C </a:t>
            </a:r>
          </a:p>
          <a:p>
            <a:r>
              <a:rPr lang="it-IT" sz="1400" b="1" dirty="0" err="1" smtClean="0">
                <a:solidFill>
                  <a:srgbClr val="C00000"/>
                </a:solidFill>
                <a:latin typeface="Tw Cen MT" pitchFamily="34" charset="0"/>
              </a:rPr>
              <a:t>for</a:t>
            </a:r>
            <a:r>
              <a:rPr lang="it-IT" sz="1400" b="1" dirty="0" smtClean="0">
                <a:solidFill>
                  <a:srgbClr val="C00000"/>
                </a:solidFill>
                <a:latin typeface="Tw Cen MT" pitchFamily="34" charset="0"/>
              </a:rPr>
              <a:t> 1 h</a:t>
            </a:r>
            <a:endParaRPr lang="en-GB" sz="1400" b="1" dirty="0">
              <a:solidFill>
                <a:srgbClr val="C00000"/>
              </a:solidFill>
              <a:latin typeface="Tw Cen MT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 rot="1826965">
            <a:off x="1286657" y="4477551"/>
            <a:ext cx="1407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00B0"/>
                </a:solidFill>
                <a:latin typeface="Tw Cen MT" pitchFamily="34" charset="0"/>
              </a:rPr>
              <a:t>SLOW COOLING</a:t>
            </a:r>
            <a:endParaRPr lang="en-GB" sz="1400" b="1" dirty="0">
              <a:solidFill>
                <a:srgbClr val="0000B0"/>
              </a:solidFill>
              <a:latin typeface="Tw Cen MT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 rot="3508490">
            <a:off x="2297214" y="5309905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6492BC"/>
                </a:solidFill>
                <a:latin typeface="Tw Cen MT" pitchFamily="34" charset="0"/>
              </a:rPr>
              <a:t>NATURAL</a:t>
            </a:r>
          </a:p>
          <a:p>
            <a:r>
              <a:rPr lang="it-IT" sz="1400" b="1" dirty="0" smtClean="0">
                <a:solidFill>
                  <a:srgbClr val="6492BC"/>
                </a:solidFill>
                <a:latin typeface="Tw Cen MT" pitchFamily="34" charset="0"/>
              </a:rPr>
              <a:t>  COOLING</a:t>
            </a:r>
            <a:endParaRPr lang="en-GB" sz="1400" b="1" dirty="0">
              <a:solidFill>
                <a:srgbClr val="6492BC"/>
              </a:solidFill>
              <a:latin typeface="Tw Cen MT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500430" y="4857760"/>
            <a:ext cx="5357850" cy="1446550"/>
          </a:xfrm>
          <a:prstGeom prst="rect">
            <a:avLst/>
          </a:prstGeom>
          <a:solidFill>
            <a:srgbClr val="B6FF6D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  <a:latin typeface="Tw Cen MT" pitchFamily="34" charset="0"/>
              </a:rPr>
              <a:t>WHY </a:t>
            </a:r>
            <a:r>
              <a:rPr lang="it-IT" sz="2000" dirty="0" smtClean="0">
                <a:solidFill>
                  <a:srgbClr val="C00000"/>
                </a:solidFill>
                <a:latin typeface="Tw Cen MT" pitchFamily="34" charset="0"/>
              </a:rPr>
              <a:t>500°C </a:t>
            </a:r>
            <a:r>
              <a:rPr lang="it-IT" sz="2000" dirty="0" smtClean="0">
                <a:solidFill>
                  <a:srgbClr val="002060"/>
                </a:solidFill>
                <a:latin typeface="Tw Cen MT" pitchFamily="34" charset="0"/>
              </a:rPr>
              <a:t>?</a:t>
            </a:r>
          </a:p>
          <a:p>
            <a:r>
              <a:rPr lang="it-IT" dirty="0" err="1" smtClean="0">
                <a:solidFill>
                  <a:srgbClr val="002060"/>
                </a:solidFill>
                <a:latin typeface="Tw Cen MT" pitchFamily="34" charset="0"/>
              </a:rPr>
              <a:t>From</a:t>
            </a:r>
            <a:r>
              <a:rPr lang="it-IT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w Cen MT" pitchFamily="34" charset="0"/>
              </a:rPr>
              <a:t>literature</a:t>
            </a:r>
            <a:r>
              <a:rPr lang="it-IT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w Cen MT" pitchFamily="34" charset="0"/>
              </a:rPr>
              <a:t>amorphous</a:t>
            </a:r>
            <a:r>
              <a:rPr lang="it-IT" dirty="0" smtClean="0">
                <a:solidFill>
                  <a:srgbClr val="002060"/>
                </a:solidFill>
                <a:latin typeface="Tw Cen MT" pitchFamily="34" charset="0"/>
              </a:rPr>
              <a:t> Ta2O5 </a:t>
            </a:r>
            <a:r>
              <a:rPr lang="it-IT" dirty="0" err="1" smtClean="0">
                <a:solidFill>
                  <a:srgbClr val="002060"/>
                </a:solidFill>
                <a:latin typeface="Tw Cen MT" pitchFamily="34" charset="0"/>
              </a:rPr>
              <a:t>crystallised</a:t>
            </a:r>
            <a:r>
              <a:rPr lang="it-IT" dirty="0" smtClean="0">
                <a:solidFill>
                  <a:srgbClr val="002060"/>
                </a:solidFill>
                <a:latin typeface="Tw Cen MT" pitchFamily="34" charset="0"/>
              </a:rPr>
              <a:t> at </a:t>
            </a:r>
            <a:r>
              <a:rPr lang="it-IT" dirty="0" smtClean="0">
                <a:solidFill>
                  <a:srgbClr val="002060"/>
                </a:solidFill>
                <a:latin typeface="Bodoni MT"/>
              </a:rPr>
              <a:t>≈</a:t>
            </a:r>
            <a:r>
              <a:rPr lang="it-IT" dirty="0" smtClean="0">
                <a:solidFill>
                  <a:srgbClr val="002060"/>
                </a:solidFill>
                <a:latin typeface="Tw Cen MT" pitchFamily="34" charset="0"/>
              </a:rPr>
              <a:t>650°C  so </a:t>
            </a:r>
            <a:r>
              <a:rPr lang="it-IT" dirty="0" err="1" smtClean="0">
                <a:solidFill>
                  <a:srgbClr val="002060"/>
                </a:solidFill>
                <a:latin typeface="Tw Cen MT" pitchFamily="34" charset="0"/>
              </a:rPr>
              <a:t>we</a:t>
            </a:r>
            <a:r>
              <a:rPr lang="it-IT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w Cen MT" pitchFamily="34" charset="0"/>
              </a:rPr>
              <a:t>made</a:t>
            </a:r>
            <a:r>
              <a:rPr lang="it-IT" dirty="0" smtClean="0">
                <a:solidFill>
                  <a:srgbClr val="002060"/>
                </a:solidFill>
                <a:latin typeface="Tw Cen MT" pitchFamily="34" charset="0"/>
              </a:rPr>
              <a:t> a </a:t>
            </a:r>
            <a:r>
              <a:rPr lang="it-IT" dirty="0" smtClean="0">
                <a:solidFill>
                  <a:srgbClr val="C00000"/>
                </a:solidFill>
                <a:latin typeface="Tw Cen MT" pitchFamily="34" charset="0"/>
              </a:rPr>
              <a:t>conservative </a:t>
            </a:r>
            <a:r>
              <a:rPr lang="it-IT" dirty="0" err="1" smtClean="0">
                <a:solidFill>
                  <a:srgbClr val="C00000"/>
                </a:solidFill>
                <a:latin typeface="Tw Cen MT" pitchFamily="34" charset="0"/>
              </a:rPr>
              <a:t>choice</a:t>
            </a:r>
            <a:endParaRPr lang="it-IT" dirty="0" smtClean="0">
              <a:solidFill>
                <a:srgbClr val="C00000"/>
              </a:solidFill>
              <a:latin typeface="Tw Cen MT" pitchFamily="34" charset="0"/>
            </a:endParaRPr>
          </a:p>
          <a:p>
            <a:r>
              <a:rPr lang="pt-BR" sz="1600" dirty="0" smtClean="0">
                <a:solidFill>
                  <a:srgbClr val="002060"/>
                </a:solidFill>
                <a:latin typeface="Tw Cen MT" pitchFamily="34" charset="0"/>
              </a:rPr>
              <a:t>Martin et al. Class. Quantum Grav. </a:t>
            </a:r>
            <a:r>
              <a:rPr lang="pt-BR" sz="1600" b="1" dirty="0" smtClean="0">
                <a:solidFill>
                  <a:srgbClr val="002060"/>
                </a:solidFill>
                <a:latin typeface="Tw Cen MT" pitchFamily="34" charset="0"/>
              </a:rPr>
              <a:t>26 (2009) 155012</a:t>
            </a:r>
          </a:p>
          <a:p>
            <a:r>
              <a:rPr lang="pt-BR" sz="1600" dirty="0" smtClean="0">
                <a:solidFill>
                  <a:srgbClr val="002060"/>
                </a:solidFill>
                <a:latin typeface="Tw Cen MT" pitchFamily="34" charset="0"/>
              </a:rPr>
              <a:t>Martin et al. Class. Quantum Grav. </a:t>
            </a:r>
            <a:r>
              <a:rPr lang="pt-BR" sz="1600" b="1" dirty="0" smtClean="0">
                <a:solidFill>
                  <a:srgbClr val="002060"/>
                </a:solidFill>
                <a:latin typeface="Tw Cen MT" pitchFamily="34" charset="0"/>
              </a:rPr>
              <a:t>25 (2008) 055005</a:t>
            </a:r>
            <a:endParaRPr lang="it-IT" sz="1600" dirty="0" smtClean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32" name="Ovale 31"/>
          <p:cNvSpPr/>
          <p:nvPr/>
        </p:nvSpPr>
        <p:spPr>
          <a:xfrm>
            <a:off x="1142976" y="1928802"/>
            <a:ext cx="1357322" cy="1643074"/>
          </a:xfrm>
          <a:prstGeom prst="ellipse">
            <a:avLst/>
          </a:prstGeom>
          <a:solidFill>
            <a:srgbClr val="D48886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asellaDiTesto 32"/>
          <p:cNvSpPr txBox="1"/>
          <p:nvPr/>
        </p:nvSpPr>
        <p:spPr>
          <a:xfrm>
            <a:off x="90765" y="2928934"/>
            <a:ext cx="1052211" cy="646331"/>
          </a:xfrm>
          <a:prstGeom prst="rect">
            <a:avLst/>
          </a:prstGeom>
          <a:solidFill>
            <a:srgbClr val="D48886">
              <a:alpha val="50196"/>
            </a:srgb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  <a:latin typeface="Tw Cen MT" pitchFamily="34" charset="0"/>
              </a:rPr>
              <a:t>VACUUM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  <a:latin typeface="Tw Cen MT" pitchFamily="34" charset="0"/>
              </a:rPr>
              <a:t>SYSTEM</a:t>
            </a:r>
            <a:endParaRPr lang="en-GB" dirty="0">
              <a:solidFill>
                <a:srgbClr val="C00000"/>
              </a:solidFill>
              <a:latin typeface="Tw Cen MT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2000232" y="1571612"/>
            <a:ext cx="1571636" cy="1500198"/>
          </a:xfrm>
          <a:prstGeom prst="rect">
            <a:avLst/>
          </a:prstGeom>
          <a:solidFill>
            <a:srgbClr val="799FCD">
              <a:alpha val="30196"/>
            </a:srgb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asellaDiTesto 34"/>
          <p:cNvSpPr txBox="1"/>
          <p:nvPr/>
        </p:nvSpPr>
        <p:spPr>
          <a:xfrm>
            <a:off x="922220" y="1142984"/>
            <a:ext cx="1065100" cy="646331"/>
          </a:xfrm>
          <a:prstGeom prst="rect">
            <a:avLst/>
          </a:prstGeom>
          <a:solidFill>
            <a:srgbClr val="799FCD">
              <a:alpha val="49804"/>
            </a:srgbClr>
          </a:solidFill>
          <a:ln w="28575">
            <a:solidFill>
              <a:srgbClr val="B9CDE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rPr>
              <a:t>TUBE</a:t>
            </a:r>
          </a:p>
          <a:p>
            <a:pPr algn="ctr"/>
            <a:r>
              <a:rPr lang="it-IT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rPr>
              <a:t>FURNACE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  <a:latin typeface="Tw Cen MT" pitchFamily="34" charset="0"/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3643306" y="1500174"/>
            <a:ext cx="5189941" cy="3429024"/>
            <a:chOff x="3643306" y="1500174"/>
            <a:chExt cx="5189941" cy="3429024"/>
          </a:xfrm>
        </p:grpSpPr>
        <p:pic>
          <p:nvPicPr>
            <p:cNvPr id="6" name="Immagine 5" descr="coating_phi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3306" y="1500174"/>
              <a:ext cx="5189941" cy="3429024"/>
            </a:xfrm>
            <a:prstGeom prst="rect">
              <a:avLst/>
            </a:prstGeom>
          </p:spPr>
        </p:pic>
        <p:sp>
          <p:nvSpPr>
            <p:cNvPr id="36" name="CasellaDiTesto 35"/>
            <p:cNvSpPr txBox="1"/>
            <p:nvPr/>
          </p:nvSpPr>
          <p:spPr>
            <a:xfrm>
              <a:off x="5572132" y="1571612"/>
              <a:ext cx="211506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latin typeface="Tw Cen MT" pitchFamily="34" charset="0"/>
                </a:rPr>
                <a:t>Loss angle vs </a:t>
              </a:r>
              <a:r>
                <a:rPr lang="it-IT" sz="1600" dirty="0" err="1" smtClean="0">
                  <a:latin typeface="Tw Cen MT" pitchFamily="34" charset="0"/>
                </a:rPr>
                <a:t>Frequency</a:t>
              </a:r>
              <a:endParaRPr lang="en-GB" sz="1600" dirty="0">
                <a:latin typeface="Tw Cen M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onfor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4195" y="1792283"/>
            <a:ext cx="6248399" cy="449423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71424" y="3000380"/>
            <a:ext cx="2643188" cy="1214438"/>
          </a:xfrm>
          <a:prstGeom prst="rect">
            <a:avLst/>
          </a:prstGeom>
          <a:solidFill>
            <a:srgbClr val="CCFF99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11" name="Connettore 2 10"/>
          <p:cNvCxnSpPr>
            <a:endCxn id="12" idx="0"/>
          </p:cNvCxnSpPr>
          <p:nvPr/>
        </p:nvCxnSpPr>
        <p:spPr>
          <a:xfrm rot="5400000">
            <a:off x="1446589" y="3804051"/>
            <a:ext cx="928692" cy="75009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12700" y="3225805"/>
          <a:ext cx="2601912" cy="989013"/>
        </p:xfrm>
        <a:graphic>
          <a:graphicData uri="http://schemas.openxmlformats.org/presentationml/2006/ole">
            <p:oleObj spid="_x0000_s1026" name="Equazione" r:id="rId4" imgW="1015920" imgH="457200" progId="Equation.3">
              <p:embed/>
            </p:oleObj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SE </a:t>
            </a:r>
            <a:r>
              <a:rPr lang="it-IT" sz="4800" dirty="0" err="1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analysis</a:t>
            </a:r>
            <a:endParaRPr lang="en-GB" sz="4800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ET WP2-WP3 Joint Meeting - Jena</a:t>
            </a:r>
            <a:endParaRPr lang="it-IT"/>
          </a:p>
        </p:txBody>
      </p:sp>
      <p:sp>
        <p:nvSpPr>
          <p:cNvPr id="12" name="CasellaDiTesto 51"/>
          <p:cNvSpPr txBox="1">
            <a:spLocks noChangeArrowheads="1"/>
          </p:cNvSpPr>
          <p:nvPr/>
        </p:nvSpPr>
        <p:spPr bwMode="auto">
          <a:xfrm>
            <a:off x="500034" y="4643446"/>
            <a:ext cx="20717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dirty="0" err="1">
                <a:solidFill>
                  <a:srgbClr val="002060"/>
                </a:solidFill>
                <a:latin typeface="+mn-lt"/>
                <a:cs typeface="Estrangelo Edessa" pitchFamily="66" charset="0"/>
              </a:rPr>
              <a:t>Fresnel</a:t>
            </a:r>
            <a:r>
              <a:rPr lang="it-IT" sz="2000" dirty="0">
                <a:solidFill>
                  <a:srgbClr val="002060"/>
                </a:solidFill>
                <a:latin typeface="+mn-lt"/>
                <a:cs typeface="Estrangelo Edessa" pitchFamily="66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+mn-lt"/>
                <a:cs typeface="Estrangelo Edessa" pitchFamily="66" charset="0"/>
              </a:rPr>
              <a:t>reflection</a:t>
            </a:r>
            <a:r>
              <a:rPr lang="it-IT" sz="2000" dirty="0">
                <a:solidFill>
                  <a:srgbClr val="002060"/>
                </a:solidFill>
                <a:latin typeface="+mn-lt"/>
                <a:cs typeface="Estrangelo Edessa" pitchFamily="66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+mn-lt"/>
                <a:cs typeface="Estrangelo Edessa" pitchFamily="66" charset="0"/>
              </a:rPr>
              <a:t>coefficients</a:t>
            </a:r>
            <a:endParaRPr lang="en-GB" sz="2000" dirty="0">
              <a:solidFill>
                <a:srgbClr val="002060"/>
              </a:solidFill>
              <a:latin typeface="+mn-lt"/>
              <a:cs typeface="Estrangelo Edessa" pitchFamily="66" charset="0"/>
            </a:endParaRPr>
          </a:p>
        </p:txBody>
      </p:sp>
      <p:cxnSp>
        <p:nvCxnSpPr>
          <p:cNvPr id="13" name="Connettore 2 12"/>
          <p:cNvCxnSpPr>
            <a:endCxn id="12" idx="0"/>
          </p:cNvCxnSpPr>
          <p:nvPr/>
        </p:nvCxnSpPr>
        <p:spPr>
          <a:xfrm rot="10800000" flipV="1">
            <a:off x="1535886" y="4143380"/>
            <a:ext cx="750099" cy="50006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42844" y="1482384"/>
            <a:ext cx="2500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002060"/>
                </a:solidFill>
                <a:latin typeface="Tw Cen MT" pitchFamily="34" charset="0"/>
              </a:rPr>
              <a:t>SE </a:t>
            </a:r>
            <a:r>
              <a:rPr lang="it-IT" sz="2200" dirty="0" err="1" smtClean="0">
                <a:solidFill>
                  <a:srgbClr val="002060"/>
                </a:solidFill>
                <a:latin typeface="Tw Cen MT" pitchFamily="34" charset="0"/>
              </a:rPr>
              <a:t>studies</a:t>
            </a:r>
            <a:r>
              <a:rPr lang="it-IT" sz="2200" dirty="0" smtClean="0">
                <a:solidFill>
                  <a:srgbClr val="002060"/>
                </a:solidFill>
                <a:latin typeface="Tw Cen MT" pitchFamily="34" charset="0"/>
              </a:rPr>
              <a:t> the </a:t>
            </a:r>
            <a:r>
              <a:rPr lang="it-IT" sz="2200" dirty="0" err="1" smtClean="0">
                <a:solidFill>
                  <a:srgbClr val="002060"/>
                </a:solidFill>
                <a:latin typeface="Tw Cen MT" pitchFamily="34" charset="0"/>
              </a:rPr>
              <a:t>polarization</a:t>
            </a:r>
            <a:r>
              <a:rPr lang="it-IT" sz="22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latin typeface="Tw Cen MT" pitchFamily="34" charset="0"/>
              </a:rPr>
              <a:t>of</a:t>
            </a:r>
            <a:r>
              <a:rPr lang="it-IT" sz="2200" dirty="0" smtClean="0">
                <a:solidFill>
                  <a:srgbClr val="002060"/>
                </a:solidFill>
                <a:latin typeface="Tw Cen MT" pitchFamily="34" charset="0"/>
              </a:rPr>
              <a:t> the </a:t>
            </a:r>
            <a:r>
              <a:rPr lang="it-IT" sz="2200" dirty="0" err="1" smtClean="0">
                <a:solidFill>
                  <a:srgbClr val="002060"/>
                </a:solidFill>
                <a:latin typeface="Tw Cen MT" pitchFamily="34" charset="0"/>
              </a:rPr>
              <a:t>beam</a:t>
            </a:r>
            <a:r>
              <a:rPr lang="it-IT" sz="22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latin typeface="Tw Cen MT" pitchFamily="34" charset="0"/>
              </a:rPr>
              <a:t>reflected</a:t>
            </a:r>
            <a:r>
              <a:rPr lang="it-IT" sz="22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latin typeface="Tw Cen MT" pitchFamily="34" charset="0"/>
              </a:rPr>
              <a:t>by</a:t>
            </a:r>
            <a:r>
              <a:rPr lang="it-IT" sz="2200" dirty="0" smtClean="0">
                <a:solidFill>
                  <a:srgbClr val="002060"/>
                </a:solidFill>
                <a:latin typeface="Tw Cen MT" pitchFamily="34" charset="0"/>
              </a:rPr>
              <a:t> the specimen</a:t>
            </a:r>
            <a:endParaRPr lang="en-GB" sz="22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826000" y="1395699"/>
            <a:ext cx="6249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w Cen MT" pitchFamily="34" charset="0"/>
              </a:rPr>
              <a:t>     BEFORE ANNEALING                      AFTER ANNEALING</a:t>
            </a:r>
            <a:endParaRPr lang="en-GB" sz="1600" dirty="0">
              <a:latin typeface="Tw Cen MT" pitchFamily="34" charset="0"/>
            </a:endParaRPr>
          </a:p>
        </p:txBody>
      </p:sp>
      <p:grpSp>
        <p:nvGrpSpPr>
          <p:cNvPr id="41" name="Gruppo 40"/>
          <p:cNvGrpSpPr/>
          <p:nvPr/>
        </p:nvGrpSpPr>
        <p:grpSpPr>
          <a:xfrm>
            <a:off x="0" y="1357298"/>
            <a:ext cx="3000364" cy="5000660"/>
            <a:chOff x="-1857420" y="357166"/>
            <a:chExt cx="3000364" cy="5000660"/>
          </a:xfrm>
        </p:grpSpPr>
        <p:sp>
          <p:nvSpPr>
            <p:cNvPr id="27" name="Rettangolo 26"/>
            <p:cNvSpPr/>
            <p:nvPr/>
          </p:nvSpPr>
          <p:spPr>
            <a:xfrm>
              <a:off x="-1857420" y="357166"/>
              <a:ext cx="3000364" cy="50006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-1643138" y="357166"/>
              <a:ext cx="2432589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OPTICAL MODEL FITTED</a:t>
              </a:r>
            </a:p>
            <a:p>
              <a:endParaRPr lang="it-IT" dirty="0" smtClean="0"/>
            </a:p>
            <a:p>
              <a:r>
                <a:rPr lang="it-IT" dirty="0" err="1" smtClean="0">
                  <a:solidFill>
                    <a:srgbClr val="002060"/>
                  </a:solidFill>
                </a:rPr>
                <a:t>not</a:t>
              </a:r>
              <a:r>
                <a:rPr lang="it-IT" dirty="0" smtClean="0">
                  <a:solidFill>
                    <a:srgbClr val="002060"/>
                  </a:solidFill>
                </a:rPr>
                <a:t> </a:t>
              </a:r>
              <a:r>
                <a:rPr lang="it-IT" dirty="0" err="1" smtClean="0">
                  <a:solidFill>
                    <a:srgbClr val="002060"/>
                  </a:solidFill>
                </a:rPr>
                <a:t>annealed</a:t>
              </a:r>
              <a:r>
                <a:rPr lang="it-IT" dirty="0" smtClean="0">
                  <a:solidFill>
                    <a:srgbClr val="002060"/>
                  </a:solidFill>
                </a:rPr>
                <a:t> disk:</a:t>
              </a:r>
            </a:p>
            <a:p>
              <a:endParaRPr lang="it-IT" dirty="0" smtClean="0"/>
            </a:p>
            <a:p>
              <a:endParaRPr lang="it-IT" dirty="0" smtClean="0"/>
            </a:p>
            <a:p>
              <a:endParaRPr lang="it-IT" dirty="0" smtClean="0"/>
            </a:p>
            <a:p>
              <a:endParaRPr lang="it-IT" dirty="0" smtClean="0"/>
            </a:p>
            <a:p>
              <a:endParaRPr lang="it-IT" dirty="0" smtClean="0"/>
            </a:p>
            <a:p>
              <a:endParaRPr lang="it-IT" dirty="0" smtClean="0"/>
            </a:p>
            <a:p>
              <a:endParaRPr lang="it-IT" dirty="0" smtClean="0"/>
            </a:p>
            <a:p>
              <a:r>
                <a:rPr lang="it-IT" dirty="0" err="1" smtClean="0">
                  <a:solidFill>
                    <a:srgbClr val="C00000"/>
                  </a:solidFill>
                </a:rPr>
                <a:t>annealed</a:t>
              </a:r>
              <a:r>
                <a:rPr lang="it-IT" dirty="0" smtClean="0">
                  <a:solidFill>
                    <a:srgbClr val="C00000"/>
                  </a:solidFill>
                </a:rPr>
                <a:t> disk:</a:t>
              </a:r>
            </a:p>
          </p:txBody>
        </p:sp>
      </p:grpSp>
      <p:cxnSp>
        <p:nvCxnSpPr>
          <p:cNvPr id="4" name="Connettore 1 3"/>
          <p:cNvCxnSpPr/>
          <p:nvPr/>
        </p:nvCxnSpPr>
        <p:spPr>
          <a:xfrm>
            <a:off x="0" y="1285860"/>
            <a:ext cx="91440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4"/>
          <p:cNvGraphicFramePr>
            <a:graphicFrameLocks noGrp="1"/>
          </p:cNvGraphicFramePr>
          <p:nvPr/>
        </p:nvGraphicFramePr>
        <p:xfrm>
          <a:off x="71406" y="2195513"/>
          <a:ext cx="2857520" cy="15932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7520"/>
              </a:tblGrid>
              <a:tr h="32420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Surface roughness d = 1.6 nm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9399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Ta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– thickness =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196 nm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(20÷40 nm 1-2% voids layer)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420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Corning substrate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5"/>
          <p:cNvGraphicFramePr>
            <a:graphicFrameLocks noGrp="1"/>
          </p:cNvGraphicFramePr>
          <p:nvPr/>
        </p:nvGraphicFramePr>
        <p:xfrm>
          <a:off x="104764" y="4410091"/>
          <a:ext cx="2824162" cy="159328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24162"/>
              </a:tblGrid>
              <a:tr h="32420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Surface roughness d = 0.9 nm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9399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Ta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– thickness =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196 nm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(20÷40 nm 1-2% voids layer)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420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Corning substrate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Ovale 41"/>
          <p:cNvSpPr/>
          <p:nvPr/>
        </p:nvSpPr>
        <p:spPr>
          <a:xfrm>
            <a:off x="2143108" y="2157410"/>
            <a:ext cx="642942" cy="342896"/>
          </a:xfrm>
          <a:prstGeom prst="ellipse">
            <a:avLst/>
          </a:prstGeom>
          <a:noFill/>
          <a:ln>
            <a:solidFill>
              <a:srgbClr val="000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e 42"/>
          <p:cNvSpPr/>
          <p:nvPr/>
        </p:nvSpPr>
        <p:spPr>
          <a:xfrm>
            <a:off x="2143108" y="4371988"/>
            <a:ext cx="642942" cy="342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Office PowerPoint</Application>
  <PresentationFormat>Bildschirmpräsentation (4:3)</PresentationFormat>
  <Paragraphs>209</Paragraphs>
  <Slides>15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Tema di Office</vt:lpstr>
      <vt:lpstr>Equazione</vt:lpstr>
      <vt:lpstr>The coating thermal noise R&amp;D  for the 3rd generation:  a multitechnique investigation</vt:lpstr>
      <vt:lpstr>The CoaCh project</vt:lpstr>
      <vt:lpstr>The CoaCh for the 3rd  generation</vt:lpstr>
      <vt:lpstr>Facilities</vt:lpstr>
      <vt:lpstr>Preliminary results on 200 nm Ta2O5 mono-layer</vt:lpstr>
      <vt:lpstr>Q measurements with GeNS</vt:lpstr>
      <vt:lpstr>Folie 7</vt:lpstr>
      <vt:lpstr>Annealing treatment in vacuum</vt:lpstr>
      <vt:lpstr>SE analysis</vt:lpstr>
      <vt:lpstr>XPS analysis</vt:lpstr>
      <vt:lpstr>further possible investigation</vt:lpstr>
      <vt:lpstr>Upgrades</vt:lpstr>
      <vt:lpstr>EXAFS</vt:lpstr>
      <vt:lpstr>Conclusion</vt:lpstr>
      <vt:lpstr>Folie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coating thermal noise R&amp;D  for the 3rd generation:  a multitechnique investigation</dc:title>
  <dc:creator>Elisabetta</dc:creator>
  <cp:lastModifiedBy>SFB C4 TR7</cp:lastModifiedBy>
  <cp:revision>25</cp:revision>
  <dcterms:created xsi:type="dcterms:W3CDTF">2010-02-19T11:44:08Z</dcterms:created>
  <dcterms:modified xsi:type="dcterms:W3CDTF">2010-03-01T09:53:54Z</dcterms:modified>
</cp:coreProperties>
</file>