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9" r:id="rId4"/>
    <p:sldId id="300" r:id="rId5"/>
    <p:sldId id="317" r:id="rId6"/>
    <p:sldId id="325" r:id="rId7"/>
    <p:sldId id="341" r:id="rId8"/>
    <p:sldId id="343" r:id="rId9"/>
    <p:sldId id="332" r:id="rId10"/>
    <p:sldId id="344" r:id="rId11"/>
    <p:sldId id="337" r:id="rId12"/>
    <p:sldId id="333" r:id="rId13"/>
    <p:sldId id="338" r:id="rId14"/>
    <p:sldId id="336" r:id="rId15"/>
    <p:sldId id="303" r:id="rId16"/>
    <p:sldId id="342" r:id="rId17"/>
    <p:sldId id="307" r:id="rId18"/>
    <p:sldId id="297" r:id="rId19"/>
    <p:sldId id="324" r:id="rId20"/>
    <p:sldId id="335" r:id="rId21"/>
    <p:sldId id="339" r:id="rId22"/>
  </p:sldIdLst>
  <p:sldSz cx="9144000" cy="6858000" type="screen4x3"/>
  <p:notesSz cx="6796088" cy="99250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C66FF"/>
    <a:srgbClr val="FF00FF"/>
    <a:srgbClr val="3333FF"/>
    <a:srgbClr val="00FF00"/>
    <a:srgbClr val="00FFFF"/>
    <a:srgbClr val="F08510"/>
    <a:srgbClr val="33CCFF"/>
    <a:srgbClr val="FFFF00"/>
    <a:srgbClr val="00FF99"/>
    <a:srgbClr val="B092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406" autoAdjust="0"/>
  </p:normalViewPr>
  <p:slideViewPr>
    <p:cSldViewPr>
      <p:cViewPr>
        <p:scale>
          <a:sx n="75" d="100"/>
          <a:sy n="75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1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7"/>
              <a:ea typeface="MS Gothic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7320" y="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7"/>
              <a:ea typeface="MS Gothic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912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7"/>
              <a:ea typeface="MS Gothic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7320" y="942912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20D3AC36-BCF5-4B47-B48B-38ECC463D4B9}" type="slidenum">
              <a:rPr>
                <a:latin typeface="Arial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en-GB" sz="14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7"/>
              <a:ea typeface="MS Gothic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lvl="0" rtl="0" hangingPunct="0">
              <a:buNone/>
              <a:tabLst/>
            </a:pPr>
            <a:endParaRPr lang="en-GB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239" cy="49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"/>
          </p:nvPr>
        </p:nvSpPr>
        <p:spPr>
          <a:xfrm>
            <a:off x="3849839" y="0"/>
            <a:ext cx="2946239" cy="49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15840" y="744120"/>
            <a:ext cx="4965840" cy="37231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/>
          <p:cNvSpPr txBox="1">
            <a:spLocks noGrp="1"/>
          </p:cNvSpPr>
          <p:nvPr>
            <p:ph type="body" sz="quarter" idx="3"/>
          </p:nvPr>
        </p:nvSpPr>
        <p:spPr>
          <a:xfrm>
            <a:off x="679320" y="4714560"/>
            <a:ext cx="5438880" cy="4467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endParaRPr lang="en-GB" altLang="ja-JP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0" y="9427320"/>
            <a:ext cx="2946239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3849839" y="9427320"/>
            <a:ext cx="2946239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2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pPr lvl="0"/>
            <a:fld id="{000418F1-2CA2-40E4-B81D-FBFE35F134B2}" type="slidenum">
              <a:rPr/>
              <a:pPr lvl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GB" altLang="ja-JP" sz="1200" b="0" i="0" u="none" strike="noStrike" baseline="0">
        <a:ln>
          <a:noFill/>
        </a:ln>
        <a:solidFill>
          <a:srgbClr val="000000"/>
        </a:solidFill>
        <a:latin typeface="Arial" pitchFamily="17"/>
        <a:ea typeface="MS Gothic" pitchFamily="2"/>
        <a:cs typeface="Tahoma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533BB994-991A-4EF7-97E1-03C7107699FC}" type="slidenum">
              <a:rPr/>
              <a:pPr lvl="0"/>
              <a:t>1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19080" y="744480"/>
            <a:ext cx="4962600" cy="3722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4560"/>
            <a:ext cx="5438880" cy="45615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endParaRPr lang="en-GB" altLang="ja-JP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 20 kW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because when you increase</a:t>
            </a:r>
            <a:r>
              <a:rPr kumimoji="1" lang="en-US" altLang="ja-JP" baseline="0" dirty="0" smtClean="0"/>
              <a:t> the arm power, the heat flow to be extracted will become bigger – higher temperature may be employed -&gt; thermo elastic noise may become high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3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3m monolithic fiber may not be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BA102F22-27A2-43F0-9C06-963578FDC4CA}" type="slidenum">
              <a:rPr/>
              <a:pPr lvl="0"/>
              <a:t>2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17640" y="744480"/>
            <a:ext cx="4962600" cy="3722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4560"/>
            <a:ext cx="5438880" cy="4570920"/>
          </a:xfr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94680" tIns="51480" rIns="94680" bIns="5148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endParaRPr lang="en-GB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99960" lvl="1" indent="0">
              <a:lnSpc>
                <a:spcPct val="120000"/>
              </a:lnSpc>
              <a:defRPr/>
            </a:pP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 n, E wire , </a:t>
            </a:r>
            <a:r>
              <a:rPr kumimoji="0" lang="en-US" altLang="ja-JP" kern="0" dirty="0" err="1" smtClean="0">
                <a:latin typeface="Arial" pitchFamily="34" charset="0"/>
                <a:cs typeface="Arial" pitchFamily="34" charset="0"/>
              </a:rPr>
              <a:t>lsus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altLang="ja-JP" kern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kern="0" baseline="0" dirty="0" smtClean="0">
                <a:latin typeface="Symbol" pitchFamily="18" charset="2"/>
                <a:cs typeface="Arial" pitchFamily="34" charset="0"/>
              </a:rPr>
              <a:t>phi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wire</a:t>
            </a:r>
            <a:r>
              <a:rPr kumimoji="0" lang="en-US" altLang="ja-JP" kern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kern="0" baseline="0" dirty="0" smtClean="0">
                <a:latin typeface="Arial" pitchFamily="34" charset="0"/>
                <a:cs typeface="Arial" pitchFamily="34" charset="0"/>
              </a:rPr>
              <a:t>are the number of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wire,</a:t>
            </a:r>
            <a:r>
              <a:rPr kumimoji="0" lang="en-US" altLang="ja-JP" kern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Young‘s modulus, suspension length, loss angle.</a:t>
            </a:r>
          </a:p>
          <a:p>
            <a:pPr marL="399960" lvl="1" indent="0">
              <a:lnSpc>
                <a:spcPct val="120000"/>
              </a:lnSpc>
              <a:defRPr/>
            </a:pP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E.g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., when the arm cavity of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kW and the absorption of the coating is 1ppm,  the fibers must bring </a:t>
            </a: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kumimoji="0" lang="en-US" altLang="ja-JP" kern="0" dirty="0" err="1" smtClean="0">
                <a:latin typeface="Arial" pitchFamily="34" charset="0"/>
                <a:cs typeface="Arial" pitchFamily="34" charset="0"/>
              </a:rPr>
              <a:t>mW</a:t>
            </a:r>
            <a:endParaRPr kumimoji="0" lang="en-US" altLang="ja-JP" kern="0" dirty="0" smtClean="0">
              <a:latin typeface="Arial" pitchFamily="34" charset="0"/>
              <a:cs typeface="Arial" pitchFamily="34" charset="0"/>
            </a:endParaRPr>
          </a:p>
          <a:p>
            <a:pPr marL="399960" lvl="1" indent="0">
              <a:lnSpc>
                <a:spcPct val="120000"/>
              </a:lnSpc>
              <a:defRPr/>
            </a:pPr>
            <a:r>
              <a:rPr kumimoji="0" lang="en-US" altLang="ja-JP" kern="0" dirty="0" smtClean="0">
                <a:latin typeface="Arial" pitchFamily="34" charset="0"/>
                <a:cs typeface="Arial" pitchFamily="34" charset="0"/>
              </a:rPr>
              <a:t> Thermal flow of the fiver depends on thermal conductivity,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 K is the thermal flow</a:t>
            </a:r>
          </a:p>
          <a:p>
            <a:r>
              <a:rPr kumimoji="1" lang="en-US" altLang="ja-JP" dirty="0" smtClean="0"/>
              <a:t> How much </a:t>
            </a:r>
            <a:r>
              <a:rPr kumimoji="1" lang="en-US" altLang="ja-JP" baseline="0" dirty="0" smtClean="0"/>
              <a:t>K required is determined by the arm power and the coating absorption as I showed in the last page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 K depends on d square and the thermal conductivity, and the thermal conductivity also depends on d.</a:t>
            </a:r>
          </a:p>
          <a:p>
            <a:r>
              <a:rPr kumimoji="1" lang="en-US" altLang="ja-JP" baseline="0" dirty="0" smtClean="0"/>
              <a:t> Experimental data is not available yet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 We derive kappa from </a:t>
            </a:r>
            <a:r>
              <a:rPr kumimoji="1" lang="en-US" altLang="ja-JP" baseline="0" dirty="0" err="1" smtClean="0"/>
              <a:t>debye</a:t>
            </a:r>
            <a:r>
              <a:rPr kumimoji="1" lang="en-US" altLang="ja-JP" baseline="0" dirty="0" smtClean="0"/>
              <a:t> model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3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b="1" dirty="0" smtClean="0"/>
              <a:t>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, … are the mean free times. This relaxation time is affected by scattering between 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phonons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of silicon crystal.  (Heat</a:t>
            </a:r>
            <a:r>
              <a:rPr lang="en-US" altLang="ja-JP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can propagate when phonon scatterings are low) Mean free times are shorten by various 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source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3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Normal 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… phonons are collide with low kinetic momentum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altLang="ja-JP" b="1" dirty="0" err="1" smtClean="0">
                <a:latin typeface="Arial" pitchFamily="34" charset="0"/>
                <a:cs typeface="Arial" pitchFamily="34" charset="0"/>
              </a:rPr>
              <a:t>Umklapp</a:t>
            </a:r>
            <a:r>
              <a:rPr lang="ja-JP" alt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… phonons collisions with high kinetic momentum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Isotope 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… isotope atoms occurs scattering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Boundary Scattering</a:t>
            </a:r>
            <a:r>
              <a:rPr lang="ja-JP" alt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… phonons are scattered by the walls of fiber. When the low temperature and other scattering are small, the boundary scattering comes to be dominant. It fiber diameter dependence</a:t>
            </a:r>
            <a:endParaRPr lang="ja-JP" altLang="en-US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3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en-US" altLang="ja-JP" b="1" dirty="0" smtClean="0"/>
          </a:p>
          <a:p>
            <a:pPr>
              <a:buNone/>
            </a:pPr>
            <a:endParaRPr kumimoji="1" lang="ja-JP" alt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 is Glasgow doing?</a:t>
            </a:r>
          </a:p>
          <a:p>
            <a:r>
              <a:rPr lang="en-US" altLang="ja-JP" dirty="0" smtClean="0"/>
              <a:t>Assuming 1.2mm and 12K lower mass temperature, </a:t>
            </a:r>
            <a:r>
              <a:rPr lang="en-US" altLang="ja-JP" dirty="0" err="1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hermal</a:t>
            </a:r>
            <a:r>
              <a:rPr lang="en-US" altLang="ja-JP" dirty="0" smtClean="0"/>
              <a:t> flow of 20mW is accomplish -&gt; 1ppm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 20 kW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0418F1-2CA2-40E4-B81D-FBFE35F134B2}" type="slidenum">
              <a:rPr lang="en-US" altLang="ja-JP" smtClean="0"/>
              <a:pPr lvl="0"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ET meeting @ Jena, Germany, 1-3 March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en-GB" dirty="0" smtClean="0"/>
              <a:t>Slide </a:t>
            </a:r>
            <a:fld id="{00466192-0F9A-4DA4-AB85-7F5AE6AFF506}" type="slidenum">
              <a:rPr/>
              <a:pPr lvl="0"/>
              <a:t>‹#›</a:t>
            </a:fld>
            <a:endParaRPr lang="en-GB" dirty="0"/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186920" y="765000"/>
            <a:ext cx="7488360" cy="7196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compatLnSpc="1"/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 altLang="ja-JP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45000"/>
              <a:buFont typeface="StarSymbol"/>
              <a:buChar char="●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en-GB" altLang="ja-JP" dirty="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6839" y="6381720"/>
            <a:ext cx="2133720" cy="34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r>
              <a:rPr lang="en-US" dirty="0" err="1" smtClean="0"/>
              <a:t>K.Kokeyama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80000" y="6400799"/>
            <a:ext cx="4572720" cy="34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r>
              <a:rPr lang="en-US" dirty="0" smtClean="0"/>
              <a:t>ET meeting @ Jena, Germany, 1-3 March 2010</a:t>
            </a:r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81720"/>
            <a:ext cx="2133720" cy="34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17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en-GB"/>
              <a:t>Slide </a:t>
            </a:r>
            <a:fld id="{843B32BF-E1F0-4100-8363-9F9AE61AF75B}" type="slidenum">
              <a:rPr/>
              <a:pPr lvl="0"/>
              <a:t>‹#›</a:t>
            </a:fld>
            <a:endParaRPr lang="en-GB"/>
          </a:p>
        </p:txBody>
      </p:sp>
      <p:sp>
        <p:nvSpPr>
          <p:cNvPr id="7" name="Straight Connector 6"/>
          <p:cNvSpPr/>
          <p:nvPr/>
        </p:nvSpPr>
        <p:spPr>
          <a:xfrm>
            <a:off x="1187280" y="692279"/>
            <a:ext cx="7848720" cy="0"/>
          </a:xfrm>
          <a:prstGeom prst="line">
            <a:avLst/>
          </a:prstGeom>
          <a:noFill/>
          <a:ln w="255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en-GB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108000" y="6308640"/>
            <a:ext cx="8928000" cy="0"/>
          </a:xfrm>
          <a:prstGeom prst="line">
            <a:avLst/>
          </a:prstGeom>
          <a:noFill/>
          <a:ln w="255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en-GB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08000" y="115920"/>
            <a:ext cx="813521" cy="955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000100" y="285728"/>
            <a:ext cx="997432" cy="21431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/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GB" altLang="ja-JP" sz="2800" b="0" i="0" u="none" strike="noStrike" baseline="0">
          <a:ln>
            <a:noFill/>
          </a:ln>
          <a:solidFill>
            <a:srgbClr val="0F0499"/>
          </a:solidFill>
          <a:latin typeface="Arial"/>
          <a:ea typeface="MS Gothic" pitchFamily="2"/>
          <a:cs typeface="Tahoma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GB" altLang="ja-JP" sz="2400" b="0" i="0" u="none" strike="noStrike" baseline="0">
          <a:ln>
            <a:noFill/>
          </a:ln>
          <a:solidFill>
            <a:srgbClr val="000000"/>
          </a:solidFill>
          <a:latin typeface="Arial"/>
          <a:ea typeface="MS Gothic" pitchFamily="2"/>
          <a:cs typeface="Tahoma" pitchFamily="2"/>
        </a:defRPr>
      </a:lvl1pPr>
      <a:lvl2pPr>
        <a:defRPr>
          <a:latin typeface="Arial"/>
        </a:defRPr>
      </a:lvl2pPr>
      <a:lvl3pPr>
        <a:defRPr>
          <a:latin typeface="Arial"/>
        </a:defRPr>
      </a:lvl3pPr>
      <a:lvl4pPr>
        <a:defRPr>
          <a:latin typeface="Arial"/>
        </a:defRPr>
      </a:lvl4pPr>
      <a:lvl5pPr>
        <a:defRPr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ducing thermal noise:  The prospects of optimised  beam shapes and higher- order Laguerre-Gauss mo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071678"/>
            <a:ext cx="8640000" cy="132198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Optimization of thermal noise</a:t>
            </a:r>
          </a:p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for ET-LF </a:t>
            </a:r>
            <a:r>
              <a:rPr lang="en-US" altLang="ja-JP" sz="40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sensitivity</a:t>
            </a:r>
            <a:endParaRPr lang="en-GB" sz="4000" b="1" i="0" u="none" strike="noStrike" baseline="0" dirty="0">
              <a:ln>
                <a:noFill/>
              </a:ln>
              <a:solidFill>
                <a:srgbClr val="000099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4714884"/>
            <a:ext cx="5040000" cy="70643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ctr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0" u="none" strike="noStrike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Keiko </a:t>
            </a:r>
            <a:r>
              <a:rPr lang="en-GB" sz="2000" i="0" u="none" strike="noStrike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Kokeyama</a:t>
            </a:r>
            <a:endParaRPr lang="en-GB" sz="2000" i="0" u="none" strike="noStrike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0" u="none" strike="noStrike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University of Birmingham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3042" y="5500702"/>
            <a:ext cx="5786478" cy="39865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3"/>
              <a:buNone/>
            </a:defPPr>
            <a:lvl1pPr lvl="0">
              <a:buClr>
                <a:srgbClr val="000000"/>
              </a:buClr>
              <a:buSzPct val="100000"/>
              <a:buFont typeface="Arial" pitchFamily="33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3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3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3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3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3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3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3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3"/>
              <a:buChar char="•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ET meeting @ Jena, Germany, 1-3 March 2010 </a:t>
            </a:r>
            <a:endParaRPr lang="en-GB" sz="2000" i="0" u="none" strike="noStrike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43042" y="142852"/>
            <a:ext cx="607223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Optimization</a:t>
            </a:r>
            <a:r>
              <a:rPr kumimoji="0" lang="ja-JP" altLang="en-US" sz="2800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 </a:t>
            </a:r>
            <a:r>
              <a:rPr kumimoji="0" lang="en-US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scale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857232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We determine the temperature by a range for 200-solarmass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lack hole binary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6/13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670728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2910" y="5429264"/>
            <a:ext cx="3429024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16K is the</a:t>
            </a:r>
            <a:r>
              <a:rPr kumimoji="0" lang="en-GB" altLang="ja-JP" sz="2800" b="0" i="0" u="none" strike="noStrike" kern="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 best  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000496" y="5429264"/>
            <a:ext cx="642942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929190" y="5429264"/>
            <a:ext cx="3429024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smallest </a:t>
            </a:r>
            <a:r>
              <a:rPr kumimoji="0" lang="en-GB" altLang="ja-JP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Times New Roman" pitchFamily="18" charset="0"/>
                <a:ea typeface="MS Gothic" pitchFamily="2"/>
                <a:cs typeface="Times New Roman" pitchFamily="18" charset="0"/>
              </a:rPr>
              <a:t>d</a:t>
            </a: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 is chosen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pic>
        <p:nvPicPr>
          <p:cNvPr id="17" name="Picture 2" descr="C:\Users\Keiko\Desktop\TvsI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571612"/>
            <a:ext cx="4929222" cy="308076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798586" y="1214422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When 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lsus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=1m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80307" y="2848661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Inspiral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Range [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Gpc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]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71736" y="4500570"/>
            <a:ext cx="521497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15        20         25         30         35          40 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50463" y="4786322"/>
            <a:ext cx="1826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Temperature [K]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71736" y="1357298"/>
            <a:ext cx="571504" cy="5715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Keiko\Desktop\20kW1m16K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214422"/>
            <a:ext cx="5410200" cy="32480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52512" y="200213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QN</a:t>
            </a:r>
            <a:endParaRPr lang="ja-JP" altLang="en-US">
              <a:solidFill>
                <a:srgbClr val="F085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63414" y="4359586"/>
            <a:ext cx="5661064" cy="371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                         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         10                                 100 </a:t>
            </a:r>
            <a:endParaRPr kumimoji="0" lang="en-GB" altLang="ja-JP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1654" y="1000108"/>
            <a:ext cx="428628" cy="3643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45091" y="3096884"/>
            <a:ext cx="714379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ja-JP" sz="1600" baseline="30000" dirty="0" smtClean="0">
                <a:latin typeface="Arial" pitchFamily="34" charset="0"/>
                <a:cs typeface="Arial" pitchFamily="34" charset="0"/>
              </a:rPr>
              <a:t>-24</a:t>
            </a:r>
            <a:endParaRPr kumimoji="0" lang="en-GB" altLang="ja-JP" sz="1600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45091" y="2119934"/>
            <a:ext cx="714379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ja-JP" sz="1600" baseline="30000" dirty="0" smtClean="0">
                <a:latin typeface="Arial" pitchFamily="34" charset="0"/>
                <a:cs typeface="Arial" pitchFamily="34" charset="0"/>
              </a:rPr>
              <a:t>-23</a:t>
            </a:r>
            <a:endParaRPr kumimoji="0" lang="en-GB" altLang="ja-JP" sz="1600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45091" y="1142984"/>
            <a:ext cx="714379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ja-JP" sz="1600" baseline="30000" dirty="0" smtClean="0">
                <a:latin typeface="Arial" pitchFamily="34" charset="0"/>
                <a:cs typeface="Arial" pitchFamily="34" charset="0"/>
              </a:rPr>
              <a:t>-22</a:t>
            </a:r>
            <a:endParaRPr kumimoji="0" lang="en-GB" altLang="ja-JP" sz="1600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45091" y="4073834"/>
            <a:ext cx="714379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ja-JP" sz="1600" baseline="30000" dirty="0" smtClean="0">
                <a:latin typeface="Arial" pitchFamily="34" charset="0"/>
                <a:cs typeface="Arial" pitchFamily="34" charset="0"/>
              </a:rPr>
              <a:t>-25</a:t>
            </a:r>
            <a:endParaRPr kumimoji="0" lang="en-GB" altLang="ja-JP" sz="1600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693966" y="4672018"/>
            <a:ext cx="4429156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Frequency [Hz]</a:t>
            </a:r>
            <a:endParaRPr kumimoji="0" lang="en-GB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 rot="16200000">
            <a:off x="256853" y="2730784"/>
            <a:ext cx="2684486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Sensitivity [1/</a:t>
            </a:r>
            <a:r>
              <a:rPr lang="en-US" altLang="ja-JP" sz="1600" dirty="0" err="1" smtClean="0">
                <a:latin typeface="Arial" pitchFamily="34" charset="0"/>
                <a:cs typeface="Arial" pitchFamily="34" charset="0"/>
              </a:rPr>
              <a:t>sqrtHz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]</a:t>
            </a:r>
            <a:endParaRPr kumimoji="0" lang="en-GB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43042" y="142852"/>
            <a:ext cx="692948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Optimization – Length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7/13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7027918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00298" y="785794"/>
            <a:ext cx="221457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20kW,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16K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86446" y="3714752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coatingTN</a:t>
            </a:r>
            <a:endParaRPr lang="ja-JP" alt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357290" y="5357826"/>
            <a:ext cx="6500858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noProof="0" dirty="0" smtClean="0">
                <a:solidFill>
                  <a:srgbClr val="CC66FF"/>
                </a:solidFill>
                <a:latin typeface="Arial" pitchFamily="34" charset="0"/>
                <a:ea typeface="MS Gothic" pitchFamily="2"/>
                <a:cs typeface="Arial" pitchFamily="34" charset="0"/>
              </a:rPr>
              <a:t>Suspension length should be changed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5256" y="135919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16K, 1.44mm, 1m</a:t>
            </a:r>
            <a:endParaRPr lang="en-US" altLang="ja-JP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Keiko\Desktop\20kW1m16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1494" y="1233478"/>
            <a:ext cx="5410200" cy="3248025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643042" y="142852"/>
            <a:ext cx="692948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Optimization – Length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2512" y="200213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QN</a:t>
            </a:r>
            <a:endParaRPr lang="ja-JP" altLang="en-US">
              <a:solidFill>
                <a:srgbClr val="F085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6628" y="2716512"/>
            <a:ext cx="12144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lsus</a:t>
            </a:r>
            <a:r>
              <a:rPr lang="en-US" altLang="ja-JP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=3m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63414" y="4359586"/>
            <a:ext cx="5661064" cy="371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                         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         10                                 100 </a:t>
            </a:r>
            <a:endParaRPr kumimoji="0" lang="en-GB" altLang="ja-JP" kern="0" baseline="30000" dirty="0" smtClean="0"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45091" y="1000108"/>
            <a:ext cx="714379" cy="3643338"/>
            <a:chOff x="2122927" y="757222"/>
            <a:chExt cx="714379" cy="3643338"/>
          </a:xfrm>
        </p:grpSpPr>
        <p:sp>
          <p:nvSpPr>
            <p:cNvPr id="12" name="Rectangle 11"/>
            <p:cNvSpPr/>
            <p:nvPr/>
          </p:nvSpPr>
          <p:spPr>
            <a:xfrm>
              <a:off x="2249490" y="757222"/>
              <a:ext cx="428628" cy="36433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Group 27"/>
            <p:cNvGrpSpPr/>
            <p:nvPr/>
          </p:nvGrpSpPr>
          <p:grpSpPr>
            <a:xfrm>
              <a:off x="2122927" y="900098"/>
              <a:ext cx="714379" cy="3271585"/>
              <a:chOff x="1754770" y="881054"/>
              <a:chExt cx="714379" cy="3271585"/>
            </a:xfrm>
          </p:grpSpPr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1754770" y="2834954"/>
                <a:ext cx="714379" cy="34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-24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1754770" y="1858004"/>
                <a:ext cx="714379" cy="34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-23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754770" y="881054"/>
                <a:ext cx="714379" cy="34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-22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1754770" y="3811904"/>
                <a:ext cx="714379" cy="34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-25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</p:grpSp>
      <p:sp>
        <p:nvSpPr>
          <p:cNvPr id="19" name="Title 1"/>
          <p:cNvSpPr txBox="1">
            <a:spLocks/>
          </p:cNvSpPr>
          <p:nvPr/>
        </p:nvSpPr>
        <p:spPr>
          <a:xfrm>
            <a:off x="2693966" y="4672018"/>
            <a:ext cx="4429156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Frequency [Hz]</a:t>
            </a:r>
            <a:endParaRPr kumimoji="0" lang="en-GB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16200000">
            <a:off x="256853" y="2730784"/>
            <a:ext cx="2684486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Sensitivity [1/</a:t>
            </a:r>
            <a:r>
              <a:rPr lang="en-US" altLang="ja-JP" sz="1600" dirty="0" err="1" smtClean="0">
                <a:latin typeface="Arial" pitchFamily="34" charset="0"/>
                <a:cs typeface="Arial" pitchFamily="34" charset="0"/>
              </a:rPr>
              <a:t>sqrtHz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]</a:t>
            </a:r>
            <a:endParaRPr kumimoji="0" lang="en-GB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285984" y="3000372"/>
            <a:ext cx="1643074" cy="340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16K, 2.14mm</a:t>
            </a:r>
            <a:endParaRPr kumimoji="0" lang="en-GB" altLang="ja-JP" sz="1600" b="0" i="0" u="none" strike="noStrike" kern="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28728" y="5572140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3m suspension is ok compared with QN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8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52785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500298" y="785794"/>
            <a:ext cx="35719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20kW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95256" y="135919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16K, 1.44mm, 1m</a:t>
            </a:r>
            <a:endParaRPr lang="en-US" altLang="ja-JP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643050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n"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altLang="ja-JP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temperature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for best 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inspiral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range considering suspension and coating TN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n"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smallest </a:t>
            </a:r>
            <a:r>
              <a:rPr lang="en-US" altLang="ja-JP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fiber diameter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is chosen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n"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Suspension length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not to disturb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QN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4414" y="3930196"/>
            <a:ext cx="6715172" cy="9562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dirty="0" err="1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Thermoelastic</a:t>
            </a:r>
            <a:r>
              <a:rPr kumimoji="0" lang="en-GB" altLang="ja-JP" sz="2800" b="0" i="0" u="none" strike="noStrike" kern="0" cap="none" spc="0" normalizeH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 noise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has to be taken into account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52785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3013" y="142852"/>
            <a:ext cx="5221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Small summary and a next step</a:t>
            </a:r>
            <a:endParaRPr kumimoji="0" lang="en-GB" altLang="ja-JP" sz="2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348" y="1142984"/>
            <a:ext cx="6785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0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Procedure to choose suspension + coating TN parameters</a:t>
            </a:r>
            <a:endParaRPr kumimoji="0" lang="en-GB" altLang="ja-JP" sz="20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9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86050" y="3143248"/>
            <a:ext cx="3898063" cy="2593779"/>
            <a:chOff x="1174003" y="2903281"/>
            <a:chExt cx="5222901" cy="3475329"/>
          </a:xfrm>
        </p:grpSpPr>
        <p:pic>
          <p:nvPicPr>
            <p:cNvPr id="3" name="Picture 2" descr="C:\Users\Keiko\Desktop\WS00000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0232" y="3500438"/>
              <a:ext cx="3803039" cy="2213205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>
            <a:xfrm>
              <a:off x="2514051" y="2903281"/>
              <a:ext cx="3062966" cy="412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0" lang="en-US" altLang="ja-JP" sz="1400" kern="0" dirty="0" smtClean="0">
                  <a:latin typeface="Arial"/>
                  <a:ea typeface="MS Gothic" pitchFamily="2"/>
                  <a:cs typeface="Tahoma" pitchFamily="2"/>
                </a:rPr>
                <a:t>Thermal expansion data</a:t>
              </a:r>
              <a:endParaRPr lang="ja-JP" altLang="en-US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67748" y="5713643"/>
              <a:ext cx="4429156" cy="4123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0     50   100    150   200    250   300</a:t>
              </a:r>
              <a:endParaRPr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7"/>
            <p:cNvGrpSpPr/>
            <p:nvPr/>
          </p:nvGrpSpPr>
          <p:grpSpPr>
            <a:xfrm>
              <a:off x="1174003" y="3513371"/>
              <a:ext cx="889561" cy="2354605"/>
              <a:chOff x="5786446" y="2085973"/>
              <a:chExt cx="642945" cy="159139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786446" y="2085973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2.5 10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-6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786446" y="2318543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2.0 10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-6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86446" y="2551112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1.5 10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-6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86446" y="2783682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1.0 10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-6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86449" y="3016250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5.0 10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-7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878526" y="3248819"/>
                <a:ext cx="500066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altLang="ja-JP" sz="1000" baseline="300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786446" y="3454399"/>
                <a:ext cx="642942" cy="222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1000" dirty="0" smtClean="0">
                    <a:latin typeface="Arial" pitchFamily="34" charset="0"/>
                    <a:cs typeface="Arial" pitchFamily="34" charset="0"/>
                  </a:rPr>
                  <a:t>-5.0 10</a:t>
                </a:r>
                <a:r>
                  <a:rPr lang="en-US" altLang="ja-JP" sz="1000" baseline="30000" dirty="0" smtClean="0">
                    <a:latin typeface="Arial" pitchFamily="34" charset="0"/>
                    <a:cs typeface="Arial" pitchFamily="34" charset="0"/>
                  </a:rPr>
                  <a:t>-7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020361" y="6070833"/>
              <a:ext cx="142699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altLang="ja-JP" sz="1400" kern="0" dirty="0" err="1" smtClean="0">
                  <a:latin typeface="Arial"/>
                  <a:ea typeface="MS Gothic" pitchFamily="2"/>
                  <a:cs typeface="Tahoma" pitchFamily="2"/>
                </a:rPr>
                <a:t>Tenperature</a:t>
              </a:r>
              <a:r>
                <a:rPr kumimoji="0" lang="en-US" altLang="ja-JP" sz="1400" kern="0" dirty="0" smtClean="0">
                  <a:latin typeface="Arial"/>
                  <a:ea typeface="MS Gothic" pitchFamily="2"/>
                  <a:cs typeface="Tahoma" pitchFamily="2"/>
                </a:rPr>
                <a:t> [K]</a:t>
              </a:r>
              <a:endParaRPr lang="ja-JP" altLang="en-US" sz="1400" dirty="0"/>
            </a:p>
          </p:txBody>
        </p:sp>
      </p:grp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511425" y="1357313"/>
          <a:ext cx="3833813" cy="881062"/>
        </p:xfrm>
        <a:graphic>
          <a:graphicData uri="http://schemas.openxmlformats.org/presentationml/2006/ole">
            <p:oleObj spid="_x0000_s51202" name="Equation" r:id="rId5" imgW="2044440" imgH="4698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071538" y="2643182"/>
            <a:ext cx="3286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kumimoji="0" lang="en-US" altLang="ja-JP" sz="2000" kern="0" dirty="0" smtClean="0">
                <a:latin typeface="Arial" pitchFamily="34" charset="0"/>
                <a:ea typeface="MS Gothic" pitchFamily="2"/>
                <a:cs typeface="Arial" pitchFamily="34" charset="0"/>
              </a:rPr>
              <a:t>Thermal expansion rate</a:t>
            </a:r>
            <a:endParaRPr kumimoji="0" lang="en-US" altLang="ja-JP" sz="2000" kern="0" dirty="0" smtClean="0"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15339" y="6363234"/>
            <a:ext cx="8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10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6286512" y="2143116"/>
          <a:ext cx="1452558" cy="643275"/>
        </p:xfrm>
        <a:graphic>
          <a:graphicData uri="http://schemas.openxmlformats.org/presentationml/2006/ole">
            <p:oleObj spid="_x0000_s51203" name="Equation" r:id="rId6" imgW="888840" imgH="393480" progId="Equation.3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6200000" flipV="1">
            <a:off x="6000760" y="2071678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428596" y="785794"/>
            <a:ext cx="621510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dirty="0" smtClean="0">
                <a:latin typeface="Arial"/>
                <a:ea typeface="MS Gothic" pitchFamily="2"/>
                <a:cs typeface="Tahoma" pitchFamily="2"/>
              </a:rPr>
              <a:t>Thermoelastic noise </a:t>
            </a:r>
            <a:r>
              <a:rPr kumimoji="0" lang="en-GB" altLang="ja-JP" sz="2800" kern="0" dirty="0" smtClean="0">
                <a:latin typeface="Arial"/>
                <a:ea typeface="MS Gothic" pitchFamily="2"/>
                <a:cs typeface="Tahoma" pitchFamily="2"/>
              </a:rPr>
              <a:t>formula </a:t>
            </a:r>
            <a:r>
              <a:rPr kumimoji="0" lang="en-GB" altLang="ja-JP" sz="2000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[2]</a:t>
            </a:r>
            <a:endParaRPr kumimoji="0" lang="en-GB" altLang="ja-JP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6314" y="6000768"/>
            <a:ext cx="4153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altLang="ja-JP" sz="1400" dirty="0" err="1" smtClean="0">
                <a:latin typeface="Times New Roman" pitchFamily="18" charset="0"/>
                <a:cs typeface="Times New Roman" pitchFamily="18" charset="0"/>
              </a:rPr>
              <a:t>Cerdonio</a:t>
            </a:r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 et al, Phys. Rev. D, 63, 082003 (2001)</a:t>
            </a:r>
            <a:endParaRPr lang="ja-JP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643042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Thermo Elastic Noise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/>
          <p:cNvSpPr txBox="1"/>
          <p:nvPr/>
        </p:nvSpPr>
        <p:spPr>
          <a:xfrm>
            <a:off x="8215339" y="6363234"/>
            <a:ext cx="8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11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pic>
        <p:nvPicPr>
          <p:cNvPr id="124" name="Picture 2" descr="C:\Users\Keiko\Desktop\20kW-T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072" y="747690"/>
            <a:ext cx="4033838" cy="2489561"/>
          </a:xfrm>
          <a:prstGeom prst="rect">
            <a:avLst/>
          </a:prstGeom>
          <a:noFill/>
        </p:spPr>
      </p:pic>
      <p:sp>
        <p:nvSpPr>
          <p:cNvPr id="125" name="Title 1"/>
          <p:cNvSpPr txBox="1">
            <a:spLocks/>
          </p:cNvSpPr>
          <p:nvPr/>
        </p:nvSpPr>
        <p:spPr>
          <a:xfrm>
            <a:off x="1643042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Sensitivity</a:t>
            </a:r>
            <a:r>
              <a:rPr kumimoji="0" lang="en-GB" altLang="ja-JP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 Curves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428992" y="785794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ja-JP" kern="0" dirty="0" smtClean="0">
                <a:latin typeface="Arial"/>
                <a:ea typeface="MS Gothic" pitchFamily="2"/>
                <a:cs typeface="Tahoma" pitchFamily="2"/>
              </a:rPr>
              <a:t>20 </a:t>
            </a:r>
            <a:r>
              <a:rPr kumimoji="0" lang="en-GB" altLang="ja-JP" kern="0" dirty="0" smtClean="0">
                <a:latin typeface="Arial"/>
                <a:ea typeface="MS Gothic" pitchFamily="2"/>
                <a:cs typeface="Tahoma" pitchFamily="2"/>
              </a:rPr>
              <a:t>kW</a:t>
            </a:r>
            <a:endParaRPr lang="ja-JP" altLang="en-US"/>
          </a:p>
        </p:txBody>
      </p:sp>
      <p:sp>
        <p:nvSpPr>
          <p:cNvPr id="127" name="Rectangle 126"/>
          <p:cNvSpPr/>
          <p:nvPr/>
        </p:nvSpPr>
        <p:spPr>
          <a:xfrm>
            <a:off x="928662" y="2000240"/>
            <a:ext cx="130561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S+C TN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3m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16K</a:t>
            </a:r>
            <a:endParaRPr lang="en-GB" altLang="ja-JP" sz="12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altLang="ja-JP" sz="1200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TEN 16K</a:t>
            </a:r>
            <a:endParaRPr lang="ja-JP" altLang="en-US" sz="1200">
              <a:solidFill>
                <a:srgbClr val="F0851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357422" y="1071546"/>
            <a:ext cx="553357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0" lang="en-US" altLang="ja-JP" sz="1400" b="1" kern="0" dirty="0" smtClean="0">
                <a:solidFill>
                  <a:srgbClr val="00FFFF"/>
                </a:solidFill>
                <a:latin typeface="Arial"/>
                <a:ea typeface="MS Gothic" pitchFamily="2"/>
                <a:cs typeface="Tahoma" pitchFamily="2"/>
              </a:rPr>
              <a:t>SQL</a:t>
            </a:r>
            <a:endParaRPr lang="ja-JP" altLang="en-US" sz="1400" b="1">
              <a:solidFill>
                <a:srgbClr val="00FFFF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50002" y="608006"/>
            <a:ext cx="4514088" cy="2807100"/>
            <a:chOff x="250002" y="608006"/>
            <a:chExt cx="4514088" cy="2807100"/>
          </a:xfrm>
        </p:grpSpPr>
        <p:sp>
          <p:nvSpPr>
            <p:cNvPr id="130" name="Title 1"/>
            <p:cNvSpPr txBox="1">
              <a:spLocks/>
            </p:cNvSpPr>
            <p:nvPr/>
          </p:nvSpPr>
          <p:spPr>
            <a:xfrm>
              <a:off x="793724" y="3105148"/>
              <a:ext cx="3970366" cy="309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1                     </a:t>
              </a:r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             10                               100</a:t>
              </a:r>
              <a:endParaRPr kumimoji="0" lang="en-GB" altLang="ja-JP" sz="1400" kern="0" baseline="30000" dirty="0" smtClean="0"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98486" y="684206"/>
              <a:ext cx="214314" cy="2500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grpSp>
          <p:nvGrpSpPr>
            <p:cNvPr id="132" name="Group 75"/>
            <p:cNvGrpSpPr/>
            <p:nvPr/>
          </p:nvGrpSpPr>
          <p:grpSpPr>
            <a:xfrm>
              <a:off x="387344" y="608006"/>
              <a:ext cx="714379" cy="2565196"/>
              <a:chOff x="1712127" y="6248420"/>
              <a:chExt cx="714379" cy="2565196"/>
            </a:xfrm>
          </p:grpSpPr>
          <p:sp>
            <p:nvSpPr>
              <p:cNvPr id="134" name="Title 1"/>
              <p:cNvSpPr txBox="1">
                <a:spLocks/>
              </p:cNvSpPr>
              <p:nvPr/>
            </p:nvSpPr>
            <p:spPr>
              <a:xfrm>
                <a:off x="1712127" y="7391428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-24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35" name="Title 1"/>
              <p:cNvSpPr txBox="1">
                <a:spLocks/>
              </p:cNvSpPr>
              <p:nvPr/>
            </p:nvSpPr>
            <p:spPr>
              <a:xfrm>
                <a:off x="1712127" y="6819924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-23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36" name="Title 1"/>
              <p:cNvSpPr txBox="1">
                <a:spLocks/>
              </p:cNvSpPr>
              <p:nvPr/>
            </p:nvSpPr>
            <p:spPr>
              <a:xfrm>
                <a:off x="1712127" y="6248420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-22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37" name="Title 1"/>
              <p:cNvSpPr txBox="1">
                <a:spLocks/>
              </p:cNvSpPr>
              <p:nvPr/>
            </p:nvSpPr>
            <p:spPr>
              <a:xfrm>
                <a:off x="1712127" y="7962932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-25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38" name="Title 1"/>
              <p:cNvSpPr txBox="1">
                <a:spLocks/>
              </p:cNvSpPr>
              <p:nvPr/>
            </p:nvSpPr>
            <p:spPr>
              <a:xfrm>
                <a:off x="1712127" y="8534436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-26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133" name="Title 1"/>
            <p:cNvSpPr txBox="1">
              <a:spLocks/>
            </p:cNvSpPr>
            <p:nvPr/>
          </p:nvSpPr>
          <p:spPr>
            <a:xfrm rot="16200000">
              <a:off x="-952651" y="1917009"/>
              <a:ext cx="2684486" cy="2791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 algn="ctr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200" dirty="0" smtClean="0">
                  <a:latin typeface="Arial" pitchFamily="34" charset="0"/>
                  <a:cs typeface="Arial" pitchFamily="34" charset="0"/>
                </a:rPr>
                <a:t>Sensitivity [1/</a:t>
              </a:r>
              <a:r>
                <a:rPr lang="en-US" altLang="ja-JP" sz="1200" dirty="0" err="1" smtClean="0">
                  <a:latin typeface="Arial" pitchFamily="34" charset="0"/>
                  <a:cs typeface="Arial" pitchFamily="34" charset="0"/>
                </a:rPr>
                <a:t>sqrtHz</a:t>
              </a:r>
              <a:r>
                <a:rPr lang="en-US" altLang="ja-JP" sz="1200" dirty="0" smtClean="0">
                  <a:latin typeface="Arial" pitchFamily="34" charset="0"/>
                  <a:cs typeface="Arial" pitchFamily="34" charset="0"/>
                </a:rPr>
                <a:t>]</a:t>
              </a:r>
              <a:endParaRPr kumimoji="0" lang="en-GB" altLang="ja-JP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962568" y="3929066"/>
            <a:ext cx="5713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Due to the small thermal expansion rate,</a:t>
            </a:r>
          </a:p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err="1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thermoelastic</a:t>
            </a: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 noise is good at 16 K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357686" y="5286388"/>
            <a:ext cx="4352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smtClean="0">
                <a:latin typeface="Arial"/>
                <a:ea typeface="MS Gothic" pitchFamily="2"/>
                <a:cs typeface="Tahoma" pitchFamily="2"/>
              </a:rPr>
              <a:t>Different an arm cavity power?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0320" y="3319458"/>
            <a:ext cx="4501388" cy="2957298"/>
            <a:chOff x="4332286" y="3522662"/>
            <a:chExt cx="4501388" cy="2957298"/>
          </a:xfrm>
        </p:grpSpPr>
        <p:pic>
          <p:nvPicPr>
            <p:cNvPr id="3" name="Picture 5" descr="C:\Users\Keiko\Desktop\200kW-TE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3643314"/>
              <a:ext cx="3961785" cy="2439786"/>
            </a:xfrm>
            <a:prstGeom prst="rect">
              <a:avLst/>
            </a:prstGeom>
            <a:noFill/>
          </p:spPr>
        </p:pic>
        <p:grpSp>
          <p:nvGrpSpPr>
            <p:cNvPr id="4" name="Group 104"/>
            <p:cNvGrpSpPr/>
            <p:nvPr/>
          </p:nvGrpSpPr>
          <p:grpSpPr>
            <a:xfrm>
              <a:off x="4332286" y="3522662"/>
              <a:ext cx="4501388" cy="2957298"/>
              <a:chOff x="250002" y="608006"/>
              <a:chExt cx="4501388" cy="2957298"/>
            </a:xfrm>
          </p:grpSpPr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781024" y="3067048"/>
                <a:ext cx="3970366" cy="3099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400" dirty="0" smtClean="0">
                    <a:latin typeface="Arial" pitchFamily="34" charset="0"/>
                    <a:cs typeface="Arial" pitchFamily="34" charset="0"/>
                  </a:rPr>
                  <a:t>1                     </a:t>
                </a:r>
                <a:r>
                  <a:rPr lang="en-US" altLang="ja-JP" sz="1400" dirty="0" smtClean="0">
                    <a:latin typeface="Arial" pitchFamily="34" charset="0"/>
                    <a:cs typeface="Arial" pitchFamily="34" charset="0"/>
                  </a:rPr>
                  <a:t>             10                               100</a:t>
                </a:r>
                <a:endParaRPr kumimoji="0" lang="en-GB" altLang="ja-JP" sz="14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98486" y="684206"/>
                <a:ext cx="214314" cy="2500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grpSp>
            <p:nvGrpSpPr>
              <p:cNvPr id="7" name="Group 75"/>
              <p:cNvGrpSpPr/>
              <p:nvPr/>
            </p:nvGrpSpPr>
            <p:grpSpPr>
              <a:xfrm>
                <a:off x="387344" y="608006"/>
                <a:ext cx="714379" cy="2565196"/>
                <a:chOff x="1712127" y="6248420"/>
                <a:chExt cx="714379" cy="2565196"/>
              </a:xfrm>
            </p:grpSpPr>
            <p:sp>
              <p:nvSpPr>
                <p:cNvPr id="10" name="Title 1"/>
                <p:cNvSpPr txBox="1">
                  <a:spLocks/>
                </p:cNvSpPr>
                <p:nvPr/>
              </p:nvSpPr>
              <p:spPr>
                <a:xfrm>
                  <a:off x="1712127" y="7391428"/>
                  <a:ext cx="714379" cy="2791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0000" tIns="46800" rIns="90000" bIns="46800" anchor="ctr" anchorCtr="0" compatLnSpc="1">
                  <a:spAutoFit/>
                </a:bodyPr>
                <a:lstStyle>
                  <a:defPPr lvl="0">
                    <a:buClr>
                      <a:srgbClr val="0F0499"/>
                    </a:buClr>
                    <a:buSzPct val="100000"/>
                    <a:buFont typeface="Verdana" pitchFamily="33"/>
                    <a:buNone/>
                  </a:defPPr>
                  <a:lvl1pPr lvl="0">
                    <a:buClr>
                      <a:srgbClr val="0F0499"/>
                    </a:buClr>
                    <a:buSzPct val="100000"/>
                    <a:buFont typeface="Verdana" pitchFamily="33"/>
                    <a:buChar char="•"/>
                  </a:lvl1pPr>
                  <a:lvl2pPr lvl="1">
                    <a:buSzPct val="45000"/>
                    <a:buFont typeface="StarSymbol"/>
                    <a:buChar char="●"/>
                  </a:lvl2pPr>
                  <a:lvl3pPr lvl="2">
                    <a:buSzPct val="45000"/>
                    <a:buFont typeface="StarSymbol"/>
                    <a:buChar char="●"/>
                  </a:lvl3pPr>
                  <a:lvl4pPr lvl="3">
                    <a:buSzPct val="45000"/>
                    <a:buFont typeface="StarSymbol"/>
                    <a:buChar char="●"/>
                  </a:lvl4pPr>
                  <a:lvl5pPr lvl="4">
                    <a:buSzPct val="45000"/>
                    <a:buFont typeface="StarSymbol"/>
                    <a:buChar char="●"/>
                  </a:lvl5pPr>
                  <a:lvl6pPr lvl="5">
                    <a:buSzPct val="45000"/>
                    <a:buFont typeface="StarSymbol"/>
                    <a:buChar char="●"/>
                  </a:lvl6pPr>
                  <a:lvl7pPr lvl="6">
                    <a:buSzPct val="45000"/>
                    <a:buFont typeface="StarSymbol"/>
                    <a:buChar char="●"/>
                  </a:lvl7pPr>
                  <a:lvl8pPr lvl="7">
                    <a:buSzPct val="45000"/>
                    <a:buFont typeface="StarSymbol"/>
                    <a:buChar char="●"/>
                  </a:lvl8pPr>
                  <a:lvl9pPr lvl="8">
                    <a:buSzPct val="45000"/>
                    <a:buFont typeface="StarSymbol"/>
                    <a:buChar char="●"/>
                  </a:lvl9pPr>
                </a:lstStyle>
                <a:p>
                  <a:pPr lvl="0"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en-US" altLang="ja-JP" sz="1200" dirty="0" smtClean="0">
                      <a:latin typeface="Arial" pitchFamily="34" charset="0"/>
                      <a:cs typeface="Arial" pitchFamily="34" charset="0"/>
                    </a:rPr>
                    <a:t>10</a:t>
                  </a:r>
                  <a:r>
                    <a:rPr lang="en-US" altLang="ja-JP" sz="1200" baseline="30000" dirty="0" smtClean="0">
                      <a:latin typeface="Arial" pitchFamily="34" charset="0"/>
                      <a:cs typeface="Arial" pitchFamily="34" charset="0"/>
                    </a:rPr>
                    <a:t>-24</a:t>
                  </a:r>
                  <a:endParaRPr kumimoji="0" lang="en-GB" altLang="ja-JP" sz="1200" kern="0" baseline="30000" dirty="0" smtClean="0">
                    <a:latin typeface="Arial" pitchFamily="34" charset="0"/>
                    <a:ea typeface="MS Gothic" pitchFamily="2"/>
                    <a:cs typeface="Arial" pitchFamily="34" charset="0"/>
                  </a:endParaRPr>
                </a:p>
              </p:txBody>
            </p:sp>
            <p:sp>
              <p:nvSpPr>
                <p:cNvPr id="11" name="Title 1"/>
                <p:cNvSpPr txBox="1">
                  <a:spLocks/>
                </p:cNvSpPr>
                <p:nvPr/>
              </p:nvSpPr>
              <p:spPr>
                <a:xfrm>
                  <a:off x="1712127" y="6819924"/>
                  <a:ext cx="714379" cy="2791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0000" tIns="46800" rIns="90000" bIns="46800" anchor="ctr" anchorCtr="0" compatLnSpc="1">
                  <a:spAutoFit/>
                </a:bodyPr>
                <a:lstStyle>
                  <a:defPPr lvl="0">
                    <a:buClr>
                      <a:srgbClr val="0F0499"/>
                    </a:buClr>
                    <a:buSzPct val="100000"/>
                    <a:buFont typeface="Verdana" pitchFamily="33"/>
                    <a:buNone/>
                  </a:defPPr>
                  <a:lvl1pPr lvl="0">
                    <a:buClr>
                      <a:srgbClr val="0F0499"/>
                    </a:buClr>
                    <a:buSzPct val="100000"/>
                    <a:buFont typeface="Verdana" pitchFamily="33"/>
                    <a:buChar char="•"/>
                  </a:lvl1pPr>
                  <a:lvl2pPr lvl="1">
                    <a:buSzPct val="45000"/>
                    <a:buFont typeface="StarSymbol"/>
                    <a:buChar char="●"/>
                  </a:lvl2pPr>
                  <a:lvl3pPr lvl="2">
                    <a:buSzPct val="45000"/>
                    <a:buFont typeface="StarSymbol"/>
                    <a:buChar char="●"/>
                  </a:lvl3pPr>
                  <a:lvl4pPr lvl="3">
                    <a:buSzPct val="45000"/>
                    <a:buFont typeface="StarSymbol"/>
                    <a:buChar char="●"/>
                  </a:lvl4pPr>
                  <a:lvl5pPr lvl="4">
                    <a:buSzPct val="45000"/>
                    <a:buFont typeface="StarSymbol"/>
                    <a:buChar char="●"/>
                  </a:lvl5pPr>
                  <a:lvl6pPr lvl="5">
                    <a:buSzPct val="45000"/>
                    <a:buFont typeface="StarSymbol"/>
                    <a:buChar char="●"/>
                  </a:lvl6pPr>
                  <a:lvl7pPr lvl="6">
                    <a:buSzPct val="45000"/>
                    <a:buFont typeface="StarSymbol"/>
                    <a:buChar char="●"/>
                  </a:lvl7pPr>
                  <a:lvl8pPr lvl="7">
                    <a:buSzPct val="45000"/>
                    <a:buFont typeface="StarSymbol"/>
                    <a:buChar char="●"/>
                  </a:lvl8pPr>
                  <a:lvl9pPr lvl="8">
                    <a:buSzPct val="45000"/>
                    <a:buFont typeface="StarSymbol"/>
                    <a:buChar char="●"/>
                  </a:lvl9pPr>
                </a:lstStyle>
                <a:p>
                  <a:pPr lvl="0"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en-US" altLang="ja-JP" sz="1200" dirty="0" smtClean="0">
                      <a:latin typeface="Arial" pitchFamily="34" charset="0"/>
                      <a:cs typeface="Arial" pitchFamily="34" charset="0"/>
                    </a:rPr>
                    <a:t>10</a:t>
                  </a:r>
                  <a:r>
                    <a:rPr lang="en-US" altLang="ja-JP" sz="1200" baseline="30000" dirty="0" smtClean="0">
                      <a:latin typeface="Arial" pitchFamily="34" charset="0"/>
                      <a:cs typeface="Arial" pitchFamily="34" charset="0"/>
                    </a:rPr>
                    <a:t>-23</a:t>
                  </a:r>
                  <a:endParaRPr kumimoji="0" lang="en-GB" altLang="ja-JP" sz="1200" kern="0" baseline="30000" dirty="0" smtClean="0">
                    <a:latin typeface="Arial" pitchFamily="34" charset="0"/>
                    <a:ea typeface="MS Gothic" pitchFamily="2"/>
                    <a:cs typeface="Arial" pitchFamily="34" charset="0"/>
                  </a:endParaRPr>
                </a:p>
              </p:txBody>
            </p:sp>
            <p:sp>
              <p:nvSpPr>
                <p:cNvPr id="12" name="Title 1"/>
                <p:cNvSpPr txBox="1">
                  <a:spLocks/>
                </p:cNvSpPr>
                <p:nvPr/>
              </p:nvSpPr>
              <p:spPr>
                <a:xfrm>
                  <a:off x="1712127" y="6248420"/>
                  <a:ext cx="714379" cy="2791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0000" tIns="46800" rIns="90000" bIns="46800" anchor="ctr" anchorCtr="0" compatLnSpc="1">
                  <a:spAutoFit/>
                </a:bodyPr>
                <a:lstStyle>
                  <a:defPPr lvl="0">
                    <a:buClr>
                      <a:srgbClr val="0F0499"/>
                    </a:buClr>
                    <a:buSzPct val="100000"/>
                    <a:buFont typeface="Verdana" pitchFamily="33"/>
                    <a:buNone/>
                  </a:defPPr>
                  <a:lvl1pPr lvl="0">
                    <a:buClr>
                      <a:srgbClr val="0F0499"/>
                    </a:buClr>
                    <a:buSzPct val="100000"/>
                    <a:buFont typeface="Verdana" pitchFamily="33"/>
                    <a:buChar char="•"/>
                  </a:lvl1pPr>
                  <a:lvl2pPr lvl="1">
                    <a:buSzPct val="45000"/>
                    <a:buFont typeface="StarSymbol"/>
                    <a:buChar char="●"/>
                  </a:lvl2pPr>
                  <a:lvl3pPr lvl="2">
                    <a:buSzPct val="45000"/>
                    <a:buFont typeface="StarSymbol"/>
                    <a:buChar char="●"/>
                  </a:lvl3pPr>
                  <a:lvl4pPr lvl="3">
                    <a:buSzPct val="45000"/>
                    <a:buFont typeface="StarSymbol"/>
                    <a:buChar char="●"/>
                  </a:lvl4pPr>
                  <a:lvl5pPr lvl="4">
                    <a:buSzPct val="45000"/>
                    <a:buFont typeface="StarSymbol"/>
                    <a:buChar char="●"/>
                  </a:lvl5pPr>
                  <a:lvl6pPr lvl="5">
                    <a:buSzPct val="45000"/>
                    <a:buFont typeface="StarSymbol"/>
                    <a:buChar char="●"/>
                  </a:lvl6pPr>
                  <a:lvl7pPr lvl="6">
                    <a:buSzPct val="45000"/>
                    <a:buFont typeface="StarSymbol"/>
                    <a:buChar char="●"/>
                  </a:lvl7pPr>
                  <a:lvl8pPr lvl="7">
                    <a:buSzPct val="45000"/>
                    <a:buFont typeface="StarSymbol"/>
                    <a:buChar char="●"/>
                  </a:lvl8pPr>
                  <a:lvl9pPr lvl="8">
                    <a:buSzPct val="45000"/>
                    <a:buFont typeface="StarSymbol"/>
                    <a:buChar char="●"/>
                  </a:lvl9pPr>
                </a:lstStyle>
                <a:p>
                  <a:pPr lvl="0"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en-US" altLang="ja-JP" sz="1200" dirty="0" smtClean="0">
                      <a:latin typeface="Arial" pitchFamily="34" charset="0"/>
                      <a:cs typeface="Arial" pitchFamily="34" charset="0"/>
                    </a:rPr>
                    <a:t>10</a:t>
                  </a:r>
                  <a:r>
                    <a:rPr lang="en-US" altLang="ja-JP" sz="1200" baseline="30000" dirty="0" smtClean="0">
                      <a:latin typeface="Arial" pitchFamily="34" charset="0"/>
                      <a:cs typeface="Arial" pitchFamily="34" charset="0"/>
                    </a:rPr>
                    <a:t>-22</a:t>
                  </a:r>
                  <a:endParaRPr kumimoji="0" lang="en-GB" altLang="ja-JP" sz="1200" kern="0" baseline="30000" dirty="0" smtClean="0">
                    <a:latin typeface="Arial" pitchFamily="34" charset="0"/>
                    <a:ea typeface="MS Gothic" pitchFamily="2"/>
                    <a:cs typeface="Arial" pitchFamily="34" charset="0"/>
                  </a:endParaRPr>
                </a:p>
              </p:txBody>
            </p:sp>
            <p:sp>
              <p:nvSpPr>
                <p:cNvPr id="13" name="Title 1"/>
                <p:cNvSpPr txBox="1">
                  <a:spLocks/>
                </p:cNvSpPr>
                <p:nvPr/>
              </p:nvSpPr>
              <p:spPr>
                <a:xfrm>
                  <a:off x="1712127" y="7962932"/>
                  <a:ext cx="714379" cy="2791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0000" tIns="46800" rIns="90000" bIns="46800" anchor="ctr" anchorCtr="0" compatLnSpc="1">
                  <a:spAutoFit/>
                </a:bodyPr>
                <a:lstStyle>
                  <a:defPPr lvl="0">
                    <a:buClr>
                      <a:srgbClr val="0F0499"/>
                    </a:buClr>
                    <a:buSzPct val="100000"/>
                    <a:buFont typeface="Verdana" pitchFamily="33"/>
                    <a:buNone/>
                  </a:defPPr>
                  <a:lvl1pPr lvl="0">
                    <a:buClr>
                      <a:srgbClr val="0F0499"/>
                    </a:buClr>
                    <a:buSzPct val="100000"/>
                    <a:buFont typeface="Verdana" pitchFamily="33"/>
                    <a:buChar char="•"/>
                  </a:lvl1pPr>
                  <a:lvl2pPr lvl="1">
                    <a:buSzPct val="45000"/>
                    <a:buFont typeface="StarSymbol"/>
                    <a:buChar char="●"/>
                  </a:lvl2pPr>
                  <a:lvl3pPr lvl="2">
                    <a:buSzPct val="45000"/>
                    <a:buFont typeface="StarSymbol"/>
                    <a:buChar char="●"/>
                  </a:lvl3pPr>
                  <a:lvl4pPr lvl="3">
                    <a:buSzPct val="45000"/>
                    <a:buFont typeface="StarSymbol"/>
                    <a:buChar char="●"/>
                  </a:lvl4pPr>
                  <a:lvl5pPr lvl="4">
                    <a:buSzPct val="45000"/>
                    <a:buFont typeface="StarSymbol"/>
                    <a:buChar char="●"/>
                  </a:lvl5pPr>
                  <a:lvl6pPr lvl="5">
                    <a:buSzPct val="45000"/>
                    <a:buFont typeface="StarSymbol"/>
                    <a:buChar char="●"/>
                  </a:lvl6pPr>
                  <a:lvl7pPr lvl="6">
                    <a:buSzPct val="45000"/>
                    <a:buFont typeface="StarSymbol"/>
                    <a:buChar char="●"/>
                  </a:lvl7pPr>
                  <a:lvl8pPr lvl="7">
                    <a:buSzPct val="45000"/>
                    <a:buFont typeface="StarSymbol"/>
                    <a:buChar char="●"/>
                  </a:lvl8pPr>
                  <a:lvl9pPr lvl="8">
                    <a:buSzPct val="45000"/>
                    <a:buFont typeface="StarSymbol"/>
                    <a:buChar char="●"/>
                  </a:lvl9pPr>
                </a:lstStyle>
                <a:p>
                  <a:pPr lvl="0"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en-US" altLang="ja-JP" sz="1200" dirty="0" smtClean="0">
                      <a:latin typeface="Arial" pitchFamily="34" charset="0"/>
                      <a:cs typeface="Arial" pitchFamily="34" charset="0"/>
                    </a:rPr>
                    <a:t>10</a:t>
                  </a:r>
                  <a:r>
                    <a:rPr lang="en-US" altLang="ja-JP" sz="1200" baseline="30000" dirty="0" smtClean="0">
                      <a:latin typeface="Arial" pitchFamily="34" charset="0"/>
                      <a:cs typeface="Arial" pitchFamily="34" charset="0"/>
                    </a:rPr>
                    <a:t>-25</a:t>
                  </a:r>
                  <a:endParaRPr kumimoji="0" lang="en-GB" altLang="ja-JP" sz="1200" kern="0" baseline="30000" dirty="0" smtClean="0">
                    <a:latin typeface="Arial" pitchFamily="34" charset="0"/>
                    <a:ea typeface="MS Gothic" pitchFamily="2"/>
                    <a:cs typeface="Arial" pitchFamily="34" charset="0"/>
                  </a:endParaRPr>
                </a:p>
              </p:txBody>
            </p:sp>
            <p:sp>
              <p:nvSpPr>
                <p:cNvPr id="14" name="Title 1"/>
                <p:cNvSpPr txBox="1">
                  <a:spLocks/>
                </p:cNvSpPr>
                <p:nvPr/>
              </p:nvSpPr>
              <p:spPr>
                <a:xfrm>
                  <a:off x="1712127" y="8534436"/>
                  <a:ext cx="714379" cy="2791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0000" tIns="46800" rIns="90000" bIns="46800" anchor="ctr" anchorCtr="0" compatLnSpc="1">
                  <a:spAutoFit/>
                </a:bodyPr>
                <a:lstStyle>
                  <a:defPPr lvl="0">
                    <a:buClr>
                      <a:srgbClr val="0F0499"/>
                    </a:buClr>
                    <a:buSzPct val="100000"/>
                    <a:buFont typeface="Verdana" pitchFamily="33"/>
                    <a:buNone/>
                  </a:defPPr>
                  <a:lvl1pPr lvl="0">
                    <a:buClr>
                      <a:srgbClr val="0F0499"/>
                    </a:buClr>
                    <a:buSzPct val="100000"/>
                    <a:buFont typeface="Verdana" pitchFamily="33"/>
                    <a:buChar char="•"/>
                  </a:lvl1pPr>
                  <a:lvl2pPr lvl="1">
                    <a:buSzPct val="45000"/>
                    <a:buFont typeface="StarSymbol"/>
                    <a:buChar char="●"/>
                  </a:lvl2pPr>
                  <a:lvl3pPr lvl="2">
                    <a:buSzPct val="45000"/>
                    <a:buFont typeface="StarSymbol"/>
                    <a:buChar char="●"/>
                  </a:lvl3pPr>
                  <a:lvl4pPr lvl="3">
                    <a:buSzPct val="45000"/>
                    <a:buFont typeface="StarSymbol"/>
                    <a:buChar char="●"/>
                  </a:lvl4pPr>
                  <a:lvl5pPr lvl="4">
                    <a:buSzPct val="45000"/>
                    <a:buFont typeface="StarSymbol"/>
                    <a:buChar char="●"/>
                  </a:lvl5pPr>
                  <a:lvl6pPr lvl="5">
                    <a:buSzPct val="45000"/>
                    <a:buFont typeface="StarSymbol"/>
                    <a:buChar char="●"/>
                  </a:lvl6pPr>
                  <a:lvl7pPr lvl="6">
                    <a:buSzPct val="45000"/>
                    <a:buFont typeface="StarSymbol"/>
                    <a:buChar char="●"/>
                  </a:lvl7pPr>
                  <a:lvl8pPr lvl="7">
                    <a:buSzPct val="45000"/>
                    <a:buFont typeface="StarSymbol"/>
                    <a:buChar char="●"/>
                  </a:lvl8pPr>
                  <a:lvl9pPr lvl="8">
                    <a:buSzPct val="45000"/>
                    <a:buFont typeface="StarSymbol"/>
                    <a:buChar char="●"/>
                  </a:lvl9pPr>
                </a:lstStyle>
                <a:p>
                  <a:pPr lvl="0"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en-US" altLang="ja-JP" sz="1200" dirty="0" smtClean="0">
                      <a:latin typeface="Arial" pitchFamily="34" charset="0"/>
                      <a:cs typeface="Arial" pitchFamily="34" charset="0"/>
                    </a:rPr>
                    <a:t>10</a:t>
                  </a:r>
                  <a:r>
                    <a:rPr lang="en-US" altLang="ja-JP" sz="1200" baseline="30000" dirty="0" smtClean="0">
                      <a:latin typeface="Arial" pitchFamily="34" charset="0"/>
                      <a:cs typeface="Arial" pitchFamily="34" charset="0"/>
                    </a:rPr>
                    <a:t>-26</a:t>
                  </a:r>
                  <a:endParaRPr kumimoji="0" lang="en-GB" altLang="ja-JP" sz="1200" kern="0" baseline="30000" dirty="0" smtClean="0">
                    <a:latin typeface="Arial" pitchFamily="34" charset="0"/>
                    <a:ea typeface="MS Gothic" pitchFamily="2"/>
                    <a:cs typeface="Arial" pitchFamily="34" charset="0"/>
                  </a:endParaRPr>
                </a:p>
              </p:txBody>
            </p:sp>
          </p:grpSp>
          <p:sp>
            <p:nvSpPr>
              <p:cNvPr id="8" name="Title 1"/>
              <p:cNvSpPr txBox="1">
                <a:spLocks/>
              </p:cNvSpPr>
              <p:nvPr/>
            </p:nvSpPr>
            <p:spPr>
              <a:xfrm rot="16200000">
                <a:off x="-952651" y="1917009"/>
                <a:ext cx="2684486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 algn="ctr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Sensitivity [1/</a:t>
                </a:r>
                <a:r>
                  <a:rPr lang="en-US" altLang="ja-JP" sz="1200" dirty="0" err="1" smtClean="0">
                    <a:latin typeface="Arial" pitchFamily="34" charset="0"/>
                    <a:cs typeface="Arial" pitchFamily="34" charset="0"/>
                  </a:rPr>
                  <a:t>sqrtHz</a:t>
                </a: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]</a:t>
                </a:r>
                <a:endParaRPr kumimoji="0" lang="en-GB" altLang="ja-JP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357290" y="3286124"/>
                <a:ext cx="2684486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 algn="ctr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Frequency [Hz</a:t>
                </a: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]</a:t>
                </a:r>
                <a:endParaRPr kumimoji="0" lang="en-GB" altLang="ja-JP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260584" y="3643314"/>
            <a:ext cx="1992463" cy="483987"/>
            <a:chOff x="6000760" y="3825901"/>
            <a:chExt cx="1992463" cy="483987"/>
          </a:xfrm>
        </p:grpSpPr>
        <p:sp>
          <p:nvSpPr>
            <p:cNvPr id="16" name="Rectangle 15"/>
            <p:cNvSpPr/>
            <p:nvPr/>
          </p:nvSpPr>
          <p:spPr>
            <a:xfrm>
              <a:off x="7026292" y="3825901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altLang="ja-JP" kern="0" dirty="0" smtClean="0">
                  <a:latin typeface="Arial"/>
                  <a:ea typeface="MS Gothic" pitchFamily="2"/>
                  <a:cs typeface="Tahoma" pitchFamily="2"/>
                </a:rPr>
                <a:t>200 kW</a:t>
              </a:r>
              <a:endParaRPr lang="ja-JP" alt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00760" y="4002111"/>
              <a:ext cx="5533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altLang="ja-JP" sz="1400" b="1" kern="0" dirty="0" smtClean="0">
                  <a:solidFill>
                    <a:srgbClr val="00FFFF"/>
                  </a:solidFill>
                  <a:latin typeface="Arial"/>
                  <a:ea typeface="MS Gothic" pitchFamily="2"/>
                  <a:cs typeface="Tahoma" pitchFamily="2"/>
                </a:rPr>
                <a:t>SQL</a:t>
              </a:r>
              <a:endParaRPr lang="ja-JP" altLang="en-US" sz="1400" b="1">
                <a:solidFill>
                  <a:srgbClr val="00FFFF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2976" y="4857760"/>
            <a:ext cx="130561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S+C TN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3m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32K</a:t>
            </a:r>
            <a:endParaRPr lang="en-GB" altLang="ja-JP" sz="12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altLang="ja-JP" sz="1200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TEN </a:t>
            </a:r>
            <a:r>
              <a:rPr lang="en-GB" altLang="ja-JP" sz="1200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32K</a:t>
            </a:r>
            <a:endParaRPr lang="ja-JP" altLang="en-US" sz="1200">
              <a:solidFill>
                <a:srgbClr val="F0851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9092" y="3786190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Arm cavity power</a:t>
            </a:r>
          </a:p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should be optimized</a:t>
            </a:r>
          </a:p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considering QN</a:t>
            </a:r>
            <a:endParaRPr kumimoji="0" lang="en-GB" altLang="ja-JP" sz="2400" kern="0" dirty="0" smtClean="0">
              <a:solidFill>
                <a:srgbClr val="CC66FF"/>
              </a:solidFill>
              <a:latin typeface="Arial"/>
              <a:ea typeface="MS Gothic" pitchFamily="2"/>
              <a:cs typeface="Tahoma" pitchFamily="2"/>
            </a:endParaRPr>
          </a:p>
        </p:txBody>
      </p:sp>
      <p:pic>
        <p:nvPicPr>
          <p:cNvPr id="36" name="Picture 2" descr="C:\Users\Keiko\Desktop\20kW-T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072" y="747690"/>
            <a:ext cx="4033838" cy="2489561"/>
          </a:xfrm>
          <a:prstGeom prst="rect">
            <a:avLst/>
          </a:prstGeom>
          <a:noFill/>
        </p:spPr>
      </p:pic>
      <p:sp>
        <p:nvSpPr>
          <p:cNvPr id="37" name="Title 1"/>
          <p:cNvSpPr txBox="1">
            <a:spLocks/>
          </p:cNvSpPr>
          <p:nvPr/>
        </p:nvSpPr>
        <p:spPr>
          <a:xfrm>
            <a:off x="1643042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Sensitivity</a:t>
            </a:r>
            <a:r>
              <a:rPr kumimoji="0" lang="en-GB" altLang="ja-JP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 Curves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28992" y="785794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ja-JP" kern="0" dirty="0" smtClean="0">
                <a:latin typeface="Arial"/>
                <a:ea typeface="MS Gothic" pitchFamily="2"/>
                <a:cs typeface="Tahoma" pitchFamily="2"/>
              </a:rPr>
              <a:t>20 </a:t>
            </a:r>
            <a:r>
              <a:rPr kumimoji="0" lang="en-GB" altLang="ja-JP" kern="0" dirty="0" smtClean="0">
                <a:latin typeface="Arial"/>
                <a:ea typeface="MS Gothic" pitchFamily="2"/>
                <a:cs typeface="Tahoma" pitchFamily="2"/>
              </a:rPr>
              <a:t>kW</a:t>
            </a:r>
            <a:endParaRPr lang="ja-JP" altLang="en-US"/>
          </a:p>
        </p:txBody>
      </p:sp>
      <p:sp>
        <p:nvSpPr>
          <p:cNvPr id="39" name="Rectangle 38"/>
          <p:cNvSpPr/>
          <p:nvPr/>
        </p:nvSpPr>
        <p:spPr>
          <a:xfrm>
            <a:off x="928662" y="1928802"/>
            <a:ext cx="130561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S+C TN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3m </a:t>
            </a:r>
            <a:r>
              <a:rPr lang="en-GB" altLang="ja-JP" sz="1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16K</a:t>
            </a:r>
            <a:endParaRPr lang="en-GB" altLang="ja-JP" sz="12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altLang="ja-JP" sz="1200" dirty="0" smtClean="0">
                <a:solidFill>
                  <a:srgbClr val="F08510"/>
                </a:solidFill>
                <a:latin typeface="Arial" pitchFamily="34" charset="0"/>
                <a:cs typeface="Arial" pitchFamily="34" charset="0"/>
              </a:rPr>
              <a:t>TEN 16K</a:t>
            </a:r>
            <a:endParaRPr lang="ja-JP" altLang="en-US" sz="1200">
              <a:solidFill>
                <a:srgbClr val="F0851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57422" y="1071546"/>
            <a:ext cx="553357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0" lang="en-US" altLang="ja-JP" sz="1400" b="1" kern="0" dirty="0" smtClean="0">
                <a:solidFill>
                  <a:srgbClr val="00FFFF"/>
                </a:solidFill>
                <a:latin typeface="Arial"/>
                <a:ea typeface="MS Gothic" pitchFamily="2"/>
                <a:cs typeface="Tahoma" pitchFamily="2"/>
              </a:rPr>
              <a:t>SQL</a:t>
            </a:r>
            <a:endParaRPr lang="ja-JP" altLang="en-US" sz="1400" b="1">
              <a:solidFill>
                <a:srgbClr val="00FFFF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50002" y="608006"/>
            <a:ext cx="4514088" cy="2807100"/>
            <a:chOff x="250002" y="608006"/>
            <a:chExt cx="4514088" cy="2807100"/>
          </a:xfrm>
        </p:grpSpPr>
        <p:sp>
          <p:nvSpPr>
            <p:cNvPr id="42" name="Title 1"/>
            <p:cNvSpPr txBox="1">
              <a:spLocks/>
            </p:cNvSpPr>
            <p:nvPr/>
          </p:nvSpPr>
          <p:spPr>
            <a:xfrm>
              <a:off x="793724" y="3105148"/>
              <a:ext cx="3970366" cy="309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1                     </a:t>
              </a:r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             10                               100</a:t>
              </a:r>
              <a:endParaRPr kumimoji="0" lang="en-GB" altLang="ja-JP" sz="1400" kern="0" baseline="30000" dirty="0" smtClean="0"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8486" y="684206"/>
              <a:ext cx="214314" cy="2500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grpSp>
          <p:nvGrpSpPr>
            <p:cNvPr id="44" name="Group 75"/>
            <p:cNvGrpSpPr/>
            <p:nvPr/>
          </p:nvGrpSpPr>
          <p:grpSpPr>
            <a:xfrm>
              <a:off x="387344" y="608006"/>
              <a:ext cx="714379" cy="2565196"/>
              <a:chOff x="1712127" y="6248420"/>
              <a:chExt cx="714379" cy="2565196"/>
            </a:xfrm>
          </p:grpSpPr>
          <p:sp>
            <p:nvSpPr>
              <p:cNvPr id="46" name="Title 1"/>
              <p:cNvSpPr txBox="1">
                <a:spLocks/>
              </p:cNvSpPr>
              <p:nvPr/>
            </p:nvSpPr>
            <p:spPr>
              <a:xfrm>
                <a:off x="1712127" y="7391428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-24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47" name="Title 1"/>
              <p:cNvSpPr txBox="1">
                <a:spLocks/>
              </p:cNvSpPr>
              <p:nvPr/>
            </p:nvSpPr>
            <p:spPr>
              <a:xfrm>
                <a:off x="1712127" y="6819924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-23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48" name="Title 1"/>
              <p:cNvSpPr txBox="1">
                <a:spLocks/>
              </p:cNvSpPr>
              <p:nvPr/>
            </p:nvSpPr>
            <p:spPr>
              <a:xfrm>
                <a:off x="1712127" y="6248420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-22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712127" y="7962932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-25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50" name="Title 1"/>
              <p:cNvSpPr txBox="1">
                <a:spLocks/>
              </p:cNvSpPr>
              <p:nvPr/>
            </p:nvSpPr>
            <p:spPr>
              <a:xfrm>
                <a:off x="1712127" y="8534436"/>
                <a:ext cx="714379" cy="279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200" baseline="30000" dirty="0" smtClean="0">
                    <a:latin typeface="Arial" pitchFamily="34" charset="0"/>
                    <a:cs typeface="Arial" pitchFamily="34" charset="0"/>
                  </a:rPr>
                  <a:t>-26</a:t>
                </a:r>
                <a:endParaRPr kumimoji="0" lang="en-GB" altLang="ja-JP" sz="12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45" name="Title 1"/>
            <p:cNvSpPr txBox="1">
              <a:spLocks/>
            </p:cNvSpPr>
            <p:nvPr/>
          </p:nvSpPr>
          <p:spPr>
            <a:xfrm rot="16200000">
              <a:off x="-952651" y="1917009"/>
              <a:ext cx="2684486" cy="2791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 algn="ctr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200" dirty="0" smtClean="0">
                  <a:latin typeface="Arial" pitchFamily="34" charset="0"/>
                  <a:cs typeface="Arial" pitchFamily="34" charset="0"/>
                </a:rPr>
                <a:t>Sensitivity [1/</a:t>
              </a:r>
              <a:r>
                <a:rPr lang="en-US" altLang="ja-JP" sz="1200" dirty="0" err="1" smtClean="0">
                  <a:latin typeface="Arial" pitchFamily="34" charset="0"/>
                  <a:cs typeface="Arial" pitchFamily="34" charset="0"/>
                </a:rPr>
                <a:t>sqrtHz</a:t>
              </a:r>
              <a:r>
                <a:rPr lang="en-US" altLang="ja-JP" sz="1200" dirty="0" smtClean="0">
                  <a:latin typeface="Arial" pitchFamily="34" charset="0"/>
                  <a:cs typeface="Arial" pitchFamily="34" charset="0"/>
                </a:rPr>
                <a:t>]</a:t>
              </a:r>
              <a:endParaRPr kumimoji="0" lang="en-GB" altLang="ja-JP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215339" y="6363234"/>
            <a:ext cx="8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12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43042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Summary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42910" y="1214422"/>
            <a:ext cx="8081994" cy="47855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45000"/>
              <a:buFont typeface="StarSymbol"/>
              <a:buChar char="●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9pPr>
          </a:lstStyle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kern="0" dirty="0" smtClean="0">
                <a:latin typeface="Arial"/>
              </a:rPr>
              <a:t>For ET-LF</a:t>
            </a:r>
          </a:p>
          <a:p>
            <a:pPr lvl="0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kern="0" dirty="0" smtClean="0">
                <a:latin typeface="Arial"/>
              </a:rPr>
              <a:t>We discussed how to choose the optimal TN parameters for </a:t>
            </a:r>
            <a:r>
              <a:rPr kumimoji="0" lang="en-GB" altLang="ja-JP" i="1" kern="0" dirty="0" smtClean="0">
                <a:latin typeface="Times New Roman" pitchFamily="18" charset="0"/>
                <a:cs typeface="Times New Roman" pitchFamily="18" charset="0"/>
              </a:rPr>
              <a:t>d, T, </a:t>
            </a:r>
            <a:r>
              <a:rPr kumimoji="0" lang="en-GB" altLang="ja-JP" i="1" kern="0" dirty="0" err="1" smtClean="0">
                <a:latin typeface="Times New Roman" pitchFamily="18" charset="0"/>
                <a:cs typeface="Times New Roman" pitchFamily="18" charset="0"/>
              </a:rPr>
              <a:t>lsus</a:t>
            </a:r>
            <a:endParaRPr kumimoji="0" lang="en-GB" altLang="ja-JP" kern="0" dirty="0" smtClean="0">
              <a:latin typeface="Arial"/>
            </a:endParaRPr>
          </a:p>
          <a:p>
            <a:pPr lvl="1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kern="0" dirty="0" smtClean="0">
                <a:latin typeface="Arial"/>
              </a:rPr>
              <a:t>200 MS BH binary </a:t>
            </a:r>
            <a:r>
              <a:rPr kumimoji="0" lang="en-GB" altLang="ja-JP" kern="0" dirty="0" err="1" smtClean="0">
                <a:latin typeface="Arial"/>
              </a:rPr>
              <a:t>inspiral</a:t>
            </a:r>
            <a:r>
              <a:rPr kumimoji="0" lang="en-GB" altLang="ja-JP" kern="0" dirty="0" smtClean="0">
                <a:latin typeface="Arial"/>
              </a:rPr>
              <a:t> range as a scale to choose </a:t>
            </a:r>
            <a:r>
              <a:rPr kumimoji="0" lang="en-GB" altLang="ja-JP" i="1" kern="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lvl="1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i="1" kern="0" dirty="0" smtClean="0">
                <a:latin typeface="Times New Roman" pitchFamily="18" charset="0"/>
                <a:cs typeface="Times New Roman" pitchFamily="18" charset="0"/>
              </a:rPr>
              <a:t>d  </a:t>
            </a:r>
            <a:r>
              <a:rPr kumimoji="0" lang="en-GB" altLang="ja-JP" kern="0" dirty="0" smtClean="0">
                <a:latin typeface="Arial" pitchFamily="34" charset="0"/>
                <a:cs typeface="Arial" pitchFamily="34" charset="0"/>
              </a:rPr>
              <a:t>was optimized for the chosen </a:t>
            </a:r>
            <a:r>
              <a:rPr kumimoji="0" lang="en-GB" altLang="ja-JP" i="1" kern="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GB" altLang="ja-JP" kern="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i="1" kern="0" dirty="0" err="1" smtClean="0">
                <a:latin typeface="Times New Roman" pitchFamily="18" charset="0"/>
                <a:cs typeface="Times New Roman" pitchFamily="18" charset="0"/>
              </a:rPr>
              <a:t>lsus</a:t>
            </a:r>
            <a:r>
              <a:rPr kumimoji="0" lang="en-GB" altLang="ja-JP" kern="0" dirty="0" smtClean="0">
                <a:latin typeface="Arial"/>
              </a:rPr>
              <a:t> was chosen not to disturb QN</a:t>
            </a:r>
          </a:p>
          <a:p>
            <a:pPr lvl="0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kern="0" dirty="0" smtClean="0">
                <a:latin typeface="Arial"/>
              </a:rPr>
              <a:t>Arm cavity power has to be chosen including QN</a:t>
            </a:r>
          </a:p>
          <a:p>
            <a:pPr lvl="0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ja-JP" kern="0" dirty="0" smtClean="0">
              <a:latin typeface="Arial"/>
            </a:endParaRPr>
          </a:p>
          <a:p>
            <a:pPr lvl="0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kern="0" dirty="0" smtClean="0">
                <a:latin typeface="Arial"/>
              </a:rPr>
              <a:t>Other aspect</a:t>
            </a:r>
          </a:p>
          <a:p>
            <a:pPr lvl="1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Ribbon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suspension can be an alternative as it can have a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lager cross section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area the more heat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flow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may be accomplish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ja-JP" kern="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15339" y="6363234"/>
            <a:ext cx="8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13/13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9058" y="3143248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Thank you</a:t>
            </a:r>
            <a:r>
              <a:rPr lang="en-GB" altLang="ja-JP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.</a:t>
            </a:r>
            <a:endParaRPr lang="en-GB" altLang="ja-JP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57356" y="928670"/>
            <a:ext cx="5035567" cy="928700"/>
            <a:chOff x="2143108" y="1643050"/>
            <a:chExt cx="5035567" cy="928700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2143108" y="1643050"/>
            <a:ext cx="2309812" cy="928687"/>
          </p:xfrm>
          <a:graphic>
            <a:graphicData uri="http://schemas.openxmlformats.org/presentationml/2006/ole">
              <p:oleObj spid="_x0000_s9218" name="Equation" r:id="rId4" imgW="1231560" imgH="495000" progId="Equation.3">
                <p:embed/>
              </p:oleObj>
            </a:graphicData>
          </a:graphic>
        </p:graphicFrame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4821238" y="1643063"/>
            <a:ext cx="2357437" cy="928687"/>
          </p:xfrm>
          <a:graphic>
            <a:graphicData uri="http://schemas.openxmlformats.org/presentationml/2006/ole">
              <p:oleObj spid="_x0000_s9219" name="Equation" r:id="rId5" imgW="1257120" imgH="495000" progId="Equation.3">
                <p:embed/>
              </p:oleObj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6357950" y="2143116"/>
              <a:ext cx="285752" cy="357190"/>
            </a:xfrm>
            <a:prstGeom prst="round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2071678"/>
            <a:ext cx="5429288" cy="112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>
            <a:off x="5500694" y="4286256"/>
            <a:ext cx="2928958" cy="1571636"/>
          </a:xfrm>
          <a:prstGeom prst="wedgeRoundRectCallout">
            <a:avLst>
              <a:gd name="adj1" fmla="val 45941"/>
              <a:gd name="adj2" fmla="val 15834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dirty="0" err="1" smtClean="0">
                <a:latin typeface="Arial" pitchFamily="34" charset="0"/>
                <a:cs typeface="Arial" pitchFamily="34" charset="0"/>
              </a:rPr>
              <a:t>Fiber</a:t>
            </a:r>
            <a:r>
              <a:rPr kumimoji="1" lang="en-GB" altLang="ja-JP" dirty="0" smtClean="0">
                <a:latin typeface="Arial" pitchFamily="34" charset="0"/>
                <a:cs typeface="Arial" pitchFamily="34" charset="0"/>
              </a:rPr>
              <a:t> diameter requirement satisfying a thermal flow for 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20 kW arm power </a:t>
            </a:r>
            <a:r>
              <a:rPr kumimoji="1" lang="en-GB" altLang="ja-JP" dirty="0" smtClean="0">
                <a:latin typeface="Arial" pitchFamily="34" charset="0"/>
                <a:cs typeface="Arial" pitchFamily="34" charset="0"/>
              </a:rPr>
              <a:t>and strength requirement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428596" y="3357562"/>
            <a:ext cx="4484645" cy="2874767"/>
            <a:chOff x="4714877" y="3429000"/>
            <a:chExt cx="4484645" cy="2874767"/>
          </a:xfrm>
        </p:grpSpPr>
        <p:grpSp>
          <p:nvGrpSpPr>
            <p:cNvPr id="9" name="Group 68"/>
            <p:cNvGrpSpPr/>
            <p:nvPr/>
          </p:nvGrpSpPr>
          <p:grpSpPr>
            <a:xfrm>
              <a:off x="4714877" y="3429000"/>
              <a:ext cx="4484645" cy="2874767"/>
              <a:chOff x="4714877" y="3429000"/>
              <a:chExt cx="4484645" cy="2874767"/>
            </a:xfrm>
          </p:grpSpPr>
          <p:sp>
            <p:nvSpPr>
              <p:cNvPr id="15" name="Rectangle 14"/>
              <p:cNvSpPr/>
              <p:nvPr/>
            </p:nvSpPr>
            <p:spPr>
              <a:xfrm rot="16200000">
                <a:off x="4031036" y="4470031"/>
                <a:ext cx="167545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err="1" smtClean="0">
                    <a:latin typeface="Arial" pitchFamily="34" charset="0"/>
                    <a:cs typeface="Arial" pitchFamily="34" charset="0"/>
                  </a:rPr>
                  <a:t>Fibediameter</a:t>
                </a:r>
                <a:r>
                  <a:rPr lang="en-US" altLang="ja-JP" sz="1400" dirty="0" smtClean="0">
                    <a:latin typeface="Arial" pitchFamily="34" charset="0"/>
                    <a:cs typeface="Arial" pitchFamily="34" charset="0"/>
                  </a:rPr>
                  <a:t> [mm]</a:t>
                </a:r>
                <a:endParaRPr lang="ja-JP" altLang="en-US" sz="14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Group 61"/>
              <p:cNvGrpSpPr/>
              <p:nvPr/>
            </p:nvGrpSpPr>
            <p:grpSpPr>
              <a:xfrm>
                <a:off x="5214942" y="3429000"/>
                <a:ext cx="3929058" cy="2366742"/>
                <a:chOff x="5214942" y="3429000"/>
                <a:chExt cx="3929058" cy="2366742"/>
              </a:xfrm>
            </p:grpSpPr>
            <p:pic>
              <p:nvPicPr>
                <p:cNvPr id="26" name="Picture 4" descr="C:\Users\Keiko\Desktop\2-4kW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5286316" y="3429000"/>
                  <a:ext cx="3857684" cy="2366742"/>
                </a:xfrm>
                <a:prstGeom prst="rect">
                  <a:avLst/>
                </a:prstGeom>
                <a:noFill/>
              </p:spPr>
            </p:pic>
            <p:sp>
              <p:nvSpPr>
                <p:cNvPr id="27" name="Rectangle 26"/>
                <p:cNvSpPr/>
                <p:nvPr/>
              </p:nvSpPr>
              <p:spPr>
                <a:xfrm>
                  <a:off x="5214942" y="3500438"/>
                  <a:ext cx="214314" cy="2286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/>
                    <a:t>a</a:t>
                  </a:r>
                  <a:endParaRPr kumimoji="1" lang="ja-JP" altLang="en-US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5295889" y="5724525"/>
                <a:ext cx="390363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10        20         30         40         50   </a:t>
                </a:r>
                <a:endParaRPr lang="ja-JP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67"/>
              <p:cNvGrpSpPr/>
              <p:nvPr/>
            </p:nvGrpSpPr>
            <p:grpSpPr>
              <a:xfrm>
                <a:off x="5000628" y="3471863"/>
                <a:ext cx="627042" cy="2398171"/>
                <a:chOff x="5000628" y="3471863"/>
                <a:chExt cx="627042" cy="239817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000628" y="5500702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0.4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5010153" y="3877631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1.2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5000628" y="4689167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0.8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5000628" y="4283399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1.0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000628" y="5094935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0.6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005390" y="3471863"/>
                  <a:ext cx="6175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 smtClean="0">
                      <a:latin typeface="Arial" pitchFamily="34" charset="0"/>
                      <a:cs typeface="Arial" pitchFamily="34" charset="0"/>
                    </a:rPr>
                    <a:t>1.4</a:t>
                  </a:r>
                  <a:endParaRPr lang="ja-JP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Rectangle 5"/>
              <p:cNvSpPr/>
              <p:nvPr/>
            </p:nvSpPr>
            <p:spPr>
              <a:xfrm>
                <a:off x="6242683" y="5995990"/>
                <a:ext cx="145680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ja-JP" sz="1400" dirty="0" smtClean="0">
                    <a:latin typeface="Arial" pitchFamily="34" charset="0"/>
                    <a:cs typeface="Arial" pitchFamily="34" charset="0"/>
                  </a:rPr>
                  <a:t>Temperature [K]</a:t>
                </a:r>
                <a:endParaRPr lang="ja-JP" alt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3"/>
            <p:cNvSpPr/>
            <p:nvPr/>
          </p:nvSpPr>
          <p:spPr>
            <a:xfrm>
              <a:off x="8072462" y="3571876"/>
              <a:ext cx="69281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20 kW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6715140" y="4057656"/>
              <a:ext cx="2306274" cy="600164"/>
              <a:chOff x="2285984" y="4543436"/>
              <a:chExt cx="2306274" cy="600164"/>
            </a:xfrm>
            <a:solidFill>
              <a:schemeClr val="bg1"/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2857488" y="4543436"/>
                <a:ext cx="1734770" cy="60016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altLang="ja-JP" sz="1100" dirty="0" smtClean="0">
                    <a:latin typeface="Arial" pitchFamily="34" charset="0"/>
                    <a:cs typeface="Arial" pitchFamily="34" charset="0"/>
                  </a:rPr>
                  <a:t>Strength limit</a:t>
                </a:r>
              </a:p>
              <a:p>
                <a:r>
                  <a:rPr lang="en-US" altLang="ja-JP" sz="1100" dirty="0" smtClean="0">
                    <a:latin typeface="Arial" pitchFamily="34" charset="0"/>
                    <a:cs typeface="Arial" pitchFamily="34" charset="0"/>
                  </a:rPr>
                  <a:t>Wire diameter from</a:t>
                </a:r>
              </a:p>
              <a:p>
                <a:r>
                  <a:rPr lang="en-US" altLang="ja-JP" sz="1100" dirty="0" smtClean="0">
                    <a:latin typeface="Arial" pitchFamily="34" charset="0"/>
                    <a:cs typeface="Arial" pitchFamily="34" charset="0"/>
                  </a:rPr>
                  <a:t>thermal flow requirement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285984" y="4686312"/>
                <a:ext cx="642942" cy="0"/>
              </a:xfrm>
              <a:prstGeom prst="line">
                <a:avLst/>
              </a:prstGeom>
              <a:grpFill/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285984" y="4914912"/>
                <a:ext cx="642942" cy="0"/>
              </a:xfrm>
              <a:prstGeom prst="line">
                <a:avLst/>
              </a:prstGeom>
              <a:grpFill/>
              <a:ln w="254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57488" y="857232"/>
            <a:ext cx="3443270" cy="525401"/>
          </a:xfrm>
        </p:spPr>
        <p:txBody>
          <a:bodyPr wrap="square" anchorCtr="0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 smtClean="0">
                <a:solidFill>
                  <a:srgbClr val="CC66FF"/>
                </a:solidFill>
                <a:latin typeface="Arial"/>
                <a:cs typeface="Arial"/>
              </a:rPr>
              <a:t>Contents</a:t>
            </a:r>
            <a:endParaRPr lang="en-GB" dirty="0">
              <a:solidFill>
                <a:srgbClr val="CC66FF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500166" y="1357298"/>
            <a:ext cx="6643734" cy="4162807"/>
          </a:xfrm>
        </p:spPr>
        <p:txBody>
          <a:bodyPr wrap="square" anchor="t" anchorCtr="0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45000"/>
              <a:buFont typeface="StarSymbol"/>
              <a:buChar char="●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499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Thermal Noise (TN) Estimation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399960" lvl="1" indent="0"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1. Suspension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280" lvl="2" indent="0">
              <a:lnSpc>
                <a:spcPct val="12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Thermal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conductivity of silicon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fiber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800280" lvl="2" indent="0">
              <a:lnSpc>
                <a:spcPct val="12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Including the coating TN, optimization of temperature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fiber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diameter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　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800280" lvl="2" indent="0">
              <a:lnSpc>
                <a:spcPct val="12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Optimization of suspension length</a:t>
            </a:r>
          </a:p>
          <a:p>
            <a:pPr marL="399960" lvl="1" indent="0"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Thermoelastic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Noise</a:t>
            </a:r>
          </a:p>
          <a:p>
            <a:pPr marL="800280" lvl="2" indent="0"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arm cavity power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499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Summary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384976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357298"/>
            <a:ext cx="655364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5143512"/>
            <a:ext cx="1619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71802" y="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Ribbon</a:t>
            </a:r>
            <a:endParaRPr lang="ja-JP" altLang="en-US" sz="36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7" descr="C:\Users\Keiko\Desktop\4th-ex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214686"/>
            <a:ext cx="3743032" cy="2319343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643042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Thermo Elastic Noise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596" y="785794"/>
            <a:ext cx="621510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dirty="0" smtClean="0">
                <a:latin typeface="Arial"/>
                <a:ea typeface="MS Gothic" pitchFamily="2"/>
                <a:cs typeface="Tahoma" pitchFamily="2"/>
              </a:rPr>
              <a:t>Thermoelastic noise Formula </a:t>
            </a:r>
            <a:r>
              <a:rPr kumimoji="0" lang="en-GB" altLang="ja-JP" sz="2000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[1]</a:t>
            </a:r>
            <a:endParaRPr kumimoji="0" lang="en-GB" altLang="ja-JP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6314" y="6000768"/>
            <a:ext cx="4153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[1] M. </a:t>
            </a:r>
            <a:r>
              <a:rPr lang="en-US" altLang="ja-JP" sz="1400" dirty="0" err="1" smtClean="0">
                <a:latin typeface="Times New Roman" pitchFamily="18" charset="0"/>
                <a:cs typeface="Times New Roman" pitchFamily="18" charset="0"/>
              </a:rPr>
              <a:t>Cerdonio</a:t>
            </a:r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 et al, Phys. Rev. D, 63, 082003 (2001)</a:t>
            </a:r>
            <a:endParaRPr lang="ja-JP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4615755" y="4313939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i="1" kern="0" dirty="0" smtClean="0">
                <a:latin typeface="Times New Roman"/>
                <a:ea typeface="MS Gothic" pitchFamily="2"/>
                <a:cs typeface="Times New Roman"/>
              </a:rPr>
              <a:t>J</a:t>
            </a:r>
            <a:r>
              <a:rPr kumimoji="0" lang="en-US" altLang="ja-JP" kern="0" dirty="0" smtClean="0">
                <a:latin typeface="Times New Roman"/>
                <a:ea typeface="MS Gothic" pitchFamily="2"/>
                <a:cs typeface="Times New Roman"/>
              </a:rPr>
              <a:t>(</a:t>
            </a:r>
            <a:r>
              <a:rPr kumimoji="0" lang="en-US" altLang="ja-JP" kern="0" dirty="0" err="1" smtClean="0">
                <a:latin typeface="Times New Roman"/>
                <a:ea typeface="MS Gothic" pitchFamily="2"/>
                <a:cs typeface="Times New Roman"/>
              </a:rPr>
              <a:t>Ω</a:t>
            </a:r>
            <a:r>
              <a:rPr kumimoji="0" lang="en-US" altLang="ja-JP" i="1" kern="0" dirty="0" err="1" smtClean="0">
                <a:latin typeface="Times New Roman"/>
                <a:ea typeface="MS Gothic" pitchFamily="2"/>
                <a:cs typeface="Times New Roman"/>
              </a:rPr>
              <a:t>c</a:t>
            </a:r>
            <a:r>
              <a:rPr kumimoji="0" lang="en-US" altLang="ja-JP" kern="0" dirty="0" smtClean="0">
                <a:latin typeface="Times New Roman"/>
                <a:ea typeface="MS Gothic" pitchFamily="2"/>
                <a:cs typeface="Times New Roman"/>
              </a:rPr>
              <a:t>)</a:t>
            </a:r>
            <a:endParaRPr lang="ja-JP" altLang="en-US"/>
          </a:p>
        </p:txBody>
      </p:sp>
      <p:sp>
        <p:nvSpPr>
          <p:cNvPr id="32" name="Rectangle 31"/>
          <p:cNvSpPr/>
          <p:nvPr/>
        </p:nvSpPr>
        <p:spPr>
          <a:xfrm>
            <a:off x="7000892" y="5572140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kern="0" dirty="0" err="1" smtClean="0">
                <a:latin typeface="Times New Roman"/>
                <a:ea typeface="MS Gothic" pitchFamily="2"/>
                <a:cs typeface="Times New Roman"/>
              </a:rPr>
              <a:t>Ω</a:t>
            </a:r>
            <a:r>
              <a:rPr kumimoji="0" lang="en-US" altLang="ja-JP" i="1" kern="0" dirty="0" err="1" smtClean="0">
                <a:latin typeface="Times New Roman"/>
                <a:ea typeface="MS Gothic" pitchFamily="2"/>
                <a:cs typeface="Times New Roman"/>
              </a:rPr>
              <a:t>c</a:t>
            </a:r>
            <a:endParaRPr lang="ja-JP" altLang="en-US" i="1"/>
          </a:p>
        </p:txBody>
      </p:sp>
      <p:sp>
        <p:nvSpPr>
          <p:cNvPr id="33" name="TextBox 32"/>
          <p:cNvSpPr txBox="1"/>
          <p:nvPr/>
        </p:nvSpPr>
        <p:spPr>
          <a:xfrm>
            <a:off x="8215339" y="6363234"/>
            <a:ext cx="8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11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/14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500298" y="1357298"/>
          <a:ext cx="3857625" cy="881062"/>
        </p:xfrm>
        <a:graphic>
          <a:graphicData uri="http://schemas.openxmlformats.org/presentationml/2006/ole">
            <p:oleObj spid="_x0000_s52226" name="Equation" r:id="rId5" imgW="2057400" imgH="469800" progId="Equation.3">
              <p:embed/>
            </p:oleObj>
          </a:graphicData>
        </a:graphic>
      </p:graphicFrame>
      <p:sp>
        <p:nvSpPr>
          <p:cNvPr id="28" name="Rectangle 27"/>
          <p:cNvSpPr/>
          <p:nvPr/>
        </p:nvSpPr>
        <p:spPr>
          <a:xfrm>
            <a:off x="857224" y="3643314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kumimoji="0" lang="en-US" altLang="ja-JP" i="1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J</a:t>
            </a:r>
            <a:r>
              <a:rPr kumimoji="0" lang="en-US" altLang="ja-JP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(</a:t>
            </a:r>
            <a:r>
              <a:rPr kumimoji="0" lang="en-US" altLang="ja-JP" i="1" kern="0" dirty="0" err="1" smtClean="0">
                <a:latin typeface="Symbol" pitchFamily="18" charset="2"/>
                <a:ea typeface="MS Gothic" pitchFamily="2"/>
                <a:cs typeface="Times New Roman" pitchFamily="18" charset="0"/>
              </a:rPr>
              <a:t>W</a:t>
            </a:r>
            <a:r>
              <a:rPr kumimoji="0" lang="en-US" altLang="ja-JP" i="1" kern="0" dirty="0" err="1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c</a:t>
            </a:r>
            <a:r>
              <a:rPr kumimoji="0" lang="en-US" altLang="ja-JP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) </a:t>
            </a:r>
            <a:r>
              <a:rPr kumimoji="0" lang="en-US" altLang="ja-JP" kern="0" dirty="0" smtClean="0">
                <a:latin typeface="Arial" pitchFamily="34" charset="0"/>
                <a:ea typeface="MS Gothic" pitchFamily="2"/>
                <a:cs typeface="Arial" pitchFamily="34" charset="0"/>
              </a:rPr>
              <a:t>can be approximated</a:t>
            </a:r>
            <a:r>
              <a:rPr kumimoji="0" lang="en-US" altLang="ja-JP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;</a:t>
            </a:r>
            <a:r>
              <a:rPr kumimoji="0" lang="en-US" altLang="ja-JP" kern="0" dirty="0" smtClean="0">
                <a:latin typeface="Times New Roman" pitchFamily="18" charset="0"/>
                <a:ea typeface="MS Gothic" pitchFamily="2"/>
                <a:cs typeface="Times New Roman" pitchFamily="18" charset="0"/>
              </a:rPr>
              <a:t> </a:t>
            </a:r>
            <a:endParaRPr kumimoji="0" lang="en-US" altLang="ja-JP" kern="0" dirty="0" smtClean="0"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grpSp>
        <p:nvGrpSpPr>
          <p:cNvPr id="3" name="Group 52"/>
          <p:cNvGrpSpPr/>
          <p:nvPr/>
        </p:nvGrpSpPr>
        <p:grpSpPr>
          <a:xfrm>
            <a:off x="5500694" y="4286256"/>
            <a:ext cx="1428760" cy="1000132"/>
            <a:chOff x="2214546" y="4857760"/>
            <a:chExt cx="1571636" cy="1071570"/>
          </a:xfrm>
        </p:grpSpPr>
        <p:sp>
          <p:nvSpPr>
            <p:cNvPr id="52" name="Rounded Rectangle 51"/>
            <p:cNvSpPr/>
            <p:nvPr/>
          </p:nvSpPr>
          <p:spPr>
            <a:xfrm>
              <a:off x="2214546" y="4857760"/>
              <a:ext cx="1571636" cy="107157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8676" name="Object 4"/>
            <p:cNvGraphicFramePr>
              <a:graphicFrameLocks noChangeAspect="1"/>
            </p:cNvGraphicFramePr>
            <p:nvPr/>
          </p:nvGraphicFramePr>
          <p:xfrm>
            <a:off x="3214678" y="5214950"/>
            <a:ext cx="428628" cy="333838"/>
          </p:xfrm>
          <a:graphic>
            <a:graphicData uri="http://schemas.openxmlformats.org/presentationml/2006/ole">
              <p:oleObj spid="_x0000_s52227" name="Equation" r:id="rId6" imgW="495000" imgH="228600" progId="Equation.3">
                <p:embed/>
              </p:oleObj>
            </a:graphicData>
          </a:graphic>
        </p:graphicFrame>
        <p:graphicFrame>
          <p:nvGraphicFramePr>
            <p:cNvPr id="28677" name="Object 5"/>
            <p:cNvGraphicFramePr>
              <a:graphicFrameLocks noChangeAspect="1"/>
            </p:cNvGraphicFramePr>
            <p:nvPr/>
          </p:nvGraphicFramePr>
          <p:xfrm>
            <a:off x="3214678" y="5500702"/>
            <a:ext cx="428628" cy="317551"/>
          </p:xfrm>
          <a:graphic>
            <a:graphicData uri="http://schemas.openxmlformats.org/presentationml/2006/ole">
              <p:oleObj spid="_x0000_s52228" name="Equation" r:id="rId7" imgW="520560" imgH="228600" progId="Equation.3">
                <p:embed/>
              </p:oleObj>
            </a:graphicData>
          </a:graphic>
        </p:graphicFrame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3250397" y="4929198"/>
            <a:ext cx="357190" cy="319107"/>
          </p:xfrm>
          <a:graphic>
            <a:graphicData uri="http://schemas.openxmlformats.org/presentationml/2006/ole">
              <p:oleObj spid="_x0000_s52229" name="Equation" r:id="rId8" imgW="431640" imgH="228600" progId="Equation.3">
                <p:embed/>
              </p:oleObj>
            </a:graphicData>
          </a:graphic>
        </p:graphicFrame>
        <p:cxnSp>
          <p:nvCxnSpPr>
            <p:cNvPr id="49" name="Straight Connector 48"/>
            <p:cNvCxnSpPr/>
            <p:nvPr/>
          </p:nvCxnSpPr>
          <p:spPr>
            <a:xfrm>
              <a:off x="2357422" y="5072074"/>
              <a:ext cx="714380" cy="0"/>
            </a:xfrm>
            <a:prstGeom prst="line">
              <a:avLst/>
            </a:prstGeom>
            <a:ln w="254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357422" y="5357826"/>
              <a:ext cx="714380" cy="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357422" y="5643578"/>
              <a:ext cx="71438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131889" y="4119571"/>
          <a:ext cx="3511550" cy="933450"/>
        </p:xfrm>
        <a:graphic>
          <a:graphicData uri="http://schemas.openxmlformats.org/presentationml/2006/ole">
            <p:oleObj spid="_x0000_s52230" name="Equation" r:id="rId9" imgW="2006280" imgH="53316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286512" y="2143116"/>
          <a:ext cx="1452558" cy="643275"/>
        </p:xfrm>
        <a:graphic>
          <a:graphicData uri="http://schemas.openxmlformats.org/presentationml/2006/ole">
            <p:oleObj spid="_x0000_s52231" name="Equation" r:id="rId10" imgW="888840" imgH="393480" progId="Equation.3">
              <p:embed/>
            </p:oleObj>
          </a:graphicData>
        </a:graphic>
      </p:graphicFrame>
      <p:cxnSp>
        <p:nvCxnSpPr>
          <p:cNvPr id="55" name="Straight Arrow Connector 54"/>
          <p:cNvCxnSpPr/>
          <p:nvPr/>
        </p:nvCxnSpPr>
        <p:spPr>
          <a:xfrm rot="16200000" flipV="1">
            <a:off x="6000760" y="2071678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38400" y="142852"/>
            <a:ext cx="5148242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Suspension TN estimation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1/13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4" y="6388100"/>
            <a:ext cx="7687061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1472" y="857232"/>
            <a:ext cx="728667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Mathematical</a:t>
            </a:r>
            <a:r>
              <a:rPr kumimoji="0" lang="en-GB" altLang="ja-JP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 formula of </a:t>
            </a: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suspension TN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1142976" y="2714620"/>
            <a:ext cx="7500990" cy="16549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45000"/>
              <a:buFont typeface="StarSymbol"/>
              <a:buChar char="●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1"/>
              <a:buChar char="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1"/>
                <a:ea typeface="MS Gothic" pitchFamily="2"/>
                <a:cs typeface="Tahoma" pitchFamily="2"/>
              </a:defRPr>
            </a:lvl9pPr>
          </a:lstStyle>
          <a:p>
            <a:pPr marL="0" lvl="0" indent="0">
              <a:lnSpc>
                <a:spcPct val="120000"/>
              </a:lnSpc>
              <a:defRPr/>
            </a:pPr>
            <a:r>
              <a:rPr kumimoji="0" lang="en-GB" altLang="ja-JP" sz="18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kumimoji="0" lang="en-GB" altLang="ja-JP" sz="1800" kern="0" dirty="0" smtClean="0">
                <a:solidFill>
                  <a:schemeClr val="tx1"/>
                </a:solidFill>
                <a:latin typeface="Arial"/>
              </a:rPr>
              <a:t> (suspension </a:t>
            </a:r>
            <a:r>
              <a:rPr kumimoji="0" lang="en-GB" altLang="ja-JP" sz="1800" kern="0" dirty="0" err="1" smtClean="0">
                <a:solidFill>
                  <a:schemeClr val="tx1"/>
                </a:solidFill>
                <a:latin typeface="Arial"/>
              </a:rPr>
              <a:t>fiber</a:t>
            </a:r>
            <a:r>
              <a:rPr kumimoji="0" lang="en-GB" altLang="ja-JP" sz="1800" kern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kumimoji="0" lang="en-GB" altLang="ja-JP" sz="1800" kern="0" dirty="0" smtClean="0">
                <a:solidFill>
                  <a:schemeClr val="tx1"/>
                </a:solidFill>
                <a:latin typeface="Arial"/>
              </a:rPr>
              <a:t>diameter</a:t>
            </a:r>
            <a:r>
              <a:rPr kumimoji="0" lang="en-GB" altLang="ja-JP" sz="1800" kern="0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kumimoji="0" lang="en-GB" altLang="ja-JP" sz="1800" kern="0" dirty="0" smtClean="0">
                <a:solidFill>
                  <a:schemeClr val="tx1"/>
                </a:solidFill>
                <a:latin typeface="Arial"/>
              </a:rPr>
              <a:t>appears as a cross section area </a:t>
            </a:r>
            <a:endParaRPr kumimoji="0" lang="en-GB" altLang="ja-JP" sz="1800" kern="0" dirty="0" smtClean="0">
              <a:solidFill>
                <a:schemeClr val="tx1"/>
              </a:solidFill>
              <a:latin typeface="Arial"/>
            </a:endParaRPr>
          </a:p>
          <a:p>
            <a:pPr marL="0" lvl="0" indent="0">
              <a:lnSpc>
                <a:spcPct val="120000"/>
              </a:lnSpc>
              <a:defRPr/>
            </a:pPr>
            <a:r>
              <a:rPr kumimoji="0" lang="en-GB" altLang="ja-JP" sz="18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has to be enough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strong</a:t>
            </a:r>
            <a:endParaRPr kumimoji="0" lang="en-GB" altLang="ja-JP" sz="1800" kern="0" dirty="0" smtClean="0">
              <a:solidFill>
                <a:schemeClr val="tx1"/>
              </a:solidFill>
              <a:latin typeface="Arial"/>
            </a:endParaRPr>
          </a:p>
          <a:p>
            <a:pPr marL="0" lvl="0" indent="0">
              <a:lnSpc>
                <a:spcPct val="120000"/>
              </a:lnSpc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 Fibers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have to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take away the heats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due to the arm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power</a:t>
            </a:r>
          </a:p>
          <a:p>
            <a:pPr marL="0" lvl="0" indent="0">
              <a:lnSpc>
                <a:spcPct val="120000"/>
              </a:lnSpc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kumimoji="0" lang="en-US" altLang="ja-JP" sz="1800" kern="0" dirty="0" smtClean="0">
                <a:solidFill>
                  <a:schemeClr val="tx1"/>
                </a:solidFill>
                <a:latin typeface="Arial"/>
                <a:cs typeface="Arial"/>
              </a:rPr>
              <a:t>Heat flow depends on </a:t>
            </a:r>
            <a:r>
              <a:rPr kumimoji="0" lang="en-GB" altLang="ja-JP" sz="18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d, T</a:t>
            </a:r>
            <a:endParaRPr kumimoji="0" lang="en-US" altLang="ja-JP" sz="1800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929454" y="3929066"/>
            <a:ext cx="1109674" cy="1981200"/>
            <a:chOff x="6286512" y="2928934"/>
            <a:chExt cx="1643074" cy="2714644"/>
          </a:xfrm>
        </p:grpSpPr>
        <p:sp>
          <p:nvSpPr>
            <p:cNvPr id="14" name="Can 13"/>
            <p:cNvSpPr/>
            <p:nvPr/>
          </p:nvSpPr>
          <p:spPr>
            <a:xfrm rot="16200000">
              <a:off x="6500826" y="4214818"/>
              <a:ext cx="1857388" cy="1000132"/>
            </a:xfrm>
            <a:prstGeom prst="can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 flipV="1">
              <a:off x="6965173" y="3536157"/>
              <a:ext cx="135732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6893735" y="3321843"/>
              <a:ext cx="85725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7072330" y="4643446"/>
              <a:ext cx="71438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63500">
                <a:srgbClr val="FF0000">
                  <a:alpha val="40000"/>
                </a:srgb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86512" y="4714884"/>
              <a:ext cx="785818" cy="0"/>
            </a:xfrm>
            <a:prstGeom prst="line">
              <a:avLst/>
            </a:prstGeom>
            <a:ln w="50800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7421890" y="3436630"/>
              <a:ext cx="503874" cy="59986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7056605" y="3419941"/>
              <a:ext cx="435294" cy="24784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5572132" y="4572008"/>
            <a:ext cx="192882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9960" lvl="1" indent="0">
              <a:lnSpc>
                <a:spcPct val="120000"/>
              </a:lnSpc>
              <a:defRPr/>
            </a:pP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Arm </a:t>
            </a: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power 20kW</a:t>
            </a:r>
            <a:endParaRPr kumimoji="0" lang="en-US" altLang="ja-JP" sz="16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57884" y="5357826"/>
            <a:ext cx="1857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9960" lvl="1" indent="0">
              <a:defRPr/>
            </a:pP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Coating </a:t>
            </a: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absorption</a:t>
            </a:r>
          </a:p>
          <a:p>
            <a:pPr marL="399960" lvl="1" indent="0">
              <a:defRPr/>
            </a:pP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1ppm</a:t>
            </a:r>
            <a:endParaRPr kumimoji="0" lang="en-US" altLang="ja-JP" sz="16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43834" y="4143380"/>
            <a:ext cx="1500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9960" lvl="1" indent="0">
              <a:defRPr/>
            </a:pP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Heat flow</a:t>
            </a:r>
          </a:p>
          <a:p>
            <a:pPr marL="399960" lvl="1" indent="0">
              <a:defRPr/>
            </a:pP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20</a:t>
            </a:r>
            <a:r>
              <a:rPr kumimoji="0" lang="en-US" altLang="ja-JP" sz="16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sz="1600" kern="0" dirty="0" err="1" smtClean="0">
                <a:latin typeface="Arial" pitchFamily="34" charset="0"/>
                <a:cs typeface="Arial" pitchFamily="34" charset="0"/>
              </a:rPr>
              <a:t>mW</a:t>
            </a:r>
            <a:endParaRPr kumimoji="0" lang="en-US" altLang="ja-JP" sz="1600" kern="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36763" y="1571625"/>
          <a:ext cx="3643312" cy="904875"/>
        </p:xfrm>
        <a:graphic>
          <a:graphicData uri="http://schemas.openxmlformats.org/presentationml/2006/ole">
            <p:oleObj spid="_x0000_s2053" name="Equation" r:id="rId4" imgW="1942920" imgH="48240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6215074" y="1643050"/>
            <a:ext cx="266932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ja-JP" sz="1400" i="1" kern="0" dirty="0" smtClean="0">
                <a:latin typeface="Times New Roman" pitchFamily="18" charset="0"/>
                <a:cs typeface="Times New Roman" pitchFamily="18" charset="0"/>
              </a:rPr>
              <a:t>d:</a:t>
            </a:r>
            <a:r>
              <a:rPr kumimoji="0" lang="en-GB" altLang="ja-JP" sz="1400" kern="0" dirty="0" smtClean="0">
                <a:latin typeface="Arial"/>
              </a:rPr>
              <a:t> </a:t>
            </a:r>
            <a:r>
              <a:rPr kumimoji="0" lang="en-GB" altLang="ja-JP" sz="1400" kern="0" dirty="0" err="1" smtClean="0">
                <a:latin typeface="Arial"/>
              </a:rPr>
              <a:t>fiber</a:t>
            </a:r>
            <a:r>
              <a:rPr kumimoji="0" lang="en-GB" altLang="ja-JP" sz="1400" kern="0" dirty="0" smtClean="0">
                <a:latin typeface="Arial"/>
              </a:rPr>
              <a:t> diameter</a:t>
            </a:r>
          </a:p>
          <a:p>
            <a:r>
              <a:rPr kumimoji="0" lang="en-GB" altLang="ja-JP" sz="1400" i="1" kern="0" dirty="0" smtClean="0">
                <a:latin typeface="Times New Roman" pitchFamily="18" charset="0"/>
                <a:cs typeface="Times New Roman" pitchFamily="18" charset="0"/>
              </a:rPr>
              <a:t>T:</a:t>
            </a:r>
            <a:r>
              <a:rPr kumimoji="0" lang="en-GB" altLang="ja-JP" sz="1400" kern="0" dirty="0" smtClean="0">
                <a:latin typeface="Arial"/>
              </a:rPr>
              <a:t> temperature of the test mass</a:t>
            </a:r>
          </a:p>
          <a:p>
            <a:r>
              <a:rPr kumimoji="0" lang="en-GB" altLang="ja-JP" sz="1400" i="1" kern="0" dirty="0" err="1" smtClean="0">
                <a:latin typeface="Times New Roman" pitchFamily="18" charset="0"/>
                <a:cs typeface="Times New Roman" pitchFamily="18" charset="0"/>
              </a:rPr>
              <a:t>lsus</a:t>
            </a:r>
            <a:r>
              <a:rPr kumimoji="0" lang="en-GB" altLang="ja-JP" sz="1400" i="1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GB" altLang="ja-JP" sz="1400" kern="0" dirty="0" smtClean="0">
                <a:latin typeface="Arial"/>
              </a:rPr>
              <a:t> suspension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5984" y="142852"/>
            <a:ext cx="594360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To </a:t>
            </a: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choose </a:t>
            </a: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f</a:t>
            </a:r>
            <a:r>
              <a:rPr kumimoji="0" lang="en-GB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iber</a:t>
            </a: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 </a:t>
            </a: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diameter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2/13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572132" y="5500702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c.f.) experimental data of sapphire is available</a:t>
            </a:r>
            <a:endParaRPr lang="en-US" altLang="ja-JP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957453" y="1000108"/>
            <a:ext cx="582486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need thermal conductivity </a:t>
            </a:r>
            <a:r>
              <a:rPr kumimoji="0" lang="en-GB" altLang="ja-JP" sz="2400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  <a:ea typeface="MS Gothic" pitchFamily="2"/>
                <a:cs typeface="Tahoma" pitchFamily="2"/>
              </a:rPr>
              <a:t>k </a:t>
            </a:r>
            <a:r>
              <a:rPr kumimoji="0" lang="en-GB" altLang="ja-JP" sz="2400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  <a:ea typeface="MS Gothic" pitchFamily="2"/>
                <a:cs typeface="Tahoma" pitchFamily="2"/>
              </a:rPr>
              <a:t> </a:t>
            </a: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silicon</a:t>
            </a:r>
          </a:p>
          <a:p>
            <a:endParaRPr lang="en-US" altLang="ja-JP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       Heat flow: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71604" y="4429132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We drive thermal </a:t>
            </a: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conductivity </a:t>
            </a:r>
            <a:r>
              <a:rPr kumimoji="0" lang="en-GB" altLang="ja-JP" sz="2400" i="1" kern="0" dirty="0" smtClean="0">
                <a:solidFill>
                  <a:srgbClr val="CC66FF"/>
                </a:solidFill>
                <a:latin typeface="Symbol" pitchFamily="18" charset="2"/>
                <a:ea typeface="MS Gothic" pitchFamily="2"/>
                <a:cs typeface="Tahoma" pitchFamily="2"/>
              </a:rPr>
              <a:t>k</a:t>
            </a: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 analytically </a:t>
            </a:r>
            <a:r>
              <a:rPr kumimoji="0" lang="en-GB" altLang="ja-JP" sz="2400" kern="0" dirty="0" smtClean="0">
                <a:solidFill>
                  <a:srgbClr val="CC66FF"/>
                </a:solidFill>
                <a:latin typeface="Arial"/>
                <a:ea typeface="MS Gothic" pitchFamily="2"/>
                <a:cs typeface="Tahoma" pitchFamily="2"/>
              </a:rPr>
              <a:t>using Debye model</a:t>
            </a:r>
            <a:endParaRPr lang="ja-JP" altLang="en-US" sz="2400"/>
          </a:p>
        </p:txBody>
      </p:sp>
      <p:sp>
        <p:nvSpPr>
          <p:cNvPr id="40" name="Rectangle 39"/>
          <p:cNvSpPr/>
          <p:nvPr/>
        </p:nvSpPr>
        <p:spPr>
          <a:xfrm>
            <a:off x="1071538" y="3000372"/>
            <a:ext cx="700092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499"/>
              </a:spcBef>
              <a:buClr>
                <a:schemeClr val="tx2"/>
              </a:buClr>
              <a:buFont typeface="Wingdings" pitchFamily="2" charset="2"/>
              <a:buChar char="n"/>
              <a:defRPr/>
            </a:pPr>
            <a:r>
              <a:rPr kumimoji="0" lang="en-US" altLang="ja-JP" i="1" kern="0" dirty="0" smtClean="0">
                <a:latin typeface="Symbol" pitchFamily="18" charset="2"/>
                <a:cs typeface="Arial"/>
              </a:rPr>
              <a:t>k</a:t>
            </a:r>
            <a:r>
              <a:rPr kumimoji="0" lang="en-US" altLang="ja-JP" kern="0" dirty="0" smtClean="0">
                <a:latin typeface="Symbol" pitchFamily="18" charset="2"/>
                <a:cs typeface="Arial"/>
              </a:rPr>
              <a:t> </a:t>
            </a:r>
            <a:r>
              <a:rPr kumimoji="0" lang="en-US" altLang="ja-JP" kern="0" dirty="0" smtClean="0">
                <a:latin typeface="Arial"/>
                <a:cs typeface="Arial"/>
              </a:rPr>
              <a:t>should </a:t>
            </a:r>
            <a:r>
              <a:rPr kumimoji="0" lang="en-US" altLang="ja-JP" kern="0" dirty="0" smtClean="0">
                <a:latin typeface="Arial"/>
                <a:cs typeface="Arial"/>
              </a:rPr>
              <a:t>depend on a fiber </a:t>
            </a:r>
            <a:r>
              <a:rPr kumimoji="0" lang="en-US" altLang="ja-JP" kern="0" dirty="0" smtClean="0">
                <a:latin typeface="Arial"/>
                <a:cs typeface="Arial"/>
              </a:rPr>
              <a:t>diameter, as well as the temperature, </a:t>
            </a:r>
            <a:r>
              <a:rPr kumimoji="0" lang="en-US" altLang="ja-JP" kern="0" dirty="0" smtClean="0">
                <a:latin typeface="Arial"/>
                <a:cs typeface="Arial"/>
              </a:rPr>
              <a:t>and it has not </a:t>
            </a:r>
            <a:r>
              <a:rPr kumimoji="0" lang="en-US" altLang="ja-JP" kern="0" dirty="0" smtClean="0">
                <a:latin typeface="Arial"/>
                <a:cs typeface="Arial"/>
              </a:rPr>
              <a:t>been measured </a:t>
            </a:r>
            <a:r>
              <a:rPr kumimoji="0" lang="en-US" altLang="ja-JP" kern="0" dirty="0" smtClean="0">
                <a:latin typeface="Arial"/>
                <a:cs typeface="Arial"/>
              </a:rPr>
              <a:t>experimentally </a:t>
            </a:r>
            <a:r>
              <a:rPr kumimoji="0" lang="en-US" altLang="ja-JP" kern="0" dirty="0" smtClean="0">
                <a:latin typeface="Arial"/>
                <a:cs typeface="Arial"/>
              </a:rPr>
              <a:t>yet (Experimental </a:t>
            </a:r>
            <a:r>
              <a:rPr kumimoji="0" lang="en-US" altLang="ja-JP" kern="0" dirty="0" smtClean="0">
                <a:latin typeface="Arial"/>
                <a:cs typeface="Arial"/>
              </a:rPr>
              <a:t>data </a:t>
            </a:r>
            <a:r>
              <a:rPr kumimoji="0" lang="en-US" altLang="ja-JP" kern="0" dirty="0" smtClean="0">
                <a:latin typeface="Arial"/>
                <a:cs typeface="Arial"/>
              </a:rPr>
              <a:t>of </a:t>
            </a:r>
            <a:r>
              <a:rPr kumimoji="0" lang="en-US" altLang="ja-JP" i="1" kern="0" dirty="0" smtClean="0">
                <a:latin typeface="Symbol" pitchFamily="18" charset="2"/>
                <a:cs typeface="Arial"/>
              </a:rPr>
              <a:t>k</a:t>
            </a:r>
            <a:r>
              <a:rPr kumimoji="0" lang="en-US" altLang="ja-JP" kern="0" dirty="0" smtClean="0">
                <a:latin typeface="Arial"/>
                <a:cs typeface="Arial"/>
              </a:rPr>
              <a:t> is </a:t>
            </a:r>
            <a:r>
              <a:rPr kumimoji="0" lang="en-US" altLang="ja-JP" kern="0" dirty="0" smtClean="0">
                <a:latin typeface="Arial"/>
                <a:cs typeface="Arial"/>
              </a:rPr>
              <a:t>available only for bulk </a:t>
            </a:r>
            <a:r>
              <a:rPr kumimoji="0" lang="en-US" altLang="ja-JP" kern="0" dirty="0" smtClean="0">
                <a:latin typeface="Arial"/>
                <a:cs typeface="Arial"/>
              </a:rPr>
              <a:t>silicon)</a:t>
            </a:r>
            <a:endParaRPr kumimoji="0" lang="en-US" altLang="ja-JP" kern="0" dirty="0" smtClean="0">
              <a:latin typeface="Arial"/>
              <a:cs typeface="Arial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428992" y="1785926"/>
          <a:ext cx="2262187" cy="881063"/>
        </p:xfrm>
        <a:graphic>
          <a:graphicData uri="http://schemas.openxmlformats.org/presentationml/2006/ole">
            <p:oleObj spid="_x0000_s3075" name="Equation" r:id="rId4" imgW="1206360" imgH="469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214398" y="928670"/>
            <a:ext cx="75010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Debye Model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Phonons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of crystal get scattered by several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reasons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and the scatterings disturb the thermal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propagation inside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the material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When scatterings are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big,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heat propagation is prevented</a:t>
            </a:r>
          </a:p>
          <a:p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Thermal conductivity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3/13</a:t>
            </a:r>
          </a:p>
        </p:txBody>
      </p:sp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885042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2892425" y="3214688"/>
          <a:ext cx="3000375" cy="428625"/>
        </p:xfrm>
        <a:graphic>
          <a:graphicData uri="http://schemas.openxmlformats.org/presentationml/2006/ole">
            <p:oleObj spid="_x0000_s1028" name="Equation" r:id="rId4" imgW="1600200" imgH="228600" progId="Equation.3">
              <p:embed/>
            </p:oleObj>
          </a:graphicData>
        </a:graphic>
      </p:graphicFrame>
      <p:sp>
        <p:nvSpPr>
          <p:cNvPr id="50" name="Rectangle 49"/>
          <p:cNvSpPr/>
          <p:nvPr/>
        </p:nvSpPr>
        <p:spPr>
          <a:xfrm>
            <a:off x="2357422" y="4500570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Phonon 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high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temperature)</a:t>
            </a:r>
          </a:p>
          <a:p>
            <a:pPr marL="342900" indent="-342900">
              <a:buAutoNum type="arabicPeriod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Impurity scattering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low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temperature)</a:t>
            </a:r>
          </a:p>
          <a:p>
            <a:pPr marL="342900" indent="-342900">
              <a:buAutoNum type="arabicPeriod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Boundary Scattering</a:t>
            </a:r>
            <a:endParaRPr lang="ja-JP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14414" y="4000504"/>
            <a:ext cx="5109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 this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model, mean free times are shorten by… </a:t>
            </a:r>
            <a:endParaRPr lang="ja-JP" altLang="en-US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41589" y="142852"/>
            <a:ext cx="6183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F0499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Thermal conductivity </a:t>
            </a:r>
            <a:r>
              <a:rPr kumimoji="0" lang="en-US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by </a:t>
            </a:r>
            <a:r>
              <a:rPr kumimoji="0" lang="en-US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Debye model</a:t>
            </a:r>
            <a:endParaRPr kumimoji="0" lang="en-GB" altLang="ja-JP" sz="2800" i="1" kern="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7554" y="257174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[1]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5561" y="5929330"/>
            <a:ext cx="506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Morelli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et al, Phys. Rev. B, 66, 195304 (2002)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071538" y="1000108"/>
            <a:ext cx="5977288" cy="3714776"/>
            <a:chOff x="214283" y="834686"/>
            <a:chExt cx="5428757" cy="3331625"/>
          </a:xfrm>
        </p:grpSpPr>
        <p:pic>
          <p:nvPicPr>
            <p:cNvPr id="10242" name="Picture 2" descr="C:\Users\Keiko\Desktop\1-Debye4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4085" y="931472"/>
              <a:ext cx="4278334" cy="2692782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317280" y="3525614"/>
              <a:ext cx="4325760" cy="33123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       10	    20    30               100      200       </a:t>
              </a: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9258" y="1260154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1191" y="3858534"/>
              <a:ext cx="14568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Temperature [K]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582483" y="2425700"/>
              <a:ext cx="1333825" cy="745286"/>
              <a:chOff x="2582483" y="2425700"/>
              <a:chExt cx="1333825" cy="74528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244848" y="2425700"/>
                <a:ext cx="671460" cy="7452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500 um 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 mm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2 mm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5 mm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82483" y="3077126"/>
                <a:ext cx="642942" cy="0"/>
              </a:xfrm>
              <a:prstGeom prst="line">
                <a:avLst/>
              </a:prstGeom>
              <a:ln w="25400">
                <a:solidFill>
                  <a:srgbClr val="F0851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82483" y="2948987"/>
                <a:ext cx="642942" cy="0"/>
              </a:xfrm>
              <a:prstGeom prst="line">
                <a:avLst/>
              </a:prstGeom>
              <a:ln w="254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582483" y="2756778"/>
                <a:ext cx="642942" cy="0"/>
              </a:xfrm>
              <a:prstGeom prst="line">
                <a:avLst/>
              </a:prstGeom>
              <a:ln w="254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82483" y="2564569"/>
                <a:ext cx="642942" cy="0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537449" y="834686"/>
              <a:ext cx="6976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2000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58" y="2481894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930" y="3333405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-888743" y="2174573"/>
              <a:ext cx="251383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Thermal conductivity [W/K/m]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2428860" y="142852"/>
            <a:ext cx="514353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Scatterings </a:t>
            </a: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and </a:t>
            </a:r>
            <a:r>
              <a:rPr kumimoji="0" lang="en-GB" altLang="ja-JP" sz="2800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  <a:ea typeface="MS Gothic" pitchFamily="2"/>
                <a:cs typeface="Tahoma" pitchFamily="2"/>
              </a:rPr>
              <a:t>k</a:t>
            </a:r>
            <a:endParaRPr kumimoji="0" lang="en-GB" altLang="ja-JP" sz="2800" i="1" kern="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00828" y="928670"/>
            <a:ext cx="2143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This is a theoretical model.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It will be replaced by experimental data.</a:t>
            </a:r>
            <a:endParaRPr lang="ja-JP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4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4" y="6388100"/>
            <a:ext cx="7687061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</a:t>
            </a:r>
            <a:r>
              <a:rPr lang="en-US" altLang="ja-JP" dirty="0" smtClean="0"/>
              <a:t>2010</a:t>
            </a:r>
            <a:endParaRPr lang="en-US" altLang="ja-JP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71538" y="1000108"/>
            <a:ext cx="5977288" cy="3714776"/>
            <a:chOff x="214283" y="834686"/>
            <a:chExt cx="5428757" cy="3331625"/>
          </a:xfrm>
        </p:grpSpPr>
        <p:pic>
          <p:nvPicPr>
            <p:cNvPr id="17" name="Picture 2" descr="C:\Users\Keiko\Desktop\1-Debye4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4085" y="931472"/>
              <a:ext cx="4278334" cy="2692782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317280" y="3525614"/>
              <a:ext cx="4325760" cy="33123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       10	    20    30               100      200       </a:t>
              </a: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258" y="1260154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1000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21191" y="3858534"/>
              <a:ext cx="14568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Temperature [K]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24"/>
            <p:cNvGrpSpPr/>
            <p:nvPr/>
          </p:nvGrpSpPr>
          <p:grpSpPr>
            <a:xfrm>
              <a:off x="2582483" y="2425700"/>
              <a:ext cx="1333825" cy="745286"/>
              <a:chOff x="2582483" y="2425700"/>
              <a:chExt cx="1333825" cy="74528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44848" y="2425700"/>
                <a:ext cx="671460" cy="7452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500 um 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1 mm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2 mm</a:t>
                </a:r>
              </a:p>
              <a:p>
                <a:r>
                  <a:rPr lang="en-US" altLang="ja-JP" sz="1200" dirty="0" smtClean="0">
                    <a:latin typeface="Arial" pitchFamily="34" charset="0"/>
                    <a:cs typeface="Arial" pitchFamily="34" charset="0"/>
                  </a:rPr>
                  <a:t>5 mm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2582483" y="3077126"/>
                <a:ext cx="642942" cy="0"/>
              </a:xfrm>
              <a:prstGeom prst="line">
                <a:avLst/>
              </a:prstGeom>
              <a:ln w="25400">
                <a:solidFill>
                  <a:srgbClr val="F0851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82483" y="2948987"/>
                <a:ext cx="642942" cy="0"/>
              </a:xfrm>
              <a:prstGeom prst="line">
                <a:avLst/>
              </a:prstGeom>
              <a:ln w="254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82483" y="2756778"/>
                <a:ext cx="642942" cy="0"/>
              </a:xfrm>
              <a:prstGeom prst="line">
                <a:avLst/>
              </a:prstGeom>
              <a:ln w="254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582483" y="2564569"/>
                <a:ext cx="642942" cy="0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537449" y="834686"/>
              <a:ext cx="6976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2000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258" y="2481894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8930" y="3333405"/>
              <a:ext cx="7858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5" name="Rectangle 24"/>
            <p:cNvSpPr/>
            <p:nvPr/>
          </p:nvSpPr>
          <p:spPr>
            <a:xfrm rot="16200000">
              <a:off x="-888743" y="2174573"/>
              <a:ext cx="251383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latin typeface="Arial" pitchFamily="34" charset="0"/>
                  <a:cs typeface="Arial" pitchFamily="34" charset="0"/>
                </a:rPr>
                <a:t>Thermal conductivity [W/K/m]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2428860" y="142852"/>
            <a:ext cx="5143536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Scatterings </a:t>
            </a:r>
            <a:r>
              <a:rPr kumimoji="0" lang="en-GB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and </a:t>
            </a:r>
            <a:r>
              <a:rPr kumimoji="0" lang="en-GB" altLang="ja-JP" sz="2800" i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  <a:ea typeface="MS Gothic" pitchFamily="2"/>
                <a:cs typeface="Tahoma" pitchFamily="2"/>
              </a:rPr>
              <a:t>k</a:t>
            </a:r>
            <a:endParaRPr kumimoji="0" lang="en-GB" altLang="ja-JP" sz="2800" i="1" kern="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ea typeface="MS Gothic" pitchFamily="2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00828" y="928670"/>
            <a:ext cx="2143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This is a theoretical model.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It will be replaced by experimental data.</a:t>
            </a:r>
            <a:endParaRPr lang="ja-JP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4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4" y="6388100"/>
            <a:ext cx="7687061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</a:t>
            </a:r>
            <a:r>
              <a:rPr lang="en-US" altLang="ja-JP" dirty="0" smtClean="0"/>
              <a:t>2010</a:t>
            </a:r>
            <a:endParaRPr lang="en-US" altLang="ja-JP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00100" y="535782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e.g. 12K, 2mm </a:t>
            </a:r>
            <a:r>
              <a:rPr lang="en-US" altLang="ja-JP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20mW extraction</a:t>
            </a:r>
          </a:p>
          <a:p>
            <a:pPr algn="ctr"/>
            <a:r>
              <a:rPr lang="en-US" altLang="ja-JP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We start the parameter optimization.</a:t>
            </a:r>
            <a:endParaRPr lang="ja-JP" altLang="en-US" sz="2400" i="1">
              <a:solidFill>
                <a:srgbClr val="CC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4143380"/>
            <a:ext cx="114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Heat flow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2285984" y="4071942"/>
            <a:ext cx="642942" cy="35719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2252654" y="3576646"/>
            <a:ext cx="778672" cy="2368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318144" y="3319858"/>
            <a:ext cx="1289846" cy="7942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555086" y="2924172"/>
            <a:ext cx="481012" cy="309573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555073" y="3107527"/>
            <a:ext cx="481013" cy="304811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564601" y="3274219"/>
            <a:ext cx="457202" cy="309564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576508" y="3433764"/>
            <a:ext cx="442915" cy="300039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600321" y="3576639"/>
            <a:ext cx="414340" cy="290513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714616" y="3709985"/>
            <a:ext cx="276228" cy="180985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820983" y="3833812"/>
            <a:ext cx="141288" cy="93665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666750" y="4440238"/>
          <a:ext cx="2214563" cy="857250"/>
        </p:xfrm>
        <a:graphic>
          <a:graphicData uri="http://schemas.openxmlformats.org/presentationml/2006/ole">
            <p:oleObj spid="_x0000_s53251" name="Equation" r:id="rId5" imgW="1180800" imgH="457200" progId="Equation.3">
              <p:embed/>
            </p:oleObj>
          </a:graphicData>
        </a:graphic>
      </p:graphicFrame>
      <p:cxnSp>
        <p:nvCxnSpPr>
          <p:cNvPr id="39" name="Straight Connector 38"/>
          <p:cNvCxnSpPr/>
          <p:nvPr/>
        </p:nvCxnSpPr>
        <p:spPr>
          <a:xfrm rot="5400000" flipH="1" flipV="1">
            <a:off x="2552717" y="2797968"/>
            <a:ext cx="481012" cy="309573"/>
          </a:xfrm>
          <a:prstGeom prst="line">
            <a:avLst/>
          </a:prstGeom>
          <a:ln w="254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43042" y="142852"/>
            <a:ext cx="7358114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Optimization – temperature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193" y="785794"/>
            <a:ext cx="82868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Parameter tradeoff: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itchFamily="2" charset="2"/>
              <a:buChar char="n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When T is increased,  K becomes larger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can become smaller – suspension TN is decreased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n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On the other hand, the coating TN is increased by temperature increasing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n"/>
            </a:pP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n"/>
            </a:pPr>
            <a:endParaRPr lang="en-US" altLang="ja-JP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1428729" y="2214554"/>
            <a:ext cx="6285136" cy="3984073"/>
            <a:chOff x="1428728" y="2357430"/>
            <a:chExt cx="6285136" cy="3984073"/>
          </a:xfrm>
        </p:grpSpPr>
        <p:pic>
          <p:nvPicPr>
            <p:cNvPr id="46083" name="Picture 3" descr="C:\Users\Keiko\Desktop\20kW1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57356" y="2786058"/>
              <a:ext cx="5162550" cy="3095625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2714611" y="2428868"/>
              <a:ext cx="385765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20kW, 1m suspension TN + coating TN</a:t>
              </a:r>
              <a:endParaRPr lang="en-US" altLang="ja-JP" sz="16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43174" y="4071942"/>
              <a:ext cx="714380" cy="13849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altLang="ja-JP" sz="1400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12K</a:t>
              </a:r>
            </a:p>
            <a:p>
              <a:r>
                <a:rPr lang="en-US" altLang="ja-JP" sz="14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16K</a:t>
              </a:r>
            </a:p>
            <a:p>
              <a:r>
                <a:rPr lang="en-US" altLang="ja-JP" sz="1400" dirty="0" smtClean="0">
                  <a:solidFill>
                    <a:srgbClr val="00FF00"/>
                  </a:solidFill>
                  <a:latin typeface="Arial" pitchFamily="34" charset="0"/>
                  <a:cs typeface="Arial" pitchFamily="34" charset="0"/>
                </a:rPr>
                <a:t>20K</a:t>
              </a:r>
            </a:p>
            <a:p>
              <a:r>
                <a:rPr lang="en-US" altLang="ja-JP" sz="1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24K</a:t>
              </a:r>
            </a:p>
            <a:p>
              <a:r>
                <a:rPr lang="en-US" altLang="ja-JP" sz="1400" dirty="0" smtClean="0">
                  <a:solidFill>
                    <a:srgbClr val="F08510"/>
                  </a:solidFill>
                  <a:latin typeface="Arial" pitchFamily="34" charset="0"/>
                  <a:cs typeface="Arial" pitchFamily="34" charset="0"/>
                </a:rPr>
                <a:t>28K</a:t>
              </a:r>
            </a:p>
            <a:p>
              <a:r>
                <a:rPr lang="en-US" altLang="ja-JP" sz="1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32K</a:t>
              </a:r>
              <a:endParaRPr lang="en-US" altLang="ja-JP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43108" y="5776930"/>
              <a:ext cx="55707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1                                  10                                 100 </a:t>
              </a:r>
              <a:r>
                <a:rPr lang="en-US" altLang="ja-JP" dirty="0" smtClean="0">
                  <a:latin typeface="Arial" pitchFamily="34" charset="0"/>
                  <a:cs typeface="Arial" pitchFamily="34" charset="0"/>
                </a:rPr>
                <a:t>    </a:t>
              </a:r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95413" y="2357430"/>
              <a:ext cx="760434" cy="3413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Group 19"/>
            <p:cNvGrpSpPr/>
            <p:nvPr/>
          </p:nvGrpSpPr>
          <p:grpSpPr>
            <a:xfrm>
              <a:off x="1714480" y="2640805"/>
              <a:ext cx="709634" cy="3213895"/>
              <a:chOff x="1546213" y="2628105"/>
              <a:chExt cx="709634" cy="3213895"/>
            </a:xfrm>
            <a:noFill/>
          </p:grpSpPr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1546213" y="4534703"/>
                <a:ext cx="709634" cy="35399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-24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546213" y="3581404"/>
                <a:ext cx="709634" cy="35399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-23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1546213" y="2628105"/>
                <a:ext cx="709634" cy="35399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-22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1546213" y="5488002"/>
                <a:ext cx="709634" cy="35399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0000" tIns="46800" rIns="90000" bIns="46800" anchor="ctr" anchorCtr="0" compatLnSpc="1">
                <a:spAutoFit/>
              </a:bodyPr>
              <a:lstStyle>
                <a:defPPr lvl="0">
                  <a:buClr>
                    <a:srgbClr val="0F0499"/>
                  </a:buClr>
                  <a:buSzPct val="100000"/>
                  <a:buFont typeface="Verdana" pitchFamily="33"/>
                  <a:buNone/>
                </a:defPPr>
                <a:lvl1pPr lvl="0">
                  <a:buClr>
                    <a:srgbClr val="0F0499"/>
                  </a:buClr>
                  <a:buSzPct val="100000"/>
                  <a:buFont typeface="Verdana" pitchFamily="33"/>
                  <a:buChar char="•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lvl="0"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altLang="ja-JP" sz="1600" dirty="0" smtClean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altLang="ja-JP" sz="1600" baseline="30000" dirty="0" smtClean="0">
                    <a:latin typeface="Arial" pitchFamily="34" charset="0"/>
                    <a:cs typeface="Arial" pitchFamily="34" charset="0"/>
                  </a:rPr>
                  <a:t>-25</a:t>
                </a:r>
                <a:endParaRPr kumimoji="0" lang="en-GB" altLang="ja-JP" sz="1600" kern="0" baseline="30000" dirty="0" smtClean="0"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2357421" y="6000768"/>
              <a:ext cx="4429156" cy="3407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 algn="ctr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Frequency [Hz]</a:t>
              </a:r>
              <a:endParaRPr kumimoji="0" lang="en-GB" altLang="ja-JP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>
            <a:xfrm rot="16200000">
              <a:off x="256853" y="4029371"/>
              <a:ext cx="2684486" cy="3407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6800" rIns="90000" bIns="46800" anchor="ctr" anchorCtr="0" compatLnSpc="1">
              <a:spAutoFit/>
            </a:bodyPr>
            <a:lstStyle>
              <a:defPPr lvl="0">
                <a:buClr>
                  <a:srgbClr val="0F0499"/>
                </a:buClr>
                <a:buSzPct val="100000"/>
                <a:buFont typeface="Verdana" pitchFamily="33"/>
                <a:buNone/>
              </a:defPPr>
              <a:lvl1pPr lvl="0">
                <a:buClr>
                  <a:srgbClr val="0F0499"/>
                </a:buClr>
                <a:buSzPct val="100000"/>
                <a:buFont typeface="Verdana" pitchFamily="33"/>
                <a:buChar char="•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lvl="0" algn="ctr"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Sensitivity [1/</a:t>
              </a:r>
              <a:r>
                <a:rPr lang="en-US" altLang="ja-JP" sz="1600" dirty="0" err="1" smtClean="0">
                  <a:latin typeface="Arial" pitchFamily="34" charset="0"/>
                  <a:cs typeface="Arial" pitchFamily="34" charset="0"/>
                </a:rPr>
                <a:t>sqrtHz</a:t>
              </a: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]</a:t>
              </a:r>
              <a:endParaRPr kumimoji="0" lang="en-GB" altLang="ja-JP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5/13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7027918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244232" y="3244334"/>
            <a:ext cx="171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suspension TN</a:t>
            </a:r>
            <a:endParaRPr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5500694" y="4786322"/>
            <a:ext cx="1296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coating TN</a:t>
            </a:r>
            <a:endParaRPr lang="ja-JP" alt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3215472" y="4214024"/>
            <a:ext cx="1143008" cy="158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751389" y="5035561"/>
            <a:ext cx="928694" cy="158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43042" y="142852"/>
            <a:ext cx="6072230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MS Gothic" pitchFamily="2"/>
                <a:cs typeface="Tahoma" pitchFamily="2"/>
              </a:rPr>
              <a:t>Optimization</a:t>
            </a:r>
            <a:r>
              <a:rPr kumimoji="0" lang="ja-JP" altLang="en-US" sz="2800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 </a:t>
            </a:r>
            <a:r>
              <a:rPr kumimoji="0" lang="en-US" altLang="ja-JP" sz="2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MS Gothic" pitchFamily="2"/>
                <a:cs typeface="Tahoma" pitchFamily="2"/>
              </a:rPr>
              <a:t>scale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MS Gothic" pitchFamily="2"/>
              <a:cs typeface="Tahoma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857232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We used a range for 200-solarmass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lack hole binary as a scale</a:t>
            </a:r>
          </a:p>
        </p:txBody>
      </p:sp>
      <p:pic>
        <p:nvPicPr>
          <p:cNvPr id="48130" name="Picture 2" descr="C:\Users\Keiko\Desktop\TvsI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571612"/>
            <a:ext cx="4929222" cy="30807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39134" y="63632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6/13</a:t>
            </a:r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1044545" y="6388100"/>
            <a:ext cx="6670728" cy="340200"/>
          </a:xfrm>
        </p:spPr>
        <p:txBody>
          <a:bodyPr/>
          <a:lstStyle/>
          <a:p>
            <a:r>
              <a:rPr lang="en-US" dirty="0" smtClean="0"/>
              <a:t>Keiko </a:t>
            </a:r>
            <a:r>
              <a:rPr lang="en-US" dirty="0" err="1" smtClean="0"/>
              <a:t>Kokeyama</a:t>
            </a:r>
            <a:r>
              <a:rPr lang="en-US" dirty="0" smtClean="0"/>
              <a:t> 	 </a:t>
            </a:r>
            <a:r>
              <a:rPr lang="en-US" altLang="ja-JP" dirty="0" smtClean="0"/>
              <a:t>ET meeting @ Jena, Germany, 1-3 March 2010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98586" y="1214422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When 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lsus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=1m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580307" y="2848661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Inspiral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Range [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Gpc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]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1736" y="4500570"/>
            <a:ext cx="521497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15        20         25         30         35          40 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0463" y="4786322"/>
            <a:ext cx="1826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Temperature [K]</a:t>
            </a: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71736" y="1357298"/>
            <a:ext cx="571504" cy="5715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2910" y="5429264"/>
            <a:ext cx="3429024" cy="5254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>
            <a:spAutoFit/>
          </a:bodyPr>
          <a:lstStyle>
            <a:defPPr lvl="0">
              <a:buClr>
                <a:srgbClr val="0F0499"/>
              </a:buClr>
              <a:buSzPct val="100000"/>
              <a:buFont typeface="Verdana" pitchFamily="33"/>
              <a:buNone/>
            </a:defPPr>
            <a:lvl1pPr lvl="0">
              <a:buClr>
                <a:srgbClr val="0F0499"/>
              </a:buClr>
              <a:buSzPct val="100000"/>
              <a:buFont typeface="Verdana" pitchFamily="33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499"/>
              </a:buClr>
              <a:buSzPct val="100000"/>
              <a:buFont typeface="Verdana" pitchFamily="33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16K is the</a:t>
            </a:r>
            <a:r>
              <a:rPr kumimoji="0" lang="en-GB" altLang="ja-JP" sz="2800" b="0" i="0" u="none" strike="noStrike" kern="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Arial" pitchFamily="34" charset="0"/>
                <a:ea typeface="MS Gothic" pitchFamily="2"/>
                <a:cs typeface="Arial" pitchFamily="34" charset="0"/>
              </a:rPr>
              <a:t> best  </a:t>
            </a:r>
            <a:endParaRPr kumimoji="0" lang="en-GB" altLang="ja-JP" sz="2800" b="0" i="0" u="none" strike="noStrike" kern="0" cap="none" spc="0" normalizeH="0" baseline="0" noProof="0" dirty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Arial" pitchFamily="34" charset="0"/>
              <a:ea typeface="MS Gothic" pitchFamily="2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30416</TotalTime>
  <Words>1334</Words>
  <Application>Microsoft Office PowerPoint</Application>
  <PresentationFormat>On-screen Show (4:3)</PresentationFormat>
  <Paragraphs>317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</vt:lpstr>
      <vt:lpstr>Microsoft Equation 3.0</vt:lpstr>
      <vt:lpstr>Equation</vt:lpstr>
      <vt:lpstr>Slide 1</vt:lpstr>
      <vt:lpstr>Contents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Birmingham   LPF Status and Optical Readout for LISA</dc:title>
  <dc:creator>Keiko</dc:creator>
  <cp:lastModifiedBy>Keiko</cp:lastModifiedBy>
  <cp:revision>1170</cp:revision>
  <dcterms:created xsi:type="dcterms:W3CDTF">2010-02-25T11:17:03Z</dcterms:created>
  <dcterms:modified xsi:type="dcterms:W3CDTF">2010-03-02T13:09:30Z</dcterms:modified>
</cp:coreProperties>
</file>