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511" r:id="rId4"/>
    <p:sldId id="514" r:id="rId5"/>
    <p:sldId id="833" r:id="rId6"/>
    <p:sldId id="820" r:id="rId7"/>
    <p:sldId id="778" r:id="rId8"/>
    <p:sldId id="768" r:id="rId9"/>
    <p:sldId id="835" r:id="rId10"/>
    <p:sldId id="836" r:id="rId11"/>
    <p:sldId id="837" r:id="rId12"/>
    <p:sldId id="838" r:id="rId13"/>
    <p:sldId id="834" r:id="rId14"/>
    <p:sldId id="259" r:id="rId15"/>
    <p:sldId id="503" r:id="rId16"/>
    <p:sldId id="559" r:id="rId17"/>
    <p:sldId id="697" r:id="rId18"/>
    <p:sldId id="687" r:id="rId19"/>
    <p:sldId id="515" r:id="rId20"/>
    <p:sldId id="676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6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1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CDA26B-BF79-7547-BE51-52FCD9E79BA0}" type="doc">
      <dgm:prSet loTypeId="urn:microsoft.com/office/officeart/2005/8/layout/radial4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E897B60-3695-B24D-B5D5-C77DA71907C6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Large Revenues</a:t>
          </a:r>
        </a:p>
      </dgm:t>
    </dgm:pt>
    <dgm:pt modelId="{1F091A21-DF72-BE44-AE9F-4FD3883EBEF2}" type="parTrans" cxnId="{CA32471E-8745-CA42-9DAC-9AA970BD02A1}">
      <dgm:prSet/>
      <dgm:spPr/>
      <dgm:t>
        <a:bodyPr/>
        <a:lstStyle/>
        <a:p>
          <a:endParaRPr lang="en-US"/>
        </a:p>
      </dgm:t>
    </dgm:pt>
    <dgm:pt modelId="{475E8165-4521-F64D-8799-CE23FD13D581}" type="sibTrans" cxnId="{CA32471E-8745-CA42-9DAC-9AA970BD02A1}">
      <dgm:prSet/>
      <dgm:spPr/>
      <dgm:t>
        <a:bodyPr/>
        <a:lstStyle/>
        <a:p>
          <a:endParaRPr lang="en-US"/>
        </a:p>
      </dgm:t>
    </dgm:pt>
    <dgm:pt modelId="{792AE27C-2992-A74D-B2D2-D406C185880D}">
      <dgm:prSet phldrT="[Text]" custT="1"/>
      <dgm:spPr/>
      <dgm:t>
        <a:bodyPr/>
        <a:lstStyle/>
        <a:p>
          <a:r>
            <a:rPr lang="en-US" sz="2400" b="1" dirty="0">
              <a:solidFill>
                <a:srgbClr val="FF0000"/>
              </a:solidFill>
            </a:rPr>
            <a:t>No royalties paid to authors</a:t>
          </a:r>
          <a:endParaRPr lang="en-US" sz="2400" dirty="0">
            <a:solidFill>
              <a:srgbClr val="FF0000"/>
            </a:solidFill>
          </a:endParaRPr>
        </a:p>
      </dgm:t>
    </dgm:pt>
    <dgm:pt modelId="{4591118E-19AB-024C-8402-3D90D522799F}" type="parTrans" cxnId="{35EE617E-C2AB-4743-8CF8-47953C7D50A5}">
      <dgm:prSet/>
      <dgm:spPr/>
      <dgm:t>
        <a:bodyPr/>
        <a:lstStyle/>
        <a:p>
          <a:endParaRPr lang="en-US"/>
        </a:p>
      </dgm:t>
    </dgm:pt>
    <dgm:pt modelId="{14464949-5A69-4745-981C-36CEF7F5C6C7}" type="sibTrans" cxnId="{35EE617E-C2AB-4743-8CF8-47953C7D50A5}">
      <dgm:prSet/>
      <dgm:spPr/>
      <dgm:t>
        <a:bodyPr/>
        <a:lstStyle/>
        <a:p>
          <a:endParaRPr lang="en-US"/>
        </a:p>
      </dgm:t>
    </dgm:pt>
    <dgm:pt modelId="{944B76BC-DAF9-144E-BA84-FD0C2BC7F526}">
      <dgm:prSet phldrT="[Text]" custT="1"/>
      <dgm:spPr/>
      <dgm:t>
        <a:bodyPr/>
        <a:lstStyle/>
        <a:p>
          <a:r>
            <a:rPr lang="en-US" sz="2000" b="1" dirty="0">
              <a:solidFill>
                <a:srgbClr val="FF0000"/>
              </a:solidFill>
            </a:rPr>
            <a:t>No compensation to peer reviewers</a:t>
          </a:r>
          <a:endParaRPr lang="en-US" sz="2000" dirty="0">
            <a:solidFill>
              <a:srgbClr val="FF0000"/>
            </a:solidFill>
          </a:endParaRPr>
        </a:p>
      </dgm:t>
    </dgm:pt>
    <dgm:pt modelId="{49E0A6E5-7376-4348-A1AD-84E3997289E7}" type="parTrans" cxnId="{483AB969-53BC-AD42-92B3-C9951A915348}">
      <dgm:prSet/>
      <dgm:spPr/>
      <dgm:t>
        <a:bodyPr/>
        <a:lstStyle/>
        <a:p>
          <a:endParaRPr lang="en-US"/>
        </a:p>
      </dgm:t>
    </dgm:pt>
    <dgm:pt modelId="{851B9859-6766-9C4D-972C-2E28AE3884AB}" type="sibTrans" cxnId="{483AB969-53BC-AD42-92B3-C9951A915348}">
      <dgm:prSet/>
      <dgm:spPr/>
      <dgm:t>
        <a:bodyPr/>
        <a:lstStyle/>
        <a:p>
          <a:endParaRPr lang="en-US"/>
        </a:p>
      </dgm:t>
    </dgm:pt>
    <dgm:pt modelId="{2B200B29-6825-4272-8EE9-52C996868952}">
      <dgm:prSet phldrT="[Text]" custT="1"/>
      <dgm:spPr/>
      <dgm:t>
        <a:bodyPr/>
        <a:lstStyle/>
        <a:p>
          <a:r>
            <a:rPr lang="en-US" sz="2400" b="1" dirty="0">
              <a:solidFill>
                <a:srgbClr val="FF0000"/>
              </a:solidFill>
            </a:rPr>
            <a:t>Low cost of editing / formatting</a:t>
          </a:r>
        </a:p>
      </dgm:t>
    </dgm:pt>
    <dgm:pt modelId="{B03003D2-55F4-46BC-AA0F-EA90FA610DF6}" type="parTrans" cxnId="{5D369327-3941-4976-AA8F-0460A21E2DED}">
      <dgm:prSet/>
      <dgm:spPr/>
      <dgm:t>
        <a:bodyPr/>
        <a:lstStyle/>
        <a:p>
          <a:endParaRPr lang="it-IT"/>
        </a:p>
      </dgm:t>
    </dgm:pt>
    <dgm:pt modelId="{3479D1E4-FED5-4BD7-A5A5-B9CD0962B8A2}" type="sibTrans" cxnId="{5D369327-3941-4976-AA8F-0460A21E2DED}">
      <dgm:prSet/>
      <dgm:spPr/>
      <dgm:t>
        <a:bodyPr/>
        <a:lstStyle/>
        <a:p>
          <a:endParaRPr lang="it-IT"/>
        </a:p>
      </dgm:t>
    </dgm:pt>
    <dgm:pt modelId="{1B373387-05E2-DB4B-A915-101064D893D3}" type="pres">
      <dgm:prSet presAssocID="{1ACDA26B-BF79-7547-BE51-52FCD9E79BA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CF702C1-BE19-CB4C-BD46-5B272C5F579D}" type="pres">
      <dgm:prSet presAssocID="{0E897B60-3695-B24D-B5D5-C77DA71907C6}" presName="centerShape" presStyleLbl="node0" presStyleIdx="0" presStyleCnt="1"/>
      <dgm:spPr/>
    </dgm:pt>
    <dgm:pt modelId="{2BD59BE2-9542-9949-BB85-095A288DDCF8}" type="pres">
      <dgm:prSet presAssocID="{4591118E-19AB-024C-8402-3D90D522799F}" presName="parTrans" presStyleLbl="bgSibTrans2D1" presStyleIdx="0" presStyleCnt="3"/>
      <dgm:spPr/>
    </dgm:pt>
    <dgm:pt modelId="{2B5A5C8E-7930-7748-AAA6-D4AA7FFA6108}" type="pres">
      <dgm:prSet presAssocID="{792AE27C-2992-A74D-B2D2-D406C185880D}" presName="node" presStyleLbl="node1" presStyleIdx="0" presStyleCnt="3">
        <dgm:presLayoutVars>
          <dgm:bulletEnabled val="1"/>
        </dgm:presLayoutVars>
      </dgm:prSet>
      <dgm:spPr/>
    </dgm:pt>
    <dgm:pt modelId="{59693C36-1929-EF41-8C1C-47645AB5B960}" type="pres">
      <dgm:prSet presAssocID="{49E0A6E5-7376-4348-A1AD-84E3997289E7}" presName="parTrans" presStyleLbl="bgSibTrans2D1" presStyleIdx="1" presStyleCnt="3"/>
      <dgm:spPr/>
    </dgm:pt>
    <dgm:pt modelId="{F952D937-5FBA-154F-99E5-5EB1A271DD26}" type="pres">
      <dgm:prSet presAssocID="{944B76BC-DAF9-144E-BA84-FD0C2BC7F526}" presName="node" presStyleLbl="node1" presStyleIdx="1" presStyleCnt="3">
        <dgm:presLayoutVars>
          <dgm:bulletEnabled val="1"/>
        </dgm:presLayoutVars>
      </dgm:prSet>
      <dgm:spPr/>
    </dgm:pt>
    <dgm:pt modelId="{09381939-B2AF-4BDC-8F49-1662C0B8EFBD}" type="pres">
      <dgm:prSet presAssocID="{B03003D2-55F4-46BC-AA0F-EA90FA610DF6}" presName="parTrans" presStyleLbl="bgSibTrans2D1" presStyleIdx="2" presStyleCnt="3"/>
      <dgm:spPr/>
    </dgm:pt>
    <dgm:pt modelId="{02B89FCC-2A28-4016-A23B-9E22BB74B3F8}" type="pres">
      <dgm:prSet presAssocID="{2B200B29-6825-4272-8EE9-52C996868952}" presName="node" presStyleLbl="node1" presStyleIdx="2" presStyleCnt="3">
        <dgm:presLayoutVars>
          <dgm:bulletEnabled val="1"/>
        </dgm:presLayoutVars>
      </dgm:prSet>
      <dgm:spPr/>
    </dgm:pt>
  </dgm:ptLst>
  <dgm:cxnLst>
    <dgm:cxn modelId="{CA32471E-8745-CA42-9DAC-9AA970BD02A1}" srcId="{1ACDA26B-BF79-7547-BE51-52FCD9E79BA0}" destId="{0E897B60-3695-B24D-B5D5-C77DA71907C6}" srcOrd="0" destOrd="0" parTransId="{1F091A21-DF72-BE44-AE9F-4FD3883EBEF2}" sibTransId="{475E8165-4521-F64D-8799-CE23FD13D581}"/>
    <dgm:cxn modelId="{5D369327-3941-4976-AA8F-0460A21E2DED}" srcId="{0E897B60-3695-B24D-B5D5-C77DA71907C6}" destId="{2B200B29-6825-4272-8EE9-52C996868952}" srcOrd="2" destOrd="0" parTransId="{B03003D2-55F4-46BC-AA0F-EA90FA610DF6}" sibTransId="{3479D1E4-FED5-4BD7-A5A5-B9CD0962B8A2}"/>
    <dgm:cxn modelId="{C29E4A2E-1091-184F-B200-069BF1A03F47}" type="presOf" srcId="{0E897B60-3695-B24D-B5D5-C77DA71907C6}" destId="{4CF702C1-BE19-CB4C-BD46-5B272C5F579D}" srcOrd="0" destOrd="0" presId="urn:microsoft.com/office/officeart/2005/8/layout/radial4"/>
    <dgm:cxn modelId="{A6CC8738-B8F5-1840-AAF0-AEDC94CAA1DE}" type="presOf" srcId="{792AE27C-2992-A74D-B2D2-D406C185880D}" destId="{2B5A5C8E-7930-7748-AAA6-D4AA7FFA6108}" srcOrd="0" destOrd="0" presId="urn:microsoft.com/office/officeart/2005/8/layout/radial4"/>
    <dgm:cxn modelId="{BDB84D53-0BF1-4F47-AE97-764579D13870}" type="presOf" srcId="{49E0A6E5-7376-4348-A1AD-84E3997289E7}" destId="{59693C36-1929-EF41-8C1C-47645AB5B960}" srcOrd="0" destOrd="0" presId="urn:microsoft.com/office/officeart/2005/8/layout/radial4"/>
    <dgm:cxn modelId="{483AB969-53BC-AD42-92B3-C9951A915348}" srcId="{0E897B60-3695-B24D-B5D5-C77DA71907C6}" destId="{944B76BC-DAF9-144E-BA84-FD0C2BC7F526}" srcOrd="1" destOrd="0" parTransId="{49E0A6E5-7376-4348-A1AD-84E3997289E7}" sibTransId="{851B9859-6766-9C4D-972C-2E28AE3884AB}"/>
    <dgm:cxn modelId="{907BC86A-3221-A348-94E7-079A2CFCF725}" type="presOf" srcId="{4591118E-19AB-024C-8402-3D90D522799F}" destId="{2BD59BE2-9542-9949-BB85-095A288DDCF8}" srcOrd="0" destOrd="0" presId="urn:microsoft.com/office/officeart/2005/8/layout/radial4"/>
    <dgm:cxn modelId="{35EE617E-C2AB-4743-8CF8-47953C7D50A5}" srcId="{0E897B60-3695-B24D-B5D5-C77DA71907C6}" destId="{792AE27C-2992-A74D-B2D2-D406C185880D}" srcOrd="0" destOrd="0" parTransId="{4591118E-19AB-024C-8402-3D90D522799F}" sibTransId="{14464949-5A69-4745-981C-36CEF7F5C6C7}"/>
    <dgm:cxn modelId="{506DE7D1-FB2A-4C84-B5BF-0745BD33E257}" type="presOf" srcId="{2B200B29-6825-4272-8EE9-52C996868952}" destId="{02B89FCC-2A28-4016-A23B-9E22BB74B3F8}" srcOrd="0" destOrd="0" presId="urn:microsoft.com/office/officeart/2005/8/layout/radial4"/>
    <dgm:cxn modelId="{5DEC3CF4-4101-6846-8A7F-03DE27954B6F}" type="presOf" srcId="{1ACDA26B-BF79-7547-BE51-52FCD9E79BA0}" destId="{1B373387-05E2-DB4B-A915-101064D893D3}" srcOrd="0" destOrd="0" presId="urn:microsoft.com/office/officeart/2005/8/layout/radial4"/>
    <dgm:cxn modelId="{B8AE21F5-749E-4FAE-A469-2E7FE3CCA8A0}" type="presOf" srcId="{B03003D2-55F4-46BC-AA0F-EA90FA610DF6}" destId="{09381939-B2AF-4BDC-8F49-1662C0B8EFBD}" srcOrd="0" destOrd="0" presId="urn:microsoft.com/office/officeart/2005/8/layout/radial4"/>
    <dgm:cxn modelId="{42ECFEF7-89D8-9244-8613-B284185C1DB4}" type="presOf" srcId="{944B76BC-DAF9-144E-BA84-FD0C2BC7F526}" destId="{F952D937-5FBA-154F-99E5-5EB1A271DD26}" srcOrd="0" destOrd="0" presId="urn:microsoft.com/office/officeart/2005/8/layout/radial4"/>
    <dgm:cxn modelId="{CED22318-6AE0-4844-87EC-786773E1DB31}" type="presParOf" srcId="{1B373387-05E2-DB4B-A915-101064D893D3}" destId="{4CF702C1-BE19-CB4C-BD46-5B272C5F579D}" srcOrd="0" destOrd="0" presId="urn:microsoft.com/office/officeart/2005/8/layout/radial4"/>
    <dgm:cxn modelId="{63385C28-7CC6-5741-96CD-7D64A9A98382}" type="presParOf" srcId="{1B373387-05E2-DB4B-A915-101064D893D3}" destId="{2BD59BE2-9542-9949-BB85-095A288DDCF8}" srcOrd="1" destOrd="0" presId="urn:microsoft.com/office/officeart/2005/8/layout/radial4"/>
    <dgm:cxn modelId="{F4B8D11E-A6A3-0C42-BE31-1F717C6F3AC5}" type="presParOf" srcId="{1B373387-05E2-DB4B-A915-101064D893D3}" destId="{2B5A5C8E-7930-7748-AAA6-D4AA7FFA6108}" srcOrd="2" destOrd="0" presId="urn:microsoft.com/office/officeart/2005/8/layout/radial4"/>
    <dgm:cxn modelId="{736582B5-9F1C-D649-8F5D-35A7A8A9A11F}" type="presParOf" srcId="{1B373387-05E2-DB4B-A915-101064D893D3}" destId="{59693C36-1929-EF41-8C1C-47645AB5B960}" srcOrd="3" destOrd="0" presId="urn:microsoft.com/office/officeart/2005/8/layout/radial4"/>
    <dgm:cxn modelId="{588FCB7C-3830-C346-8D13-9D01D1EC38A7}" type="presParOf" srcId="{1B373387-05E2-DB4B-A915-101064D893D3}" destId="{F952D937-5FBA-154F-99E5-5EB1A271DD26}" srcOrd="4" destOrd="0" presId="urn:microsoft.com/office/officeart/2005/8/layout/radial4"/>
    <dgm:cxn modelId="{F8CF754E-70F8-4E46-9E19-D97A0E73C315}" type="presParOf" srcId="{1B373387-05E2-DB4B-A915-101064D893D3}" destId="{09381939-B2AF-4BDC-8F49-1662C0B8EFBD}" srcOrd="5" destOrd="0" presId="urn:microsoft.com/office/officeart/2005/8/layout/radial4"/>
    <dgm:cxn modelId="{48F48FD7-81AD-4C62-9AC2-259291FF825B}" type="presParOf" srcId="{1B373387-05E2-DB4B-A915-101064D893D3}" destId="{02B89FCC-2A28-4016-A23B-9E22BB74B3F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E80859-5C2A-FF40-9DF4-175518239C01}" type="doc">
      <dgm:prSet loTypeId="urn:microsoft.com/office/officeart/2005/8/layout/cycle3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EC301E2B-93FA-7649-9A4D-8D1AA6A75AA5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Research assessment based on </a:t>
          </a:r>
          <a:r>
            <a:rPr lang="en-US" sz="2400" b="1" dirty="0">
              <a:solidFill>
                <a:schemeClr val="tx1"/>
              </a:solidFill>
            </a:rPr>
            <a:t>IF</a:t>
          </a:r>
          <a:r>
            <a:rPr lang="en-US" sz="2400" b="1" baseline="-25000" dirty="0">
              <a:solidFill>
                <a:schemeClr val="tx1"/>
              </a:solidFill>
            </a:rPr>
            <a:t>y,5</a:t>
          </a:r>
          <a:r>
            <a:rPr lang="en-US" sz="2400" baseline="-25000" dirty="0">
              <a:solidFill>
                <a:schemeClr val="tx1"/>
              </a:solidFill>
            </a:rPr>
            <a:t> </a:t>
          </a:r>
          <a:r>
            <a:rPr lang="en-US" sz="2400" dirty="0">
              <a:solidFill>
                <a:schemeClr val="tx1"/>
              </a:solidFill>
            </a:rPr>
            <a:t> and C</a:t>
          </a:r>
          <a:r>
            <a:rPr lang="en-US" sz="2400" i="1" dirty="0">
              <a:solidFill>
                <a:schemeClr val="tx1"/>
              </a:solidFill>
            </a:rPr>
            <a:t>itations</a:t>
          </a:r>
        </a:p>
      </dgm:t>
    </dgm:pt>
    <dgm:pt modelId="{F579395F-3AE1-F24F-9880-70DB92FEBF77}" type="parTrans" cxnId="{29F8ECEB-DE95-284E-B8AE-684744D27E07}">
      <dgm:prSet/>
      <dgm:spPr/>
      <dgm:t>
        <a:bodyPr/>
        <a:lstStyle/>
        <a:p>
          <a:endParaRPr lang="en-US"/>
        </a:p>
      </dgm:t>
    </dgm:pt>
    <dgm:pt modelId="{068FFCAB-1CD9-4949-950C-139F9CCAE530}" type="sibTrans" cxnId="{29F8ECEB-DE95-284E-B8AE-684744D27E07}">
      <dgm:prSet/>
      <dgm:spPr/>
      <dgm:t>
        <a:bodyPr/>
        <a:lstStyle/>
        <a:p>
          <a:endParaRPr lang="en-US"/>
        </a:p>
      </dgm:t>
    </dgm:pt>
    <dgm:pt modelId="{ECD01E63-C285-3842-980E-329CFF79E617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Authors publish on journals with high IF</a:t>
          </a:r>
        </a:p>
      </dgm:t>
    </dgm:pt>
    <dgm:pt modelId="{42331C31-1356-CD4C-A47F-B3C74D6B58EC}" type="parTrans" cxnId="{183A2B44-E19E-CD46-9BC0-BB349EE76FAE}">
      <dgm:prSet/>
      <dgm:spPr/>
      <dgm:t>
        <a:bodyPr/>
        <a:lstStyle/>
        <a:p>
          <a:endParaRPr lang="en-US"/>
        </a:p>
      </dgm:t>
    </dgm:pt>
    <dgm:pt modelId="{6C6ECA80-38EF-5144-92ED-A33B599F808B}" type="sibTrans" cxnId="{183A2B44-E19E-CD46-9BC0-BB349EE76FAE}">
      <dgm:prSet/>
      <dgm:spPr/>
      <dgm:t>
        <a:bodyPr/>
        <a:lstStyle/>
        <a:p>
          <a:endParaRPr lang="en-US"/>
        </a:p>
      </dgm:t>
    </dgm:pt>
    <dgm:pt modelId="{309CB53C-0B62-3E46-AD8C-E080D932F0A7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Peer review provided by (unpaid) scientists</a:t>
          </a:r>
        </a:p>
      </dgm:t>
    </dgm:pt>
    <dgm:pt modelId="{2C868430-6B44-9943-A248-421E19BEAF99}" type="parTrans" cxnId="{63AF4FAB-9E95-794A-9E94-1CDC562BEC7C}">
      <dgm:prSet/>
      <dgm:spPr/>
      <dgm:t>
        <a:bodyPr/>
        <a:lstStyle/>
        <a:p>
          <a:endParaRPr lang="en-US"/>
        </a:p>
      </dgm:t>
    </dgm:pt>
    <dgm:pt modelId="{6CCC6144-0E08-9D4C-BDDA-3BDB03148479}" type="sibTrans" cxnId="{63AF4FAB-9E95-794A-9E94-1CDC562BEC7C}">
      <dgm:prSet/>
      <dgm:spPr/>
      <dgm:t>
        <a:bodyPr/>
        <a:lstStyle/>
        <a:p>
          <a:endParaRPr lang="en-US"/>
        </a:p>
      </dgm:t>
    </dgm:pt>
    <dgm:pt modelId="{7A92A557-9F0F-4A46-AF82-B3DA883BFC27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ANVUR (Research assessment govern. agency) considers only journals indexed on WOS and SCOPUS</a:t>
          </a:r>
        </a:p>
      </dgm:t>
    </dgm:pt>
    <dgm:pt modelId="{525A565B-4C3C-6245-B772-FB1A545D42A9}" type="parTrans" cxnId="{D0A1AAFF-F703-724B-A0A4-937B335F57FC}">
      <dgm:prSet/>
      <dgm:spPr/>
      <dgm:t>
        <a:bodyPr/>
        <a:lstStyle/>
        <a:p>
          <a:endParaRPr lang="en-US"/>
        </a:p>
      </dgm:t>
    </dgm:pt>
    <dgm:pt modelId="{6A20425C-A569-4E48-BFE9-1131E3E2778F}" type="sibTrans" cxnId="{D0A1AAFF-F703-724B-A0A4-937B335F57FC}">
      <dgm:prSet/>
      <dgm:spPr/>
      <dgm:t>
        <a:bodyPr/>
        <a:lstStyle/>
        <a:p>
          <a:endParaRPr lang="en-US"/>
        </a:p>
      </dgm:t>
    </dgm:pt>
    <dgm:pt modelId="{B8A1C057-ADF7-1E44-93E8-22B6CED537D2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New, quality journals cannot have an IF before 2/5 years</a:t>
          </a:r>
        </a:p>
      </dgm:t>
    </dgm:pt>
    <dgm:pt modelId="{83625B18-6AFB-E642-ABFF-B8CC36B80EDD}" type="parTrans" cxnId="{D7DB6484-1190-0347-9B93-4E5C61956A09}">
      <dgm:prSet/>
      <dgm:spPr/>
      <dgm:t>
        <a:bodyPr/>
        <a:lstStyle/>
        <a:p>
          <a:endParaRPr lang="en-US"/>
        </a:p>
      </dgm:t>
    </dgm:pt>
    <dgm:pt modelId="{DB5E6869-464E-E44E-B8B7-DCF3CA6FB9F3}" type="sibTrans" cxnId="{D7DB6484-1190-0347-9B93-4E5C61956A09}">
      <dgm:prSet/>
      <dgm:spPr/>
      <dgm:t>
        <a:bodyPr/>
        <a:lstStyle/>
        <a:p>
          <a:endParaRPr lang="en-US"/>
        </a:p>
      </dgm:t>
    </dgm:pt>
    <dgm:pt modelId="{D864C624-B6F8-374D-8DF4-906CA1849B85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Restrictive law on copyright will not guarantee free posting of AAM/</a:t>
          </a:r>
          <a:r>
            <a:rPr lang="en-US" sz="2000" dirty="0" err="1">
              <a:solidFill>
                <a:schemeClr val="tx1"/>
              </a:solidFill>
            </a:rPr>
            <a:t>postprint</a:t>
          </a:r>
          <a:r>
            <a:rPr lang="en-US" sz="2000" dirty="0">
              <a:solidFill>
                <a:schemeClr val="tx1"/>
              </a:solidFill>
            </a:rPr>
            <a:t> unless contractual.</a:t>
          </a:r>
        </a:p>
      </dgm:t>
    </dgm:pt>
    <dgm:pt modelId="{C1638000-0E26-614D-BAAE-603B1AC5A502}" type="parTrans" cxnId="{D4642D14-1E68-644D-8632-A062BD71D142}">
      <dgm:prSet/>
      <dgm:spPr/>
      <dgm:t>
        <a:bodyPr/>
        <a:lstStyle/>
        <a:p>
          <a:endParaRPr lang="en-US"/>
        </a:p>
      </dgm:t>
    </dgm:pt>
    <dgm:pt modelId="{6E01E978-C2AC-5D4B-BC41-5C30110447CD}" type="sibTrans" cxnId="{D4642D14-1E68-644D-8632-A062BD71D142}">
      <dgm:prSet/>
      <dgm:spPr/>
      <dgm:t>
        <a:bodyPr/>
        <a:lstStyle/>
        <a:p>
          <a:endParaRPr lang="en-US"/>
        </a:p>
      </dgm:t>
    </dgm:pt>
    <dgm:pt modelId="{D466B4E5-E4F5-9E4E-862F-AC06336FEA91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</a:rPr>
            <a:t>Minimal editing is provided by publishers</a:t>
          </a:r>
        </a:p>
      </dgm:t>
    </dgm:pt>
    <dgm:pt modelId="{49E9CCE5-8DE0-F94A-A1A4-D829D2BD1521}" type="parTrans" cxnId="{10EE2841-AA82-B144-9CB8-4B794B4213FE}">
      <dgm:prSet/>
      <dgm:spPr/>
      <dgm:t>
        <a:bodyPr/>
        <a:lstStyle/>
        <a:p>
          <a:endParaRPr lang="en-US"/>
        </a:p>
      </dgm:t>
    </dgm:pt>
    <dgm:pt modelId="{30151104-1525-0D4B-8D02-506113938C3F}" type="sibTrans" cxnId="{10EE2841-AA82-B144-9CB8-4B794B4213FE}">
      <dgm:prSet/>
      <dgm:spPr/>
      <dgm:t>
        <a:bodyPr/>
        <a:lstStyle/>
        <a:p>
          <a:endParaRPr lang="en-US"/>
        </a:p>
      </dgm:t>
    </dgm:pt>
    <dgm:pt modelId="{74C475AB-2FFB-9D4E-B4CB-97C1508C503E}" type="pres">
      <dgm:prSet presAssocID="{30E80859-5C2A-FF40-9DF4-175518239C01}" presName="Name0" presStyleCnt="0">
        <dgm:presLayoutVars>
          <dgm:dir/>
          <dgm:resizeHandles val="exact"/>
        </dgm:presLayoutVars>
      </dgm:prSet>
      <dgm:spPr/>
    </dgm:pt>
    <dgm:pt modelId="{F716F74E-79D9-6047-9384-547CD0313396}" type="pres">
      <dgm:prSet presAssocID="{30E80859-5C2A-FF40-9DF4-175518239C01}" presName="cycle" presStyleCnt="0"/>
      <dgm:spPr/>
    </dgm:pt>
    <dgm:pt modelId="{FD1C056D-5339-A34D-A9F0-B64866D93E5B}" type="pres">
      <dgm:prSet presAssocID="{EC301E2B-93FA-7649-9A4D-8D1AA6A75AA5}" presName="nodeFirstNode" presStyleLbl="node1" presStyleIdx="0" presStyleCnt="7" custScaleX="121679" custScaleY="118994" custRadScaleRad="90739">
        <dgm:presLayoutVars>
          <dgm:bulletEnabled val="1"/>
        </dgm:presLayoutVars>
      </dgm:prSet>
      <dgm:spPr/>
    </dgm:pt>
    <dgm:pt modelId="{E293EDC5-22BD-7A41-BAF5-190FDB258825}" type="pres">
      <dgm:prSet presAssocID="{068FFCAB-1CD9-4949-950C-139F9CCAE530}" presName="sibTransFirstNode" presStyleLbl="bgShp" presStyleIdx="0" presStyleCnt="1"/>
      <dgm:spPr/>
    </dgm:pt>
    <dgm:pt modelId="{E5648CE6-F76E-3F41-94B5-625B180A734C}" type="pres">
      <dgm:prSet presAssocID="{ECD01E63-C285-3842-980E-329CFF79E617}" presName="nodeFollowingNodes" presStyleLbl="node1" presStyleIdx="1" presStyleCnt="7" custScaleX="112351" custScaleY="119727">
        <dgm:presLayoutVars>
          <dgm:bulletEnabled val="1"/>
        </dgm:presLayoutVars>
      </dgm:prSet>
      <dgm:spPr/>
    </dgm:pt>
    <dgm:pt modelId="{B6C3CC9E-EE96-A148-B455-FBBE14A656F3}" type="pres">
      <dgm:prSet presAssocID="{309CB53C-0B62-3E46-AD8C-E080D932F0A7}" presName="nodeFollowingNodes" presStyleLbl="node1" presStyleIdx="2" presStyleCnt="7" custScaleX="115060" custScaleY="130153" custRadScaleRad="89576" custRadScaleInc="3392">
        <dgm:presLayoutVars>
          <dgm:bulletEnabled val="1"/>
        </dgm:presLayoutVars>
      </dgm:prSet>
      <dgm:spPr/>
    </dgm:pt>
    <dgm:pt modelId="{89429A3C-DDDE-1A41-826A-F07E9BB7FF6A}" type="pres">
      <dgm:prSet presAssocID="{D466B4E5-E4F5-9E4E-862F-AC06336FEA91}" presName="nodeFollowingNodes" presStyleLbl="node1" presStyleIdx="3" presStyleCnt="7" custScaleX="118131" custScaleY="161918">
        <dgm:presLayoutVars>
          <dgm:bulletEnabled val="1"/>
        </dgm:presLayoutVars>
      </dgm:prSet>
      <dgm:spPr/>
    </dgm:pt>
    <dgm:pt modelId="{E35F3613-C163-7840-81AC-4E6909C1CFDB}" type="pres">
      <dgm:prSet presAssocID="{7A92A557-9F0F-4A46-AF82-B3DA883BFC27}" presName="nodeFollowingNodes" presStyleLbl="node1" presStyleIdx="4" presStyleCnt="7" custScaleX="121675" custScaleY="159591">
        <dgm:presLayoutVars>
          <dgm:bulletEnabled val="1"/>
        </dgm:presLayoutVars>
      </dgm:prSet>
      <dgm:spPr/>
    </dgm:pt>
    <dgm:pt modelId="{B27358C0-3FA5-8847-A0A7-CB600F8D8614}" type="pres">
      <dgm:prSet presAssocID="{B8A1C057-ADF7-1E44-93E8-22B6CED537D2}" presName="nodeFollowingNodes" presStyleLbl="node1" presStyleIdx="5" presStyleCnt="7" custScaleX="124380" custScaleY="152302">
        <dgm:presLayoutVars>
          <dgm:bulletEnabled val="1"/>
        </dgm:presLayoutVars>
      </dgm:prSet>
      <dgm:spPr/>
    </dgm:pt>
    <dgm:pt modelId="{F072D234-F041-3F44-AC93-18E0D4BA8CBC}" type="pres">
      <dgm:prSet presAssocID="{D864C624-B6F8-374D-8DF4-906CA1849B85}" presName="nodeFollowingNodes" presStyleLbl="node1" presStyleIdx="6" presStyleCnt="7" custScaleX="119839" custScaleY="148123" custRadScaleRad="103500" custRadScaleInc="-6672">
        <dgm:presLayoutVars>
          <dgm:bulletEnabled val="1"/>
        </dgm:presLayoutVars>
      </dgm:prSet>
      <dgm:spPr/>
    </dgm:pt>
  </dgm:ptLst>
  <dgm:cxnLst>
    <dgm:cxn modelId="{653AB505-C94F-BA42-AB5E-88E03FAD6108}" type="presOf" srcId="{B8A1C057-ADF7-1E44-93E8-22B6CED537D2}" destId="{B27358C0-3FA5-8847-A0A7-CB600F8D8614}" srcOrd="0" destOrd="0" presId="urn:microsoft.com/office/officeart/2005/8/layout/cycle3"/>
    <dgm:cxn modelId="{D4642D14-1E68-644D-8632-A062BD71D142}" srcId="{30E80859-5C2A-FF40-9DF4-175518239C01}" destId="{D864C624-B6F8-374D-8DF4-906CA1849B85}" srcOrd="6" destOrd="0" parTransId="{C1638000-0E26-614D-BAAE-603B1AC5A502}" sibTransId="{6E01E978-C2AC-5D4B-BC41-5C30110447CD}"/>
    <dgm:cxn modelId="{49811C32-6152-0E4F-AD05-12BCBDEF9443}" type="presOf" srcId="{D466B4E5-E4F5-9E4E-862F-AC06336FEA91}" destId="{89429A3C-DDDE-1A41-826A-F07E9BB7FF6A}" srcOrd="0" destOrd="0" presId="urn:microsoft.com/office/officeart/2005/8/layout/cycle3"/>
    <dgm:cxn modelId="{CF0B153C-9C43-C044-B350-D0D0EB52AE22}" type="presOf" srcId="{D864C624-B6F8-374D-8DF4-906CA1849B85}" destId="{F072D234-F041-3F44-AC93-18E0D4BA8CBC}" srcOrd="0" destOrd="0" presId="urn:microsoft.com/office/officeart/2005/8/layout/cycle3"/>
    <dgm:cxn modelId="{10EE2841-AA82-B144-9CB8-4B794B4213FE}" srcId="{30E80859-5C2A-FF40-9DF4-175518239C01}" destId="{D466B4E5-E4F5-9E4E-862F-AC06336FEA91}" srcOrd="3" destOrd="0" parTransId="{49E9CCE5-8DE0-F94A-A1A4-D829D2BD1521}" sibTransId="{30151104-1525-0D4B-8D02-506113938C3F}"/>
    <dgm:cxn modelId="{183A2B44-E19E-CD46-9BC0-BB349EE76FAE}" srcId="{30E80859-5C2A-FF40-9DF4-175518239C01}" destId="{ECD01E63-C285-3842-980E-329CFF79E617}" srcOrd="1" destOrd="0" parTransId="{42331C31-1356-CD4C-A47F-B3C74D6B58EC}" sibTransId="{6C6ECA80-38EF-5144-92ED-A33B599F808B}"/>
    <dgm:cxn modelId="{4E28984D-D18E-304B-BEB7-569F8A07C7FD}" type="presOf" srcId="{ECD01E63-C285-3842-980E-329CFF79E617}" destId="{E5648CE6-F76E-3F41-94B5-625B180A734C}" srcOrd="0" destOrd="0" presId="urn:microsoft.com/office/officeart/2005/8/layout/cycle3"/>
    <dgm:cxn modelId="{9EA8767E-6799-C84B-8AE3-32CA75207F48}" type="presOf" srcId="{30E80859-5C2A-FF40-9DF4-175518239C01}" destId="{74C475AB-2FFB-9D4E-B4CB-97C1508C503E}" srcOrd="0" destOrd="0" presId="urn:microsoft.com/office/officeart/2005/8/layout/cycle3"/>
    <dgm:cxn modelId="{65F14A7F-F3D2-2C4F-B03D-F40D4284567D}" type="presOf" srcId="{EC301E2B-93FA-7649-9A4D-8D1AA6A75AA5}" destId="{FD1C056D-5339-A34D-A9F0-B64866D93E5B}" srcOrd="0" destOrd="0" presId="urn:microsoft.com/office/officeart/2005/8/layout/cycle3"/>
    <dgm:cxn modelId="{CB59887F-EA3D-8E47-A688-98D2EAB4D035}" type="presOf" srcId="{068FFCAB-1CD9-4949-950C-139F9CCAE530}" destId="{E293EDC5-22BD-7A41-BAF5-190FDB258825}" srcOrd="0" destOrd="0" presId="urn:microsoft.com/office/officeart/2005/8/layout/cycle3"/>
    <dgm:cxn modelId="{D7DB6484-1190-0347-9B93-4E5C61956A09}" srcId="{30E80859-5C2A-FF40-9DF4-175518239C01}" destId="{B8A1C057-ADF7-1E44-93E8-22B6CED537D2}" srcOrd="5" destOrd="0" parTransId="{83625B18-6AFB-E642-ABFF-B8CC36B80EDD}" sibTransId="{DB5E6869-464E-E44E-B8B7-DCF3CA6FB9F3}"/>
    <dgm:cxn modelId="{63AF4FAB-9E95-794A-9E94-1CDC562BEC7C}" srcId="{30E80859-5C2A-FF40-9DF4-175518239C01}" destId="{309CB53C-0B62-3E46-AD8C-E080D932F0A7}" srcOrd="2" destOrd="0" parTransId="{2C868430-6B44-9943-A248-421E19BEAF99}" sibTransId="{6CCC6144-0E08-9D4C-BDDA-3BDB03148479}"/>
    <dgm:cxn modelId="{D12151AD-6EB1-8940-A112-13D2254657DA}" type="presOf" srcId="{309CB53C-0B62-3E46-AD8C-E080D932F0A7}" destId="{B6C3CC9E-EE96-A148-B455-FBBE14A656F3}" srcOrd="0" destOrd="0" presId="urn:microsoft.com/office/officeart/2005/8/layout/cycle3"/>
    <dgm:cxn modelId="{A9078EB8-166E-CB45-8005-22AED68F7B02}" type="presOf" srcId="{7A92A557-9F0F-4A46-AF82-B3DA883BFC27}" destId="{E35F3613-C163-7840-81AC-4E6909C1CFDB}" srcOrd="0" destOrd="0" presId="urn:microsoft.com/office/officeart/2005/8/layout/cycle3"/>
    <dgm:cxn modelId="{29F8ECEB-DE95-284E-B8AE-684744D27E07}" srcId="{30E80859-5C2A-FF40-9DF4-175518239C01}" destId="{EC301E2B-93FA-7649-9A4D-8D1AA6A75AA5}" srcOrd="0" destOrd="0" parTransId="{F579395F-3AE1-F24F-9880-70DB92FEBF77}" sibTransId="{068FFCAB-1CD9-4949-950C-139F9CCAE530}"/>
    <dgm:cxn modelId="{D0A1AAFF-F703-724B-A0A4-937B335F57FC}" srcId="{30E80859-5C2A-FF40-9DF4-175518239C01}" destId="{7A92A557-9F0F-4A46-AF82-B3DA883BFC27}" srcOrd="4" destOrd="0" parTransId="{525A565B-4C3C-6245-B772-FB1A545D42A9}" sibTransId="{6A20425C-A569-4E48-BFE9-1131E3E2778F}"/>
    <dgm:cxn modelId="{22BC7873-07B9-9F41-900D-3A645AA23F0B}" type="presParOf" srcId="{74C475AB-2FFB-9D4E-B4CB-97C1508C503E}" destId="{F716F74E-79D9-6047-9384-547CD0313396}" srcOrd="0" destOrd="0" presId="urn:microsoft.com/office/officeart/2005/8/layout/cycle3"/>
    <dgm:cxn modelId="{7C5F4A54-2953-1242-BACC-FD57FA005842}" type="presParOf" srcId="{F716F74E-79D9-6047-9384-547CD0313396}" destId="{FD1C056D-5339-A34D-A9F0-B64866D93E5B}" srcOrd="0" destOrd="0" presId="urn:microsoft.com/office/officeart/2005/8/layout/cycle3"/>
    <dgm:cxn modelId="{C98F70CA-784C-3E44-A651-30F1077FD97A}" type="presParOf" srcId="{F716F74E-79D9-6047-9384-547CD0313396}" destId="{E293EDC5-22BD-7A41-BAF5-190FDB258825}" srcOrd="1" destOrd="0" presId="urn:microsoft.com/office/officeart/2005/8/layout/cycle3"/>
    <dgm:cxn modelId="{F5E846EE-B659-CC42-B9DB-B910566F47BF}" type="presParOf" srcId="{F716F74E-79D9-6047-9384-547CD0313396}" destId="{E5648CE6-F76E-3F41-94B5-625B180A734C}" srcOrd="2" destOrd="0" presId="urn:microsoft.com/office/officeart/2005/8/layout/cycle3"/>
    <dgm:cxn modelId="{5994E780-E84A-E84D-9090-99E2A3165877}" type="presParOf" srcId="{F716F74E-79D9-6047-9384-547CD0313396}" destId="{B6C3CC9E-EE96-A148-B455-FBBE14A656F3}" srcOrd="3" destOrd="0" presId="urn:microsoft.com/office/officeart/2005/8/layout/cycle3"/>
    <dgm:cxn modelId="{3627FCD0-A6AE-A74F-BBD0-1928FC2DFB17}" type="presParOf" srcId="{F716F74E-79D9-6047-9384-547CD0313396}" destId="{89429A3C-DDDE-1A41-826A-F07E9BB7FF6A}" srcOrd="4" destOrd="0" presId="urn:microsoft.com/office/officeart/2005/8/layout/cycle3"/>
    <dgm:cxn modelId="{0BEF1518-F5EB-0D47-A68F-9827575FE653}" type="presParOf" srcId="{F716F74E-79D9-6047-9384-547CD0313396}" destId="{E35F3613-C163-7840-81AC-4E6909C1CFDB}" srcOrd="5" destOrd="0" presId="urn:microsoft.com/office/officeart/2005/8/layout/cycle3"/>
    <dgm:cxn modelId="{D83B53E0-4310-8144-A9CD-371BB73B7ED6}" type="presParOf" srcId="{F716F74E-79D9-6047-9384-547CD0313396}" destId="{B27358C0-3FA5-8847-A0A7-CB600F8D8614}" srcOrd="6" destOrd="0" presId="urn:microsoft.com/office/officeart/2005/8/layout/cycle3"/>
    <dgm:cxn modelId="{FBC16C89-C3C2-DD45-A446-C2B1B4437E25}" type="presParOf" srcId="{F716F74E-79D9-6047-9384-547CD0313396}" destId="{F072D234-F041-3F44-AC93-18E0D4BA8CBC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1CBE51-EF0A-734A-94D2-3FD7E19AD0E5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EB17DEC3-3EF7-1742-8B1F-80A5728F9C40}">
      <dgm:prSet phldrT="[Text]" custT="1"/>
      <dgm:spPr/>
      <dgm:t>
        <a:bodyPr/>
        <a:lstStyle/>
        <a:p>
          <a:r>
            <a:rPr lang="en-US" sz="1800" b="0" dirty="0"/>
            <a:t>2007 joins SCOAP3</a:t>
          </a:r>
        </a:p>
      </dgm:t>
    </dgm:pt>
    <dgm:pt modelId="{BAE539DA-580C-5046-9084-B3DA782F373B}" type="parTrans" cxnId="{88132D9C-A933-994B-8216-A7FC62C8F380}">
      <dgm:prSet/>
      <dgm:spPr/>
      <dgm:t>
        <a:bodyPr/>
        <a:lstStyle/>
        <a:p>
          <a:endParaRPr lang="en-US"/>
        </a:p>
      </dgm:t>
    </dgm:pt>
    <dgm:pt modelId="{A3F21635-78FF-4E43-8B3B-FA3595679DF7}" type="sibTrans" cxnId="{88132D9C-A933-994B-8216-A7FC62C8F380}">
      <dgm:prSet/>
      <dgm:spPr/>
      <dgm:t>
        <a:bodyPr/>
        <a:lstStyle/>
        <a:p>
          <a:endParaRPr lang="en-US"/>
        </a:p>
      </dgm:t>
    </dgm:pt>
    <dgm:pt modelId="{C8DA6B7D-3B55-0F49-8BB8-4D5E9D82492C}">
      <dgm:prSet phldrT="[Text]" custT="1"/>
      <dgm:spPr/>
      <dgm:t>
        <a:bodyPr/>
        <a:lstStyle/>
        <a:p>
          <a:r>
            <a:rPr lang="en-US" sz="1800" b="0" dirty="0"/>
            <a:t>2013 signs </a:t>
          </a:r>
          <a:r>
            <a:rPr lang="en-US" sz="1800" b="0" dirty="0" err="1"/>
            <a:t>MedOAnet</a:t>
          </a:r>
          <a:r>
            <a:rPr lang="en-US" sz="1800" b="0" dirty="0"/>
            <a:t> position paper in Rome</a:t>
          </a:r>
        </a:p>
      </dgm:t>
    </dgm:pt>
    <dgm:pt modelId="{C3C506D4-FAB0-3145-BB1A-3272CAFA1C80}" type="parTrans" cxnId="{2A0FBF42-0FC4-FF4C-9C75-B716FCF37FEB}">
      <dgm:prSet/>
      <dgm:spPr/>
      <dgm:t>
        <a:bodyPr/>
        <a:lstStyle/>
        <a:p>
          <a:endParaRPr lang="en-US"/>
        </a:p>
      </dgm:t>
    </dgm:pt>
    <dgm:pt modelId="{E917940A-7579-1A47-99E1-BD88EFCC5765}" type="sibTrans" cxnId="{2A0FBF42-0FC4-FF4C-9C75-B716FCF37FEB}">
      <dgm:prSet/>
      <dgm:spPr/>
      <dgm:t>
        <a:bodyPr/>
        <a:lstStyle/>
        <a:p>
          <a:endParaRPr lang="en-US"/>
        </a:p>
      </dgm:t>
    </dgm:pt>
    <dgm:pt modelId="{87B98CDF-82BF-6E46-931F-47646BA369DB}">
      <dgm:prSet phldrT="[Text]" custT="1"/>
      <dgm:spPr/>
      <dgm:t>
        <a:bodyPr/>
        <a:lstStyle/>
        <a:p>
          <a:r>
            <a:rPr lang="en-US" sz="2000" b="0" dirty="0"/>
            <a:t>2014 signs Messina declaration 2.0 </a:t>
          </a:r>
        </a:p>
      </dgm:t>
    </dgm:pt>
    <dgm:pt modelId="{050D2F74-E92B-8246-9869-A408288B3754}" type="parTrans" cxnId="{5589A0B3-4F1B-1B45-96D0-7989AFACDED6}">
      <dgm:prSet/>
      <dgm:spPr/>
      <dgm:t>
        <a:bodyPr/>
        <a:lstStyle/>
        <a:p>
          <a:endParaRPr lang="en-US"/>
        </a:p>
      </dgm:t>
    </dgm:pt>
    <dgm:pt modelId="{5660EE15-6F19-734E-B9F6-A1A2BA7537D4}" type="sibTrans" cxnId="{5589A0B3-4F1B-1B45-96D0-7989AFACDED6}">
      <dgm:prSet/>
      <dgm:spPr/>
      <dgm:t>
        <a:bodyPr/>
        <a:lstStyle/>
        <a:p>
          <a:endParaRPr lang="en-US"/>
        </a:p>
      </dgm:t>
    </dgm:pt>
    <dgm:pt modelId="{2FBF3EDA-4029-264C-AB8A-853416649AFF}">
      <dgm:prSet custT="1"/>
      <dgm:spPr/>
      <dgm:t>
        <a:bodyPr/>
        <a:lstStyle/>
        <a:p>
          <a:r>
            <a:rPr lang="it-IT" sz="1800" b="0" dirty="0">
              <a:latin typeface="Calibri" charset="0"/>
            </a:rPr>
            <a:t>2008 </a:t>
          </a:r>
          <a:r>
            <a:rPr lang="it-IT" sz="1800" b="0" dirty="0" err="1">
              <a:latin typeface="Calibri" charset="0"/>
            </a:rPr>
            <a:t>signs</a:t>
          </a:r>
          <a:r>
            <a:rPr lang="it-IT" sz="1800" b="0" dirty="0">
              <a:latin typeface="Calibri" charset="0"/>
            </a:rPr>
            <a:t> </a:t>
          </a:r>
          <a:r>
            <a:rPr lang="it-IT" sz="1800" b="0" dirty="0" err="1">
              <a:latin typeface="Calibri" charset="0"/>
            </a:rPr>
            <a:t>Berlin</a:t>
          </a:r>
          <a:r>
            <a:rPr lang="it-IT" sz="1800" b="0" dirty="0">
              <a:latin typeface="Calibri" charset="0"/>
            </a:rPr>
            <a:t> </a:t>
          </a:r>
          <a:r>
            <a:rPr lang="it-IT" sz="1800" b="0" dirty="0" err="1">
              <a:latin typeface="Calibri" charset="0"/>
            </a:rPr>
            <a:t>declaration</a:t>
          </a:r>
          <a:endParaRPr lang="en-US" sz="1800" b="0" dirty="0"/>
        </a:p>
      </dgm:t>
    </dgm:pt>
    <dgm:pt modelId="{4615176B-C3EE-4441-BE52-651FCF0177D3}" type="parTrans" cxnId="{D04AA4D0-D1FC-8A44-8267-6FDB5D16C622}">
      <dgm:prSet/>
      <dgm:spPr/>
      <dgm:t>
        <a:bodyPr/>
        <a:lstStyle/>
        <a:p>
          <a:endParaRPr lang="en-US"/>
        </a:p>
      </dgm:t>
    </dgm:pt>
    <dgm:pt modelId="{46EE764F-286B-BD47-B762-2101D2062B9F}" type="sibTrans" cxnId="{D04AA4D0-D1FC-8A44-8267-6FDB5D16C622}">
      <dgm:prSet/>
      <dgm:spPr/>
      <dgm:t>
        <a:bodyPr/>
        <a:lstStyle/>
        <a:p>
          <a:endParaRPr lang="en-US"/>
        </a:p>
      </dgm:t>
    </dgm:pt>
    <dgm:pt modelId="{648DFCD9-593C-F840-8A0A-22C20836137A}">
      <dgm:prSet custT="1"/>
      <dgm:spPr/>
      <dgm:t>
        <a:bodyPr/>
        <a:lstStyle/>
        <a:p>
          <a:r>
            <a:rPr lang="en-US" sz="1800" b="0" dirty="0"/>
            <a:t>2010 signs Granada declaration</a:t>
          </a:r>
        </a:p>
      </dgm:t>
    </dgm:pt>
    <dgm:pt modelId="{C6E83B6B-2E37-C747-A19F-C2E88F53FEBA}" type="parTrans" cxnId="{2DC8768F-1F20-7842-836A-5AAF94B666FC}">
      <dgm:prSet/>
      <dgm:spPr/>
      <dgm:t>
        <a:bodyPr/>
        <a:lstStyle/>
        <a:p>
          <a:endParaRPr lang="en-US"/>
        </a:p>
      </dgm:t>
    </dgm:pt>
    <dgm:pt modelId="{DDE4BF49-B4CE-3740-9633-07275FBB2270}" type="sibTrans" cxnId="{2DC8768F-1F20-7842-836A-5AAF94B666FC}">
      <dgm:prSet/>
      <dgm:spPr/>
      <dgm:t>
        <a:bodyPr/>
        <a:lstStyle/>
        <a:p>
          <a:endParaRPr lang="en-US"/>
        </a:p>
      </dgm:t>
    </dgm:pt>
    <dgm:pt modelId="{F6BDC028-3F60-5E40-A9D5-4CFF35AC6C29}">
      <dgm:prSet phldrT="[Text]" custT="1"/>
      <dgm:spPr/>
      <dgm:t>
        <a:bodyPr/>
        <a:lstStyle/>
        <a:p>
          <a:endParaRPr lang="en-US"/>
        </a:p>
      </dgm:t>
    </dgm:pt>
    <dgm:pt modelId="{B59CCB45-EF3D-C845-B6F0-AA851B88246D}" type="parTrans" cxnId="{5B22E5A2-21B7-5B46-9D31-F3870CE6EFC0}">
      <dgm:prSet/>
      <dgm:spPr/>
      <dgm:t>
        <a:bodyPr/>
        <a:lstStyle/>
        <a:p>
          <a:endParaRPr lang="en-US"/>
        </a:p>
      </dgm:t>
    </dgm:pt>
    <dgm:pt modelId="{8BB3CB9E-2D3A-E643-A674-4B7A382583B1}" type="sibTrans" cxnId="{5B22E5A2-21B7-5B46-9D31-F3870CE6EFC0}">
      <dgm:prSet/>
      <dgm:spPr/>
      <dgm:t>
        <a:bodyPr/>
        <a:lstStyle/>
        <a:p>
          <a:endParaRPr lang="en-US"/>
        </a:p>
      </dgm:t>
    </dgm:pt>
    <dgm:pt modelId="{ADA56743-544E-044B-8D9B-D1606CF5E6E9}" type="pres">
      <dgm:prSet presAssocID="{EF1CBE51-EF0A-734A-94D2-3FD7E19AD0E5}" presName="arrowDiagram" presStyleCnt="0">
        <dgm:presLayoutVars>
          <dgm:chMax val="5"/>
          <dgm:dir/>
          <dgm:resizeHandles val="exact"/>
        </dgm:presLayoutVars>
      </dgm:prSet>
      <dgm:spPr/>
    </dgm:pt>
    <dgm:pt modelId="{6E952380-72E5-E54C-8726-95C48B33A823}" type="pres">
      <dgm:prSet presAssocID="{EF1CBE51-EF0A-734A-94D2-3FD7E19AD0E5}" presName="arrow" presStyleLbl="bgShp" presStyleIdx="0" presStyleCnt="1"/>
      <dgm:spPr/>
    </dgm:pt>
    <dgm:pt modelId="{6E099763-4356-8449-9DE4-312AA71DB76E}" type="pres">
      <dgm:prSet presAssocID="{EF1CBE51-EF0A-734A-94D2-3FD7E19AD0E5}" presName="arrowDiagram5" presStyleCnt="0"/>
      <dgm:spPr/>
    </dgm:pt>
    <dgm:pt modelId="{C70EA153-5D24-A944-A259-19AF78537BAA}" type="pres">
      <dgm:prSet presAssocID="{EB17DEC3-3EF7-1742-8B1F-80A5728F9C40}" presName="bullet5a" presStyleLbl="node1" presStyleIdx="0" presStyleCnt="5"/>
      <dgm:spPr/>
    </dgm:pt>
    <dgm:pt modelId="{4D78B4A7-51FC-A341-9873-6E8D183DF879}" type="pres">
      <dgm:prSet presAssocID="{EB17DEC3-3EF7-1742-8B1F-80A5728F9C40}" presName="textBox5a" presStyleLbl="revTx" presStyleIdx="0" presStyleCnt="5" custScaleX="383361">
        <dgm:presLayoutVars>
          <dgm:bulletEnabled val="1"/>
        </dgm:presLayoutVars>
      </dgm:prSet>
      <dgm:spPr/>
    </dgm:pt>
    <dgm:pt modelId="{80B8470D-477E-544A-84A4-2B5EFD68C2DF}" type="pres">
      <dgm:prSet presAssocID="{2FBF3EDA-4029-264C-AB8A-853416649AFF}" presName="bullet5b" presStyleLbl="node1" presStyleIdx="1" presStyleCnt="5"/>
      <dgm:spPr/>
    </dgm:pt>
    <dgm:pt modelId="{0BAFFC7E-CBBC-7849-AE29-65BDF0A684CA}" type="pres">
      <dgm:prSet presAssocID="{2FBF3EDA-4029-264C-AB8A-853416649AFF}" presName="textBox5b" presStyleLbl="revTx" presStyleIdx="1" presStyleCnt="5" custScaleX="453791">
        <dgm:presLayoutVars>
          <dgm:bulletEnabled val="1"/>
        </dgm:presLayoutVars>
      </dgm:prSet>
      <dgm:spPr/>
    </dgm:pt>
    <dgm:pt modelId="{0C4A2D1D-B402-FB41-A38C-CC93916CD6A3}" type="pres">
      <dgm:prSet presAssocID="{648DFCD9-593C-F840-8A0A-22C20836137A}" presName="bullet5c" presStyleLbl="node1" presStyleIdx="2" presStyleCnt="5"/>
      <dgm:spPr/>
    </dgm:pt>
    <dgm:pt modelId="{8CAF8E57-67B3-804B-B72D-F17F508FB548}" type="pres">
      <dgm:prSet presAssocID="{648DFCD9-593C-F840-8A0A-22C20836137A}" presName="textBox5c" presStyleLbl="revTx" presStyleIdx="2" presStyleCnt="5" custScaleX="331601">
        <dgm:presLayoutVars>
          <dgm:bulletEnabled val="1"/>
        </dgm:presLayoutVars>
      </dgm:prSet>
      <dgm:spPr/>
    </dgm:pt>
    <dgm:pt modelId="{58458862-C08A-AB45-A2AF-D92FD573C208}" type="pres">
      <dgm:prSet presAssocID="{C8DA6B7D-3B55-0F49-8BB8-4D5E9D82492C}" presName="bullet5d" presStyleLbl="node1" presStyleIdx="3" presStyleCnt="5"/>
      <dgm:spPr/>
    </dgm:pt>
    <dgm:pt modelId="{34BBA42A-1779-5146-BA35-1F8F39E5B7EC}" type="pres">
      <dgm:prSet presAssocID="{C8DA6B7D-3B55-0F49-8BB8-4D5E9D82492C}" presName="textBox5d" presStyleLbl="revTx" presStyleIdx="3" presStyleCnt="5" custScaleX="386798">
        <dgm:presLayoutVars>
          <dgm:bulletEnabled val="1"/>
        </dgm:presLayoutVars>
      </dgm:prSet>
      <dgm:spPr/>
    </dgm:pt>
    <dgm:pt modelId="{CC8EED0D-87D3-EA4A-901A-034C11559B8E}" type="pres">
      <dgm:prSet presAssocID="{87B98CDF-82BF-6E46-931F-47646BA369DB}" presName="bullet5e" presStyleLbl="node1" presStyleIdx="4" presStyleCnt="5"/>
      <dgm:spPr/>
    </dgm:pt>
    <dgm:pt modelId="{E70DA7D9-96AE-9942-B281-9B6F7EBFA7E0}" type="pres">
      <dgm:prSet presAssocID="{87B98CDF-82BF-6E46-931F-47646BA369DB}" presName="textBox5e" presStyleLbl="revTx" presStyleIdx="4" presStyleCnt="5" custScaleX="500000">
        <dgm:presLayoutVars>
          <dgm:bulletEnabled val="1"/>
        </dgm:presLayoutVars>
      </dgm:prSet>
      <dgm:spPr/>
    </dgm:pt>
  </dgm:ptLst>
  <dgm:cxnLst>
    <dgm:cxn modelId="{ECBA520B-BFC3-D744-81CB-B69507BD7A96}" type="presOf" srcId="{C8DA6B7D-3B55-0F49-8BB8-4D5E9D82492C}" destId="{34BBA42A-1779-5146-BA35-1F8F39E5B7EC}" srcOrd="0" destOrd="0" presId="urn:microsoft.com/office/officeart/2005/8/layout/arrow2"/>
    <dgm:cxn modelId="{94731D23-00CC-F148-BF72-E12B5FE9EB30}" type="presOf" srcId="{648DFCD9-593C-F840-8A0A-22C20836137A}" destId="{8CAF8E57-67B3-804B-B72D-F17F508FB548}" srcOrd="0" destOrd="0" presId="urn:microsoft.com/office/officeart/2005/8/layout/arrow2"/>
    <dgm:cxn modelId="{2A0FBF42-0FC4-FF4C-9C75-B716FCF37FEB}" srcId="{EF1CBE51-EF0A-734A-94D2-3FD7E19AD0E5}" destId="{C8DA6B7D-3B55-0F49-8BB8-4D5E9D82492C}" srcOrd="3" destOrd="0" parTransId="{C3C506D4-FAB0-3145-BB1A-3272CAFA1C80}" sibTransId="{E917940A-7579-1A47-99E1-BD88EFCC5765}"/>
    <dgm:cxn modelId="{B5305559-2CAD-534F-A3BD-4BE7393F74AF}" type="presOf" srcId="{2FBF3EDA-4029-264C-AB8A-853416649AFF}" destId="{0BAFFC7E-CBBC-7849-AE29-65BDF0A684CA}" srcOrd="0" destOrd="0" presId="urn:microsoft.com/office/officeart/2005/8/layout/arrow2"/>
    <dgm:cxn modelId="{2DC8768F-1F20-7842-836A-5AAF94B666FC}" srcId="{EF1CBE51-EF0A-734A-94D2-3FD7E19AD0E5}" destId="{648DFCD9-593C-F840-8A0A-22C20836137A}" srcOrd="2" destOrd="0" parTransId="{C6E83B6B-2E37-C747-A19F-C2E88F53FEBA}" sibTransId="{DDE4BF49-B4CE-3740-9633-07275FBB2270}"/>
    <dgm:cxn modelId="{889A888F-51A6-1549-BD7B-CD93DA9BB6AD}" type="presOf" srcId="{EF1CBE51-EF0A-734A-94D2-3FD7E19AD0E5}" destId="{ADA56743-544E-044B-8D9B-D1606CF5E6E9}" srcOrd="0" destOrd="0" presId="urn:microsoft.com/office/officeart/2005/8/layout/arrow2"/>
    <dgm:cxn modelId="{88132D9C-A933-994B-8216-A7FC62C8F380}" srcId="{EF1CBE51-EF0A-734A-94D2-3FD7E19AD0E5}" destId="{EB17DEC3-3EF7-1742-8B1F-80A5728F9C40}" srcOrd="0" destOrd="0" parTransId="{BAE539DA-580C-5046-9084-B3DA782F373B}" sibTransId="{A3F21635-78FF-4E43-8B3B-FA3595679DF7}"/>
    <dgm:cxn modelId="{5B22E5A2-21B7-5B46-9D31-F3870CE6EFC0}" srcId="{EF1CBE51-EF0A-734A-94D2-3FD7E19AD0E5}" destId="{F6BDC028-3F60-5E40-A9D5-4CFF35AC6C29}" srcOrd="5" destOrd="0" parTransId="{B59CCB45-EF3D-C845-B6F0-AA851B88246D}" sibTransId="{8BB3CB9E-2D3A-E643-A674-4B7A382583B1}"/>
    <dgm:cxn modelId="{5589A0B3-4F1B-1B45-96D0-7989AFACDED6}" srcId="{EF1CBE51-EF0A-734A-94D2-3FD7E19AD0E5}" destId="{87B98CDF-82BF-6E46-931F-47646BA369DB}" srcOrd="4" destOrd="0" parTransId="{050D2F74-E92B-8246-9869-A408288B3754}" sibTransId="{5660EE15-6F19-734E-B9F6-A1A2BA7537D4}"/>
    <dgm:cxn modelId="{21CACFC0-4E65-2041-825D-D8F938288C0F}" type="presOf" srcId="{87B98CDF-82BF-6E46-931F-47646BA369DB}" destId="{E70DA7D9-96AE-9942-B281-9B6F7EBFA7E0}" srcOrd="0" destOrd="0" presId="urn:microsoft.com/office/officeart/2005/8/layout/arrow2"/>
    <dgm:cxn modelId="{D2F6F9C3-8E9F-C146-93F0-058607241E58}" type="presOf" srcId="{EB17DEC3-3EF7-1742-8B1F-80A5728F9C40}" destId="{4D78B4A7-51FC-A341-9873-6E8D183DF879}" srcOrd="0" destOrd="0" presId="urn:microsoft.com/office/officeart/2005/8/layout/arrow2"/>
    <dgm:cxn modelId="{D04AA4D0-D1FC-8A44-8267-6FDB5D16C622}" srcId="{EF1CBE51-EF0A-734A-94D2-3FD7E19AD0E5}" destId="{2FBF3EDA-4029-264C-AB8A-853416649AFF}" srcOrd="1" destOrd="0" parTransId="{4615176B-C3EE-4441-BE52-651FCF0177D3}" sibTransId="{46EE764F-286B-BD47-B762-2101D2062B9F}"/>
    <dgm:cxn modelId="{1BA6168B-39AA-CF4F-984F-52BCBDF238D7}" type="presParOf" srcId="{ADA56743-544E-044B-8D9B-D1606CF5E6E9}" destId="{6E952380-72E5-E54C-8726-95C48B33A823}" srcOrd="0" destOrd="0" presId="urn:microsoft.com/office/officeart/2005/8/layout/arrow2"/>
    <dgm:cxn modelId="{E175A8E7-6E61-AE46-B3CB-D4BBED916D58}" type="presParOf" srcId="{ADA56743-544E-044B-8D9B-D1606CF5E6E9}" destId="{6E099763-4356-8449-9DE4-312AA71DB76E}" srcOrd="1" destOrd="0" presId="urn:microsoft.com/office/officeart/2005/8/layout/arrow2"/>
    <dgm:cxn modelId="{BD08DDC8-3432-4640-9F5D-08D33B500127}" type="presParOf" srcId="{6E099763-4356-8449-9DE4-312AA71DB76E}" destId="{C70EA153-5D24-A944-A259-19AF78537BAA}" srcOrd="0" destOrd="0" presId="urn:microsoft.com/office/officeart/2005/8/layout/arrow2"/>
    <dgm:cxn modelId="{3282ECC7-8EF3-7F4C-8A1E-B0FEA782CB02}" type="presParOf" srcId="{6E099763-4356-8449-9DE4-312AA71DB76E}" destId="{4D78B4A7-51FC-A341-9873-6E8D183DF879}" srcOrd="1" destOrd="0" presId="urn:microsoft.com/office/officeart/2005/8/layout/arrow2"/>
    <dgm:cxn modelId="{F272E39E-75A8-5240-A471-6591AD92AEB7}" type="presParOf" srcId="{6E099763-4356-8449-9DE4-312AA71DB76E}" destId="{80B8470D-477E-544A-84A4-2B5EFD68C2DF}" srcOrd="2" destOrd="0" presId="urn:microsoft.com/office/officeart/2005/8/layout/arrow2"/>
    <dgm:cxn modelId="{5266FCDA-3118-AC48-8DAF-8077863A0353}" type="presParOf" srcId="{6E099763-4356-8449-9DE4-312AA71DB76E}" destId="{0BAFFC7E-CBBC-7849-AE29-65BDF0A684CA}" srcOrd="3" destOrd="0" presId="urn:microsoft.com/office/officeart/2005/8/layout/arrow2"/>
    <dgm:cxn modelId="{DA9673BD-41AF-9444-94DE-1C3CA43283E0}" type="presParOf" srcId="{6E099763-4356-8449-9DE4-312AA71DB76E}" destId="{0C4A2D1D-B402-FB41-A38C-CC93916CD6A3}" srcOrd="4" destOrd="0" presId="urn:microsoft.com/office/officeart/2005/8/layout/arrow2"/>
    <dgm:cxn modelId="{2A6C8C2A-16D5-0840-824A-F93C327158D1}" type="presParOf" srcId="{6E099763-4356-8449-9DE4-312AA71DB76E}" destId="{8CAF8E57-67B3-804B-B72D-F17F508FB548}" srcOrd="5" destOrd="0" presId="urn:microsoft.com/office/officeart/2005/8/layout/arrow2"/>
    <dgm:cxn modelId="{B820B76B-D365-F441-801D-320A5A7E5788}" type="presParOf" srcId="{6E099763-4356-8449-9DE4-312AA71DB76E}" destId="{58458862-C08A-AB45-A2AF-D92FD573C208}" srcOrd="6" destOrd="0" presId="urn:microsoft.com/office/officeart/2005/8/layout/arrow2"/>
    <dgm:cxn modelId="{98D1D639-28D1-E248-A316-179D74A62B6A}" type="presParOf" srcId="{6E099763-4356-8449-9DE4-312AA71DB76E}" destId="{34BBA42A-1779-5146-BA35-1F8F39E5B7EC}" srcOrd="7" destOrd="0" presId="urn:microsoft.com/office/officeart/2005/8/layout/arrow2"/>
    <dgm:cxn modelId="{F9C9A56F-5253-5644-89FA-7C28C69018EB}" type="presParOf" srcId="{6E099763-4356-8449-9DE4-312AA71DB76E}" destId="{CC8EED0D-87D3-EA4A-901A-034C11559B8E}" srcOrd="8" destOrd="0" presId="urn:microsoft.com/office/officeart/2005/8/layout/arrow2"/>
    <dgm:cxn modelId="{A5AED428-172B-2A4B-8EE1-03FA79794AD8}" type="presParOf" srcId="{6E099763-4356-8449-9DE4-312AA71DB76E}" destId="{E70DA7D9-96AE-9942-B281-9B6F7EBFA7E0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702C1-BE19-CB4C-BD46-5B272C5F579D}">
      <dsp:nvSpPr>
        <dsp:cNvPr id="0" name=""/>
        <dsp:cNvSpPr/>
      </dsp:nvSpPr>
      <dsp:spPr>
        <a:xfrm>
          <a:off x="2781300" y="2743115"/>
          <a:ext cx="2057400" cy="20574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0000"/>
              </a:solidFill>
            </a:rPr>
            <a:t>Large Revenues</a:t>
          </a:r>
        </a:p>
      </dsp:txBody>
      <dsp:txXfrm>
        <a:off x="3082599" y="3044414"/>
        <a:ext cx="1454802" cy="1454802"/>
      </dsp:txXfrm>
    </dsp:sp>
    <dsp:sp modelId="{2BD59BE2-9542-9949-BB85-095A288DDCF8}">
      <dsp:nvSpPr>
        <dsp:cNvPr id="0" name=""/>
        <dsp:cNvSpPr/>
      </dsp:nvSpPr>
      <dsp:spPr>
        <a:xfrm rot="12900000">
          <a:off x="1193213" y="2295208"/>
          <a:ext cx="1853352" cy="58635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5A5C8E-7930-7748-AAA6-D4AA7FFA6108}">
      <dsp:nvSpPr>
        <dsp:cNvPr id="0" name=""/>
        <dsp:cNvSpPr/>
      </dsp:nvSpPr>
      <dsp:spPr>
        <a:xfrm>
          <a:off x="383536" y="1275056"/>
          <a:ext cx="1954530" cy="1563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</a:rPr>
            <a:t>No royalties paid to authors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429333" y="1320853"/>
        <a:ext cx="1862936" cy="1472030"/>
      </dsp:txXfrm>
    </dsp:sp>
    <dsp:sp modelId="{59693C36-1929-EF41-8C1C-47645AB5B960}">
      <dsp:nvSpPr>
        <dsp:cNvPr id="0" name=""/>
        <dsp:cNvSpPr/>
      </dsp:nvSpPr>
      <dsp:spPr>
        <a:xfrm rot="16200000">
          <a:off x="2883323" y="1415392"/>
          <a:ext cx="1853352" cy="58635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52D937-5FBA-154F-99E5-5EB1A271DD26}">
      <dsp:nvSpPr>
        <dsp:cNvPr id="0" name=""/>
        <dsp:cNvSpPr/>
      </dsp:nvSpPr>
      <dsp:spPr>
        <a:xfrm>
          <a:off x="2832735" y="84"/>
          <a:ext cx="1954530" cy="1563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No compensation to peer reviewers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2878532" y="45881"/>
        <a:ext cx="1862936" cy="1472030"/>
      </dsp:txXfrm>
    </dsp:sp>
    <dsp:sp modelId="{09381939-B2AF-4BDC-8F49-1662C0B8EFBD}">
      <dsp:nvSpPr>
        <dsp:cNvPr id="0" name=""/>
        <dsp:cNvSpPr/>
      </dsp:nvSpPr>
      <dsp:spPr>
        <a:xfrm rot="19500000">
          <a:off x="4573433" y="2295208"/>
          <a:ext cx="1853352" cy="58635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B89FCC-2A28-4016-A23B-9E22BB74B3F8}">
      <dsp:nvSpPr>
        <dsp:cNvPr id="0" name=""/>
        <dsp:cNvSpPr/>
      </dsp:nvSpPr>
      <dsp:spPr>
        <a:xfrm>
          <a:off x="5281933" y="1275056"/>
          <a:ext cx="1954530" cy="1563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</a:rPr>
            <a:t>Low cost of editing / formatting</a:t>
          </a:r>
        </a:p>
      </dsp:txBody>
      <dsp:txXfrm>
        <a:off x="5327730" y="1320853"/>
        <a:ext cx="1862936" cy="14720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3EDC5-22BD-7A41-BAF5-190FDB258825}">
      <dsp:nvSpPr>
        <dsp:cNvPr id="0" name=""/>
        <dsp:cNvSpPr/>
      </dsp:nvSpPr>
      <dsp:spPr>
        <a:xfrm>
          <a:off x="1312867" y="9856"/>
          <a:ext cx="6942520" cy="6942520"/>
        </a:xfrm>
        <a:prstGeom prst="circularArrow">
          <a:avLst>
            <a:gd name="adj1" fmla="val 5544"/>
            <a:gd name="adj2" fmla="val 330680"/>
            <a:gd name="adj3" fmla="val 14173827"/>
            <a:gd name="adj4" fmla="val 17148265"/>
            <a:gd name="adj5" fmla="val 575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C056D-5339-A34D-A9F0-B64866D93E5B}">
      <dsp:nvSpPr>
        <dsp:cNvPr id="0" name=""/>
        <dsp:cNvSpPr/>
      </dsp:nvSpPr>
      <dsp:spPr>
        <a:xfrm>
          <a:off x="3445632" y="53807"/>
          <a:ext cx="2676990" cy="13089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Research assessment based on </a:t>
          </a:r>
          <a:r>
            <a:rPr lang="en-US" sz="2400" b="1" kern="1200" dirty="0">
              <a:solidFill>
                <a:schemeClr val="tx1"/>
              </a:solidFill>
            </a:rPr>
            <a:t>IF</a:t>
          </a:r>
          <a:r>
            <a:rPr lang="en-US" sz="2400" b="1" kern="1200" baseline="-25000" dirty="0">
              <a:solidFill>
                <a:schemeClr val="tx1"/>
              </a:solidFill>
            </a:rPr>
            <a:t>y,5</a:t>
          </a:r>
          <a:r>
            <a:rPr lang="en-US" sz="2400" kern="1200" baseline="-25000" dirty="0">
              <a:solidFill>
                <a:schemeClr val="tx1"/>
              </a:solidFill>
            </a:rPr>
            <a:t> </a:t>
          </a:r>
          <a:r>
            <a:rPr lang="en-US" sz="2400" kern="1200" dirty="0">
              <a:solidFill>
                <a:schemeClr val="tx1"/>
              </a:solidFill>
            </a:rPr>
            <a:t> and C</a:t>
          </a:r>
          <a:r>
            <a:rPr lang="en-US" sz="2400" i="1" kern="1200" dirty="0">
              <a:solidFill>
                <a:schemeClr val="tx1"/>
              </a:solidFill>
            </a:rPr>
            <a:t>itations</a:t>
          </a:r>
        </a:p>
      </dsp:txBody>
      <dsp:txXfrm>
        <a:off x="3509530" y="117705"/>
        <a:ext cx="2549194" cy="1181163"/>
      </dsp:txXfrm>
    </dsp:sp>
    <dsp:sp modelId="{E5648CE6-F76E-3F41-94B5-625B180A734C}">
      <dsp:nvSpPr>
        <dsp:cNvPr id="0" name=""/>
        <dsp:cNvSpPr/>
      </dsp:nvSpPr>
      <dsp:spPr>
        <a:xfrm>
          <a:off x="5862903" y="890280"/>
          <a:ext cx="2471770" cy="13170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Authors publish on journals with high IF</a:t>
          </a:r>
        </a:p>
      </dsp:txBody>
      <dsp:txXfrm>
        <a:off x="5927195" y="954572"/>
        <a:ext cx="2343186" cy="1188438"/>
      </dsp:txXfrm>
    </dsp:sp>
    <dsp:sp modelId="{B6C3CC9E-EE96-A148-B455-FBBE14A656F3}">
      <dsp:nvSpPr>
        <dsp:cNvPr id="0" name=""/>
        <dsp:cNvSpPr/>
      </dsp:nvSpPr>
      <dsp:spPr>
        <a:xfrm>
          <a:off x="6087270" y="3337593"/>
          <a:ext cx="2531369" cy="14317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Peer review provided by (unpaid) scientists</a:t>
          </a:r>
        </a:p>
      </dsp:txBody>
      <dsp:txXfrm>
        <a:off x="6157160" y="3407483"/>
        <a:ext cx="2391589" cy="1291931"/>
      </dsp:txXfrm>
    </dsp:sp>
    <dsp:sp modelId="{89429A3C-DDDE-1A41-826A-F07E9BB7FF6A}">
      <dsp:nvSpPr>
        <dsp:cNvPr id="0" name=""/>
        <dsp:cNvSpPr/>
      </dsp:nvSpPr>
      <dsp:spPr>
        <a:xfrm>
          <a:off x="4769201" y="5171481"/>
          <a:ext cx="2598933" cy="17811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Minimal editing is provided by publishers</a:t>
          </a:r>
        </a:p>
      </dsp:txBody>
      <dsp:txXfrm>
        <a:off x="4856149" y="5258429"/>
        <a:ext cx="2425037" cy="1607237"/>
      </dsp:txXfrm>
    </dsp:sp>
    <dsp:sp modelId="{E35F3613-C163-7840-81AC-4E6909C1CFDB}">
      <dsp:nvSpPr>
        <dsp:cNvPr id="0" name=""/>
        <dsp:cNvSpPr/>
      </dsp:nvSpPr>
      <dsp:spPr>
        <a:xfrm>
          <a:off x="2161135" y="5184280"/>
          <a:ext cx="2676902" cy="1755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ANVUR (Research assessment govern. agency) considers only journals indexed on WOS and SCOPUS</a:t>
          </a:r>
        </a:p>
      </dsp:txBody>
      <dsp:txXfrm>
        <a:off x="2246833" y="5269978"/>
        <a:ext cx="2505506" cy="1584139"/>
      </dsp:txXfrm>
    </dsp:sp>
    <dsp:sp modelId="{B27358C0-3FA5-8847-A0A7-CB600F8D8614}">
      <dsp:nvSpPr>
        <dsp:cNvPr id="0" name=""/>
        <dsp:cNvSpPr/>
      </dsp:nvSpPr>
      <dsp:spPr>
        <a:xfrm>
          <a:off x="529584" y="3215782"/>
          <a:ext cx="2736413" cy="16753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New, quality journals cannot have an IF before 2/5 years</a:t>
          </a:r>
        </a:p>
      </dsp:txBody>
      <dsp:txXfrm>
        <a:off x="611368" y="3297566"/>
        <a:ext cx="2572845" cy="1511787"/>
      </dsp:txXfrm>
    </dsp:sp>
    <dsp:sp modelId="{F072D234-F041-3F44-AC93-18E0D4BA8CBC}">
      <dsp:nvSpPr>
        <dsp:cNvPr id="0" name=""/>
        <dsp:cNvSpPr/>
      </dsp:nvSpPr>
      <dsp:spPr>
        <a:xfrm>
          <a:off x="973419" y="797595"/>
          <a:ext cx="2636510" cy="1629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Restrictive law on copyright will not guarantee free posting of AAM/</a:t>
          </a:r>
          <a:r>
            <a:rPr lang="en-US" sz="2000" kern="1200" dirty="0" err="1">
              <a:solidFill>
                <a:schemeClr val="tx1"/>
              </a:solidFill>
            </a:rPr>
            <a:t>postprint</a:t>
          </a:r>
          <a:r>
            <a:rPr lang="en-US" sz="2000" kern="1200" dirty="0">
              <a:solidFill>
                <a:schemeClr val="tx1"/>
              </a:solidFill>
            </a:rPr>
            <a:t> unless contractual.</a:t>
          </a:r>
        </a:p>
      </dsp:txBody>
      <dsp:txXfrm>
        <a:off x="1052959" y="877135"/>
        <a:ext cx="2477430" cy="14703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52380-72E5-E54C-8726-95C48B33A823}">
      <dsp:nvSpPr>
        <dsp:cNvPr id="0" name=""/>
        <dsp:cNvSpPr/>
      </dsp:nvSpPr>
      <dsp:spPr>
        <a:xfrm>
          <a:off x="-1210148" y="96190"/>
          <a:ext cx="7460873" cy="466304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0EA153-5D24-A944-A259-19AF78537BAA}">
      <dsp:nvSpPr>
        <dsp:cNvPr id="0" name=""/>
        <dsp:cNvSpPr/>
      </dsp:nvSpPr>
      <dsp:spPr>
        <a:xfrm>
          <a:off x="-475252" y="3563631"/>
          <a:ext cx="171600" cy="1716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78B4A7-51FC-A341-9873-6E8D183DF879}">
      <dsp:nvSpPr>
        <dsp:cNvPr id="0" name=""/>
        <dsp:cNvSpPr/>
      </dsp:nvSpPr>
      <dsp:spPr>
        <a:xfrm>
          <a:off x="-1774201" y="3649431"/>
          <a:ext cx="3746872" cy="1109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27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2007 joins SCOAP3</a:t>
          </a:r>
        </a:p>
      </dsp:txBody>
      <dsp:txXfrm>
        <a:off x="-1774201" y="3649431"/>
        <a:ext cx="3746872" cy="1109804"/>
      </dsp:txXfrm>
    </dsp:sp>
    <dsp:sp modelId="{80B8470D-477E-544A-84A4-2B5EFD68C2DF}">
      <dsp:nvSpPr>
        <dsp:cNvPr id="0" name=""/>
        <dsp:cNvSpPr/>
      </dsp:nvSpPr>
      <dsp:spPr>
        <a:xfrm>
          <a:off x="453626" y="2671124"/>
          <a:ext cx="268591" cy="2685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AFFC7E-CBBC-7849-AE29-65BDF0A684CA}">
      <dsp:nvSpPr>
        <dsp:cNvPr id="0" name=""/>
        <dsp:cNvSpPr/>
      </dsp:nvSpPr>
      <dsp:spPr>
        <a:xfrm>
          <a:off x="-1602937" y="2805420"/>
          <a:ext cx="5620223" cy="1953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21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kern="1200" dirty="0">
              <a:latin typeface="Calibri" charset="0"/>
            </a:rPr>
            <a:t>2008 </a:t>
          </a:r>
          <a:r>
            <a:rPr lang="it-IT" sz="1800" b="0" kern="1200" dirty="0" err="1">
              <a:latin typeface="Calibri" charset="0"/>
            </a:rPr>
            <a:t>signs</a:t>
          </a:r>
          <a:r>
            <a:rPr lang="it-IT" sz="1800" b="0" kern="1200" dirty="0">
              <a:latin typeface="Calibri" charset="0"/>
            </a:rPr>
            <a:t> </a:t>
          </a:r>
          <a:r>
            <a:rPr lang="it-IT" sz="1800" b="0" kern="1200" dirty="0" err="1">
              <a:latin typeface="Calibri" charset="0"/>
            </a:rPr>
            <a:t>Berlin</a:t>
          </a:r>
          <a:r>
            <a:rPr lang="it-IT" sz="1800" b="0" kern="1200" dirty="0">
              <a:latin typeface="Calibri" charset="0"/>
            </a:rPr>
            <a:t> </a:t>
          </a:r>
          <a:r>
            <a:rPr lang="it-IT" sz="1800" b="0" kern="1200" dirty="0" err="1">
              <a:latin typeface="Calibri" charset="0"/>
            </a:rPr>
            <a:t>declaration</a:t>
          </a:r>
          <a:endParaRPr lang="en-US" sz="1800" b="0" kern="1200" dirty="0"/>
        </a:p>
      </dsp:txBody>
      <dsp:txXfrm>
        <a:off x="-1602937" y="2805420"/>
        <a:ext cx="5620223" cy="1953816"/>
      </dsp:txXfrm>
    </dsp:sp>
    <dsp:sp modelId="{0C4A2D1D-B402-FB41-A38C-CC93916CD6A3}">
      <dsp:nvSpPr>
        <dsp:cNvPr id="0" name=""/>
        <dsp:cNvSpPr/>
      </dsp:nvSpPr>
      <dsp:spPr>
        <a:xfrm>
          <a:off x="1647366" y="1959543"/>
          <a:ext cx="358121" cy="3581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F8E57-67B3-804B-B72D-F17F508FB548}">
      <dsp:nvSpPr>
        <dsp:cNvPr id="0" name=""/>
        <dsp:cNvSpPr/>
      </dsp:nvSpPr>
      <dsp:spPr>
        <a:xfrm>
          <a:off x="158959" y="2138604"/>
          <a:ext cx="4774883" cy="2620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761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2010 signs Granada declaration</a:t>
          </a:r>
        </a:p>
      </dsp:txBody>
      <dsp:txXfrm>
        <a:off x="158959" y="2138604"/>
        <a:ext cx="4774883" cy="2620631"/>
      </dsp:txXfrm>
    </dsp:sp>
    <dsp:sp modelId="{58458862-C08A-AB45-A2AF-D92FD573C208}">
      <dsp:nvSpPr>
        <dsp:cNvPr id="0" name=""/>
        <dsp:cNvSpPr/>
      </dsp:nvSpPr>
      <dsp:spPr>
        <a:xfrm>
          <a:off x="3035088" y="1403708"/>
          <a:ext cx="462574" cy="4625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BBA42A-1779-5146-BA35-1F8F39E5B7EC}">
      <dsp:nvSpPr>
        <dsp:cNvPr id="0" name=""/>
        <dsp:cNvSpPr/>
      </dsp:nvSpPr>
      <dsp:spPr>
        <a:xfrm>
          <a:off x="1126612" y="1634995"/>
          <a:ext cx="5771701" cy="3124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108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2013 signs </a:t>
          </a:r>
          <a:r>
            <a:rPr lang="en-US" sz="1800" b="0" kern="1200" dirty="0" err="1"/>
            <a:t>MedOAnet</a:t>
          </a:r>
          <a:r>
            <a:rPr lang="en-US" sz="1800" b="0" kern="1200" dirty="0"/>
            <a:t> position paper in Rome</a:t>
          </a:r>
        </a:p>
      </dsp:txBody>
      <dsp:txXfrm>
        <a:off x="1126612" y="1634995"/>
        <a:ext cx="5771701" cy="3124240"/>
      </dsp:txXfrm>
    </dsp:sp>
    <dsp:sp modelId="{CC8EED0D-87D3-EA4A-901A-034C11559B8E}">
      <dsp:nvSpPr>
        <dsp:cNvPr id="0" name=""/>
        <dsp:cNvSpPr/>
      </dsp:nvSpPr>
      <dsp:spPr>
        <a:xfrm>
          <a:off x="4463845" y="1032530"/>
          <a:ext cx="589408" cy="5894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0DA7D9-96AE-9942-B281-9B6F7EBFA7E0}">
      <dsp:nvSpPr>
        <dsp:cNvPr id="0" name=""/>
        <dsp:cNvSpPr/>
      </dsp:nvSpPr>
      <dsp:spPr>
        <a:xfrm>
          <a:off x="1774201" y="1327234"/>
          <a:ext cx="7460873" cy="3432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316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2014 signs Messina declaration 2.0 </a:t>
          </a:r>
        </a:p>
      </dsp:txBody>
      <dsp:txXfrm>
        <a:off x="1774201" y="1327234"/>
        <a:ext cx="7460873" cy="3432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45D1A-45B3-AC43-93B4-A5C0EB16141A}" type="datetimeFigureOut">
              <a:rPr lang="it-IT" smtClean="0"/>
              <a:t>23/04/20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586DA-AED2-054F-84BE-E8F6A6585D2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01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qualche</a:t>
            </a:r>
            <a:r>
              <a:rPr lang="en-US" dirty="0"/>
              <a:t> </a:t>
            </a:r>
            <a:r>
              <a:rPr lang="en-US" dirty="0" err="1"/>
              <a:t>parola</a:t>
            </a:r>
            <a:r>
              <a:rPr lang="en-US" dirty="0"/>
              <a:t> </a:t>
            </a:r>
            <a:r>
              <a:rPr lang="en-US" dirty="0" err="1"/>
              <a:t>sul</a:t>
            </a:r>
            <a:r>
              <a:rPr lang="en-US" dirty="0"/>
              <a:t> </a:t>
            </a:r>
            <a:r>
              <a:rPr lang="en-US" dirty="0" err="1"/>
              <a:t>gergo</a:t>
            </a:r>
            <a:r>
              <a:rPr lang="en-US" dirty="0"/>
              <a:t> </a:t>
            </a:r>
            <a:r>
              <a:rPr lang="en-US" dirty="0" err="1"/>
              <a:t>usato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4AF12-F5C9-C44F-9150-81B32FB80B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46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e’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momento</a:t>
            </a:r>
            <a:r>
              <a:rPr lang="en-US" dirty="0"/>
              <a:t> </a:t>
            </a:r>
            <a:r>
              <a:rPr lang="en-US" dirty="0" err="1"/>
              <a:t>quindi</a:t>
            </a:r>
            <a:r>
              <a:rPr lang="en-US" dirty="0"/>
              <a:t> di </a:t>
            </a:r>
            <a:r>
              <a:rPr lang="en-US" dirty="0" err="1"/>
              <a:t>introdurre</a:t>
            </a:r>
            <a:r>
              <a:rPr lang="en-US" dirty="0"/>
              <a:t> la </a:t>
            </a:r>
            <a:r>
              <a:rPr lang="en-US" dirty="0" err="1"/>
              <a:t>bibliometria</a:t>
            </a:r>
            <a:r>
              <a:rPr lang="en-US" dirty="0"/>
              <a:t>, </a:t>
            </a:r>
            <a:r>
              <a:rPr lang="en-US" dirty="0" err="1"/>
              <a:t>fonte</a:t>
            </a:r>
            <a:r>
              <a:rPr lang="en-US" dirty="0"/>
              <a:t> di </a:t>
            </a:r>
            <a:r>
              <a:rPr lang="en-US" dirty="0" err="1"/>
              <a:t>parecchi</a:t>
            </a:r>
            <a:r>
              <a:rPr lang="en-US" dirty="0"/>
              <a:t> </a:t>
            </a:r>
            <a:r>
              <a:rPr lang="en-US" dirty="0" err="1"/>
              <a:t>mali</a:t>
            </a:r>
            <a:r>
              <a:rPr lang="en-US" dirty="0"/>
              <a:t>. </a:t>
            </a:r>
            <a:r>
              <a:rPr lang="en-US" dirty="0" err="1"/>
              <a:t>Indici</a:t>
            </a:r>
            <a:r>
              <a:rPr lang="en-US" dirty="0"/>
              <a:t> </a:t>
            </a:r>
            <a:r>
              <a:rPr lang="en-US" dirty="0" err="1"/>
              <a:t>creati</a:t>
            </a:r>
            <a:r>
              <a:rPr lang="en-US" dirty="0"/>
              <a:t> con </a:t>
            </a:r>
            <a:r>
              <a:rPr lang="en-US" dirty="0" err="1"/>
              <a:t>buone</a:t>
            </a:r>
            <a:r>
              <a:rPr lang="en-US" dirty="0"/>
              <a:t> </a:t>
            </a:r>
            <a:r>
              <a:rPr lang="en-US" dirty="0" err="1"/>
              <a:t>intezioni</a:t>
            </a:r>
            <a:r>
              <a:rPr lang="en-US" dirty="0"/>
              <a:t>, ma poi </a:t>
            </a:r>
            <a:r>
              <a:rPr lang="en-US" dirty="0" err="1"/>
              <a:t>messi</a:t>
            </a:r>
            <a:r>
              <a:rPr lang="en-US" dirty="0"/>
              <a:t> a </a:t>
            </a:r>
            <a:r>
              <a:rPr lang="en-US" dirty="0" err="1"/>
              <a:t>punto</a:t>
            </a:r>
            <a:r>
              <a:rPr lang="en-US" dirty="0"/>
              <a:t> in </a:t>
            </a:r>
            <a:r>
              <a:rPr lang="en-US" dirty="0" err="1"/>
              <a:t>maniera</a:t>
            </a:r>
            <a:r>
              <a:rPr lang="en-US" dirty="0"/>
              <a:t> </a:t>
            </a:r>
            <a:r>
              <a:rPr lang="en-US" dirty="0" err="1"/>
              <a:t>spesso</a:t>
            </a:r>
            <a:r>
              <a:rPr lang="en-US" dirty="0"/>
              <a:t> </a:t>
            </a:r>
            <a:r>
              <a:rPr lang="en-US" dirty="0" err="1"/>
              <a:t>surrettizia</a:t>
            </a:r>
            <a:r>
              <a:rPr lang="en-US" dirty="0"/>
              <a:t> per </a:t>
            </a:r>
            <a:r>
              <a:rPr lang="en-US" dirty="0" err="1"/>
              <a:t>millantare</a:t>
            </a:r>
            <a:r>
              <a:rPr lang="en-US" dirty="0"/>
              <a:t> </a:t>
            </a:r>
            <a:r>
              <a:rPr lang="en-US" dirty="0" err="1"/>
              <a:t>autorevolezza</a:t>
            </a:r>
            <a:endParaRPr lang="en-US" dirty="0"/>
          </a:p>
          <a:p>
            <a:r>
              <a:rPr lang="en-US" dirty="0" err="1"/>
              <a:t>l’IF</a:t>
            </a:r>
            <a:r>
              <a:rPr lang="en-US" dirty="0"/>
              <a:t> ad </a:t>
            </a:r>
            <a:r>
              <a:rPr lang="en-US" dirty="0" err="1"/>
              <a:t>esempio</a:t>
            </a:r>
            <a:r>
              <a:rPr lang="en-US" dirty="0"/>
              <a:t> e’ zero per </a:t>
            </a:r>
            <a:r>
              <a:rPr lang="en-US" dirty="0" err="1"/>
              <a:t>ogni</a:t>
            </a:r>
            <a:r>
              <a:rPr lang="en-US" dirty="0"/>
              <a:t> </a:t>
            </a:r>
            <a:r>
              <a:rPr lang="en-US" dirty="0" err="1"/>
              <a:t>nuova</a:t>
            </a:r>
            <a:r>
              <a:rPr lang="en-US" dirty="0"/>
              <a:t> </a:t>
            </a:r>
            <a:r>
              <a:rPr lang="en-US" dirty="0" err="1"/>
              <a:t>rivvitsa</a:t>
            </a:r>
            <a:r>
              <a:rPr lang="en-US" baseline="0" dirty="0"/>
              <a:t> </a:t>
            </a:r>
            <a:r>
              <a:rPr lang="en-US" baseline="0" dirty="0" err="1"/>
              <a:t>che</a:t>
            </a:r>
            <a:r>
              <a:rPr lang="en-US" baseline="0" dirty="0"/>
              <a:t> </a:t>
            </a:r>
            <a:r>
              <a:rPr lang="en-US" baseline="0" dirty="0" err="1"/>
              <a:t>volesse</a:t>
            </a:r>
            <a:r>
              <a:rPr lang="en-US" baseline="0" dirty="0"/>
              <a:t> </a:t>
            </a:r>
            <a:r>
              <a:rPr lang="en-US" baseline="0" dirty="0" err="1"/>
              <a:t>entrare</a:t>
            </a:r>
            <a:r>
              <a:rPr lang="en-US" baseline="0" dirty="0"/>
              <a:t> </a:t>
            </a:r>
            <a:r>
              <a:rPr lang="en-US" baseline="0" dirty="0" err="1"/>
              <a:t>nel</a:t>
            </a:r>
            <a:r>
              <a:rPr lang="en-US" baseline="0" dirty="0"/>
              <a:t> </a:t>
            </a:r>
            <a:r>
              <a:rPr lang="en-US" baseline="0" dirty="0" err="1"/>
              <a:t>mercato</a:t>
            </a:r>
            <a:r>
              <a:rPr lang="en-US" baseline="0" dirty="0"/>
              <a:t>, </a:t>
            </a:r>
            <a:r>
              <a:rPr lang="en-US" baseline="0" dirty="0" err="1"/>
              <a:t>cosa</a:t>
            </a:r>
            <a:r>
              <a:rPr lang="en-US" baseline="0" dirty="0"/>
              <a:t> </a:t>
            </a:r>
            <a:r>
              <a:rPr lang="en-US" baseline="0" dirty="0" err="1"/>
              <a:t>che</a:t>
            </a:r>
            <a:r>
              <a:rPr lang="en-US" baseline="0" dirty="0"/>
              <a:t> </a:t>
            </a:r>
            <a:r>
              <a:rPr lang="en-US" baseline="0" dirty="0" err="1"/>
              <a:t>rende</a:t>
            </a:r>
            <a:r>
              <a:rPr lang="en-US" baseline="0" dirty="0"/>
              <a:t> </a:t>
            </a:r>
            <a:r>
              <a:rPr lang="en-US" baseline="0" dirty="0" err="1"/>
              <a:t>il</a:t>
            </a:r>
            <a:r>
              <a:rPr lang="en-US" baseline="0" dirty="0"/>
              <a:t> </a:t>
            </a:r>
            <a:r>
              <a:rPr lang="en-US" baseline="0" dirty="0" err="1"/>
              <a:t>dominio</a:t>
            </a:r>
            <a:r>
              <a:rPr lang="en-US" baseline="0" dirty="0"/>
              <a:t> </a:t>
            </a:r>
            <a:r>
              <a:rPr lang="en-US" baseline="0" dirty="0" err="1"/>
              <a:t>degli</a:t>
            </a:r>
            <a:r>
              <a:rPr lang="en-US" baseline="0" dirty="0"/>
              <a:t> </a:t>
            </a:r>
            <a:r>
              <a:rPr lang="en-US" baseline="0" dirty="0" err="1"/>
              <a:t>oligopolisti</a:t>
            </a:r>
            <a:r>
              <a:rPr lang="en-US" baseline="0" dirty="0"/>
              <a:t> </a:t>
            </a:r>
            <a:r>
              <a:rPr lang="en-US" baseline="0" dirty="0" err="1"/>
              <a:t>nmolto</a:t>
            </a:r>
            <a:r>
              <a:rPr lang="en-US" baseline="0" dirty="0"/>
              <a:t> </a:t>
            </a:r>
            <a:r>
              <a:rPr lang="en-US" baseline="0" dirty="0" err="1"/>
              <a:t>difficile</a:t>
            </a:r>
            <a:r>
              <a:rPr lang="en-US" baseline="0" dirty="0"/>
              <a:t> da </a:t>
            </a:r>
            <a:r>
              <a:rPr lang="en-US" baseline="0" dirty="0" err="1"/>
              <a:t>scalfire</a:t>
            </a:r>
            <a:r>
              <a:rPr lang="en-US" baseline="0" dirty="0"/>
              <a:t>. e’ </a:t>
            </a:r>
            <a:r>
              <a:rPr lang="en-US" baseline="0" dirty="0" err="1"/>
              <a:t>numero</a:t>
            </a:r>
            <a:r>
              <a:rPr lang="en-US" baseline="0" dirty="0"/>
              <a:t> </a:t>
            </a:r>
            <a:r>
              <a:rPr lang="en-US" baseline="0" dirty="0" err="1"/>
              <a:t>adatto</a:t>
            </a:r>
            <a:r>
              <a:rPr lang="en-US" baseline="0" dirty="0"/>
              <a:t> </a:t>
            </a:r>
            <a:r>
              <a:rPr lang="en-US" baseline="0" dirty="0" err="1"/>
              <a:t>inoltre</a:t>
            </a:r>
            <a:r>
              <a:rPr lang="en-US" baseline="0" dirty="0"/>
              <a:t> ad </a:t>
            </a:r>
            <a:r>
              <a:rPr lang="en-US" baseline="0" dirty="0" err="1"/>
              <a:t>essere</a:t>
            </a:r>
            <a:r>
              <a:rPr lang="en-US" baseline="0" dirty="0"/>
              <a:t> </a:t>
            </a:r>
            <a:r>
              <a:rPr lang="en-US" baseline="0" dirty="0" err="1"/>
              <a:t>manipolato</a:t>
            </a:r>
            <a:r>
              <a:rPr lang="en-US" baseline="0" dirty="0"/>
              <a:t> con </a:t>
            </a:r>
            <a:r>
              <a:rPr lang="en-US" baseline="0" dirty="0" err="1"/>
              <a:t>una</a:t>
            </a:r>
            <a:r>
              <a:rPr lang="en-US" baseline="0" dirty="0"/>
              <a:t> </a:t>
            </a:r>
            <a:r>
              <a:rPr lang="en-US" baseline="0" dirty="0" err="1"/>
              <a:t>serie</a:t>
            </a:r>
            <a:r>
              <a:rPr lang="en-US" baseline="0" dirty="0"/>
              <a:t> di </a:t>
            </a:r>
            <a:r>
              <a:rPr lang="en-US" baseline="0" dirty="0" err="1"/>
              <a:t>tecnihe</a:t>
            </a:r>
            <a:r>
              <a:rPr lang="en-US" baseline="0" dirty="0"/>
              <a:t>.</a:t>
            </a:r>
          </a:p>
          <a:p>
            <a:r>
              <a:rPr lang="en-US" baseline="0" dirty="0"/>
              <a:t>per la </a:t>
            </a:r>
            <a:r>
              <a:rPr lang="en-US" baseline="0" dirty="0" err="1"/>
              <a:t>valutazione</a:t>
            </a:r>
            <a:r>
              <a:rPr lang="en-US" baseline="0" dirty="0"/>
              <a:t> del </a:t>
            </a:r>
            <a:r>
              <a:rPr lang="en-US" baseline="0" dirty="0" err="1"/>
              <a:t>singolo</a:t>
            </a:r>
            <a:r>
              <a:rPr lang="en-US" baseline="0" dirty="0"/>
              <a:t> </a:t>
            </a:r>
            <a:r>
              <a:rPr lang="en-US" baseline="0" dirty="0" err="1"/>
              <a:t>venne</a:t>
            </a:r>
            <a:r>
              <a:rPr lang="en-US" baseline="0" dirty="0"/>
              <a:t> </a:t>
            </a:r>
            <a:r>
              <a:rPr lang="en-US" baseline="0" dirty="0" err="1"/>
              <a:t>proposto</a:t>
            </a:r>
            <a:r>
              <a:rPr lang="en-US" baseline="0" dirty="0"/>
              <a:t> </a:t>
            </a:r>
            <a:r>
              <a:rPr lang="en-US" baseline="0" dirty="0" err="1"/>
              <a:t>invece</a:t>
            </a:r>
            <a:r>
              <a:rPr lang="en-US" baseline="0" dirty="0"/>
              <a:t> </a:t>
            </a:r>
            <a:r>
              <a:rPr lang="en-US" baseline="0" dirty="0" err="1"/>
              <a:t>l’h</a:t>
            </a:r>
            <a:r>
              <a:rPr lang="en-US" baseline="0" dirty="0"/>
              <a:t> factor </a:t>
            </a:r>
            <a:r>
              <a:rPr lang="en-US" baseline="0" dirty="0" err="1"/>
              <a:t>che</a:t>
            </a:r>
            <a:r>
              <a:rPr lang="en-US" baseline="0" dirty="0"/>
              <a:t> </a:t>
            </a:r>
            <a:r>
              <a:rPr lang="en-US" baseline="0" dirty="0" err="1"/>
              <a:t>viebe</a:t>
            </a:r>
            <a:r>
              <a:rPr lang="en-US" baseline="0" dirty="0"/>
              <a:t> </a:t>
            </a:r>
            <a:r>
              <a:rPr lang="en-US" baseline="0" dirty="0" err="1"/>
              <a:t>definito</a:t>
            </a:r>
            <a:r>
              <a:rPr lang="en-US" baseline="0" dirty="0"/>
              <a:t> qui e </a:t>
            </a:r>
            <a:r>
              <a:rPr lang="en-US" baseline="0" dirty="0" err="1"/>
              <a:t>vengono</a:t>
            </a:r>
            <a:r>
              <a:rPr lang="en-US" baseline="0" dirty="0"/>
              <a:t> </a:t>
            </a:r>
            <a:r>
              <a:rPr lang="en-US" baseline="0" dirty="0" err="1"/>
              <a:t>dati</a:t>
            </a:r>
            <a:r>
              <a:rPr lang="en-US" baseline="0" dirty="0"/>
              <a:t> </a:t>
            </a:r>
            <a:r>
              <a:rPr lang="en-US" baseline="0" dirty="0" err="1"/>
              <a:t>esempi</a:t>
            </a:r>
            <a:r>
              <a:rPr lang="en-US" baseline="0" dirty="0"/>
              <a:t> di </a:t>
            </a:r>
            <a:r>
              <a:rPr lang="en-US" baseline="0" dirty="0" err="1"/>
              <a:t>fisici</a:t>
            </a:r>
            <a:r>
              <a:rPr lang="en-US" baseline="0" dirty="0"/>
              <a:t> </a:t>
            </a:r>
            <a:r>
              <a:rPr lang="en-US" baseline="0" dirty="0" err="1"/>
              <a:t>famosi</a:t>
            </a:r>
            <a:r>
              <a:rPr lang="en-US" baseline="0" dirty="0"/>
              <a:t> e </a:t>
            </a:r>
            <a:r>
              <a:rPr lang="en-US" baseline="0" dirty="0" err="1"/>
              <a:t>meno</a:t>
            </a:r>
            <a:r>
              <a:rPr lang="en-US" baseline="0" dirty="0"/>
              <a:t> </a:t>
            </a:r>
            <a:r>
              <a:rPr lang="en-US" baseline="0" dirty="0" err="1"/>
              <a:t>famosi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4AF12-F5C9-C44F-9150-81B32FB80B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66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So </a:t>
            </a:r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difficulty</a:t>
            </a:r>
            <a:r>
              <a:rPr lang="it-IT" dirty="0"/>
              <a:t> in </a:t>
            </a:r>
            <a:r>
              <a:rPr lang="it-IT" dirty="0" err="1"/>
              <a:t>outreaching</a:t>
            </a:r>
            <a:r>
              <a:rPr lang="it-IT" dirty="0"/>
              <a:t> </a:t>
            </a:r>
            <a:r>
              <a:rPr lang="it-IT" dirty="0" err="1"/>
              <a:t>researchers</a:t>
            </a:r>
            <a:r>
              <a:rPr lang="it-IT" dirty="0"/>
              <a:t> on plan s ? </a:t>
            </a:r>
            <a:r>
              <a:rPr lang="it-IT" dirty="0" err="1"/>
              <a:t>They</a:t>
            </a:r>
            <a:r>
              <a:rPr lang="it-IT" dirty="0"/>
              <a:t> do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time to </a:t>
            </a:r>
            <a:r>
              <a:rPr lang="it-IT" dirty="0" err="1"/>
              <a:t>read</a:t>
            </a:r>
            <a:r>
              <a:rPr lang="it-IT" dirty="0"/>
              <a:t>. Implementation guidelines </a:t>
            </a:r>
            <a:r>
              <a:rPr lang="it-IT" dirty="0" err="1"/>
              <a:t>ae</a:t>
            </a:r>
            <a:r>
              <a:rPr lang="it-IT" dirty="0"/>
              <a:t> </a:t>
            </a: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clear,plan</a:t>
            </a:r>
            <a:r>
              <a:rPr lang="it-IT" dirty="0"/>
              <a:t> s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</a:t>
            </a:r>
            <a:r>
              <a:rPr lang="it-IT" dirty="0" err="1"/>
              <a:t>gold</a:t>
            </a:r>
            <a:r>
              <a:rPr lang="it-IT" dirty="0"/>
              <a:t> OA,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author</a:t>
            </a:r>
            <a:r>
              <a:rPr lang="it-IT" dirty="0"/>
              <a:t> </a:t>
            </a:r>
            <a:r>
              <a:rPr lang="it-IT" dirty="0" err="1"/>
              <a:t>pays</a:t>
            </a:r>
            <a:r>
              <a:rPr lang="it-IT" dirty="0"/>
              <a:t>. </a:t>
            </a:r>
            <a:r>
              <a:rPr lang="it-IT" dirty="0" err="1"/>
              <a:t>There</a:t>
            </a:r>
            <a:r>
              <a:rPr lang="it-IT" dirty="0"/>
              <a:t> are </a:t>
            </a:r>
            <a:r>
              <a:rPr lang="it-IT" dirty="0" err="1"/>
              <a:t>three</a:t>
            </a:r>
            <a:r>
              <a:rPr lang="it-IT" dirty="0"/>
              <a:t> </a:t>
            </a:r>
            <a:r>
              <a:rPr lang="it-IT" dirty="0" err="1"/>
              <a:t>conformal</a:t>
            </a:r>
            <a:r>
              <a:rPr lang="it-IT" dirty="0"/>
              <a:t> </a:t>
            </a:r>
            <a:r>
              <a:rPr lang="it-IT" dirty="0" err="1"/>
              <a:t>routes</a:t>
            </a:r>
            <a:r>
              <a:rPr lang="it-IT" dirty="0"/>
              <a:t>…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A4AF12-F5C9-C44F-9150-81B32FB80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302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quale e’ la</a:t>
            </a:r>
            <a:r>
              <a:rPr lang="en-US" baseline="0" dirty="0"/>
              <a:t> </a:t>
            </a:r>
            <a:r>
              <a:rPr lang="en-US" baseline="0" dirty="0" err="1"/>
              <a:t>crisi</a:t>
            </a:r>
            <a:r>
              <a:rPr lang="en-US" baseline="0" dirty="0"/>
              <a:t> </a:t>
            </a:r>
            <a:r>
              <a:rPr lang="en-US" baseline="0" dirty="0" err="1"/>
              <a:t>che</a:t>
            </a:r>
            <a:r>
              <a:rPr lang="en-US" baseline="0" dirty="0"/>
              <a:t> ha </a:t>
            </a:r>
            <a:r>
              <a:rPr lang="en-US" baseline="0" dirty="0" err="1"/>
              <a:t>portato</a:t>
            </a:r>
            <a:r>
              <a:rPr lang="en-US" baseline="0" dirty="0"/>
              <a:t> al </a:t>
            </a:r>
            <a:r>
              <a:rPr lang="en-US" baseline="0" dirty="0" err="1"/>
              <a:t>movimento</a:t>
            </a:r>
            <a:r>
              <a:rPr lang="en-US" baseline="0" dirty="0"/>
              <a:t> Open Access ? </a:t>
            </a:r>
            <a:r>
              <a:rPr lang="en-US" baseline="0" dirty="0" err="1"/>
              <a:t>Questione</a:t>
            </a:r>
            <a:r>
              <a:rPr lang="en-US" baseline="0" dirty="0"/>
              <a:t> di </a:t>
            </a:r>
            <a:r>
              <a:rPr lang="en-US" baseline="0" dirty="0" err="1"/>
              <a:t>soldi</a:t>
            </a:r>
            <a:r>
              <a:rPr lang="en-US" baseline="0" dirty="0"/>
              <a:t>. Non ci </a:t>
            </a:r>
            <a:r>
              <a:rPr lang="en-US" baseline="0" dirty="0" err="1"/>
              <a:t>possiamo</a:t>
            </a:r>
            <a:r>
              <a:rPr lang="en-US" baseline="0" dirty="0"/>
              <a:t> </a:t>
            </a:r>
            <a:r>
              <a:rPr lang="en-US" baseline="0" dirty="0" err="1"/>
              <a:t>piu</a:t>
            </a:r>
            <a:r>
              <a:rPr lang="en-US" baseline="0" dirty="0"/>
              <a:t>’ </a:t>
            </a:r>
            <a:r>
              <a:rPr lang="en-US" baseline="0" dirty="0" err="1"/>
              <a:t>permettere</a:t>
            </a:r>
            <a:r>
              <a:rPr lang="en-US" baseline="0" dirty="0"/>
              <a:t> </a:t>
            </a:r>
            <a:r>
              <a:rPr lang="en-US" baseline="0" dirty="0" err="1"/>
              <a:t>l’acquisto</a:t>
            </a:r>
            <a:r>
              <a:rPr lang="en-US" baseline="0" dirty="0"/>
              <a:t> </a:t>
            </a:r>
            <a:r>
              <a:rPr lang="en-US" baseline="0" dirty="0" err="1"/>
              <a:t>delle</a:t>
            </a:r>
            <a:r>
              <a:rPr lang="en-US" baseline="0" dirty="0"/>
              <a:t> </a:t>
            </a:r>
            <a:r>
              <a:rPr lang="en-US" baseline="0" dirty="0" err="1"/>
              <a:t>riviste</a:t>
            </a:r>
            <a:r>
              <a:rPr lang="en-US" baseline="0" dirty="0"/>
              <a:t> </a:t>
            </a:r>
            <a:r>
              <a:rPr lang="en-US" baseline="0" dirty="0" err="1"/>
              <a:t>scientifiche</a:t>
            </a:r>
            <a:r>
              <a:rPr lang="en-US" baseline="0" dirty="0"/>
              <a:t>, e </a:t>
            </a:r>
            <a:r>
              <a:rPr lang="en-US" baseline="0" dirty="0" err="1"/>
              <a:t>dipendiamo</a:t>
            </a:r>
            <a:r>
              <a:rPr lang="en-US" baseline="0" dirty="0"/>
              <a:t> </a:t>
            </a:r>
            <a:r>
              <a:rPr lang="en-US" baseline="0" dirty="0" err="1"/>
              <a:t>dagli</a:t>
            </a:r>
            <a:r>
              <a:rPr lang="en-US" baseline="0" dirty="0"/>
              <a:t> </a:t>
            </a:r>
            <a:r>
              <a:rPr lang="en-US" baseline="0" dirty="0" err="1"/>
              <a:t>stessi</a:t>
            </a:r>
            <a:r>
              <a:rPr lang="en-US" baseline="0" dirty="0"/>
              <a:t> </a:t>
            </a:r>
            <a:r>
              <a:rPr lang="en-US" baseline="0" dirty="0" err="1"/>
              <a:t>editori</a:t>
            </a:r>
            <a:r>
              <a:rPr lang="en-US" baseline="0" dirty="0"/>
              <a:t> </a:t>
            </a:r>
            <a:r>
              <a:rPr lang="en-US" baseline="0" dirty="0" err="1"/>
              <a:t>oligopolisti</a:t>
            </a:r>
            <a:r>
              <a:rPr lang="en-US" baseline="0" dirty="0"/>
              <a:t> per </a:t>
            </a:r>
            <a:r>
              <a:rPr lang="en-US" baseline="0" dirty="0" err="1"/>
              <a:t>valutare</a:t>
            </a:r>
            <a:r>
              <a:rPr lang="en-US" baseline="0" dirty="0"/>
              <a:t> la nostra </a:t>
            </a:r>
            <a:r>
              <a:rPr lang="en-US" baseline="0" dirty="0" err="1"/>
              <a:t>stessa</a:t>
            </a:r>
            <a:r>
              <a:rPr lang="en-US" baseline="0" dirty="0"/>
              <a:t> </a:t>
            </a:r>
            <a:r>
              <a:rPr lang="en-US" baseline="0" dirty="0" err="1"/>
              <a:t>ricerca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4AF12-F5C9-C44F-9150-81B32FB80B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89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insomma</a:t>
            </a:r>
            <a:r>
              <a:rPr lang="en-US" dirty="0"/>
              <a:t> </a:t>
            </a:r>
            <a:r>
              <a:rPr lang="en-US" dirty="0" err="1"/>
              <a:t>questo</a:t>
            </a:r>
            <a:r>
              <a:rPr lang="en-US" baseline="0" dirty="0"/>
              <a:t> e’ </a:t>
            </a:r>
            <a:r>
              <a:rPr lang="en-US" baseline="0" dirty="0" err="1"/>
              <a:t>il</a:t>
            </a:r>
            <a:r>
              <a:rPr lang="en-US" baseline="0" dirty="0"/>
              <a:t> </a:t>
            </a:r>
            <a:r>
              <a:rPr lang="en-US" baseline="0" dirty="0" err="1"/>
              <a:t>circolo</a:t>
            </a:r>
            <a:r>
              <a:rPr lang="en-US" baseline="0" dirty="0"/>
              <a:t> </a:t>
            </a:r>
            <a:r>
              <a:rPr lang="en-US" baseline="0" dirty="0" err="1"/>
              <a:t>vizioso</a:t>
            </a:r>
            <a:r>
              <a:rPr lang="en-US" baseline="0" dirty="0"/>
              <a:t> </a:t>
            </a:r>
            <a:r>
              <a:rPr lang="en-US" baseline="0" dirty="0" err="1"/>
              <a:t>attuale</a:t>
            </a:r>
            <a:r>
              <a:rPr lang="en-US" baseline="0" dirty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4AF12-F5C9-C44F-9150-81B32FB80B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64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nonperdo</a:t>
            </a:r>
            <a:r>
              <a:rPr lang="en-US" dirty="0"/>
              <a:t> tempo a </a:t>
            </a:r>
            <a:r>
              <a:rPr lang="en-US" dirty="0" err="1"/>
              <a:t>spiegare</a:t>
            </a:r>
            <a:r>
              <a:rPr lang="en-US" dirty="0"/>
              <a:t> come </a:t>
            </a:r>
            <a:r>
              <a:rPr lang="en-US" dirty="0" err="1"/>
              <a:t>funziona</a:t>
            </a:r>
            <a:r>
              <a:rPr lang="en-US" dirty="0"/>
              <a:t>, </a:t>
            </a:r>
            <a:r>
              <a:rPr lang="en-US" dirty="0" err="1"/>
              <a:t>perche</a:t>
            </a:r>
            <a:r>
              <a:rPr lang="en-US" dirty="0"/>
              <a:t>’ e’ </a:t>
            </a:r>
            <a:r>
              <a:rPr lang="en-US" dirty="0" err="1"/>
              <a:t>chiaro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non </a:t>
            </a:r>
            <a:r>
              <a:rPr lang="en-US" dirty="0" err="1"/>
              <a:t>funziona</a:t>
            </a:r>
            <a:endParaRPr lang="en-US" dirty="0"/>
          </a:p>
          <a:p>
            <a:endParaRPr lang="en-US" dirty="0"/>
          </a:p>
          <a:p>
            <a:r>
              <a:rPr lang="en-US" dirty="0"/>
              <a:t>e’ </a:t>
            </a:r>
            <a:r>
              <a:rPr lang="en-US" dirty="0" err="1"/>
              <a:t>chiaro</a:t>
            </a:r>
            <a:r>
              <a:rPr lang="en-US" dirty="0"/>
              <a:t> a </a:t>
            </a:r>
            <a:r>
              <a:rPr lang="en-US" dirty="0" err="1"/>
              <a:t>tutti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baseline="0" dirty="0"/>
              <a:t> </a:t>
            </a:r>
            <a:r>
              <a:rPr lang="en-US" baseline="0" dirty="0" err="1"/>
              <a:t>l’h</a:t>
            </a:r>
            <a:r>
              <a:rPr lang="en-US" baseline="0" dirty="0"/>
              <a:t> non </a:t>
            </a:r>
            <a:r>
              <a:rPr lang="en-US" baseline="0" dirty="0" err="1"/>
              <a:t>funziona</a:t>
            </a:r>
            <a:r>
              <a:rPr lang="en-US" baseline="0" dirty="0"/>
              <a:t> ? </a:t>
            </a:r>
          </a:p>
          <a:p>
            <a:r>
              <a:rPr lang="en-US" baseline="0" dirty="0" err="1"/>
              <a:t>qualcuno</a:t>
            </a:r>
            <a:r>
              <a:rPr lang="en-US" baseline="0" dirty="0"/>
              <a:t> ha </a:t>
            </a:r>
            <a:r>
              <a:rPr lang="en-US" baseline="0" dirty="0" err="1"/>
              <a:t>ancora</a:t>
            </a:r>
            <a:r>
              <a:rPr lang="en-US" baseline="0" dirty="0"/>
              <a:t> </a:t>
            </a:r>
            <a:r>
              <a:rPr lang="en-US" baseline="0" dirty="0" err="1"/>
              <a:t>dubbi</a:t>
            </a:r>
            <a:r>
              <a:rPr lang="en-US" baseline="0" dirty="0"/>
              <a:t> ? </a:t>
            </a:r>
          </a:p>
          <a:p>
            <a:r>
              <a:rPr lang="en-US" baseline="0" dirty="0"/>
              <a:t>no ? </a:t>
            </a:r>
          </a:p>
          <a:p>
            <a:r>
              <a:rPr lang="en-US" baseline="0" dirty="0" err="1"/>
              <a:t>bene</a:t>
            </a:r>
            <a:r>
              <a:rPr lang="en-US" baseline="0" dirty="0"/>
              <a:t> </a:t>
            </a:r>
            <a:r>
              <a:rPr lang="en-US" baseline="0" dirty="0" err="1"/>
              <a:t>possiamo</a:t>
            </a:r>
            <a:r>
              <a:rPr lang="en-US" baseline="0" dirty="0"/>
              <a:t> </a:t>
            </a:r>
            <a:r>
              <a:rPr lang="en-US" baseline="0" dirty="0" err="1"/>
              <a:t>continuare</a:t>
            </a:r>
            <a:r>
              <a:rPr lang="en-US" baseline="0" dirty="0"/>
              <a:t> e </a:t>
            </a:r>
            <a:r>
              <a:rPr lang="en-US" baseline="0" dirty="0" err="1"/>
              <a:t>spiegare</a:t>
            </a:r>
            <a:r>
              <a:rPr lang="en-US" baseline="0" dirty="0"/>
              <a:t> quale e’ </a:t>
            </a:r>
            <a:r>
              <a:rPr lang="en-US" baseline="0" dirty="0" err="1"/>
              <a:t>il</a:t>
            </a:r>
            <a:r>
              <a:rPr lang="en-US" baseline="0" dirty="0"/>
              <a:t> </a:t>
            </a:r>
            <a:r>
              <a:rPr lang="en-US" baseline="0" dirty="0" err="1"/>
              <a:t>processo</a:t>
            </a:r>
            <a:r>
              <a:rPr lang="en-US" baseline="0" dirty="0"/>
              <a:t> di </a:t>
            </a:r>
            <a:r>
              <a:rPr lang="en-US" baseline="0" dirty="0" err="1"/>
              <a:t>scrittura</a:t>
            </a:r>
            <a:r>
              <a:rPr lang="en-US" baseline="0" dirty="0"/>
              <a:t> e </a:t>
            </a:r>
            <a:r>
              <a:rPr lang="en-US" baseline="0" dirty="0" err="1"/>
              <a:t>valutazione</a:t>
            </a:r>
            <a:r>
              <a:rPr lang="en-US" baseline="0" dirty="0"/>
              <a:t> </a:t>
            </a:r>
            <a:r>
              <a:rPr lang="en-US" baseline="0" dirty="0" err="1"/>
              <a:t>dei</a:t>
            </a:r>
            <a:r>
              <a:rPr lang="en-US" baseline="0" dirty="0"/>
              <a:t> </a:t>
            </a:r>
            <a:r>
              <a:rPr lang="en-US" baseline="0" dirty="0" err="1"/>
              <a:t>risultati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4AF12-F5C9-C44F-9150-81B32FB80B5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7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8BA8C-ECD3-1C40-A60A-A4438EFAA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E059C0-A711-354D-9D18-9D179EACC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1ABD4-5716-6540-BCB8-F285FFFE1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230C-CF18-CE44-9984-2C5193645D7E}" type="datetime1">
              <a:rPr lang="it-IT" smtClean="0"/>
              <a:t>23/04/20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D4FA5-D72D-4C49-A055-2F0250E70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2020.04.23 CYGNO PubComm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6A5CA-750B-5349-B02E-DB16E79F1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F655-8BE0-5741-AAEB-BE2B22F9DC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127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DAF28-7DCD-5C40-B73A-2292090AD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32176B-0C24-AF49-8588-12999BD1D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A16ED-848C-114C-AB82-BB10874B9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326A-2D6D-CB45-8DA0-8DB202C2B9FB}" type="datetime1">
              <a:rPr lang="it-IT" smtClean="0"/>
              <a:t>23/04/20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914B-60E4-324A-AAD7-9F10D271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2020.04.23 CYGNO PubComm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DE44B-5841-1947-974E-47FD8606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F655-8BE0-5741-AAEB-BE2B22F9DC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36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B883B8-2762-124B-B750-BEFC11477C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160C9E-7BB3-8048-99B1-01985B852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57491-4512-6144-B481-11959C7CF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8590-FB78-654A-9FE9-F232A1690F0B}" type="datetime1">
              <a:rPr lang="it-IT" smtClean="0"/>
              <a:t>23/04/20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E4393-A5A4-BF49-B59C-6B1DF6980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2020.04.23 CYGNO PubComm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385F2-6C35-934C-A844-AABF6919E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F655-8BE0-5741-AAEB-BE2B22F9DC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51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960000" y="1764000"/>
            <a:ext cx="10272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5057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960000" y="1764000"/>
            <a:ext cx="10272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050" y="5309308"/>
            <a:ext cx="1201532" cy="13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7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44159-0099-EB4F-B2CF-939CA414B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02C97-7199-7F44-9462-473F231FC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6D3F7-C90A-7B40-8800-31C2A914F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5362-83D8-6843-8AF7-1913D085448E}" type="datetime1">
              <a:rPr lang="it-IT" smtClean="0"/>
              <a:t>23/04/20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34AAA-E429-AA4E-94C5-F73D43881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2020.04.23 CYGNO PubComm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658EB-FBAE-DC41-99C5-083DE304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F655-8BE0-5741-AAEB-BE2B22F9DCC9}" type="slidenum">
              <a:rPr lang="it-IT" smtClean="0"/>
              <a:t>‹#›</a:t>
            </a:fld>
            <a:endParaRPr lang="it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989737-E57F-B44A-AB9A-35F77081E5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1203625" y="476745"/>
            <a:ext cx="1465119" cy="51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0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1E6A6-6E6F-EA4E-9534-8F6C44457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FF1DA-5389-7D49-A1FE-80C9D7052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9608D-B9EB-4647-8852-28E7C1A69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ED18-1EED-FF46-A053-0FE819762ECD}" type="datetime1">
              <a:rPr lang="it-IT" smtClean="0"/>
              <a:t>23/04/20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C647A-B5B7-0D47-9415-79A8BE48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2020.04.23 CYGNO PubComm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948A-1BC9-074D-B80D-DB13B41A3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F655-8BE0-5741-AAEB-BE2B22F9DC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591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90024-D630-AB48-B469-6C03D059D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D8FD9-9E82-0C42-8044-E6803D2732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D1506-4FC3-AE42-ACFB-9CF34A317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2A7B1-675E-8840-90BD-E065BE74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2800-9022-FC4E-881D-8BA16F156D0E}" type="datetime1">
              <a:rPr lang="it-IT" smtClean="0"/>
              <a:t>23/04/20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1299D-37FD-FA4F-9AB9-6D1BC9C16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2020.04.23 CYGNO PubComm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21602-ADB7-2D48-8C8D-C76305253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F655-8BE0-5741-AAEB-BE2B22F9DC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47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F9B4D-BB1D-C941-84A0-A8153F818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4C8BB-7080-CD41-84BC-0263FACA2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E330BE-0DC1-2A40-86E4-572DF6D06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15BAA0-B119-6940-9B5F-EF4A7ECB0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D24411-3D7D-2345-A6D3-A14A591FD5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67292B-141B-E144-9733-97DB2B0E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13F3-6960-CC43-8100-33B1B689A96A}" type="datetime1">
              <a:rPr lang="it-IT" smtClean="0"/>
              <a:t>23/04/20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6F8FAB-7AE4-1847-91D7-B85D53BB4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2020.04.23 CYGNO PubComm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FEB88B-0333-6A4B-8C10-A46902AE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F655-8BE0-5741-AAEB-BE2B22F9DC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10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A8C0C-B48C-0846-B6C0-54DF4A6A4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7C4E5-30C8-1748-B880-EB9619AB3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61F8-9EBE-9B43-B1A8-C80706D0EDF5}" type="datetime1">
              <a:rPr lang="it-IT" smtClean="0"/>
              <a:t>23/04/20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9F456-0FF8-DC40-A8AE-BAE62E83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2020.04.23 CYGNO PubComm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F9436B-2F16-194F-B299-600C944F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F655-8BE0-5741-AAEB-BE2B22F9DC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60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9DD39D-8859-6C4A-ACB5-D97CF2C5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CCDD-3A0D-0B49-85C1-B34F7AE6606D}" type="datetime1">
              <a:rPr lang="it-IT" smtClean="0"/>
              <a:t>23/04/20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23C0DD-BAC6-D94B-9D78-EAF148AA4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2020.04.23 CYGNO PubComm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103D8-07FC-7548-B0BA-67E6814F9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F655-8BE0-5741-AAEB-BE2B22F9DC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14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415FF-DFFB-7A46-AF99-0DDED40DE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8F340-A5C7-CE4A-882D-65F874040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B6C18C-BCA7-F244-BBCC-E8129FB5C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C931E-AD76-4F48-B547-237F61234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7823-EE4A-CE49-89D6-B6E920DCD8C6}" type="datetime1">
              <a:rPr lang="it-IT" smtClean="0"/>
              <a:t>23/04/20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D3572-9EFF-6547-B6B4-BB425DAC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2020.04.23 CYGNO PubComm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9EF5D-70DA-7546-8A13-553EFB4C3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F655-8BE0-5741-AAEB-BE2B22F9DC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848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553DB-2168-184E-97F8-A3194A1E3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9D47E8-32B2-1544-AC07-D732034488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DB926-FAA1-CB4C-9BE7-B59E6EEEB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C3ADA-7A01-2540-9197-22C4BC71D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6FC0-A6F2-D64C-9F65-F42D8BA5566D}" type="datetime1">
              <a:rPr lang="it-IT" smtClean="0"/>
              <a:t>23/04/20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4A965-F297-7840-A281-6EE278865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2020.04.23 CYGNO PubComm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CF5D6-9B24-534F-B5BE-7A27C560D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F655-8BE0-5741-AAEB-BE2B22F9DC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605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2A128A-0DCE-0C4E-9BFC-179C0393D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9AC79-F3EF-1F4E-98B5-2530ECBD0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E61A9-8FD3-744C-A05F-347E49B13E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D4D80-80F7-9145-A125-1832765FEC8A}" type="datetime1">
              <a:rPr lang="it-IT" smtClean="0"/>
              <a:t>23/04/20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30924-85E1-B348-B6FB-5DC3007C3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2020.04.23 CYGNO PubComm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4C1F9-9BA7-4B4D-BE3B-A2F010482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2F655-8BE0-5741-AAEB-BE2B22F9DCC9}" type="slidenum">
              <a:rPr lang="it-IT" smtClean="0"/>
              <a:t>‹#›</a:t>
            </a:fld>
            <a:endParaRPr lang="it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C14741-3625-A84F-AFD2-7F7C3FFBEC3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 rot="16200000">
            <a:off x="11300128" y="430198"/>
            <a:ext cx="1322070" cy="46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8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5161/oar.it/23537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04503-FBF0-434C-A0D2-0474779AD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65340"/>
          </a:xfrm>
        </p:spPr>
        <p:txBody>
          <a:bodyPr>
            <a:normAutofit fontScale="90000"/>
          </a:bodyPr>
          <a:lstStyle/>
          <a:p>
            <a:r>
              <a:rPr lang="it-IT" sz="4400" dirty="0" err="1"/>
              <a:t>Cygno</a:t>
            </a:r>
            <a:r>
              <a:rPr lang="it-IT" sz="4400" dirty="0"/>
              <a:t> </a:t>
            </a:r>
            <a:r>
              <a:rPr lang="it-IT" sz="4400" dirty="0" err="1"/>
              <a:t>PubComm</a:t>
            </a:r>
            <a:r>
              <a:rPr lang="it-IT" sz="4400" dirty="0"/>
              <a:t>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4B97A-6D4B-7F43-967C-249BA89144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/>
              <a:t>E.Baracchini</a:t>
            </a:r>
            <a:r>
              <a:rPr lang="it-IT" dirty="0"/>
              <a:t>, </a:t>
            </a:r>
            <a:r>
              <a:rPr lang="it-IT" dirty="0" err="1"/>
              <a:t>S.Bianco</a:t>
            </a:r>
            <a:r>
              <a:rPr lang="it-IT" dirty="0"/>
              <a:t>, E. Di Marco, G. </a:t>
            </a:r>
            <a:r>
              <a:rPr lang="it-IT" dirty="0" err="1"/>
              <a:t>Maccarrone</a:t>
            </a:r>
            <a:endParaRPr lang="it-IT" dirty="0"/>
          </a:p>
          <a:p>
            <a:r>
              <a:rPr lang="it-IT" dirty="0"/>
              <a:t>2020.04.23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0DAD76-B243-EE46-A446-67AA06CE8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2020.04.23 CYGNO PubComm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EA7D7-AFE0-1A46-9DBD-1263E8840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F655-8BE0-5741-AAEB-BE2B22F9DCC9}" type="slidenum">
              <a:rPr lang="it-IT" smtClean="0"/>
              <a:t>1</a:t>
            </a:fld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B64219-3412-934C-84A4-65FE3E4F3408}"/>
              </a:ext>
            </a:extLst>
          </p:cNvPr>
          <p:cNvSpPr txBox="1"/>
          <p:nvPr/>
        </p:nvSpPr>
        <p:spPr>
          <a:xfrm>
            <a:off x="655358" y="2036574"/>
            <a:ext cx="106984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err="1"/>
              <a:t>Depositing</a:t>
            </a:r>
            <a:r>
              <a:rPr lang="it-IT" sz="4400" dirty="0"/>
              <a:t> in OA </a:t>
            </a:r>
            <a:r>
              <a:rPr lang="it-IT" sz="4400" dirty="0" err="1"/>
              <a:t>archives</a:t>
            </a:r>
            <a:r>
              <a:rPr lang="it-IT" sz="4400" dirty="0"/>
              <a:t> </a:t>
            </a:r>
            <a:r>
              <a:rPr lang="it-IT" sz="4400" dirty="0" err="1"/>
              <a:t>prior</a:t>
            </a:r>
            <a:r>
              <a:rPr lang="it-IT" sz="4400" dirty="0"/>
              <a:t> to </a:t>
            </a:r>
            <a:r>
              <a:rPr lang="it-IT" sz="4400" dirty="0" err="1"/>
              <a:t>publication</a:t>
            </a:r>
            <a:r>
              <a:rPr lang="it-IT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7309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2E030-9551-0D44-8A26-E2B37675D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657538" y="3332626"/>
            <a:ext cx="4113214" cy="718444"/>
          </a:xfrm>
        </p:spPr>
        <p:txBody>
          <a:bodyPr>
            <a:normAutofit fontScale="90000"/>
          </a:bodyPr>
          <a:lstStyle/>
          <a:p>
            <a:r>
              <a:rPr lang="it-IT" sz="3600" b="1" dirty="0"/>
              <a:t>Sherpa-romeo database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0AD38B5-F04B-FD45-84DD-FD07FE313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207" y="501960"/>
            <a:ext cx="12920033" cy="585439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CC25D2-A119-E748-B8D1-D9E10B63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2020.04.23 CYGNO PubComm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A01EB-4938-5042-8EEF-0C221F335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F655-8BE0-5741-AAEB-BE2B22F9DCC9}" type="slidenum">
              <a:rPr lang="it-IT" smtClean="0"/>
              <a:t>10</a:t>
            </a:fld>
            <a:endParaRPr lang="it-I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7B99A3-9532-7147-A815-8F0C2566EFC0}"/>
              </a:ext>
            </a:extLst>
          </p:cNvPr>
          <p:cNvSpPr/>
          <p:nvPr/>
        </p:nvSpPr>
        <p:spPr>
          <a:xfrm>
            <a:off x="758292" y="3222705"/>
            <a:ext cx="10392928" cy="29550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0465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43974-3985-3D47-9FF7-766B5BF78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But</a:t>
            </a:r>
            <a:r>
              <a:rPr lang="it-IT" dirty="0"/>
              <a:t>, JINST (IOP) Copyright Transfer Agreement</a:t>
            </a:r>
            <a:br>
              <a:rPr lang="it-IT" dirty="0"/>
            </a:br>
            <a:r>
              <a:rPr lang="it-IT" sz="1800" dirty="0" err="1"/>
              <a:t>https</a:t>
            </a:r>
            <a:r>
              <a:rPr lang="it-IT" sz="1800" dirty="0"/>
              <a:t>://</a:t>
            </a:r>
            <a:r>
              <a:rPr lang="it-IT" sz="1800" dirty="0" err="1"/>
              <a:t>jinst.sissa.it</a:t>
            </a:r>
            <a:r>
              <a:rPr lang="it-IT" sz="1800" dirty="0"/>
              <a:t>/</a:t>
            </a:r>
            <a:r>
              <a:rPr lang="it-IT" sz="1800" dirty="0" err="1"/>
              <a:t>jinst</a:t>
            </a:r>
            <a:r>
              <a:rPr lang="it-IT" sz="1800" dirty="0"/>
              <a:t>/help/JINST/</a:t>
            </a:r>
            <a:r>
              <a:rPr lang="it-IT" sz="1800" dirty="0" err="1"/>
              <a:t>JINST_copyrightlocked.pdf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99251-2BF7-4D40-9CD5-D64C6CAC4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5824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3.3.3  Include the </a:t>
            </a:r>
            <a:r>
              <a:rPr lang="it-IT" dirty="0" err="1"/>
              <a:t>Article</a:t>
            </a:r>
            <a:r>
              <a:rPr lang="it-IT" dirty="0"/>
              <a:t> (</a:t>
            </a:r>
            <a:r>
              <a:rPr lang="it-IT" dirty="0" err="1"/>
              <a:t>all</a:t>
            </a:r>
            <a:r>
              <a:rPr lang="it-IT" dirty="0"/>
              <a:t> or part) on web </a:t>
            </a:r>
            <a:r>
              <a:rPr lang="it-IT" dirty="0" err="1"/>
              <a:t>sites</a:t>
            </a:r>
            <a:r>
              <a:rPr lang="it-IT" dirty="0"/>
              <a:t> of the</a:t>
            </a:r>
            <a:br>
              <a:rPr lang="it-IT" dirty="0"/>
            </a:br>
            <a:r>
              <a:rPr lang="it-IT" dirty="0" err="1"/>
              <a:t>Institution</a:t>
            </a:r>
            <a:r>
              <a:rPr lang="it-IT" dirty="0"/>
              <a:t> (</a:t>
            </a:r>
            <a:r>
              <a:rPr lang="it-IT" dirty="0" err="1"/>
              <a:t>including</a:t>
            </a:r>
            <a:r>
              <a:rPr lang="it-IT" dirty="0"/>
              <a:t>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repository</a:t>
            </a:r>
            <a:r>
              <a:rPr lang="it-IT" dirty="0"/>
              <a:t>) </a:t>
            </a:r>
            <a:r>
              <a:rPr lang="it-IT" dirty="0" err="1"/>
              <a:t>where</a:t>
            </a:r>
            <a:r>
              <a:rPr lang="it-IT" dirty="0"/>
              <a:t> a</a:t>
            </a:r>
            <a:br>
              <a:rPr lang="it-IT" dirty="0"/>
            </a:br>
            <a:r>
              <a:rPr lang="it-IT" dirty="0" err="1"/>
              <a:t>Named</a:t>
            </a:r>
            <a:r>
              <a:rPr lang="it-IT" dirty="0"/>
              <a:t> Author </a:t>
            </a:r>
            <a:r>
              <a:rPr lang="it-IT" dirty="0" err="1"/>
              <a:t>worked</a:t>
            </a:r>
            <a:r>
              <a:rPr lang="it-IT" dirty="0"/>
              <a:t>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research</a:t>
            </a:r>
            <a:r>
              <a:rPr lang="it-IT" dirty="0"/>
              <a:t> for the </a:t>
            </a:r>
            <a:r>
              <a:rPr lang="it-IT" dirty="0" err="1"/>
              <a:t>Article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carried</a:t>
            </a:r>
            <a:r>
              <a:rPr lang="it-IT" dirty="0"/>
              <a:t> out; and</a:t>
            </a:r>
            <a:br>
              <a:rPr lang="it-IT" dirty="0"/>
            </a:br>
            <a:r>
              <a:rPr lang="it-IT" dirty="0"/>
              <a:t>3.3.4 No </a:t>
            </a:r>
            <a:r>
              <a:rPr lang="it-IT" dirty="0" err="1"/>
              <a:t>sooner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12 </a:t>
            </a:r>
            <a:r>
              <a:rPr lang="it-IT" dirty="0" err="1"/>
              <a:t>months</a:t>
            </a:r>
            <a:r>
              <a:rPr lang="it-IT" dirty="0"/>
              <a:t> </a:t>
            </a:r>
            <a:r>
              <a:rPr lang="it-IT" dirty="0" err="1"/>
              <a:t>after</a:t>
            </a:r>
            <a:r>
              <a:rPr lang="it-IT" dirty="0"/>
              <a:t> </a:t>
            </a:r>
            <a:r>
              <a:rPr lang="it-IT" dirty="0" err="1"/>
              <a:t>publication</a:t>
            </a:r>
            <a:r>
              <a:rPr lang="it-IT" dirty="0"/>
              <a:t> to include the</a:t>
            </a:r>
            <a:br>
              <a:rPr lang="it-IT" dirty="0"/>
            </a:br>
            <a:r>
              <a:rPr lang="it-IT" dirty="0" err="1"/>
              <a:t>Article</a:t>
            </a:r>
            <a:r>
              <a:rPr lang="it-IT" dirty="0"/>
              <a:t> (</a:t>
            </a:r>
            <a:r>
              <a:rPr lang="it-IT" dirty="0" err="1"/>
              <a:t>all</a:t>
            </a:r>
            <a:r>
              <a:rPr lang="it-IT" dirty="0"/>
              <a:t> or part) on </a:t>
            </a:r>
            <a:r>
              <a:rPr lang="it-IT" dirty="0" err="1"/>
              <a:t>third</a:t>
            </a:r>
            <a:r>
              <a:rPr lang="it-IT" dirty="0"/>
              <a:t> party web </a:t>
            </a:r>
            <a:r>
              <a:rPr lang="it-IT" dirty="0" err="1"/>
              <a:t>sites</a:t>
            </a:r>
            <a:r>
              <a:rPr lang="it-IT" dirty="0"/>
              <a:t> </a:t>
            </a:r>
            <a:r>
              <a:rPr lang="it-IT" dirty="0" err="1"/>
              <a:t>including</a:t>
            </a:r>
            <a:r>
              <a:rPr lang="it-IT" dirty="0"/>
              <a:t> e-</a:t>
            </a:r>
            <a:r>
              <a:rPr lang="it-IT" dirty="0" err="1"/>
              <a:t>print</a:t>
            </a:r>
            <a:br>
              <a:rPr lang="it-IT" dirty="0"/>
            </a:br>
            <a:r>
              <a:rPr lang="it-IT" dirty="0" err="1"/>
              <a:t>servers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on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publisher’s</a:t>
            </a:r>
            <a:r>
              <a:rPr lang="it-IT" dirty="0"/>
              <a:t> web </a:t>
            </a:r>
            <a:r>
              <a:rPr lang="it-IT" dirty="0" err="1"/>
              <a:t>sites</a:t>
            </a:r>
            <a:r>
              <a:rPr lang="it-IT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4DAAD-7A2B-934D-B9B4-289EDC9BC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2020.04.23 CYGNO PubComm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056F54-7648-BA4C-AA9E-375545ECC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F655-8BE0-5741-AAEB-BE2B22F9DCC9}" type="slidenum">
              <a:rPr lang="it-IT" smtClean="0"/>
              <a:t>11</a:t>
            </a:fld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D002F-C4A1-1849-8914-DFB447089EF6}"/>
              </a:ext>
            </a:extLst>
          </p:cNvPr>
          <p:cNvSpPr txBox="1"/>
          <p:nvPr/>
        </p:nvSpPr>
        <p:spPr>
          <a:xfrm rot="19602437">
            <a:off x="7864217" y="4774829"/>
            <a:ext cx="3455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Contacts</a:t>
            </a:r>
            <a:r>
              <a:rPr lang="it-IT" dirty="0"/>
              <a:t> in progress to </a:t>
            </a:r>
            <a:r>
              <a:rPr lang="it-IT" dirty="0" err="1"/>
              <a:t>understand</a:t>
            </a:r>
            <a:endParaRPr lang="it-IT" dirty="0"/>
          </a:p>
          <a:p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discrepancy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3442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732FD-F6FE-C046-9E60-1B5B694CC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Conclusions</a:t>
            </a:r>
            <a:endParaRPr lang="it-IT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DCE45-EFEC-1F45-9A02-AB54BD44B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ERC happy </a:t>
            </a:r>
            <a:r>
              <a:rPr lang="it-IT" dirty="0" err="1"/>
              <a:t>if</a:t>
            </a:r>
            <a:r>
              <a:rPr lang="it-IT" dirty="0"/>
              <a:t> AAM </a:t>
            </a:r>
            <a:r>
              <a:rPr lang="it-IT" dirty="0" err="1"/>
              <a:t>immediately</a:t>
            </a:r>
            <a:r>
              <a:rPr lang="it-IT" dirty="0"/>
              <a:t> </a:t>
            </a:r>
            <a:r>
              <a:rPr lang="it-IT" dirty="0" err="1"/>
              <a:t>deposited</a:t>
            </a:r>
            <a:r>
              <a:rPr lang="it-IT" dirty="0"/>
              <a:t> on </a:t>
            </a:r>
            <a:r>
              <a:rPr lang="it-IT" dirty="0" err="1"/>
              <a:t>arXiv</a:t>
            </a:r>
            <a:r>
              <a:rPr lang="it-IT" dirty="0"/>
              <a:t> or </a:t>
            </a:r>
            <a:r>
              <a:rPr lang="it-IT" dirty="0" err="1"/>
              <a:t>openaccessrepository.it</a:t>
            </a:r>
            <a:endParaRPr lang="it-IT" dirty="0"/>
          </a:p>
          <a:p>
            <a:r>
              <a:rPr lang="it-IT" dirty="0"/>
              <a:t>Immediate </a:t>
            </a:r>
            <a:r>
              <a:rPr lang="it-IT" dirty="0" err="1"/>
              <a:t>deposit</a:t>
            </a:r>
            <a:r>
              <a:rPr lang="it-IT" dirty="0"/>
              <a:t> of AAM on </a:t>
            </a:r>
            <a:r>
              <a:rPr lang="it-IT" dirty="0" err="1"/>
              <a:t>Openaccessrepository.it</a:t>
            </a:r>
            <a:r>
              <a:rPr lang="it-IT" dirty="0"/>
              <a:t> </a:t>
            </a:r>
            <a:r>
              <a:rPr lang="it-IT" dirty="0" err="1"/>
              <a:t>always</a:t>
            </a:r>
            <a:r>
              <a:rPr lang="it-IT" dirty="0"/>
              <a:t> </a:t>
            </a:r>
            <a:r>
              <a:rPr lang="it-IT" dirty="0" err="1"/>
              <a:t>allowed</a:t>
            </a:r>
            <a:endParaRPr lang="it-IT" dirty="0"/>
          </a:p>
          <a:p>
            <a:r>
              <a:rPr lang="it-IT" dirty="0"/>
              <a:t>Immediate </a:t>
            </a:r>
            <a:r>
              <a:rPr lang="it-IT" dirty="0" err="1"/>
              <a:t>deposit</a:t>
            </a:r>
            <a:r>
              <a:rPr lang="it-IT" dirty="0"/>
              <a:t> of AAM on </a:t>
            </a:r>
            <a:r>
              <a:rPr lang="it-IT" dirty="0" err="1"/>
              <a:t>arXiv</a:t>
            </a:r>
            <a:r>
              <a:rPr lang="it-IT" dirty="0"/>
              <a:t> </a:t>
            </a:r>
            <a:r>
              <a:rPr lang="it-IT" dirty="0" err="1"/>
              <a:t>allowed</a:t>
            </a:r>
            <a:r>
              <a:rPr lang="it-IT" dirty="0"/>
              <a:t> by NIM/</a:t>
            </a:r>
            <a:r>
              <a:rPr lang="it-IT" dirty="0" err="1"/>
              <a:t>Elsevier</a:t>
            </a:r>
            <a:r>
              <a:rPr lang="it-IT" dirty="0"/>
              <a:t> (sherpa-romeo and CTA </a:t>
            </a:r>
            <a:r>
              <a:rPr lang="it-IT" dirty="0" err="1"/>
              <a:t>agree</a:t>
            </a:r>
            <a:r>
              <a:rPr lang="it-IT" dirty="0"/>
              <a:t>)</a:t>
            </a:r>
          </a:p>
          <a:p>
            <a:r>
              <a:rPr lang="it-IT" dirty="0"/>
              <a:t>Immediate </a:t>
            </a:r>
            <a:r>
              <a:rPr lang="it-IT" dirty="0" err="1"/>
              <a:t>deposit</a:t>
            </a:r>
            <a:r>
              <a:rPr lang="it-IT" dirty="0"/>
              <a:t> of AAM on </a:t>
            </a:r>
            <a:r>
              <a:rPr lang="it-IT" dirty="0" err="1"/>
              <a:t>arXiv</a:t>
            </a:r>
            <a:r>
              <a:rPr lang="it-IT" dirty="0"/>
              <a:t> </a:t>
            </a:r>
            <a:r>
              <a:rPr lang="it-IT" dirty="0" err="1"/>
              <a:t>allowed</a:t>
            </a:r>
            <a:r>
              <a:rPr lang="it-IT" dirty="0"/>
              <a:t> by JINST/IOP ? (</a:t>
            </a:r>
            <a:r>
              <a:rPr lang="it-IT" dirty="0" err="1"/>
              <a:t>probably</a:t>
            </a:r>
            <a:r>
              <a:rPr lang="it-IT" dirty="0"/>
              <a:t> yes,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discrepancy</a:t>
            </a:r>
            <a:r>
              <a:rPr lang="it-IT" dirty="0"/>
              <a:t> sherpa-romeo vs CTA to be </a:t>
            </a:r>
            <a:r>
              <a:rPr lang="it-IT" dirty="0" err="1"/>
              <a:t>solved</a:t>
            </a:r>
            <a:r>
              <a:rPr lang="it-IT" dirty="0"/>
              <a:t>)</a:t>
            </a:r>
          </a:p>
          <a:p>
            <a:pPr lvl="1"/>
            <a:r>
              <a:rPr lang="it-IT" i="1" dirty="0" err="1"/>
              <a:t>If</a:t>
            </a:r>
            <a:r>
              <a:rPr lang="it-IT" i="1" dirty="0"/>
              <a:t> </a:t>
            </a:r>
            <a:r>
              <a:rPr lang="it-IT" i="1" dirty="0" err="1"/>
              <a:t>impossible</a:t>
            </a:r>
            <a:r>
              <a:rPr lang="it-IT" i="1" dirty="0"/>
              <a:t>, </a:t>
            </a:r>
            <a:r>
              <a:rPr lang="it-IT" i="1" dirty="0" err="1"/>
              <a:t>we</a:t>
            </a:r>
            <a:r>
              <a:rPr lang="it-IT" i="1" dirty="0"/>
              <a:t> </a:t>
            </a:r>
            <a:r>
              <a:rPr lang="it-IT" i="1" dirty="0" err="1"/>
              <a:t>deposit</a:t>
            </a:r>
            <a:r>
              <a:rPr lang="it-IT" i="1" dirty="0"/>
              <a:t> </a:t>
            </a:r>
            <a:r>
              <a:rPr lang="it-IT" i="1" dirty="0" err="1"/>
              <a:t>immediately</a:t>
            </a:r>
            <a:r>
              <a:rPr lang="it-IT" i="1" dirty="0"/>
              <a:t> AAM on </a:t>
            </a:r>
            <a:r>
              <a:rPr lang="it-IT" i="1" dirty="0" err="1"/>
              <a:t>openaccessrepository.it</a:t>
            </a:r>
            <a:r>
              <a:rPr lang="it-IT" i="1" dirty="0"/>
              <a:t> and </a:t>
            </a:r>
            <a:r>
              <a:rPr lang="it-IT" i="1" dirty="0" err="1"/>
              <a:t>insert</a:t>
            </a:r>
            <a:r>
              <a:rPr lang="it-IT" i="1" dirty="0"/>
              <a:t> a </a:t>
            </a:r>
            <a:r>
              <a:rPr lang="it-IT" i="1" dirty="0" err="1"/>
              <a:t>comment</a:t>
            </a:r>
            <a:r>
              <a:rPr lang="it-IT" i="1" dirty="0"/>
              <a:t> in the </a:t>
            </a:r>
            <a:r>
              <a:rPr lang="it-IT" i="1" dirty="0" err="1"/>
              <a:t>arXiv</a:t>
            </a:r>
            <a:r>
              <a:rPr lang="it-IT" i="1" dirty="0"/>
              <a:t> </a:t>
            </a:r>
            <a:r>
              <a:rPr lang="it-IT" i="1" dirty="0" err="1"/>
              <a:t>deposit</a:t>
            </a:r>
            <a:r>
              <a:rPr lang="it-IT" i="1" dirty="0"/>
              <a:t> (</a:t>
            </a:r>
            <a:r>
              <a:rPr lang="it-IT" i="1" dirty="0" err="1"/>
              <a:t>but</a:t>
            </a:r>
            <a:r>
              <a:rPr lang="it-IT" i="1" dirty="0"/>
              <a:t> I </a:t>
            </a:r>
            <a:r>
              <a:rPr lang="it-IT" i="1" dirty="0" err="1"/>
              <a:t>think</a:t>
            </a:r>
            <a:r>
              <a:rPr lang="it-IT" i="1" dirty="0"/>
              <a:t> </a:t>
            </a:r>
            <a:r>
              <a:rPr lang="it-IT" i="1" dirty="0" err="1"/>
              <a:t>this</a:t>
            </a:r>
            <a:r>
              <a:rPr lang="it-IT" i="1" dirty="0"/>
              <a:t> </a:t>
            </a:r>
            <a:r>
              <a:rPr lang="it-IT" i="1" dirty="0" err="1"/>
              <a:t>is</a:t>
            </a:r>
            <a:r>
              <a:rPr lang="it-IT" i="1" dirty="0"/>
              <a:t> an </a:t>
            </a:r>
            <a:r>
              <a:rPr lang="it-IT" i="1" dirty="0" err="1"/>
              <a:t>unlikely</a:t>
            </a:r>
            <a:r>
              <a:rPr lang="it-IT" i="1" dirty="0"/>
              <a:t> scenario)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56794-CC94-B849-A7C2-2168777BB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2020.04.23 CYGNO PubComm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B3348-B15E-C849-89A2-87CF40830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F655-8BE0-5741-AAEB-BE2B22F9DCC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24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BDA2CA-A2D2-0C42-BD32-5147C4BB963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 err="1"/>
              <a:t>S.Bianco</a:t>
            </a:r>
            <a:r>
              <a:rPr lang="it-IT" dirty="0"/>
              <a:t>, </a:t>
            </a:r>
            <a:r>
              <a:rPr lang="it-IT" dirty="0" err="1"/>
              <a:t>L.Patrizii</a:t>
            </a:r>
            <a:r>
              <a:rPr lang="it-IT" dirty="0"/>
              <a:t> Plan </a:t>
            </a:r>
            <a:r>
              <a:rPr lang="it-IT" dirty="0" err="1"/>
              <a:t>S</a:t>
            </a:r>
            <a:r>
              <a:rPr lang="it-IT" dirty="0"/>
              <a:t> e le società scientifiche – una rivoluzione per l'Open Access? </a:t>
            </a:r>
            <a:r>
              <a:rPr lang="it-IT" dirty="0" err="1"/>
              <a:t>doi</a:t>
            </a:r>
            <a:r>
              <a:rPr lang="it-IT" dirty="0"/>
              <a:t> </a:t>
            </a:r>
            <a:r>
              <a:rPr lang="it-IT" dirty="0">
                <a:hlinkClick r:id="rId2"/>
              </a:rPr>
              <a:t>10.15161/oar.it/23537</a:t>
            </a:r>
            <a:r>
              <a:rPr lang="it-IT" dirty="0"/>
              <a:t> in </a:t>
            </a:r>
            <a:r>
              <a:rPr lang="it-IT" dirty="0" err="1"/>
              <a:t>openaccessrepository.it</a:t>
            </a:r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AEDB00-28B0-8B48-9BE5-6EA968048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On Plan </a:t>
            </a:r>
            <a:r>
              <a:rPr lang="it-IT" dirty="0" err="1"/>
              <a:t>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0808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DE3C2-032D-9744-9CEB-769187E92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4241A-73ED-6145-AEB0-32CE0ABA7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B4AF0-B756-5B46-B6E7-5BC725C56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2020.04.23 CYGNO PubComm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1C29B-E8E2-8142-8AD0-E50155503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F655-8BE0-5741-AAEB-BE2B22F9DCC9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871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journal costs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4" r="-1154"/>
          <a:stretch/>
        </p:blipFill>
        <p:spPr>
          <a:xfrm>
            <a:off x="1981201" y="115450"/>
            <a:ext cx="7606593" cy="6180306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R.Barbera P.Lubrano M.Maggi D.Menasce L.Patrizii INFN - Plan S @ The Publishing Fair -Torino,  20191124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03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274638"/>
            <a:ext cx="8280920" cy="1143000"/>
          </a:xfrm>
        </p:spPr>
        <p:txBody>
          <a:bodyPr/>
          <a:lstStyle/>
          <a:p>
            <a:r>
              <a:rPr lang="en-US" sz="5400" b="1" dirty="0">
                <a:latin typeface="+mn-lt"/>
              </a:rPr>
              <a:t>Top 5 commercial publishers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S.Bianco R.Barbera P.Lubrano M.Maggi D.Menasce L.Patrizii INFN - Plan S @ The Publishing Fair -Torino,  20191124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62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-15285448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760025"/>
            <a:ext cx="5181600" cy="30208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498187" y="3049559"/>
            <a:ext cx="6719150" cy="620037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3366FF"/>
                </a:solidFill>
              </a:rPr>
              <a:t>Rsearch</a:t>
            </a:r>
            <a:r>
              <a:rPr lang="en-US" sz="3600" dirty="0">
                <a:solidFill>
                  <a:srgbClr val="3366FF"/>
                </a:solidFill>
              </a:rPr>
              <a:t> assessment,  TODAY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00844" y="-43435"/>
          <a:ext cx="9465733" cy="6732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8831507" y="2513747"/>
            <a:ext cx="3180081" cy="365764"/>
          </a:xfrm>
        </p:spPr>
        <p:txBody>
          <a:bodyPr/>
          <a:lstStyle/>
          <a:p>
            <a:r>
              <a:rPr lang="en-US"/>
              <a:t>S.Bianco R.Barbera P.Lubrano M.Maggi D.Menasce L.Patrizii INFN - Plan S @ The Publishing Fair -Torino,  20191124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80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Infn</a:t>
            </a:r>
            <a:r>
              <a:rPr lang="en-US" dirty="0"/>
              <a:t> e Open Access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207128" y="1185334"/>
          <a:ext cx="7460873" cy="4855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S.Bianco R.Barbera P.Lubrano M.Maggi D.Menasce L.Patrizii INFN - Plan S @ The Publishing Fair -Torino,  20191124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8906934" y="1801019"/>
            <a:ext cx="694267" cy="6556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83903" y="1417638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2018 joins Plan-S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90267" y="1837770"/>
            <a:ext cx="195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2018 joins OA2020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93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h-</a:t>
            </a:r>
            <a:r>
              <a:rPr lang="en-US" dirty="0"/>
              <a:t>index</a:t>
            </a:r>
          </a:p>
        </p:txBody>
      </p:sp>
      <p:pic>
        <p:nvPicPr>
          <p:cNvPr id="5" name="Content Placeholder 4" descr="220px-H-index-en.svg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89" r="-7135"/>
          <a:stretch/>
        </p:blipFill>
        <p:spPr>
          <a:xfrm>
            <a:off x="2202294" y="1600201"/>
            <a:ext cx="4993213" cy="4525963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R.Barbera P.Lubrano M.Maggi D.Menasce L.Patrizii INFN - Plan S @ The Publishing Fair -Torino,  20191124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93275" y="6280108"/>
            <a:ext cx="170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fonte</a:t>
            </a:r>
            <a:r>
              <a:rPr lang="en-US" dirty="0"/>
              <a:t>: </a:t>
            </a:r>
            <a:r>
              <a:rPr lang="en-US" dirty="0" err="1"/>
              <a:t>wikipedia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597995" y="673098"/>
          <a:ext cx="3415822" cy="237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4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9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1" dirty="0"/>
                        <a:t>h</a:t>
                      </a:r>
                      <a:r>
                        <a:rPr lang="en-US" dirty="0"/>
                        <a:t>-index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980">
                <a:tc>
                  <a:txBody>
                    <a:bodyPr/>
                    <a:lstStyle/>
                    <a:p>
                      <a:r>
                        <a:rPr lang="en-US" dirty="0" err="1"/>
                        <a:t>A.Einstein</a:t>
                      </a:r>
                      <a:r>
                        <a:rPr lang="en-US" dirty="0"/>
                        <a:t> (1906)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980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P.Higgs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980">
                <a:tc>
                  <a:txBody>
                    <a:bodyPr/>
                    <a:lstStyle/>
                    <a:p>
                      <a:r>
                        <a:rPr lang="en-US" dirty="0" err="1"/>
                        <a:t>P.A.M.Dirac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980">
                <a:tc>
                  <a:txBody>
                    <a:bodyPr/>
                    <a:lstStyle/>
                    <a:p>
                      <a:r>
                        <a:rPr lang="en-US" dirty="0"/>
                        <a:t>S.Bianco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16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18A82-F954-8A4F-BE6D-4F0087F84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CF388-5D5F-C842-8E7D-1037290EC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9191"/>
            <a:ext cx="10515600" cy="5457772"/>
          </a:xfrm>
        </p:spPr>
        <p:txBody>
          <a:bodyPr/>
          <a:lstStyle/>
          <a:p>
            <a:r>
              <a:rPr lang="it-IT" dirty="0" err="1"/>
              <a:t>Lots</a:t>
            </a:r>
            <a:r>
              <a:rPr lang="it-IT" dirty="0"/>
              <a:t> of </a:t>
            </a:r>
            <a:r>
              <a:rPr lang="it-IT" dirty="0" err="1"/>
              <a:t>good</a:t>
            </a:r>
            <a:r>
              <a:rPr lang="it-IT" dirty="0"/>
              <a:t> </a:t>
            </a:r>
            <a:r>
              <a:rPr lang="it-IT" dirty="0" err="1"/>
              <a:t>reasons</a:t>
            </a:r>
            <a:r>
              <a:rPr lang="it-IT" dirty="0"/>
              <a:t> to </a:t>
            </a:r>
            <a:r>
              <a:rPr lang="it-IT" dirty="0" err="1"/>
              <a:t>follow</a:t>
            </a:r>
            <a:r>
              <a:rPr lang="it-IT" dirty="0"/>
              <a:t> the </a:t>
            </a:r>
            <a:r>
              <a:rPr lang="it-IT" dirty="0" err="1"/>
              <a:t>principles</a:t>
            </a:r>
            <a:r>
              <a:rPr lang="it-IT" dirty="0"/>
              <a:t> of Open Access to the </a:t>
            </a:r>
            <a:r>
              <a:rPr lang="it-IT" dirty="0" err="1"/>
              <a:t>results</a:t>
            </a:r>
            <a:r>
              <a:rPr lang="it-IT" dirty="0"/>
              <a:t> of </a:t>
            </a:r>
            <a:r>
              <a:rPr lang="it-IT" dirty="0" err="1"/>
              <a:t>publicly</a:t>
            </a:r>
            <a:r>
              <a:rPr lang="it-IT" dirty="0"/>
              <a:t> </a:t>
            </a:r>
            <a:r>
              <a:rPr lang="it-IT" dirty="0" err="1"/>
              <a:t>funded</a:t>
            </a:r>
            <a:r>
              <a:rPr lang="it-IT" dirty="0"/>
              <a:t> </a:t>
            </a:r>
            <a:r>
              <a:rPr lang="it-IT" dirty="0" err="1"/>
              <a:t>research</a:t>
            </a:r>
            <a:endParaRPr lang="it-IT" dirty="0"/>
          </a:p>
          <a:p>
            <a:pPr lvl="1"/>
            <a:r>
              <a:rPr lang="it-IT" dirty="0" err="1"/>
              <a:t>Ethics</a:t>
            </a:r>
            <a:endParaRPr lang="it-IT" dirty="0"/>
          </a:p>
          <a:p>
            <a:pPr lvl="1"/>
            <a:r>
              <a:rPr lang="it-IT" dirty="0"/>
              <a:t>Subscription </a:t>
            </a:r>
            <a:r>
              <a:rPr lang="it-IT" dirty="0" err="1"/>
              <a:t>expenses</a:t>
            </a:r>
            <a:r>
              <a:rPr lang="it-IT" dirty="0"/>
              <a:t> (</a:t>
            </a:r>
            <a:r>
              <a:rPr lang="it-IT" dirty="0" err="1"/>
              <a:t>now</a:t>
            </a:r>
            <a:r>
              <a:rPr lang="it-IT" dirty="0"/>
              <a:t> market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oligopolistic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EU </a:t>
            </a:r>
            <a:r>
              <a:rPr lang="it-IT" dirty="0" err="1"/>
              <a:t>recommendations</a:t>
            </a:r>
            <a:endParaRPr lang="it-IT" dirty="0"/>
          </a:p>
          <a:p>
            <a:pPr lvl="1"/>
            <a:r>
              <a:rPr lang="it-IT" dirty="0" err="1"/>
              <a:t>Italian</a:t>
            </a:r>
            <a:r>
              <a:rPr lang="it-IT" dirty="0"/>
              <a:t> </a:t>
            </a:r>
            <a:r>
              <a:rPr lang="it-IT" dirty="0" err="1"/>
              <a:t>laws</a:t>
            </a:r>
            <a:endParaRPr lang="it-IT" dirty="0"/>
          </a:p>
          <a:p>
            <a:pPr lvl="1"/>
            <a:r>
              <a:rPr lang="it-IT" dirty="0" err="1"/>
              <a:t>Research</a:t>
            </a:r>
            <a:r>
              <a:rPr lang="it-IT" dirty="0"/>
              <a:t> Evaluation (VQR)</a:t>
            </a:r>
          </a:p>
          <a:p>
            <a:pPr lvl="1"/>
            <a:r>
              <a:rPr lang="it-IT" dirty="0"/>
              <a:t>Plan </a:t>
            </a:r>
            <a:r>
              <a:rPr lang="it-IT" dirty="0" err="1"/>
              <a:t>S</a:t>
            </a:r>
            <a:r>
              <a:rPr lang="it-IT" dirty="0"/>
              <a:t> (</a:t>
            </a:r>
            <a:r>
              <a:rPr lang="it-IT" dirty="0" err="1"/>
              <a:t>signed</a:t>
            </a:r>
            <a:r>
              <a:rPr lang="it-IT" dirty="0"/>
              <a:t> by INFN)</a:t>
            </a:r>
          </a:p>
          <a:p>
            <a:pPr lvl="1"/>
            <a:r>
              <a:rPr lang="it-IT" dirty="0"/>
              <a:t>INFN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forefront</a:t>
            </a:r>
            <a:r>
              <a:rPr lang="it-IT" dirty="0"/>
              <a:t> of OA </a:t>
            </a:r>
            <a:r>
              <a:rPr lang="it-IT" dirty="0" err="1"/>
              <a:t>movement</a:t>
            </a:r>
            <a:r>
              <a:rPr lang="it-IT" dirty="0"/>
              <a:t> (SCOAP3, Plan </a:t>
            </a:r>
            <a:r>
              <a:rPr lang="it-IT" dirty="0" err="1"/>
              <a:t>S</a:t>
            </a:r>
            <a:r>
              <a:rPr lang="it-IT" dirty="0"/>
              <a:t>, </a:t>
            </a:r>
            <a:r>
              <a:rPr lang="it-IT" dirty="0" err="1"/>
              <a:t>etc</a:t>
            </a:r>
            <a:r>
              <a:rPr lang="it-IT" dirty="0"/>
              <a:t>)</a:t>
            </a:r>
          </a:p>
          <a:p>
            <a:pPr lvl="2"/>
            <a:r>
              <a:rPr lang="it-IT" dirty="0"/>
              <a:t>Info ? INFN OA </a:t>
            </a:r>
            <a:r>
              <a:rPr lang="it-IT" dirty="0" err="1"/>
              <a:t>Working</a:t>
            </a:r>
            <a:r>
              <a:rPr lang="it-IT" dirty="0"/>
              <a:t> Group </a:t>
            </a:r>
            <a:r>
              <a:rPr lang="it-IT" dirty="0" err="1"/>
              <a:t>R.Barbera</a:t>
            </a:r>
            <a:r>
              <a:rPr lang="it-IT" dirty="0"/>
              <a:t>, </a:t>
            </a:r>
            <a:r>
              <a:rPr lang="it-IT" dirty="0" err="1"/>
              <a:t>S.Bianco</a:t>
            </a:r>
            <a:r>
              <a:rPr lang="it-IT" dirty="0"/>
              <a:t>, </a:t>
            </a:r>
            <a:r>
              <a:rPr lang="it-IT" dirty="0" err="1"/>
              <a:t>M.Maggi</a:t>
            </a:r>
            <a:r>
              <a:rPr lang="it-IT" dirty="0"/>
              <a:t>, </a:t>
            </a:r>
            <a:r>
              <a:rPr lang="it-IT" dirty="0" err="1"/>
              <a:t>D.Menasce</a:t>
            </a:r>
            <a:r>
              <a:rPr lang="it-IT" dirty="0"/>
              <a:t>, </a:t>
            </a:r>
            <a:r>
              <a:rPr lang="it-IT" dirty="0" err="1"/>
              <a:t>L.Patrizii</a:t>
            </a:r>
            <a:r>
              <a:rPr lang="it-IT" dirty="0"/>
              <a:t> </a:t>
            </a:r>
          </a:p>
          <a:p>
            <a:pPr lvl="3"/>
            <a:r>
              <a:rPr lang="it-IT" b="1" dirty="0"/>
              <a:t>http://</a:t>
            </a:r>
            <a:r>
              <a:rPr lang="it-IT" b="1" dirty="0" err="1"/>
              <a:t>home.infn.it</a:t>
            </a:r>
            <a:r>
              <a:rPr lang="it-IT" b="1" dirty="0"/>
              <a:t>/</a:t>
            </a:r>
            <a:r>
              <a:rPr lang="it-IT" b="1" dirty="0" err="1"/>
              <a:t>it</a:t>
            </a:r>
            <a:r>
              <a:rPr lang="it-IT" b="1" dirty="0"/>
              <a:t>/open-</a:t>
            </a:r>
            <a:r>
              <a:rPr lang="it-IT" b="1" dirty="0" err="1"/>
              <a:t>access</a:t>
            </a:r>
            <a:endParaRPr lang="it-IT" b="1" dirty="0"/>
          </a:p>
          <a:p>
            <a:pPr lvl="1"/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B32589-EAF0-6549-B3C4-0A2EFC68B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2020.04.23 CYGNO PubComm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6524E1-8CFA-6E45-B471-6D120675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F655-8BE0-5741-AAEB-BE2B22F9DCC9}" type="slidenum">
              <a:rPr lang="it-IT" smtClean="0"/>
              <a:t>2</a:t>
            </a:fld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7BEB6C-31F2-DD4D-A12B-107A26C3A8C8}"/>
              </a:ext>
            </a:extLst>
          </p:cNvPr>
          <p:cNvSpPr txBox="1"/>
          <p:nvPr/>
        </p:nvSpPr>
        <p:spPr>
          <a:xfrm>
            <a:off x="4140485" y="21472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4448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2017.06 SM Presentation JCDL Toronto 6.pdf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7" r="-2038"/>
          <a:stretch/>
        </p:blipFill>
        <p:spPr>
          <a:xfrm rot="16200000">
            <a:off x="2459006" y="257115"/>
            <a:ext cx="6541098" cy="627750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R.Barbera P.Lubrano M.Maggi D.Menasce L.Patrizii INFN - Plan S @ The Publishing Fair -Torino,  20191124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358267">
            <a:off x="6010317" y="2418435"/>
            <a:ext cx="4048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utenti</a:t>
            </a:r>
            <a:r>
              <a:rPr lang="en-US" dirty="0"/>
              <a:t> di </a:t>
            </a:r>
            <a:r>
              <a:rPr lang="en-US" dirty="0" err="1"/>
              <a:t>arXiv</a:t>
            </a:r>
            <a:r>
              <a:rPr lang="en-US" dirty="0"/>
              <a:t> </a:t>
            </a:r>
            <a:r>
              <a:rPr lang="en-US" dirty="0" err="1"/>
              <a:t>sostituiscono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la </a:t>
            </a:r>
            <a:r>
              <a:rPr lang="en-US" dirty="0" err="1"/>
              <a:t>versione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recente</a:t>
            </a:r>
            <a:r>
              <a:rPr lang="en-US" dirty="0"/>
              <a:t> con la AAM</a:t>
            </a:r>
          </a:p>
          <a:p>
            <a:pPr algn="ctr"/>
            <a:r>
              <a:rPr lang="en-US" dirty="0"/>
              <a:t> </a:t>
            </a:r>
            <a:r>
              <a:rPr lang="en-US" dirty="0" err="1"/>
              <a:t>appena</a:t>
            </a:r>
            <a:r>
              <a:rPr lang="en-US" dirty="0"/>
              <a:t> </a:t>
            </a:r>
            <a:r>
              <a:rPr lang="en-US" dirty="0" err="1"/>
              <a:t>ricevuta</a:t>
            </a:r>
            <a:r>
              <a:rPr lang="en-US" dirty="0"/>
              <a:t> </a:t>
            </a:r>
            <a:r>
              <a:rPr lang="en-US" dirty="0" err="1"/>
              <a:t>notizia</a:t>
            </a:r>
            <a:r>
              <a:rPr lang="en-US" dirty="0"/>
              <a:t> </a:t>
            </a:r>
            <a:r>
              <a:rPr lang="en-US" dirty="0" err="1"/>
              <a:t>dell’accettazione</a:t>
            </a:r>
            <a:endParaRPr lang="en-US" dirty="0"/>
          </a:p>
          <a:p>
            <a:pPr algn="ctr"/>
            <a:r>
              <a:rPr lang="en-US" dirty="0"/>
              <a:t> da parte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rivista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48930" y="931328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Ref: </a:t>
            </a:r>
            <a:r>
              <a:rPr lang="en-US" b="1" dirty="0" err="1"/>
              <a:t>S.Mele</a:t>
            </a:r>
            <a:r>
              <a:rPr lang="en-US" b="1" dirty="0"/>
              <a:t> JCDL Toronto 2016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72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1788" y="167336"/>
            <a:ext cx="8089835" cy="2023533"/>
          </a:xfrm>
        </p:spPr>
        <p:txBody>
          <a:bodyPr>
            <a:noAutofit/>
          </a:bodyPr>
          <a:lstStyle/>
          <a:p>
            <a:endParaRPr lang="en-US" sz="3000" b="1" dirty="0"/>
          </a:p>
          <a:p>
            <a:pPr lvl="1"/>
            <a:r>
              <a:rPr lang="en-US" sz="3000" i="1" dirty="0"/>
              <a:t>Publish preprint to OA repository</a:t>
            </a:r>
          </a:p>
          <a:p>
            <a:pPr lvl="1"/>
            <a:r>
              <a:rPr lang="en-US" sz="3000" i="1" dirty="0"/>
              <a:t>Submit to subscription journal, get it accepted</a:t>
            </a:r>
          </a:p>
          <a:p>
            <a:pPr lvl="1"/>
            <a:r>
              <a:rPr lang="en-US" sz="3000" i="1" dirty="0"/>
              <a:t>Wait 0/6/12 months before submitting post-peer review version “</a:t>
            </a:r>
            <a:r>
              <a:rPr lang="en-US" sz="3000" i="1" dirty="0" err="1"/>
              <a:t>postprint</a:t>
            </a:r>
            <a:r>
              <a:rPr lang="en-US" sz="3000" i="1" dirty="0"/>
              <a:t>/AAM” to  OA repository</a:t>
            </a:r>
          </a:p>
          <a:p>
            <a:endParaRPr lang="en-US" sz="3000" b="1" dirty="0"/>
          </a:p>
          <a:p>
            <a:pPr lvl="1"/>
            <a:r>
              <a:rPr lang="en-US" sz="3000" i="1" dirty="0"/>
              <a:t>Pay Article Processing Costs (APC) and publish OA</a:t>
            </a:r>
          </a:p>
          <a:p>
            <a:pPr lvl="1"/>
            <a:r>
              <a:rPr lang="en-US" sz="3000" b="1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3000" b="1" i="1" dirty="0">
                <a:solidFill>
                  <a:srgbClr val="FF0000"/>
                </a:solidFill>
              </a:rPr>
              <a:t>Buy subscription…</a:t>
            </a:r>
          </a:p>
          <a:p>
            <a:pPr lvl="1"/>
            <a:r>
              <a:rPr lang="en-US" sz="3000" b="1" i="1" dirty="0">
                <a:solidFill>
                  <a:srgbClr val="FF0000"/>
                </a:solidFill>
              </a:rPr>
              <a:t>…and also pay APC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R.Barbera P.Lubrano M.Maggi D.Menasce L.Patrizii INFN - Plan S @ The Publishing Fair -Torino,  20191124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3</a:t>
            </a:fld>
            <a:endParaRPr lang="en-US"/>
          </a:p>
        </p:txBody>
      </p:sp>
      <p:sp>
        <p:nvSpPr>
          <p:cNvPr id="6" name="CasellaDiTesto 9">
            <a:extLst>
              <a:ext uri="{FF2B5EF4-FFF2-40B4-BE49-F238E27FC236}">
                <a16:creationId xmlns:a16="http://schemas.microsoft.com/office/drawing/2014/main" id="{DDA9E1E1-970F-BE41-9A47-DF2E2D2CE728}"/>
              </a:ext>
            </a:extLst>
          </p:cNvPr>
          <p:cNvSpPr txBox="1"/>
          <p:nvPr/>
        </p:nvSpPr>
        <p:spPr>
          <a:xfrm>
            <a:off x="2345095" y="140170"/>
            <a:ext cx="3713583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114300">
              <a:spcBef>
                <a:spcPct val="20000"/>
              </a:spcBef>
              <a:buClr>
                <a:srgbClr val="31B6FD"/>
              </a:buClr>
            </a:pPr>
            <a:r>
              <a:rPr lang="en-US" sz="3200" b="1" dirty="0">
                <a:solidFill>
                  <a:schemeClr val="bg1"/>
                </a:solidFill>
              </a:rPr>
              <a:t>Green Open Access </a:t>
            </a:r>
          </a:p>
        </p:txBody>
      </p:sp>
      <p:sp>
        <p:nvSpPr>
          <p:cNvPr id="7" name="CasellaDiTesto 10">
            <a:extLst>
              <a:ext uri="{FF2B5EF4-FFF2-40B4-BE49-F238E27FC236}">
                <a16:creationId xmlns:a16="http://schemas.microsoft.com/office/drawing/2014/main" id="{272C46D5-0BAA-FE41-8B7D-4FBD89DFF6C3}"/>
              </a:ext>
            </a:extLst>
          </p:cNvPr>
          <p:cNvSpPr txBox="1"/>
          <p:nvPr/>
        </p:nvSpPr>
        <p:spPr>
          <a:xfrm>
            <a:off x="2345095" y="2895497"/>
            <a:ext cx="3713583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14300">
              <a:spcBef>
                <a:spcPct val="20000"/>
              </a:spcBef>
              <a:buClr>
                <a:srgbClr val="31B6FD"/>
              </a:buClr>
            </a:pPr>
            <a:r>
              <a:rPr lang="en-US" sz="3200" b="1" dirty="0">
                <a:solidFill>
                  <a:schemeClr val="bg1"/>
                </a:solidFill>
              </a:rPr>
              <a:t>Gold Open Access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45094" y="4270193"/>
            <a:ext cx="4911922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Hybrid with Double Dipping</a:t>
            </a:r>
          </a:p>
        </p:txBody>
      </p:sp>
      <p:sp>
        <p:nvSpPr>
          <p:cNvPr id="8" name="CasellaDiTesto 9">
            <a:extLst>
              <a:ext uri="{FF2B5EF4-FFF2-40B4-BE49-F238E27FC236}">
                <a16:creationId xmlns:a16="http://schemas.microsoft.com/office/drawing/2014/main" id="{9B71ECF2-9A20-BA42-98BE-0DD0C6013652}"/>
              </a:ext>
            </a:extLst>
          </p:cNvPr>
          <p:cNvSpPr txBox="1"/>
          <p:nvPr/>
        </p:nvSpPr>
        <p:spPr>
          <a:xfrm>
            <a:off x="6096001" y="126918"/>
            <a:ext cx="3713583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114300">
              <a:spcBef>
                <a:spcPct val="20000"/>
              </a:spcBef>
              <a:buClr>
                <a:srgbClr val="31B6FD"/>
              </a:buClr>
            </a:pPr>
            <a:r>
              <a:rPr lang="en-US" sz="1400" b="1" dirty="0">
                <a:solidFill>
                  <a:srgbClr val="C00000"/>
                </a:solidFill>
              </a:rPr>
              <a:t>“Subscription” MODEL</a:t>
            </a:r>
          </a:p>
        </p:txBody>
      </p:sp>
      <p:sp>
        <p:nvSpPr>
          <p:cNvPr id="9" name="CasellaDiTesto 10">
            <a:extLst>
              <a:ext uri="{FF2B5EF4-FFF2-40B4-BE49-F238E27FC236}">
                <a16:creationId xmlns:a16="http://schemas.microsoft.com/office/drawing/2014/main" id="{F430573B-21A4-524B-A7C4-236E4BB8A14B}"/>
              </a:ext>
            </a:extLst>
          </p:cNvPr>
          <p:cNvSpPr txBox="1"/>
          <p:nvPr/>
        </p:nvSpPr>
        <p:spPr>
          <a:xfrm>
            <a:off x="6156861" y="3094944"/>
            <a:ext cx="3713583" cy="3077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14300">
              <a:spcBef>
                <a:spcPct val="20000"/>
              </a:spcBef>
              <a:buClr>
                <a:srgbClr val="31B6FD"/>
              </a:buClr>
            </a:pPr>
            <a:r>
              <a:rPr lang="en-US" sz="1400" b="1" dirty="0">
                <a:solidFill>
                  <a:srgbClr val="C00000"/>
                </a:solidFill>
              </a:rPr>
              <a:t>“Article Processing Costs” MODEL</a:t>
            </a:r>
          </a:p>
        </p:txBody>
      </p:sp>
    </p:spTree>
    <p:extLst>
      <p:ext uri="{BB962C8B-B14F-4D97-AF65-F5344CB8AC3E}">
        <p14:creationId xmlns:p14="http://schemas.microsoft.com/office/powerpoint/2010/main" val="256600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Factor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9012" y="4243497"/>
            <a:ext cx="7922188" cy="1159933"/>
          </a:xfrm>
        </p:spPr>
        <p:txBody>
          <a:bodyPr>
            <a:noAutofit/>
          </a:bodyPr>
          <a:lstStyle/>
          <a:p>
            <a:r>
              <a:rPr lang="en-US" sz="3200" dirty="0"/>
              <a:t>New journals has IF=0 for two years</a:t>
            </a:r>
          </a:p>
          <a:p>
            <a:r>
              <a:rPr lang="en-US" sz="3200" dirty="0"/>
              <a:t>IF Index is subject to problems (self citations, negative citations etc.)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R.Barbera P.Lubrano M.Maggi D.Menasce L.Patrizii INFN - Plan S @ The Publishing Fair -Torino,  20191124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68488" y="1827213"/>
          <a:ext cx="7696200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4" imgW="2578100" imgH="457200" progId="Equation.3">
                  <p:embed/>
                </p:oleObj>
              </mc:Choice>
              <mc:Fallback>
                <p:oleObj name="Equation" r:id="rId4" imgW="2578100" imgH="457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68488" y="1827213"/>
                        <a:ext cx="7696200" cy="1365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67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171450" indent="-171450"/>
            <a:r>
              <a:rPr lang="en-US" sz="3200" dirty="0"/>
              <a:t> We are not going to pay to publish on double dipping journals</a:t>
            </a:r>
          </a:p>
          <a:p>
            <a:pPr marL="171450" indent="-171450"/>
            <a:r>
              <a:rPr lang="en-US" sz="3200" dirty="0"/>
              <a:t> We support self archiving and zero-embargo green OA</a:t>
            </a:r>
          </a:p>
          <a:p>
            <a:pPr marL="171450" indent="-171450"/>
            <a:r>
              <a:rPr lang="en-US" sz="3200" dirty="0"/>
              <a:t> We are not going to use Impact Factor for evaluation of research</a:t>
            </a:r>
          </a:p>
          <a:p>
            <a:pPr marL="171450" indent="-171450"/>
            <a:r>
              <a:rPr lang="en-US" sz="3200" dirty="0"/>
              <a:t> We are going to apply the Plan S principles on new projects starting after January 1</a:t>
            </a:r>
            <a:r>
              <a:rPr lang="en-US" sz="3200" baseline="30000" dirty="0"/>
              <a:t>st</a:t>
            </a:r>
            <a:r>
              <a:rPr lang="en-US" sz="3200" dirty="0"/>
              <a:t>, 2021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Plan S Principles (simplified)</a:t>
            </a:r>
          </a:p>
        </p:txBody>
      </p:sp>
    </p:spTree>
    <p:extLst>
      <p:ext uri="{BB962C8B-B14F-4D97-AF65-F5344CB8AC3E}">
        <p14:creationId xmlns:p14="http://schemas.microsoft.com/office/powerpoint/2010/main" val="2138366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contenuto 17">
            <a:extLst>
              <a:ext uri="{FF2B5EF4-FFF2-40B4-BE49-F238E27FC236}">
                <a16:creationId xmlns:a16="http://schemas.microsoft.com/office/drawing/2014/main" id="{DE31E9D5-BB83-6B4C-9708-8AEBB5A9C75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4000" y="-87182"/>
            <a:ext cx="7704000" cy="1609784"/>
          </a:xfrm>
        </p:spPr>
        <p:txBody>
          <a:bodyPr/>
          <a:lstStyle/>
          <a:p>
            <a:pPr algn="ctr">
              <a:lnSpc>
                <a:spcPts val="3700"/>
              </a:lnSpc>
              <a:spcBef>
                <a:spcPts val="600"/>
              </a:spcBef>
            </a:pPr>
            <a:r>
              <a:rPr lang="en-US" sz="2800" dirty="0"/>
              <a:t>May 31</a:t>
            </a:r>
            <a:r>
              <a:rPr lang="en-US" sz="2800" baseline="30000" dirty="0"/>
              <a:t>st</a:t>
            </a:r>
            <a:r>
              <a:rPr lang="en-US" sz="2800" dirty="0"/>
              <a:t>, 2019</a:t>
            </a:r>
            <a:br>
              <a:rPr lang="en-US" sz="3600" dirty="0"/>
            </a:br>
            <a:r>
              <a:rPr lang="en-US" sz="3600" dirty="0"/>
              <a:t>Plan S – Implementation Guidance</a:t>
            </a:r>
            <a:br>
              <a:rPr lang="en-US" sz="4000" dirty="0"/>
            </a:br>
            <a:r>
              <a:rPr lang="en-US" sz="4000" dirty="0"/>
              <a:t>The Three Roads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488238" y="3641726"/>
            <a:ext cx="3179762" cy="366713"/>
          </a:xfrm>
          <a:prstGeom prst="rect">
            <a:avLst/>
          </a:prstGeom>
        </p:spPr>
        <p:txBody>
          <a:bodyPr/>
          <a:lstStyle/>
          <a:p>
            <a:pPr algn="l" defTabSz="457200">
              <a:defRPr/>
            </a:pPr>
            <a:r>
              <a:rPr lang="en-US" sz="1800">
                <a:solidFill>
                  <a:srgbClr val="C6E7FC"/>
                </a:solidFill>
                <a:latin typeface="Calibri"/>
                <a:cs typeface="Arial"/>
              </a:rPr>
              <a:t>S.Bianco R.Barbera P.Lubrano M.Maggi D.Menasce L.Patrizii INFN - Plan S @ The Publishing Fair -Torino,  20191124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118726" y="5648326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 algn="l" defTabSz="457200">
              <a:defRPr/>
            </a:pPr>
            <a:fld id="{BA258971-2581-1140-A045-EF224496870B}" type="slidenum">
              <a:rPr lang="en-US" sz="1800">
                <a:solidFill>
                  <a:srgbClr val="000000"/>
                </a:solidFill>
                <a:latin typeface="Calibri"/>
                <a:cs typeface="Arial"/>
              </a:rPr>
              <a:pPr algn="l" defTabSz="457200">
                <a:defRPr/>
              </a:pPr>
              <a:t>6</a:t>
            </a:fld>
            <a:endParaRPr lang="en-US" sz="1800">
              <a:solidFill>
                <a:srgbClr val="000000"/>
              </a:solidFill>
              <a:latin typeface="Calibri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8956" y="5159812"/>
            <a:ext cx="535724" cy="769441"/>
          </a:xfrm>
          <a:prstGeom prst="rect">
            <a:avLst/>
          </a:prstGeom>
          <a:solidFill>
            <a:srgbClr val="E6A156"/>
          </a:solidFill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4400" dirty="0">
                <a:solidFill>
                  <a:prstClr val="black"/>
                </a:solidFill>
                <a:latin typeface="Calibri"/>
                <a:cs typeface="Arial"/>
              </a:rPr>
              <a:t>1</a:t>
            </a:r>
            <a:endParaRPr lang="en-US" sz="11500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9" name="16-Point Star 8"/>
          <p:cNvSpPr/>
          <p:nvPr/>
        </p:nvSpPr>
        <p:spPr>
          <a:xfrm>
            <a:off x="7185410" y="5688327"/>
            <a:ext cx="2992200" cy="1055420"/>
          </a:xfrm>
          <a:prstGeom prst="star16">
            <a:avLst/>
          </a:prstGeom>
          <a:solidFill>
            <a:schemeClr val="bg2">
              <a:lumMod val="50000"/>
            </a:schemeClr>
          </a:solidFill>
          <a:ln>
            <a:solidFill>
              <a:srgbClr val="EF7E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  <a:cs typeface="Arial"/>
              </a:rPr>
              <a:t>hybrid in transition</a:t>
            </a:r>
          </a:p>
        </p:txBody>
      </p:sp>
      <p:sp>
        <p:nvSpPr>
          <p:cNvPr id="10" name="16-Point Star 9"/>
          <p:cNvSpPr/>
          <p:nvPr/>
        </p:nvSpPr>
        <p:spPr>
          <a:xfrm>
            <a:off x="4349782" y="5730502"/>
            <a:ext cx="2542085" cy="1055420"/>
          </a:xfrm>
          <a:prstGeom prst="star16">
            <a:avLst/>
          </a:prstGeom>
          <a:solidFill>
            <a:srgbClr val="008000"/>
          </a:solidFill>
          <a:ln>
            <a:solidFill>
              <a:srgbClr val="EF7E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  <a:cs typeface="Arial"/>
              </a:rPr>
              <a:t>green OA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84401" y="608067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endParaRPr lang="en-US" sz="2400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11" name="16-Point Star 10"/>
          <p:cNvSpPr/>
          <p:nvPr/>
        </p:nvSpPr>
        <p:spPr>
          <a:xfrm>
            <a:off x="1613924" y="5730503"/>
            <a:ext cx="2229999" cy="931107"/>
          </a:xfrm>
          <a:prstGeom prst="star16">
            <a:avLst/>
          </a:prstGeom>
          <a:solidFill>
            <a:schemeClr val="accent5">
              <a:lumMod val="75000"/>
            </a:schemeClr>
          </a:solidFill>
          <a:ln>
            <a:solidFill>
              <a:srgbClr val="EF7E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  <a:cs typeface="Arial"/>
              </a:rPr>
              <a:t>gold OA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59FEB4E-2BCA-624D-88CC-E92738FD306D}"/>
              </a:ext>
            </a:extLst>
          </p:cNvPr>
          <p:cNvSpPr txBox="1"/>
          <p:nvPr/>
        </p:nvSpPr>
        <p:spPr>
          <a:xfrm>
            <a:off x="1623766" y="2542813"/>
            <a:ext cx="2294302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dirty="0"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en-US" dirty="0">
                <a:solidFill>
                  <a:prstClr val="black"/>
                </a:solidFill>
                <a:cs typeface="Arial"/>
              </a:rPr>
              <a:t>Authors publish in an Open Access journal or on an Open Access platform.</a:t>
            </a:r>
            <a:endParaRPr lang="it-IT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D07D715-E489-0C4B-BAF5-2A1D3190D0C1}"/>
              </a:ext>
            </a:extLst>
          </p:cNvPr>
          <p:cNvSpPr txBox="1"/>
          <p:nvPr/>
        </p:nvSpPr>
        <p:spPr>
          <a:xfrm>
            <a:off x="1593707" y="1323294"/>
            <a:ext cx="229430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rgbClr val="000000"/>
                </a:solidFill>
                <a:cs typeface="Arial"/>
              </a:rPr>
              <a:t>Open Access publishing venues (journals or platforms) </a:t>
            </a:r>
            <a:endParaRPr lang="it-IT" b="1" dirty="0">
              <a:solidFill>
                <a:srgbClr val="000000"/>
              </a:solidFill>
              <a:latin typeface="Calibri"/>
              <a:cs typeface="Arial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BFE3CCD-F264-F141-B414-A91A50F5F8C3}"/>
              </a:ext>
            </a:extLst>
          </p:cNvPr>
          <p:cNvSpPr txBox="1"/>
          <p:nvPr/>
        </p:nvSpPr>
        <p:spPr>
          <a:xfrm>
            <a:off x="3923796" y="2021427"/>
            <a:ext cx="3422185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  <a:cs typeface="Arial"/>
              </a:rPr>
              <a:t>Authors publish in a subscription journal and make either the final published version (Version of Record (</a:t>
            </a:r>
            <a:r>
              <a:rPr lang="en-US" dirty="0" err="1">
                <a:solidFill>
                  <a:prstClr val="black"/>
                </a:solidFill>
                <a:cs typeface="Arial"/>
              </a:rPr>
              <a:t>VoR</a:t>
            </a:r>
            <a:r>
              <a:rPr lang="en-US" dirty="0">
                <a:solidFill>
                  <a:prstClr val="black"/>
                </a:solidFill>
                <a:cs typeface="Arial"/>
              </a:rPr>
              <a:t>)) or the Author's Accepted Manuscript (AAM) openly available in a repository. </a:t>
            </a:r>
            <a:endParaRPr lang="it-IT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F7BD609-7741-264D-AA56-6FAF079DFC33}"/>
              </a:ext>
            </a:extLst>
          </p:cNvPr>
          <p:cNvSpPr txBox="1"/>
          <p:nvPr/>
        </p:nvSpPr>
        <p:spPr>
          <a:xfrm>
            <a:off x="3965361" y="1326649"/>
            <a:ext cx="342218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b="1" dirty="0">
                <a:solidFill>
                  <a:srgbClr val="000000"/>
                </a:solidFill>
                <a:cs typeface="Arial"/>
              </a:rPr>
              <a:t>Subscription </a:t>
            </a:r>
            <a:r>
              <a:rPr lang="it-IT" b="1" dirty="0" err="1">
                <a:solidFill>
                  <a:srgbClr val="000000"/>
                </a:solidFill>
                <a:cs typeface="Arial"/>
              </a:rPr>
              <a:t>venues</a:t>
            </a:r>
            <a:r>
              <a:rPr lang="it-IT" b="1" dirty="0">
                <a:solidFill>
                  <a:srgbClr val="000000"/>
                </a:solidFill>
                <a:cs typeface="Arial"/>
              </a:rPr>
              <a:t> (repository </a:t>
            </a:r>
            <a:r>
              <a:rPr lang="it-IT" b="1" dirty="0" err="1">
                <a:solidFill>
                  <a:srgbClr val="000000"/>
                </a:solidFill>
                <a:cs typeface="Arial"/>
              </a:rPr>
              <a:t>route</a:t>
            </a:r>
            <a:r>
              <a:rPr lang="it-IT" b="1" dirty="0">
                <a:solidFill>
                  <a:srgbClr val="000000"/>
                </a:solidFill>
                <a:cs typeface="Arial"/>
              </a:rPr>
              <a:t>)</a:t>
            </a:r>
            <a:endParaRPr lang="it-IT" b="1" dirty="0">
              <a:solidFill>
                <a:srgbClr val="000000"/>
              </a:solidFill>
              <a:latin typeface="Calibri"/>
              <a:cs typeface="Arial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BEA9A01-3FD1-334C-A31E-6EDAA7D9DD44}"/>
              </a:ext>
            </a:extLst>
          </p:cNvPr>
          <p:cNvSpPr txBox="1"/>
          <p:nvPr/>
        </p:nvSpPr>
        <p:spPr>
          <a:xfrm>
            <a:off x="7478751" y="1321447"/>
            <a:ext cx="2804048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b="1" dirty="0">
                <a:solidFill>
                  <a:srgbClr val="000000"/>
                </a:solidFill>
                <a:cs typeface="Arial"/>
              </a:rPr>
              <a:t>Transition of </a:t>
            </a:r>
            <a:r>
              <a:rPr lang="it-IT" b="1" dirty="0" err="1">
                <a:solidFill>
                  <a:srgbClr val="000000"/>
                </a:solidFill>
                <a:cs typeface="Arial"/>
              </a:rPr>
              <a:t>subscription</a:t>
            </a:r>
            <a:r>
              <a:rPr lang="it-IT" b="1" dirty="0">
                <a:solidFill>
                  <a:srgbClr val="000000"/>
                </a:solidFill>
                <a:cs typeface="Arial"/>
              </a:rPr>
              <a:t> </a:t>
            </a:r>
            <a:r>
              <a:rPr lang="it-IT" b="1" dirty="0" err="1">
                <a:solidFill>
                  <a:srgbClr val="000000"/>
                </a:solidFill>
                <a:cs typeface="Arial"/>
              </a:rPr>
              <a:t>venues</a:t>
            </a:r>
            <a:r>
              <a:rPr lang="it-IT" b="1" dirty="0">
                <a:solidFill>
                  <a:srgbClr val="000000"/>
                </a:solidFill>
                <a:cs typeface="Arial"/>
              </a:rPr>
              <a:t> (</a:t>
            </a:r>
            <a:r>
              <a:rPr lang="it-IT" b="1" dirty="0" err="1">
                <a:solidFill>
                  <a:srgbClr val="000000"/>
                </a:solidFill>
                <a:cs typeface="Arial"/>
              </a:rPr>
              <a:t>transformative</a:t>
            </a:r>
            <a:r>
              <a:rPr lang="it-IT" b="1" dirty="0">
                <a:solidFill>
                  <a:srgbClr val="000000"/>
                </a:solidFill>
                <a:cs typeface="Arial"/>
              </a:rPr>
              <a:t> </a:t>
            </a:r>
            <a:r>
              <a:rPr lang="it-IT" b="1" dirty="0" err="1">
                <a:solidFill>
                  <a:srgbClr val="000000"/>
                </a:solidFill>
                <a:cs typeface="Arial"/>
              </a:rPr>
              <a:t>arrangements</a:t>
            </a:r>
            <a:r>
              <a:rPr lang="it-IT" b="1" dirty="0">
                <a:solidFill>
                  <a:srgbClr val="000000"/>
                </a:solidFill>
                <a:cs typeface="Arial"/>
              </a:rPr>
              <a:t>) </a:t>
            </a:r>
            <a:endParaRPr lang="it-IT" b="1" dirty="0">
              <a:solidFill>
                <a:srgbClr val="000000"/>
              </a:solidFill>
              <a:latin typeface="Calibri"/>
              <a:cs typeface="Arial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901495D-A769-804B-AD14-173A0068B486}"/>
              </a:ext>
            </a:extLst>
          </p:cNvPr>
          <p:cNvSpPr txBox="1"/>
          <p:nvPr/>
        </p:nvSpPr>
        <p:spPr>
          <a:xfrm>
            <a:off x="7446686" y="2292893"/>
            <a:ext cx="2804048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  <a:cs typeface="Arial"/>
              </a:rPr>
              <a:t>Authors publish Open Access in a subscription journal under a transformative arrangement.</a:t>
            </a:r>
            <a:endParaRPr lang="it-IT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4515" y="5174817"/>
            <a:ext cx="470000" cy="769441"/>
          </a:xfrm>
          <a:prstGeom prst="rect">
            <a:avLst/>
          </a:prstGeom>
          <a:solidFill>
            <a:srgbClr val="E6A156"/>
          </a:solidFill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4400" dirty="0">
                <a:solidFill>
                  <a:prstClr val="black"/>
                </a:solidFill>
                <a:latin typeface="Calibri"/>
                <a:cs typeface="Arial"/>
              </a:rPr>
              <a:t>2</a:t>
            </a:r>
            <a:endParaRPr lang="en-US" sz="11500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10775" y="5069083"/>
            <a:ext cx="470000" cy="769441"/>
          </a:xfrm>
          <a:prstGeom prst="rect">
            <a:avLst/>
          </a:prstGeom>
          <a:solidFill>
            <a:srgbClr val="E6A156"/>
          </a:solidFill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4400" dirty="0">
                <a:solidFill>
                  <a:prstClr val="black"/>
                </a:solidFill>
                <a:latin typeface="Calibri"/>
                <a:cs typeface="Arial"/>
              </a:rPr>
              <a:t>3</a:t>
            </a:r>
            <a:endParaRPr lang="en-US" sz="11500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C15F021-EDBA-40E1-B5B8-C61EB79197D0}"/>
              </a:ext>
            </a:extLst>
          </p:cNvPr>
          <p:cNvSpPr txBox="1"/>
          <p:nvPr/>
        </p:nvSpPr>
        <p:spPr>
          <a:xfrm>
            <a:off x="1606483" y="3777052"/>
            <a:ext cx="229430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 err="1">
                <a:solidFill>
                  <a:prstClr val="black"/>
                </a:solidFill>
                <a:cs typeface="Arial"/>
              </a:rPr>
              <a:t>cOAlition</a:t>
            </a:r>
            <a:r>
              <a:rPr lang="en-US" dirty="0">
                <a:solidFill>
                  <a:prstClr val="black"/>
                </a:solidFill>
                <a:cs typeface="Arial"/>
              </a:rPr>
              <a:t> S funders will financially support publication fees. </a:t>
            </a:r>
            <a:endParaRPr lang="it-IT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E9B76CC-FB4B-4766-AC45-9B1C89871241}"/>
              </a:ext>
            </a:extLst>
          </p:cNvPr>
          <p:cNvSpPr txBox="1"/>
          <p:nvPr/>
        </p:nvSpPr>
        <p:spPr>
          <a:xfrm>
            <a:off x="3937646" y="3808653"/>
            <a:ext cx="342218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 err="1">
                <a:solidFill>
                  <a:prstClr val="black"/>
                </a:solidFill>
                <a:cs typeface="Arial"/>
              </a:rPr>
              <a:t>cOAlition</a:t>
            </a:r>
            <a:r>
              <a:rPr lang="en-US" dirty="0">
                <a:solidFill>
                  <a:prstClr val="black"/>
                </a:solidFill>
                <a:cs typeface="Arial"/>
              </a:rPr>
              <a:t> S funders will not financially support ‘hybrid’ Open Access publication fees in subscription venues. </a:t>
            </a:r>
            <a:endParaRPr lang="it-IT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5455CEB-A47B-41E1-8F43-6CEAC60D71BE}"/>
              </a:ext>
            </a:extLst>
          </p:cNvPr>
          <p:cNvSpPr txBox="1"/>
          <p:nvPr/>
        </p:nvSpPr>
        <p:spPr>
          <a:xfrm>
            <a:off x="7371285" y="3812058"/>
            <a:ext cx="2804048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 err="1">
                <a:solidFill>
                  <a:prstClr val="black"/>
                </a:solidFill>
                <a:cs typeface="Arial"/>
              </a:rPr>
              <a:t>cOAlition</a:t>
            </a:r>
            <a:r>
              <a:rPr lang="en-US" dirty="0">
                <a:solidFill>
                  <a:prstClr val="black"/>
                </a:solidFill>
                <a:cs typeface="Arial"/>
              </a:rPr>
              <a:t> S funders can contribute financially to Open Access publishing under transformative arrangements.</a:t>
            </a:r>
            <a:endParaRPr lang="it-IT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4BDF0E0-4D57-964E-ADC0-4A3A708684B5}"/>
              </a:ext>
            </a:extLst>
          </p:cNvPr>
          <p:cNvSpPr/>
          <p:nvPr/>
        </p:nvSpPr>
        <p:spPr>
          <a:xfrm>
            <a:off x="3471331" y="913742"/>
            <a:ext cx="4515437" cy="5944258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857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3838FF-01FE-409E-89EA-A0C30953E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6867454-6577-4BA9-8E7E-D0E4D5BF2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R.Barbera P.Lubrano M.Maggi D.Menasce L.Patrizii INFN - Plan S @ The Publishing Fair -Torino,  20191124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A5E808F-6C0A-4FDE-9888-0788BAD35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7</a:t>
            </a:fld>
            <a:endParaRPr lang="en-US"/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7F99EAB0-05D3-4F47-9C5B-7121ABF87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65" y="1"/>
            <a:ext cx="5375348" cy="3772927"/>
          </a:xfr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9FE328D-54C2-48AF-95E8-CD6E5DA71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406" y="2141395"/>
            <a:ext cx="6406472" cy="4496666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8374EEF-685D-4218-B2DC-3E70BD0052D4}"/>
              </a:ext>
            </a:extLst>
          </p:cNvPr>
          <p:cNvSpPr txBox="1"/>
          <p:nvPr/>
        </p:nvSpPr>
        <p:spPr>
          <a:xfrm>
            <a:off x="1981200" y="533022"/>
            <a:ext cx="7783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u="sng" dirty="0" err="1"/>
              <a:t>A</a:t>
            </a:r>
            <a:r>
              <a:rPr lang="it-IT" sz="4800" dirty="0" err="1"/>
              <a:t>uthor’s</a:t>
            </a:r>
            <a:r>
              <a:rPr lang="it-IT" sz="4800" dirty="0"/>
              <a:t> </a:t>
            </a:r>
            <a:r>
              <a:rPr lang="it-IT" sz="4800" u="sng" dirty="0" err="1"/>
              <a:t>A</a:t>
            </a:r>
            <a:r>
              <a:rPr lang="it-IT" sz="4800" dirty="0" err="1"/>
              <a:t>ccepted</a:t>
            </a:r>
            <a:r>
              <a:rPr lang="it-IT" sz="4800" dirty="0"/>
              <a:t> </a:t>
            </a:r>
            <a:r>
              <a:rPr lang="it-IT" sz="4800" u="sng" dirty="0" err="1"/>
              <a:t>M</a:t>
            </a:r>
            <a:r>
              <a:rPr lang="it-IT" sz="4800" dirty="0" err="1"/>
              <a:t>anuscript</a:t>
            </a:r>
            <a:endParaRPr lang="it-IT" sz="48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6E746D5-68DE-4C2B-8D99-DA58DB1A6525}"/>
              </a:ext>
            </a:extLst>
          </p:cNvPr>
          <p:cNvSpPr txBox="1"/>
          <p:nvPr/>
        </p:nvSpPr>
        <p:spPr>
          <a:xfrm>
            <a:off x="5872779" y="4999783"/>
            <a:ext cx="4658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u="sng" dirty="0"/>
              <a:t>V</a:t>
            </a:r>
            <a:r>
              <a:rPr lang="it-IT" sz="4800" dirty="0"/>
              <a:t>ersion </a:t>
            </a:r>
            <a:r>
              <a:rPr lang="it-IT" sz="4800" u="sng" dirty="0"/>
              <a:t>O</a:t>
            </a:r>
            <a:r>
              <a:rPr lang="it-IT" sz="4800" dirty="0"/>
              <a:t>f </a:t>
            </a:r>
            <a:r>
              <a:rPr lang="it-IT" sz="4800" u="sng" dirty="0"/>
              <a:t>R</a:t>
            </a:r>
            <a:r>
              <a:rPr lang="it-IT" sz="4800" dirty="0"/>
              <a:t>ecord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969CFC-79DA-5D47-9930-F67E29291AA4}"/>
              </a:ext>
            </a:extLst>
          </p:cNvPr>
          <p:cNvSpPr txBox="1"/>
          <p:nvPr/>
        </p:nvSpPr>
        <p:spPr>
          <a:xfrm>
            <a:off x="267629" y="4850780"/>
            <a:ext cx="4416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highlight>
                  <a:srgbClr val="FFFF00"/>
                </a:highlight>
              </a:rPr>
              <a:t>AAM </a:t>
            </a:r>
            <a:r>
              <a:rPr lang="it-IT" sz="2800" b="1" dirty="0" err="1">
                <a:highlight>
                  <a:srgbClr val="FFFF00"/>
                </a:highlight>
              </a:rPr>
              <a:t>also</a:t>
            </a:r>
            <a:r>
              <a:rPr lang="it-IT" sz="2800" b="1" dirty="0">
                <a:highlight>
                  <a:srgbClr val="FFFF00"/>
                </a:highlight>
              </a:rPr>
              <a:t> </a:t>
            </a:r>
            <a:r>
              <a:rPr lang="it-IT" sz="2800" b="1" dirty="0" err="1">
                <a:highlight>
                  <a:srgbClr val="FFFF00"/>
                </a:highlight>
              </a:rPr>
              <a:t>called</a:t>
            </a:r>
            <a:r>
              <a:rPr lang="it-IT" sz="2800" b="1" dirty="0">
                <a:highlight>
                  <a:srgbClr val="FFFF00"/>
                </a:highlight>
              </a:rPr>
              <a:t> «</a:t>
            </a:r>
            <a:r>
              <a:rPr lang="it-IT" sz="2800" b="1" dirty="0" err="1">
                <a:highlight>
                  <a:srgbClr val="FFFF00"/>
                </a:highlight>
              </a:rPr>
              <a:t>postprint</a:t>
            </a:r>
            <a:r>
              <a:rPr lang="it-IT" sz="2800" b="1" dirty="0">
                <a:highlight>
                  <a:srgbClr val="FFFF00"/>
                </a:highlight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120911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774" y="526434"/>
            <a:ext cx="8269356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Openaccessrepository.it</a:t>
            </a:r>
            <a:r>
              <a:rPr lang="en-US" dirty="0"/>
              <a:t>  </a:t>
            </a:r>
            <a:br>
              <a:rPr lang="en-US" dirty="0"/>
            </a:br>
            <a:r>
              <a:rPr lang="en-US" sz="3200" b="1" dirty="0">
                <a:solidFill>
                  <a:srgbClr val="FF0000"/>
                </a:solidFill>
              </a:rPr>
              <a:t>Try it, free DOI when depositing your content</a:t>
            </a:r>
            <a:br>
              <a:rPr lang="en-US" sz="4800" dirty="0"/>
            </a:br>
            <a:endParaRPr lang="en-US" dirty="0"/>
          </a:p>
        </p:txBody>
      </p:sp>
      <p:pic>
        <p:nvPicPr>
          <p:cNvPr id="6" name="Content Placeholder 5" descr="oar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" r="2701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R.Barbera P.Lubrano M.Maggi D.Menasce L.Patrizii INFN - Plan S @ The Publishing Fair -Torino,  20191124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EBD4F1-708E-A84C-8319-48D6C6FC064D}"/>
              </a:ext>
            </a:extLst>
          </p:cNvPr>
          <p:cNvSpPr txBox="1"/>
          <p:nvPr/>
        </p:nvSpPr>
        <p:spPr>
          <a:xfrm rot="1399451">
            <a:off x="10464291" y="516460"/>
            <a:ext cx="1754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>
                <a:solidFill>
                  <a:srgbClr val="FF0000"/>
                </a:solidFill>
                <a:highlight>
                  <a:srgbClr val="FFFF00"/>
                </a:highlight>
              </a:rPr>
              <a:t>PILOT</a:t>
            </a:r>
          </a:p>
        </p:txBody>
      </p:sp>
    </p:spTree>
    <p:extLst>
      <p:ext uri="{BB962C8B-B14F-4D97-AF65-F5344CB8AC3E}">
        <p14:creationId xmlns:p14="http://schemas.microsoft.com/office/powerpoint/2010/main" val="3309245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F4A02-F7F8-B149-8606-C6B2C537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942421" y="2628591"/>
            <a:ext cx="6129955" cy="1325563"/>
          </a:xfrm>
        </p:spPr>
        <p:txBody>
          <a:bodyPr>
            <a:normAutofit/>
          </a:bodyPr>
          <a:lstStyle/>
          <a:p>
            <a:r>
              <a:rPr lang="it-IT" sz="7200" b="1" dirty="0"/>
              <a:t>ERC </a:t>
            </a:r>
            <a:r>
              <a:rPr lang="it-IT" sz="7200" b="1" dirty="0" err="1"/>
              <a:t>request</a:t>
            </a:r>
            <a:endParaRPr lang="it-IT" sz="72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769A79-A410-EC40-BEAD-F1A225DEC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6946" y="278780"/>
            <a:ext cx="7458111" cy="612995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416EA-4771-ED40-B38A-F6B07DC85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2020.04.23 CYGNO PubComm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8D2AB-9D9A-BD4A-A875-E5212F25E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F655-8BE0-5741-AAEB-BE2B22F9DCC9}" type="slidenum">
              <a:rPr lang="it-IT" smtClean="0"/>
              <a:t>9</a:t>
            </a:fld>
            <a:endParaRPr lang="it-I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AD3266-5C43-6140-87B7-EF66A1F65CC0}"/>
              </a:ext>
            </a:extLst>
          </p:cNvPr>
          <p:cNvSpPr/>
          <p:nvPr/>
        </p:nvSpPr>
        <p:spPr>
          <a:xfrm>
            <a:off x="1785339" y="3055434"/>
            <a:ext cx="9746166" cy="173959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2827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1508</Words>
  <Application>Microsoft Macintosh PowerPoint</Application>
  <PresentationFormat>Widescreen</PresentationFormat>
  <Paragraphs>164</Paragraphs>
  <Slides>20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Equation</vt:lpstr>
      <vt:lpstr>Cygno PubComm update</vt:lpstr>
      <vt:lpstr>PowerPoint Presentation</vt:lpstr>
      <vt:lpstr>PowerPoint Presentation</vt:lpstr>
      <vt:lpstr>Impact Factor</vt:lpstr>
      <vt:lpstr>Plan S Principles (simplified)</vt:lpstr>
      <vt:lpstr>May 31st, 2019 Plan S – Implementation Guidance The Three Roads</vt:lpstr>
      <vt:lpstr>PowerPoint Presentation</vt:lpstr>
      <vt:lpstr>Openaccessrepository.it   Try it, free DOI when depositing your content </vt:lpstr>
      <vt:lpstr>ERC request</vt:lpstr>
      <vt:lpstr>Sherpa-romeo database</vt:lpstr>
      <vt:lpstr>But, JINST (IOP) Copyright Transfer Agreement https://jinst.sissa.it/jinst/help/JINST/JINST_copyrightlocked.pdf</vt:lpstr>
      <vt:lpstr>Conclusions</vt:lpstr>
      <vt:lpstr>On Plan S</vt:lpstr>
      <vt:lpstr>more</vt:lpstr>
      <vt:lpstr>PowerPoint Presentation</vt:lpstr>
      <vt:lpstr>Top 5 commercial publishers</vt:lpstr>
      <vt:lpstr>Rsearch assessment,  TODAY</vt:lpstr>
      <vt:lpstr>Infn e Open Access</vt:lpstr>
      <vt:lpstr>h-index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Cygno PubComm update</dc:title>
  <dc:creator>Microsoft Office User</dc:creator>
  <cp:lastModifiedBy>Microsoft Office User</cp:lastModifiedBy>
  <cp:revision>26</cp:revision>
  <cp:lastPrinted>2020-03-26T10:54:34Z</cp:lastPrinted>
  <dcterms:created xsi:type="dcterms:W3CDTF">2020-03-25T09:00:28Z</dcterms:created>
  <dcterms:modified xsi:type="dcterms:W3CDTF">2020-04-23T08:11:36Z</dcterms:modified>
</cp:coreProperties>
</file>